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omments/comment1.xml" ContentType="application/vnd.openxmlformats-officedocument.presentationml.comment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266" r:id="rId3"/>
    <p:sldId id="258" r:id="rId4"/>
    <p:sldId id="328" r:id="rId5"/>
    <p:sldId id="352" r:id="rId6"/>
    <p:sldId id="329" r:id="rId7"/>
    <p:sldId id="361" r:id="rId8"/>
    <p:sldId id="331" r:id="rId9"/>
    <p:sldId id="332" r:id="rId10"/>
    <p:sldId id="337" r:id="rId11"/>
    <p:sldId id="373" r:id="rId12"/>
    <p:sldId id="335" r:id="rId13"/>
    <p:sldId id="338" r:id="rId14"/>
    <p:sldId id="344" r:id="rId15"/>
    <p:sldId id="343" r:id="rId16"/>
    <p:sldId id="345" r:id="rId17"/>
    <p:sldId id="366" r:id="rId18"/>
    <p:sldId id="367" r:id="rId19"/>
    <p:sldId id="340" r:id="rId20"/>
    <p:sldId id="348" r:id="rId21"/>
    <p:sldId id="339" r:id="rId22"/>
    <p:sldId id="341" r:id="rId23"/>
    <p:sldId id="342" r:id="rId24"/>
    <p:sldId id="364" r:id="rId25"/>
    <p:sldId id="374" r:id="rId26"/>
    <p:sldId id="375" r:id="rId27"/>
    <p:sldId id="347" r:id="rId28"/>
    <p:sldId id="346" r:id="rId29"/>
    <p:sldId id="349" r:id="rId30"/>
    <p:sldId id="355" r:id="rId31"/>
    <p:sldId id="356" r:id="rId32"/>
    <p:sldId id="368" r:id="rId33"/>
    <p:sldId id="357" r:id="rId34"/>
    <p:sldId id="350" r:id="rId35"/>
    <p:sldId id="358" r:id="rId36"/>
    <p:sldId id="359" r:id="rId37"/>
    <p:sldId id="362" r:id="rId38"/>
    <p:sldId id="360" r:id="rId39"/>
    <p:sldId id="377" r:id="rId40"/>
    <p:sldId id="378" r:id="rId41"/>
    <p:sldId id="351" r:id="rId42"/>
    <p:sldId id="365" r:id="rId43"/>
    <p:sldId id="370" r:id="rId44"/>
    <p:sldId id="363" r:id="rId45"/>
    <p:sldId id="372" r:id="rId46"/>
    <p:sldId id="376" r:id="rId47"/>
    <p:sldId id="262" r:id="rId48"/>
    <p:sldId id="371" r:id="rId49"/>
    <p:sldId id="283" r:id="rId50"/>
    <p:sldId id="261" r:id="rId51"/>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威杰" initials="张" lastIdx="4" clrIdx="0">
    <p:extLst>
      <p:ext uri="{19B8F6BF-5375-455C-9EA6-DF929625EA0E}">
        <p15:presenceInfo xmlns:p15="http://schemas.microsoft.com/office/powerpoint/2012/main" userId="e904765abe0e69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7" autoAdjust="0"/>
    <p:restoredTop sz="94660"/>
  </p:normalViewPr>
  <p:slideViewPr>
    <p:cSldViewPr snapToGrid="0">
      <p:cViewPr>
        <p:scale>
          <a:sx n="125" d="100"/>
          <a:sy n="125" d="100"/>
        </p:scale>
        <p:origin x="-120" y="-120"/>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8T14:51:55.776" idx="4">
    <p:pos x="10" y="10"/>
    <p:text>新闻系统类关系图箭头表示导航性，该类访问箭头指向的类</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2018/10/29</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2018/10/29</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2018/10/29</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6940095" y="2596514"/>
            <a:ext cx="4832805" cy="558799"/>
          </a:xfrm>
        </p:spPr>
        <p:txBody>
          <a:bodyPr/>
          <a:lstStyle/>
          <a:p>
            <a:r>
              <a:rPr lang="zh-CN" altLang="en-US" dirty="0"/>
              <a:t>报告人：</a:t>
            </a:r>
            <a:r>
              <a:rPr lang="en-US" altLang="zh-CN" dirty="0"/>
              <a:t>G01</a:t>
            </a:r>
            <a:r>
              <a:rPr lang="zh-CN" altLang="en-US" dirty="0"/>
              <a:t>小组</a:t>
            </a:r>
            <a:endParaRPr lang="en-US" altLang="zh-CN"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Autofit/>
          </a:bodyPr>
          <a:lstStyle/>
          <a:p>
            <a:r>
              <a:rPr lang="en-US" altLang="zh-CN" sz="2400" dirty="0"/>
              <a:t>UML</a:t>
            </a:r>
            <a:r>
              <a:rPr lang="zh-CN" altLang="en-US" sz="2400" dirty="0"/>
              <a:t>基础</a:t>
            </a:r>
            <a:r>
              <a:rPr lang="en-US" altLang="zh-CN" sz="2400" b="0" dirty="0"/>
              <a:t>Ⅰ</a:t>
            </a:r>
            <a:r>
              <a:rPr lang="zh-CN" altLang="en-US" sz="2400" b="0" dirty="0"/>
              <a:t>：用例图、类图、状态图、顺序图、协作图、部署图</a:t>
            </a:r>
            <a:endParaRPr lang="zh-CN" altLang="en-US" sz="2000" dirty="0"/>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组长：陈铉文</a:t>
            </a:r>
            <a:endParaRPr lang="en-US" altLang="zh-CN" dirty="0"/>
          </a:p>
        </p:txBody>
      </p:sp>
      <p:sp>
        <p:nvSpPr>
          <p:cNvPr id="9" name="文本占位符 6">
            <a:extLst>
              <a:ext uri="{FF2B5EF4-FFF2-40B4-BE49-F238E27FC236}">
                <a16:creationId xmlns:a16="http://schemas.microsoft.com/office/drawing/2014/main" id="{5CAF75F5-F9FB-4E56-B3C9-682C3C506092}"/>
              </a:ext>
            </a:extLst>
          </p:cNvPr>
          <p:cNvSpPr>
            <a:spLocks noGrp="1"/>
          </p:cNvSpPr>
          <p:nvPr>
            <p:ph type="body" sz="quarter" idx="11"/>
          </p:nvPr>
        </p:nvSpPr>
        <p:spPr>
          <a:xfrm>
            <a:off x="6940095" y="3850823"/>
            <a:ext cx="4832805" cy="296271"/>
          </a:xfrm>
        </p:spPr>
        <p:txBody>
          <a:bodyPr/>
          <a:lstStyle/>
          <a:p>
            <a:r>
              <a:rPr lang="zh-CN" altLang="en-US" dirty="0"/>
              <a:t>组员：刘值成、张威杰、于坤、章奇妙</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5D853C4E-58E6-4557-A6CF-492AFB6E075E}"/>
              </a:ext>
            </a:extLst>
          </p:cNvPr>
          <p:cNvPicPr>
            <a:picLocks noChangeAspect="1"/>
          </p:cNvPicPr>
          <p:nvPr/>
        </p:nvPicPr>
        <p:blipFill>
          <a:blip r:embed="rId2"/>
          <a:stretch>
            <a:fillRect/>
          </a:stretch>
        </p:blipFill>
        <p:spPr>
          <a:xfrm>
            <a:off x="4454554" y="4415654"/>
            <a:ext cx="3080274" cy="1659837"/>
          </a:xfrm>
          <a:prstGeom prst="rect">
            <a:avLst/>
          </a:prstGeom>
        </p:spPr>
      </p:pic>
      <p:pic>
        <p:nvPicPr>
          <p:cNvPr id="14" name="图片 13">
            <a:extLst>
              <a:ext uri="{FF2B5EF4-FFF2-40B4-BE49-F238E27FC236}">
                <a16:creationId xmlns:a16="http://schemas.microsoft.com/office/drawing/2014/main" id="{C8CE9EB9-1CBC-4CB7-A8E0-679399E618D6}"/>
              </a:ext>
            </a:extLst>
          </p:cNvPr>
          <p:cNvPicPr>
            <a:picLocks noChangeAspect="1"/>
          </p:cNvPicPr>
          <p:nvPr/>
        </p:nvPicPr>
        <p:blipFill>
          <a:blip r:embed="rId3"/>
          <a:stretch>
            <a:fillRect/>
          </a:stretch>
        </p:blipFill>
        <p:spPr>
          <a:xfrm>
            <a:off x="1177730" y="4452453"/>
            <a:ext cx="2964843" cy="1727662"/>
          </a:xfrm>
          <a:prstGeom prst="rect">
            <a:avLst/>
          </a:prstGeom>
        </p:spPr>
      </p:pic>
      <p:sp>
        <p:nvSpPr>
          <p:cNvPr id="2" name="标题 1">
            <a:extLst>
              <a:ext uri="{FF2B5EF4-FFF2-40B4-BE49-F238E27FC236}">
                <a16:creationId xmlns:a16="http://schemas.microsoft.com/office/drawing/2014/main" id="{70F2F240-83BC-4249-BC84-334E2E3DDC3C}"/>
              </a:ext>
            </a:extLst>
          </p:cNvPr>
          <p:cNvSpPr>
            <a:spLocks noGrp="1"/>
          </p:cNvSpPr>
          <p:nvPr>
            <p:ph type="title"/>
          </p:nvPr>
        </p:nvSpPr>
        <p:spPr/>
        <p:txBody>
          <a:bodyPr/>
          <a:lstStyle/>
          <a:p>
            <a:r>
              <a:rPr lang="zh-CN" altLang="en-US" dirty="0"/>
              <a:t>接口和抽象类</a:t>
            </a:r>
          </a:p>
        </p:txBody>
      </p:sp>
      <p:sp>
        <p:nvSpPr>
          <p:cNvPr id="3" name="页脚占位符 2">
            <a:extLst>
              <a:ext uri="{FF2B5EF4-FFF2-40B4-BE49-F238E27FC236}">
                <a16:creationId xmlns:a16="http://schemas.microsoft.com/office/drawing/2014/main" id="{2817A796-B227-4780-8608-5D2017F61D30}"/>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23452A2A-2335-41AD-BC45-20E559B541DA}"/>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5" name="文本框 4">
            <a:extLst>
              <a:ext uri="{FF2B5EF4-FFF2-40B4-BE49-F238E27FC236}">
                <a16:creationId xmlns:a16="http://schemas.microsoft.com/office/drawing/2014/main" id="{5B828F57-C545-4A03-9075-657D61067C25}"/>
              </a:ext>
            </a:extLst>
          </p:cNvPr>
          <p:cNvSpPr txBox="1"/>
          <p:nvPr/>
        </p:nvSpPr>
        <p:spPr>
          <a:xfrm>
            <a:off x="1179320" y="1946492"/>
            <a:ext cx="8532761" cy="738664"/>
          </a:xfrm>
          <a:prstGeom prst="rect">
            <a:avLst/>
          </a:prstGeom>
          <a:noFill/>
        </p:spPr>
        <p:txBody>
          <a:bodyPr wrap="square" rtlCol="0">
            <a:spAutoFit/>
          </a:bodyPr>
          <a:lstStyle/>
          <a:p>
            <a:r>
              <a:rPr lang="zh-CN" altLang="en-US" sz="1400" dirty="0"/>
              <a:t>        接口使描述类部分行为的一组操作，它也是一个类提供给另一个类的一组操作。通常接口被描述为抽象操作，意思就是只标识（返回值、操作名称、参数表）说明它的行为，而真正实现部分放在使用该接口的对象中。</a:t>
            </a:r>
            <a:r>
              <a:rPr lang="zh-CN" altLang="en-US" sz="1400" b="1" dirty="0"/>
              <a:t>接口只负责定义操作而不具体的实现。</a:t>
            </a:r>
          </a:p>
        </p:txBody>
      </p:sp>
      <p:sp>
        <p:nvSpPr>
          <p:cNvPr id="6" name="文本框 5">
            <a:extLst>
              <a:ext uri="{FF2B5EF4-FFF2-40B4-BE49-F238E27FC236}">
                <a16:creationId xmlns:a16="http://schemas.microsoft.com/office/drawing/2014/main" id="{D462F13F-79E4-4ABA-AA81-EEC24B807AD8}"/>
              </a:ext>
            </a:extLst>
          </p:cNvPr>
          <p:cNvSpPr txBox="1"/>
          <p:nvPr/>
        </p:nvSpPr>
        <p:spPr>
          <a:xfrm>
            <a:off x="1036707" y="3589049"/>
            <a:ext cx="8128854" cy="523220"/>
          </a:xfrm>
          <a:prstGeom prst="rect">
            <a:avLst/>
          </a:prstGeom>
          <a:noFill/>
        </p:spPr>
        <p:txBody>
          <a:bodyPr wrap="square" rtlCol="0">
            <a:spAutoFit/>
          </a:bodyPr>
          <a:lstStyle/>
          <a:p>
            <a:r>
              <a:rPr lang="zh-CN" altLang="en-US" sz="1400" dirty="0"/>
              <a:t>       抽象类是包含一种或多种抽象方法的类，他本身不需要构造实例。定义抽象类后，其他类可以对它进行扩充并且通过实现其中的抽象方法，使抽象类具体化。</a:t>
            </a:r>
          </a:p>
        </p:txBody>
      </p:sp>
      <p:sp>
        <p:nvSpPr>
          <p:cNvPr id="7" name="文本框 6">
            <a:extLst>
              <a:ext uri="{FF2B5EF4-FFF2-40B4-BE49-F238E27FC236}">
                <a16:creationId xmlns:a16="http://schemas.microsoft.com/office/drawing/2014/main" id="{69A16909-F202-4951-9532-36FAC1BB11FF}"/>
              </a:ext>
            </a:extLst>
          </p:cNvPr>
          <p:cNvSpPr txBox="1"/>
          <p:nvPr/>
        </p:nvSpPr>
        <p:spPr>
          <a:xfrm>
            <a:off x="919260" y="1354881"/>
            <a:ext cx="838691" cy="369332"/>
          </a:xfrm>
          <a:prstGeom prst="rect">
            <a:avLst/>
          </a:prstGeom>
          <a:noFill/>
        </p:spPr>
        <p:txBody>
          <a:bodyPr wrap="none" rtlCol="0">
            <a:spAutoFit/>
          </a:bodyPr>
          <a:lstStyle/>
          <a:p>
            <a:r>
              <a:rPr lang="en-US" altLang="zh-CN" dirty="0"/>
              <a:t>1.</a:t>
            </a:r>
            <a:r>
              <a:rPr lang="zh-CN" altLang="en-US" dirty="0"/>
              <a:t>接口</a:t>
            </a:r>
          </a:p>
        </p:txBody>
      </p:sp>
      <p:sp>
        <p:nvSpPr>
          <p:cNvPr id="8" name="文本框 7">
            <a:extLst>
              <a:ext uri="{FF2B5EF4-FFF2-40B4-BE49-F238E27FC236}">
                <a16:creationId xmlns:a16="http://schemas.microsoft.com/office/drawing/2014/main" id="{CB0B1A6B-B802-4E53-9CC7-1342FA6A4C50}"/>
              </a:ext>
            </a:extLst>
          </p:cNvPr>
          <p:cNvSpPr txBox="1"/>
          <p:nvPr/>
        </p:nvSpPr>
        <p:spPr>
          <a:xfrm>
            <a:off x="919260" y="2947868"/>
            <a:ext cx="1069524" cy="369332"/>
          </a:xfrm>
          <a:prstGeom prst="rect">
            <a:avLst/>
          </a:prstGeom>
          <a:noFill/>
        </p:spPr>
        <p:txBody>
          <a:bodyPr wrap="none" rtlCol="0">
            <a:spAutoFit/>
          </a:bodyPr>
          <a:lstStyle/>
          <a:p>
            <a:r>
              <a:rPr lang="en-US" altLang="zh-CN" dirty="0"/>
              <a:t>2.</a:t>
            </a:r>
            <a:r>
              <a:rPr lang="zh-CN" altLang="en-US" dirty="0"/>
              <a:t>抽象类</a:t>
            </a:r>
          </a:p>
        </p:txBody>
      </p:sp>
      <p:sp>
        <p:nvSpPr>
          <p:cNvPr id="12" name="文本框 11">
            <a:extLst>
              <a:ext uri="{FF2B5EF4-FFF2-40B4-BE49-F238E27FC236}">
                <a16:creationId xmlns:a16="http://schemas.microsoft.com/office/drawing/2014/main" id="{05B0AA05-6ADD-471B-B314-32B650EF3B53}"/>
              </a:ext>
            </a:extLst>
          </p:cNvPr>
          <p:cNvSpPr txBox="1"/>
          <p:nvPr/>
        </p:nvSpPr>
        <p:spPr>
          <a:xfrm>
            <a:off x="2247581" y="5842767"/>
            <a:ext cx="492443" cy="276999"/>
          </a:xfrm>
          <a:prstGeom prst="rect">
            <a:avLst/>
          </a:prstGeom>
          <a:noFill/>
        </p:spPr>
        <p:txBody>
          <a:bodyPr wrap="none" rtlCol="0">
            <a:spAutoFit/>
          </a:bodyPr>
          <a:lstStyle/>
          <a:p>
            <a:r>
              <a:rPr lang="zh-CN" altLang="en-US" sz="1200" dirty="0"/>
              <a:t>接口</a:t>
            </a:r>
          </a:p>
        </p:txBody>
      </p:sp>
      <p:sp>
        <p:nvSpPr>
          <p:cNvPr id="13" name="文本框 12">
            <a:extLst>
              <a:ext uri="{FF2B5EF4-FFF2-40B4-BE49-F238E27FC236}">
                <a16:creationId xmlns:a16="http://schemas.microsoft.com/office/drawing/2014/main" id="{C3CB5D59-9FBC-4133-AC52-C89C25D65D9A}"/>
              </a:ext>
            </a:extLst>
          </p:cNvPr>
          <p:cNvSpPr txBox="1"/>
          <p:nvPr/>
        </p:nvSpPr>
        <p:spPr>
          <a:xfrm>
            <a:off x="5545123" y="5842767"/>
            <a:ext cx="646331" cy="276999"/>
          </a:xfrm>
          <a:prstGeom prst="rect">
            <a:avLst/>
          </a:prstGeom>
          <a:noFill/>
        </p:spPr>
        <p:txBody>
          <a:bodyPr wrap="none" rtlCol="0">
            <a:spAutoFit/>
          </a:bodyPr>
          <a:lstStyle/>
          <a:p>
            <a:r>
              <a:rPr lang="zh-CN" altLang="en-US" sz="1200" dirty="0"/>
              <a:t>抽象类</a:t>
            </a:r>
          </a:p>
        </p:txBody>
      </p:sp>
    </p:spTree>
    <p:extLst>
      <p:ext uri="{BB962C8B-B14F-4D97-AF65-F5344CB8AC3E}">
        <p14:creationId xmlns:p14="http://schemas.microsoft.com/office/powerpoint/2010/main" val="63609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A8336-5C5F-4358-85A5-F4CB8AC12B54}"/>
              </a:ext>
            </a:extLst>
          </p:cNvPr>
          <p:cNvSpPr>
            <a:spLocks noGrp="1"/>
          </p:cNvSpPr>
          <p:nvPr>
            <p:ph type="title"/>
          </p:nvPr>
        </p:nvSpPr>
        <p:spPr/>
        <p:txBody>
          <a:bodyPr/>
          <a:lstStyle/>
          <a:p>
            <a:r>
              <a:rPr lang="zh-CN" altLang="en-US" dirty="0"/>
              <a:t>接口和抽象类</a:t>
            </a:r>
          </a:p>
        </p:txBody>
      </p:sp>
      <p:sp>
        <p:nvSpPr>
          <p:cNvPr id="3" name="页脚占位符 2">
            <a:extLst>
              <a:ext uri="{FF2B5EF4-FFF2-40B4-BE49-F238E27FC236}">
                <a16:creationId xmlns:a16="http://schemas.microsoft.com/office/drawing/2014/main" id="{A59CDBBF-3095-47A3-A891-5FED3BE12E29}"/>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EB204C7-A176-49F1-B8FB-3570E7960EBD}"/>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5" name="文本框 4">
            <a:extLst>
              <a:ext uri="{FF2B5EF4-FFF2-40B4-BE49-F238E27FC236}">
                <a16:creationId xmlns:a16="http://schemas.microsoft.com/office/drawing/2014/main" id="{117A5597-6E85-4A3C-BC33-49E340F3063A}"/>
              </a:ext>
            </a:extLst>
          </p:cNvPr>
          <p:cNvSpPr txBox="1"/>
          <p:nvPr/>
        </p:nvSpPr>
        <p:spPr>
          <a:xfrm>
            <a:off x="1023931" y="1435986"/>
            <a:ext cx="2262158" cy="369332"/>
          </a:xfrm>
          <a:prstGeom prst="rect">
            <a:avLst/>
          </a:prstGeom>
          <a:noFill/>
        </p:spPr>
        <p:txBody>
          <a:bodyPr wrap="none" rtlCol="0">
            <a:spAutoFit/>
          </a:bodyPr>
          <a:lstStyle/>
          <a:p>
            <a:r>
              <a:rPr lang="zh-CN" altLang="en-US" dirty="0">
                <a:solidFill>
                  <a:srgbClr val="FF0000"/>
                </a:solidFill>
              </a:rPr>
              <a:t>接口和抽象类的区别</a:t>
            </a:r>
          </a:p>
        </p:txBody>
      </p:sp>
      <p:sp>
        <p:nvSpPr>
          <p:cNvPr id="6" name="矩形 5">
            <a:extLst>
              <a:ext uri="{FF2B5EF4-FFF2-40B4-BE49-F238E27FC236}">
                <a16:creationId xmlns:a16="http://schemas.microsoft.com/office/drawing/2014/main" id="{9326F774-524C-4010-9459-7D2F0D6DC76F}"/>
              </a:ext>
            </a:extLst>
          </p:cNvPr>
          <p:cNvSpPr/>
          <p:nvPr/>
        </p:nvSpPr>
        <p:spPr>
          <a:xfrm>
            <a:off x="1297544" y="4455723"/>
            <a:ext cx="6560191" cy="338554"/>
          </a:xfrm>
          <a:prstGeom prst="rect">
            <a:avLst/>
          </a:prstGeom>
        </p:spPr>
        <p:txBody>
          <a:bodyPr wrap="square">
            <a:spAutoFit/>
          </a:bodyPr>
          <a:lstStyle/>
          <a:p>
            <a:r>
              <a:rPr lang="en-US" altLang="zh-CN" sz="1600" dirty="0"/>
              <a:t>6.</a:t>
            </a:r>
            <a:r>
              <a:rPr lang="zh-CN" altLang="en-US" sz="1600" dirty="0"/>
              <a:t>接口支持多继承，而抽象类只支持单继承</a:t>
            </a:r>
          </a:p>
        </p:txBody>
      </p:sp>
      <p:sp>
        <p:nvSpPr>
          <p:cNvPr id="7" name="文本框 6">
            <a:extLst>
              <a:ext uri="{FF2B5EF4-FFF2-40B4-BE49-F238E27FC236}">
                <a16:creationId xmlns:a16="http://schemas.microsoft.com/office/drawing/2014/main" id="{82D1A7A8-3852-434C-BB18-20BD6E7E1C99}"/>
              </a:ext>
            </a:extLst>
          </p:cNvPr>
          <p:cNvSpPr txBox="1"/>
          <p:nvPr/>
        </p:nvSpPr>
        <p:spPr>
          <a:xfrm>
            <a:off x="1303089" y="1960317"/>
            <a:ext cx="5485797" cy="338554"/>
          </a:xfrm>
          <a:prstGeom prst="rect">
            <a:avLst/>
          </a:prstGeom>
          <a:noFill/>
        </p:spPr>
        <p:txBody>
          <a:bodyPr wrap="none" rtlCol="0">
            <a:spAutoFit/>
          </a:bodyPr>
          <a:lstStyle/>
          <a:p>
            <a:r>
              <a:rPr lang="en-US" altLang="zh-CN" sz="1600" dirty="0"/>
              <a:t>1.</a:t>
            </a:r>
            <a:r>
              <a:rPr lang="zh-CN" altLang="en-US" sz="1600" dirty="0"/>
              <a:t>抽象类可以包含某些实现代码，但接口没有任何实现部分</a:t>
            </a:r>
            <a:endParaRPr lang="en-US" altLang="zh-CN" sz="1600" dirty="0"/>
          </a:p>
        </p:txBody>
      </p:sp>
      <p:sp>
        <p:nvSpPr>
          <p:cNvPr id="8" name="文本框 7">
            <a:extLst>
              <a:ext uri="{FF2B5EF4-FFF2-40B4-BE49-F238E27FC236}">
                <a16:creationId xmlns:a16="http://schemas.microsoft.com/office/drawing/2014/main" id="{A181092F-328B-40A7-A33F-39198A8D694C}"/>
              </a:ext>
            </a:extLst>
          </p:cNvPr>
          <p:cNvSpPr txBox="1"/>
          <p:nvPr/>
        </p:nvSpPr>
        <p:spPr>
          <a:xfrm>
            <a:off x="1303089" y="2458071"/>
            <a:ext cx="3433953" cy="338554"/>
          </a:xfrm>
          <a:prstGeom prst="rect">
            <a:avLst/>
          </a:prstGeom>
          <a:noFill/>
        </p:spPr>
        <p:txBody>
          <a:bodyPr wrap="none" rtlCol="0">
            <a:spAutoFit/>
          </a:bodyPr>
          <a:lstStyle/>
          <a:p>
            <a:r>
              <a:rPr lang="en-US" altLang="zh-CN" sz="1600" dirty="0"/>
              <a:t>2.</a:t>
            </a:r>
            <a:r>
              <a:rPr lang="zh-CN" altLang="en-US" sz="1600" dirty="0"/>
              <a:t>抽象类可以包含属性，而接口没有</a:t>
            </a:r>
            <a:endParaRPr lang="en-US" altLang="zh-CN" sz="1600" dirty="0"/>
          </a:p>
        </p:txBody>
      </p:sp>
      <p:sp>
        <p:nvSpPr>
          <p:cNvPr id="9" name="文本框 8">
            <a:extLst>
              <a:ext uri="{FF2B5EF4-FFF2-40B4-BE49-F238E27FC236}">
                <a16:creationId xmlns:a16="http://schemas.microsoft.com/office/drawing/2014/main" id="{9F3F45DE-00E5-4521-9CC7-2B309894F818}"/>
              </a:ext>
            </a:extLst>
          </p:cNvPr>
          <p:cNvSpPr txBox="1"/>
          <p:nvPr/>
        </p:nvSpPr>
        <p:spPr>
          <a:xfrm>
            <a:off x="1297544" y="2955825"/>
            <a:ext cx="3228769" cy="338554"/>
          </a:xfrm>
          <a:prstGeom prst="rect">
            <a:avLst/>
          </a:prstGeom>
          <a:noFill/>
        </p:spPr>
        <p:txBody>
          <a:bodyPr wrap="none" rtlCol="0">
            <a:spAutoFit/>
          </a:bodyPr>
          <a:lstStyle/>
          <a:p>
            <a:r>
              <a:rPr lang="en-US" altLang="zh-CN" sz="1600" dirty="0"/>
              <a:t>3.</a:t>
            </a:r>
            <a:r>
              <a:rPr lang="zh-CN" altLang="en-US" sz="1600" dirty="0"/>
              <a:t>接口可以被继承，而抽象类不能</a:t>
            </a:r>
            <a:endParaRPr lang="en-US" altLang="zh-CN" sz="1600" dirty="0"/>
          </a:p>
        </p:txBody>
      </p:sp>
      <p:sp>
        <p:nvSpPr>
          <p:cNvPr id="10" name="文本框 9">
            <a:extLst>
              <a:ext uri="{FF2B5EF4-FFF2-40B4-BE49-F238E27FC236}">
                <a16:creationId xmlns:a16="http://schemas.microsoft.com/office/drawing/2014/main" id="{E33419D2-5777-44CF-B1FB-D501EFD7A42F}"/>
              </a:ext>
            </a:extLst>
          </p:cNvPr>
          <p:cNvSpPr txBox="1"/>
          <p:nvPr/>
        </p:nvSpPr>
        <p:spPr>
          <a:xfrm>
            <a:off x="1297544" y="3455611"/>
            <a:ext cx="3639138" cy="338554"/>
          </a:xfrm>
          <a:prstGeom prst="rect">
            <a:avLst/>
          </a:prstGeom>
          <a:noFill/>
        </p:spPr>
        <p:txBody>
          <a:bodyPr wrap="none" rtlCol="0">
            <a:spAutoFit/>
          </a:bodyPr>
          <a:lstStyle/>
          <a:p>
            <a:r>
              <a:rPr lang="en-US" altLang="zh-CN" sz="1600" dirty="0"/>
              <a:t>4.</a:t>
            </a:r>
            <a:r>
              <a:rPr lang="zh-CN" altLang="en-US" sz="1600" dirty="0"/>
              <a:t>抽象类可以有构造函数，而接口没有</a:t>
            </a:r>
            <a:endParaRPr lang="en-US" altLang="zh-CN" sz="1600" dirty="0"/>
          </a:p>
        </p:txBody>
      </p:sp>
      <p:sp>
        <p:nvSpPr>
          <p:cNvPr id="11" name="文本框 10">
            <a:extLst>
              <a:ext uri="{FF2B5EF4-FFF2-40B4-BE49-F238E27FC236}">
                <a16:creationId xmlns:a16="http://schemas.microsoft.com/office/drawing/2014/main" id="{8FAEB486-9144-4FEF-BFA5-0B7740EA43BD}"/>
              </a:ext>
            </a:extLst>
          </p:cNvPr>
          <p:cNvSpPr txBox="1"/>
          <p:nvPr/>
        </p:nvSpPr>
        <p:spPr>
          <a:xfrm>
            <a:off x="1297544" y="3955397"/>
            <a:ext cx="5075428" cy="338554"/>
          </a:xfrm>
          <a:prstGeom prst="rect">
            <a:avLst/>
          </a:prstGeom>
          <a:noFill/>
        </p:spPr>
        <p:txBody>
          <a:bodyPr wrap="none" rtlCol="0">
            <a:spAutoFit/>
          </a:bodyPr>
          <a:lstStyle/>
          <a:p>
            <a:r>
              <a:rPr lang="en-US" altLang="zh-CN" sz="1600" dirty="0"/>
              <a:t>5.</a:t>
            </a:r>
            <a:r>
              <a:rPr lang="zh-CN" altLang="en-US" sz="1600" dirty="0"/>
              <a:t>抽象类可以继承其他类和接口，而接口只能继承接口</a:t>
            </a:r>
            <a:endParaRPr lang="en-US" altLang="zh-CN" sz="1600" dirty="0"/>
          </a:p>
        </p:txBody>
      </p:sp>
    </p:spTree>
    <p:extLst>
      <p:ext uri="{BB962C8B-B14F-4D97-AF65-F5344CB8AC3E}">
        <p14:creationId xmlns:p14="http://schemas.microsoft.com/office/powerpoint/2010/main" val="42021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arn(inVertical)">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5E7F6-CAD1-4B67-B620-64807E33BD35}"/>
              </a:ext>
            </a:extLst>
          </p:cNvPr>
          <p:cNvSpPr>
            <a:spLocks noGrp="1"/>
          </p:cNvSpPr>
          <p:nvPr>
            <p:ph type="title"/>
          </p:nvPr>
        </p:nvSpPr>
        <p:spPr/>
        <p:txBody>
          <a:bodyPr/>
          <a:lstStyle/>
          <a:p>
            <a:r>
              <a:rPr lang="zh-CN" altLang="en-US" dirty="0"/>
              <a:t>类的关系</a:t>
            </a:r>
          </a:p>
        </p:txBody>
      </p:sp>
      <p:sp>
        <p:nvSpPr>
          <p:cNvPr id="3" name="页脚占位符 2">
            <a:extLst>
              <a:ext uri="{FF2B5EF4-FFF2-40B4-BE49-F238E27FC236}">
                <a16:creationId xmlns:a16="http://schemas.microsoft.com/office/drawing/2014/main" id="{FEA76EC9-B9F7-40CF-BB41-CC3669877542}"/>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3443791-DA0C-4918-A780-2FAB20AEFE1C}"/>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9" name="文本框 8">
            <a:extLst>
              <a:ext uri="{FF2B5EF4-FFF2-40B4-BE49-F238E27FC236}">
                <a16:creationId xmlns:a16="http://schemas.microsoft.com/office/drawing/2014/main" id="{ABB9484E-A21C-4842-B9AC-F253C444EA30}"/>
              </a:ext>
            </a:extLst>
          </p:cNvPr>
          <p:cNvSpPr txBox="1"/>
          <p:nvPr/>
        </p:nvSpPr>
        <p:spPr>
          <a:xfrm>
            <a:off x="822121" y="1501629"/>
            <a:ext cx="1300356" cy="369332"/>
          </a:xfrm>
          <a:prstGeom prst="rect">
            <a:avLst/>
          </a:prstGeom>
          <a:noFill/>
        </p:spPr>
        <p:txBody>
          <a:bodyPr wrap="none" rtlCol="0">
            <a:spAutoFit/>
          </a:bodyPr>
          <a:lstStyle/>
          <a:p>
            <a:r>
              <a:rPr lang="en-US" altLang="zh-CN" dirty="0"/>
              <a:t>1.</a:t>
            </a:r>
            <a:r>
              <a:rPr lang="zh-CN" altLang="en-US" dirty="0"/>
              <a:t>依赖关系</a:t>
            </a:r>
          </a:p>
        </p:txBody>
      </p:sp>
      <p:sp>
        <p:nvSpPr>
          <p:cNvPr id="12" name="文本框 11">
            <a:extLst>
              <a:ext uri="{FF2B5EF4-FFF2-40B4-BE49-F238E27FC236}">
                <a16:creationId xmlns:a16="http://schemas.microsoft.com/office/drawing/2014/main" id="{867EA542-45A3-4D2C-BDC6-FD6C5CB05EC2}"/>
              </a:ext>
            </a:extLst>
          </p:cNvPr>
          <p:cNvSpPr txBox="1"/>
          <p:nvPr/>
        </p:nvSpPr>
        <p:spPr>
          <a:xfrm>
            <a:off x="822121" y="1974929"/>
            <a:ext cx="5368954" cy="954107"/>
          </a:xfrm>
          <a:prstGeom prst="rect">
            <a:avLst/>
          </a:prstGeom>
          <a:noFill/>
        </p:spPr>
        <p:txBody>
          <a:bodyPr wrap="square" rtlCol="0">
            <a:spAutoFit/>
          </a:bodyPr>
          <a:lstStyle/>
          <a:p>
            <a:r>
              <a:rPr lang="zh-CN" altLang="en-US" sz="1400" dirty="0"/>
              <a:t>        依赖关系表示两个或多个模型语义上的关系。它表示了这样一种情形，对于一个元素（服务提供者）的某些改变可能会影响或提供消息给其他元素（使用者），即使用者以某种形式依赖于其他类元。</a:t>
            </a:r>
          </a:p>
        </p:txBody>
      </p:sp>
      <p:sp>
        <p:nvSpPr>
          <p:cNvPr id="13" name="文本框 12">
            <a:extLst>
              <a:ext uri="{FF2B5EF4-FFF2-40B4-BE49-F238E27FC236}">
                <a16:creationId xmlns:a16="http://schemas.microsoft.com/office/drawing/2014/main" id="{FBAC1FCB-D0D7-4488-A466-0C3B6F9AD3CD}"/>
              </a:ext>
            </a:extLst>
          </p:cNvPr>
          <p:cNvSpPr txBox="1"/>
          <p:nvPr/>
        </p:nvSpPr>
        <p:spPr>
          <a:xfrm>
            <a:off x="8833607" y="2929036"/>
            <a:ext cx="748923" cy="261610"/>
          </a:xfrm>
          <a:prstGeom prst="rect">
            <a:avLst/>
          </a:prstGeom>
          <a:noFill/>
        </p:spPr>
        <p:txBody>
          <a:bodyPr wrap="none" rtlCol="0">
            <a:spAutoFit/>
          </a:bodyPr>
          <a:lstStyle/>
          <a:p>
            <a:r>
              <a:rPr lang="zh-CN" altLang="en-US" sz="1100" dirty="0"/>
              <a:t>依赖关系</a:t>
            </a:r>
          </a:p>
        </p:txBody>
      </p:sp>
      <p:pic>
        <p:nvPicPr>
          <p:cNvPr id="14" name="图片 13">
            <a:extLst>
              <a:ext uri="{FF2B5EF4-FFF2-40B4-BE49-F238E27FC236}">
                <a16:creationId xmlns:a16="http://schemas.microsoft.com/office/drawing/2014/main" id="{EF01F47B-F666-427E-AD7F-4806130AF5B3}"/>
              </a:ext>
            </a:extLst>
          </p:cNvPr>
          <p:cNvPicPr>
            <a:picLocks noChangeAspect="1"/>
          </p:cNvPicPr>
          <p:nvPr/>
        </p:nvPicPr>
        <p:blipFill>
          <a:blip r:embed="rId2"/>
          <a:stretch>
            <a:fillRect/>
          </a:stretch>
        </p:blipFill>
        <p:spPr>
          <a:xfrm>
            <a:off x="6474473" y="1841418"/>
            <a:ext cx="5178272" cy="1087618"/>
          </a:xfrm>
          <a:prstGeom prst="rect">
            <a:avLst/>
          </a:prstGeom>
        </p:spPr>
      </p:pic>
      <p:sp>
        <p:nvSpPr>
          <p:cNvPr id="15" name="文本框 14">
            <a:extLst>
              <a:ext uri="{FF2B5EF4-FFF2-40B4-BE49-F238E27FC236}">
                <a16:creationId xmlns:a16="http://schemas.microsoft.com/office/drawing/2014/main" id="{256B3942-207F-4463-B769-E37A739D7A90}"/>
              </a:ext>
            </a:extLst>
          </p:cNvPr>
          <p:cNvSpPr txBox="1"/>
          <p:nvPr/>
        </p:nvSpPr>
        <p:spPr>
          <a:xfrm>
            <a:off x="822121" y="3393347"/>
            <a:ext cx="1300356" cy="369332"/>
          </a:xfrm>
          <a:prstGeom prst="rect">
            <a:avLst/>
          </a:prstGeom>
          <a:noFill/>
        </p:spPr>
        <p:txBody>
          <a:bodyPr wrap="none" rtlCol="0">
            <a:spAutoFit/>
          </a:bodyPr>
          <a:lstStyle/>
          <a:p>
            <a:r>
              <a:rPr lang="en-US" altLang="zh-CN" dirty="0"/>
              <a:t>2.</a:t>
            </a:r>
            <a:r>
              <a:rPr lang="zh-CN" altLang="en-US" dirty="0"/>
              <a:t>泛化关系</a:t>
            </a:r>
          </a:p>
        </p:txBody>
      </p:sp>
      <p:sp>
        <p:nvSpPr>
          <p:cNvPr id="16" name="文本框 15">
            <a:extLst>
              <a:ext uri="{FF2B5EF4-FFF2-40B4-BE49-F238E27FC236}">
                <a16:creationId xmlns:a16="http://schemas.microsoft.com/office/drawing/2014/main" id="{83E28EDE-F65D-471F-B03E-8080B3E76962}"/>
              </a:ext>
            </a:extLst>
          </p:cNvPr>
          <p:cNvSpPr txBox="1"/>
          <p:nvPr/>
        </p:nvSpPr>
        <p:spPr>
          <a:xfrm>
            <a:off x="822121" y="3889758"/>
            <a:ext cx="2327881" cy="307777"/>
          </a:xfrm>
          <a:prstGeom prst="rect">
            <a:avLst/>
          </a:prstGeom>
          <a:noFill/>
        </p:spPr>
        <p:txBody>
          <a:bodyPr wrap="none" rtlCol="0">
            <a:spAutoFit/>
          </a:bodyPr>
          <a:lstStyle/>
          <a:p>
            <a:r>
              <a:rPr lang="zh-CN" altLang="en-US" sz="1400" dirty="0"/>
              <a:t>       泛化关系即</a:t>
            </a:r>
            <a:r>
              <a:rPr lang="zh-CN" altLang="en-US" sz="1400" b="1" dirty="0"/>
              <a:t>继承关系。</a:t>
            </a:r>
          </a:p>
        </p:txBody>
      </p:sp>
      <p:pic>
        <p:nvPicPr>
          <p:cNvPr id="18" name="图片 17">
            <a:extLst>
              <a:ext uri="{FF2B5EF4-FFF2-40B4-BE49-F238E27FC236}">
                <a16:creationId xmlns:a16="http://schemas.microsoft.com/office/drawing/2014/main" id="{D9E154BB-C1FB-417A-8D89-DF2BCF7A28AD}"/>
              </a:ext>
            </a:extLst>
          </p:cNvPr>
          <p:cNvPicPr>
            <a:picLocks noChangeAspect="1"/>
          </p:cNvPicPr>
          <p:nvPr/>
        </p:nvPicPr>
        <p:blipFill>
          <a:blip r:embed="rId3"/>
          <a:stretch>
            <a:fillRect/>
          </a:stretch>
        </p:blipFill>
        <p:spPr>
          <a:xfrm>
            <a:off x="7790762" y="3186699"/>
            <a:ext cx="2502476" cy="2796100"/>
          </a:xfrm>
          <a:prstGeom prst="rect">
            <a:avLst/>
          </a:prstGeom>
        </p:spPr>
      </p:pic>
      <p:sp>
        <p:nvSpPr>
          <p:cNvPr id="19" name="文本框 18">
            <a:extLst>
              <a:ext uri="{FF2B5EF4-FFF2-40B4-BE49-F238E27FC236}">
                <a16:creationId xmlns:a16="http://schemas.microsoft.com/office/drawing/2014/main" id="{84FA4E72-6E77-4167-A2DA-FC866B4A033D}"/>
              </a:ext>
            </a:extLst>
          </p:cNvPr>
          <p:cNvSpPr txBox="1"/>
          <p:nvPr/>
        </p:nvSpPr>
        <p:spPr>
          <a:xfrm>
            <a:off x="8663499" y="5963463"/>
            <a:ext cx="800219" cy="276999"/>
          </a:xfrm>
          <a:prstGeom prst="rect">
            <a:avLst/>
          </a:prstGeom>
          <a:noFill/>
        </p:spPr>
        <p:txBody>
          <a:bodyPr wrap="none" rtlCol="0">
            <a:spAutoFit/>
          </a:bodyPr>
          <a:lstStyle/>
          <a:p>
            <a:r>
              <a:rPr lang="zh-CN" altLang="en-US" sz="1200" dirty="0"/>
              <a:t>泛化关系</a:t>
            </a:r>
          </a:p>
        </p:txBody>
      </p:sp>
    </p:spTree>
    <p:extLst>
      <p:ext uri="{BB962C8B-B14F-4D97-AF65-F5344CB8AC3E}">
        <p14:creationId xmlns:p14="http://schemas.microsoft.com/office/powerpoint/2010/main" val="14303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par>
                                <p:cTn id="18" presetID="22" presetClass="entr" presetSubtype="4"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1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ircle(in)">
                                      <p:cBhvr>
                                        <p:cTn id="30" dur="1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1000"/>
                                        <p:tgtEl>
                                          <p:spTgt spid="18"/>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heel(1)">
                                      <p:cBhvr>
                                        <p:cTn id="3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5" grpId="0"/>
      <p:bldP spid="16"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8E07-7EFD-48DA-B4FE-BB2C482D45A8}"/>
              </a:ext>
            </a:extLst>
          </p:cNvPr>
          <p:cNvSpPr>
            <a:spLocks noGrp="1"/>
          </p:cNvSpPr>
          <p:nvPr>
            <p:ph type="title"/>
          </p:nvPr>
        </p:nvSpPr>
        <p:spPr/>
        <p:txBody>
          <a:bodyPr/>
          <a:lstStyle/>
          <a:p>
            <a:r>
              <a:rPr lang="zh-CN" altLang="en-US" dirty="0"/>
              <a:t>类的关系</a:t>
            </a:r>
          </a:p>
        </p:txBody>
      </p:sp>
      <p:sp>
        <p:nvSpPr>
          <p:cNvPr id="3" name="页脚占位符 2">
            <a:extLst>
              <a:ext uri="{FF2B5EF4-FFF2-40B4-BE49-F238E27FC236}">
                <a16:creationId xmlns:a16="http://schemas.microsoft.com/office/drawing/2014/main" id="{24C57577-2046-46E7-B0B3-141BF7703E17}"/>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C68BADF1-3E7A-46F5-953D-28EF3CBDA12F}"/>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13</a:t>
            </a:fld>
            <a:endParaRPr lang="zh-CN" altLang="en-US" dirty="0"/>
          </a:p>
        </p:txBody>
      </p:sp>
      <p:sp>
        <p:nvSpPr>
          <p:cNvPr id="5" name="文本框 4">
            <a:extLst>
              <a:ext uri="{FF2B5EF4-FFF2-40B4-BE49-F238E27FC236}">
                <a16:creationId xmlns:a16="http://schemas.microsoft.com/office/drawing/2014/main" id="{D063F6CD-E0EE-4C8B-9EE1-310D3453472A}"/>
              </a:ext>
            </a:extLst>
          </p:cNvPr>
          <p:cNvSpPr txBox="1"/>
          <p:nvPr/>
        </p:nvSpPr>
        <p:spPr>
          <a:xfrm>
            <a:off x="862871" y="1434517"/>
            <a:ext cx="1300356" cy="369332"/>
          </a:xfrm>
          <a:prstGeom prst="rect">
            <a:avLst/>
          </a:prstGeom>
          <a:noFill/>
        </p:spPr>
        <p:txBody>
          <a:bodyPr wrap="none" rtlCol="0">
            <a:spAutoFit/>
          </a:bodyPr>
          <a:lstStyle/>
          <a:p>
            <a:r>
              <a:rPr lang="en-US" altLang="zh-CN" dirty="0"/>
              <a:t>3.</a:t>
            </a:r>
            <a:r>
              <a:rPr lang="zh-CN" altLang="en-US" dirty="0"/>
              <a:t>关联关系</a:t>
            </a:r>
          </a:p>
        </p:txBody>
      </p:sp>
      <p:sp>
        <p:nvSpPr>
          <p:cNvPr id="11" name="文本框 10">
            <a:extLst>
              <a:ext uri="{FF2B5EF4-FFF2-40B4-BE49-F238E27FC236}">
                <a16:creationId xmlns:a16="http://schemas.microsoft.com/office/drawing/2014/main" id="{9CCC41E8-4DE3-498C-BB9A-86CCAECD0A95}"/>
              </a:ext>
            </a:extLst>
          </p:cNvPr>
          <p:cNvSpPr txBox="1"/>
          <p:nvPr/>
        </p:nvSpPr>
        <p:spPr>
          <a:xfrm>
            <a:off x="1350629" y="2063692"/>
            <a:ext cx="6199464" cy="523220"/>
          </a:xfrm>
          <a:prstGeom prst="rect">
            <a:avLst/>
          </a:prstGeom>
          <a:noFill/>
        </p:spPr>
        <p:txBody>
          <a:bodyPr wrap="square" rtlCol="0">
            <a:spAutoFit/>
          </a:bodyPr>
          <a:lstStyle/>
          <a:p>
            <a:r>
              <a:rPr lang="en-US" altLang="zh-CN" sz="1400" dirty="0"/>
              <a:t>        </a:t>
            </a:r>
            <a:r>
              <a:rPr lang="zh-CN" altLang="en-US" sz="1400" dirty="0"/>
              <a:t>关联关系是一种结构关系，它指明一个事物的对象于另一个事物的对象之间的联系。常见的关联关系有单向关联，双向关联，聚合关系，组合关系。</a:t>
            </a:r>
          </a:p>
        </p:txBody>
      </p:sp>
      <p:pic>
        <p:nvPicPr>
          <p:cNvPr id="13" name="图片 12">
            <a:extLst>
              <a:ext uri="{FF2B5EF4-FFF2-40B4-BE49-F238E27FC236}">
                <a16:creationId xmlns:a16="http://schemas.microsoft.com/office/drawing/2014/main" id="{61A52BAD-7535-4903-AE66-EC9FBD14EA7D}"/>
              </a:ext>
            </a:extLst>
          </p:cNvPr>
          <p:cNvPicPr>
            <a:picLocks noChangeAspect="1"/>
          </p:cNvPicPr>
          <p:nvPr/>
        </p:nvPicPr>
        <p:blipFill>
          <a:blip r:embed="rId2"/>
          <a:stretch>
            <a:fillRect/>
          </a:stretch>
        </p:blipFill>
        <p:spPr>
          <a:xfrm>
            <a:off x="2513106" y="2868817"/>
            <a:ext cx="5475432" cy="1120366"/>
          </a:xfrm>
          <a:prstGeom prst="rect">
            <a:avLst/>
          </a:prstGeom>
        </p:spPr>
      </p:pic>
      <p:sp>
        <p:nvSpPr>
          <p:cNvPr id="14" name="文本框 13">
            <a:extLst>
              <a:ext uri="{FF2B5EF4-FFF2-40B4-BE49-F238E27FC236}">
                <a16:creationId xmlns:a16="http://schemas.microsoft.com/office/drawing/2014/main" id="{49990359-ED66-4A39-9A63-B3A33FA18F6E}"/>
              </a:ext>
            </a:extLst>
          </p:cNvPr>
          <p:cNvSpPr txBox="1"/>
          <p:nvPr/>
        </p:nvSpPr>
        <p:spPr>
          <a:xfrm>
            <a:off x="4732304" y="4037720"/>
            <a:ext cx="902811" cy="307777"/>
          </a:xfrm>
          <a:prstGeom prst="rect">
            <a:avLst/>
          </a:prstGeom>
          <a:noFill/>
        </p:spPr>
        <p:txBody>
          <a:bodyPr wrap="none" rtlCol="0">
            <a:spAutoFit/>
          </a:bodyPr>
          <a:lstStyle/>
          <a:p>
            <a:r>
              <a:rPr lang="zh-CN" altLang="en-US" sz="1400" dirty="0"/>
              <a:t>单向关联</a:t>
            </a:r>
          </a:p>
        </p:txBody>
      </p:sp>
      <p:sp>
        <p:nvSpPr>
          <p:cNvPr id="16" name="文本框 15">
            <a:extLst>
              <a:ext uri="{FF2B5EF4-FFF2-40B4-BE49-F238E27FC236}">
                <a16:creationId xmlns:a16="http://schemas.microsoft.com/office/drawing/2014/main" id="{E996822F-E05A-4697-A0C1-205A0DFED9ED}"/>
              </a:ext>
            </a:extLst>
          </p:cNvPr>
          <p:cNvSpPr txBox="1"/>
          <p:nvPr/>
        </p:nvSpPr>
        <p:spPr>
          <a:xfrm>
            <a:off x="4732304" y="5793568"/>
            <a:ext cx="902811" cy="307777"/>
          </a:xfrm>
          <a:prstGeom prst="rect">
            <a:avLst/>
          </a:prstGeom>
          <a:noFill/>
        </p:spPr>
        <p:txBody>
          <a:bodyPr wrap="none" rtlCol="0">
            <a:spAutoFit/>
          </a:bodyPr>
          <a:lstStyle/>
          <a:p>
            <a:r>
              <a:rPr lang="zh-CN" altLang="en-US" sz="1400" dirty="0"/>
              <a:t>双向关联</a:t>
            </a:r>
          </a:p>
        </p:txBody>
      </p:sp>
      <p:pic>
        <p:nvPicPr>
          <p:cNvPr id="7" name="图片 6">
            <a:extLst>
              <a:ext uri="{FF2B5EF4-FFF2-40B4-BE49-F238E27FC236}">
                <a16:creationId xmlns:a16="http://schemas.microsoft.com/office/drawing/2014/main" id="{1993EB75-BB35-4CD4-8D4B-A31C837F6335}"/>
              </a:ext>
            </a:extLst>
          </p:cNvPr>
          <p:cNvPicPr>
            <a:picLocks noChangeAspect="1"/>
          </p:cNvPicPr>
          <p:nvPr/>
        </p:nvPicPr>
        <p:blipFill>
          <a:blip r:embed="rId3"/>
          <a:stretch>
            <a:fillRect/>
          </a:stretch>
        </p:blipFill>
        <p:spPr>
          <a:xfrm>
            <a:off x="2420827" y="4527173"/>
            <a:ext cx="5378392" cy="1084718"/>
          </a:xfrm>
          <a:prstGeom prst="rect">
            <a:avLst/>
          </a:prstGeom>
        </p:spPr>
      </p:pic>
    </p:spTree>
    <p:extLst>
      <p:ext uri="{BB962C8B-B14F-4D97-AF65-F5344CB8AC3E}">
        <p14:creationId xmlns:p14="http://schemas.microsoft.com/office/powerpoint/2010/main" val="66295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750"/>
                                        <p:tgtEl>
                                          <p:spTgt spid="11"/>
                                        </p:tgtEl>
                                      </p:cBhvr>
                                    </p:animEffect>
                                    <p:anim calcmode="lin" valueType="num">
                                      <p:cBhvr>
                                        <p:cTn id="13" dur="750" fill="hold"/>
                                        <p:tgtEl>
                                          <p:spTgt spid="11"/>
                                        </p:tgtEl>
                                        <p:attrNameLst>
                                          <p:attrName>ppt_x</p:attrName>
                                        </p:attrNameLst>
                                      </p:cBhvr>
                                      <p:tavLst>
                                        <p:tav tm="0">
                                          <p:val>
                                            <p:strVal val="#ppt_x"/>
                                          </p:val>
                                        </p:tav>
                                        <p:tav tm="100000">
                                          <p:val>
                                            <p:strVal val="#ppt_x"/>
                                          </p:val>
                                        </p:tav>
                                      </p:tavLst>
                                    </p:anim>
                                    <p:anim calcmode="lin" valueType="num">
                                      <p:cBhvr>
                                        <p:cTn id="14" dur="7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E083530-840A-4CB3-8CD5-032026B91C64}"/>
              </a:ext>
            </a:extLst>
          </p:cNvPr>
          <p:cNvPicPr>
            <a:picLocks noChangeAspect="1"/>
          </p:cNvPicPr>
          <p:nvPr/>
        </p:nvPicPr>
        <p:blipFill>
          <a:blip r:embed="rId2"/>
          <a:stretch>
            <a:fillRect/>
          </a:stretch>
        </p:blipFill>
        <p:spPr>
          <a:xfrm>
            <a:off x="669923" y="3752179"/>
            <a:ext cx="6090757" cy="1532513"/>
          </a:xfrm>
          <a:prstGeom prst="rect">
            <a:avLst/>
          </a:prstGeom>
        </p:spPr>
      </p:pic>
      <p:pic>
        <p:nvPicPr>
          <p:cNvPr id="5" name="图片 4">
            <a:extLst>
              <a:ext uri="{FF2B5EF4-FFF2-40B4-BE49-F238E27FC236}">
                <a16:creationId xmlns:a16="http://schemas.microsoft.com/office/drawing/2014/main" id="{6C0E32E5-0A37-4ADC-B40D-E7294096AADD}"/>
              </a:ext>
            </a:extLst>
          </p:cNvPr>
          <p:cNvPicPr>
            <a:picLocks noChangeAspect="1"/>
          </p:cNvPicPr>
          <p:nvPr/>
        </p:nvPicPr>
        <p:blipFill>
          <a:blip r:embed="rId3"/>
          <a:stretch>
            <a:fillRect/>
          </a:stretch>
        </p:blipFill>
        <p:spPr>
          <a:xfrm>
            <a:off x="746619" y="1573307"/>
            <a:ext cx="6264479" cy="1469842"/>
          </a:xfrm>
          <a:prstGeom prst="rect">
            <a:avLst/>
          </a:prstGeom>
        </p:spPr>
      </p:pic>
      <p:sp>
        <p:nvSpPr>
          <p:cNvPr id="2" name="标题 1">
            <a:extLst>
              <a:ext uri="{FF2B5EF4-FFF2-40B4-BE49-F238E27FC236}">
                <a16:creationId xmlns:a16="http://schemas.microsoft.com/office/drawing/2014/main" id="{346B1984-16BF-4D1C-97A4-47E88264B00B}"/>
              </a:ext>
            </a:extLst>
          </p:cNvPr>
          <p:cNvSpPr>
            <a:spLocks noGrp="1"/>
          </p:cNvSpPr>
          <p:nvPr>
            <p:ph type="title"/>
          </p:nvPr>
        </p:nvSpPr>
        <p:spPr/>
        <p:txBody>
          <a:bodyPr/>
          <a:lstStyle/>
          <a:p>
            <a:r>
              <a:rPr lang="zh-CN" altLang="en-US" dirty="0"/>
              <a:t>类的关系</a:t>
            </a:r>
          </a:p>
        </p:txBody>
      </p:sp>
      <p:sp>
        <p:nvSpPr>
          <p:cNvPr id="3" name="页脚占位符 2">
            <a:extLst>
              <a:ext uri="{FF2B5EF4-FFF2-40B4-BE49-F238E27FC236}">
                <a16:creationId xmlns:a16="http://schemas.microsoft.com/office/drawing/2014/main" id="{F63CB217-1EBB-4E41-A0B1-C056523A100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F9A0CA5-EF7F-426F-94F2-221A727BD857}"/>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7" name="文本框 6">
            <a:extLst>
              <a:ext uri="{FF2B5EF4-FFF2-40B4-BE49-F238E27FC236}">
                <a16:creationId xmlns:a16="http://schemas.microsoft.com/office/drawing/2014/main" id="{94E63A2B-B001-4CF0-BEE1-6356FB0B0A8E}"/>
              </a:ext>
            </a:extLst>
          </p:cNvPr>
          <p:cNvSpPr txBox="1"/>
          <p:nvPr/>
        </p:nvSpPr>
        <p:spPr>
          <a:xfrm>
            <a:off x="2936147" y="2966516"/>
            <a:ext cx="1107996" cy="307777"/>
          </a:xfrm>
          <a:prstGeom prst="rect">
            <a:avLst/>
          </a:prstGeom>
          <a:noFill/>
        </p:spPr>
        <p:txBody>
          <a:bodyPr wrap="square" rtlCol="0">
            <a:spAutoFit/>
          </a:bodyPr>
          <a:lstStyle/>
          <a:p>
            <a:r>
              <a:rPr lang="zh-CN" altLang="en-US" sz="1400" dirty="0"/>
              <a:t>聚合关系</a:t>
            </a:r>
          </a:p>
        </p:txBody>
      </p:sp>
      <p:sp>
        <p:nvSpPr>
          <p:cNvPr id="8" name="文本框 7">
            <a:extLst>
              <a:ext uri="{FF2B5EF4-FFF2-40B4-BE49-F238E27FC236}">
                <a16:creationId xmlns:a16="http://schemas.microsoft.com/office/drawing/2014/main" id="{EE8EBAF7-0A18-4803-AC12-4D64935F517B}"/>
              </a:ext>
            </a:extLst>
          </p:cNvPr>
          <p:cNvSpPr txBox="1"/>
          <p:nvPr/>
        </p:nvSpPr>
        <p:spPr>
          <a:xfrm>
            <a:off x="2936147" y="4976915"/>
            <a:ext cx="902811" cy="307777"/>
          </a:xfrm>
          <a:prstGeom prst="rect">
            <a:avLst/>
          </a:prstGeom>
          <a:noFill/>
        </p:spPr>
        <p:txBody>
          <a:bodyPr wrap="none" rtlCol="0">
            <a:spAutoFit/>
          </a:bodyPr>
          <a:lstStyle/>
          <a:p>
            <a:r>
              <a:rPr lang="zh-CN" altLang="en-US" sz="1400" dirty="0"/>
              <a:t>组合关系</a:t>
            </a:r>
          </a:p>
        </p:txBody>
      </p:sp>
      <p:sp>
        <p:nvSpPr>
          <p:cNvPr id="9" name="文本框 8">
            <a:extLst>
              <a:ext uri="{FF2B5EF4-FFF2-40B4-BE49-F238E27FC236}">
                <a16:creationId xmlns:a16="http://schemas.microsoft.com/office/drawing/2014/main" id="{20373A3B-D091-42C5-851B-921BB6DA21DF}"/>
              </a:ext>
            </a:extLst>
          </p:cNvPr>
          <p:cNvSpPr txBox="1"/>
          <p:nvPr/>
        </p:nvSpPr>
        <p:spPr>
          <a:xfrm>
            <a:off x="7566869" y="2304485"/>
            <a:ext cx="3766657" cy="738664"/>
          </a:xfrm>
          <a:prstGeom prst="rect">
            <a:avLst/>
          </a:prstGeom>
          <a:noFill/>
        </p:spPr>
        <p:txBody>
          <a:bodyPr wrap="square" rtlCol="0">
            <a:spAutoFit/>
          </a:bodyPr>
          <a:lstStyle/>
          <a:p>
            <a:r>
              <a:rPr lang="zh-CN" altLang="en-US" sz="1400" b="1" dirty="0">
                <a:solidFill>
                  <a:srgbClr val="FF0000"/>
                </a:solidFill>
              </a:rPr>
              <a:t>聚合和组合都是整体包含部分，但聚合关系中的部分脱离整体仍然可以独立存在，而组合关系的部分脱离整体则不能独立存在</a:t>
            </a:r>
          </a:p>
        </p:txBody>
      </p:sp>
      <p:sp>
        <p:nvSpPr>
          <p:cNvPr id="10" name="文本框 9">
            <a:extLst>
              <a:ext uri="{FF2B5EF4-FFF2-40B4-BE49-F238E27FC236}">
                <a16:creationId xmlns:a16="http://schemas.microsoft.com/office/drawing/2014/main" id="{AD744EDA-99F1-4601-8299-826CEC737083}"/>
              </a:ext>
            </a:extLst>
          </p:cNvPr>
          <p:cNvSpPr txBox="1"/>
          <p:nvPr/>
        </p:nvSpPr>
        <p:spPr>
          <a:xfrm>
            <a:off x="7566869" y="1836441"/>
            <a:ext cx="2954655" cy="369332"/>
          </a:xfrm>
          <a:prstGeom prst="rect">
            <a:avLst/>
          </a:prstGeom>
          <a:noFill/>
        </p:spPr>
        <p:txBody>
          <a:bodyPr wrap="none" rtlCol="0">
            <a:spAutoFit/>
          </a:bodyPr>
          <a:lstStyle/>
          <a:p>
            <a:r>
              <a:rPr lang="zh-CN" altLang="en-US" dirty="0"/>
              <a:t>聚合关系和组合关系的区别</a:t>
            </a:r>
          </a:p>
        </p:txBody>
      </p:sp>
    </p:spTree>
    <p:extLst>
      <p:ext uri="{BB962C8B-B14F-4D97-AF65-F5344CB8AC3E}">
        <p14:creationId xmlns:p14="http://schemas.microsoft.com/office/powerpoint/2010/main" val="127470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E574D-AC1E-45BD-809A-B08616D389D5}"/>
              </a:ext>
            </a:extLst>
          </p:cNvPr>
          <p:cNvSpPr>
            <a:spLocks noGrp="1"/>
          </p:cNvSpPr>
          <p:nvPr>
            <p:ph type="title"/>
          </p:nvPr>
        </p:nvSpPr>
        <p:spPr/>
        <p:txBody>
          <a:bodyPr/>
          <a:lstStyle/>
          <a:p>
            <a:r>
              <a:rPr lang="zh-CN" altLang="en-US" dirty="0"/>
              <a:t>类的关系</a:t>
            </a:r>
          </a:p>
        </p:txBody>
      </p:sp>
      <p:sp>
        <p:nvSpPr>
          <p:cNvPr id="3" name="页脚占位符 2">
            <a:extLst>
              <a:ext uri="{FF2B5EF4-FFF2-40B4-BE49-F238E27FC236}">
                <a16:creationId xmlns:a16="http://schemas.microsoft.com/office/drawing/2014/main" id="{028BCDFC-C622-4A1A-9BB9-9EDB93EC0941}"/>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AC108A4F-451E-4199-B9B7-3B75C8EABFAD}"/>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5" name="文本框 4">
            <a:extLst>
              <a:ext uri="{FF2B5EF4-FFF2-40B4-BE49-F238E27FC236}">
                <a16:creationId xmlns:a16="http://schemas.microsoft.com/office/drawing/2014/main" id="{369BD260-E2FC-44F9-8AAB-93C39E46BAEF}"/>
              </a:ext>
            </a:extLst>
          </p:cNvPr>
          <p:cNvSpPr txBox="1"/>
          <p:nvPr/>
        </p:nvSpPr>
        <p:spPr>
          <a:xfrm>
            <a:off x="669924" y="1392572"/>
            <a:ext cx="1300356" cy="369332"/>
          </a:xfrm>
          <a:prstGeom prst="rect">
            <a:avLst/>
          </a:prstGeom>
          <a:noFill/>
        </p:spPr>
        <p:txBody>
          <a:bodyPr wrap="none" rtlCol="0">
            <a:spAutoFit/>
          </a:bodyPr>
          <a:lstStyle/>
          <a:p>
            <a:r>
              <a:rPr lang="en-US" altLang="zh-CN" dirty="0"/>
              <a:t>4.</a:t>
            </a:r>
            <a:r>
              <a:rPr lang="zh-CN" altLang="en-US" dirty="0"/>
              <a:t>实现关系</a:t>
            </a:r>
          </a:p>
        </p:txBody>
      </p:sp>
      <p:sp>
        <p:nvSpPr>
          <p:cNvPr id="6" name="文本框 5">
            <a:extLst>
              <a:ext uri="{FF2B5EF4-FFF2-40B4-BE49-F238E27FC236}">
                <a16:creationId xmlns:a16="http://schemas.microsoft.com/office/drawing/2014/main" id="{F69110C2-5205-442D-AFD4-838A7895BA3E}"/>
              </a:ext>
            </a:extLst>
          </p:cNvPr>
          <p:cNvSpPr txBox="1"/>
          <p:nvPr/>
        </p:nvSpPr>
        <p:spPr>
          <a:xfrm>
            <a:off x="1149291" y="2125776"/>
            <a:ext cx="8758107" cy="307777"/>
          </a:xfrm>
          <a:prstGeom prst="rect">
            <a:avLst/>
          </a:prstGeom>
          <a:noFill/>
        </p:spPr>
        <p:txBody>
          <a:bodyPr wrap="square" rtlCol="0">
            <a:spAutoFit/>
          </a:bodyPr>
          <a:lstStyle/>
          <a:p>
            <a:r>
              <a:rPr lang="zh-CN" altLang="en-US" sz="1400" dirty="0"/>
              <a:t>实现关系通常在两种情况下被使用：在接口与实现该接口的类之间；在用例即实现该用例的协作之间。</a:t>
            </a:r>
          </a:p>
        </p:txBody>
      </p:sp>
      <p:pic>
        <p:nvPicPr>
          <p:cNvPr id="8" name="图片 7">
            <a:extLst>
              <a:ext uri="{FF2B5EF4-FFF2-40B4-BE49-F238E27FC236}">
                <a16:creationId xmlns:a16="http://schemas.microsoft.com/office/drawing/2014/main" id="{0291159C-CA88-4D55-881E-ED61546444DE}"/>
              </a:ext>
            </a:extLst>
          </p:cNvPr>
          <p:cNvPicPr>
            <a:picLocks noChangeAspect="1"/>
          </p:cNvPicPr>
          <p:nvPr/>
        </p:nvPicPr>
        <p:blipFill>
          <a:blip r:embed="rId2"/>
          <a:stretch>
            <a:fillRect/>
          </a:stretch>
        </p:blipFill>
        <p:spPr>
          <a:xfrm>
            <a:off x="1149291" y="2797425"/>
            <a:ext cx="5159528" cy="1753761"/>
          </a:xfrm>
          <a:prstGeom prst="rect">
            <a:avLst/>
          </a:prstGeom>
        </p:spPr>
      </p:pic>
    </p:spTree>
    <p:extLst>
      <p:ext uri="{BB962C8B-B14F-4D97-AF65-F5344CB8AC3E}">
        <p14:creationId xmlns:p14="http://schemas.microsoft.com/office/powerpoint/2010/main" val="137875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C22E4-FD00-4F7D-B694-866D02001AE4}"/>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05DB85D6-51BA-47A2-8FEF-D0D000E330D7}"/>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33874A9-B45A-47EB-88DF-A5D5DAD3111B}"/>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pic>
        <p:nvPicPr>
          <p:cNvPr id="6" name="图片 5">
            <a:extLst>
              <a:ext uri="{FF2B5EF4-FFF2-40B4-BE49-F238E27FC236}">
                <a16:creationId xmlns:a16="http://schemas.microsoft.com/office/drawing/2014/main" id="{8E4CA05A-9C28-4301-AA6C-7AAA5B3738B6}"/>
              </a:ext>
            </a:extLst>
          </p:cNvPr>
          <p:cNvPicPr>
            <a:picLocks noChangeAspect="1"/>
          </p:cNvPicPr>
          <p:nvPr/>
        </p:nvPicPr>
        <p:blipFill>
          <a:blip r:embed="rId2"/>
          <a:stretch>
            <a:fillRect/>
          </a:stretch>
        </p:blipFill>
        <p:spPr>
          <a:xfrm>
            <a:off x="910358" y="1409700"/>
            <a:ext cx="1933575" cy="4038600"/>
          </a:xfrm>
          <a:prstGeom prst="rect">
            <a:avLst/>
          </a:prstGeom>
        </p:spPr>
      </p:pic>
      <p:pic>
        <p:nvPicPr>
          <p:cNvPr id="7" name="图片 6">
            <a:extLst>
              <a:ext uri="{FF2B5EF4-FFF2-40B4-BE49-F238E27FC236}">
                <a16:creationId xmlns:a16="http://schemas.microsoft.com/office/drawing/2014/main" id="{09DF5C20-3EF5-4CEA-8B61-0AE3BA33376A}"/>
              </a:ext>
            </a:extLst>
          </p:cNvPr>
          <p:cNvPicPr>
            <a:picLocks noChangeAspect="1"/>
          </p:cNvPicPr>
          <p:nvPr/>
        </p:nvPicPr>
        <p:blipFill>
          <a:blip r:embed="rId3"/>
          <a:stretch>
            <a:fillRect/>
          </a:stretch>
        </p:blipFill>
        <p:spPr>
          <a:xfrm>
            <a:off x="4488441" y="1424401"/>
            <a:ext cx="1666875" cy="1752600"/>
          </a:xfrm>
          <a:prstGeom prst="rect">
            <a:avLst/>
          </a:prstGeom>
        </p:spPr>
      </p:pic>
      <p:sp>
        <p:nvSpPr>
          <p:cNvPr id="13" name="文本框 12">
            <a:extLst>
              <a:ext uri="{FF2B5EF4-FFF2-40B4-BE49-F238E27FC236}">
                <a16:creationId xmlns:a16="http://schemas.microsoft.com/office/drawing/2014/main" id="{C9757134-B9FB-4A20-BA44-1DA00CBD356B}"/>
              </a:ext>
            </a:extLst>
          </p:cNvPr>
          <p:cNvSpPr txBox="1"/>
          <p:nvPr/>
        </p:nvSpPr>
        <p:spPr>
          <a:xfrm>
            <a:off x="1335971" y="5559361"/>
            <a:ext cx="1082348" cy="307777"/>
          </a:xfrm>
          <a:prstGeom prst="rect">
            <a:avLst/>
          </a:prstGeom>
          <a:noFill/>
        </p:spPr>
        <p:txBody>
          <a:bodyPr wrap="none" rtlCol="0">
            <a:spAutoFit/>
          </a:bodyPr>
          <a:lstStyle/>
          <a:p>
            <a:r>
              <a:rPr lang="zh-CN" altLang="en-US" sz="1400" dirty="0"/>
              <a:t>基本新闻类</a:t>
            </a:r>
          </a:p>
        </p:txBody>
      </p:sp>
      <p:sp>
        <p:nvSpPr>
          <p:cNvPr id="15" name="文本框 14">
            <a:extLst>
              <a:ext uri="{FF2B5EF4-FFF2-40B4-BE49-F238E27FC236}">
                <a16:creationId xmlns:a16="http://schemas.microsoft.com/office/drawing/2014/main" id="{D1CA8ED0-CAD6-4588-9E1F-512B145438B0}"/>
              </a:ext>
            </a:extLst>
          </p:cNvPr>
          <p:cNvSpPr txBox="1"/>
          <p:nvPr/>
        </p:nvSpPr>
        <p:spPr>
          <a:xfrm>
            <a:off x="4128870" y="3353498"/>
            <a:ext cx="2625221" cy="738664"/>
          </a:xfrm>
          <a:prstGeom prst="rect">
            <a:avLst/>
          </a:prstGeom>
          <a:noFill/>
        </p:spPr>
        <p:txBody>
          <a:bodyPr wrap="square" rtlCol="0">
            <a:spAutoFit/>
          </a:bodyPr>
          <a:lstStyle/>
          <a:p>
            <a:r>
              <a:rPr lang="en-US" altLang="zh-CN" sz="1400" dirty="0" err="1"/>
              <a:t>NewsAction</a:t>
            </a:r>
            <a:r>
              <a:rPr lang="zh-CN" altLang="en-US" sz="1400" dirty="0"/>
              <a:t>类：表示新闻增删改操作的类，主要提供业务逻辑的方法。</a:t>
            </a:r>
          </a:p>
        </p:txBody>
      </p:sp>
      <p:pic>
        <p:nvPicPr>
          <p:cNvPr id="16" name="图片 15">
            <a:extLst>
              <a:ext uri="{FF2B5EF4-FFF2-40B4-BE49-F238E27FC236}">
                <a16:creationId xmlns:a16="http://schemas.microsoft.com/office/drawing/2014/main" id="{6EA9E630-2F27-451F-9E4F-35404318BC23}"/>
              </a:ext>
            </a:extLst>
          </p:cNvPr>
          <p:cNvPicPr>
            <a:picLocks noChangeAspect="1"/>
          </p:cNvPicPr>
          <p:nvPr/>
        </p:nvPicPr>
        <p:blipFill>
          <a:blip r:embed="rId4"/>
          <a:stretch>
            <a:fillRect/>
          </a:stretch>
        </p:blipFill>
        <p:spPr>
          <a:xfrm>
            <a:off x="8205069" y="1500601"/>
            <a:ext cx="1647825" cy="1600200"/>
          </a:xfrm>
          <a:prstGeom prst="rect">
            <a:avLst/>
          </a:prstGeom>
        </p:spPr>
      </p:pic>
      <p:sp>
        <p:nvSpPr>
          <p:cNvPr id="17" name="文本框 16">
            <a:extLst>
              <a:ext uri="{FF2B5EF4-FFF2-40B4-BE49-F238E27FC236}">
                <a16:creationId xmlns:a16="http://schemas.microsoft.com/office/drawing/2014/main" id="{A513CAEC-C47E-4003-A936-F5CE9141E364}"/>
              </a:ext>
            </a:extLst>
          </p:cNvPr>
          <p:cNvSpPr txBox="1"/>
          <p:nvPr/>
        </p:nvSpPr>
        <p:spPr>
          <a:xfrm>
            <a:off x="7830997" y="3353498"/>
            <a:ext cx="3055791" cy="954107"/>
          </a:xfrm>
          <a:prstGeom prst="rect">
            <a:avLst/>
          </a:prstGeom>
          <a:noFill/>
        </p:spPr>
        <p:txBody>
          <a:bodyPr wrap="square" rtlCol="0">
            <a:spAutoFit/>
          </a:bodyPr>
          <a:lstStyle/>
          <a:p>
            <a:r>
              <a:rPr lang="en-US" altLang="zh-CN" sz="1400" dirty="0" err="1"/>
              <a:t>NewsService</a:t>
            </a:r>
            <a:r>
              <a:rPr lang="zh-CN" altLang="en-US" sz="1400" dirty="0"/>
              <a:t>类：</a:t>
            </a:r>
            <a:endParaRPr lang="en-US" altLang="zh-CN" sz="1400" dirty="0"/>
          </a:p>
          <a:p>
            <a:r>
              <a:rPr lang="zh-CN" altLang="en-US" sz="1400" dirty="0"/>
              <a:t>表示实现增删改的类，同时提供前台获得新闻列表的方法，该类执行具体的业务逻辑</a:t>
            </a:r>
          </a:p>
        </p:txBody>
      </p:sp>
    </p:spTree>
    <p:extLst>
      <p:ext uri="{BB962C8B-B14F-4D97-AF65-F5344CB8AC3E}">
        <p14:creationId xmlns:p14="http://schemas.microsoft.com/office/powerpoint/2010/main" val="333459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48A83-8665-4C5B-AA8A-31CC18F7966E}"/>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5D080BEF-F6EF-485D-B341-BB577DD0037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5EB6A069-41A1-44AC-8E8D-BBF853A306A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pic>
        <p:nvPicPr>
          <p:cNvPr id="6" name="图片 5">
            <a:extLst>
              <a:ext uri="{FF2B5EF4-FFF2-40B4-BE49-F238E27FC236}">
                <a16:creationId xmlns:a16="http://schemas.microsoft.com/office/drawing/2014/main" id="{B388B016-A566-4796-9FD3-5D1213324BB3}"/>
              </a:ext>
            </a:extLst>
          </p:cNvPr>
          <p:cNvPicPr>
            <a:picLocks noChangeAspect="1"/>
          </p:cNvPicPr>
          <p:nvPr/>
        </p:nvPicPr>
        <p:blipFill>
          <a:blip r:embed="rId2"/>
          <a:stretch>
            <a:fillRect/>
          </a:stretch>
        </p:blipFill>
        <p:spPr>
          <a:xfrm>
            <a:off x="8610599" y="1863437"/>
            <a:ext cx="1447800" cy="1447800"/>
          </a:xfrm>
          <a:prstGeom prst="rect">
            <a:avLst/>
          </a:prstGeom>
        </p:spPr>
      </p:pic>
      <p:pic>
        <p:nvPicPr>
          <p:cNvPr id="9" name="图片 8">
            <a:extLst>
              <a:ext uri="{FF2B5EF4-FFF2-40B4-BE49-F238E27FC236}">
                <a16:creationId xmlns:a16="http://schemas.microsoft.com/office/drawing/2014/main" id="{48554C1E-737F-4A2A-AD82-551BD4DA3214}"/>
              </a:ext>
            </a:extLst>
          </p:cNvPr>
          <p:cNvPicPr>
            <a:picLocks noChangeAspect="1"/>
          </p:cNvPicPr>
          <p:nvPr/>
        </p:nvPicPr>
        <p:blipFill>
          <a:blip r:embed="rId3"/>
          <a:stretch>
            <a:fillRect/>
          </a:stretch>
        </p:blipFill>
        <p:spPr>
          <a:xfrm>
            <a:off x="1122217" y="1863437"/>
            <a:ext cx="2362200" cy="1447800"/>
          </a:xfrm>
          <a:prstGeom prst="rect">
            <a:avLst/>
          </a:prstGeom>
        </p:spPr>
      </p:pic>
      <p:pic>
        <p:nvPicPr>
          <p:cNvPr id="10" name="图片 9">
            <a:extLst>
              <a:ext uri="{FF2B5EF4-FFF2-40B4-BE49-F238E27FC236}">
                <a16:creationId xmlns:a16="http://schemas.microsoft.com/office/drawing/2014/main" id="{0338ACB4-3C51-428C-83D8-D7499165D8CD}"/>
              </a:ext>
            </a:extLst>
          </p:cNvPr>
          <p:cNvPicPr>
            <a:picLocks noChangeAspect="1"/>
          </p:cNvPicPr>
          <p:nvPr/>
        </p:nvPicPr>
        <p:blipFill>
          <a:blip r:embed="rId4"/>
          <a:stretch>
            <a:fillRect/>
          </a:stretch>
        </p:blipFill>
        <p:spPr>
          <a:xfrm>
            <a:off x="5007226" y="1863437"/>
            <a:ext cx="1647825" cy="1295400"/>
          </a:xfrm>
          <a:prstGeom prst="rect">
            <a:avLst/>
          </a:prstGeom>
        </p:spPr>
      </p:pic>
      <p:sp>
        <p:nvSpPr>
          <p:cNvPr id="11" name="文本框 10">
            <a:extLst>
              <a:ext uri="{FF2B5EF4-FFF2-40B4-BE49-F238E27FC236}">
                <a16:creationId xmlns:a16="http://schemas.microsoft.com/office/drawing/2014/main" id="{CD46E3D5-394B-4B8A-9643-CE450343FAF7}"/>
              </a:ext>
            </a:extLst>
          </p:cNvPr>
          <p:cNvSpPr txBox="1"/>
          <p:nvPr/>
        </p:nvSpPr>
        <p:spPr>
          <a:xfrm>
            <a:off x="1158586" y="3622754"/>
            <a:ext cx="2289462" cy="523220"/>
          </a:xfrm>
          <a:prstGeom prst="rect">
            <a:avLst/>
          </a:prstGeom>
          <a:noFill/>
        </p:spPr>
        <p:txBody>
          <a:bodyPr wrap="square" rtlCol="0">
            <a:spAutoFit/>
          </a:bodyPr>
          <a:lstStyle/>
          <a:p>
            <a:r>
              <a:rPr lang="en-US" altLang="zh-CN" sz="1400" dirty="0" err="1"/>
              <a:t>sqlServer</a:t>
            </a:r>
            <a:r>
              <a:rPr lang="zh-CN" altLang="en-US" sz="1400" dirty="0"/>
              <a:t>类：表示数据库连接的类，包含日志属性</a:t>
            </a:r>
          </a:p>
        </p:txBody>
      </p:sp>
      <p:sp>
        <p:nvSpPr>
          <p:cNvPr id="12" name="文本框 11">
            <a:extLst>
              <a:ext uri="{FF2B5EF4-FFF2-40B4-BE49-F238E27FC236}">
                <a16:creationId xmlns:a16="http://schemas.microsoft.com/office/drawing/2014/main" id="{29B17299-AAB7-468E-AFEE-F5F6C0989246}"/>
              </a:ext>
            </a:extLst>
          </p:cNvPr>
          <p:cNvSpPr txBox="1"/>
          <p:nvPr/>
        </p:nvSpPr>
        <p:spPr>
          <a:xfrm>
            <a:off x="5379732" y="3730475"/>
            <a:ext cx="902811" cy="307777"/>
          </a:xfrm>
          <a:prstGeom prst="rect">
            <a:avLst/>
          </a:prstGeom>
          <a:noFill/>
        </p:spPr>
        <p:txBody>
          <a:bodyPr wrap="none" rtlCol="0">
            <a:spAutoFit/>
          </a:bodyPr>
          <a:lstStyle/>
          <a:p>
            <a:r>
              <a:rPr lang="zh-CN" altLang="en-US" sz="1400" dirty="0"/>
              <a:t>管理员类</a:t>
            </a:r>
          </a:p>
        </p:txBody>
      </p:sp>
      <p:sp>
        <p:nvSpPr>
          <p:cNvPr id="13" name="文本框 12">
            <a:extLst>
              <a:ext uri="{FF2B5EF4-FFF2-40B4-BE49-F238E27FC236}">
                <a16:creationId xmlns:a16="http://schemas.microsoft.com/office/drawing/2014/main" id="{514168E4-2412-450B-88F7-847B438B7771}"/>
              </a:ext>
            </a:extLst>
          </p:cNvPr>
          <p:cNvSpPr txBox="1"/>
          <p:nvPr/>
        </p:nvSpPr>
        <p:spPr>
          <a:xfrm>
            <a:off x="8415804" y="3696316"/>
            <a:ext cx="2086977" cy="523220"/>
          </a:xfrm>
          <a:prstGeom prst="rect">
            <a:avLst/>
          </a:prstGeom>
          <a:noFill/>
        </p:spPr>
        <p:txBody>
          <a:bodyPr wrap="square" rtlCol="0">
            <a:spAutoFit/>
          </a:bodyPr>
          <a:lstStyle/>
          <a:p>
            <a:r>
              <a:rPr lang="en-US" altLang="zh-CN" sz="1400" dirty="0" err="1"/>
              <a:t>AdminLoginAction</a:t>
            </a:r>
            <a:r>
              <a:rPr lang="zh-CN" altLang="en-US" sz="1400" dirty="0"/>
              <a:t>类：管理员登录后台时的类</a:t>
            </a:r>
          </a:p>
        </p:txBody>
      </p:sp>
    </p:spTree>
    <p:extLst>
      <p:ext uri="{BB962C8B-B14F-4D97-AF65-F5344CB8AC3E}">
        <p14:creationId xmlns:p14="http://schemas.microsoft.com/office/powerpoint/2010/main" val="2149575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7C983-C195-45B5-A2B4-0FF450C1DD12}"/>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B8229C68-2874-420F-B9AC-F501C9FA1C84}"/>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52D10BA7-EBD7-4201-B450-80B69B8160AB}"/>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pic>
        <p:nvPicPr>
          <p:cNvPr id="7" name="图片 6">
            <a:extLst>
              <a:ext uri="{FF2B5EF4-FFF2-40B4-BE49-F238E27FC236}">
                <a16:creationId xmlns:a16="http://schemas.microsoft.com/office/drawing/2014/main" id="{E3E6CE1A-0716-4D8A-9B40-A210DCE8F05E}"/>
              </a:ext>
            </a:extLst>
          </p:cNvPr>
          <p:cNvPicPr>
            <a:picLocks noChangeAspect="1"/>
          </p:cNvPicPr>
          <p:nvPr/>
        </p:nvPicPr>
        <p:blipFill>
          <a:blip r:embed="rId2"/>
          <a:stretch>
            <a:fillRect/>
          </a:stretch>
        </p:blipFill>
        <p:spPr>
          <a:xfrm>
            <a:off x="2353548" y="1466784"/>
            <a:ext cx="6257051" cy="3924432"/>
          </a:xfrm>
          <a:prstGeom prst="rect">
            <a:avLst/>
          </a:prstGeom>
        </p:spPr>
      </p:pic>
      <p:sp>
        <p:nvSpPr>
          <p:cNvPr id="8" name="文本框 7">
            <a:extLst>
              <a:ext uri="{FF2B5EF4-FFF2-40B4-BE49-F238E27FC236}">
                <a16:creationId xmlns:a16="http://schemas.microsoft.com/office/drawing/2014/main" id="{C05F5D08-BB42-40B5-AF63-7E1FFE0EBE6A}"/>
              </a:ext>
            </a:extLst>
          </p:cNvPr>
          <p:cNvSpPr txBox="1"/>
          <p:nvPr/>
        </p:nvSpPr>
        <p:spPr>
          <a:xfrm>
            <a:off x="4851131" y="5738070"/>
            <a:ext cx="1261884" cy="307777"/>
          </a:xfrm>
          <a:prstGeom prst="rect">
            <a:avLst/>
          </a:prstGeom>
          <a:noFill/>
        </p:spPr>
        <p:txBody>
          <a:bodyPr wrap="none" rtlCol="0">
            <a:spAutoFit/>
          </a:bodyPr>
          <a:lstStyle/>
          <a:p>
            <a:r>
              <a:rPr lang="zh-CN" altLang="en-US" sz="1400" dirty="0"/>
              <a:t>类之间的关系</a:t>
            </a:r>
          </a:p>
        </p:txBody>
      </p:sp>
    </p:spTree>
    <p:extLst>
      <p:ext uri="{BB962C8B-B14F-4D97-AF65-F5344CB8AC3E}">
        <p14:creationId xmlns:p14="http://schemas.microsoft.com/office/powerpoint/2010/main" val="141912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状态机图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31269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262991"/>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722822"/>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87751" y="1343131"/>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86217" y="1314356"/>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72638" y="1240468"/>
            <a:ext cx="3610267" cy="59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用例图</a:t>
            </a:r>
            <a:endParaRPr lang="en-US" altLang="zh-CN" sz="24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87751" y="2142857"/>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304651" y="211408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91072" y="2040194"/>
            <a:ext cx="3610267" cy="56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类图</a:t>
            </a:r>
            <a:endParaRPr lang="en-US" altLang="zh-CN" sz="24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87751" y="2942583"/>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309461" y="291380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95882" y="2839921"/>
            <a:ext cx="3610267" cy="56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状态图</a:t>
            </a:r>
            <a:endParaRPr lang="en-US" altLang="zh-CN" sz="24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87751" y="3742309"/>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304651" y="371353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6391072" y="3639646"/>
            <a:ext cx="3610267" cy="56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顺序图</a:t>
            </a:r>
            <a:endParaRPr lang="en-US" altLang="zh-CN" sz="24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87751" y="4542035"/>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310262" y="4513260"/>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6396683" y="4439372"/>
            <a:ext cx="3610267" cy="56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协作图</a:t>
            </a:r>
            <a:endParaRPr lang="en-US" altLang="zh-CN" sz="24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098170"/>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accent1"/>
                </a:solidFill>
              </a:rPr>
              <a:t>content</a:t>
            </a:r>
          </a:p>
        </p:txBody>
      </p:sp>
      <p:sp>
        <p:nvSpPr>
          <p:cNvPr id="33" name="iS1íḓè">
            <a:extLst>
              <a:ext uri="{FF2B5EF4-FFF2-40B4-BE49-F238E27FC236}">
                <a16:creationId xmlns:a16="http://schemas.microsoft.com/office/drawing/2014/main" id="{6AF3821B-2243-4970-A37F-00BBF9C43025}"/>
              </a:ext>
            </a:extLst>
          </p:cNvPr>
          <p:cNvSpPr txBox="1"/>
          <p:nvPr/>
        </p:nvSpPr>
        <p:spPr>
          <a:xfrm>
            <a:off x="5687751" y="5341761"/>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06</a:t>
            </a:r>
          </a:p>
        </p:txBody>
      </p:sp>
      <p:cxnSp>
        <p:nvCxnSpPr>
          <p:cNvPr id="34" name="直接连接符 33">
            <a:extLst>
              <a:ext uri="{FF2B5EF4-FFF2-40B4-BE49-F238E27FC236}">
                <a16:creationId xmlns:a16="http://schemas.microsoft.com/office/drawing/2014/main" id="{61D3EF1B-E33F-43D9-ACD8-9E257B44A335}"/>
              </a:ext>
            </a:extLst>
          </p:cNvPr>
          <p:cNvCxnSpPr/>
          <p:nvPr/>
        </p:nvCxnSpPr>
        <p:spPr>
          <a:xfrm>
            <a:off x="6310262" y="531298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işlíḑé">
            <a:extLst>
              <a:ext uri="{FF2B5EF4-FFF2-40B4-BE49-F238E27FC236}">
                <a16:creationId xmlns:a16="http://schemas.microsoft.com/office/drawing/2014/main" id="{014D9FCD-08B9-4E4E-B271-EB0970A86B11}"/>
              </a:ext>
            </a:extLst>
          </p:cNvPr>
          <p:cNvSpPr txBox="1"/>
          <p:nvPr/>
        </p:nvSpPr>
        <p:spPr bwMode="auto">
          <a:xfrm>
            <a:off x="6417889" y="5267873"/>
            <a:ext cx="3610267" cy="56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部署图</a:t>
            </a:r>
            <a:endParaRPr lang="en-US" altLang="zh-CN" sz="2400" b="1" dirty="0"/>
          </a:p>
        </p:txBody>
      </p:sp>
      <p:sp>
        <p:nvSpPr>
          <p:cNvPr id="37" name="iS1íḓè">
            <a:extLst>
              <a:ext uri="{FF2B5EF4-FFF2-40B4-BE49-F238E27FC236}">
                <a16:creationId xmlns:a16="http://schemas.microsoft.com/office/drawing/2014/main" id="{013CF17F-B89D-4E7C-AFD1-939FA9D8F1FD}"/>
              </a:ext>
            </a:extLst>
          </p:cNvPr>
          <p:cNvSpPr txBox="1"/>
          <p:nvPr/>
        </p:nvSpPr>
        <p:spPr>
          <a:xfrm>
            <a:off x="5687751" y="6067600"/>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07</a:t>
            </a:r>
          </a:p>
        </p:txBody>
      </p:sp>
      <p:cxnSp>
        <p:nvCxnSpPr>
          <p:cNvPr id="38" name="直接连接符 37">
            <a:extLst>
              <a:ext uri="{FF2B5EF4-FFF2-40B4-BE49-F238E27FC236}">
                <a16:creationId xmlns:a16="http://schemas.microsoft.com/office/drawing/2014/main" id="{3B25719F-D85D-42E5-A176-9A2C658AD26C}"/>
              </a:ext>
            </a:extLst>
          </p:cNvPr>
          <p:cNvCxnSpPr/>
          <p:nvPr/>
        </p:nvCxnSpPr>
        <p:spPr>
          <a:xfrm>
            <a:off x="6310262" y="6038825"/>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işlíḑé">
            <a:extLst>
              <a:ext uri="{FF2B5EF4-FFF2-40B4-BE49-F238E27FC236}">
                <a16:creationId xmlns:a16="http://schemas.microsoft.com/office/drawing/2014/main" id="{D20E04AE-76D7-46DD-93F8-17FC0C66EB2E}"/>
              </a:ext>
            </a:extLst>
          </p:cNvPr>
          <p:cNvSpPr txBox="1"/>
          <p:nvPr/>
        </p:nvSpPr>
        <p:spPr bwMode="auto">
          <a:xfrm>
            <a:off x="6391071" y="6122969"/>
            <a:ext cx="3610267" cy="43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文献参考</a:t>
            </a:r>
            <a:endParaRPr lang="en-US" altLang="zh-CN" sz="24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A691C-D872-4176-821D-F830F133CBDD}"/>
              </a:ext>
            </a:extLst>
          </p:cNvPr>
          <p:cNvSpPr>
            <a:spLocks noGrp="1"/>
          </p:cNvSpPr>
          <p:nvPr>
            <p:ph type="title"/>
          </p:nvPr>
        </p:nvSpPr>
        <p:spPr/>
        <p:txBody>
          <a:bodyPr/>
          <a:lstStyle/>
          <a:p>
            <a:r>
              <a:rPr lang="zh-CN" altLang="en-US" dirty="0"/>
              <a:t>状态机图概述</a:t>
            </a:r>
          </a:p>
        </p:txBody>
      </p:sp>
      <p:sp>
        <p:nvSpPr>
          <p:cNvPr id="3" name="页脚占位符 2">
            <a:extLst>
              <a:ext uri="{FF2B5EF4-FFF2-40B4-BE49-F238E27FC236}">
                <a16:creationId xmlns:a16="http://schemas.microsoft.com/office/drawing/2014/main" id="{E6DAE2B6-0CDE-41A8-A8CD-931F2755995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2D615A21-95A0-4603-96C5-C60CDA3AE113}"/>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5" name="文本框 4">
            <a:extLst>
              <a:ext uri="{FF2B5EF4-FFF2-40B4-BE49-F238E27FC236}">
                <a16:creationId xmlns:a16="http://schemas.microsoft.com/office/drawing/2014/main" id="{29D820C0-3A28-45BA-A267-A6F14BCCB471}"/>
              </a:ext>
            </a:extLst>
          </p:cNvPr>
          <p:cNvSpPr txBox="1"/>
          <p:nvPr/>
        </p:nvSpPr>
        <p:spPr>
          <a:xfrm>
            <a:off x="914400" y="1558021"/>
            <a:ext cx="8917497" cy="1477328"/>
          </a:xfrm>
          <a:prstGeom prst="rect">
            <a:avLst/>
          </a:prstGeom>
          <a:noFill/>
        </p:spPr>
        <p:txBody>
          <a:bodyPr wrap="square" rtlCol="0">
            <a:spAutoFit/>
          </a:bodyPr>
          <a:lstStyle/>
          <a:p>
            <a:r>
              <a:rPr lang="zh-CN" altLang="en-US" dirty="0"/>
              <a:t>       状态机图是系统分析的常用工具之一，它通过建立</a:t>
            </a:r>
            <a:r>
              <a:rPr lang="zh-CN" altLang="en-US" dirty="0">
                <a:solidFill>
                  <a:srgbClr val="FF0000"/>
                </a:solidFill>
              </a:rPr>
              <a:t>类对象</a:t>
            </a:r>
            <a:r>
              <a:rPr lang="zh-CN" altLang="en-US" dirty="0"/>
              <a:t>的生存周期模型来描述对象对事件变化的动态行为。</a:t>
            </a:r>
            <a:endParaRPr lang="en-US" altLang="zh-CN" dirty="0"/>
          </a:p>
          <a:p>
            <a:r>
              <a:rPr lang="en-US" altLang="zh-CN" dirty="0"/>
              <a:t>       UML</a:t>
            </a:r>
            <a:r>
              <a:rPr lang="zh-CN" altLang="en-US" dirty="0"/>
              <a:t>状态机图中的状态是指在对象的生命周期中满足某些东西，执行某些活动或等待某些事物时的一个条件或状况。状态用圆角矩阵表示，初态用实心圆点表示，终态用圆形内嵌圆点表示。</a:t>
            </a:r>
          </a:p>
        </p:txBody>
      </p:sp>
    </p:spTree>
    <p:extLst>
      <p:ext uri="{BB962C8B-B14F-4D97-AF65-F5344CB8AC3E}">
        <p14:creationId xmlns:p14="http://schemas.microsoft.com/office/powerpoint/2010/main" val="331919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6B61E-579C-4FD4-9F89-220C1645B051}"/>
              </a:ext>
            </a:extLst>
          </p:cNvPr>
          <p:cNvSpPr>
            <a:spLocks noGrp="1"/>
          </p:cNvSpPr>
          <p:nvPr>
            <p:ph type="title"/>
          </p:nvPr>
        </p:nvSpPr>
        <p:spPr/>
        <p:txBody>
          <a:bodyPr/>
          <a:lstStyle/>
          <a:p>
            <a:r>
              <a:rPr lang="zh-CN" altLang="en-US" dirty="0"/>
              <a:t>状态机图的基本元素</a:t>
            </a:r>
          </a:p>
        </p:txBody>
      </p:sp>
      <p:sp>
        <p:nvSpPr>
          <p:cNvPr id="3" name="页脚占位符 2">
            <a:extLst>
              <a:ext uri="{FF2B5EF4-FFF2-40B4-BE49-F238E27FC236}">
                <a16:creationId xmlns:a16="http://schemas.microsoft.com/office/drawing/2014/main" id="{592BF599-915A-4C85-8B4A-2009D859C34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5B392E8B-FE1E-4788-8709-2589175F43A7}"/>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5" name="文本框 4">
            <a:extLst>
              <a:ext uri="{FF2B5EF4-FFF2-40B4-BE49-F238E27FC236}">
                <a16:creationId xmlns:a16="http://schemas.microsoft.com/office/drawing/2014/main" id="{B825A711-A401-4C89-B1AF-6533C3AFEA0D}"/>
              </a:ext>
            </a:extLst>
          </p:cNvPr>
          <p:cNvSpPr txBox="1"/>
          <p:nvPr/>
        </p:nvSpPr>
        <p:spPr>
          <a:xfrm>
            <a:off x="855677" y="1375795"/>
            <a:ext cx="838691" cy="369332"/>
          </a:xfrm>
          <a:prstGeom prst="rect">
            <a:avLst/>
          </a:prstGeom>
          <a:noFill/>
        </p:spPr>
        <p:txBody>
          <a:bodyPr wrap="none" rtlCol="0">
            <a:spAutoFit/>
          </a:bodyPr>
          <a:lstStyle/>
          <a:p>
            <a:r>
              <a:rPr lang="en-US" altLang="zh-CN" dirty="0"/>
              <a:t>1.</a:t>
            </a:r>
            <a:r>
              <a:rPr lang="zh-CN" altLang="en-US" dirty="0"/>
              <a:t>状态</a:t>
            </a:r>
          </a:p>
        </p:txBody>
      </p:sp>
      <p:sp>
        <p:nvSpPr>
          <p:cNvPr id="6" name="文本框 5">
            <a:extLst>
              <a:ext uri="{FF2B5EF4-FFF2-40B4-BE49-F238E27FC236}">
                <a16:creationId xmlns:a16="http://schemas.microsoft.com/office/drawing/2014/main" id="{AA93ACAC-227A-47C9-8999-0FEAFB6B4096}"/>
              </a:ext>
            </a:extLst>
          </p:cNvPr>
          <p:cNvSpPr txBox="1"/>
          <p:nvPr/>
        </p:nvSpPr>
        <p:spPr>
          <a:xfrm>
            <a:off x="1275022" y="1784445"/>
            <a:ext cx="3595856" cy="307777"/>
          </a:xfrm>
          <a:prstGeom prst="rect">
            <a:avLst/>
          </a:prstGeom>
          <a:noFill/>
        </p:spPr>
        <p:txBody>
          <a:bodyPr wrap="none" rtlCol="0">
            <a:spAutoFit/>
          </a:bodyPr>
          <a:lstStyle/>
          <a:p>
            <a:r>
              <a:rPr lang="zh-CN" altLang="en-US" sz="1400" dirty="0"/>
              <a:t>状态定义对象在其生命周期中的条件或状况</a:t>
            </a:r>
          </a:p>
        </p:txBody>
      </p:sp>
      <p:sp>
        <p:nvSpPr>
          <p:cNvPr id="7" name="文本框 6">
            <a:extLst>
              <a:ext uri="{FF2B5EF4-FFF2-40B4-BE49-F238E27FC236}">
                <a16:creationId xmlns:a16="http://schemas.microsoft.com/office/drawing/2014/main" id="{34FE649D-1812-410E-9F1C-E9EF146ECD73}"/>
              </a:ext>
            </a:extLst>
          </p:cNvPr>
          <p:cNvSpPr txBox="1"/>
          <p:nvPr/>
        </p:nvSpPr>
        <p:spPr>
          <a:xfrm>
            <a:off x="855677" y="2268499"/>
            <a:ext cx="838691" cy="369332"/>
          </a:xfrm>
          <a:prstGeom prst="rect">
            <a:avLst/>
          </a:prstGeom>
          <a:noFill/>
        </p:spPr>
        <p:txBody>
          <a:bodyPr wrap="none" rtlCol="0">
            <a:spAutoFit/>
          </a:bodyPr>
          <a:lstStyle/>
          <a:p>
            <a:r>
              <a:rPr lang="en-US" altLang="zh-CN" dirty="0"/>
              <a:t>2.</a:t>
            </a:r>
            <a:r>
              <a:rPr lang="zh-CN" altLang="en-US" dirty="0"/>
              <a:t>转换</a:t>
            </a:r>
          </a:p>
        </p:txBody>
      </p:sp>
      <p:sp>
        <p:nvSpPr>
          <p:cNvPr id="8" name="文本框 7">
            <a:extLst>
              <a:ext uri="{FF2B5EF4-FFF2-40B4-BE49-F238E27FC236}">
                <a16:creationId xmlns:a16="http://schemas.microsoft.com/office/drawing/2014/main" id="{A4B145AD-C867-441F-ACFB-8A6818634387}"/>
              </a:ext>
            </a:extLst>
          </p:cNvPr>
          <p:cNvSpPr txBox="1"/>
          <p:nvPr/>
        </p:nvSpPr>
        <p:spPr>
          <a:xfrm>
            <a:off x="1275022" y="2814108"/>
            <a:ext cx="4314001" cy="307777"/>
          </a:xfrm>
          <a:prstGeom prst="rect">
            <a:avLst/>
          </a:prstGeom>
          <a:noFill/>
        </p:spPr>
        <p:txBody>
          <a:bodyPr wrap="none" rtlCol="0">
            <a:spAutoFit/>
          </a:bodyPr>
          <a:lstStyle/>
          <a:p>
            <a:r>
              <a:rPr lang="zh-CN" altLang="en-US" sz="1400" dirty="0"/>
              <a:t>对象的状态之间的转移叫转换，它包括事件和动作。</a:t>
            </a:r>
          </a:p>
        </p:txBody>
      </p:sp>
      <p:pic>
        <p:nvPicPr>
          <p:cNvPr id="9" name="图片 8">
            <a:extLst>
              <a:ext uri="{FF2B5EF4-FFF2-40B4-BE49-F238E27FC236}">
                <a16:creationId xmlns:a16="http://schemas.microsoft.com/office/drawing/2014/main" id="{AAA528D5-9829-48D6-9233-41713BF9548B}"/>
              </a:ext>
            </a:extLst>
          </p:cNvPr>
          <p:cNvPicPr>
            <a:picLocks noChangeAspect="1"/>
          </p:cNvPicPr>
          <p:nvPr/>
        </p:nvPicPr>
        <p:blipFill>
          <a:blip r:embed="rId2"/>
          <a:stretch>
            <a:fillRect/>
          </a:stretch>
        </p:blipFill>
        <p:spPr>
          <a:xfrm>
            <a:off x="8390680" y="1517710"/>
            <a:ext cx="2314575" cy="1733550"/>
          </a:xfrm>
          <a:prstGeom prst="rect">
            <a:avLst/>
          </a:prstGeom>
        </p:spPr>
      </p:pic>
      <p:sp>
        <p:nvSpPr>
          <p:cNvPr id="10" name="文本框 9">
            <a:extLst>
              <a:ext uri="{FF2B5EF4-FFF2-40B4-BE49-F238E27FC236}">
                <a16:creationId xmlns:a16="http://schemas.microsoft.com/office/drawing/2014/main" id="{65EC902F-BEDB-421B-8AB5-FB82B6EF1C39}"/>
              </a:ext>
            </a:extLst>
          </p:cNvPr>
          <p:cNvSpPr txBox="1"/>
          <p:nvPr/>
        </p:nvSpPr>
        <p:spPr>
          <a:xfrm>
            <a:off x="8791991" y="3326036"/>
            <a:ext cx="1511952" cy="261610"/>
          </a:xfrm>
          <a:prstGeom prst="rect">
            <a:avLst/>
          </a:prstGeom>
          <a:noFill/>
        </p:spPr>
        <p:txBody>
          <a:bodyPr wrap="none" rtlCol="0">
            <a:spAutoFit/>
          </a:bodyPr>
          <a:lstStyle/>
          <a:p>
            <a:r>
              <a:rPr lang="en-US" altLang="zh-CN" sz="1100" dirty="0"/>
              <a:t>Visio2016</a:t>
            </a:r>
            <a:r>
              <a:rPr lang="zh-CN" altLang="en-US" sz="1100" dirty="0"/>
              <a:t>状态图构件</a:t>
            </a:r>
          </a:p>
        </p:txBody>
      </p:sp>
    </p:spTree>
    <p:extLst>
      <p:ext uri="{BB962C8B-B14F-4D97-AF65-F5344CB8AC3E}">
        <p14:creationId xmlns:p14="http://schemas.microsoft.com/office/powerpoint/2010/main" val="206621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down)">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F0B3F-A760-46CF-8AE7-C1126AA21792}"/>
              </a:ext>
            </a:extLst>
          </p:cNvPr>
          <p:cNvSpPr>
            <a:spLocks noGrp="1"/>
          </p:cNvSpPr>
          <p:nvPr>
            <p:ph type="title"/>
          </p:nvPr>
        </p:nvSpPr>
        <p:spPr/>
        <p:txBody>
          <a:bodyPr/>
          <a:lstStyle/>
          <a:p>
            <a:r>
              <a:rPr lang="zh-CN" altLang="en-US" dirty="0"/>
              <a:t>状态的构成</a:t>
            </a:r>
          </a:p>
        </p:txBody>
      </p:sp>
      <p:sp>
        <p:nvSpPr>
          <p:cNvPr id="3" name="页脚占位符 2">
            <a:extLst>
              <a:ext uri="{FF2B5EF4-FFF2-40B4-BE49-F238E27FC236}">
                <a16:creationId xmlns:a16="http://schemas.microsoft.com/office/drawing/2014/main" id="{5C2D19D7-2A58-44F4-BAB8-20DC1B5FBBC2}"/>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CCFE3368-5684-4883-90B7-DA8ED720E316}"/>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22</a:t>
            </a:fld>
            <a:endParaRPr lang="zh-CN" altLang="en-US" dirty="0"/>
          </a:p>
        </p:txBody>
      </p:sp>
      <p:sp>
        <p:nvSpPr>
          <p:cNvPr id="5" name="文本框 4">
            <a:extLst>
              <a:ext uri="{FF2B5EF4-FFF2-40B4-BE49-F238E27FC236}">
                <a16:creationId xmlns:a16="http://schemas.microsoft.com/office/drawing/2014/main" id="{74785EA2-E6F2-4D40-82D4-899D0D19568C}"/>
              </a:ext>
            </a:extLst>
          </p:cNvPr>
          <p:cNvSpPr txBox="1"/>
          <p:nvPr/>
        </p:nvSpPr>
        <p:spPr>
          <a:xfrm>
            <a:off x="1447340" y="1708234"/>
            <a:ext cx="838691" cy="369332"/>
          </a:xfrm>
          <a:prstGeom prst="rect">
            <a:avLst/>
          </a:prstGeom>
          <a:noFill/>
        </p:spPr>
        <p:txBody>
          <a:bodyPr wrap="none" rtlCol="0">
            <a:spAutoFit/>
          </a:bodyPr>
          <a:lstStyle/>
          <a:p>
            <a:r>
              <a:rPr lang="en-US" altLang="zh-CN" dirty="0"/>
              <a:t>1.</a:t>
            </a:r>
            <a:r>
              <a:rPr lang="zh-CN" altLang="en-US" dirty="0"/>
              <a:t>名称</a:t>
            </a:r>
          </a:p>
        </p:txBody>
      </p:sp>
      <p:sp>
        <p:nvSpPr>
          <p:cNvPr id="6" name="文本框 5">
            <a:extLst>
              <a:ext uri="{FF2B5EF4-FFF2-40B4-BE49-F238E27FC236}">
                <a16:creationId xmlns:a16="http://schemas.microsoft.com/office/drawing/2014/main" id="{357A0850-310B-4CD1-9683-D2B9440423EA}"/>
              </a:ext>
            </a:extLst>
          </p:cNvPr>
          <p:cNvSpPr txBox="1"/>
          <p:nvPr/>
        </p:nvSpPr>
        <p:spPr>
          <a:xfrm>
            <a:off x="1447340" y="2319108"/>
            <a:ext cx="1826141" cy="369332"/>
          </a:xfrm>
          <a:prstGeom prst="rect">
            <a:avLst/>
          </a:prstGeom>
          <a:noFill/>
        </p:spPr>
        <p:txBody>
          <a:bodyPr wrap="none" rtlCol="0">
            <a:spAutoFit/>
          </a:bodyPr>
          <a:lstStyle/>
          <a:p>
            <a:r>
              <a:rPr lang="en-US" altLang="zh-CN" dirty="0"/>
              <a:t>2.</a:t>
            </a:r>
            <a:r>
              <a:rPr lang="zh-CN" altLang="en-US" dirty="0"/>
              <a:t>进入</a:t>
            </a:r>
            <a:r>
              <a:rPr lang="en-US" altLang="zh-CN" dirty="0"/>
              <a:t>/</a:t>
            </a:r>
            <a:r>
              <a:rPr lang="zh-CN" altLang="en-US" dirty="0"/>
              <a:t>退出动作</a:t>
            </a:r>
          </a:p>
        </p:txBody>
      </p:sp>
      <p:sp>
        <p:nvSpPr>
          <p:cNvPr id="7" name="文本框 6">
            <a:extLst>
              <a:ext uri="{FF2B5EF4-FFF2-40B4-BE49-F238E27FC236}">
                <a16:creationId xmlns:a16="http://schemas.microsoft.com/office/drawing/2014/main" id="{934E9E5F-7A8A-4E7F-8F36-7BA2B0A68547}"/>
              </a:ext>
            </a:extLst>
          </p:cNvPr>
          <p:cNvSpPr txBox="1"/>
          <p:nvPr/>
        </p:nvSpPr>
        <p:spPr>
          <a:xfrm>
            <a:off x="1447340" y="3472996"/>
            <a:ext cx="1069524" cy="369332"/>
          </a:xfrm>
          <a:prstGeom prst="rect">
            <a:avLst/>
          </a:prstGeom>
          <a:noFill/>
        </p:spPr>
        <p:txBody>
          <a:bodyPr wrap="none" rtlCol="0">
            <a:spAutoFit/>
          </a:bodyPr>
          <a:lstStyle/>
          <a:p>
            <a:r>
              <a:rPr lang="en-US" altLang="zh-CN" dirty="0"/>
              <a:t>4.</a:t>
            </a:r>
            <a:r>
              <a:rPr lang="zh-CN" altLang="en-US" dirty="0"/>
              <a:t>子状态</a:t>
            </a:r>
          </a:p>
        </p:txBody>
      </p:sp>
      <p:sp>
        <p:nvSpPr>
          <p:cNvPr id="8" name="文本框 7">
            <a:extLst>
              <a:ext uri="{FF2B5EF4-FFF2-40B4-BE49-F238E27FC236}">
                <a16:creationId xmlns:a16="http://schemas.microsoft.com/office/drawing/2014/main" id="{FF1A43BF-1912-41F5-A5E4-F6607FC1916D}"/>
              </a:ext>
            </a:extLst>
          </p:cNvPr>
          <p:cNvSpPr txBox="1"/>
          <p:nvPr/>
        </p:nvSpPr>
        <p:spPr>
          <a:xfrm>
            <a:off x="1447340" y="2884511"/>
            <a:ext cx="1300356" cy="369332"/>
          </a:xfrm>
          <a:prstGeom prst="rect">
            <a:avLst/>
          </a:prstGeom>
          <a:noFill/>
        </p:spPr>
        <p:txBody>
          <a:bodyPr wrap="none" rtlCol="0">
            <a:spAutoFit/>
          </a:bodyPr>
          <a:lstStyle/>
          <a:p>
            <a:r>
              <a:rPr lang="en-US" altLang="zh-CN" dirty="0"/>
              <a:t>3.</a:t>
            </a:r>
            <a:r>
              <a:rPr lang="zh-CN" altLang="en-US" dirty="0"/>
              <a:t>内部转换</a:t>
            </a:r>
          </a:p>
        </p:txBody>
      </p:sp>
      <p:sp>
        <p:nvSpPr>
          <p:cNvPr id="9" name="文本框 8">
            <a:extLst>
              <a:ext uri="{FF2B5EF4-FFF2-40B4-BE49-F238E27FC236}">
                <a16:creationId xmlns:a16="http://schemas.microsoft.com/office/drawing/2014/main" id="{849430D8-FC7A-4FC4-8A14-8D7554F03DF4}"/>
              </a:ext>
            </a:extLst>
          </p:cNvPr>
          <p:cNvSpPr txBox="1"/>
          <p:nvPr/>
        </p:nvSpPr>
        <p:spPr>
          <a:xfrm>
            <a:off x="1447340" y="4061481"/>
            <a:ext cx="1300356" cy="369332"/>
          </a:xfrm>
          <a:prstGeom prst="rect">
            <a:avLst/>
          </a:prstGeom>
          <a:noFill/>
        </p:spPr>
        <p:txBody>
          <a:bodyPr wrap="none" rtlCol="0">
            <a:spAutoFit/>
          </a:bodyPr>
          <a:lstStyle/>
          <a:p>
            <a:r>
              <a:rPr lang="en-US" altLang="zh-CN" dirty="0"/>
              <a:t>5.</a:t>
            </a:r>
            <a:r>
              <a:rPr lang="zh-CN" altLang="en-US" dirty="0"/>
              <a:t>延迟事件</a:t>
            </a:r>
          </a:p>
        </p:txBody>
      </p:sp>
      <p:pic>
        <p:nvPicPr>
          <p:cNvPr id="10" name="图片 9">
            <a:extLst>
              <a:ext uri="{FF2B5EF4-FFF2-40B4-BE49-F238E27FC236}">
                <a16:creationId xmlns:a16="http://schemas.microsoft.com/office/drawing/2014/main" id="{E2B8C08C-27AE-4531-8344-CEB77B580EED}"/>
              </a:ext>
            </a:extLst>
          </p:cNvPr>
          <p:cNvPicPr>
            <a:picLocks noChangeAspect="1"/>
          </p:cNvPicPr>
          <p:nvPr/>
        </p:nvPicPr>
        <p:blipFill>
          <a:blip r:embed="rId2"/>
          <a:stretch>
            <a:fillRect/>
          </a:stretch>
        </p:blipFill>
        <p:spPr>
          <a:xfrm>
            <a:off x="3893844" y="1465921"/>
            <a:ext cx="3809432" cy="2744857"/>
          </a:xfrm>
          <a:prstGeom prst="rect">
            <a:avLst/>
          </a:prstGeom>
        </p:spPr>
      </p:pic>
      <p:sp>
        <p:nvSpPr>
          <p:cNvPr id="11" name="文本框 10">
            <a:extLst>
              <a:ext uri="{FF2B5EF4-FFF2-40B4-BE49-F238E27FC236}">
                <a16:creationId xmlns:a16="http://schemas.microsoft.com/office/drawing/2014/main" id="{6009B9CE-334A-4925-8B0A-C0595D3AF7D0}"/>
              </a:ext>
            </a:extLst>
          </p:cNvPr>
          <p:cNvSpPr txBox="1"/>
          <p:nvPr/>
        </p:nvSpPr>
        <p:spPr>
          <a:xfrm>
            <a:off x="5167618" y="4217317"/>
            <a:ext cx="1261884" cy="276999"/>
          </a:xfrm>
          <a:prstGeom prst="rect">
            <a:avLst/>
          </a:prstGeom>
          <a:noFill/>
        </p:spPr>
        <p:txBody>
          <a:bodyPr wrap="none" rtlCol="0">
            <a:spAutoFit/>
          </a:bodyPr>
          <a:lstStyle/>
          <a:p>
            <a:r>
              <a:rPr lang="zh-CN" altLang="en-US" sz="1200" dirty="0"/>
              <a:t>打电话工作状态</a:t>
            </a:r>
          </a:p>
        </p:txBody>
      </p:sp>
      <p:pic>
        <p:nvPicPr>
          <p:cNvPr id="13" name="图片 12">
            <a:extLst>
              <a:ext uri="{FF2B5EF4-FFF2-40B4-BE49-F238E27FC236}">
                <a16:creationId xmlns:a16="http://schemas.microsoft.com/office/drawing/2014/main" id="{E7D8321B-A29A-4E12-8A74-CDC94EE3C5B8}"/>
              </a:ext>
            </a:extLst>
          </p:cNvPr>
          <p:cNvPicPr>
            <a:picLocks noChangeAspect="1"/>
          </p:cNvPicPr>
          <p:nvPr/>
        </p:nvPicPr>
        <p:blipFill>
          <a:blip r:embed="rId3"/>
          <a:stretch>
            <a:fillRect/>
          </a:stretch>
        </p:blipFill>
        <p:spPr>
          <a:xfrm>
            <a:off x="8019213" y="1973840"/>
            <a:ext cx="3501274" cy="1591489"/>
          </a:xfrm>
          <a:prstGeom prst="rect">
            <a:avLst/>
          </a:prstGeom>
        </p:spPr>
      </p:pic>
      <p:sp>
        <p:nvSpPr>
          <p:cNvPr id="14" name="文本框 13">
            <a:extLst>
              <a:ext uri="{FF2B5EF4-FFF2-40B4-BE49-F238E27FC236}">
                <a16:creationId xmlns:a16="http://schemas.microsoft.com/office/drawing/2014/main" id="{BA5A697B-A74B-4D80-B717-F1ECDE14D588}"/>
              </a:ext>
            </a:extLst>
          </p:cNvPr>
          <p:cNvSpPr txBox="1"/>
          <p:nvPr/>
        </p:nvSpPr>
        <p:spPr>
          <a:xfrm>
            <a:off x="9245726" y="3565329"/>
            <a:ext cx="954107" cy="276999"/>
          </a:xfrm>
          <a:prstGeom prst="rect">
            <a:avLst/>
          </a:prstGeom>
          <a:noFill/>
        </p:spPr>
        <p:txBody>
          <a:bodyPr wrap="none" rtlCol="0">
            <a:spAutoFit/>
          </a:bodyPr>
          <a:lstStyle/>
          <a:p>
            <a:r>
              <a:rPr lang="zh-CN" altLang="en-US" sz="1200" dirty="0"/>
              <a:t>拨号子状态</a:t>
            </a:r>
          </a:p>
        </p:txBody>
      </p:sp>
    </p:spTree>
    <p:extLst>
      <p:ext uri="{BB962C8B-B14F-4D97-AF65-F5344CB8AC3E}">
        <p14:creationId xmlns:p14="http://schemas.microsoft.com/office/powerpoint/2010/main" val="311739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ircle(in)">
                                      <p:cBhvr>
                                        <p:cTn id="40" dur="2000"/>
                                        <p:tgtEl>
                                          <p:spTgt spid="13"/>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ircle(in)">
                                      <p:cBhvr>
                                        <p:cTn id="4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1"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15BCF-0D44-4E8E-95E9-885040E1CCFA}"/>
              </a:ext>
            </a:extLst>
          </p:cNvPr>
          <p:cNvSpPr>
            <a:spLocks noGrp="1"/>
          </p:cNvSpPr>
          <p:nvPr>
            <p:ph type="title"/>
          </p:nvPr>
        </p:nvSpPr>
        <p:spPr>
          <a:xfrm>
            <a:off x="669924" y="1"/>
            <a:ext cx="10850563" cy="1028699"/>
          </a:xfrm>
        </p:spPr>
        <p:txBody>
          <a:bodyPr/>
          <a:lstStyle/>
          <a:p>
            <a:r>
              <a:rPr lang="zh-CN" altLang="en-US" dirty="0"/>
              <a:t>转换的构成</a:t>
            </a:r>
          </a:p>
        </p:txBody>
      </p:sp>
      <p:sp>
        <p:nvSpPr>
          <p:cNvPr id="3" name="页脚占位符 2">
            <a:extLst>
              <a:ext uri="{FF2B5EF4-FFF2-40B4-BE49-F238E27FC236}">
                <a16:creationId xmlns:a16="http://schemas.microsoft.com/office/drawing/2014/main" id="{069A3757-8DA9-4AF0-B2C2-AC4EDBE403E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39CA99B-8CD9-4F6F-8E51-D81CDF55EA8C}"/>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5" name="文本框 4">
            <a:extLst>
              <a:ext uri="{FF2B5EF4-FFF2-40B4-BE49-F238E27FC236}">
                <a16:creationId xmlns:a16="http://schemas.microsoft.com/office/drawing/2014/main" id="{F0F72C02-35E3-4CF8-8E09-433E184DFEEA}"/>
              </a:ext>
            </a:extLst>
          </p:cNvPr>
          <p:cNvSpPr txBox="1"/>
          <p:nvPr/>
        </p:nvSpPr>
        <p:spPr>
          <a:xfrm>
            <a:off x="1031846" y="1744910"/>
            <a:ext cx="1069524" cy="369332"/>
          </a:xfrm>
          <a:prstGeom prst="rect">
            <a:avLst/>
          </a:prstGeom>
          <a:noFill/>
        </p:spPr>
        <p:txBody>
          <a:bodyPr wrap="none" rtlCol="0">
            <a:spAutoFit/>
          </a:bodyPr>
          <a:lstStyle/>
          <a:p>
            <a:r>
              <a:rPr lang="en-US" altLang="zh-CN" dirty="0"/>
              <a:t>1.</a:t>
            </a:r>
            <a:r>
              <a:rPr lang="zh-CN" altLang="en-US" dirty="0"/>
              <a:t>原状态</a:t>
            </a:r>
          </a:p>
        </p:txBody>
      </p:sp>
      <p:sp>
        <p:nvSpPr>
          <p:cNvPr id="6" name="文本框 5">
            <a:extLst>
              <a:ext uri="{FF2B5EF4-FFF2-40B4-BE49-F238E27FC236}">
                <a16:creationId xmlns:a16="http://schemas.microsoft.com/office/drawing/2014/main" id="{CC90D2CF-1066-47F1-9431-476EECDB0B76}"/>
              </a:ext>
            </a:extLst>
          </p:cNvPr>
          <p:cNvSpPr txBox="1"/>
          <p:nvPr/>
        </p:nvSpPr>
        <p:spPr>
          <a:xfrm>
            <a:off x="1021324" y="2299410"/>
            <a:ext cx="1300356" cy="369332"/>
          </a:xfrm>
          <a:prstGeom prst="rect">
            <a:avLst/>
          </a:prstGeom>
          <a:noFill/>
        </p:spPr>
        <p:txBody>
          <a:bodyPr wrap="none" rtlCol="0">
            <a:spAutoFit/>
          </a:bodyPr>
          <a:lstStyle/>
          <a:p>
            <a:r>
              <a:rPr lang="en-US" altLang="zh-CN" dirty="0"/>
              <a:t>2.</a:t>
            </a:r>
            <a:r>
              <a:rPr lang="zh-CN" altLang="en-US" dirty="0"/>
              <a:t>触发事件</a:t>
            </a:r>
          </a:p>
        </p:txBody>
      </p:sp>
      <p:sp>
        <p:nvSpPr>
          <p:cNvPr id="7" name="文本框 6">
            <a:extLst>
              <a:ext uri="{FF2B5EF4-FFF2-40B4-BE49-F238E27FC236}">
                <a16:creationId xmlns:a16="http://schemas.microsoft.com/office/drawing/2014/main" id="{7D09ACB0-E6AD-4DE8-A42D-450E3455E23F}"/>
              </a:ext>
            </a:extLst>
          </p:cNvPr>
          <p:cNvSpPr txBox="1"/>
          <p:nvPr/>
        </p:nvSpPr>
        <p:spPr>
          <a:xfrm>
            <a:off x="1031846" y="2853910"/>
            <a:ext cx="1300356" cy="369332"/>
          </a:xfrm>
          <a:prstGeom prst="rect">
            <a:avLst/>
          </a:prstGeom>
          <a:noFill/>
        </p:spPr>
        <p:txBody>
          <a:bodyPr wrap="none" rtlCol="0">
            <a:spAutoFit/>
          </a:bodyPr>
          <a:lstStyle/>
          <a:p>
            <a:r>
              <a:rPr lang="en-US" altLang="zh-CN" dirty="0"/>
              <a:t>3.</a:t>
            </a:r>
            <a:r>
              <a:rPr lang="zh-CN" altLang="en-US" dirty="0"/>
              <a:t>监护条件</a:t>
            </a:r>
          </a:p>
        </p:txBody>
      </p:sp>
      <p:sp>
        <p:nvSpPr>
          <p:cNvPr id="8" name="文本框 7">
            <a:extLst>
              <a:ext uri="{FF2B5EF4-FFF2-40B4-BE49-F238E27FC236}">
                <a16:creationId xmlns:a16="http://schemas.microsoft.com/office/drawing/2014/main" id="{56BDE51B-BDB7-4BE7-A960-05A6C215F639}"/>
              </a:ext>
            </a:extLst>
          </p:cNvPr>
          <p:cNvSpPr txBox="1"/>
          <p:nvPr/>
        </p:nvSpPr>
        <p:spPr>
          <a:xfrm>
            <a:off x="1021324" y="3408325"/>
            <a:ext cx="838691" cy="369332"/>
          </a:xfrm>
          <a:prstGeom prst="rect">
            <a:avLst/>
          </a:prstGeom>
          <a:noFill/>
        </p:spPr>
        <p:txBody>
          <a:bodyPr wrap="none" rtlCol="0">
            <a:spAutoFit/>
          </a:bodyPr>
          <a:lstStyle/>
          <a:p>
            <a:r>
              <a:rPr lang="en-US" altLang="zh-CN" dirty="0"/>
              <a:t>4.</a:t>
            </a:r>
            <a:r>
              <a:rPr lang="zh-CN" altLang="en-US" dirty="0"/>
              <a:t>动作</a:t>
            </a:r>
          </a:p>
        </p:txBody>
      </p:sp>
      <p:sp>
        <p:nvSpPr>
          <p:cNvPr id="9" name="文本框 8">
            <a:extLst>
              <a:ext uri="{FF2B5EF4-FFF2-40B4-BE49-F238E27FC236}">
                <a16:creationId xmlns:a16="http://schemas.microsoft.com/office/drawing/2014/main" id="{8B99EE38-66DD-4D35-8462-A65C050F9A33}"/>
              </a:ext>
            </a:extLst>
          </p:cNvPr>
          <p:cNvSpPr txBox="1"/>
          <p:nvPr/>
        </p:nvSpPr>
        <p:spPr>
          <a:xfrm>
            <a:off x="1021324" y="3962740"/>
            <a:ext cx="1300356" cy="369332"/>
          </a:xfrm>
          <a:prstGeom prst="rect">
            <a:avLst/>
          </a:prstGeom>
          <a:noFill/>
        </p:spPr>
        <p:txBody>
          <a:bodyPr wrap="none" rtlCol="0">
            <a:spAutoFit/>
          </a:bodyPr>
          <a:lstStyle/>
          <a:p>
            <a:r>
              <a:rPr lang="en-US" altLang="zh-CN" dirty="0"/>
              <a:t>5.</a:t>
            </a:r>
            <a:r>
              <a:rPr lang="zh-CN" altLang="en-US" dirty="0"/>
              <a:t>目标状态</a:t>
            </a:r>
          </a:p>
        </p:txBody>
      </p:sp>
      <p:pic>
        <p:nvPicPr>
          <p:cNvPr id="10" name="图片 9">
            <a:extLst>
              <a:ext uri="{FF2B5EF4-FFF2-40B4-BE49-F238E27FC236}">
                <a16:creationId xmlns:a16="http://schemas.microsoft.com/office/drawing/2014/main" id="{DEFC6C71-F9D1-4CBF-A557-81288AE310A9}"/>
              </a:ext>
            </a:extLst>
          </p:cNvPr>
          <p:cNvPicPr>
            <a:picLocks noChangeAspect="1"/>
          </p:cNvPicPr>
          <p:nvPr/>
        </p:nvPicPr>
        <p:blipFill>
          <a:blip r:embed="rId2"/>
          <a:stretch>
            <a:fillRect/>
          </a:stretch>
        </p:blipFill>
        <p:spPr>
          <a:xfrm>
            <a:off x="4714613" y="1494751"/>
            <a:ext cx="3809432" cy="2744857"/>
          </a:xfrm>
          <a:prstGeom prst="rect">
            <a:avLst/>
          </a:prstGeom>
        </p:spPr>
      </p:pic>
      <p:sp>
        <p:nvSpPr>
          <p:cNvPr id="11" name="文本框 10">
            <a:extLst>
              <a:ext uri="{FF2B5EF4-FFF2-40B4-BE49-F238E27FC236}">
                <a16:creationId xmlns:a16="http://schemas.microsoft.com/office/drawing/2014/main" id="{E29EA6EF-1CA8-4FC7-9D72-649E752CDC98}"/>
              </a:ext>
            </a:extLst>
          </p:cNvPr>
          <p:cNvSpPr txBox="1"/>
          <p:nvPr/>
        </p:nvSpPr>
        <p:spPr>
          <a:xfrm>
            <a:off x="5988387" y="4246147"/>
            <a:ext cx="1261884" cy="276999"/>
          </a:xfrm>
          <a:prstGeom prst="rect">
            <a:avLst/>
          </a:prstGeom>
          <a:noFill/>
        </p:spPr>
        <p:txBody>
          <a:bodyPr wrap="none" rtlCol="0">
            <a:spAutoFit/>
          </a:bodyPr>
          <a:lstStyle/>
          <a:p>
            <a:r>
              <a:rPr lang="zh-CN" altLang="en-US" sz="1200" dirty="0"/>
              <a:t>打电话工作状态</a:t>
            </a:r>
          </a:p>
        </p:txBody>
      </p:sp>
    </p:spTree>
    <p:extLst>
      <p:ext uri="{BB962C8B-B14F-4D97-AF65-F5344CB8AC3E}">
        <p14:creationId xmlns:p14="http://schemas.microsoft.com/office/powerpoint/2010/main" val="183289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45DD4-5D4D-47E2-A08C-500E5F1BD921}"/>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2AE9448F-E225-46A5-9010-DC7BCF7DC496}"/>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05B8DDF-C982-46B5-9208-7A97720C39DB}"/>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pic>
        <p:nvPicPr>
          <p:cNvPr id="10" name="图片 9">
            <a:extLst>
              <a:ext uri="{FF2B5EF4-FFF2-40B4-BE49-F238E27FC236}">
                <a16:creationId xmlns:a16="http://schemas.microsoft.com/office/drawing/2014/main" id="{21F20114-A45E-4C6A-A8B2-0B098985B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003" y="1210797"/>
            <a:ext cx="6212404" cy="4611269"/>
          </a:xfrm>
          <a:prstGeom prst="rect">
            <a:avLst/>
          </a:prstGeom>
        </p:spPr>
      </p:pic>
      <p:sp>
        <p:nvSpPr>
          <p:cNvPr id="11" name="文本框 10">
            <a:extLst>
              <a:ext uri="{FF2B5EF4-FFF2-40B4-BE49-F238E27FC236}">
                <a16:creationId xmlns:a16="http://schemas.microsoft.com/office/drawing/2014/main" id="{DF0A90C7-5B0E-4A13-832F-B2ECAE649A53}"/>
              </a:ext>
            </a:extLst>
          </p:cNvPr>
          <p:cNvSpPr txBox="1"/>
          <p:nvPr/>
        </p:nvSpPr>
        <p:spPr>
          <a:xfrm>
            <a:off x="4810125" y="6035876"/>
            <a:ext cx="902811" cy="307777"/>
          </a:xfrm>
          <a:prstGeom prst="rect">
            <a:avLst/>
          </a:prstGeom>
          <a:noFill/>
        </p:spPr>
        <p:txBody>
          <a:bodyPr wrap="none" rtlCol="0">
            <a:spAutoFit/>
          </a:bodyPr>
          <a:lstStyle/>
          <a:p>
            <a:r>
              <a:rPr lang="zh-CN" altLang="en-US" sz="1400" dirty="0"/>
              <a:t>添加新闻</a:t>
            </a:r>
          </a:p>
        </p:txBody>
      </p:sp>
    </p:spTree>
    <p:extLst>
      <p:ext uri="{BB962C8B-B14F-4D97-AF65-F5344CB8AC3E}">
        <p14:creationId xmlns:p14="http://schemas.microsoft.com/office/powerpoint/2010/main" val="3879072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7BC05-47CD-4C5F-8227-CAF07F087926}"/>
              </a:ext>
            </a:extLst>
          </p:cNvPr>
          <p:cNvSpPr>
            <a:spLocks noGrp="1"/>
          </p:cNvSpPr>
          <p:nvPr>
            <p:ph type="title"/>
          </p:nvPr>
        </p:nvSpPr>
        <p:spPr/>
        <p:txBody>
          <a:bodyPr/>
          <a:lstStyle/>
          <a:p>
            <a:r>
              <a:rPr lang="zh-CN" altLang="en-US"/>
              <a:t>新闻中心管理系统</a:t>
            </a:r>
          </a:p>
        </p:txBody>
      </p:sp>
      <p:sp>
        <p:nvSpPr>
          <p:cNvPr id="3" name="页脚占位符 2">
            <a:extLst>
              <a:ext uri="{FF2B5EF4-FFF2-40B4-BE49-F238E27FC236}">
                <a16:creationId xmlns:a16="http://schemas.microsoft.com/office/drawing/2014/main" id="{E5B6453B-EE9F-4D62-A125-CB9F207EFC68}"/>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93250770-695E-4516-84A7-D768AB1DD72C}"/>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pic>
        <p:nvPicPr>
          <p:cNvPr id="6" name="图片 5">
            <a:extLst>
              <a:ext uri="{FF2B5EF4-FFF2-40B4-BE49-F238E27FC236}">
                <a16:creationId xmlns:a16="http://schemas.microsoft.com/office/drawing/2014/main" id="{29801DAD-4EDC-4C4D-AEE7-CC456A69C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516" y="1176788"/>
            <a:ext cx="6287377" cy="4915586"/>
          </a:xfrm>
          <a:prstGeom prst="rect">
            <a:avLst/>
          </a:prstGeom>
        </p:spPr>
      </p:pic>
      <p:sp>
        <p:nvSpPr>
          <p:cNvPr id="7" name="文本框 6">
            <a:extLst>
              <a:ext uri="{FF2B5EF4-FFF2-40B4-BE49-F238E27FC236}">
                <a16:creationId xmlns:a16="http://schemas.microsoft.com/office/drawing/2014/main" id="{EED45968-CC55-4702-B3A9-BB19779E5BA0}"/>
              </a:ext>
            </a:extLst>
          </p:cNvPr>
          <p:cNvSpPr txBox="1"/>
          <p:nvPr/>
        </p:nvSpPr>
        <p:spPr>
          <a:xfrm>
            <a:off x="4810125" y="6035876"/>
            <a:ext cx="902811" cy="307777"/>
          </a:xfrm>
          <a:prstGeom prst="rect">
            <a:avLst/>
          </a:prstGeom>
          <a:noFill/>
        </p:spPr>
        <p:txBody>
          <a:bodyPr wrap="none" rtlCol="0">
            <a:spAutoFit/>
          </a:bodyPr>
          <a:lstStyle/>
          <a:p>
            <a:r>
              <a:rPr lang="zh-CN" altLang="en-US" sz="1400" dirty="0"/>
              <a:t>修改新闻</a:t>
            </a:r>
          </a:p>
        </p:txBody>
      </p:sp>
    </p:spTree>
    <p:extLst>
      <p:ext uri="{BB962C8B-B14F-4D97-AF65-F5344CB8AC3E}">
        <p14:creationId xmlns:p14="http://schemas.microsoft.com/office/powerpoint/2010/main" val="2483690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F6F26-50C4-4006-BEEE-E8BF2750B421}"/>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32B97A1B-71B4-46EC-956A-A6A0DE2E09E9}"/>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5C9F272-C8E0-4D79-A122-40F0F5C4170D}"/>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pic>
        <p:nvPicPr>
          <p:cNvPr id="6" name="图片 5">
            <a:extLst>
              <a:ext uri="{FF2B5EF4-FFF2-40B4-BE49-F238E27FC236}">
                <a16:creationId xmlns:a16="http://schemas.microsoft.com/office/drawing/2014/main" id="{1A15EE0A-EF8F-4753-8A2D-194FC3988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326" y="1190361"/>
            <a:ext cx="6435757" cy="4643279"/>
          </a:xfrm>
          <a:prstGeom prst="rect">
            <a:avLst/>
          </a:prstGeom>
        </p:spPr>
      </p:pic>
      <p:sp>
        <p:nvSpPr>
          <p:cNvPr id="8" name="文本框 7">
            <a:extLst>
              <a:ext uri="{FF2B5EF4-FFF2-40B4-BE49-F238E27FC236}">
                <a16:creationId xmlns:a16="http://schemas.microsoft.com/office/drawing/2014/main" id="{25E7D2F7-7CD2-4E5A-86BE-868282C2C4DC}"/>
              </a:ext>
            </a:extLst>
          </p:cNvPr>
          <p:cNvSpPr txBox="1"/>
          <p:nvPr/>
        </p:nvSpPr>
        <p:spPr>
          <a:xfrm>
            <a:off x="4810125" y="6035876"/>
            <a:ext cx="902811" cy="307777"/>
          </a:xfrm>
          <a:prstGeom prst="rect">
            <a:avLst/>
          </a:prstGeom>
          <a:noFill/>
        </p:spPr>
        <p:txBody>
          <a:bodyPr wrap="none" rtlCol="0">
            <a:spAutoFit/>
          </a:bodyPr>
          <a:lstStyle/>
          <a:p>
            <a:r>
              <a:rPr lang="zh-CN" altLang="en-US" sz="1400" dirty="0"/>
              <a:t>删除新闻</a:t>
            </a:r>
          </a:p>
        </p:txBody>
      </p:sp>
    </p:spTree>
    <p:extLst>
      <p:ext uri="{BB962C8B-B14F-4D97-AF65-F5344CB8AC3E}">
        <p14:creationId xmlns:p14="http://schemas.microsoft.com/office/powerpoint/2010/main" val="4183105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顺序图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736317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86789-086D-4444-B6F3-F85ACF403B08}"/>
              </a:ext>
            </a:extLst>
          </p:cNvPr>
          <p:cNvSpPr>
            <a:spLocks noGrp="1"/>
          </p:cNvSpPr>
          <p:nvPr>
            <p:ph type="title"/>
          </p:nvPr>
        </p:nvSpPr>
        <p:spPr/>
        <p:txBody>
          <a:bodyPr/>
          <a:lstStyle/>
          <a:p>
            <a:r>
              <a:rPr lang="zh-CN" altLang="en-US" dirty="0"/>
              <a:t>顺序图概述</a:t>
            </a:r>
          </a:p>
        </p:txBody>
      </p:sp>
      <p:sp>
        <p:nvSpPr>
          <p:cNvPr id="3" name="页脚占位符 2">
            <a:extLst>
              <a:ext uri="{FF2B5EF4-FFF2-40B4-BE49-F238E27FC236}">
                <a16:creationId xmlns:a16="http://schemas.microsoft.com/office/drawing/2014/main" id="{E0A5B975-5E69-409F-A66D-6DA1359D57E1}"/>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977FF415-CF86-428D-B10F-D6036D843EE6}"/>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5" name="文本框 4">
            <a:extLst>
              <a:ext uri="{FF2B5EF4-FFF2-40B4-BE49-F238E27FC236}">
                <a16:creationId xmlns:a16="http://schemas.microsoft.com/office/drawing/2014/main" id="{F0DEF0F4-539A-435D-B76C-2A62EBA065C3}"/>
              </a:ext>
            </a:extLst>
          </p:cNvPr>
          <p:cNvSpPr txBox="1"/>
          <p:nvPr/>
        </p:nvSpPr>
        <p:spPr>
          <a:xfrm>
            <a:off x="1068852" y="1744910"/>
            <a:ext cx="9707395" cy="1477328"/>
          </a:xfrm>
          <a:prstGeom prst="rect">
            <a:avLst/>
          </a:prstGeom>
          <a:noFill/>
        </p:spPr>
        <p:txBody>
          <a:bodyPr wrap="square" rtlCol="0">
            <a:spAutoFit/>
          </a:bodyPr>
          <a:lstStyle/>
          <a:p>
            <a:r>
              <a:rPr lang="zh-CN" altLang="en-US" dirty="0"/>
              <a:t>       顺序图是强调消息事件顺序的交互图，它描述了对象之间传送消息的时间顺序，用于表示用例中的行为顺序。顺序图将交互关系表示为一个二维图。横轴代表了在写作中各独立对象的类元角色。纵向周是时间轴，时间沿竖线向下延伸。</a:t>
            </a:r>
            <a:endParaRPr lang="en-US" altLang="zh-CN" dirty="0"/>
          </a:p>
          <a:p>
            <a:r>
              <a:rPr lang="zh-CN" altLang="en-US" dirty="0"/>
              <a:t>       顺序图的主要用途之一，</a:t>
            </a:r>
            <a:r>
              <a:rPr lang="zh-CN" altLang="en-US" dirty="0">
                <a:solidFill>
                  <a:srgbClr val="FF0000"/>
                </a:solidFill>
              </a:rPr>
              <a:t>是把用例表达的需求，转化为进一步、更加真实层次的精细表达</a:t>
            </a:r>
            <a:r>
              <a:rPr lang="zh-CN" altLang="en-US" dirty="0"/>
              <a:t>，除此以外，顺序图也是用来描述</a:t>
            </a:r>
            <a:r>
              <a:rPr lang="zh-CN" altLang="en-US" dirty="0">
                <a:solidFill>
                  <a:srgbClr val="FF0000"/>
                </a:solidFill>
              </a:rPr>
              <a:t>类与类之间的方法调用过程是如何实现的</a:t>
            </a:r>
            <a:r>
              <a:rPr lang="zh-CN" altLang="en-US" dirty="0"/>
              <a:t>。</a:t>
            </a:r>
          </a:p>
        </p:txBody>
      </p:sp>
    </p:spTree>
    <p:extLst>
      <p:ext uri="{BB962C8B-B14F-4D97-AF65-F5344CB8AC3E}">
        <p14:creationId xmlns:p14="http://schemas.microsoft.com/office/powerpoint/2010/main" val="340417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B4AA8-2F57-4E49-BDB4-14EE90D2EBCA}"/>
              </a:ext>
            </a:extLst>
          </p:cNvPr>
          <p:cNvSpPr>
            <a:spLocks noGrp="1"/>
          </p:cNvSpPr>
          <p:nvPr>
            <p:ph type="title"/>
          </p:nvPr>
        </p:nvSpPr>
        <p:spPr/>
        <p:txBody>
          <a:bodyPr/>
          <a:lstStyle/>
          <a:p>
            <a:r>
              <a:rPr lang="zh-CN" altLang="en-US" dirty="0"/>
              <a:t>顺序图的基本内容</a:t>
            </a:r>
          </a:p>
        </p:txBody>
      </p:sp>
      <p:sp>
        <p:nvSpPr>
          <p:cNvPr id="3" name="页脚占位符 2">
            <a:extLst>
              <a:ext uri="{FF2B5EF4-FFF2-40B4-BE49-F238E27FC236}">
                <a16:creationId xmlns:a16="http://schemas.microsoft.com/office/drawing/2014/main" id="{D8BCB3A9-E76F-4406-A341-2561BE3D16C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92C79257-4456-43B1-81D8-521798D013A4}"/>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6" name="文本框 5">
            <a:extLst>
              <a:ext uri="{FF2B5EF4-FFF2-40B4-BE49-F238E27FC236}">
                <a16:creationId xmlns:a16="http://schemas.microsoft.com/office/drawing/2014/main" id="{2141BFCE-0C6F-4357-A3E4-B03D3AE8FB44}"/>
              </a:ext>
            </a:extLst>
          </p:cNvPr>
          <p:cNvSpPr txBox="1"/>
          <p:nvPr/>
        </p:nvSpPr>
        <p:spPr>
          <a:xfrm>
            <a:off x="1178361" y="1426128"/>
            <a:ext cx="7340471" cy="369332"/>
          </a:xfrm>
          <a:prstGeom prst="rect">
            <a:avLst/>
          </a:prstGeom>
          <a:noFill/>
        </p:spPr>
        <p:txBody>
          <a:bodyPr wrap="none" rtlCol="0">
            <a:spAutoFit/>
          </a:bodyPr>
          <a:lstStyle/>
          <a:p>
            <a:r>
              <a:rPr lang="zh-CN" altLang="en-US" dirty="0"/>
              <a:t>顺序中包括的建模元素主要有：</a:t>
            </a:r>
            <a:r>
              <a:rPr lang="zh-CN" altLang="en-US" b="1" dirty="0"/>
              <a:t>角色，对象，生命线，激活期，消息</a:t>
            </a:r>
            <a:r>
              <a:rPr lang="zh-CN" altLang="en-US" dirty="0"/>
              <a:t>等</a:t>
            </a:r>
          </a:p>
        </p:txBody>
      </p:sp>
      <p:sp>
        <p:nvSpPr>
          <p:cNvPr id="7" name="文本框 6">
            <a:extLst>
              <a:ext uri="{FF2B5EF4-FFF2-40B4-BE49-F238E27FC236}">
                <a16:creationId xmlns:a16="http://schemas.microsoft.com/office/drawing/2014/main" id="{DB4788A6-6917-4265-BB23-04AC83E59069}"/>
              </a:ext>
            </a:extLst>
          </p:cNvPr>
          <p:cNvSpPr txBox="1"/>
          <p:nvPr/>
        </p:nvSpPr>
        <p:spPr>
          <a:xfrm>
            <a:off x="1178361" y="2091773"/>
            <a:ext cx="5910336" cy="369332"/>
          </a:xfrm>
          <a:prstGeom prst="rect">
            <a:avLst/>
          </a:prstGeom>
          <a:noFill/>
        </p:spPr>
        <p:txBody>
          <a:bodyPr wrap="square" rtlCol="0">
            <a:spAutoFit/>
          </a:bodyPr>
          <a:lstStyle/>
          <a:p>
            <a:r>
              <a:rPr lang="zh-CN" altLang="en-US" b="1" dirty="0"/>
              <a:t>角色</a:t>
            </a:r>
            <a:r>
              <a:rPr lang="zh-CN" altLang="en-US" dirty="0"/>
              <a:t>：系统角色可以是人或其他的系统或子系统</a:t>
            </a:r>
          </a:p>
        </p:txBody>
      </p:sp>
      <p:sp>
        <p:nvSpPr>
          <p:cNvPr id="8" name="文本框 7">
            <a:extLst>
              <a:ext uri="{FF2B5EF4-FFF2-40B4-BE49-F238E27FC236}">
                <a16:creationId xmlns:a16="http://schemas.microsoft.com/office/drawing/2014/main" id="{BF8F04F7-0C04-4AC5-B1EB-EADF91B7D85F}"/>
              </a:ext>
            </a:extLst>
          </p:cNvPr>
          <p:cNvSpPr txBox="1"/>
          <p:nvPr/>
        </p:nvSpPr>
        <p:spPr>
          <a:xfrm>
            <a:off x="1178361" y="2757418"/>
            <a:ext cx="7906915" cy="646331"/>
          </a:xfrm>
          <a:prstGeom prst="rect">
            <a:avLst/>
          </a:prstGeom>
          <a:noFill/>
        </p:spPr>
        <p:txBody>
          <a:bodyPr wrap="square" rtlCol="0">
            <a:spAutoFit/>
          </a:bodyPr>
          <a:lstStyle/>
          <a:p>
            <a:r>
              <a:rPr lang="zh-CN" altLang="en-US" b="1" dirty="0"/>
              <a:t>对象</a:t>
            </a:r>
            <a:r>
              <a:rPr lang="zh-CN" altLang="en-US" dirty="0"/>
              <a:t>：顺序图中的对象在概念上和它在类图中的定义是一致的，他们之间可以进行交互，交互的顺序按照时间顺序。</a:t>
            </a:r>
          </a:p>
        </p:txBody>
      </p:sp>
      <p:sp>
        <p:nvSpPr>
          <p:cNvPr id="9" name="TextBox 11">
            <a:extLst>
              <a:ext uri="{FF2B5EF4-FFF2-40B4-BE49-F238E27FC236}">
                <a16:creationId xmlns:a16="http://schemas.microsoft.com/office/drawing/2014/main" id="{236A0510-815F-4734-8793-1D93B623071E}"/>
              </a:ext>
            </a:extLst>
          </p:cNvPr>
          <p:cNvSpPr txBox="1">
            <a:spLocks noChangeArrowheads="1"/>
          </p:cNvSpPr>
          <p:nvPr/>
        </p:nvSpPr>
        <p:spPr bwMode="auto">
          <a:xfrm>
            <a:off x="1178361" y="3704670"/>
            <a:ext cx="7906916"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a:latin typeface="+mn-lt"/>
                <a:ea typeface="+mn-ea"/>
              </a:rPr>
              <a:t>生命线</a:t>
            </a:r>
            <a:r>
              <a:rPr lang="zh-CN" altLang="en-US" dirty="0">
                <a:latin typeface="+mn-lt"/>
                <a:ea typeface="+mn-ea"/>
              </a:rPr>
              <a:t>：代表顺序图中对象在一段时间内的存在。生命线在顺序图中表示为从对象图标底部中心位置向下延伸的一条虚线。（</a:t>
            </a:r>
            <a:r>
              <a:rPr lang="en-US" altLang="zh-CN" dirty="0">
                <a:latin typeface="+mn-lt"/>
                <a:ea typeface="+mn-ea"/>
              </a:rPr>
              <a:t>UML2</a:t>
            </a:r>
            <a:r>
              <a:rPr lang="zh-CN" altLang="en-US" dirty="0">
                <a:latin typeface="+mn-lt"/>
                <a:ea typeface="+mn-ea"/>
              </a:rPr>
              <a:t>可以用实线）</a:t>
            </a:r>
            <a:endParaRPr lang="zh-CN" altLang="zh-CN" dirty="0">
              <a:latin typeface="+mn-lt"/>
              <a:ea typeface="+mn-ea"/>
            </a:endParaRPr>
          </a:p>
        </p:txBody>
      </p:sp>
      <p:sp>
        <p:nvSpPr>
          <p:cNvPr id="10" name="TextBox 11">
            <a:extLst>
              <a:ext uri="{FF2B5EF4-FFF2-40B4-BE49-F238E27FC236}">
                <a16:creationId xmlns:a16="http://schemas.microsoft.com/office/drawing/2014/main" id="{D1044BBD-C70F-4901-B4B2-8ACF93BCAA95}"/>
              </a:ext>
            </a:extLst>
          </p:cNvPr>
          <p:cNvSpPr txBox="1">
            <a:spLocks noChangeArrowheads="1"/>
          </p:cNvSpPr>
          <p:nvPr/>
        </p:nvSpPr>
        <p:spPr bwMode="auto">
          <a:xfrm>
            <a:off x="1178361" y="4647098"/>
            <a:ext cx="79069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a:latin typeface="+mn-lt"/>
                <a:ea typeface="+mn-ea"/>
              </a:rPr>
              <a:t>激活</a:t>
            </a:r>
            <a:r>
              <a:rPr lang="zh-CN" altLang="en-US" dirty="0">
                <a:latin typeface="+mn-lt"/>
                <a:ea typeface="+mn-ea"/>
              </a:rPr>
              <a:t>：</a:t>
            </a:r>
            <a:r>
              <a:rPr lang="zh-CN" altLang="zh-CN" dirty="0">
                <a:latin typeface="+mn-lt"/>
                <a:ea typeface="+mn-ea"/>
              </a:rPr>
              <a:t>代表</a:t>
            </a:r>
            <a:r>
              <a:rPr lang="zh-CN" altLang="en-US" dirty="0">
                <a:latin typeface="+mn-lt"/>
                <a:ea typeface="+mn-ea"/>
              </a:rPr>
              <a:t>顺序</a:t>
            </a:r>
            <a:r>
              <a:rPr lang="zh-CN" altLang="zh-CN" dirty="0">
                <a:latin typeface="+mn-lt"/>
                <a:ea typeface="+mn-ea"/>
              </a:rPr>
              <a:t>图中对象执行一项操作的时期</a:t>
            </a:r>
            <a:r>
              <a:rPr lang="en-US" altLang="zh-CN" dirty="0">
                <a:latin typeface="+mn-lt"/>
                <a:ea typeface="+mn-ea"/>
              </a:rPr>
              <a:t>, </a:t>
            </a:r>
            <a:r>
              <a:rPr lang="zh-CN" altLang="en-US" dirty="0">
                <a:latin typeface="+mn-lt"/>
                <a:ea typeface="+mn-ea"/>
              </a:rPr>
              <a:t>是顺序图中表示时间段的符号，在这个时间段内对象将执行相应操作</a:t>
            </a:r>
            <a:endParaRPr lang="zh-CN" altLang="zh-CN" dirty="0">
              <a:latin typeface="+mn-lt"/>
              <a:ea typeface="+mn-ea"/>
            </a:endParaRPr>
          </a:p>
        </p:txBody>
      </p:sp>
      <p:pic>
        <p:nvPicPr>
          <p:cNvPr id="11" name="图片 10">
            <a:extLst>
              <a:ext uri="{FF2B5EF4-FFF2-40B4-BE49-F238E27FC236}">
                <a16:creationId xmlns:a16="http://schemas.microsoft.com/office/drawing/2014/main" id="{6DEBE306-FB12-40B4-8EC5-5C05818BEBAA}"/>
              </a:ext>
            </a:extLst>
          </p:cNvPr>
          <p:cNvPicPr>
            <a:picLocks noChangeAspect="1"/>
          </p:cNvPicPr>
          <p:nvPr/>
        </p:nvPicPr>
        <p:blipFill>
          <a:blip r:embed="rId2"/>
          <a:stretch>
            <a:fillRect/>
          </a:stretch>
        </p:blipFill>
        <p:spPr>
          <a:xfrm>
            <a:off x="9263062" y="1528693"/>
            <a:ext cx="2257425" cy="2457450"/>
          </a:xfrm>
          <a:prstGeom prst="rect">
            <a:avLst/>
          </a:prstGeom>
        </p:spPr>
      </p:pic>
      <p:sp>
        <p:nvSpPr>
          <p:cNvPr id="12" name="文本框 11">
            <a:extLst>
              <a:ext uri="{FF2B5EF4-FFF2-40B4-BE49-F238E27FC236}">
                <a16:creationId xmlns:a16="http://schemas.microsoft.com/office/drawing/2014/main" id="{853343F5-B9E7-4B41-A3E4-782306A991B4}"/>
              </a:ext>
            </a:extLst>
          </p:cNvPr>
          <p:cNvSpPr txBox="1"/>
          <p:nvPr/>
        </p:nvSpPr>
        <p:spPr>
          <a:xfrm>
            <a:off x="9263062" y="4303882"/>
            <a:ext cx="2347759" cy="369332"/>
          </a:xfrm>
          <a:prstGeom prst="rect">
            <a:avLst/>
          </a:prstGeom>
          <a:noFill/>
        </p:spPr>
        <p:txBody>
          <a:bodyPr wrap="none" rtlCol="0">
            <a:spAutoFit/>
          </a:bodyPr>
          <a:lstStyle/>
          <a:p>
            <a:r>
              <a:rPr lang="en-US" altLang="zh-CN" dirty="0"/>
              <a:t>Visio2016</a:t>
            </a:r>
            <a:r>
              <a:rPr lang="zh-CN" altLang="en-US" dirty="0"/>
              <a:t>顺序图构件</a:t>
            </a:r>
          </a:p>
        </p:txBody>
      </p:sp>
    </p:spTree>
    <p:extLst>
      <p:ext uri="{BB962C8B-B14F-4D97-AF65-F5344CB8AC3E}">
        <p14:creationId xmlns:p14="http://schemas.microsoft.com/office/powerpoint/2010/main" val="108545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用例图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99375-855E-42E1-8A13-7FBDED2F0D3C}"/>
              </a:ext>
            </a:extLst>
          </p:cNvPr>
          <p:cNvSpPr>
            <a:spLocks noGrp="1"/>
          </p:cNvSpPr>
          <p:nvPr>
            <p:ph type="title"/>
          </p:nvPr>
        </p:nvSpPr>
        <p:spPr/>
        <p:txBody>
          <a:bodyPr/>
          <a:lstStyle/>
          <a:p>
            <a:r>
              <a:rPr lang="zh-CN" altLang="en-US" dirty="0"/>
              <a:t>顺序图的基本内容</a:t>
            </a:r>
          </a:p>
        </p:txBody>
      </p:sp>
      <p:sp>
        <p:nvSpPr>
          <p:cNvPr id="3" name="页脚占位符 2">
            <a:extLst>
              <a:ext uri="{FF2B5EF4-FFF2-40B4-BE49-F238E27FC236}">
                <a16:creationId xmlns:a16="http://schemas.microsoft.com/office/drawing/2014/main" id="{C30A10DD-609A-44DD-B4AE-15AD19555505}"/>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078C033-3799-4168-9815-E99854C9D0E6}"/>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TextBox 11">
            <a:extLst>
              <a:ext uri="{FF2B5EF4-FFF2-40B4-BE49-F238E27FC236}">
                <a16:creationId xmlns:a16="http://schemas.microsoft.com/office/drawing/2014/main" id="{AAC82EEA-CCD1-4BB2-A34A-15DF89F16D18}"/>
              </a:ext>
            </a:extLst>
          </p:cNvPr>
          <p:cNvSpPr txBox="1">
            <a:spLocks noChangeArrowheads="1"/>
          </p:cNvSpPr>
          <p:nvPr/>
        </p:nvSpPr>
        <p:spPr bwMode="auto">
          <a:xfrm>
            <a:off x="765255" y="1305341"/>
            <a:ext cx="817740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b="1" dirty="0">
                <a:latin typeface="+mn-lt"/>
                <a:ea typeface="+mn-ea"/>
              </a:rPr>
              <a:t>消息</a:t>
            </a:r>
            <a:r>
              <a:rPr lang="zh-CN" altLang="en-US" dirty="0">
                <a:latin typeface="+mn-lt"/>
                <a:ea typeface="+mn-ea"/>
              </a:rPr>
              <a:t>：对象之间某种形式的通信，在垂直生命线之间，用带有箭头的线并附消息表达式方式表示。</a:t>
            </a:r>
            <a:r>
              <a:rPr lang="en-US" altLang="zh-CN" dirty="0">
                <a:latin typeface="+mn-lt"/>
                <a:ea typeface="+mn-ea"/>
              </a:rPr>
              <a:t> </a:t>
            </a:r>
            <a:r>
              <a:rPr lang="zh-CN" altLang="en-US" dirty="0">
                <a:latin typeface="+mn-lt"/>
                <a:ea typeface="+mn-ea"/>
              </a:rPr>
              <a:t>在消息创建过程中还存在一些其他的内容，如创建对象、撤销对象，自关联消息等。</a:t>
            </a:r>
            <a:endParaRPr lang="en-US" altLang="zh-CN" dirty="0">
              <a:latin typeface="+mn-lt"/>
              <a:ea typeface="+mn-ea"/>
            </a:endParaRPr>
          </a:p>
          <a:p>
            <a:r>
              <a:rPr lang="en-US" altLang="zh-CN" dirty="0">
                <a:latin typeface="+mn-lt"/>
                <a:ea typeface="+mn-ea"/>
              </a:rPr>
              <a:t> </a:t>
            </a:r>
            <a:endParaRPr lang="zh-CN" altLang="zh-CN" dirty="0">
              <a:latin typeface="+mn-lt"/>
              <a:ea typeface="+mn-ea"/>
            </a:endParaRPr>
          </a:p>
          <a:p>
            <a:r>
              <a:rPr lang="zh-CN" altLang="zh-CN" dirty="0">
                <a:latin typeface="+mn-lt"/>
                <a:ea typeface="+mn-ea"/>
              </a:rPr>
              <a:t>消息的</a:t>
            </a:r>
            <a:r>
              <a:rPr lang="zh-CN" altLang="en-US" dirty="0">
                <a:latin typeface="+mn-lt"/>
                <a:ea typeface="+mn-ea"/>
              </a:rPr>
              <a:t>类型</a:t>
            </a:r>
            <a:r>
              <a:rPr lang="en-US" altLang="zh-CN" dirty="0">
                <a:latin typeface="+mn-lt"/>
                <a:ea typeface="+mn-ea"/>
              </a:rPr>
              <a:t> : </a:t>
            </a:r>
          </a:p>
          <a:p>
            <a:endParaRPr lang="zh-CN" altLang="zh-CN" dirty="0">
              <a:latin typeface="+mn-lt"/>
              <a:ea typeface="+mn-ea"/>
            </a:endParaRPr>
          </a:p>
          <a:p>
            <a:r>
              <a:rPr lang="en-US" altLang="zh-CN" b="1" dirty="0">
                <a:latin typeface="+mn-lt"/>
                <a:ea typeface="+mn-ea"/>
              </a:rPr>
              <a:t>·</a:t>
            </a:r>
            <a:r>
              <a:rPr lang="zh-CN" altLang="en-US" b="1" dirty="0">
                <a:latin typeface="+mn-lt"/>
                <a:ea typeface="+mn-ea"/>
              </a:rPr>
              <a:t>同步消息</a:t>
            </a:r>
            <a:r>
              <a:rPr lang="zh-CN" altLang="en-US" dirty="0">
                <a:latin typeface="+mn-lt"/>
                <a:ea typeface="+mn-ea"/>
              </a:rPr>
              <a:t>：仅当发送者要发送一个消息而且接收者已经做好接收这个消息的准备时才能传送的消息。</a:t>
            </a:r>
            <a:endParaRPr lang="en-US" altLang="zh-CN" dirty="0">
              <a:latin typeface="+mn-lt"/>
              <a:ea typeface="+mn-ea"/>
            </a:endParaRPr>
          </a:p>
          <a:p>
            <a:endParaRPr lang="en-US" altLang="zh-CN" dirty="0">
              <a:latin typeface="+mn-lt"/>
              <a:ea typeface="+mn-ea"/>
            </a:endParaRPr>
          </a:p>
          <a:p>
            <a:r>
              <a:rPr lang="en-US" altLang="zh-CN" b="1" dirty="0">
                <a:latin typeface="+mn-lt"/>
                <a:ea typeface="+mn-ea"/>
              </a:rPr>
              <a:t>·</a:t>
            </a:r>
            <a:r>
              <a:rPr lang="zh-CN" altLang="en-US" b="1" dirty="0">
                <a:latin typeface="+mn-lt"/>
                <a:ea typeface="+mn-ea"/>
              </a:rPr>
              <a:t>异步消息</a:t>
            </a:r>
            <a:r>
              <a:rPr lang="zh-CN" altLang="en-US" dirty="0">
                <a:latin typeface="+mn-lt"/>
                <a:ea typeface="+mn-ea"/>
              </a:rPr>
              <a:t>：发送者不管接受者是狗做好了接受准备都可以发送的消息称为异步消息。消息发送者通过把消息把信号传递给消息的接受者，然后继续自己的活动不等待接收者的返回或者控制。</a:t>
            </a:r>
            <a:endParaRPr lang="en-US" altLang="zh-CN" dirty="0">
              <a:latin typeface="+mn-lt"/>
              <a:ea typeface="+mn-ea"/>
            </a:endParaRPr>
          </a:p>
          <a:p>
            <a:endParaRPr lang="en-US" altLang="zh-CN" dirty="0">
              <a:latin typeface="+mn-lt"/>
              <a:ea typeface="+mn-ea"/>
            </a:endParaRPr>
          </a:p>
          <a:p>
            <a:r>
              <a:rPr lang="en-US" altLang="zh-CN" b="1" dirty="0">
                <a:latin typeface="+mn-lt"/>
                <a:ea typeface="+mn-ea"/>
              </a:rPr>
              <a:t>·</a:t>
            </a:r>
            <a:r>
              <a:rPr lang="zh-CN" altLang="en-US" b="1" dirty="0">
                <a:latin typeface="+mn-lt"/>
                <a:ea typeface="+mn-ea"/>
              </a:rPr>
              <a:t>返回消息</a:t>
            </a:r>
            <a:r>
              <a:rPr lang="zh-CN" altLang="en-US" dirty="0">
                <a:latin typeface="+mn-lt"/>
                <a:ea typeface="+mn-ea"/>
              </a:rPr>
              <a:t>：返回消息表示从过程中调用。</a:t>
            </a:r>
            <a:endParaRPr lang="en-US" altLang="zh-CN" dirty="0">
              <a:latin typeface="+mn-lt"/>
              <a:ea typeface="+mn-ea"/>
            </a:endParaRPr>
          </a:p>
          <a:p>
            <a:endParaRPr lang="zh-CN" altLang="zh-CN" dirty="0"/>
          </a:p>
        </p:txBody>
      </p:sp>
      <p:pic>
        <p:nvPicPr>
          <p:cNvPr id="7" name="图片 6">
            <a:extLst>
              <a:ext uri="{FF2B5EF4-FFF2-40B4-BE49-F238E27FC236}">
                <a16:creationId xmlns:a16="http://schemas.microsoft.com/office/drawing/2014/main" id="{2FB9950C-1981-4E63-86BE-98B34336FAB6}"/>
              </a:ext>
            </a:extLst>
          </p:cNvPr>
          <p:cNvPicPr>
            <a:picLocks noChangeAspect="1"/>
          </p:cNvPicPr>
          <p:nvPr/>
        </p:nvPicPr>
        <p:blipFill>
          <a:blip r:embed="rId2"/>
          <a:stretch>
            <a:fillRect/>
          </a:stretch>
        </p:blipFill>
        <p:spPr>
          <a:xfrm>
            <a:off x="9263062" y="1505938"/>
            <a:ext cx="2257425" cy="2457450"/>
          </a:xfrm>
          <a:prstGeom prst="rect">
            <a:avLst/>
          </a:prstGeom>
        </p:spPr>
      </p:pic>
      <p:sp>
        <p:nvSpPr>
          <p:cNvPr id="8" name="文本框 7">
            <a:extLst>
              <a:ext uri="{FF2B5EF4-FFF2-40B4-BE49-F238E27FC236}">
                <a16:creationId xmlns:a16="http://schemas.microsoft.com/office/drawing/2014/main" id="{38BBF19B-3352-4614-A73C-3403556499FA}"/>
              </a:ext>
            </a:extLst>
          </p:cNvPr>
          <p:cNvSpPr txBox="1"/>
          <p:nvPr/>
        </p:nvSpPr>
        <p:spPr>
          <a:xfrm>
            <a:off x="9263062" y="4281127"/>
            <a:ext cx="2347759" cy="369332"/>
          </a:xfrm>
          <a:prstGeom prst="rect">
            <a:avLst/>
          </a:prstGeom>
          <a:noFill/>
        </p:spPr>
        <p:txBody>
          <a:bodyPr wrap="none" rtlCol="0">
            <a:spAutoFit/>
          </a:bodyPr>
          <a:lstStyle/>
          <a:p>
            <a:r>
              <a:rPr lang="en-US" altLang="zh-CN" dirty="0"/>
              <a:t>Visio2016</a:t>
            </a:r>
            <a:r>
              <a:rPr lang="zh-CN" altLang="en-US" dirty="0"/>
              <a:t>顺序图构件</a:t>
            </a:r>
          </a:p>
        </p:txBody>
      </p:sp>
    </p:spTree>
    <p:extLst>
      <p:ext uri="{BB962C8B-B14F-4D97-AF65-F5344CB8AC3E}">
        <p14:creationId xmlns:p14="http://schemas.microsoft.com/office/powerpoint/2010/main" val="309920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1883D-4257-41AF-B7A1-4309259AF236}"/>
              </a:ext>
            </a:extLst>
          </p:cNvPr>
          <p:cNvSpPr>
            <a:spLocks noGrp="1"/>
          </p:cNvSpPr>
          <p:nvPr>
            <p:ph type="title"/>
          </p:nvPr>
        </p:nvSpPr>
        <p:spPr/>
        <p:txBody>
          <a:bodyPr/>
          <a:lstStyle/>
          <a:p>
            <a:r>
              <a:rPr lang="zh-CN" altLang="en-US" dirty="0"/>
              <a:t>顺序图的基本内容</a:t>
            </a:r>
          </a:p>
        </p:txBody>
      </p:sp>
      <p:sp>
        <p:nvSpPr>
          <p:cNvPr id="3" name="页脚占位符 2">
            <a:extLst>
              <a:ext uri="{FF2B5EF4-FFF2-40B4-BE49-F238E27FC236}">
                <a16:creationId xmlns:a16="http://schemas.microsoft.com/office/drawing/2014/main" id="{30D1E898-B8BF-487E-B9CA-15E4D8AEAC7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2B02418D-C39C-49CD-914B-186B660CE90B}"/>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5" name="文本框 4">
            <a:extLst>
              <a:ext uri="{FF2B5EF4-FFF2-40B4-BE49-F238E27FC236}">
                <a16:creationId xmlns:a16="http://schemas.microsoft.com/office/drawing/2014/main" id="{F8C5D3A4-689B-42E6-AF26-45CCF71A7BFB}"/>
              </a:ext>
            </a:extLst>
          </p:cNvPr>
          <p:cNvSpPr txBox="1"/>
          <p:nvPr/>
        </p:nvSpPr>
        <p:spPr>
          <a:xfrm>
            <a:off x="872455" y="1526796"/>
            <a:ext cx="10192624" cy="646331"/>
          </a:xfrm>
          <a:prstGeom prst="rect">
            <a:avLst/>
          </a:prstGeom>
          <a:noFill/>
        </p:spPr>
        <p:txBody>
          <a:bodyPr wrap="square" rtlCol="0">
            <a:spAutoFit/>
          </a:bodyPr>
          <a:lstStyle/>
          <a:p>
            <a:r>
              <a:rPr lang="zh-CN" altLang="en-US" dirty="0"/>
              <a:t>约束：当为对象交互建模时，有时需要在某种条件满足是消息才会传递给对象。约束在</a:t>
            </a:r>
            <a:r>
              <a:rPr lang="en-US" altLang="zh-CN" dirty="0"/>
              <a:t>UML</a:t>
            </a:r>
            <a:r>
              <a:rPr lang="zh-CN" altLang="en-US" dirty="0"/>
              <a:t>图中用做控制流。约束放于“</a:t>
            </a:r>
            <a:r>
              <a:rPr lang="en-US" altLang="zh-CN" dirty="0"/>
              <a:t>[ ]</a:t>
            </a:r>
            <a:r>
              <a:rPr lang="zh-CN" altLang="en-US" dirty="0"/>
              <a:t>”内，循环约束使用“</a:t>
            </a:r>
            <a:r>
              <a:rPr lang="en-US" altLang="zh-CN" dirty="0"/>
              <a:t>*[ ]</a:t>
            </a:r>
            <a:r>
              <a:rPr lang="zh-CN" altLang="en-US" dirty="0"/>
              <a:t>”</a:t>
            </a:r>
          </a:p>
        </p:txBody>
      </p:sp>
      <p:pic>
        <p:nvPicPr>
          <p:cNvPr id="6" name="图片 5">
            <a:extLst>
              <a:ext uri="{FF2B5EF4-FFF2-40B4-BE49-F238E27FC236}">
                <a16:creationId xmlns:a16="http://schemas.microsoft.com/office/drawing/2014/main" id="{3CF8F9D7-D667-4021-970C-DFF561A6943F}"/>
              </a:ext>
            </a:extLst>
          </p:cNvPr>
          <p:cNvPicPr>
            <a:picLocks noChangeAspect="1"/>
          </p:cNvPicPr>
          <p:nvPr/>
        </p:nvPicPr>
        <p:blipFill>
          <a:blip r:embed="rId2"/>
          <a:stretch>
            <a:fillRect/>
          </a:stretch>
        </p:blipFill>
        <p:spPr>
          <a:xfrm>
            <a:off x="872456" y="2381745"/>
            <a:ext cx="4986850" cy="3146600"/>
          </a:xfrm>
          <a:prstGeom prst="rect">
            <a:avLst/>
          </a:prstGeom>
        </p:spPr>
      </p:pic>
      <p:pic>
        <p:nvPicPr>
          <p:cNvPr id="7" name="图片 6">
            <a:extLst>
              <a:ext uri="{FF2B5EF4-FFF2-40B4-BE49-F238E27FC236}">
                <a16:creationId xmlns:a16="http://schemas.microsoft.com/office/drawing/2014/main" id="{D5E77690-2913-4CB4-B3FF-DE862F94C8A4}"/>
              </a:ext>
            </a:extLst>
          </p:cNvPr>
          <p:cNvPicPr>
            <a:picLocks noChangeAspect="1"/>
          </p:cNvPicPr>
          <p:nvPr/>
        </p:nvPicPr>
        <p:blipFill>
          <a:blip r:embed="rId3"/>
          <a:stretch>
            <a:fillRect/>
          </a:stretch>
        </p:blipFill>
        <p:spPr>
          <a:xfrm>
            <a:off x="6844370" y="2381744"/>
            <a:ext cx="3966502" cy="2303130"/>
          </a:xfrm>
          <a:prstGeom prst="rect">
            <a:avLst/>
          </a:prstGeom>
        </p:spPr>
      </p:pic>
      <p:sp>
        <p:nvSpPr>
          <p:cNvPr id="9" name="文本框 8">
            <a:extLst>
              <a:ext uri="{FF2B5EF4-FFF2-40B4-BE49-F238E27FC236}">
                <a16:creationId xmlns:a16="http://schemas.microsoft.com/office/drawing/2014/main" id="{A2083B5C-1334-4493-93D5-A630E42A3CF2}"/>
              </a:ext>
            </a:extLst>
          </p:cNvPr>
          <p:cNvSpPr txBox="1"/>
          <p:nvPr/>
        </p:nvSpPr>
        <p:spPr>
          <a:xfrm>
            <a:off x="8229600" y="4893491"/>
            <a:ext cx="1321196" cy="307777"/>
          </a:xfrm>
          <a:prstGeom prst="rect">
            <a:avLst/>
          </a:prstGeom>
          <a:noFill/>
        </p:spPr>
        <p:txBody>
          <a:bodyPr wrap="none" rtlCol="0">
            <a:spAutoFit/>
          </a:bodyPr>
          <a:lstStyle/>
          <a:p>
            <a:r>
              <a:rPr lang="en-US" altLang="zh-CN" sz="1400" dirty="0" err="1"/>
              <a:t>i</a:t>
            </a:r>
            <a:r>
              <a:rPr lang="zh-CN" altLang="en-US" sz="1400" dirty="0"/>
              <a:t>从</a:t>
            </a:r>
            <a:r>
              <a:rPr lang="en-US" altLang="zh-CN" sz="1400" dirty="0"/>
              <a:t>0</a:t>
            </a:r>
            <a:r>
              <a:rPr lang="zh-CN" altLang="en-US" sz="1400" dirty="0"/>
              <a:t>到</a:t>
            </a:r>
            <a:r>
              <a:rPr lang="en-US" altLang="zh-CN" sz="1400" dirty="0"/>
              <a:t>n</a:t>
            </a:r>
            <a:r>
              <a:rPr lang="zh-CN" altLang="en-US" sz="1400" dirty="0"/>
              <a:t>的循环</a:t>
            </a:r>
          </a:p>
        </p:txBody>
      </p:sp>
      <p:sp>
        <p:nvSpPr>
          <p:cNvPr id="10" name="文本框 9">
            <a:extLst>
              <a:ext uri="{FF2B5EF4-FFF2-40B4-BE49-F238E27FC236}">
                <a16:creationId xmlns:a16="http://schemas.microsoft.com/office/drawing/2014/main" id="{DB1F8C03-891D-48FE-909B-956C49E863D3}"/>
              </a:ext>
            </a:extLst>
          </p:cNvPr>
          <p:cNvSpPr txBox="1"/>
          <p:nvPr/>
        </p:nvSpPr>
        <p:spPr>
          <a:xfrm>
            <a:off x="2919369" y="5811412"/>
            <a:ext cx="902811" cy="307777"/>
          </a:xfrm>
          <a:prstGeom prst="rect">
            <a:avLst/>
          </a:prstGeom>
          <a:noFill/>
        </p:spPr>
        <p:txBody>
          <a:bodyPr wrap="none" rtlCol="0">
            <a:spAutoFit/>
          </a:bodyPr>
          <a:lstStyle/>
          <a:p>
            <a:r>
              <a:rPr lang="zh-CN" altLang="en-US" sz="1400" dirty="0"/>
              <a:t>条件约束</a:t>
            </a:r>
          </a:p>
        </p:txBody>
      </p:sp>
    </p:spTree>
    <p:extLst>
      <p:ext uri="{BB962C8B-B14F-4D97-AF65-F5344CB8AC3E}">
        <p14:creationId xmlns:p14="http://schemas.microsoft.com/office/powerpoint/2010/main" val="183308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942D4-861D-4112-BB1B-6005096BAE77}"/>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03848609-8625-407F-B2F6-9CD0F8804F72}"/>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DC216998-C05F-4EDA-8F9B-AD80A2874C09}"/>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pic>
        <p:nvPicPr>
          <p:cNvPr id="5" name="图片 4">
            <a:extLst>
              <a:ext uri="{FF2B5EF4-FFF2-40B4-BE49-F238E27FC236}">
                <a16:creationId xmlns:a16="http://schemas.microsoft.com/office/drawing/2014/main" id="{7FB4B046-03D6-4DE8-9AA2-708D1E3BBD6C}"/>
              </a:ext>
            </a:extLst>
          </p:cNvPr>
          <p:cNvPicPr>
            <a:picLocks noChangeAspect="1"/>
          </p:cNvPicPr>
          <p:nvPr/>
        </p:nvPicPr>
        <p:blipFill>
          <a:blip r:embed="rId2"/>
          <a:stretch>
            <a:fillRect/>
          </a:stretch>
        </p:blipFill>
        <p:spPr>
          <a:xfrm>
            <a:off x="919290" y="1548899"/>
            <a:ext cx="5175915" cy="2997906"/>
          </a:xfrm>
          <a:prstGeom prst="rect">
            <a:avLst/>
          </a:prstGeom>
        </p:spPr>
      </p:pic>
      <p:pic>
        <p:nvPicPr>
          <p:cNvPr id="6" name="图片 5">
            <a:extLst>
              <a:ext uri="{FF2B5EF4-FFF2-40B4-BE49-F238E27FC236}">
                <a16:creationId xmlns:a16="http://schemas.microsoft.com/office/drawing/2014/main" id="{FDCA9D7E-3175-4DD9-8B43-D2813E780339}"/>
              </a:ext>
            </a:extLst>
          </p:cNvPr>
          <p:cNvPicPr>
            <a:picLocks noChangeAspect="1"/>
          </p:cNvPicPr>
          <p:nvPr/>
        </p:nvPicPr>
        <p:blipFill>
          <a:blip r:embed="rId3"/>
          <a:stretch>
            <a:fillRect/>
          </a:stretch>
        </p:blipFill>
        <p:spPr>
          <a:xfrm>
            <a:off x="5886884" y="1288948"/>
            <a:ext cx="5633603" cy="3257857"/>
          </a:xfrm>
          <a:prstGeom prst="rect">
            <a:avLst/>
          </a:prstGeom>
        </p:spPr>
      </p:pic>
      <p:sp>
        <p:nvSpPr>
          <p:cNvPr id="7" name="文本框 6">
            <a:extLst>
              <a:ext uri="{FF2B5EF4-FFF2-40B4-BE49-F238E27FC236}">
                <a16:creationId xmlns:a16="http://schemas.microsoft.com/office/drawing/2014/main" id="{411C1B7B-FEAC-49F6-84B0-90D804D9926F}"/>
              </a:ext>
            </a:extLst>
          </p:cNvPr>
          <p:cNvSpPr txBox="1"/>
          <p:nvPr/>
        </p:nvSpPr>
        <p:spPr>
          <a:xfrm>
            <a:off x="2949678" y="5067004"/>
            <a:ext cx="902811" cy="307777"/>
          </a:xfrm>
          <a:prstGeom prst="rect">
            <a:avLst/>
          </a:prstGeom>
          <a:noFill/>
        </p:spPr>
        <p:txBody>
          <a:bodyPr wrap="none" rtlCol="0">
            <a:spAutoFit/>
          </a:bodyPr>
          <a:lstStyle/>
          <a:p>
            <a:r>
              <a:rPr lang="zh-CN" altLang="en-US" sz="1400" dirty="0"/>
              <a:t>添加新闻</a:t>
            </a:r>
          </a:p>
        </p:txBody>
      </p:sp>
      <p:sp>
        <p:nvSpPr>
          <p:cNvPr id="8" name="文本框 7">
            <a:extLst>
              <a:ext uri="{FF2B5EF4-FFF2-40B4-BE49-F238E27FC236}">
                <a16:creationId xmlns:a16="http://schemas.microsoft.com/office/drawing/2014/main" id="{1252CA2A-D4BA-4B2F-B6E7-11CFA8569C6D}"/>
              </a:ext>
            </a:extLst>
          </p:cNvPr>
          <p:cNvSpPr txBox="1"/>
          <p:nvPr/>
        </p:nvSpPr>
        <p:spPr>
          <a:xfrm>
            <a:off x="8252279" y="5073445"/>
            <a:ext cx="902811" cy="307777"/>
          </a:xfrm>
          <a:prstGeom prst="rect">
            <a:avLst/>
          </a:prstGeom>
          <a:noFill/>
        </p:spPr>
        <p:txBody>
          <a:bodyPr wrap="none" rtlCol="0">
            <a:spAutoFit/>
          </a:bodyPr>
          <a:lstStyle/>
          <a:p>
            <a:r>
              <a:rPr lang="zh-CN" altLang="en-US" sz="1400" dirty="0"/>
              <a:t>删除新闻</a:t>
            </a:r>
          </a:p>
        </p:txBody>
      </p:sp>
    </p:spTree>
    <p:extLst>
      <p:ext uri="{BB962C8B-B14F-4D97-AF65-F5344CB8AC3E}">
        <p14:creationId xmlns:p14="http://schemas.microsoft.com/office/powerpoint/2010/main" val="2786649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E44622E-C38D-49E8-BD9E-806FDEDEE29F}"/>
              </a:ext>
            </a:extLst>
          </p:cNvPr>
          <p:cNvPicPr>
            <a:picLocks noChangeAspect="1"/>
          </p:cNvPicPr>
          <p:nvPr/>
        </p:nvPicPr>
        <p:blipFill>
          <a:blip r:embed="rId2"/>
          <a:stretch>
            <a:fillRect/>
          </a:stretch>
        </p:blipFill>
        <p:spPr>
          <a:xfrm>
            <a:off x="398558" y="1671483"/>
            <a:ext cx="6328958" cy="3296774"/>
          </a:xfrm>
          <a:prstGeom prst="rect">
            <a:avLst/>
          </a:prstGeom>
        </p:spPr>
      </p:pic>
      <p:sp>
        <p:nvSpPr>
          <p:cNvPr id="2" name="标题 1">
            <a:extLst>
              <a:ext uri="{FF2B5EF4-FFF2-40B4-BE49-F238E27FC236}">
                <a16:creationId xmlns:a16="http://schemas.microsoft.com/office/drawing/2014/main" id="{342504C2-9E49-47AE-9C22-87299F24A911}"/>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68D70D32-F19D-4A23-8FF1-C94353649B3A}"/>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BF18A62-A145-443E-B442-1893AF509EE3}"/>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pic>
        <p:nvPicPr>
          <p:cNvPr id="5" name="图片 4">
            <a:extLst>
              <a:ext uri="{FF2B5EF4-FFF2-40B4-BE49-F238E27FC236}">
                <a16:creationId xmlns:a16="http://schemas.microsoft.com/office/drawing/2014/main" id="{D804E0D4-A49A-4E32-BE32-A590E032856D}"/>
              </a:ext>
            </a:extLst>
          </p:cNvPr>
          <p:cNvPicPr>
            <a:picLocks noChangeAspect="1"/>
          </p:cNvPicPr>
          <p:nvPr/>
        </p:nvPicPr>
        <p:blipFill>
          <a:blip r:embed="rId3"/>
          <a:stretch>
            <a:fillRect/>
          </a:stretch>
        </p:blipFill>
        <p:spPr>
          <a:xfrm>
            <a:off x="6095205" y="1504334"/>
            <a:ext cx="5751437" cy="3296774"/>
          </a:xfrm>
          <a:prstGeom prst="rect">
            <a:avLst/>
          </a:prstGeom>
        </p:spPr>
      </p:pic>
      <p:sp>
        <p:nvSpPr>
          <p:cNvPr id="7" name="文本框 6">
            <a:extLst>
              <a:ext uri="{FF2B5EF4-FFF2-40B4-BE49-F238E27FC236}">
                <a16:creationId xmlns:a16="http://schemas.microsoft.com/office/drawing/2014/main" id="{F23C8086-A237-4059-9088-BB0975CE8426}"/>
              </a:ext>
            </a:extLst>
          </p:cNvPr>
          <p:cNvSpPr txBox="1"/>
          <p:nvPr/>
        </p:nvSpPr>
        <p:spPr>
          <a:xfrm>
            <a:off x="2812026" y="5186517"/>
            <a:ext cx="902811" cy="307777"/>
          </a:xfrm>
          <a:prstGeom prst="rect">
            <a:avLst/>
          </a:prstGeom>
          <a:noFill/>
        </p:spPr>
        <p:txBody>
          <a:bodyPr wrap="none" rtlCol="0">
            <a:spAutoFit/>
          </a:bodyPr>
          <a:lstStyle/>
          <a:p>
            <a:r>
              <a:rPr lang="zh-CN" altLang="en-US" sz="1400" dirty="0"/>
              <a:t>修改新闻</a:t>
            </a:r>
          </a:p>
        </p:txBody>
      </p:sp>
      <p:sp>
        <p:nvSpPr>
          <p:cNvPr id="8" name="文本框 7">
            <a:extLst>
              <a:ext uri="{FF2B5EF4-FFF2-40B4-BE49-F238E27FC236}">
                <a16:creationId xmlns:a16="http://schemas.microsoft.com/office/drawing/2014/main" id="{2CA3A5D1-9573-49A9-8F4E-FF2BC3BD99FB}"/>
              </a:ext>
            </a:extLst>
          </p:cNvPr>
          <p:cNvSpPr txBox="1"/>
          <p:nvPr/>
        </p:nvSpPr>
        <p:spPr>
          <a:xfrm>
            <a:off x="8160444" y="5276742"/>
            <a:ext cx="1620957" cy="307777"/>
          </a:xfrm>
          <a:prstGeom prst="rect">
            <a:avLst/>
          </a:prstGeom>
          <a:noFill/>
        </p:spPr>
        <p:txBody>
          <a:bodyPr wrap="none" rtlCol="0">
            <a:spAutoFit/>
          </a:bodyPr>
          <a:lstStyle/>
          <a:p>
            <a:r>
              <a:rPr lang="zh-CN" altLang="en-US" sz="1400" dirty="0"/>
              <a:t>普通用户浏览新闻</a:t>
            </a:r>
          </a:p>
        </p:txBody>
      </p:sp>
    </p:spTree>
    <p:extLst>
      <p:ext uri="{BB962C8B-B14F-4D97-AF65-F5344CB8AC3E}">
        <p14:creationId xmlns:p14="http://schemas.microsoft.com/office/powerpoint/2010/main" val="309472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通信图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63754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504C2-9E49-47AE-9C22-87299F24A911}"/>
              </a:ext>
            </a:extLst>
          </p:cNvPr>
          <p:cNvSpPr>
            <a:spLocks noGrp="1"/>
          </p:cNvSpPr>
          <p:nvPr>
            <p:ph type="title"/>
          </p:nvPr>
        </p:nvSpPr>
        <p:spPr/>
        <p:txBody>
          <a:bodyPr/>
          <a:lstStyle/>
          <a:p>
            <a:r>
              <a:rPr lang="zh-CN" altLang="en-US" dirty="0"/>
              <a:t>通信图概述</a:t>
            </a:r>
          </a:p>
        </p:txBody>
      </p:sp>
      <p:sp>
        <p:nvSpPr>
          <p:cNvPr id="3" name="页脚占位符 2">
            <a:extLst>
              <a:ext uri="{FF2B5EF4-FFF2-40B4-BE49-F238E27FC236}">
                <a16:creationId xmlns:a16="http://schemas.microsoft.com/office/drawing/2014/main" id="{68D70D32-F19D-4A23-8FF1-C94353649B3A}"/>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BF18A62-A145-443E-B442-1893AF509EE3}"/>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5" name="文本框 4">
            <a:extLst>
              <a:ext uri="{FF2B5EF4-FFF2-40B4-BE49-F238E27FC236}">
                <a16:creationId xmlns:a16="http://schemas.microsoft.com/office/drawing/2014/main" id="{2254885A-B4A5-4257-AD1C-7B5A1E325614}"/>
              </a:ext>
            </a:extLst>
          </p:cNvPr>
          <p:cNvSpPr txBox="1"/>
          <p:nvPr/>
        </p:nvSpPr>
        <p:spPr>
          <a:xfrm>
            <a:off x="931179" y="1459230"/>
            <a:ext cx="9395670" cy="2246769"/>
          </a:xfrm>
          <a:prstGeom prst="rect">
            <a:avLst/>
          </a:prstGeom>
          <a:noFill/>
        </p:spPr>
        <p:txBody>
          <a:bodyPr wrap="square" rtlCol="0">
            <a:spAutoFit/>
          </a:bodyPr>
          <a:lstStyle/>
          <a:p>
            <a:r>
              <a:rPr lang="zh-CN" altLang="en-US" b="1" dirty="0"/>
              <a:t>       通信图</a:t>
            </a:r>
            <a:r>
              <a:rPr lang="zh-CN" altLang="en-US" dirty="0"/>
              <a:t>（</a:t>
            </a:r>
            <a:r>
              <a:rPr lang="en-US" altLang="zh-CN" sz="1400" dirty="0"/>
              <a:t>Collaboration Diagram/Communication Diagram</a:t>
            </a:r>
            <a:r>
              <a:rPr lang="zh-CN" altLang="en-US" sz="1400" dirty="0"/>
              <a:t>，也叫合作图。注</a:t>
            </a:r>
            <a:r>
              <a:rPr lang="en-US" altLang="zh-CN" sz="1400" dirty="0"/>
              <a:t>UML2.0</a:t>
            </a:r>
            <a:r>
              <a:rPr lang="zh-CN" altLang="en-US" sz="1400" dirty="0"/>
              <a:t>以后不再用协作图说法，而是明确定义为“通信图”，即</a:t>
            </a:r>
            <a:r>
              <a:rPr lang="en-US" altLang="zh-CN" sz="1400" dirty="0"/>
              <a:t>Collaboration Diagram</a:t>
            </a:r>
            <a:r>
              <a:rPr lang="zh-CN" altLang="en-US" sz="1400" dirty="0"/>
              <a:t>，而“协作”作为一个结构事务用于表达静态结构和动态行为的概念组合，表达不同事物相互协作完成一个复杂功能。</a:t>
            </a:r>
            <a:r>
              <a:rPr lang="zh-CN" altLang="en-US" dirty="0"/>
              <a:t>）是一种交互图，强调的是发送和接受的对象之间的组着结构。</a:t>
            </a:r>
            <a:endParaRPr lang="en-US" altLang="zh-CN" dirty="0"/>
          </a:p>
          <a:p>
            <a:r>
              <a:rPr lang="zh-CN" altLang="en-US" dirty="0"/>
              <a:t>      通信图显示某组对象如何为一个用例描述的一个系统时间而与另一组对象进行协作的交互图。使用通信图可以显示对象角色之间的关系，如为实现某个操作或达到某种结果而在对象间交换一组消息。</a:t>
            </a:r>
            <a:r>
              <a:rPr lang="zh-CN" altLang="en-US" dirty="0">
                <a:solidFill>
                  <a:srgbClr val="FF0000"/>
                </a:solidFill>
              </a:rPr>
              <a:t>如果需要强调时间和序列，最好选择序列图；如果需要强调上下文关系，最好选择通信图。</a:t>
            </a:r>
          </a:p>
        </p:txBody>
      </p:sp>
    </p:spTree>
    <p:extLst>
      <p:ext uri="{BB962C8B-B14F-4D97-AF65-F5344CB8AC3E}">
        <p14:creationId xmlns:p14="http://schemas.microsoft.com/office/powerpoint/2010/main" val="13848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55F82-D250-4B93-BA74-F07B97B8BB8C}"/>
              </a:ext>
            </a:extLst>
          </p:cNvPr>
          <p:cNvSpPr>
            <a:spLocks noGrp="1"/>
          </p:cNvSpPr>
          <p:nvPr>
            <p:ph type="title"/>
          </p:nvPr>
        </p:nvSpPr>
        <p:spPr/>
        <p:txBody>
          <a:bodyPr/>
          <a:lstStyle/>
          <a:p>
            <a:r>
              <a:rPr lang="zh-CN" altLang="en-US" dirty="0"/>
              <a:t>通信图的基本内容</a:t>
            </a:r>
          </a:p>
        </p:txBody>
      </p:sp>
      <p:sp>
        <p:nvSpPr>
          <p:cNvPr id="3" name="页脚占位符 2">
            <a:extLst>
              <a:ext uri="{FF2B5EF4-FFF2-40B4-BE49-F238E27FC236}">
                <a16:creationId xmlns:a16="http://schemas.microsoft.com/office/drawing/2014/main" id="{8201F202-0249-477D-8A10-9CCAB160F4B9}"/>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DC32F773-2BC4-4F8A-AC6D-0D1415884895}"/>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5" name="文本框 4">
            <a:extLst>
              <a:ext uri="{FF2B5EF4-FFF2-40B4-BE49-F238E27FC236}">
                <a16:creationId xmlns:a16="http://schemas.microsoft.com/office/drawing/2014/main" id="{4A8F0782-73D7-4833-80BF-5A3420586123}"/>
              </a:ext>
            </a:extLst>
          </p:cNvPr>
          <p:cNvSpPr txBox="1"/>
          <p:nvPr/>
        </p:nvSpPr>
        <p:spPr>
          <a:xfrm>
            <a:off x="793641" y="1551963"/>
            <a:ext cx="8032968" cy="369332"/>
          </a:xfrm>
          <a:prstGeom prst="rect">
            <a:avLst/>
          </a:prstGeom>
          <a:noFill/>
        </p:spPr>
        <p:txBody>
          <a:bodyPr wrap="none" rtlCol="0">
            <a:spAutoFit/>
          </a:bodyPr>
          <a:lstStyle/>
          <a:p>
            <a:r>
              <a:rPr lang="zh-CN" altLang="en-US" dirty="0"/>
              <a:t>通信图强调参与一个交互对象的组织，它由</a:t>
            </a:r>
            <a:r>
              <a:rPr lang="zh-CN" altLang="en-US" b="1" dirty="0"/>
              <a:t>活动者、对象、链接和消息</a:t>
            </a:r>
            <a:r>
              <a:rPr lang="zh-CN" altLang="en-US" dirty="0"/>
              <a:t>组成。</a:t>
            </a:r>
          </a:p>
        </p:txBody>
      </p:sp>
      <p:pic>
        <p:nvPicPr>
          <p:cNvPr id="7" name="图片 6">
            <a:extLst>
              <a:ext uri="{FF2B5EF4-FFF2-40B4-BE49-F238E27FC236}">
                <a16:creationId xmlns:a16="http://schemas.microsoft.com/office/drawing/2014/main" id="{55E9DF5D-C1E9-4858-A643-38F26BE041DA}"/>
              </a:ext>
            </a:extLst>
          </p:cNvPr>
          <p:cNvPicPr>
            <a:picLocks noChangeAspect="1"/>
          </p:cNvPicPr>
          <p:nvPr/>
        </p:nvPicPr>
        <p:blipFill>
          <a:blip r:embed="rId2"/>
          <a:stretch>
            <a:fillRect/>
          </a:stretch>
        </p:blipFill>
        <p:spPr>
          <a:xfrm>
            <a:off x="9091612" y="1551963"/>
            <a:ext cx="2428875" cy="1143000"/>
          </a:xfrm>
          <a:prstGeom prst="rect">
            <a:avLst/>
          </a:prstGeom>
        </p:spPr>
      </p:pic>
      <p:sp>
        <p:nvSpPr>
          <p:cNvPr id="8" name="文本框 7">
            <a:extLst>
              <a:ext uri="{FF2B5EF4-FFF2-40B4-BE49-F238E27FC236}">
                <a16:creationId xmlns:a16="http://schemas.microsoft.com/office/drawing/2014/main" id="{F973D0DA-22BD-4487-8F60-4BBC84B9155D}"/>
              </a:ext>
            </a:extLst>
          </p:cNvPr>
          <p:cNvSpPr txBox="1"/>
          <p:nvPr/>
        </p:nvSpPr>
        <p:spPr>
          <a:xfrm>
            <a:off x="793641" y="2325631"/>
            <a:ext cx="7109639" cy="369332"/>
          </a:xfrm>
          <a:prstGeom prst="rect">
            <a:avLst/>
          </a:prstGeom>
          <a:noFill/>
        </p:spPr>
        <p:txBody>
          <a:bodyPr wrap="none" rtlCol="0">
            <a:spAutoFit/>
          </a:bodyPr>
          <a:lstStyle/>
          <a:p>
            <a:r>
              <a:rPr lang="zh-CN" altLang="en-US" b="1" dirty="0"/>
              <a:t>活动者</a:t>
            </a:r>
            <a:r>
              <a:rPr lang="zh-CN" altLang="en-US" dirty="0"/>
              <a:t>：发出主动操作的对象，负责发送初始消息，启动一个操作。</a:t>
            </a:r>
          </a:p>
        </p:txBody>
      </p:sp>
      <p:sp>
        <p:nvSpPr>
          <p:cNvPr id="9" name="文本框 8">
            <a:extLst>
              <a:ext uri="{FF2B5EF4-FFF2-40B4-BE49-F238E27FC236}">
                <a16:creationId xmlns:a16="http://schemas.microsoft.com/office/drawing/2014/main" id="{DCAC075D-28A2-4CDD-9B9E-ACB933A4CBDA}"/>
              </a:ext>
            </a:extLst>
          </p:cNvPr>
          <p:cNvSpPr txBox="1"/>
          <p:nvPr/>
        </p:nvSpPr>
        <p:spPr>
          <a:xfrm>
            <a:off x="793641" y="3140047"/>
            <a:ext cx="4339650" cy="369332"/>
          </a:xfrm>
          <a:prstGeom prst="rect">
            <a:avLst/>
          </a:prstGeom>
          <a:noFill/>
        </p:spPr>
        <p:txBody>
          <a:bodyPr wrap="none" rtlCol="0">
            <a:spAutoFit/>
          </a:bodyPr>
          <a:lstStyle/>
          <a:p>
            <a:r>
              <a:rPr lang="zh-CN" altLang="en-US" b="1" dirty="0"/>
              <a:t>对象</a:t>
            </a:r>
            <a:r>
              <a:rPr lang="zh-CN" altLang="en-US" dirty="0"/>
              <a:t>：类的实例，负责发送和接受消息。</a:t>
            </a:r>
          </a:p>
        </p:txBody>
      </p:sp>
      <p:sp>
        <p:nvSpPr>
          <p:cNvPr id="10" name="文本框 9">
            <a:extLst>
              <a:ext uri="{FF2B5EF4-FFF2-40B4-BE49-F238E27FC236}">
                <a16:creationId xmlns:a16="http://schemas.microsoft.com/office/drawing/2014/main" id="{DF5AA49E-FF0E-4FD8-869A-28F2B99578AB}"/>
              </a:ext>
            </a:extLst>
          </p:cNvPr>
          <p:cNvSpPr txBox="1"/>
          <p:nvPr/>
        </p:nvSpPr>
        <p:spPr>
          <a:xfrm>
            <a:off x="789433" y="3913715"/>
            <a:ext cx="5262979" cy="369332"/>
          </a:xfrm>
          <a:prstGeom prst="rect">
            <a:avLst/>
          </a:prstGeom>
          <a:noFill/>
        </p:spPr>
        <p:txBody>
          <a:bodyPr wrap="none" rtlCol="0">
            <a:spAutoFit/>
          </a:bodyPr>
          <a:lstStyle/>
          <a:p>
            <a:r>
              <a:rPr lang="zh-CN" altLang="en-US" b="1" dirty="0"/>
              <a:t>链接</a:t>
            </a:r>
            <a:r>
              <a:rPr lang="zh-CN" altLang="en-US" dirty="0"/>
              <a:t>：用线条表示，表示两个对象共享一个消息。</a:t>
            </a:r>
          </a:p>
        </p:txBody>
      </p:sp>
      <p:sp>
        <p:nvSpPr>
          <p:cNvPr id="11" name="文本框 10">
            <a:extLst>
              <a:ext uri="{FF2B5EF4-FFF2-40B4-BE49-F238E27FC236}">
                <a16:creationId xmlns:a16="http://schemas.microsoft.com/office/drawing/2014/main" id="{E0D99B85-B4A7-4BA5-AD4C-498FB9C6EF33}"/>
              </a:ext>
            </a:extLst>
          </p:cNvPr>
          <p:cNvSpPr txBox="1"/>
          <p:nvPr/>
        </p:nvSpPr>
        <p:spPr>
          <a:xfrm>
            <a:off x="789433" y="4687383"/>
            <a:ext cx="8263783" cy="646331"/>
          </a:xfrm>
          <a:prstGeom prst="rect">
            <a:avLst/>
          </a:prstGeom>
          <a:noFill/>
        </p:spPr>
        <p:txBody>
          <a:bodyPr wrap="square" rtlCol="0">
            <a:spAutoFit/>
          </a:bodyPr>
          <a:lstStyle/>
          <a:p>
            <a:r>
              <a:rPr lang="zh-CN" altLang="en-US" b="1" dirty="0"/>
              <a:t>消息</a:t>
            </a:r>
            <a:r>
              <a:rPr lang="zh-CN" altLang="en-US" dirty="0"/>
              <a:t>：用于描述系统动态行为，它从一个对象向另一个对象或几个对象发送消息，或由一个对象调用另一个对象的操作</a:t>
            </a:r>
          </a:p>
        </p:txBody>
      </p:sp>
    </p:spTree>
    <p:extLst>
      <p:ext uri="{BB962C8B-B14F-4D97-AF65-F5344CB8AC3E}">
        <p14:creationId xmlns:p14="http://schemas.microsoft.com/office/powerpoint/2010/main" val="91968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C4040-16A4-4579-B1C0-FC1F8F7E1DB4}"/>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5F05DD04-58EA-43BF-B59A-3E48D355902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8B997199-C7B8-4AF8-8849-73EBBF7156A5}"/>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sp>
        <p:nvSpPr>
          <p:cNvPr id="10" name="文本框 9">
            <a:extLst>
              <a:ext uri="{FF2B5EF4-FFF2-40B4-BE49-F238E27FC236}">
                <a16:creationId xmlns:a16="http://schemas.microsoft.com/office/drawing/2014/main" id="{60822D2F-99EC-48F3-BFD0-F90C7731F50B}"/>
              </a:ext>
            </a:extLst>
          </p:cNvPr>
          <p:cNvSpPr txBox="1"/>
          <p:nvPr/>
        </p:nvSpPr>
        <p:spPr>
          <a:xfrm>
            <a:off x="8471772" y="5314336"/>
            <a:ext cx="902811" cy="307777"/>
          </a:xfrm>
          <a:prstGeom prst="rect">
            <a:avLst/>
          </a:prstGeom>
          <a:noFill/>
        </p:spPr>
        <p:txBody>
          <a:bodyPr wrap="none" rtlCol="0">
            <a:spAutoFit/>
          </a:bodyPr>
          <a:lstStyle/>
          <a:p>
            <a:r>
              <a:rPr lang="zh-CN" altLang="en-US" sz="1400" dirty="0"/>
              <a:t>修改新闻</a:t>
            </a:r>
          </a:p>
        </p:txBody>
      </p:sp>
      <p:pic>
        <p:nvPicPr>
          <p:cNvPr id="14" name="图片 13">
            <a:extLst>
              <a:ext uri="{FF2B5EF4-FFF2-40B4-BE49-F238E27FC236}">
                <a16:creationId xmlns:a16="http://schemas.microsoft.com/office/drawing/2014/main" id="{7C80C5E7-EE3B-43D5-84AA-8363CBB1F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579" y="2014340"/>
            <a:ext cx="4334480" cy="2829320"/>
          </a:xfrm>
          <a:prstGeom prst="rect">
            <a:avLst/>
          </a:prstGeom>
        </p:spPr>
      </p:pic>
      <p:pic>
        <p:nvPicPr>
          <p:cNvPr id="15" name="图片 14">
            <a:extLst>
              <a:ext uri="{FF2B5EF4-FFF2-40B4-BE49-F238E27FC236}">
                <a16:creationId xmlns:a16="http://schemas.microsoft.com/office/drawing/2014/main" id="{83BFA9A0-9446-4D78-B915-9304546A7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731" y="2014340"/>
            <a:ext cx="4591691" cy="2486372"/>
          </a:xfrm>
          <a:prstGeom prst="rect">
            <a:avLst/>
          </a:prstGeom>
        </p:spPr>
      </p:pic>
      <p:sp>
        <p:nvSpPr>
          <p:cNvPr id="16" name="文本框 15">
            <a:extLst>
              <a:ext uri="{FF2B5EF4-FFF2-40B4-BE49-F238E27FC236}">
                <a16:creationId xmlns:a16="http://schemas.microsoft.com/office/drawing/2014/main" id="{72949BC8-D3BA-457A-A529-95356DA08C6D}"/>
              </a:ext>
            </a:extLst>
          </p:cNvPr>
          <p:cNvSpPr txBox="1"/>
          <p:nvPr/>
        </p:nvSpPr>
        <p:spPr>
          <a:xfrm>
            <a:off x="2628801" y="5314335"/>
            <a:ext cx="902811" cy="307777"/>
          </a:xfrm>
          <a:prstGeom prst="rect">
            <a:avLst/>
          </a:prstGeom>
          <a:noFill/>
        </p:spPr>
        <p:txBody>
          <a:bodyPr wrap="none" rtlCol="0">
            <a:spAutoFit/>
          </a:bodyPr>
          <a:lstStyle/>
          <a:p>
            <a:r>
              <a:rPr lang="zh-CN" altLang="en-US" sz="1400" dirty="0"/>
              <a:t>添加新闻</a:t>
            </a:r>
          </a:p>
        </p:txBody>
      </p:sp>
    </p:spTree>
    <p:extLst>
      <p:ext uri="{BB962C8B-B14F-4D97-AF65-F5344CB8AC3E}">
        <p14:creationId xmlns:p14="http://schemas.microsoft.com/office/powerpoint/2010/main" val="2180896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F92FA-7AD1-4654-AD35-2155305E4438}"/>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47582126-B366-4CA3-85D6-198CED21BC9E}"/>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4497B7F9-E334-48ED-8DA2-94E722CBA642}"/>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38</a:t>
            </a:fld>
            <a:endParaRPr lang="zh-CN" altLang="en-US" dirty="0"/>
          </a:p>
        </p:txBody>
      </p:sp>
      <p:pic>
        <p:nvPicPr>
          <p:cNvPr id="12" name="图片 11">
            <a:extLst>
              <a:ext uri="{FF2B5EF4-FFF2-40B4-BE49-F238E27FC236}">
                <a16:creationId xmlns:a16="http://schemas.microsoft.com/office/drawing/2014/main" id="{A096794E-7092-45E4-AB99-FA07A0A52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416" y="1978609"/>
            <a:ext cx="4228104" cy="2900779"/>
          </a:xfrm>
          <a:prstGeom prst="rect">
            <a:avLst/>
          </a:prstGeom>
        </p:spPr>
      </p:pic>
      <p:sp>
        <p:nvSpPr>
          <p:cNvPr id="17" name="文本框 16">
            <a:extLst>
              <a:ext uri="{FF2B5EF4-FFF2-40B4-BE49-F238E27FC236}">
                <a16:creationId xmlns:a16="http://schemas.microsoft.com/office/drawing/2014/main" id="{AB312616-46BB-4900-8E4F-EF29A244990D}"/>
              </a:ext>
            </a:extLst>
          </p:cNvPr>
          <p:cNvSpPr txBox="1"/>
          <p:nvPr/>
        </p:nvSpPr>
        <p:spPr>
          <a:xfrm>
            <a:off x="2640989" y="5252148"/>
            <a:ext cx="1620957" cy="307777"/>
          </a:xfrm>
          <a:prstGeom prst="rect">
            <a:avLst/>
          </a:prstGeom>
          <a:noFill/>
        </p:spPr>
        <p:txBody>
          <a:bodyPr wrap="none" rtlCol="0">
            <a:spAutoFit/>
          </a:bodyPr>
          <a:lstStyle/>
          <a:p>
            <a:r>
              <a:rPr lang="zh-CN" altLang="en-US" sz="1400" dirty="0"/>
              <a:t>普通用户浏览新闻</a:t>
            </a:r>
          </a:p>
        </p:txBody>
      </p:sp>
      <p:pic>
        <p:nvPicPr>
          <p:cNvPr id="19" name="图片 18">
            <a:extLst>
              <a:ext uri="{FF2B5EF4-FFF2-40B4-BE49-F238E27FC236}">
                <a16:creationId xmlns:a16="http://schemas.microsoft.com/office/drawing/2014/main" id="{87D1DD82-39CB-4F0C-8B58-AD111B636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482" y="1978609"/>
            <a:ext cx="4658375" cy="2829320"/>
          </a:xfrm>
          <a:prstGeom prst="rect">
            <a:avLst/>
          </a:prstGeom>
        </p:spPr>
      </p:pic>
      <p:sp>
        <p:nvSpPr>
          <p:cNvPr id="20" name="文本框 19">
            <a:extLst>
              <a:ext uri="{FF2B5EF4-FFF2-40B4-BE49-F238E27FC236}">
                <a16:creationId xmlns:a16="http://schemas.microsoft.com/office/drawing/2014/main" id="{004E53BF-7BEE-420A-9C0C-01B22D3529B0}"/>
              </a:ext>
            </a:extLst>
          </p:cNvPr>
          <p:cNvSpPr txBox="1"/>
          <p:nvPr/>
        </p:nvSpPr>
        <p:spPr>
          <a:xfrm>
            <a:off x="8504263" y="5252148"/>
            <a:ext cx="902811" cy="307777"/>
          </a:xfrm>
          <a:prstGeom prst="rect">
            <a:avLst/>
          </a:prstGeom>
          <a:noFill/>
        </p:spPr>
        <p:txBody>
          <a:bodyPr wrap="none" rtlCol="0">
            <a:spAutoFit/>
          </a:bodyPr>
          <a:lstStyle/>
          <a:p>
            <a:r>
              <a:rPr lang="zh-CN" altLang="en-US" sz="1400" dirty="0"/>
              <a:t>删除新闻</a:t>
            </a:r>
          </a:p>
        </p:txBody>
      </p:sp>
    </p:spTree>
    <p:extLst>
      <p:ext uri="{BB962C8B-B14F-4D97-AF65-F5344CB8AC3E}">
        <p14:creationId xmlns:p14="http://schemas.microsoft.com/office/powerpoint/2010/main" val="3098250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62A92-B6BA-4D7E-AC38-467D51108D52}"/>
              </a:ext>
            </a:extLst>
          </p:cNvPr>
          <p:cNvSpPr>
            <a:spLocks noGrp="1"/>
          </p:cNvSpPr>
          <p:nvPr>
            <p:ph type="title"/>
          </p:nvPr>
        </p:nvSpPr>
        <p:spPr/>
        <p:txBody>
          <a:bodyPr/>
          <a:lstStyle/>
          <a:p>
            <a:r>
              <a:rPr lang="zh-CN" altLang="en-US" dirty="0"/>
              <a:t>顺序图和通信图比较</a:t>
            </a:r>
          </a:p>
        </p:txBody>
      </p:sp>
      <p:sp>
        <p:nvSpPr>
          <p:cNvPr id="3" name="页脚占位符 2">
            <a:extLst>
              <a:ext uri="{FF2B5EF4-FFF2-40B4-BE49-F238E27FC236}">
                <a16:creationId xmlns:a16="http://schemas.microsoft.com/office/drawing/2014/main" id="{D90AB972-3BCD-434C-8F39-08EDBF517B54}"/>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F06570D2-5CE8-462C-AB00-494C34843E01}"/>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p:sp>
        <p:nvSpPr>
          <p:cNvPr id="5" name="文本框 4">
            <a:extLst>
              <a:ext uri="{FF2B5EF4-FFF2-40B4-BE49-F238E27FC236}">
                <a16:creationId xmlns:a16="http://schemas.microsoft.com/office/drawing/2014/main" id="{6C5293A6-D149-4D4F-BC2E-1FDD33DC8127}"/>
              </a:ext>
            </a:extLst>
          </p:cNvPr>
          <p:cNvSpPr txBox="1"/>
          <p:nvPr/>
        </p:nvSpPr>
        <p:spPr>
          <a:xfrm>
            <a:off x="1137141" y="1674674"/>
            <a:ext cx="8579428" cy="1754326"/>
          </a:xfrm>
          <a:prstGeom prst="rect">
            <a:avLst/>
          </a:prstGeom>
          <a:noFill/>
        </p:spPr>
        <p:txBody>
          <a:bodyPr wrap="square" rtlCol="0">
            <a:spAutoFit/>
          </a:bodyPr>
          <a:lstStyle/>
          <a:p>
            <a:r>
              <a:rPr lang="en-US" altLang="zh-CN" dirty="0"/>
              <a:t>       </a:t>
            </a:r>
            <a:r>
              <a:rPr lang="zh-CN" altLang="en-US" dirty="0"/>
              <a:t>顺序图和通信图最为交互图都表示出了对象间的交互作用，两者都直观的规定了发送对象和接受对象的责任，并且支持所有的消息类型。两者语义上是等价的，他们之间可以进行相互转换。</a:t>
            </a:r>
            <a:endParaRPr lang="en-US" altLang="zh-CN" dirty="0"/>
          </a:p>
          <a:p>
            <a:r>
              <a:rPr lang="en-US" altLang="zh-CN" dirty="0"/>
              <a:t>       </a:t>
            </a:r>
            <a:r>
              <a:rPr lang="zh-CN" altLang="en-US" dirty="0"/>
              <a:t>顺序图清楚地表示了交互作用中的时间顺序，但没有明确表示对象间的关系。顺序图可以反映对象的生命周期，但是通信图不能。通信图清楚的表达了对象间的关系，但时间顺序必须从序号获得。</a:t>
            </a:r>
          </a:p>
        </p:txBody>
      </p:sp>
    </p:spTree>
    <p:extLst>
      <p:ext uri="{BB962C8B-B14F-4D97-AF65-F5344CB8AC3E}">
        <p14:creationId xmlns:p14="http://schemas.microsoft.com/office/powerpoint/2010/main" val="3500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9109C-3D79-484B-B101-E71F57BD45CB}"/>
              </a:ext>
            </a:extLst>
          </p:cNvPr>
          <p:cNvSpPr>
            <a:spLocks noGrp="1"/>
          </p:cNvSpPr>
          <p:nvPr>
            <p:ph type="title"/>
          </p:nvPr>
        </p:nvSpPr>
        <p:spPr/>
        <p:txBody>
          <a:bodyPr/>
          <a:lstStyle/>
          <a:p>
            <a:r>
              <a:rPr lang="zh-CN" altLang="en-US" dirty="0"/>
              <a:t>用例图的元素</a:t>
            </a:r>
          </a:p>
        </p:txBody>
      </p:sp>
      <p:sp>
        <p:nvSpPr>
          <p:cNvPr id="3" name="页脚占位符 2">
            <a:extLst>
              <a:ext uri="{FF2B5EF4-FFF2-40B4-BE49-F238E27FC236}">
                <a16:creationId xmlns:a16="http://schemas.microsoft.com/office/drawing/2014/main" id="{CCFB6CD3-B4F7-4483-8F25-C2936BD4A591}"/>
              </a:ext>
            </a:extLst>
          </p:cNvPr>
          <p:cNvSpPr>
            <a:spLocks noGrp="1"/>
          </p:cNvSpPr>
          <p:nvPr>
            <p:ph type="ftr" sz="quarter" idx="11"/>
          </p:nvPr>
        </p:nvSpPr>
        <p:spPr>
          <a:xfrm>
            <a:off x="669924" y="6240463"/>
            <a:ext cx="4140201" cy="206381"/>
          </a:xfrm>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785BF042-5065-4A36-A6CD-201D89B00BC9}"/>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4</a:t>
            </a:fld>
            <a:endParaRPr lang="zh-CN" altLang="en-US" dirty="0"/>
          </a:p>
        </p:txBody>
      </p:sp>
      <p:sp>
        <p:nvSpPr>
          <p:cNvPr id="5" name="文本框 4">
            <a:extLst>
              <a:ext uri="{FF2B5EF4-FFF2-40B4-BE49-F238E27FC236}">
                <a16:creationId xmlns:a16="http://schemas.microsoft.com/office/drawing/2014/main" id="{53FE6F90-C542-4B28-ABD0-D20001D34FBA}"/>
              </a:ext>
            </a:extLst>
          </p:cNvPr>
          <p:cNvSpPr txBox="1"/>
          <p:nvPr/>
        </p:nvSpPr>
        <p:spPr>
          <a:xfrm>
            <a:off x="669924" y="1426128"/>
            <a:ext cx="2723823" cy="369332"/>
          </a:xfrm>
          <a:prstGeom prst="rect">
            <a:avLst/>
          </a:prstGeom>
          <a:noFill/>
        </p:spPr>
        <p:txBody>
          <a:bodyPr wrap="none" rtlCol="0">
            <a:spAutoFit/>
          </a:bodyPr>
          <a:lstStyle/>
          <a:p>
            <a:r>
              <a:rPr lang="zh-CN" altLang="en-US" dirty="0"/>
              <a:t>用例模型的基本组成部分</a:t>
            </a:r>
          </a:p>
        </p:txBody>
      </p:sp>
      <p:sp>
        <p:nvSpPr>
          <p:cNvPr id="12" name="文本框 11">
            <a:extLst>
              <a:ext uri="{FF2B5EF4-FFF2-40B4-BE49-F238E27FC236}">
                <a16:creationId xmlns:a16="http://schemas.microsoft.com/office/drawing/2014/main" id="{0032A58B-AD8C-4C3A-A39B-1F0ABA05D5A8}"/>
              </a:ext>
            </a:extLst>
          </p:cNvPr>
          <p:cNvSpPr txBox="1"/>
          <p:nvPr/>
        </p:nvSpPr>
        <p:spPr>
          <a:xfrm>
            <a:off x="1106151" y="1893729"/>
            <a:ext cx="7484741" cy="307777"/>
          </a:xfrm>
          <a:prstGeom prst="rect">
            <a:avLst/>
          </a:prstGeom>
          <a:noFill/>
        </p:spPr>
        <p:txBody>
          <a:bodyPr wrap="none" rtlCol="0">
            <a:spAutoFit/>
          </a:bodyPr>
          <a:lstStyle/>
          <a:p>
            <a:r>
              <a:rPr lang="en-US" altLang="zh-CN" sz="1400" b="1" dirty="0"/>
              <a:t>· </a:t>
            </a:r>
            <a:r>
              <a:rPr lang="zh-CN" altLang="en-US" sz="1400" b="1" dirty="0"/>
              <a:t>参与者</a:t>
            </a:r>
            <a:r>
              <a:rPr lang="en-US" altLang="zh-CN" sz="1400" b="1" dirty="0"/>
              <a:t>——</a:t>
            </a:r>
            <a:r>
              <a:rPr lang="zh-CN" altLang="en-US" sz="1400" dirty="0"/>
              <a:t>系统外部的一个人或物，它以某种方式参与系统执行的过程。</a:t>
            </a:r>
            <a:r>
              <a:rPr lang="zh-CN" altLang="en-US" sz="1400" b="1" dirty="0"/>
              <a:t>用一个小人表示</a:t>
            </a:r>
            <a:endParaRPr lang="zh-CN" altLang="en-US" sz="1400" dirty="0"/>
          </a:p>
        </p:txBody>
      </p:sp>
      <p:sp>
        <p:nvSpPr>
          <p:cNvPr id="13" name="文本框 12">
            <a:extLst>
              <a:ext uri="{FF2B5EF4-FFF2-40B4-BE49-F238E27FC236}">
                <a16:creationId xmlns:a16="http://schemas.microsoft.com/office/drawing/2014/main" id="{988DDB24-2D15-4BC9-9DC4-5D0DEAA1EB69}"/>
              </a:ext>
            </a:extLst>
          </p:cNvPr>
          <p:cNvSpPr txBox="1"/>
          <p:nvPr/>
        </p:nvSpPr>
        <p:spPr>
          <a:xfrm>
            <a:off x="1106151" y="2352712"/>
            <a:ext cx="7125669" cy="307777"/>
          </a:xfrm>
          <a:prstGeom prst="rect">
            <a:avLst/>
          </a:prstGeom>
          <a:noFill/>
        </p:spPr>
        <p:txBody>
          <a:bodyPr wrap="none" rtlCol="0">
            <a:spAutoFit/>
          </a:bodyPr>
          <a:lstStyle/>
          <a:p>
            <a:r>
              <a:rPr lang="en-US" altLang="zh-CN" sz="1400" b="1" dirty="0"/>
              <a:t>· </a:t>
            </a:r>
            <a:r>
              <a:rPr lang="zh-CN" altLang="en-US" sz="1400" b="1" dirty="0"/>
              <a:t>用例</a:t>
            </a:r>
            <a:r>
              <a:rPr lang="en-US" altLang="zh-CN" sz="1400" b="1" dirty="0"/>
              <a:t>——</a:t>
            </a:r>
            <a:r>
              <a:rPr lang="zh-CN" altLang="en-US" sz="1400" dirty="0"/>
              <a:t>用例就是外部可见的系统功能，对系统提供的服务进行描述。</a:t>
            </a:r>
            <a:r>
              <a:rPr lang="zh-CN" altLang="en-US" sz="1400" b="1" dirty="0"/>
              <a:t>用椭圆表示</a:t>
            </a:r>
            <a:r>
              <a:rPr lang="zh-CN" altLang="en-US" sz="1400" dirty="0"/>
              <a:t>。</a:t>
            </a:r>
          </a:p>
        </p:txBody>
      </p:sp>
      <p:sp>
        <p:nvSpPr>
          <p:cNvPr id="14" name="文本框 13">
            <a:extLst>
              <a:ext uri="{FF2B5EF4-FFF2-40B4-BE49-F238E27FC236}">
                <a16:creationId xmlns:a16="http://schemas.microsoft.com/office/drawing/2014/main" id="{144C6DBC-51CB-487F-B283-C0FC01E9992E}"/>
              </a:ext>
            </a:extLst>
          </p:cNvPr>
          <p:cNvSpPr txBox="1"/>
          <p:nvPr/>
        </p:nvSpPr>
        <p:spPr>
          <a:xfrm>
            <a:off x="1106151" y="2785226"/>
            <a:ext cx="6457217" cy="307777"/>
          </a:xfrm>
          <a:prstGeom prst="rect">
            <a:avLst/>
          </a:prstGeom>
          <a:noFill/>
        </p:spPr>
        <p:txBody>
          <a:bodyPr wrap="none" rtlCol="0">
            <a:spAutoFit/>
          </a:bodyPr>
          <a:lstStyle/>
          <a:p>
            <a:r>
              <a:rPr lang="en-US" altLang="zh-CN" sz="1400" b="1" dirty="0"/>
              <a:t>· </a:t>
            </a:r>
            <a:r>
              <a:rPr lang="zh-CN" altLang="en-US" sz="1400" b="1" dirty="0"/>
              <a:t>子系统</a:t>
            </a:r>
            <a:r>
              <a:rPr lang="en-US" altLang="zh-CN" sz="1400" b="1" dirty="0"/>
              <a:t>——</a:t>
            </a:r>
            <a:r>
              <a:rPr lang="zh-CN" altLang="en-US" sz="1400" dirty="0"/>
              <a:t>用来展示系统的一部分功能，这部分功能联系紧密。</a:t>
            </a:r>
            <a:r>
              <a:rPr lang="zh-CN" altLang="en-US" sz="1400" b="1" dirty="0"/>
              <a:t>用方框表示。</a:t>
            </a:r>
          </a:p>
        </p:txBody>
      </p:sp>
      <p:pic>
        <p:nvPicPr>
          <p:cNvPr id="18" name="图片 17">
            <a:extLst>
              <a:ext uri="{FF2B5EF4-FFF2-40B4-BE49-F238E27FC236}">
                <a16:creationId xmlns:a16="http://schemas.microsoft.com/office/drawing/2014/main" id="{D90B19C9-D72B-4F87-ADDC-E73261E69505}"/>
              </a:ext>
            </a:extLst>
          </p:cNvPr>
          <p:cNvPicPr>
            <a:picLocks noChangeAspect="1"/>
          </p:cNvPicPr>
          <p:nvPr/>
        </p:nvPicPr>
        <p:blipFill>
          <a:blip r:embed="rId2"/>
          <a:stretch>
            <a:fillRect/>
          </a:stretch>
        </p:blipFill>
        <p:spPr>
          <a:xfrm>
            <a:off x="1248714" y="3745075"/>
            <a:ext cx="438150" cy="904875"/>
          </a:xfrm>
          <a:prstGeom prst="rect">
            <a:avLst/>
          </a:prstGeom>
        </p:spPr>
      </p:pic>
      <p:pic>
        <p:nvPicPr>
          <p:cNvPr id="19" name="图片 18">
            <a:extLst>
              <a:ext uri="{FF2B5EF4-FFF2-40B4-BE49-F238E27FC236}">
                <a16:creationId xmlns:a16="http://schemas.microsoft.com/office/drawing/2014/main" id="{C6E17A9D-DE1E-4D3B-B480-A2A8C3A647E3}"/>
              </a:ext>
            </a:extLst>
          </p:cNvPr>
          <p:cNvPicPr>
            <a:picLocks noChangeAspect="1"/>
          </p:cNvPicPr>
          <p:nvPr/>
        </p:nvPicPr>
        <p:blipFill>
          <a:blip r:embed="rId3"/>
          <a:stretch>
            <a:fillRect/>
          </a:stretch>
        </p:blipFill>
        <p:spPr>
          <a:xfrm>
            <a:off x="3371393" y="3957085"/>
            <a:ext cx="1447800" cy="438150"/>
          </a:xfrm>
          <a:prstGeom prst="rect">
            <a:avLst/>
          </a:prstGeom>
        </p:spPr>
      </p:pic>
      <p:pic>
        <p:nvPicPr>
          <p:cNvPr id="20" name="图片 19">
            <a:extLst>
              <a:ext uri="{FF2B5EF4-FFF2-40B4-BE49-F238E27FC236}">
                <a16:creationId xmlns:a16="http://schemas.microsoft.com/office/drawing/2014/main" id="{7BE35889-10D9-4FE7-95A7-8AE15027A7CD}"/>
              </a:ext>
            </a:extLst>
          </p:cNvPr>
          <p:cNvPicPr>
            <a:picLocks noChangeAspect="1"/>
          </p:cNvPicPr>
          <p:nvPr/>
        </p:nvPicPr>
        <p:blipFill>
          <a:blip r:embed="rId4"/>
          <a:stretch>
            <a:fillRect/>
          </a:stretch>
        </p:blipFill>
        <p:spPr>
          <a:xfrm>
            <a:off x="6289343" y="3473348"/>
            <a:ext cx="866911" cy="1302659"/>
          </a:xfrm>
          <a:prstGeom prst="rect">
            <a:avLst/>
          </a:prstGeom>
        </p:spPr>
      </p:pic>
      <p:sp>
        <p:nvSpPr>
          <p:cNvPr id="21" name="文本框 20">
            <a:extLst>
              <a:ext uri="{FF2B5EF4-FFF2-40B4-BE49-F238E27FC236}">
                <a16:creationId xmlns:a16="http://schemas.microsoft.com/office/drawing/2014/main" id="{C7E13C64-EB92-44EA-87E8-5176F37EC250}"/>
              </a:ext>
            </a:extLst>
          </p:cNvPr>
          <p:cNvSpPr txBox="1"/>
          <p:nvPr/>
        </p:nvSpPr>
        <p:spPr>
          <a:xfrm>
            <a:off x="1106151" y="4891533"/>
            <a:ext cx="723275" cy="307777"/>
          </a:xfrm>
          <a:prstGeom prst="rect">
            <a:avLst/>
          </a:prstGeom>
          <a:noFill/>
        </p:spPr>
        <p:txBody>
          <a:bodyPr wrap="none" rtlCol="0">
            <a:spAutoFit/>
          </a:bodyPr>
          <a:lstStyle/>
          <a:p>
            <a:r>
              <a:rPr lang="zh-CN" altLang="en-US" sz="1400" dirty="0"/>
              <a:t>参与者</a:t>
            </a:r>
          </a:p>
        </p:txBody>
      </p:sp>
      <p:sp>
        <p:nvSpPr>
          <p:cNvPr id="22" name="文本框 21">
            <a:extLst>
              <a:ext uri="{FF2B5EF4-FFF2-40B4-BE49-F238E27FC236}">
                <a16:creationId xmlns:a16="http://schemas.microsoft.com/office/drawing/2014/main" id="{41C147C2-2C2F-4BBA-8884-8253B610A263}"/>
              </a:ext>
            </a:extLst>
          </p:cNvPr>
          <p:cNvSpPr txBox="1"/>
          <p:nvPr/>
        </p:nvSpPr>
        <p:spPr>
          <a:xfrm>
            <a:off x="3823423" y="4870180"/>
            <a:ext cx="543739" cy="307777"/>
          </a:xfrm>
          <a:prstGeom prst="rect">
            <a:avLst/>
          </a:prstGeom>
          <a:noFill/>
        </p:spPr>
        <p:txBody>
          <a:bodyPr wrap="none" rtlCol="0">
            <a:spAutoFit/>
          </a:bodyPr>
          <a:lstStyle/>
          <a:p>
            <a:r>
              <a:rPr lang="zh-CN" altLang="en-US" sz="1400" dirty="0"/>
              <a:t>用例</a:t>
            </a:r>
          </a:p>
        </p:txBody>
      </p:sp>
      <p:sp>
        <p:nvSpPr>
          <p:cNvPr id="23" name="文本框 22">
            <a:extLst>
              <a:ext uri="{FF2B5EF4-FFF2-40B4-BE49-F238E27FC236}">
                <a16:creationId xmlns:a16="http://schemas.microsoft.com/office/drawing/2014/main" id="{1B4229ED-5D0B-43F9-ABF2-5B2825598D9A}"/>
              </a:ext>
            </a:extLst>
          </p:cNvPr>
          <p:cNvSpPr txBox="1"/>
          <p:nvPr/>
        </p:nvSpPr>
        <p:spPr>
          <a:xfrm>
            <a:off x="6361160" y="4928105"/>
            <a:ext cx="723275" cy="307777"/>
          </a:xfrm>
          <a:prstGeom prst="rect">
            <a:avLst/>
          </a:prstGeom>
          <a:noFill/>
        </p:spPr>
        <p:txBody>
          <a:bodyPr wrap="none" rtlCol="0">
            <a:spAutoFit/>
          </a:bodyPr>
          <a:lstStyle/>
          <a:p>
            <a:r>
              <a:rPr lang="zh-CN" altLang="en-US" sz="1400" dirty="0"/>
              <a:t>子系统</a:t>
            </a:r>
          </a:p>
        </p:txBody>
      </p:sp>
    </p:spTree>
    <p:extLst>
      <p:ext uri="{BB962C8B-B14F-4D97-AF65-F5344CB8AC3E}">
        <p14:creationId xmlns:p14="http://schemas.microsoft.com/office/powerpoint/2010/main" val="341692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4" grpId="0"/>
      <p:bldP spid="21" grpId="0"/>
      <p:bldP spid="22" grpId="0"/>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C246D-069B-4F7A-8B56-4DA2289B709A}"/>
              </a:ext>
            </a:extLst>
          </p:cNvPr>
          <p:cNvSpPr>
            <a:spLocks noGrp="1"/>
          </p:cNvSpPr>
          <p:nvPr>
            <p:ph type="title"/>
          </p:nvPr>
        </p:nvSpPr>
        <p:spPr/>
        <p:txBody>
          <a:bodyPr/>
          <a:lstStyle/>
          <a:p>
            <a:r>
              <a:rPr lang="zh-CN" altLang="en-US" dirty="0"/>
              <a:t>顺序图和通信图的异同</a:t>
            </a:r>
          </a:p>
        </p:txBody>
      </p:sp>
      <p:sp>
        <p:nvSpPr>
          <p:cNvPr id="3" name="页脚占位符 2">
            <a:extLst>
              <a:ext uri="{FF2B5EF4-FFF2-40B4-BE49-F238E27FC236}">
                <a16:creationId xmlns:a16="http://schemas.microsoft.com/office/drawing/2014/main" id="{528C555E-5195-4A52-9B3D-73F86EB1D637}"/>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32B122A-90FF-420D-94D3-9D9D715B31F0}"/>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sp>
        <p:nvSpPr>
          <p:cNvPr id="5" name="矩形 1">
            <a:extLst>
              <a:ext uri="{FF2B5EF4-FFF2-40B4-BE49-F238E27FC236}">
                <a16:creationId xmlns:a16="http://schemas.microsoft.com/office/drawing/2014/main" id="{447790B8-F6B1-42BC-97E0-8968FDC09C95}"/>
              </a:ext>
            </a:extLst>
          </p:cNvPr>
          <p:cNvSpPr>
            <a:spLocks noChangeArrowheads="1"/>
          </p:cNvSpPr>
          <p:nvPr/>
        </p:nvSpPr>
        <p:spPr bwMode="auto">
          <a:xfrm>
            <a:off x="1071563" y="2084388"/>
            <a:ext cx="912106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zh-CN" dirty="0">
                <a:latin typeface="+mn-lt"/>
                <a:ea typeface="+mn-ea"/>
              </a:rPr>
              <a:t>共同点：顺序图与通信图均显示了对象间的交互。</a:t>
            </a:r>
            <a:endParaRPr lang="en-US" altLang="zh-CN" dirty="0">
              <a:latin typeface="+mn-lt"/>
              <a:ea typeface="+mn-ea"/>
            </a:endParaRPr>
          </a:p>
          <a:p>
            <a:endParaRPr lang="zh-CN" altLang="zh-CN" dirty="0">
              <a:latin typeface="+mn-lt"/>
              <a:ea typeface="+mn-ea"/>
            </a:endParaRPr>
          </a:p>
          <a:p>
            <a:r>
              <a:rPr lang="zh-CN" altLang="zh-CN" dirty="0">
                <a:latin typeface="+mn-lt"/>
                <a:ea typeface="+mn-ea"/>
              </a:rPr>
              <a:t>不同点：</a:t>
            </a:r>
            <a:r>
              <a:rPr lang="en-US" altLang="zh-CN" dirty="0">
                <a:latin typeface="+mn-lt"/>
                <a:ea typeface="+mn-ea"/>
              </a:rPr>
              <a:t>1.</a:t>
            </a:r>
            <a:r>
              <a:rPr lang="zh-CN" altLang="zh-CN" dirty="0">
                <a:solidFill>
                  <a:srgbClr val="FF0000"/>
                </a:solidFill>
                <a:latin typeface="+mn-lt"/>
                <a:ea typeface="+mn-ea"/>
              </a:rPr>
              <a:t>顺序图</a:t>
            </a:r>
            <a:r>
              <a:rPr lang="zh-CN" altLang="en-US" dirty="0">
                <a:latin typeface="+mn-lt"/>
                <a:ea typeface="+mn-ea"/>
              </a:rPr>
              <a:t>是</a:t>
            </a:r>
            <a:r>
              <a:rPr lang="zh-CN" altLang="zh-CN" dirty="0">
                <a:latin typeface="+mn-lt"/>
                <a:ea typeface="+mn-ea"/>
              </a:rPr>
              <a:t>强调</a:t>
            </a:r>
            <a:r>
              <a:rPr lang="zh-CN" altLang="en-US" dirty="0">
                <a:latin typeface="+mn-lt"/>
                <a:ea typeface="+mn-ea"/>
              </a:rPr>
              <a:t>消息</a:t>
            </a:r>
            <a:r>
              <a:rPr lang="zh-CN" altLang="en-US" dirty="0">
                <a:solidFill>
                  <a:srgbClr val="FF0000"/>
                </a:solidFill>
                <a:latin typeface="+mn-lt"/>
                <a:ea typeface="+mn-ea"/>
              </a:rPr>
              <a:t>时间顺序</a:t>
            </a:r>
            <a:r>
              <a:rPr lang="zh-CN" altLang="en-US" dirty="0">
                <a:latin typeface="+mn-lt"/>
                <a:ea typeface="+mn-ea"/>
              </a:rPr>
              <a:t>的交互图</a:t>
            </a:r>
            <a:endParaRPr lang="en-US" altLang="zh-CN" dirty="0">
              <a:latin typeface="+mn-lt"/>
              <a:ea typeface="+mn-ea"/>
            </a:endParaRPr>
          </a:p>
          <a:p>
            <a:r>
              <a:rPr lang="en-US" altLang="zh-CN" dirty="0">
                <a:latin typeface="+mn-lt"/>
                <a:ea typeface="+mn-ea"/>
              </a:rPr>
              <a:t>           	2.</a:t>
            </a:r>
            <a:r>
              <a:rPr lang="zh-CN" altLang="zh-CN" dirty="0">
                <a:solidFill>
                  <a:srgbClr val="FF0000"/>
                </a:solidFill>
                <a:latin typeface="+mn-lt"/>
                <a:ea typeface="+mn-ea"/>
              </a:rPr>
              <a:t>通信图</a:t>
            </a:r>
            <a:r>
              <a:rPr lang="zh-CN" altLang="en-US" dirty="0">
                <a:latin typeface="+mn-lt"/>
                <a:ea typeface="+mn-ea"/>
              </a:rPr>
              <a:t>是强调</a:t>
            </a:r>
            <a:r>
              <a:rPr lang="zh-CN" altLang="en-US" dirty="0">
                <a:solidFill>
                  <a:srgbClr val="FF0000"/>
                </a:solidFill>
                <a:latin typeface="+mn-lt"/>
                <a:ea typeface="+mn-ea"/>
              </a:rPr>
              <a:t>发送和接受消息的对象之间的组织结构（上下文关系）</a:t>
            </a:r>
            <a:r>
              <a:rPr lang="zh-CN" altLang="en-US" dirty="0">
                <a:latin typeface="+mn-lt"/>
                <a:ea typeface="+mn-ea"/>
              </a:rPr>
              <a:t>交互图</a:t>
            </a:r>
            <a:endParaRPr lang="en-US" altLang="zh-CN" dirty="0">
              <a:latin typeface="+mn-lt"/>
              <a:ea typeface="+mn-ea"/>
            </a:endParaRPr>
          </a:p>
          <a:p>
            <a:r>
              <a:rPr lang="en-US" altLang="zh-CN" dirty="0">
                <a:latin typeface="+mn-lt"/>
                <a:ea typeface="+mn-ea"/>
              </a:rPr>
              <a:t>	3.</a:t>
            </a:r>
            <a:r>
              <a:rPr lang="zh-CN" altLang="zh-CN" dirty="0">
                <a:latin typeface="+mn-lt"/>
                <a:ea typeface="+mn-ea"/>
              </a:rPr>
              <a:t>顺序图可以反映对象的创建、激活、销毁等生命周期，通信图没有。</a:t>
            </a:r>
            <a:endParaRPr lang="en-US" altLang="zh-CN" dirty="0">
              <a:latin typeface="+mn-lt"/>
              <a:ea typeface="+mn-ea"/>
            </a:endParaRPr>
          </a:p>
          <a:p>
            <a:r>
              <a:rPr lang="en-US" altLang="zh-CN" dirty="0">
                <a:latin typeface="+mn-lt"/>
                <a:ea typeface="+mn-ea"/>
              </a:rPr>
              <a:t>	4.</a:t>
            </a:r>
            <a:r>
              <a:rPr lang="zh-CN" altLang="zh-CN" dirty="0">
                <a:latin typeface="+mn-lt"/>
                <a:ea typeface="+mn-ea"/>
              </a:rPr>
              <a:t>通信图能反映动作路径，消息必须有顺序号，但是顺序图没有。</a:t>
            </a:r>
          </a:p>
        </p:txBody>
      </p:sp>
    </p:spTree>
    <p:extLst>
      <p:ext uri="{BB962C8B-B14F-4D97-AF65-F5344CB8AC3E}">
        <p14:creationId xmlns:p14="http://schemas.microsoft.com/office/powerpoint/2010/main" val="18097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部署图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/06</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296182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7A8BE-7941-4442-9538-9D2713D43224}"/>
              </a:ext>
            </a:extLst>
          </p:cNvPr>
          <p:cNvSpPr>
            <a:spLocks noGrp="1"/>
          </p:cNvSpPr>
          <p:nvPr>
            <p:ph type="title"/>
          </p:nvPr>
        </p:nvSpPr>
        <p:spPr/>
        <p:txBody>
          <a:bodyPr/>
          <a:lstStyle/>
          <a:p>
            <a:r>
              <a:rPr lang="zh-CN" altLang="en-US" dirty="0"/>
              <a:t>部署图概述</a:t>
            </a:r>
          </a:p>
        </p:txBody>
      </p:sp>
      <p:sp>
        <p:nvSpPr>
          <p:cNvPr id="3" name="页脚占位符 2">
            <a:extLst>
              <a:ext uri="{FF2B5EF4-FFF2-40B4-BE49-F238E27FC236}">
                <a16:creationId xmlns:a16="http://schemas.microsoft.com/office/drawing/2014/main" id="{884706B8-138A-4139-8FFB-D41DE359352D}"/>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524968D-EAE6-44BB-B1DE-81866D85C3F9}"/>
              </a:ext>
            </a:extLst>
          </p:cNvPr>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p:sp>
        <p:nvSpPr>
          <p:cNvPr id="5" name="文本框 4">
            <a:extLst>
              <a:ext uri="{FF2B5EF4-FFF2-40B4-BE49-F238E27FC236}">
                <a16:creationId xmlns:a16="http://schemas.microsoft.com/office/drawing/2014/main" id="{594C8893-CC1D-4E68-9A6C-84EC68ACB2FD}"/>
              </a:ext>
            </a:extLst>
          </p:cNvPr>
          <p:cNvSpPr txBox="1"/>
          <p:nvPr/>
        </p:nvSpPr>
        <p:spPr>
          <a:xfrm>
            <a:off x="1594091" y="1592826"/>
            <a:ext cx="9002227" cy="923330"/>
          </a:xfrm>
          <a:prstGeom prst="rect">
            <a:avLst/>
          </a:prstGeom>
          <a:noFill/>
        </p:spPr>
        <p:txBody>
          <a:bodyPr wrap="square" rtlCol="0">
            <a:spAutoFit/>
          </a:bodyPr>
          <a:lstStyle/>
          <a:p>
            <a:r>
              <a:rPr lang="zh-CN" altLang="en-US" dirty="0"/>
              <a:t>       部署图用具静态建模，时表示运行时过程结点结构、组件实例机器对象结构的图。</a:t>
            </a:r>
            <a:r>
              <a:rPr lang="en-US" altLang="zh-CN" dirty="0"/>
              <a:t>UML</a:t>
            </a:r>
            <a:r>
              <a:rPr lang="zh-CN" altLang="en-US" dirty="0"/>
              <a:t>部署图显示了基于计算机系统的物理体系结构。</a:t>
            </a:r>
            <a:endParaRPr lang="en-US" altLang="zh-CN" dirty="0"/>
          </a:p>
          <a:p>
            <a:r>
              <a:rPr lang="zh-CN" altLang="en-US" dirty="0"/>
              <a:t>       构成部署图的元素主要是节点、组件和关系。</a:t>
            </a:r>
          </a:p>
        </p:txBody>
      </p:sp>
      <p:pic>
        <p:nvPicPr>
          <p:cNvPr id="6" name="图片 5">
            <a:extLst>
              <a:ext uri="{FF2B5EF4-FFF2-40B4-BE49-F238E27FC236}">
                <a16:creationId xmlns:a16="http://schemas.microsoft.com/office/drawing/2014/main" id="{8BB7D7D9-665E-4E30-A05B-EE27AE4CFA3B}"/>
              </a:ext>
            </a:extLst>
          </p:cNvPr>
          <p:cNvPicPr>
            <a:picLocks noChangeAspect="1"/>
          </p:cNvPicPr>
          <p:nvPr/>
        </p:nvPicPr>
        <p:blipFill>
          <a:blip r:embed="rId2"/>
          <a:stretch>
            <a:fillRect/>
          </a:stretch>
        </p:blipFill>
        <p:spPr>
          <a:xfrm>
            <a:off x="2254249" y="3018830"/>
            <a:ext cx="971550" cy="514350"/>
          </a:xfrm>
          <a:prstGeom prst="rect">
            <a:avLst/>
          </a:prstGeom>
        </p:spPr>
      </p:pic>
      <p:pic>
        <p:nvPicPr>
          <p:cNvPr id="7" name="图片 6">
            <a:extLst>
              <a:ext uri="{FF2B5EF4-FFF2-40B4-BE49-F238E27FC236}">
                <a16:creationId xmlns:a16="http://schemas.microsoft.com/office/drawing/2014/main" id="{81411164-025C-401E-A60E-B82FDFF32D5B}"/>
              </a:ext>
            </a:extLst>
          </p:cNvPr>
          <p:cNvPicPr>
            <a:picLocks noChangeAspect="1"/>
          </p:cNvPicPr>
          <p:nvPr/>
        </p:nvPicPr>
        <p:blipFill>
          <a:blip r:embed="rId3"/>
          <a:stretch>
            <a:fillRect/>
          </a:stretch>
        </p:blipFill>
        <p:spPr>
          <a:xfrm>
            <a:off x="4348162" y="3042642"/>
            <a:ext cx="923925" cy="466725"/>
          </a:xfrm>
          <a:prstGeom prst="rect">
            <a:avLst/>
          </a:prstGeom>
        </p:spPr>
      </p:pic>
      <p:pic>
        <p:nvPicPr>
          <p:cNvPr id="8" name="图片 7">
            <a:extLst>
              <a:ext uri="{FF2B5EF4-FFF2-40B4-BE49-F238E27FC236}">
                <a16:creationId xmlns:a16="http://schemas.microsoft.com/office/drawing/2014/main" id="{1481252C-13BD-4710-BB4A-485A0263ED8E}"/>
              </a:ext>
            </a:extLst>
          </p:cNvPr>
          <p:cNvPicPr>
            <a:picLocks noChangeAspect="1"/>
          </p:cNvPicPr>
          <p:nvPr/>
        </p:nvPicPr>
        <p:blipFill>
          <a:blip r:embed="rId4"/>
          <a:stretch>
            <a:fillRect/>
          </a:stretch>
        </p:blipFill>
        <p:spPr>
          <a:xfrm rot="10800000">
            <a:off x="6394450" y="3204336"/>
            <a:ext cx="438150" cy="143335"/>
          </a:xfrm>
          <a:prstGeom prst="rect">
            <a:avLst/>
          </a:prstGeom>
        </p:spPr>
      </p:pic>
      <p:cxnSp>
        <p:nvCxnSpPr>
          <p:cNvPr id="12" name="直接连接符 11">
            <a:extLst>
              <a:ext uri="{FF2B5EF4-FFF2-40B4-BE49-F238E27FC236}">
                <a16:creationId xmlns:a16="http://schemas.microsoft.com/office/drawing/2014/main" id="{3496174C-BAD0-4C89-82C6-80144BF52BC7}"/>
              </a:ext>
            </a:extLst>
          </p:cNvPr>
          <p:cNvCxnSpPr>
            <a:cxnSpLocks/>
          </p:cNvCxnSpPr>
          <p:nvPr/>
        </p:nvCxnSpPr>
        <p:spPr>
          <a:xfrm>
            <a:off x="8175521" y="3347671"/>
            <a:ext cx="602227" cy="0"/>
          </a:xfrm>
          <a:prstGeom prst="line">
            <a:avLst/>
          </a:prstGeom>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1051ECC8-1F23-487D-85A4-2D39F901EAED}"/>
              </a:ext>
            </a:extLst>
          </p:cNvPr>
          <p:cNvSpPr txBox="1"/>
          <p:nvPr/>
        </p:nvSpPr>
        <p:spPr>
          <a:xfrm>
            <a:off x="2468154" y="3851692"/>
            <a:ext cx="543739" cy="307777"/>
          </a:xfrm>
          <a:prstGeom prst="rect">
            <a:avLst/>
          </a:prstGeom>
          <a:noFill/>
        </p:spPr>
        <p:txBody>
          <a:bodyPr wrap="none" rtlCol="0">
            <a:spAutoFit/>
          </a:bodyPr>
          <a:lstStyle/>
          <a:p>
            <a:r>
              <a:rPr lang="zh-CN" altLang="en-US" sz="1400" dirty="0"/>
              <a:t>节点</a:t>
            </a:r>
            <a:endParaRPr lang="zh-CN" altLang="en-US" dirty="0"/>
          </a:p>
        </p:txBody>
      </p:sp>
      <p:sp>
        <p:nvSpPr>
          <p:cNvPr id="16" name="文本框 15">
            <a:extLst>
              <a:ext uri="{FF2B5EF4-FFF2-40B4-BE49-F238E27FC236}">
                <a16:creationId xmlns:a16="http://schemas.microsoft.com/office/drawing/2014/main" id="{86BA3EC2-3A12-4811-8276-B01A6D93D073}"/>
              </a:ext>
            </a:extLst>
          </p:cNvPr>
          <p:cNvSpPr txBox="1"/>
          <p:nvPr/>
        </p:nvSpPr>
        <p:spPr>
          <a:xfrm>
            <a:off x="4538254" y="3851692"/>
            <a:ext cx="543739" cy="307777"/>
          </a:xfrm>
          <a:prstGeom prst="rect">
            <a:avLst/>
          </a:prstGeom>
          <a:noFill/>
        </p:spPr>
        <p:txBody>
          <a:bodyPr wrap="none" rtlCol="0">
            <a:spAutoFit/>
          </a:bodyPr>
          <a:lstStyle/>
          <a:p>
            <a:r>
              <a:rPr lang="zh-CN" altLang="en-US" sz="1400" dirty="0"/>
              <a:t>组件</a:t>
            </a:r>
            <a:endParaRPr lang="zh-CN" altLang="en-US" dirty="0"/>
          </a:p>
        </p:txBody>
      </p:sp>
      <p:sp>
        <p:nvSpPr>
          <p:cNvPr id="17" name="文本框 16">
            <a:extLst>
              <a:ext uri="{FF2B5EF4-FFF2-40B4-BE49-F238E27FC236}">
                <a16:creationId xmlns:a16="http://schemas.microsoft.com/office/drawing/2014/main" id="{35A2E049-71F5-4942-9F3B-A2FF88AEED4D}"/>
              </a:ext>
            </a:extLst>
          </p:cNvPr>
          <p:cNvSpPr txBox="1"/>
          <p:nvPr/>
        </p:nvSpPr>
        <p:spPr>
          <a:xfrm>
            <a:off x="6156948" y="3851690"/>
            <a:ext cx="902811" cy="307777"/>
          </a:xfrm>
          <a:prstGeom prst="rect">
            <a:avLst/>
          </a:prstGeom>
          <a:noFill/>
        </p:spPr>
        <p:txBody>
          <a:bodyPr wrap="none" rtlCol="0">
            <a:spAutoFit/>
          </a:bodyPr>
          <a:lstStyle/>
          <a:p>
            <a:r>
              <a:rPr lang="zh-CN" altLang="en-US" sz="1400" dirty="0"/>
              <a:t>依赖关系</a:t>
            </a:r>
          </a:p>
        </p:txBody>
      </p:sp>
      <p:sp>
        <p:nvSpPr>
          <p:cNvPr id="18" name="文本框 17">
            <a:extLst>
              <a:ext uri="{FF2B5EF4-FFF2-40B4-BE49-F238E27FC236}">
                <a16:creationId xmlns:a16="http://schemas.microsoft.com/office/drawing/2014/main" id="{CC9CD03A-ABE0-4C43-ACB8-6E6D99B793B4}"/>
              </a:ext>
            </a:extLst>
          </p:cNvPr>
          <p:cNvSpPr txBox="1"/>
          <p:nvPr/>
        </p:nvSpPr>
        <p:spPr>
          <a:xfrm>
            <a:off x="8025228" y="3851690"/>
            <a:ext cx="902811" cy="307777"/>
          </a:xfrm>
          <a:prstGeom prst="rect">
            <a:avLst/>
          </a:prstGeom>
          <a:noFill/>
        </p:spPr>
        <p:txBody>
          <a:bodyPr wrap="none" rtlCol="0">
            <a:spAutoFit/>
          </a:bodyPr>
          <a:lstStyle/>
          <a:p>
            <a:r>
              <a:rPr lang="zh-CN" altLang="en-US" sz="1400" dirty="0"/>
              <a:t>关联关系</a:t>
            </a:r>
          </a:p>
        </p:txBody>
      </p:sp>
    </p:spTree>
    <p:extLst>
      <p:ext uri="{BB962C8B-B14F-4D97-AF65-F5344CB8AC3E}">
        <p14:creationId xmlns:p14="http://schemas.microsoft.com/office/powerpoint/2010/main" val="346273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F224C-665F-41AD-9E28-5178244A6B7A}"/>
              </a:ext>
            </a:extLst>
          </p:cNvPr>
          <p:cNvSpPr>
            <a:spLocks noGrp="1"/>
          </p:cNvSpPr>
          <p:nvPr>
            <p:ph type="title"/>
          </p:nvPr>
        </p:nvSpPr>
        <p:spPr/>
        <p:txBody>
          <a:bodyPr/>
          <a:lstStyle/>
          <a:p>
            <a:r>
              <a:rPr lang="zh-CN" altLang="en-US" dirty="0"/>
              <a:t>部署图概述</a:t>
            </a:r>
          </a:p>
        </p:txBody>
      </p:sp>
      <p:sp>
        <p:nvSpPr>
          <p:cNvPr id="3" name="页脚占位符 2">
            <a:extLst>
              <a:ext uri="{FF2B5EF4-FFF2-40B4-BE49-F238E27FC236}">
                <a16:creationId xmlns:a16="http://schemas.microsoft.com/office/drawing/2014/main" id="{BFC3A0BF-9D50-4631-A808-E8E57CBA89D2}"/>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5E17EAD-E2F1-4B48-AABC-DBBD10D4B802}"/>
              </a:ext>
            </a:extLst>
          </p:cNvPr>
          <p:cNvSpPr>
            <a:spLocks noGrp="1"/>
          </p:cNvSpPr>
          <p:nvPr>
            <p:ph type="sldNum" sz="quarter" idx="12"/>
          </p:nvPr>
        </p:nvSpPr>
        <p:spPr/>
        <p:txBody>
          <a:bodyPr/>
          <a:lstStyle/>
          <a:p>
            <a:fld id="{5DD3DB80-B894-403A-B48E-6FDC1A72010E}" type="slidenum">
              <a:rPr lang="zh-CN" altLang="en-US" smtClean="0"/>
              <a:pPr/>
              <a:t>43</a:t>
            </a:fld>
            <a:endParaRPr lang="zh-CN" altLang="en-US" dirty="0"/>
          </a:p>
        </p:txBody>
      </p:sp>
      <p:pic>
        <p:nvPicPr>
          <p:cNvPr id="6" name="图片 5">
            <a:extLst>
              <a:ext uri="{FF2B5EF4-FFF2-40B4-BE49-F238E27FC236}">
                <a16:creationId xmlns:a16="http://schemas.microsoft.com/office/drawing/2014/main" id="{2C225F12-19B5-47FB-AE50-ACB95C6C0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653" y="1647576"/>
            <a:ext cx="6311449" cy="3416037"/>
          </a:xfrm>
          <a:prstGeom prst="rect">
            <a:avLst/>
          </a:prstGeom>
        </p:spPr>
      </p:pic>
      <p:sp>
        <p:nvSpPr>
          <p:cNvPr id="7" name="文本框 6">
            <a:extLst>
              <a:ext uri="{FF2B5EF4-FFF2-40B4-BE49-F238E27FC236}">
                <a16:creationId xmlns:a16="http://schemas.microsoft.com/office/drawing/2014/main" id="{1A3A1C8B-B467-4704-981C-4E9E2241FEF2}"/>
              </a:ext>
            </a:extLst>
          </p:cNvPr>
          <p:cNvSpPr txBox="1"/>
          <p:nvPr/>
        </p:nvSpPr>
        <p:spPr>
          <a:xfrm>
            <a:off x="4709652" y="5299587"/>
            <a:ext cx="2185214" cy="369332"/>
          </a:xfrm>
          <a:prstGeom prst="rect">
            <a:avLst/>
          </a:prstGeom>
          <a:noFill/>
        </p:spPr>
        <p:txBody>
          <a:bodyPr wrap="none" rtlCol="0">
            <a:spAutoFit/>
          </a:bodyPr>
          <a:lstStyle/>
          <a:p>
            <a:r>
              <a:rPr lang="en-US" altLang="zh-CN" dirty="0"/>
              <a:t>C/S</a:t>
            </a:r>
            <a:r>
              <a:rPr lang="zh-CN" altLang="en-US" dirty="0"/>
              <a:t>架构系统部署图</a:t>
            </a:r>
          </a:p>
        </p:txBody>
      </p:sp>
    </p:spTree>
    <p:extLst>
      <p:ext uri="{BB962C8B-B14F-4D97-AF65-F5344CB8AC3E}">
        <p14:creationId xmlns:p14="http://schemas.microsoft.com/office/powerpoint/2010/main" val="337474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940F6-70B6-44B7-9318-BA841E2AD6D7}"/>
              </a:ext>
            </a:extLst>
          </p:cNvPr>
          <p:cNvSpPr>
            <a:spLocks noGrp="1"/>
          </p:cNvSpPr>
          <p:nvPr>
            <p:ph type="title"/>
          </p:nvPr>
        </p:nvSpPr>
        <p:spPr/>
        <p:txBody>
          <a:bodyPr/>
          <a:lstStyle/>
          <a:p>
            <a:r>
              <a:rPr lang="zh-CN" altLang="en-US" dirty="0"/>
              <a:t>新闻中心管理系统</a:t>
            </a:r>
          </a:p>
        </p:txBody>
      </p:sp>
      <p:sp>
        <p:nvSpPr>
          <p:cNvPr id="3" name="页脚占位符 2">
            <a:extLst>
              <a:ext uri="{FF2B5EF4-FFF2-40B4-BE49-F238E27FC236}">
                <a16:creationId xmlns:a16="http://schemas.microsoft.com/office/drawing/2014/main" id="{0CB1818A-CEB1-40D8-B692-1693DA1BDD6D}"/>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8B0F500-05BE-4941-B4D0-DBB3C0E324AA}"/>
              </a:ext>
            </a:extLst>
          </p:cNvPr>
          <p:cNvSpPr>
            <a:spLocks noGrp="1"/>
          </p:cNvSpPr>
          <p:nvPr>
            <p:ph type="sldNum" sz="quarter" idx="12"/>
          </p:nvPr>
        </p:nvSpPr>
        <p:spPr/>
        <p:txBody>
          <a:bodyPr/>
          <a:lstStyle/>
          <a:p>
            <a:fld id="{5DD3DB80-B894-403A-B48E-6FDC1A72010E}" type="slidenum">
              <a:rPr lang="zh-CN" altLang="en-US" smtClean="0"/>
              <a:pPr/>
              <a:t>44</a:t>
            </a:fld>
            <a:endParaRPr lang="zh-CN" altLang="en-US" dirty="0"/>
          </a:p>
        </p:txBody>
      </p:sp>
      <p:pic>
        <p:nvPicPr>
          <p:cNvPr id="6" name="图片 5">
            <a:extLst>
              <a:ext uri="{FF2B5EF4-FFF2-40B4-BE49-F238E27FC236}">
                <a16:creationId xmlns:a16="http://schemas.microsoft.com/office/drawing/2014/main" id="{8AD99F4B-7EA0-4D71-8AB0-56A8BE729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436" y="1759576"/>
            <a:ext cx="5504132" cy="3613625"/>
          </a:xfrm>
          <a:prstGeom prst="rect">
            <a:avLst/>
          </a:prstGeom>
        </p:spPr>
      </p:pic>
      <p:sp>
        <p:nvSpPr>
          <p:cNvPr id="7" name="文本框 6">
            <a:extLst>
              <a:ext uri="{FF2B5EF4-FFF2-40B4-BE49-F238E27FC236}">
                <a16:creationId xmlns:a16="http://schemas.microsoft.com/office/drawing/2014/main" id="{96FB05BB-096D-4CA4-B92B-CF92D8EFED4D}"/>
              </a:ext>
            </a:extLst>
          </p:cNvPr>
          <p:cNvSpPr txBox="1"/>
          <p:nvPr/>
        </p:nvSpPr>
        <p:spPr>
          <a:xfrm>
            <a:off x="5820697" y="4316361"/>
            <a:ext cx="954107" cy="276999"/>
          </a:xfrm>
          <a:prstGeom prst="rect">
            <a:avLst/>
          </a:prstGeom>
          <a:noFill/>
        </p:spPr>
        <p:txBody>
          <a:bodyPr wrap="square" rtlCol="0">
            <a:spAutoFit/>
          </a:bodyPr>
          <a:lstStyle/>
          <a:p>
            <a:r>
              <a:rPr lang="en-US" altLang="zh-CN" sz="1200" dirty="0"/>
              <a:t>internet</a:t>
            </a:r>
            <a:endParaRPr lang="zh-CN" altLang="en-US" sz="1200" dirty="0"/>
          </a:p>
        </p:txBody>
      </p:sp>
    </p:spTree>
    <p:extLst>
      <p:ext uri="{BB962C8B-B14F-4D97-AF65-F5344CB8AC3E}">
        <p14:creationId xmlns:p14="http://schemas.microsoft.com/office/powerpoint/2010/main" val="291708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869AE-7530-480D-914A-3A092C65D42B}"/>
              </a:ext>
            </a:extLst>
          </p:cNvPr>
          <p:cNvSpPr>
            <a:spLocks noGrp="1"/>
          </p:cNvSpPr>
          <p:nvPr>
            <p:ph type="title"/>
          </p:nvPr>
        </p:nvSpPr>
        <p:spPr/>
        <p:txBody>
          <a:bodyPr/>
          <a:lstStyle/>
          <a:p>
            <a:r>
              <a:rPr lang="zh-CN" altLang="en-US" dirty="0"/>
              <a:t>提问</a:t>
            </a:r>
          </a:p>
        </p:txBody>
      </p:sp>
      <p:sp>
        <p:nvSpPr>
          <p:cNvPr id="3" name="页脚占位符 2">
            <a:extLst>
              <a:ext uri="{FF2B5EF4-FFF2-40B4-BE49-F238E27FC236}">
                <a16:creationId xmlns:a16="http://schemas.microsoft.com/office/drawing/2014/main" id="{F543EA92-C7C8-4F3A-8724-7A4FBEEEF9F4}"/>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CE52E417-5961-4D3F-A716-77F73D3E7902}"/>
              </a:ext>
            </a:extLst>
          </p:cNvPr>
          <p:cNvSpPr>
            <a:spLocks noGrp="1"/>
          </p:cNvSpPr>
          <p:nvPr>
            <p:ph type="sldNum" sz="quarter" idx="12"/>
          </p:nvPr>
        </p:nvSpPr>
        <p:spPr/>
        <p:txBody>
          <a:bodyPr/>
          <a:lstStyle/>
          <a:p>
            <a:fld id="{5DD3DB80-B894-403A-B48E-6FDC1A72010E}" type="slidenum">
              <a:rPr lang="zh-CN" altLang="en-US" smtClean="0"/>
              <a:pPr/>
              <a:t>45</a:t>
            </a:fld>
            <a:endParaRPr lang="zh-CN" altLang="en-US" dirty="0"/>
          </a:p>
        </p:txBody>
      </p:sp>
      <p:sp>
        <p:nvSpPr>
          <p:cNvPr id="5" name="文本框 4">
            <a:extLst>
              <a:ext uri="{FF2B5EF4-FFF2-40B4-BE49-F238E27FC236}">
                <a16:creationId xmlns:a16="http://schemas.microsoft.com/office/drawing/2014/main" id="{54AEDB11-F5FF-4C60-AA91-BA7243EE9C0B}"/>
              </a:ext>
            </a:extLst>
          </p:cNvPr>
          <p:cNvSpPr txBox="1"/>
          <p:nvPr/>
        </p:nvSpPr>
        <p:spPr>
          <a:xfrm>
            <a:off x="1063058" y="1501629"/>
            <a:ext cx="5224507" cy="369332"/>
          </a:xfrm>
          <a:prstGeom prst="rect">
            <a:avLst/>
          </a:prstGeom>
          <a:noFill/>
        </p:spPr>
        <p:txBody>
          <a:bodyPr wrap="none" rtlCol="0">
            <a:spAutoFit/>
          </a:bodyPr>
          <a:lstStyle/>
          <a:p>
            <a:r>
              <a:rPr lang="en-US" altLang="zh-CN" dirty="0"/>
              <a:t>1.</a:t>
            </a:r>
            <a:r>
              <a:rPr lang="zh-CN" altLang="en-US" dirty="0"/>
              <a:t>简要描述用例图中的扩展关系和包含关系的区别</a:t>
            </a:r>
          </a:p>
        </p:txBody>
      </p:sp>
      <p:pic>
        <p:nvPicPr>
          <p:cNvPr id="6" name="图片 5">
            <a:extLst>
              <a:ext uri="{FF2B5EF4-FFF2-40B4-BE49-F238E27FC236}">
                <a16:creationId xmlns:a16="http://schemas.microsoft.com/office/drawing/2014/main" id="{D9C9D5ED-5000-47E5-AE07-6D68581E2153}"/>
              </a:ext>
            </a:extLst>
          </p:cNvPr>
          <p:cNvPicPr>
            <a:picLocks noChangeAspect="1"/>
          </p:cNvPicPr>
          <p:nvPr/>
        </p:nvPicPr>
        <p:blipFill>
          <a:blip r:embed="rId2"/>
          <a:stretch>
            <a:fillRect/>
          </a:stretch>
        </p:blipFill>
        <p:spPr>
          <a:xfrm>
            <a:off x="1063058" y="1900469"/>
            <a:ext cx="7372350" cy="1181100"/>
          </a:xfrm>
          <a:prstGeom prst="rect">
            <a:avLst/>
          </a:prstGeom>
        </p:spPr>
      </p:pic>
      <p:sp>
        <p:nvSpPr>
          <p:cNvPr id="7" name="文本框 6">
            <a:extLst>
              <a:ext uri="{FF2B5EF4-FFF2-40B4-BE49-F238E27FC236}">
                <a16:creationId xmlns:a16="http://schemas.microsoft.com/office/drawing/2014/main" id="{0700BFF2-FA9B-4137-B9A5-87F95E0D2FDC}"/>
              </a:ext>
            </a:extLst>
          </p:cNvPr>
          <p:cNvSpPr txBox="1"/>
          <p:nvPr/>
        </p:nvSpPr>
        <p:spPr>
          <a:xfrm>
            <a:off x="1063058" y="3111077"/>
            <a:ext cx="3801041" cy="369332"/>
          </a:xfrm>
          <a:prstGeom prst="rect">
            <a:avLst/>
          </a:prstGeom>
          <a:noFill/>
        </p:spPr>
        <p:txBody>
          <a:bodyPr wrap="none" rtlCol="0">
            <a:spAutoFit/>
          </a:bodyPr>
          <a:lstStyle/>
          <a:p>
            <a:r>
              <a:rPr lang="en-US" altLang="zh-CN" dirty="0"/>
              <a:t>2.</a:t>
            </a:r>
            <a:r>
              <a:rPr lang="zh-CN" altLang="en-US" dirty="0"/>
              <a:t> 接口和抽象类的区别（</a:t>
            </a:r>
            <a:r>
              <a:rPr lang="en-US" altLang="zh-CN" dirty="0"/>
              <a:t>3</a:t>
            </a:r>
            <a:r>
              <a:rPr lang="zh-CN" altLang="en-US" dirty="0"/>
              <a:t>点即可）</a:t>
            </a:r>
          </a:p>
        </p:txBody>
      </p:sp>
      <p:sp>
        <p:nvSpPr>
          <p:cNvPr id="8" name="文本框 7">
            <a:extLst>
              <a:ext uri="{FF2B5EF4-FFF2-40B4-BE49-F238E27FC236}">
                <a16:creationId xmlns:a16="http://schemas.microsoft.com/office/drawing/2014/main" id="{D2521359-0EA1-40BE-9F8E-423BB3DF4AA8}"/>
              </a:ext>
            </a:extLst>
          </p:cNvPr>
          <p:cNvSpPr txBox="1"/>
          <p:nvPr/>
        </p:nvSpPr>
        <p:spPr>
          <a:xfrm>
            <a:off x="1229769" y="3629329"/>
            <a:ext cx="4891083" cy="2462213"/>
          </a:xfrm>
          <a:prstGeom prst="rect">
            <a:avLst/>
          </a:prstGeom>
          <a:noFill/>
        </p:spPr>
        <p:txBody>
          <a:bodyPr wrap="none" rtlCol="0">
            <a:spAutoFit/>
          </a:bodyPr>
          <a:lstStyle/>
          <a:p>
            <a:r>
              <a:rPr lang="en-US" altLang="zh-CN" sz="1400" dirty="0"/>
              <a:t>(1)</a:t>
            </a:r>
            <a:r>
              <a:rPr lang="zh-CN" altLang="en-US" sz="1400" dirty="0"/>
              <a:t>抽象类可以包含某些实现代码，但接口没有任何实现部分</a:t>
            </a:r>
            <a:endParaRPr lang="en-US" altLang="zh-CN" sz="1400" dirty="0"/>
          </a:p>
          <a:p>
            <a:endParaRPr lang="en-US" altLang="zh-CN" sz="1400" dirty="0"/>
          </a:p>
          <a:p>
            <a:r>
              <a:rPr lang="en-US" altLang="zh-CN" sz="1400" dirty="0"/>
              <a:t>(2)</a:t>
            </a:r>
            <a:r>
              <a:rPr lang="zh-CN" altLang="en-US" sz="1400" dirty="0"/>
              <a:t>抽象类可以包含属性，而接口没有</a:t>
            </a:r>
            <a:endParaRPr lang="en-US" altLang="zh-CN" sz="1400" dirty="0"/>
          </a:p>
          <a:p>
            <a:endParaRPr lang="en-US" altLang="zh-CN" sz="1400" dirty="0"/>
          </a:p>
          <a:p>
            <a:r>
              <a:rPr lang="en-US" altLang="zh-CN" sz="1400" dirty="0"/>
              <a:t>(3)</a:t>
            </a:r>
            <a:r>
              <a:rPr lang="zh-CN" altLang="en-US" sz="1400" dirty="0"/>
              <a:t>接口可以被继承，而抽象类不能</a:t>
            </a:r>
            <a:endParaRPr lang="en-US" altLang="zh-CN" sz="1400" dirty="0"/>
          </a:p>
          <a:p>
            <a:endParaRPr lang="en-US" altLang="zh-CN" sz="1400" dirty="0"/>
          </a:p>
          <a:p>
            <a:r>
              <a:rPr lang="en-US" altLang="zh-CN" sz="1400" dirty="0"/>
              <a:t>(4)</a:t>
            </a:r>
            <a:r>
              <a:rPr lang="zh-CN" altLang="en-US" sz="1400" dirty="0"/>
              <a:t>抽象类可以有构造函数，而接口没有</a:t>
            </a:r>
            <a:endParaRPr lang="en-US" altLang="zh-CN" sz="1400" dirty="0"/>
          </a:p>
          <a:p>
            <a:endParaRPr lang="en-US" altLang="zh-CN" sz="1400" dirty="0"/>
          </a:p>
          <a:p>
            <a:r>
              <a:rPr lang="en-US" altLang="zh-CN" sz="1400" dirty="0"/>
              <a:t>(5)</a:t>
            </a:r>
            <a:r>
              <a:rPr lang="zh-CN" altLang="en-US" sz="1400" dirty="0"/>
              <a:t>抽象类可以继承其他类和接口，而接口只能继承接口</a:t>
            </a:r>
            <a:endParaRPr lang="en-US" altLang="zh-CN" sz="1400" dirty="0"/>
          </a:p>
          <a:p>
            <a:endParaRPr lang="en-US" altLang="zh-CN" sz="1400" dirty="0"/>
          </a:p>
          <a:p>
            <a:r>
              <a:rPr lang="en-US" altLang="zh-CN" sz="1400" dirty="0"/>
              <a:t>(6)</a:t>
            </a:r>
            <a:r>
              <a:rPr lang="zh-CN" altLang="en-US" sz="1400" dirty="0"/>
              <a:t>接口支持多继承，而抽象类只支持单继承</a:t>
            </a:r>
          </a:p>
        </p:txBody>
      </p:sp>
    </p:spTree>
    <p:extLst>
      <p:ext uri="{BB962C8B-B14F-4D97-AF65-F5344CB8AC3E}">
        <p14:creationId xmlns:p14="http://schemas.microsoft.com/office/powerpoint/2010/main" val="23015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circle(in)">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dirty="0"/>
              <a:t>提问</a:t>
            </a:r>
          </a:p>
        </p:txBody>
      </p:sp>
      <p:sp>
        <p:nvSpPr>
          <p:cNvPr id="3" name="页脚占位符 2">
            <a:extLst>
              <a:ext uri="{FF2B5EF4-FFF2-40B4-BE49-F238E27FC236}">
                <a16:creationId xmlns:a16="http://schemas.microsoft.com/office/drawing/2014/main" id="{CDDA0FB8-58B5-409B-BD84-6FE286EB8FA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46</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308683" y="1543574"/>
            <a:ext cx="3608680" cy="369332"/>
          </a:xfrm>
          <a:prstGeom prst="rect">
            <a:avLst/>
          </a:prstGeom>
          <a:noFill/>
        </p:spPr>
        <p:txBody>
          <a:bodyPr wrap="none" rtlCol="0">
            <a:spAutoFit/>
          </a:bodyPr>
          <a:lstStyle/>
          <a:p>
            <a:r>
              <a:rPr lang="en-US" altLang="zh-CN" dirty="0"/>
              <a:t>3.</a:t>
            </a:r>
            <a:r>
              <a:rPr lang="zh-CN" altLang="en-US" dirty="0"/>
              <a:t>简要描述通信图和顺序图侧重点</a:t>
            </a:r>
          </a:p>
        </p:txBody>
      </p:sp>
      <p:sp>
        <p:nvSpPr>
          <p:cNvPr id="6" name="文本框 5">
            <a:extLst>
              <a:ext uri="{FF2B5EF4-FFF2-40B4-BE49-F238E27FC236}">
                <a16:creationId xmlns:a16="http://schemas.microsoft.com/office/drawing/2014/main" id="{5CFB904D-8DB8-43F2-AB71-A1380ABA4FE2}"/>
              </a:ext>
            </a:extLst>
          </p:cNvPr>
          <p:cNvSpPr txBox="1"/>
          <p:nvPr/>
        </p:nvSpPr>
        <p:spPr>
          <a:xfrm>
            <a:off x="1426129" y="2104614"/>
            <a:ext cx="7879080" cy="646331"/>
          </a:xfrm>
          <a:prstGeom prst="rect">
            <a:avLst/>
          </a:prstGeom>
          <a:noFill/>
        </p:spPr>
        <p:txBody>
          <a:bodyPr wrap="none" rtlCol="0">
            <a:spAutoFit/>
          </a:bodyPr>
          <a:lstStyle/>
          <a:p>
            <a:r>
              <a:rPr lang="en-US" altLang="zh-CN" dirty="0"/>
              <a:t>·</a:t>
            </a:r>
            <a:r>
              <a:rPr lang="zh-CN" altLang="zh-CN" dirty="0">
                <a:solidFill>
                  <a:srgbClr val="FF0000"/>
                </a:solidFill>
              </a:rPr>
              <a:t>顺序图</a:t>
            </a:r>
            <a:r>
              <a:rPr lang="zh-CN" altLang="en-US" dirty="0"/>
              <a:t>是</a:t>
            </a:r>
            <a:r>
              <a:rPr lang="zh-CN" altLang="zh-CN" dirty="0"/>
              <a:t>强调</a:t>
            </a:r>
            <a:r>
              <a:rPr lang="zh-CN" altLang="en-US" dirty="0"/>
              <a:t>消息</a:t>
            </a:r>
            <a:r>
              <a:rPr lang="zh-CN" altLang="en-US" dirty="0">
                <a:solidFill>
                  <a:srgbClr val="FF0000"/>
                </a:solidFill>
              </a:rPr>
              <a:t>时间顺序</a:t>
            </a:r>
            <a:r>
              <a:rPr lang="zh-CN" altLang="en-US" dirty="0"/>
              <a:t>的交互图</a:t>
            </a:r>
            <a:endParaRPr lang="en-US" altLang="zh-CN" dirty="0"/>
          </a:p>
          <a:p>
            <a:r>
              <a:rPr lang="en-US" altLang="zh-CN" dirty="0"/>
              <a:t>·</a:t>
            </a:r>
            <a:r>
              <a:rPr lang="zh-CN" altLang="zh-CN" dirty="0">
                <a:solidFill>
                  <a:srgbClr val="FF0000"/>
                </a:solidFill>
              </a:rPr>
              <a:t>通信图</a:t>
            </a:r>
            <a:r>
              <a:rPr lang="zh-CN" altLang="en-US" dirty="0"/>
              <a:t>是强调</a:t>
            </a:r>
            <a:r>
              <a:rPr lang="zh-CN" altLang="en-US" dirty="0">
                <a:solidFill>
                  <a:srgbClr val="FF0000"/>
                </a:solidFill>
              </a:rPr>
              <a:t>发送和接受消息的对象之间的组织结构（上下文关系）</a:t>
            </a:r>
            <a:r>
              <a:rPr lang="zh-CN" altLang="en-US" dirty="0"/>
              <a:t>交互图</a:t>
            </a:r>
            <a:endParaRPr lang="en-US" altLang="zh-CN" dirty="0"/>
          </a:p>
        </p:txBody>
      </p:sp>
    </p:spTree>
    <p:extLst>
      <p:ext uri="{BB962C8B-B14F-4D97-AF65-F5344CB8AC3E}">
        <p14:creationId xmlns:p14="http://schemas.microsoft.com/office/powerpoint/2010/main" val="40547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47</a:t>
            </a:fld>
            <a:endParaRPr lang="zh-CN" altLang="en-US" dirty="0"/>
          </a:p>
        </p:txBody>
      </p:sp>
      <p:grpSp>
        <p:nvGrpSpPr>
          <p:cNvPr id="5"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C690C347-4733-44A3-A24D-3E3D80E4C090}"/>
              </a:ext>
            </a:extLst>
          </p:cNvPr>
          <p:cNvGrpSpPr>
            <a:grpSpLocks noChangeAspect="1"/>
          </p:cNvGrpSpPr>
          <p:nvPr/>
        </p:nvGrpSpPr>
        <p:grpSpPr>
          <a:xfrm>
            <a:off x="3934241" y="1529387"/>
            <a:ext cx="4321928" cy="4210389"/>
            <a:chOff x="4154450" y="1623063"/>
            <a:chExt cx="4321928" cy="4210389"/>
          </a:xfrm>
        </p:grpSpPr>
        <p:sp>
          <p:nvSpPr>
            <p:cNvPr id="6" name="ExtraShape">
              <a:extLst>
                <a:ext uri="{FF2B5EF4-FFF2-40B4-BE49-F238E27FC236}">
                  <a16:creationId xmlns:a16="http://schemas.microsoft.com/office/drawing/2014/main" id="{2DC36D1A-31FC-4AF2-8157-204AC816ADBF}"/>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7" name="ExtraShape">
              <a:extLst>
                <a:ext uri="{FF2B5EF4-FFF2-40B4-BE49-F238E27FC236}">
                  <a16:creationId xmlns:a16="http://schemas.microsoft.com/office/drawing/2014/main" id="{095E5DAC-6788-4C50-8256-7484C0F2238D}"/>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ValueShape">
              <a:extLst>
                <a:ext uri="{FF2B5EF4-FFF2-40B4-BE49-F238E27FC236}">
                  <a16:creationId xmlns:a16="http://schemas.microsoft.com/office/drawing/2014/main" id="{7F8E0173-AD71-4D56-8CBE-D124959EC614}"/>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9" name="ExtraShape">
              <a:extLst>
                <a:ext uri="{FF2B5EF4-FFF2-40B4-BE49-F238E27FC236}">
                  <a16:creationId xmlns:a16="http://schemas.microsoft.com/office/drawing/2014/main" id="{D01F47CA-4E45-484B-8B3E-DA6273BBDFF2}"/>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ExtraShape">
              <a:extLst>
                <a:ext uri="{FF2B5EF4-FFF2-40B4-BE49-F238E27FC236}">
                  <a16:creationId xmlns:a16="http://schemas.microsoft.com/office/drawing/2014/main" id="{A31398EF-4CC3-43DE-987C-ECD9EB087A21}"/>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ExtraShape">
              <a:extLst>
                <a:ext uri="{FF2B5EF4-FFF2-40B4-BE49-F238E27FC236}">
                  <a16:creationId xmlns:a16="http://schemas.microsoft.com/office/drawing/2014/main" id="{45C665EC-FA84-4CC9-8765-F901B82E6D17}"/>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ExtraShape">
              <a:extLst>
                <a:ext uri="{FF2B5EF4-FFF2-40B4-BE49-F238E27FC236}">
                  <a16:creationId xmlns:a16="http://schemas.microsoft.com/office/drawing/2014/main" id="{F98C3B3E-5F30-47F2-BF4D-3B205B618FF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3" name="ExtraShape31">
              <a:extLst>
                <a:ext uri="{FF2B5EF4-FFF2-40B4-BE49-F238E27FC236}">
                  <a16:creationId xmlns:a16="http://schemas.microsoft.com/office/drawing/2014/main" id="{10C30AE7-2777-42AE-917C-5B1EF7FADAA9}"/>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14" name="CustomText1">
              <a:extLst>
                <a:ext uri="{FF2B5EF4-FFF2-40B4-BE49-F238E27FC236}">
                  <a16:creationId xmlns:a16="http://schemas.microsoft.com/office/drawing/2014/main" id="{7F7027D5-62E0-4EE4-ABE7-0F8B834B55CF}"/>
                </a:ext>
              </a:extLst>
            </p:cNvPr>
            <p:cNvSpPr/>
            <p:nvPr/>
          </p:nvSpPr>
          <p:spPr>
            <a:xfrm>
              <a:off x="4154450" y="4657553"/>
              <a:ext cx="2055526" cy="338647"/>
            </a:xfrm>
            <a:prstGeom prst="rect">
              <a:avLst/>
            </a:prstGeom>
            <a:noFill/>
          </p:spPr>
          <p:txBody>
            <a:bodyPr wrap="none" lIns="90000" tIns="46800" rIns="90000" bIns="46800">
              <a:normAutofit/>
            </a:bodyPr>
            <a:lstStyle/>
            <a:p>
              <a:pPr marL="0" marR="0" lvl="0" indent="0" algn="ctr" defTabSz="914400" rtl="0" eaLnBrk="1" fontAlgn="auto" latinLnBrk="0" hangingPunct="1">
                <a:spcBef>
                  <a:spcPts val="0"/>
                </a:spcBef>
                <a:spcAft>
                  <a:spcPts val="0"/>
                </a:spcAft>
                <a:buClrTx/>
                <a:buSzTx/>
                <a:buFontTx/>
                <a:buNone/>
                <a:tabLst/>
                <a:defRPr/>
              </a:pPr>
              <a:endParaRPr kumimoji="0" lang="en-US" altLang="zh-CN" sz="1600" b="0" i="0" u="none" strike="noStrike" kern="1200" cap="none" spc="0" normalizeH="0" baseline="0" noProof="0" dirty="0">
                <a:ln>
                  <a:noFill/>
                </a:ln>
                <a:effectLst/>
                <a:uLnTx/>
                <a:uFillTx/>
              </a:endParaRPr>
            </a:p>
          </p:txBody>
        </p:sp>
        <p:sp>
          <p:nvSpPr>
            <p:cNvPr id="15" name="CustomText2">
              <a:extLst>
                <a:ext uri="{FF2B5EF4-FFF2-40B4-BE49-F238E27FC236}">
                  <a16:creationId xmlns:a16="http://schemas.microsoft.com/office/drawing/2014/main" id="{3DD8B5C8-F736-4F86-BA51-7E59F804E5A0}"/>
                </a:ext>
              </a:extLst>
            </p:cNvPr>
            <p:cNvSpPr/>
            <p:nvPr/>
          </p:nvSpPr>
          <p:spPr>
            <a:xfrm>
              <a:off x="4154450" y="4198293"/>
              <a:ext cx="2055525" cy="398949"/>
            </a:xfrm>
            <a:prstGeom prst="rect">
              <a:avLst/>
            </a:prstGeom>
            <a:noFill/>
          </p:spPr>
          <p:txBody>
            <a:bodyPr wrap="none" lIns="90000" tIns="46800" rIns="90000" bIns="46800" anchor="ctr">
              <a:normAutofit fontScale="85000" lnSpcReduction="20000"/>
            </a:bodyPr>
            <a:lstStyle/>
            <a:p>
              <a:pPr lvl="0" algn="ctr">
                <a:defRPr/>
              </a:pPr>
              <a:r>
                <a:rPr lang="zh-CN" altLang="en-US" sz="2800" b="1" dirty="0"/>
                <a:t>参考文献</a:t>
              </a:r>
              <a:endParaRPr kumimoji="0" lang="en-US" altLang="zh-CN" sz="2800" b="1" i="0" u="none" strike="noStrike" kern="1200" cap="none" spc="0" normalizeH="0" baseline="0" noProof="0" dirty="0">
                <a:ln>
                  <a:noFill/>
                </a:ln>
                <a:effectLst/>
                <a:uLnTx/>
                <a:uFillTx/>
              </a:endParaRPr>
            </a:p>
          </p:txBody>
        </p:sp>
        <p:sp>
          <p:nvSpPr>
            <p:cNvPr id="16" name="ValueText1">
              <a:extLst>
                <a:ext uri="{FF2B5EF4-FFF2-40B4-BE49-F238E27FC236}">
                  <a16:creationId xmlns:a16="http://schemas.microsoft.com/office/drawing/2014/main" id="{EFE090DA-4820-4C44-BF4B-6764A1944D7C}"/>
                </a:ext>
              </a:extLst>
            </p:cNvPr>
            <p:cNvSpPr txBox="1"/>
            <p:nvPr/>
          </p:nvSpPr>
          <p:spPr>
            <a:xfrm>
              <a:off x="6283073" y="4230340"/>
              <a:ext cx="949652" cy="677618"/>
            </a:xfrm>
            <a:prstGeom prst="rect">
              <a:avLst/>
            </a:prstGeom>
            <a:noFill/>
          </p:spPr>
          <p:txBody>
            <a:bodyPr wrap="none" anchor="ctr" anchorCtr="0">
              <a:prstTxWarp prst="textPlain">
                <a:avLst/>
              </a:prstTxWarp>
              <a:normAutofit fontScale="77500" lnSpcReduction="20000"/>
            </a:bodyPr>
            <a:lstStyle/>
            <a:p>
              <a:pPr algn="ctr"/>
              <a:r>
                <a:rPr lang="en-US" sz="6000" dirty="0">
                  <a:solidFill>
                    <a:srgbClr val="FFC000"/>
                  </a:solidFill>
                  <a:latin typeface="Impact" panose="020B0806030902050204" pitchFamily="34" charset="0"/>
                </a:rPr>
                <a:t>69%</a:t>
              </a:r>
            </a:p>
          </p:txBody>
        </p:sp>
      </p:grpSp>
    </p:spTree>
    <p:extLst>
      <p:ext uri="{BB962C8B-B14F-4D97-AF65-F5344CB8AC3E}">
        <p14:creationId xmlns:p14="http://schemas.microsoft.com/office/powerpoint/2010/main" val="2976896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554515" y="1747762"/>
            <a:ext cx="11146254" cy="2411283"/>
          </a:xfrm>
          <a:prstGeom prst="rect">
            <a:avLst/>
          </a:prstGeom>
          <a:noFill/>
        </p:spPr>
        <p:txBody>
          <a:bodyPr wrap="square" lIns="90000" tIns="46800" rIns="90000" bIns="46800" rtlCol="0" anchor="ctr">
            <a:normAutofit/>
          </a:bodyPr>
          <a:lstStyle/>
          <a:p>
            <a:pPr>
              <a:lnSpc>
                <a:spcPct val="150000"/>
              </a:lnSpc>
            </a:pPr>
            <a:r>
              <a:rPr lang="en-US" altLang="zh-CN" sz="1600" b="1" dirty="0"/>
              <a:t>《UML2</a:t>
            </a:r>
            <a:r>
              <a:rPr lang="zh-CN" altLang="en-US" sz="1600" b="1" dirty="0"/>
              <a:t>基础、建模与设计教程</a:t>
            </a:r>
            <a:r>
              <a:rPr lang="en-US" altLang="zh-CN" sz="1600" b="1" dirty="0"/>
              <a:t>》</a:t>
            </a:r>
            <a:r>
              <a:rPr lang="zh-CN" altLang="en-US" sz="1600" b="1" dirty="0"/>
              <a:t>杨弘平等编著</a:t>
            </a:r>
            <a:r>
              <a:rPr lang="en-US" altLang="zh-CN" sz="1600" b="1" dirty="0"/>
              <a:t>——p51-p58,p69-p91,p93-p114,p117-123,p144-p147,p211-224</a:t>
            </a:r>
          </a:p>
          <a:p>
            <a:pPr>
              <a:lnSpc>
                <a:spcPct val="150000"/>
              </a:lnSpc>
            </a:pPr>
            <a:endParaRPr lang="en-US" altLang="zh-CN" sz="1600" b="1" dirty="0"/>
          </a:p>
          <a:p>
            <a:pPr>
              <a:lnSpc>
                <a:spcPct val="150000"/>
              </a:lnSpc>
            </a:pPr>
            <a:r>
              <a:rPr lang="en-US" altLang="zh-CN" sz="1600" b="1" dirty="0"/>
              <a:t> </a:t>
            </a:r>
            <a:r>
              <a:rPr lang="zh-CN" altLang="en-US" sz="1600" b="1" dirty="0"/>
              <a:t>博客园：</a:t>
            </a:r>
            <a:r>
              <a:rPr lang="en-US" altLang="zh-CN" b="1" dirty="0"/>
              <a:t>UML</a:t>
            </a:r>
            <a:r>
              <a:rPr lang="zh-CN" altLang="en-US" b="1" dirty="0"/>
              <a:t>建模</a:t>
            </a:r>
            <a:r>
              <a:rPr lang="en-US" altLang="zh-CN" b="1" dirty="0"/>
              <a:t>——</a:t>
            </a:r>
            <a:r>
              <a:rPr lang="zh-CN" altLang="en-US" b="1" dirty="0"/>
              <a:t>用例图（</a:t>
            </a:r>
            <a:r>
              <a:rPr lang="en-US" altLang="zh-CN" b="1" dirty="0"/>
              <a:t>Use Case Diagram</a:t>
            </a:r>
            <a:r>
              <a:rPr lang="zh-CN" altLang="en-US" b="1" dirty="0"/>
              <a:t>）</a:t>
            </a:r>
            <a:r>
              <a:rPr lang="en-US" altLang="zh-CN" b="1" dirty="0"/>
              <a:t>——</a:t>
            </a:r>
            <a:r>
              <a:rPr lang="en-US" altLang="zh-CN" sz="1400" b="1" dirty="0"/>
              <a:t>https://www.cnblogs.com/xiaolongbao-lzh/p/4590897.html</a:t>
            </a:r>
          </a:p>
          <a:p>
            <a:pPr>
              <a:lnSpc>
                <a:spcPct val="150000"/>
              </a:lnSpc>
            </a:pPr>
            <a:endParaRPr lang="en-US" altLang="zh-CN" sz="1400" b="1" dirty="0"/>
          </a:p>
          <a:p>
            <a:pPr>
              <a:lnSpc>
                <a:spcPct val="150000"/>
              </a:lnSpc>
            </a:pPr>
            <a:r>
              <a:rPr lang="zh-CN" altLang="en-US" b="1" dirty="0"/>
              <a:t>博客园：五分钟读懂</a:t>
            </a:r>
            <a:r>
              <a:rPr lang="en-US" altLang="zh-CN" b="1" dirty="0"/>
              <a:t>UML</a:t>
            </a:r>
            <a:r>
              <a:rPr lang="zh-CN" altLang="en-US" b="1" dirty="0"/>
              <a:t>类图</a:t>
            </a:r>
            <a:r>
              <a:rPr lang="en-US" altLang="zh-CN" b="1" dirty="0"/>
              <a:t>——https://www.cnblogs.com/shindo/p/5579191.html</a:t>
            </a:r>
            <a:endParaRPr lang="en-US" altLang="zh-CN" sz="1400" b="1" dirty="0"/>
          </a:p>
        </p:txBody>
      </p:sp>
      <p:sp>
        <p:nvSpPr>
          <p:cNvPr id="2" name="标题 1"/>
          <p:cNvSpPr>
            <a:spLocks noGrp="1"/>
          </p:cNvSpPr>
          <p:nvPr>
            <p:ph type="title"/>
          </p:nvPr>
        </p:nvSpPr>
        <p:spPr/>
        <p:txBody>
          <a:bodyPr/>
          <a:lstStyle/>
          <a:p>
            <a:r>
              <a:rPr lang="zh-CN" altLang="en-US" dirty="0">
                <a:solidFill>
                  <a:schemeClr val="bg1"/>
                </a:solidFill>
              </a:rPr>
              <a:t>参考文献</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48</a:t>
            </a:fld>
            <a:endParaRPr lang="zh-CN" altLang="en-US" dirty="0"/>
          </a:p>
        </p:txBody>
      </p:sp>
    </p:spTree>
    <p:extLst>
      <p:ext uri="{BB962C8B-B14F-4D97-AF65-F5344CB8AC3E}">
        <p14:creationId xmlns:p14="http://schemas.microsoft.com/office/powerpoint/2010/main" val="4181800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49</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1542517"/>
            </a:xfrm>
            <a:prstGeom prst="rect">
              <a:avLst/>
            </a:prstGeom>
            <a:noFill/>
          </p:spPr>
          <p:txBody>
            <a:bodyPr wrap="square">
              <a:normAutofit/>
            </a:bodyPr>
            <a:lstStyle/>
            <a:p>
              <a:pPr algn="ctr"/>
              <a:r>
                <a:rPr lang="en-US" altLang="zh-CN" sz="2000" dirty="0">
                  <a:solidFill>
                    <a:schemeClr val="bg1"/>
                  </a:solidFill>
                </a:rPr>
                <a:t>PPT</a:t>
              </a:r>
              <a:r>
                <a:rPr lang="zh-CN" altLang="en-US" sz="2000" dirty="0">
                  <a:solidFill>
                    <a:schemeClr val="bg1"/>
                  </a:solidFill>
                </a:rPr>
                <a:t>制作</a:t>
              </a:r>
              <a:endParaRPr lang="en-US" altLang="zh-CN" sz="2000" dirty="0">
                <a:solidFill>
                  <a:schemeClr val="bg1"/>
                </a:solidFill>
              </a:endParaRPr>
            </a:p>
            <a:p>
              <a:pPr algn="ctr"/>
              <a:r>
                <a:rPr lang="zh-CN" altLang="en-US" sz="2000" dirty="0">
                  <a:solidFill>
                    <a:schemeClr val="bg1"/>
                  </a:solidFill>
                </a:rPr>
                <a:t>通信图，部署图绘制</a:t>
              </a:r>
              <a:endParaRPr lang="en-US" sz="20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endParaRPr lang="en-US" sz="2400"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a:bodyPr>
            <a:lstStyle/>
            <a:p>
              <a:pPr algn="ctr"/>
              <a:endParaRPr lang="en-US" sz="2400"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62500" lnSpcReduction="20000"/>
            </a:bodyPr>
            <a:lstStyle/>
            <a:p>
              <a:pPr algn="ct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lnSpcReduction="10000"/>
            </a:bodyPr>
            <a:lstStyle/>
            <a:p>
              <a:pPr algn="ctr"/>
              <a:endParaRPr lang="en-US" sz="13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834668" y="136191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于    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55000" lnSpcReduction="20000"/>
            </a:bodyPr>
            <a:lstStyle/>
            <a:p>
              <a:pPr algn="ct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2" y="1343949"/>
              <a:ext cx="689169" cy="304680"/>
            </a:xfrm>
            <a:prstGeom prst="rect">
              <a:avLst/>
            </a:prstGeom>
            <a:noFill/>
          </p:spPr>
          <p:txBody>
            <a:bodyPr wrap="none" anchor="ctr">
              <a:prstTxWarp prst="textPlain">
                <a:avLst/>
              </a:prstTxWarp>
              <a:normAutofit fontScale="70000" lnSpcReduction="20000"/>
            </a:bodyPr>
            <a:lstStyle/>
            <a:p>
              <a:pPr algn="ct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10187371" y="135567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章奇妙</a:t>
            </a:r>
            <a:endParaRPr lang="en-US" altLang="zh-CN" sz="2400" dirty="0">
              <a:solidFill>
                <a:schemeClr val="bg1"/>
              </a:solidFill>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8093016" y="134394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刘值成</a:t>
            </a:r>
            <a:endParaRPr lang="en-US" altLang="zh-CN" sz="2400" dirty="0">
              <a:solidFill>
                <a:schemeClr val="bg1"/>
              </a:solidFill>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3506365" y="136911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陈铉文</a:t>
            </a:r>
            <a:endParaRPr lang="en-US" altLang="zh-CN" sz="2400" dirty="0">
              <a:solidFill>
                <a:schemeClr val="bg1"/>
              </a:solidFill>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1209472" y="1369120"/>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张威杰</a:t>
            </a:r>
            <a:endParaRPr lang="en-US" altLang="zh-CN" sz="2400" dirty="0">
              <a:solidFill>
                <a:schemeClr val="bg1"/>
              </a:solidFill>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1018897" y="4424105"/>
            <a:ext cx="1231900" cy="461665"/>
          </a:xfrm>
          <a:prstGeom prst="rect">
            <a:avLst/>
          </a:prstGeom>
          <a:noFill/>
        </p:spPr>
        <p:txBody>
          <a:bodyPr wrap="square">
            <a:normAutofit/>
          </a:bodyPr>
          <a:lstStyle/>
          <a:p>
            <a:pPr algn="ctr"/>
            <a:r>
              <a:rPr lang="en-US" sz="2400" dirty="0">
                <a:solidFill>
                  <a:schemeClr val="bg1"/>
                </a:solidFill>
              </a:rPr>
              <a:t>93</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3297721" y="1801203"/>
            <a:ext cx="1231900" cy="1542517"/>
          </a:xfrm>
          <a:prstGeom prst="rect">
            <a:avLst/>
          </a:prstGeom>
          <a:noFill/>
        </p:spPr>
        <p:txBody>
          <a:bodyPr wrap="square">
            <a:normAutofit/>
          </a:bodyPr>
          <a:lstStyle/>
          <a:p>
            <a:pPr algn="ctr"/>
            <a:r>
              <a:rPr lang="zh-CN" altLang="en-US" sz="2000" dirty="0">
                <a:solidFill>
                  <a:schemeClr val="bg1"/>
                </a:solidFill>
              </a:rPr>
              <a:t>顺序图绘制</a:t>
            </a:r>
            <a:endParaRPr lang="en-US" sz="20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5637402" y="3699096"/>
            <a:ext cx="1231900" cy="461665"/>
          </a:xfrm>
          <a:prstGeom prst="rect">
            <a:avLst/>
          </a:prstGeom>
          <a:noFill/>
        </p:spPr>
        <p:txBody>
          <a:bodyPr wrap="square">
            <a:normAutofit/>
          </a:bodyPr>
          <a:lstStyle/>
          <a:p>
            <a:pPr algn="ctr"/>
            <a:r>
              <a:rPr lang="en-US" sz="2400" dirty="0">
                <a:solidFill>
                  <a:schemeClr val="bg1"/>
                </a:solidFill>
              </a:rPr>
              <a:t>89</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5663102" y="1739175"/>
            <a:ext cx="1231900" cy="1542517"/>
          </a:xfrm>
          <a:prstGeom prst="rect">
            <a:avLst/>
          </a:prstGeom>
          <a:noFill/>
        </p:spPr>
        <p:txBody>
          <a:bodyPr wrap="square">
            <a:normAutofit/>
          </a:bodyPr>
          <a:lstStyle/>
          <a:p>
            <a:pPr algn="ctr"/>
            <a:r>
              <a:rPr lang="zh-CN" altLang="en-US" sz="2000" dirty="0">
                <a:solidFill>
                  <a:schemeClr val="bg1"/>
                </a:solidFill>
              </a:rPr>
              <a:t>类图绘制</a:t>
            </a:r>
            <a:endParaRPr lang="en-US" sz="20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3287993" y="3803883"/>
            <a:ext cx="1231900" cy="461665"/>
          </a:xfrm>
          <a:prstGeom prst="rect">
            <a:avLst/>
          </a:prstGeom>
          <a:noFill/>
        </p:spPr>
        <p:txBody>
          <a:bodyPr wrap="square">
            <a:normAutofit/>
          </a:bodyPr>
          <a:lstStyle/>
          <a:p>
            <a:pPr algn="ctr"/>
            <a:r>
              <a:rPr lang="en-US" sz="2400" dirty="0">
                <a:solidFill>
                  <a:schemeClr val="bg1"/>
                </a:solidFill>
              </a:rPr>
              <a:t>90</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7914997" y="4250556"/>
            <a:ext cx="1231900" cy="461665"/>
          </a:xfrm>
          <a:prstGeom prst="rect">
            <a:avLst/>
          </a:prstGeom>
          <a:noFill/>
        </p:spPr>
        <p:txBody>
          <a:bodyPr wrap="square">
            <a:normAutofit/>
          </a:bodyPr>
          <a:lstStyle/>
          <a:p>
            <a:pPr algn="ctr"/>
            <a:r>
              <a:rPr lang="en-US" sz="2400" dirty="0">
                <a:solidFill>
                  <a:schemeClr val="bg1"/>
                </a:solidFill>
              </a:rPr>
              <a:t>91</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7895121" y="1982005"/>
            <a:ext cx="1231900" cy="1542517"/>
          </a:xfrm>
          <a:prstGeom prst="rect">
            <a:avLst/>
          </a:prstGeom>
          <a:noFill/>
        </p:spPr>
        <p:txBody>
          <a:bodyPr wrap="square">
            <a:normAutofit/>
          </a:bodyPr>
          <a:lstStyle/>
          <a:p>
            <a:pPr algn="ctr"/>
            <a:r>
              <a:rPr lang="zh-CN" altLang="en-US" sz="2000" dirty="0">
                <a:solidFill>
                  <a:schemeClr val="bg1"/>
                </a:solidFill>
              </a:rPr>
              <a:t>用例图绘制</a:t>
            </a:r>
            <a:endParaRPr lang="en-US" sz="20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9997797" y="1775086"/>
            <a:ext cx="1231900" cy="1542517"/>
          </a:xfrm>
          <a:prstGeom prst="rect">
            <a:avLst/>
          </a:prstGeom>
          <a:noFill/>
        </p:spPr>
        <p:txBody>
          <a:bodyPr wrap="square">
            <a:normAutofit/>
          </a:bodyPr>
          <a:lstStyle/>
          <a:p>
            <a:pPr algn="ctr"/>
            <a:r>
              <a:rPr lang="zh-CN" altLang="en-US" sz="2000" dirty="0">
                <a:solidFill>
                  <a:schemeClr val="bg1"/>
                </a:solidFill>
              </a:rPr>
              <a:t>状态机图绘制</a:t>
            </a:r>
            <a:endParaRPr lang="en-US" sz="20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9997797" y="3572642"/>
            <a:ext cx="1231900" cy="461665"/>
          </a:xfrm>
          <a:prstGeom prst="rect">
            <a:avLst/>
          </a:prstGeom>
          <a:noFill/>
        </p:spPr>
        <p:txBody>
          <a:bodyPr wrap="square">
            <a:normAutofit/>
          </a:bodyPr>
          <a:lstStyle/>
          <a:p>
            <a:pPr algn="ctr"/>
            <a:r>
              <a:rPr lang="en-US" sz="2400" dirty="0">
                <a:solidFill>
                  <a:schemeClr val="bg1"/>
                </a:solidFill>
              </a:rPr>
              <a:t>88</a:t>
            </a:r>
          </a:p>
        </p:txBody>
      </p:sp>
    </p:spTree>
    <p:extLst>
      <p:ext uri="{BB962C8B-B14F-4D97-AF65-F5344CB8AC3E}">
        <p14:creationId xmlns:p14="http://schemas.microsoft.com/office/powerpoint/2010/main" val="762850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5FE2B-4E0B-4AB6-8EF1-859E60AB682C}"/>
              </a:ext>
            </a:extLst>
          </p:cNvPr>
          <p:cNvSpPr>
            <a:spLocks noGrp="1"/>
          </p:cNvSpPr>
          <p:nvPr>
            <p:ph type="title"/>
          </p:nvPr>
        </p:nvSpPr>
        <p:spPr/>
        <p:txBody>
          <a:bodyPr/>
          <a:lstStyle/>
          <a:p>
            <a:r>
              <a:rPr lang="zh-CN" altLang="en-US" dirty="0"/>
              <a:t>用例图的作用</a:t>
            </a:r>
          </a:p>
        </p:txBody>
      </p:sp>
      <p:sp>
        <p:nvSpPr>
          <p:cNvPr id="3" name="页脚占位符 2">
            <a:extLst>
              <a:ext uri="{FF2B5EF4-FFF2-40B4-BE49-F238E27FC236}">
                <a16:creationId xmlns:a16="http://schemas.microsoft.com/office/drawing/2014/main" id="{5F107C59-E93A-43F7-8626-606C5CC3569A}"/>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59254B6C-EB14-471E-A818-4A2F890DF40D}"/>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5" name="文本框 4">
            <a:extLst>
              <a:ext uri="{FF2B5EF4-FFF2-40B4-BE49-F238E27FC236}">
                <a16:creationId xmlns:a16="http://schemas.microsoft.com/office/drawing/2014/main" id="{0D6D0108-E648-4E02-BB20-3171D01D5D1D}"/>
              </a:ext>
            </a:extLst>
          </p:cNvPr>
          <p:cNvSpPr txBox="1"/>
          <p:nvPr/>
        </p:nvSpPr>
        <p:spPr>
          <a:xfrm>
            <a:off x="889233" y="1602297"/>
            <a:ext cx="5686172" cy="369332"/>
          </a:xfrm>
          <a:prstGeom prst="rect">
            <a:avLst/>
          </a:prstGeom>
          <a:noFill/>
        </p:spPr>
        <p:txBody>
          <a:bodyPr wrap="none" rtlCol="0">
            <a:spAutoFit/>
          </a:bodyPr>
          <a:lstStyle/>
          <a:p>
            <a:r>
              <a:rPr lang="en-US" altLang="zh-CN" dirty="0"/>
              <a:t>1.</a:t>
            </a:r>
            <a:r>
              <a:rPr lang="zh-CN" altLang="en-US" dirty="0"/>
              <a:t>用来描述将要开发系统的功能需求和系统的使用场景</a:t>
            </a:r>
          </a:p>
        </p:txBody>
      </p:sp>
      <p:sp>
        <p:nvSpPr>
          <p:cNvPr id="6" name="文本框 5">
            <a:extLst>
              <a:ext uri="{FF2B5EF4-FFF2-40B4-BE49-F238E27FC236}">
                <a16:creationId xmlns:a16="http://schemas.microsoft.com/office/drawing/2014/main" id="{BD355ADD-CE11-4428-95D1-148AAE4645B1}"/>
              </a:ext>
            </a:extLst>
          </p:cNvPr>
          <p:cNvSpPr txBox="1"/>
          <p:nvPr/>
        </p:nvSpPr>
        <p:spPr>
          <a:xfrm>
            <a:off x="889233" y="2162046"/>
            <a:ext cx="5917004" cy="369332"/>
          </a:xfrm>
          <a:prstGeom prst="rect">
            <a:avLst/>
          </a:prstGeom>
          <a:noFill/>
        </p:spPr>
        <p:txBody>
          <a:bodyPr wrap="none" rtlCol="0">
            <a:spAutoFit/>
          </a:bodyPr>
          <a:lstStyle/>
          <a:p>
            <a:r>
              <a:rPr lang="en-US" altLang="zh-CN" dirty="0"/>
              <a:t>2.</a:t>
            </a:r>
            <a:r>
              <a:rPr lang="zh-CN" altLang="en-US" dirty="0"/>
              <a:t>作为设计和开发过程的基础，促进各阶段开发工作进展</a:t>
            </a:r>
          </a:p>
        </p:txBody>
      </p:sp>
      <p:sp>
        <p:nvSpPr>
          <p:cNvPr id="7" name="文本框 6">
            <a:extLst>
              <a:ext uri="{FF2B5EF4-FFF2-40B4-BE49-F238E27FC236}">
                <a16:creationId xmlns:a16="http://schemas.microsoft.com/office/drawing/2014/main" id="{F47BFA2F-ED08-474B-AC4C-A5FCF1081E88}"/>
              </a:ext>
            </a:extLst>
          </p:cNvPr>
          <p:cNvSpPr txBox="1"/>
          <p:nvPr/>
        </p:nvSpPr>
        <p:spPr>
          <a:xfrm>
            <a:off x="889233" y="2721795"/>
            <a:ext cx="2916183" cy="369332"/>
          </a:xfrm>
          <a:prstGeom prst="rect">
            <a:avLst/>
          </a:prstGeom>
          <a:noFill/>
        </p:spPr>
        <p:txBody>
          <a:bodyPr wrap="none" rtlCol="0">
            <a:spAutoFit/>
          </a:bodyPr>
          <a:lstStyle/>
          <a:p>
            <a:r>
              <a:rPr lang="en-US" altLang="zh-CN" dirty="0"/>
              <a:t>3.</a:t>
            </a:r>
            <a:r>
              <a:rPr lang="zh-CN" altLang="en-US" dirty="0"/>
              <a:t>用于验证与确认系统需求</a:t>
            </a:r>
          </a:p>
        </p:txBody>
      </p:sp>
    </p:spTree>
    <p:extLst>
      <p:ext uri="{BB962C8B-B14F-4D97-AF65-F5344CB8AC3E}">
        <p14:creationId xmlns:p14="http://schemas.microsoft.com/office/powerpoint/2010/main" val="25767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endParaRPr lang="zh-CN" altLang="en-US" b="0"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4" y="2694404"/>
            <a:ext cx="5426076" cy="296271"/>
          </a:xfrm>
        </p:spPr>
        <p:txBody>
          <a:bodyPr/>
          <a:lstStyle/>
          <a:p>
            <a:pPr algn="ctr"/>
            <a:r>
              <a:rPr lang="zh-CN" altLang="en-US" sz="2000" dirty="0"/>
              <a:t>制作：</a:t>
            </a:r>
            <a:r>
              <a:rPr lang="en-US" altLang="zh-CN" sz="2000" dirty="0"/>
              <a:t>PRD2018-G01</a:t>
            </a:r>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7B652-7701-4163-AE35-40B9D6C50043}"/>
              </a:ext>
            </a:extLst>
          </p:cNvPr>
          <p:cNvSpPr>
            <a:spLocks noGrp="1"/>
          </p:cNvSpPr>
          <p:nvPr>
            <p:ph type="title"/>
          </p:nvPr>
        </p:nvSpPr>
        <p:spPr/>
        <p:txBody>
          <a:bodyPr/>
          <a:lstStyle/>
          <a:p>
            <a:r>
              <a:rPr lang="zh-CN" altLang="en-US" dirty="0"/>
              <a:t>用例关系</a:t>
            </a:r>
          </a:p>
        </p:txBody>
      </p:sp>
      <p:sp>
        <p:nvSpPr>
          <p:cNvPr id="3" name="页脚占位符 2">
            <a:extLst>
              <a:ext uri="{FF2B5EF4-FFF2-40B4-BE49-F238E27FC236}">
                <a16:creationId xmlns:a16="http://schemas.microsoft.com/office/drawing/2014/main" id="{D6557C3F-43E0-4A5C-AE9F-371DCBB351F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D96CBFB6-2CEC-4EB8-BC27-F3D92CCCFD00}"/>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文本框 4">
            <a:extLst>
              <a:ext uri="{FF2B5EF4-FFF2-40B4-BE49-F238E27FC236}">
                <a16:creationId xmlns:a16="http://schemas.microsoft.com/office/drawing/2014/main" id="{46855B51-8C0C-4434-B942-9CF4EC4F6C0F}"/>
              </a:ext>
            </a:extLst>
          </p:cNvPr>
          <p:cNvSpPr txBox="1"/>
          <p:nvPr/>
        </p:nvSpPr>
        <p:spPr>
          <a:xfrm>
            <a:off x="669924" y="1453329"/>
            <a:ext cx="2031325" cy="369332"/>
          </a:xfrm>
          <a:prstGeom prst="rect">
            <a:avLst/>
          </a:prstGeom>
          <a:noFill/>
        </p:spPr>
        <p:txBody>
          <a:bodyPr wrap="none" rtlCol="0">
            <a:spAutoFit/>
          </a:bodyPr>
          <a:lstStyle/>
          <a:p>
            <a:r>
              <a:rPr lang="zh-CN" altLang="en-US" dirty="0"/>
              <a:t>用例图包含的关系</a:t>
            </a:r>
          </a:p>
        </p:txBody>
      </p:sp>
      <p:sp>
        <p:nvSpPr>
          <p:cNvPr id="6" name="文本框 5">
            <a:extLst>
              <a:ext uri="{FF2B5EF4-FFF2-40B4-BE49-F238E27FC236}">
                <a16:creationId xmlns:a16="http://schemas.microsoft.com/office/drawing/2014/main" id="{CC721D56-A933-4DC2-ACEB-67D80AB7C653}"/>
              </a:ext>
            </a:extLst>
          </p:cNvPr>
          <p:cNvSpPr txBox="1"/>
          <p:nvPr/>
        </p:nvSpPr>
        <p:spPr>
          <a:xfrm>
            <a:off x="1106151" y="2070510"/>
            <a:ext cx="5989140" cy="307777"/>
          </a:xfrm>
          <a:prstGeom prst="rect">
            <a:avLst/>
          </a:prstGeom>
          <a:noFill/>
        </p:spPr>
        <p:txBody>
          <a:bodyPr wrap="none" rtlCol="0">
            <a:spAutoFit/>
          </a:bodyPr>
          <a:lstStyle/>
          <a:p>
            <a:r>
              <a:rPr lang="en-US" altLang="zh-CN" sz="1400" b="1" dirty="0"/>
              <a:t>· </a:t>
            </a:r>
            <a:r>
              <a:rPr lang="zh-CN" altLang="en-US" sz="1400" b="1" dirty="0"/>
              <a:t>关联</a:t>
            </a:r>
            <a:r>
              <a:rPr lang="en-US" altLang="zh-CN" sz="1400" dirty="0"/>
              <a:t>——</a:t>
            </a:r>
            <a:r>
              <a:rPr lang="zh-CN" altLang="en-US" sz="1400" dirty="0"/>
              <a:t>表示</a:t>
            </a:r>
            <a:r>
              <a:rPr lang="zh-CN" altLang="en-US" sz="1400" b="1" dirty="0"/>
              <a:t>参与者与用例之间</a:t>
            </a:r>
            <a:r>
              <a:rPr lang="zh-CN" altLang="en-US" sz="1400" dirty="0"/>
              <a:t>的通信，任何一方都可发送或接受消息。</a:t>
            </a:r>
          </a:p>
        </p:txBody>
      </p:sp>
      <p:sp>
        <p:nvSpPr>
          <p:cNvPr id="8" name="文本框 7">
            <a:extLst>
              <a:ext uri="{FF2B5EF4-FFF2-40B4-BE49-F238E27FC236}">
                <a16:creationId xmlns:a16="http://schemas.microsoft.com/office/drawing/2014/main" id="{666FC327-F3F5-4DD7-B7D8-C34F2A4FC559}"/>
              </a:ext>
            </a:extLst>
          </p:cNvPr>
          <p:cNvSpPr txBox="1"/>
          <p:nvPr/>
        </p:nvSpPr>
        <p:spPr>
          <a:xfrm>
            <a:off x="1106151" y="2545822"/>
            <a:ext cx="5630067" cy="307777"/>
          </a:xfrm>
          <a:prstGeom prst="rect">
            <a:avLst/>
          </a:prstGeom>
          <a:noFill/>
        </p:spPr>
        <p:txBody>
          <a:bodyPr wrap="none" rtlCol="0">
            <a:spAutoFit/>
          </a:bodyPr>
          <a:lstStyle/>
          <a:p>
            <a:r>
              <a:rPr lang="en-US" altLang="zh-CN" sz="1400" b="1" dirty="0"/>
              <a:t>· </a:t>
            </a:r>
            <a:r>
              <a:rPr lang="zh-CN" altLang="en-US" sz="1400" b="1" dirty="0"/>
              <a:t>泛化</a:t>
            </a:r>
            <a:r>
              <a:rPr lang="en-US" altLang="zh-CN" sz="1400" dirty="0"/>
              <a:t>——</a:t>
            </a:r>
            <a:r>
              <a:rPr lang="zh-CN" altLang="en-US" sz="1400" b="1" dirty="0"/>
              <a:t>继承关系</a:t>
            </a:r>
            <a:r>
              <a:rPr lang="zh-CN" altLang="en-US" sz="1400" dirty="0"/>
              <a:t>，子用例和父用例像是，但表现出更特别的地方。</a:t>
            </a:r>
          </a:p>
        </p:txBody>
      </p:sp>
      <p:sp>
        <p:nvSpPr>
          <p:cNvPr id="9" name="文本框 8">
            <a:extLst>
              <a:ext uri="{FF2B5EF4-FFF2-40B4-BE49-F238E27FC236}">
                <a16:creationId xmlns:a16="http://schemas.microsoft.com/office/drawing/2014/main" id="{C9828903-2764-471F-B51F-B3D77A7FA780}"/>
              </a:ext>
            </a:extLst>
          </p:cNvPr>
          <p:cNvSpPr txBox="1"/>
          <p:nvPr/>
        </p:nvSpPr>
        <p:spPr>
          <a:xfrm>
            <a:off x="1106151" y="3041489"/>
            <a:ext cx="6577442" cy="307777"/>
          </a:xfrm>
          <a:prstGeom prst="rect">
            <a:avLst/>
          </a:prstGeom>
          <a:noFill/>
        </p:spPr>
        <p:txBody>
          <a:bodyPr wrap="none" rtlCol="0">
            <a:spAutoFit/>
          </a:bodyPr>
          <a:lstStyle/>
          <a:p>
            <a:r>
              <a:rPr lang="en-US" altLang="zh-CN" sz="1400" b="1" dirty="0"/>
              <a:t>· </a:t>
            </a:r>
            <a:r>
              <a:rPr lang="zh-CN" altLang="en-US" sz="1400" b="1" dirty="0"/>
              <a:t>包含</a:t>
            </a:r>
            <a:r>
              <a:rPr lang="en-US" altLang="zh-CN" sz="1400" dirty="0"/>
              <a:t>——</a:t>
            </a:r>
            <a:r>
              <a:rPr lang="zh-CN" altLang="en-US" sz="1400" dirty="0"/>
              <a:t>其中一个用例的行为包含另一个用例的行为，</a:t>
            </a:r>
            <a:r>
              <a:rPr lang="zh-CN" altLang="en-US" sz="1400" b="1" dirty="0"/>
              <a:t>基本用例会用到子用例。</a:t>
            </a:r>
          </a:p>
        </p:txBody>
      </p:sp>
      <p:sp>
        <p:nvSpPr>
          <p:cNvPr id="10" name="文本框 9">
            <a:extLst>
              <a:ext uri="{FF2B5EF4-FFF2-40B4-BE49-F238E27FC236}">
                <a16:creationId xmlns:a16="http://schemas.microsoft.com/office/drawing/2014/main" id="{FDFB6B96-299E-4B0B-BE4E-5A906809EB1C}"/>
              </a:ext>
            </a:extLst>
          </p:cNvPr>
          <p:cNvSpPr txBox="1"/>
          <p:nvPr/>
        </p:nvSpPr>
        <p:spPr>
          <a:xfrm>
            <a:off x="1106151" y="3537156"/>
            <a:ext cx="5859296" cy="307777"/>
          </a:xfrm>
          <a:prstGeom prst="rect">
            <a:avLst/>
          </a:prstGeom>
          <a:noFill/>
        </p:spPr>
        <p:txBody>
          <a:bodyPr wrap="none" rtlCol="0">
            <a:spAutoFit/>
          </a:bodyPr>
          <a:lstStyle/>
          <a:p>
            <a:r>
              <a:rPr lang="en-US" altLang="zh-CN" sz="1400" b="1" dirty="0"/>
              <a:t>· </a:t>
            </a:r>
            <a:r>
              <a:rPr lang="zh-CN" altLang="en-US" sz="1400" b="1" dirty="0"/>
              <a:t>扩展</a:t>
            </a:r>
            <a:r>
              <a:rPr lang="en-US" altLang="zh-CN" sz="1400" dirty="0"/>
              <a:t>——</a:t>
            </a:r>
            <a:r>
              <a:rPr lang="zh-CN" altLang="en-US" sz="1400" dirty="0"/>
              <a:t>对基本用例的扩展，基本用例是完整的，</a:t>
            </a:r>
            <a:r>
              <a:rPr lang="zh-CN" altLang="en-US" sz="1400" b="1" dirty="0"/>
              <a:t>子用例不一定参与</a:t>
            </a:r>
            <a:r>
              <a:rPr lang="zh-CN" altLang="en-US" sz="1400" dirty="0"/>
              <a:t>。</a:t>
            </a:r>
          </a:p>
        </p:txBody>
      </p:sp>
      <p:pic>
        <p:nvPicPr>
          <p:cNvPr id="11" name="图片 10">
            <a:extLst>
              <a:ext uri="{FF2B5EF4-FFF2-40B4-BE49-F238E27FC236}">
                <a16:creationId xmlns:a16="http://schemas.microsoft.com/office/drawing/2014/main" id="{37992740-DC11-4785-A3CB-82D5118423AB}"/>
              </a:ext>
            </a:extLst>
          </p:cNvPr>
          <p:cNvPicPr>
            <a:picLocks noChangeAspect="1"/>
          </p:cNvPicPr>
          <p:nvPr/>
        </p:nvPicPr>
        <p:blipFill>
          <a:blip r:embed="rId2"/>
          <a:stretch>
            <a:fillRect/>
          </a:stretch>
        </p:blipFill>
        <p:spPr>
          <a:xfrm>
            <a:off x="669924" y="4156097"/>
            <a:ext cx="3022265" cy="1691029"/>
          </a:xfrm>
          <a:prstGeom prst="rect">
            <a:avLst/>
          </a:prstGeom>
        </p:spPr>
      </p:pic>
      <p:pic>
        <p:nvPicPr>
          <p:cNvPr id="12" name="图片 11">
            <a:extLst>
              <a:ext uri="{FF2B5EF4-FFF2-40B4-BE49-F238E27FC236}">
                <a16:creationId xmlns:a16="http://schemas.microsoft.com/office/drawing/2014/main" id="{F46B0D9B-4B16-4FA4-A184-52384483C641}"/>
              </a:ext>
            </a:extLst>
          </p:cNvPr>
          <p:cNvPicPr>
            <a:picLocks noChangeAspect="1"/>
          </p:cNvPicPr>
          <p:nvPr/>
        </p:nvPicPr>
        <p:blipFill>
          <a:blip r:embed="rId3"/>
          <a:stretch>
            <a:fillRect/>
          </a:stretch>
        </p:blipFill>
        <p:spPr>
          <a:xfrm>
            <a:off x="4012258" y="4164692"/>
            <a:ext cx="2953189" cy="1842881"/>
          </a:xfrm>
          <a:prstGeom prst="rect">
            <a:avLst/>
          </a:prstGeom>
        </p:spPr>
      </p:pic>
      <p:pic>
        <p:nvPicPr>
          <p:cNvPr id="13" name="图片 12">
            <a:extLst>
              <a:ext uri="{FF2B5EF4-FFF2-40B4-BE49-F238E27FC236}">
                <a16:creationId xmlns:a16="http://schemas.microsoft.com/office/drawing/2014/main" id="{26D14ED5-3CD7-4963-8AD9-81E312CBC889}"/>
              </a:ext>
            </a:extLst>
          </p:cNvPr>
          <p:cNvPicPr>
            <a:picLocks noChangeAspect="1"/>
          </p:cNvPicPr>
          <p:nvPr/>
        </p:nvPicPr>
        <p:blipFill>
          <a:blip r:embed="rId4"/>
          <a:stretch>
            <a:fillRect/>
          </a:stretch>
        </p:blipFill>
        <p:spPr>
          <a:xfrm>
            <a:off x="7285516" y="4002526"/>
            <a:ext cx="3322040" cy="2167212"/>
          </a:xfrm>
          <a:prstGeom prst="rect">
            <a:avLst/>
          </a:prstGeom>
        </p:spPr>
      </p:pic>
    </p:spTree>
    <p:extLst>
      <p:ext uri="{BB962C8B-B14F-4D97-AF65-F5344CB8AC3E}">
        <p14:creationId xmlns:p14="http://schemas.microsoft.com/office/powerpoint/2010/main" val="9265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9A2D7-7475-45EC-BDB3-479F68E90774}"/>
              </a:ext>
            </a:extLst>
          </p:cNvPr>
          <p:cNvSpPr>
            <a:spLocks noGrp="1"/>
          </p:cNvSpPr>
          <p:nvPr>
            <p:ph type="title"/>
          </p:nvPr>
        </p:nvSpPr>
        <p:spPr/>
        <p:txBody>
          <a:bodyPr/>
          <a:lstStyle/>
          <a:p>
            <a:r>
              <a:rPr lang="zh-CN" altLang="en-US" dirty="0"/>
              <a:t>新闻中心管理系统</a:t>
            </a:r>
            <a:endParaRPr lang="zh-CN" altLang="en-US" b="0" dirty="0"/>
          </a:p>
        </p:txBody>
      </p:sp>
      <p:sp>
        <p:nvSpPr>
          <p:cNvPr id="3" name="页脚占位符 2">
            <a:extLst>
              <a:ext uri="{FF2B5EF4-FFF2-40B4-BE49-F238E27FC236}">
                <a16:creationId xmlns:a16="http://schemas.microsoft.com/office/drawing/2014/main" id="{00A711A2-3F53-4CCE-AB90-5B914DC760EB}"/>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0BF6791-7A8C-48D5-BC60-AEDD4E448F9A}"/>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pic>
        <p:nvPicPr>
          <p:cNvPr id="5" name="图片 4">
            <a:extLst>
              <a:ext uri="{FF2B5EF4-FFF2-40B4-BE49-F238E27FC236}">
                <a16:creationId xmlns:a16="http://schemas.microsoft.com/office/drawing/2014/main" id="{765B4016-45C3-4BE3-8C56-9A1AC0CF5150}"/>
              </a:ext>
            </a:extLst>
          </p:cNvPr>
          <p:cNvPicPr>
            <a:picLocks noChangeAspect="1"/>
          </p:cNvPicPr>
          <p:nvPr/>
        </p:nvPicPr>
        <p:blipFill>
          <a:blip r:embed="rId2"/>
          <a:stretch>
            <a:fillRect/>
          </a:stretch>
        </p:blipFill>
        <p:spPr>
          <a:xfrm>
            <a:off x="2004217" y="1506538"/>
            <a:ext cx="8181975" cy="4733925"/>
          </a:xfrm>
          <a:prstGeom prst="rect">
            <a:avLst/>
          </a:prstGeom>
        </p:spPr>
      </p:pic>
    </p:spTree>
    <p:extLst>
      <p:ext uri="{BB962C8B-B14F-4D97-AF65-F5344CB8AC3E}">
        <p14:creationId xmlns:p14="http://schemas.microsoft.com/office/powerpoint/2010/main" val="157626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类图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82377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1AB29-9ECE-486B-8522-188DFE19441E}"/>
              </a:ext>
            </a:extLst>
          </p:cNvPr>
          <p:cNvSpPr>
            <a:spLocks noGrp="1"/>
          </p:cNvSpPr>
          <p:nvPr>
            <p:ph type="title"/>
          </p:nvPr>
        </p:nvSpPr>
        <p:spPr/>
        <p:txBody>
          <a:bodyPr/>
          <a:lstStyle/>
          <a:p>
            <a:r>
              <a:rPr lang="zh-CN" altLang="en-US" dirty="0"/>
              <a:t>类图概念</a:t>
            </a:r>
          </a:p>
        </p:txBody>
      </p:sp>
      <p:sp>
        <p:nvSpPr>
          <p:cNvPr id="3" name="页脚占位符 2">
            <a:extLst>
              <a:ext uri="{FF2B5EF4-FFF2-40B4-BE49-F238E27FC236}">
                <a16:creationId xmlns:a16="http://schemas.microsoft.com/office/drawing/2014/main" id="{B87CE1A8-DC65-4CC6-8029-8E86FE818859}"/>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CC7609D6-6049-4653-81A9-EE8410C3E4CF}"/>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5" name="文本框 4">
            <a:extLst>
              <a:ext uri="{FF2B5EF4-FFF2-40B4-BE49-F238E27FC236}">
                <a16:creationId xmlns:a16="http://schemas.microsoft.com/office/drawing/2014/main" id="{6106DDC2-C6AF-44B7-9A37-37885F1C190D}"/>
              </a:ext>
            </a:extLst>
          </p:cNvPr>
          <p:cNvSpPr txBox="1"/>
          <p:nvPr/>
        </p:nvSpPr>
        <p:spPr>
          <a:xfrm>
            <a:off x="897623" y="1518407"/>
            <a:ext cx="1531188" cy="369332"/>
          </a:xfrm>
          <a:prstGeom prst="rect">
            <a:avLst/>
          </a:prstGeom>
          <a:noFill/>
        </p:spPr>
        <p:txBody>
          <a:bodyPr wrap="none" rtlCol="0">
            <a:spAutoFit/>
          </a:bodyPr>
          <a:lstStyle/>
          <a:p>
            <a:r>
              <a:rPr lang="en-US" altLang="zh-CN" dirty="0"/>
              <a:t>1.</a:t>
            </a:r>
            <a:r>
              <a:rPr lang="zh-CN" altLang="en-US" dirty="0"/>
              <a:t>什么是类？</a:t>
            </a:r>
          </a:p>
        </p:txBody>
      </p:sp>
      <p:sp>
        <p:nvSpPr>
          <p:cNvPr id="6" name="文本框 5">
            <a:extLst>
              <a:ext uri="{FF2B5EF4-FFF2-40B4-BE49-F238E27FC236}">
                <a16:creationId xmlns:a16="http://schemas.microsoft.com/office/drawing/2014/main" id="{B1764F4D-5FD0-478D-9636-DF6157CD54D8}"/>
              </a:ext>
            </a:extLst>
          </p:cNvPr>
          <p:cNvSpPr txBox="1"/>
          <p:nvPr/>
        </p:nvSpPr>
        <p:spPr>
          <a:xfrm>
            <a:off x="1375794" y="2008114"/>
            <a:ext cx="4852610" cy="307777"/>
          </a:xfrm>
          <a:prstGeom prst="rect">
            <a:avLst/>
          </a:prstGeom>
          <a:noFill/>
        </p:spPr>
        <p:txBody>
          <a:bodyPr wrap="none" rtlCol="0">
            <a:spAutoFit/>
          </a:bodyPr>
          <a:lstStyle/>
          <a:p>
            <a:r>
              <a:rPr lang="zh-CN" altLang="en-US" sz="1400" dirty="0"/>
              <a:t>类是一组具有相同属性、操作、关系和语义的对象的抽象。</a:t>
            </a:r>
          </a:p>
        </p:txBody>
      </p:sp>
      <p:sp>
        <p:nvSpPr>
          <p:cNvPr id="7" name="文本框 6">
            <a:extLst>
              <a:ext uri="{FF2B5EF4-FFF2-40B4-BE49-F238E27FC236}">
                <a16:creationId xmlns:a16="http://schemas.microsoft.com/office/drawing/2014/main" id="{8C8D1E6E-31DC-4474-BE8C-6DCD2551AC3A}"/>
              </a:ext>
            </a:extLst>
          </p:cNvPr>
          <p:cNvSpPr txBox="1"/>
          <p:nvPr/>
        </p:nvSpPr>
        <p:spPr>
          <a:xfrm>
            <a:off x="897623" y="2497821"/>
            <a:ext cx="1992853" cy="369332"/>
          </a:xfrm>
          <a:prstGeom prst="rect">
            <a:avLst/>
          </a:prstGeom>
          <a:noFill/>
        </p:spPr>
        <p:txBody>
          <a:bodyPr wrap="none" rtlCol="0">
            <a:spAutoFit/>
          </a:bodyPr>
          <a:lstStyle/>
          <a:p>
            <a:r>
              <a:rPr lang="en-US" altLang="zh-CN" dirty="0"/>
              <a:t>2.</a:t>
            </a:r>
            <a:r>
              <a:rPr lang="zh-CN" altLang="en-US" dirty="0"/>
              <a:t>类图的基本概念</a:t>
            </a:r>
          </a:p>
        </p:txBody>
      </p:sp>
      <p:sp>
        <p:nvSpPr>
          <p:cNvPr id="8" name="文本框 7">
            <a:extLst>
              <a:ext uri="{FF2B5EF4-FFF2-40B4-BE49-F238E27FC236}">
                <a16:creationId xmlns:a16="http://schemas.microsoft.com/office/drawing/2014/main" id="{10C8EC69-9036-435F-92BE-0E3CC4F9FDB6}"/>
              </a:ext>
            </a:extLst>
          </p:cNvPr>
          <p:cNvSpPr txBox="1"/>
          <p:nvPr/>
        </p:nvSpPr>
        <p:spPr>
          <a:xfrm>
            <a:off x="1148304" y="3002917"/>
            <a:ext cx="8815234" cy="369332"/>
          </a:xfrm>
          <a:prstGeom prst="rect">
            <a:avLst/>
          </a:prstGeom>
          <a:noFill/>
        </p:spPr>
        <p:txBody>
          <a:bodyPr wrap="none" rtlCol="0">
            <a:spAutoFit/>
          </a:bodyPr>
          <a:lstStyle/>
          <a:p>
            <a:r>
              <a:rPr lang="zh-CN" altLang="en-US" dirty="0"/>
              <a:t>   </a:t>
            </a:r>
            <a:r>
              <a:rPr lang="zh-CN" altLang="en-US" sz="1400" dirty="0"/>
              <a:t>类图是用来显示系统中的类、接口及他们之间的静态结构和关系的一种静态模型，它用于描述系统的结构。</a:t>
            </a:r>
          </a:p>
        </p:txBody>
      </p:sp>
      <p:sp>
        <p:nvSpPr>
          <p:cNvPr id="14" name="文本框 13">
            <a:extLst>
              <a:ext uri="{FF2B5EF4-FFF2-40B4-BE49-F238E27FC236}">
                <a16:creationId xmlns:a16="http://schemas.microsoft.com/office/drawing/2014/main" id="{243484E3-D008-4F11-9BC4-32DD6AB73CDD}"/>
              </a:ext>
            </a:extLst>
          </p:cNvPr>
          <p:cNvSpPr txBox="1"/>
          <p:nvPr/>
        </p:nvSpPr>
        <p:spPr>
          <a:xfrm>
            <a:off x="897623" y="3619204"/>
            <a:ext cx="1300356" cy="369332"/>
          </a:xfrm>
          <a:prstGeom prst="rect">
            <a:avLst/>
          </a:prstGeom>
          <a:noFill/>
        </p:spPr>
        <p:txBody>
          <a:bodyPr wrap="none" rtlCol="0">
            <a:spAutoFit/>
          </a:bodyPr>
          <a:lstStyle/>
          <a:p>
            <a:r>
              <a:rPr lang="en-US" altLang="zh-CN" dirty="0"/>
              <a:t>3.</a:t>
            </a:r>
            <a:r>
              <a:rPr lang="zh-CN" altLang="en-US" dirty="0"/>
              <a:t>类的组成</a:t>
            </a:r>
          </a:p>
        </p:txBody>
      </p:sp>
      <p:sp>
        <p:nvSpPr>
          <p:cNvPr id="15" name="文本框 14">
            <a:extLst>
              <a:ext uri="{FF2B5EF4-FFF2-40B4-BE49-F238E27FC236}">
                <a16:creationId xmlns:a16="http://schemas.microsoft.com/office/drawing/2014/main" id="{8A772E46-2245-464A-A723-328BB9CFB3E3}"/>
              </a:ext>
            </a:extLst>
          </p:cNvPr>
          <p:cNvSpPr txBox="1"/>
          <p:nvPr/>
        </p:nvSpPr>
        <p:spPr>
          <a:xfrm>
            <a:off x="1375794" y="4124300"/>
            <a:ext cx="652743" cy="307777"/>
          </a:xfrm>
          <a:prstGeom prst="rect">
            <a:avLst/>
          </a:prstGeom>
          <a:noFill/>
        </p:spPr>
        <p:txBody>
          <a:bodyPr wrap="none" rtlCol="0">
            <a:spAutoFit/>
          </a:bodyPr>
          <a:lstStyle/>
          <a:p>
            <a:r>
              <a:rPr lang="en-US" altLang="zh-CN" sz="1400" dirty="0"/>
              <a:t>· </a:t>
            </a:r>
            <a:r>
              <a:rPr lang="zh-CN" altLang="en-US" sz="1400" dirty="0"/>
              <a:t>类名</a:t>
            </a:r>
          </a:p>
        </p:txBody>
      </p:sp>
      <p:sp>
        <p:nvSpPr>
          <p:cNvPr id="18" name="文本框 17">
            <a:extLst>
              <a:ext uri="{FF2B5EF4-FFF2-40B4-BE49-F238E27FC236}">
                <a16:creationId xmlns:a16="http://schemas.microsoft.com/office/drawing/2014/main" id="{3D731975-C1A5-4E9A-93CB-5F7A8B255097}"/>
              </a:ext>
            </a:extLst>
          </p:cNvPr>
          <p:cNvSpPr txBox="1"/>
          <p:nvPr/>
        </p:nvSpPr>
        <p:spPr>
          <a:xfrm>
            <a:off x="1375794" y="4563636"/>
            <a:ext cx="3437159" cy="307777"/>
          </a:xfrm>
          <a:prstGeom prst="rect">
            <a:avLst/>
          </a:prstGeom>
          <a:noFill/>
        </p:spPr>
        <p:txBody>
          <a:bodyPr wrap="none" rtlCol="0">
            <a:spAutoFit/>
          </a:bodyPr>
          <a:lstStyle/>
          <a:p>
            <a:r>
              <a:rPr lang="en-US" altLang="zh-CN" sz="1400" dirty="0"/>
              <a:t>· </a:t>
            </a:r>
            <a:r>
              <a:rPr lang="zh-CN" altLang="en-US" sz="1400" dirty="0"/>
              <a:t>属性：</a:t>
            </a:r>
            <a:r>
              <a:rPr lang="en-US" altLang="zh-CN" sz="1400" dirty="0"/>
              <a:t>[</a:t>
            </a:r>
            <a:r>
              <a:rPr lang="zh-CN" altLang="en-US" sz="1400" dirty="0"/>
              <a:t>可见性</a:t>
            </a:r>
            <a:r>
              <a:rPr lang="en-US" altLang="zh-CN" sz="1400" dirty="0"/>
              <a:t>]</a:t>
            </a:r>
            <a:r>
              <a:rPr lang="zh-CN" altLang="en-US" sz="1400" dirty="0"/>
              <a:t>  名称 ：类型 </a:t>
            </a:r>
            <a:r>
              <a:rPr lang="en-US" altLang="zh-CN" sz="1400" dirty="0"/>
              <a:t>[ = </a:t>
            </a:r>
            <a:r>
              <a:rPr lang="zh-CN" altLang="en-US" sz="1400" dirty="0"/>
              <a:t>缺省值</a:t>
            </a:r>
            <a:r>
              <a:rPr lang="en-US" altLang="zh-CN" sz="1400" dirty="0"/>
              <a:t>]</a:t>
            </a:r>
            <a:endParaRPr lang="zh-CN" altLang="en-US" sz="1400" dirty="0"/>
          </a:p>
        </p:txBody>
      </p:sp>
      <p:sp>
        <p:nvSpPr>
          <p:cNvPr id="19" name="文本框 18">
            <a:extLst>
              <a:ext uri="{FF2B5EF4-FFF2-40B4-BE49-F238E27FC236}">
                <a16:creationId xmlns:a16="http://schemas.microsoft.com/office/drawing/2014/main" id="{ADE2A2F4-18BA-4015-9E06-12F071CC884B}"/>
              </a:ext>
            </a:extLst>
          </p:cNvPr>
          <p:cNvSpPr txBox="1"/>
          <p:nvPr/>
        </p:nvSpPr>
        <p:spPr>
          <a:xfrm>
            <a:off x="1375793" y="5031816"/>
            <a:ext cx="3732112" cy="307777"/>
          </a:xfrm>
          <a:prstGeom prst="rect">
            <a:avLst/>
          </a:prstGeom>
          <a:noFill/>
        </p:spPr>
        <p:txBody>
          <a:bodyPr wrap="none" rtlCol="0">
            <a:spAutoFit/>
          </a:bodyPr>
          <a:lstStyle/>
          <a:p>
            <a:r>
              <a:rPr lang="en-US" altLang="zh-CN" sz="1400" dirty="0"/>
              <a:t>· </a:t>
            </a:r>
            <a:r>
              <a:rPr lang="zh-CN" altLang="en-US" sz="1400" dirty="0"/>
              <a:t>操作：</a:t>
            </a:r>
            <a:r>
              <a:rPr lang="en-US" altLang="zh-CN" sz="1400" dirty="0"/>
              <a:t>[</a:t>
            </a:r>
            <a:r>
              <a:rPr lang="zh-CN" altLang="en-US" sz="1400" dirty="0"/>
              <a:t>可见性</a:t>
            </a:r>
            <a:r>
              <a:rPr lang="en-US" altLang="zh-CN" sz="1400" dirty="0"/>
              <a:t>]</a:t>
            </a:r>
            <a:r>
              <a:rPr lang="zh-CN" altLang="en-US" sz="1400" dirty="0"/>
              <a:t>  名称</a:t>
            </a:r>
            <a:r>
              <a:rPr lang="en-US" altLang="zh-CN" sz="1400" dirty="0"/>
              <a:t>(</a:t>
            </a:r>
            <a:r>
              <a:rPr lang="zh-CN" altLang="en-US" sz="1400" dirty="0"/>
              <a:t>参数表</a:t>
            </a:r>
            <a:r>
              <a:rPr lang="en-US" altLang="zh-CN" sz="1400" dirty="0"/>
              <a:t>) [ </a:t>
            </a:r>
            <a:r>
              <a:rPr lang="zh-CN" altLang="en-US" sz="1400" dirty="0"/>
              <a:t>： 返回类型</a:t>
            </a:r>
            <a:r>
              <a:rPr lang="en-US" altLang="zh-CN" sz="1400" dirty="0"/>
              <a:t>]</a:t>
            </a:r>
            <a:endParaRPr lang="zh-CN" altLang="en-US" sz="1400" dirty="0"/>
          </a:p>
        </p:txBody>
      </p:sp>
      <p:pic>
        <p:nvPicPr>
          <p:cNvPr id="20" name="图片 19">
            <a:extLst>
              <a:ext uri="{FF2B5EF4-FFF2-40B4-BE49-F238E27FC236}">
                <a16:creationId xmlns:a16="http://schemas.microsoft.com/office/drawing/2014/main" id="{12DDFE02-F600-4B8F-96A7-4EE2378AB852}"/>
              </a:ext>
            </a:extLst>
          </p:cNvPr>
          <p:cNvPicPr>
            <a:picLocks noChangeAspect="1"/>
          </p:cNvPicPr>
          <p:nvPr/>
        </p:nvPicPr>
        <p:blipFill>
          <a:blip r:embed="rId2"/>
          <a:stretch>
            <a:fillRect/>
          </a:stretch>
        </p:blipFill>
        <p:spPr>
          <a:xfrm>
            <a:off x="5989696" y="3516717"/>
            <a:ext cx="3400425" cy="2581275"/>
          </a:xfrm>
          <a:prstGeom prst="rect">
            <a:avLst/>
          </a:prstGeom>
        </p:spPr>
      </p:pic>
      <p:sp>
        <p:nvSpPr>
          <p:cNvPr id="21" name="文本框 20">
            <a:extLst>
              <a:ext uri="{FF2B5EF4-FFF2-40B4-BE49-F238E27FC236}">
                <a16:creationId xmlns:a16="http://schemas.microsoft.com/office/drawing/2014/main" id="{ECD327C1-BA6D-412B-B5F9-32F00EB94E41}"/>
              </a:ext>
            </a:extLst>
          </p:cNvPr>
          <p:cNvSpPr txBox="1"/>
          <p:nvPr/>
        </p:nvSpPr>
        <p:spPr>
          <a:xfrm>
            <a:off x="9386511" y="5339593"/>
            <a:ext cx="1358064" cy="600164"/>
          </a:xfrm>
          <a:prstGeom prst="rect">
            <a:avLst/>
          </a:prstGeom>
          <a:noFill/>
        </p:spPr>
        <p:txBody>
          <a:bodyPr wrap="none" rtlCol="0">
            <a:spAutoFit/>
          </a:bodyPr>
          <a:lstStyle/>
          <a:p>
            <a:r>
              <a:rPr lang="en-US" altLang="zh-CN" sz="1100" b="1" dirty="0"/>
              <a:t>·</a:t>
            </a:r>
            <a:r>
              <a:rPr lang="en-US" altLang="zh-CN" sz="1100" dirty="0"/>
              <a:t> + </a:t>
            </a:r>
            <a:r>
              <a:rPr lang="zh-CN" altLang="en-US" sz="1100" dirty="0"/>
              <a:t>：表示</a:t>
            </a:r>
            <a:r>
              <a:rPr lang="en-US" altLang="zh-CN" sz="1100" dirty="0"/>
              <a:t>public</a:t>
            </a:r>
          </a:p>
          <a:p>
            <a:r>
              <a:rPr lang="en-US" altLang="zh-CN" sz="1100" b="1" dirty="0"/>
              <a:t>·</a:t>
            </a:r>
            <a:r>
              <a:rPr lang="en-US" altLang="zh-CN" sz="1100" dirty="0"/>
              <a:t> - </a:t>
            </a:r>
            <a:r>
              <a:rPr lang="zh-CN" altLang="en-US" sz="1100" dirty="0"/>
              <a:t>：表示</a:t>
            </a:r>
            <a:r>
              <a:rPr lang="en-US" altLang="zh-CN" sz="1100" dirty="0"/>
              <a:t>private</a:t>
            </a:r>
          </a:p>
          <a:p>
            <a:r>
              <a:rPr lang="en-US" altLang="zh-CN" sz="1100" b="1" dirty="0"/>
              <a:t>·</a:t>
            </a:r>
            <a:r>
              <a:rPr lang="en-US" altLang="zh-CN" sz="1100" dirty="0"/>
              <a:t> #</a:t>
            </a:r>
            <a:r>
              <a:rPr lang="zh-CN" altLang="en-US" sz="1100" dirty="0"/>
              <a:t>：表示</a:t>
            </a:r>
            <a:r>
              <a:rPr lang="en-US" altLang="zh-CN" sz="1100" dirty="0"/>
              <a:t>protected</a:t>
            </a:r>
          </a:p>
        </p:txBody>
      </p:sp>
    </p:spTree>
    <p:extLst>
      <p:ext uri="{BB962C8B-B14F-4D97-AF65-F5344CB8AC3E}">
        <p14:creationId xmlns:p14="http://schemas.microsoft.com/office/powerpoint/2010/main" val="37910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circle(in)">
                                      <p:cBhvr>
                                        <p:cTn id="35" dur="2000"/>
                                        <p:tgtEl>
                                          <p:spTgt spid="18"/>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circle(in)">
                                      <p:cBhvr>
                                        <p:cTn id="38" dur="20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4" grpId="0"/>
      <p:bldP spid="15" grpId="0"/>
      <p:bldP spid="18" grpId="0"/>
      <p:bldP spid="19"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1235</TotalTime>
  <Words>2371</Words>
  <Application>Microsoft Office PowerPoint</Application>
  <PresentationFormat>宽屏</PresentationFormat>
  <Paragraphs>332</Paragraphs>
  <Slides>50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50</vt:i4>
      </vt:variant>
    </vt:vector>
  </HeadingPairs>
  <TitlesOfParts>
    <vt:vector size="56" baseType="lpstr">
      <vt:lpstr>宋体</vt:lpstr>
      <vt:lpstr>微软雅黑</vt:lpstr>
      <vt:lpstr>Arial</vt:lpstr>
      <vt:lpstr>Calibri</vt:lpstr>
      <vt:lpstr>Impact</vt:lpstr>
      <vt:lpstr>主题5</vt:lpstr>
      <vt:lpstr>UML基础Ⅰ：用例图、类图、状态图、顺序图、协作图、部署图</vt:lpstr>
      <vt:lpstr>PowerPoint 演示文稿</vt:lpstr>
      <vt:lpstr>用例图</vt:lpstr>
      <vt:lpstr>用例图的元素</vt:lpstr>
      <vt:lpstr>用例图的作用</vt:lpstr>
      <vt:lpstr>用例关系</vt:lpstr>
      <vt:lpstr>新闻中心管理系统</vt:lpstr>
      <vt:lpstr>类图</vt:lpstr>
      <vt:lpstr>类图概念</vt:lpstr>
      <vt:lpstr>接口和抽象类</vt:lpstr>
      <vt:lpstr>接口和抽象类</vt:lpstr>
      <vt:lpstr>类的关系</vt:lpstr>
      <vt:lpstr>类的关系</vt:lpstr>
      <vt:lpstr>类的关系</vt:lpstr>
      <vt:lpstr>类的关系</vt:lpstr>
      <vt:lpstr>新闻中心管理系统</vt:lpstr>
      <vt:lpstr>新闻中心管理系统</vt:lpstr>
      <vt:lpstr>新闻中心管理系统</vt:lpstr>
      <vt:lpstr>状态机图</vt:lpstr>
      <vt:lpstr>状态机图概述</vt:lpstr>
      <vt:lpstr>状态机图的基本元素</vt:lpstr>
      <vt:lpstr>状态的构成</vt:lpstr>
      <vt:lpstr>转换的构成</vt:lpstr>
      <vt:lpstr>新闻中心管理系统</vt:lpstr>
      <vt:lpstr>新闻中心管理系统</vt:lpstr>
      <vt:lpstr>新闻中心管理系统</vt:lpstr>
      <vt:lpstr>顺序图</vt:lpstr>
      <vt:lpstr>顺序图概述</vt:lpstr>
      <vt:lpstr>顺序图的基本内容</vt:lpstr>
      <vt:lpstr>顺序图的基本内容</vt:lpstr>
      <vt:lpstr>顺序图的基本内容</vt:lpstr>
      <vt:lpstr>新闻中心管理系统</vt:lpstr>
      <vt:lpstr>新闻中心管理系统</vt:lpstr>
      <vt:lpstr>通信图</vt:lpstr>
      <vt:lpstr>通信图概述</vt:lpstr>
      <vt:lpstr>通信图的基本内容</vt:lpstr>
      <vt:lpstr>新闻中心管理系统</vt:lpstr>
      <vt:lpstr>新闻中心管理系统</vt:lpstr>
      <vt:lpstr>顺序图和通信图比较</vt:lpstr>
      <vt:lpstr>顺序图和通信图的异同</vt:lpstr>
      <vt:lpstr>部署图</vt:lpstr>
      <vt:lpstr>部署图概述</vt:lpstr>
      <vt:lpstr>部署图概述</vt:lpstr>
      <vt:lpstr>新闻中心管理系统</vt:lpstr>
      <vt:lpstr>提问</vt:lpstr>
      <vt:lpstr>提问</vt:lpstr>
      <vt:lpstr>PowerPoint 演示文稿</vt:lpstr>
      <vt:lpstr>参考文献</vt:lpstr>
      <vt:lpstr>分工及绩效</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威杰</cp:lastModifiedBy>
  <cp:revision>82</cp:revision>
  <cp:lastPrinted>2018-04-24T16:00:00Z</cp:lastPrinted>
  <dcterms:created xsi:type="dcterms:W3CDTF">2018-04-24T16:00:00Z</dcterms:created>
  <dcterms:modified xsi:type="dcterms:W3CDTF">2018-10-29T13:40:48Z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