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3.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ags/tag11.xml" ContentType="application/vnd.openxmlformats-officedocument.presentationml.tags+xml"/>
  <Override PartName="/ppt/theme/themeOverride7.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66" r:id="rId3"/>
    <p:sldId id="258" r:id="rId4"/>
    <p:sldId id="275" r:id="rId5"/>
    <p:sldId id="361" r:id="rId6"/>
    <p:sldId id="330" r:id="rId7"/>
    <p:sldId id="362" r:id="rId8"/>
    <p:sldId id="363" r:id="rId9"/>
    <p:sldId id="365" r:id="rId10"/>
    <p:sldId id="364" r:id="rId11"/>
    <p:sldId id="332" r:id="rId12"/>
    <p:sldId id="271" r:id="rId13"/>
    <p:sldId id="278" r:id="rId14"/>
    <p:sldId id="287" r:id="rId15"/>
    <p:sldId id="272" r:id="rId16"/>
    <p:sldId id="302" r:id="rId17"/>
    <p:sldId id="355" r:id="rId18"/>
    <p:sldId id="329" r:id="rId19"/>
    <p:sldId id="356" r:id="rId20"/>
    <p:sldId id="262" r:id="rId21"/>
    <p:sldId id="357" r:id="rId22"/>
    <p:sldId id="358" r:id="rId23"/>
    <p:sldId id="279" r:id="rId24"/>
    <p:sldId id="366" r:id="rId25"/>
    <p:sldId id="371" r:id="rId26"/>
    <p:sldId id="370" r:id="rId27"/>
    <p:sldId id="372" r:id="rId28"/>
    <p:sldId id="277" r:id="rId29"/>
    <p:sldId id="280" r:id="rId30"/>
    <p:sldId id="269" r:id="rId31"/>
    <p:sldId id="334" r:id="rId32"/>
    <p:sldId id="335" r:id="rId33"/>
    <p:sldId id="336" r:id="rId34"/>
    <p:sldId id="337" r:id="rId35"/>
    <p:sldId id="338" r:id="rId36"/>
    <p:sldId id="339" r:id="rId37"/>
    <p:sldId id="340" r:id="rId38"/>
    <p:sldId id="341" r:id="rId39"/>
    <p:sldId id="282" r:id="rId40"/>
    <p:sldId id="345" r:id="rId41"/>
    <p:sldId id="343" r:id="rId42"/>
    <p:sldId id="344" r:id="rId43"/>
    <p:sldId id="346" r:id="rId44"/>
    <p:sldId id="347" r:id="rId45"/>
    <p:sldId id="288" r:id="rId46"/>
    <p:sldId id="333" r:id="rId47"/>
    <p:sldId id="286" r:id="rId48"/>
    <p:sldId id="267" r:id="rId49"/>
    <p:sldId id="348" r:id="rId50"/>
    <p:sldId id="349" r:id="rId51"/>
    <p:sldId id="350" r:id="rId52"/>
    <p:sldId id="301" r:id="rId53"/>
    <p:sldId id="359" r:id="rId54"/>
    <p:sldId id="261" r:id="rId55"/>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96" d="100"/>
          <a:sy n="96" d="100"/>
        </p:scale>
        <p:origin x="84" y="22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Grid="0">
      <p:cViewPr varScale="1">
        <p:scale>
          <a:sx n="78" d="100"/>
          <a:sy n="78"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D5A16B-4A35-41BD-93DC-295A9A0D9E87}" type="slidenum">
              <a:rPr lang="zh-CN" altLang="en-US" smtClean="0"/>
              <a:t>1</a:t>
            </a:fld>
            <a:endParaRPr lang="zh-CN" altLang="en-US"/>
          </a:p>
        </p:txBody>
      </p:sp>
    </p:spTree>
    <p:extLst>
      <p:ext uri="{BB962C8B-B14F-4D97-AF65-F5344CB8AC3E}">
        <p14:creationId xmlns:p14="http://schemas.microsoft.com/office/powerpoint/2010/main" val="264749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2018/10/23</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2018/10/23</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2018/10/23</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8.xml"/><Relationship Id="rId5" Type="http://schemas.openxmlformats.org/officeDocument/2006/relationships/image" Target="../media/image3.jpe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zh.wikipedia.org/wiki/%E5%AF%B9%E8%B1%A1%E7%AE%A1%E7%90%86%E7%BB%84%E7%BB%87" TargetMode="Externa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4">
            <a:extLst>
              <a:ext uri="{FF2B5EF4-FFF2-40B4-BE49-F238E27FC236}">
                <a16:creationId xmlns:a16="http://schemas.microsoft.com/office/drawing/2014/main" id="{154F831B-B7DF-4B74-8039-6D0607A07055}"/>
              </a:ext>
            </a:extLst>
          </p:cNvPr>
          <p:cNvSpPr>
            <a:spLocks noGrp="1"/>
          </p:cNvSpPr>
          <p:nvPr>
            <p:ph type="subTitle" idx="1"/>
          </p:nvPr>
        </p:nvSpPr>
        <p:spPr>
          <a:xfrm>
            <a:off x="6940095" y="2596514"/>
            <a:ext cx="4832805" cy="558799"/>
          </a:xfrm>
        </p:spPr>
        <p:txBody>
          <a:bodyPr>
            <a:normAutofit/>
          </a:bodyPr>
          <a:lstStyle/>
          <a:p>
            <a:pPr algn="r"/>
            <a:r>
              <a:rPr lang="en-US" altLang="zh-CN" sz="2800" dirty="0"/>
              <a:t>——UML</a:t>
            </a:r>
            <a:r>
              <a:rPr lang="zh-CN" altLang="en-US" sz="2800" dirty="0"/>
              <a:t>概述</a:t>
            </a:r>
            <a:endParaRPr lang="en-US" altLang="en-US" sz="2800" dirty="0"/>
          </a:p>
        </p:txBody>
      </p:sp>
      <p:sp>
        <p:nvSpPr>
          <p:cNvPr id="7" name="标题 3">
            <a:extLst>
              <a:ext uri="{FF2B5EF4-FFF2-40B4-BE49-F238E27FC236}">
                <a16:creationId xmlns:a16="http://schemas.microsoft.com/office/drawing/2014/main" id="{5D7FB654-4551-405C-98F2-FAC2FB6512FC}"/>
              </a:ext>
            </a:extLst>
          </p:cNvPr>
          <p:cNvSpPr>
            <a:spLocks noGrp="1"/>
          </p:cNvSpPr>
          <p:nvPr>
            <p:ph type="ctrTitle"/>
          </p:nvPr>
        </p:nvSpPr>
        <p:spPr>
          <a:xfrm>
            <a:off x="6940095" y="1290855"/>
            <a:ext cx="4832805" cy="1305660"/>
          </a:xfrm>
        </p:spPr>
        <p:txBody>
          <a:bodyPr>
            <a:normAutofit/>
          </a:bodyPr>
          <a:lstStyle/>
          <a:p>
            <a:r>
              <a:rPr lang="en-US" altLang="zh-CN" dirty="0"/>
              <a:t>UML2</a:t>
            </a:r>
            <a:r>
              <a:rPr lang="zh-CN" altLang="en-US" dirty="0"/>
              <a:t>基础、建模与设计教程</a:t>
            </a:r>
          </a:p>
        </p:txBody>
      </p:sp>
      <p:sp>
        <p:nvSpPr>
          <p:cNvPr id="8" name="文本占位符 5">
            <a:extLst>
              <a:ext uri="{FF2B5EF4-FFF2-40B4-BE49-F238E27FC236}">
                <a16:creationId xmlns:a16="http://schemas.microsoft.com/office/drawing/2014/main" id="{4D159F7F-A09E-4123-85F1-ACEF58A74A69}"/>
              </a:ext>
            </a:extLst>
          </p:cNvPr>
          <p:cNvSpPr>
            <a:spLocks noGrp="1"/>
          </p:cNvSpPr>
          <p:nvPr>
            <p:ph type="body" sz="quarter" idx="10"/>
          </p:nvPr>
        </p:nvSpPr>
        <p:spPr>
          <a:xfrm>
            <a:off x="6940095" y="3554552"/>
            <a:ext cx="4832805" cy="296271"/>
          </a:xfrm>
        </p:spPr>
        <p:txBody>
          <a:bodyPr/>
          <a:lstStyle/>
          <a:p>
            <a:r>
              <a:rPr lang="zh-CN" altLang="en-US" dirty="0"/>
              <a:t>组长：陈铉文   组员：章奇妙、张威杰、刘值成、于坤</a:t>
            </a:r>
            <a:endParaRPr lang="en-US" altLang="zh-CN" dirty="0"/>
          </a:p>
        </p:txBody>
      </p:sp>
      <p:sp>
        <p:nvSpPr>
          <p:cNvPr id="9" name="文本占位符 6">
            <a:extLst>
              <a:ext uri="{FF2B5EF4-FFF2-40B4-BE49-F238E27FC236}">
                <a16:creationId xmlns:a16="http://schemas.microsoft.com/office/drawing/2014/main" id="{5CAF75F5-F9FB-4E56-B3C9-682C3C506092}"/>
              </a:ext>
            </a:extLst>
          </p:cNvPr>
          <p:cNvSpPr>
            <a:spLocks noGrp="1"/>
          </p:cNvSpPr>
          <p:nvPr>
            <p:ph type="body" sz="quarter" idx="11"/>
          </p:nvPr>
        </p:nvSpPr>
        <p:spPr>
          <a:xfrm>
            <a:off x="6940095" y="3850823"/>
            <a:ext cx="4832805" cy="296271"/>
          </a:xfrm>
        </p:spPr>
        <p:txBody>
          <a:bodyPr/>
          <a:lstStyle/>
          <a:p>
            <a:r>
              <a:rPr lang="en-US" altLang="zh-CN" dirty="0"/>
              <a:t>PRD2018-G01   </a:t>
            </a:r>
            <a:r>
              <a:rPr lang="en-US" altLang="en-US" dirty="0"/>
              <a:t>2018.10.9</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OOA/OOD</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OOA/OOD</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470516"/>
            <a:ext cx="4450648" cy="4241193"/>
          </a:xfrm>
          <a:prstGeom prst="rect">
            <a:avLst/>
          </a:prstGeom>
          <a:noFill/>
        </p:spPr>
        <p:txBody>
          <a:bodyPr wrap="square" lIns="90000" tIns="46800" rIns="90000" bIns="46800" rtlCol="0" anchor="ctr">
            <a:normAutofit/>
          </a:bodyPr>
          <a:lstStyle/>
          <a:p>
            <a:pPr>
              <a:lnSpc>
                <a:spcPct val="150000"/>
              </a:lnSpc>
              <a:spcBef>
                <a:spcPct val="0"/>
              </a:spcBef>
            </a:pPr>
            <a:r>
              <a:rPr lang="en-US" altLang="zh-CN" dirty="0"/>
              <a:t>	Coad/Yourdon</a:t>
            </a:r>
            <a:r>
              <a:rPr lang="zh-CN" altLang="en-US" dirty="0"/>
              <a:t>方法，即著名的</a:t>
            </a:r>
            <a:r>
              <a:rPr lang="en-US" altLang="zh-CN" dirty="0"/>
              <a:t>OOA/OOD</a:t>
            </a:r>
            <a:r>
              <a:rPr lang="zh-CN" altLang="en-US" dirty="0"/>
              <a:t>方法，它是最早的面向对象的分析和设计方法之一。</a:t>
            </a:r>
          </a:p>
        </p:txBody>
      </p:sp>
    </p:spTree>
    <p:extLst>
      <p:ext uri="{BB962C8B-B14F-4D97-AF65-F5344CB8AC3E}">
        <p14:creationId xmlns:p14="http://schemas.microsoft.com/office/powerpoint/2010/main" val="2107830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中的发展历程</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cxnSp>
        <p:nvCxnSpPr>
          <p:cNvPr id="6" name="直接连接符 5"/>
          <p:cNvCxnSpPr/>
          <p:nvPr/>
        </p:nvCxnSpPr>
        <p:spPr>
          <a:xfrm>
            <a:off x="218598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8" name="ï$líḓè"/>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ŝḷîdè"/>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ṡḷiḑe"/>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sľîde"/>
          <p:cNvSpPr/>
          <p:nvPr/>
        </p:nvSpPr>
        <p:spPr>
          <a:xfrm>
            <a:off x="5587998"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ṩḷïḋè"/>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šḻíḓê"/>
          <p:cNvSpPr/>
          <p:nvPr/>
        </p:nvSpPr>
        <p:spPr bwMode="auto">
          <a:xfrm>
            <a:off x="6964576"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a:p>
        </p:txBody>
      </p:sp>
      <p:sp>
        <p:nvSpPr>
          <p:cNvPr id="14" name="ïsľîdé"/>
          <p:cNvSpPr/>
          <p:nvPr/>
        </p:nvSpPr>
        <p:spPr bwMode="auto">
          <a:xfrm>
            <a:off x="5771281"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15" name="iŝliḑê"/>
          <p:cNvSpPr/>
          <p:nvPr/>
        </p:nvSpPr>
        <p:spPr bwMode="auto">
          <a:xfrm>
            <a:off x="3384691" y="3385090"/>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16" name="i$ļiḋe"/>
          <p:cNvSpPr/>
          <p:nvPr/>
        </p:nvSpPr>
        <p:spPr bwMode="auto">
          <a:xfrm>
            <a:off x="4577986" y="3385090"/>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17" name="íṡ1iďe"/>
          <p:cNvSpPr/>
          <p:nvPr/>
        </p:nvSpPr>
        <p:spPr bwMode="auto">
          <a:xfrm>
            <a:off x="8157870" y="3385090"/>
            <a:ext cx="633204" cy="63320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grpSp>
        <p:nvGrpSpPr>
          <p:cNvPr id="18" name="îṣḻíḋè"/>
          <p:cNvGrpSpPr/>
          <p:nvPr/>
        </p:nvGrpSpPr>
        <p:grpSpPr>
          <a:xfrm>
            <a:off x="7344325" y="4292482"/>
            <a:ext cx="2292764" cy="947301"/>
            <a:chOff x="7266806" y="4292482"/>
            <a:chExt cx="2292764" cy="947301"/>
          </a:xfrm>
        </p:grpSpPr>
        <p:sp>
          <p:nvSpPr>
            <p:cNvPr id="31" name="îŝľídè"/>
            <p:cNvSpPr txBox="1"/>
            <p:nvPr/>
          </p:nvSpPr>
          <p:spPr bwMode="auto">
            <a:xfrm>
              <a:off x="7266806"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2005</a:t>
              </a:r>
              <a:endParaRPr lang="zh-CN" altLang="en-US" sz="1600" b="1" dirty="0">
                <a:effectLst/>
              </a:endParaRPr>
            </a:p>
          </p:txBody>
        </p:sp>
        <p:sp>
          <p:nvSpPr>
            <p:cNvPr id="32" name="íşḷïḋé"/>
            <p:cNvSpPr txBox="1"/>
            <p:nvPr/>
          </p:nvSpPr>
          <p:spPr bwMode="auto">
            <a:xfrm>
              <a:off x="7266806"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UML2.0</a:t>
              </a:r>
            </a:p>
          </p:txBody>
        </p:sp>
      </p:grpSp>
      <p:grpSp>
        <p:nvGrpSpPr>
          <p:cNvPr id="19" name="íṣḷîḓê"/>
          <p:cNvGrpSpPr/>
          <p:nvPr/>
        </p:nvGrpSpPr>
        <p:grpSpPr>
          <a:xfrm>
            <a:off x="4949618" y="4292482"/>
            <a:ext cx="2292764" cy="947301"/>
            <a:chOff x="4888334" y="4292482"/>
            <a:chExt cx="2292764" cy="947301"/>
          </a:xfrm>
        </p:grpSpPr>
        <p:sp>
          <p:nvSpPr>
            <p:cNvPr id="29" name="ïŝḻïḑè"/>
            <p:cNvSpPr txBox="1"/>
            <p:nvPr/>
          </p:nvSpPr>
          <p:spPr bwMode="auto">
            <a:xfrm>
              <a:off x="4888334"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1997</a:t>
              </a:r>
              <a:endParaRPr lang="zh-CN" altLang="en-US" sz="1600" b="1" dirty="0">
                <a:effectLst/>
              </a:endParaRPr>
            </a:p>
          </p:txBody>
        </p:sp>
        <p:sp>
          <p:nvSpPr>
            <p:cNvPr id="30" name="ïśḻîḓe"/>
            <p:cNvSpPr txBox="1"/>
            <p:nvPr/>
          </p:nvSpPr>
          <p:spPr bwMode="auto">
            <a:xfrm>
              <a:off x="4888334"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UML1.0/UML1.1</a:t>
              </a:r>
            </a:p>
          </p:txBody>
        </p:sp>
      </p:grpSp>
      <p:grpSp>
        <p:nvGrpSpPr>
          <p:cNvPr id="20" name="îSļiḍé"/>
          <p:cNvGrpSpPr/>
          <p:nvPr/>
        </p:nvGrpSpPr>
        <p:grpSpPr>
          <a:xfrm>
            <a:off x="2554911" y="4292482"/>
            <a:ext cx="2292764" cy="947301"/>
            <a:chOff x="2496110" y="4292482"/>
            <a:chExt cx="2292764" cy="947301"/>
          </a:xfrm>
        </p:grpSpPr>
        <p:sp>
          <p:nvSpPr>
            <p:cNvPr id="27" name="ïṩļïdè"/>
            <p:cNvSpPr txBox="1"/>
            <p:nvPr/>
          </p:nvSpPr>
          <p:spPr bwMode="auto">
            <a:xfrm>
              <a:off x="2496110" y="4292482"/>
              <a:ext cx="2292764" cy="418566"/>
            </a:xfrm>
            <a:prstGeom prst="rect">
              <a:avLst/>
            </a:prstGeom>
            <a:noFill/>
            <a:extLst/>
          </p:spPr>
          <p:txBody>
            <a:bodyPr wrap="none" lIns="90000" tIns="46800" rIns="90000" bIns="46800">
              <a:normAutofit/>
            </a:bodyPr>
            <a:lstStyle/>
            <a:p>
              <a:pPr algn="ctr" latinLnBrk="0"/>
              <a:r>
                <a:rPr lang="en-US" altLang="zh-CN" sz="1600" b="1" dirty="0">
                  <a:effectLst/>
                </a:rPr>
                <a:t>1995</a:t>
              </a:r>
              <a:endParaRPr lang="zh-CN" altLang="en-US" sz="1600" b="1" dirty="0">
                <a:effectLst/>
              </a:endParaRPr>
            </a:p>
          </p:txBody>
        </p:sp>
        <p:sp>
          <p:nvSpPr>
            <p:cNvPr id="28" name="ïšlidè"/>
            <p:cNvSpPr txBox="1"/>
            <p:nvPr/>
          </p:nvSpPr>
          <p:spPr bwMode="auto">
            <a:xfrm>
              <a:off x="2496110"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UM0.8</a:t>
              </a:r>
            </a:p>
          </p:txBody>
        </p:sp>
      </p:grpSp>
      <p:grpSp>
        <p:nvGrpSpPr>
          <p:cNvPr id="21" name="iš1iḓè"/>
          <p:cNvGrpSpPr/>
          <p:nvPr/>
        </p:nvGrpSpPr>
        <p:grpSpPr>
          <a:xfrm>
            <a:off x="6181708" y="2169000"/>
            <a:ext cx="2292764" cy="947301"/>
            <a:chOff x="6120424" y="2169000"/>
            <a:chExt cx="2292764" cy="947301"/>
          </a:xfrm>
        </p:grpSpPr>
        <p:sp>
          <p:nvSpPr>
            <p:cNvPr id="25" name="iṣḷïḓé"/>
            <p:cNvSpPr txBox="1"/>
            <p:nvPr/>
          </p:nvSpPr>
          <p:spPr bwMode="auto">
            <a:xfrm>
              <a:off x="6120424" y="2169000"/>
              <a:ext cx="2292764" cy="418566"/>
            </a:xfrm>
            <a:prstGeom prst="rect">
              <a:avLst/>
            </a:prstGeom>
            <a:noFill/>
            <a:extLst/>
          </p:spPr>
          <p:txBody>
            <a:bodyPr wrap="none" lIns="90000" tIns="46800" rIns="90000" bIns="46800">
              <a:normAutofit/>
            </a:bodyPr>
            <a:lstStyle/>
            <a:p>
              <a:pPr algn="ctr" latinLnBrk="0"/>
              <a:r>
                <a:rPr lang="en-US" altLang="zh-CN" sz="1600" b="1" dirty="0">
                  <a:effectLst/>
                </a:rPr>
                <a:t>2000</a:t>
              </a:r>
              <a:endParaRPr lang="zh-CN" altLang="en-US" sz="1600" b="1" dirty="0">
                <a:effectLst/>
              </a:endParaRPr>
            </a:p>
          </p:txBody>
        </p:sp>
        <p:sp>
          <p:nvSpPr>
            <p:cNvPr id="26" name="ísḻiḍé"/>
            <p:cNvSpPr txBox="1"/>
            <p:nvPr/>
          </p:nvSpPr>
          <p:spPr bwMode="auto">
            <a:xfrm>
              <a:off x="6120424" y="2587566"/>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UML1.4</a:t>
              </a:r>
            </a:p>
          </p:txBody>
        </p:sp>
      </p:grpSp>
      <p:grpSp>
        <p:nvGrpSpPr>
          <p:cNvPr id="22" name="íSḷîḓe"/>
          <p:cNvGrpSpPr/>
          <p:nvPr/>
        </p:nvGrpSpPr>
        <p:grpSpPr>
          <a:xfrm>
            <a:off x="3748206" y="2169000"/>
            <a:ext cx="2292764" cy="947301"/>
            <a:chOff x="3791744" y="2169000"/>
            <a:chExt cx="2292764" cy="947301"/>
          </a:xfrm>
        </p:grpSpPr>
        <p:sp>
          <p:nvSpPr>
            <p:cNvPr id="23" name="iṥḻîḋé"/>
            <p:cNvSpPr txBox="1"/>
            <p:nvPr/>
          </p:nvSpPr>
          <p:spPr bwMode="auto">
            <a:xfrm>
              <a:off x="3791744" y="2169000"/>
              <a:ext cx="2292764" cy="418566"/>
            </a:xfrm>
            <a:prstGeom prst="rect">
              <a:avLst/>
            </a:prstGeom>
            <a:noFill/>
            <a:extLst/>
          </p:spPr>
          <p:txBody>
            <a:bodyPr wrap="none" lIns="90000" tIns="46800" rIns="90000" bIns="46800">
              <a:normAutofit/>
            </a:bodyPr>
            <a:lstStyle/>
            <a:p>
              <a:pPr algn="ctr" latinLnBrk="0"/>
              <a:r>
                <a:rPr lang="en-US" altLang="zh-CN" sz="1600" b="1" dirty="0">
                  <a:effectLst/>
                </a:rPr>
                <a:t>1996</a:t>
              </a:r>
              <a:endParaRPr lang="zh-CN" altLang="en-US" sz="1600" b="1" dirty="0">
                <a:effectLst/>
              </a:endParaRPr>
            </a:p>
          </p:txBody>
        </p:sp>
        <p:sp>
          <p:nvSpPr>
            <p:cNvPr id="24" name="íšḻíḑé"/>
            <p:cNvSpPr txBox="1"/>
            <p:nvPr/>
          </p:nvSpPr>
          <p:spPr bwMode="auto">
            <a:xfrm>
              <a:off x="3791744" y="2587566"/>
              <a:ext cx="2292764" cy="528735"/>
            </a:xfrm>
            <a:prstGeom prst="rect">
              <a:avLst/>
            </a:prstGeom>
            <a:noFill/>
            <a:extLst/>
          </p:spPr>
          <p:txBody>
            <a:bodyPr wrap="square" lIns="90000" tIns="46800" rIns="90000" bIns="46800">
              <a:normAutofit/>
            </a:bodyPr>
            <a:lstStyle/>
            <a:p>
              <a:pPr algn="ctr">
                <a:lnSpc>
                  <a:spcPct val="120000"/>
                </a:lnSpc>
              </a:pPr>
              <a:r>
                <a:rPr lang="en-US" altLang="zh-CN" sz="1200" dirty="0"/>
                <a:t>UML0.9/UML0.91</a:t>
              </a:r>
            </a:p>
          </p:txBody>
        </p:sp>
      </p:grpSp>
    </p:spTree>
    <p:extLst>
      <p:ext uri="{BB962C8B-B14F-4D97-AF65-F5344CB8AC3E}">
        <p14:creationId xmlns:p14="http://schemas.microsoft.com/office/powerpoint/2010/main" val="1719516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UML</a:t>
            </a:r>
            <a:r>
              <a:rPr lang="zh-CN" altLang="en-US" dirty="0">
                <a:solidFill>
                  <a:schemeClr val="bg1"/>
                </a:solidFill>
              </a:rPr>
              <a:t>的特点与结构</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en-US" altLang="zh-CN" dirty="0">
                <a:solidFill>
                  <a:schemeClr val="bg1"/>
                </a:solidFill>
              </a:rPr>
              <a:t>UML</a:t>
            </a:r>
            <a:r>
              <a:rPr lang="zh-CN" altLang="en-US" dirty="0">
                <a:solidFill>
                  <a:schemeClr val="bg1"/>
                </a:solidFill>
              </a:rPr>
              <a:t>的三个特点</a:t>
            </a:r>
            <a:endParaRPr lang="en-US" altLang="zh-CN" dirty="0">
              <a:solidFill>
                <a:schemeClr val="bg1"/>
              </a:solidFill>
            </a:endParaRPr>
          </a:p>
          <a:p>
            <a:pPr lvl="0">
              <a:lnSpc>
                <a:spcPct val="100000"/>
              </a:lnSpc>
            </a:pPr>
            <a:r>
              <a:rPr lang="en-US" altLang="zh-CN" dirty="0">
                <a:solidFill>
                  <a:schemeClr val="bg1"/>
                </a:solidFill>
              </a:rPr>
              <a:t>UML</a:t>
            </a:r>
            <a:r>
              <a:rPr lang="zh-CN" altLang="en-US" dirty="0">
                <a:solidFill>
                  <a:schemeClr val="bg1"/>
                </a:solidFill>
              </a:rPr>
              <a:t>中的事务及关系</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的特点</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grpSp>
        <p:nvGrpSpPr>
          <p:cNvPr id="101" name="îsľîḑe">
            <a:extLst>
              <a:ext uri="{FF2B5EF4-FFF2-40B4-BE49-F238E27FC236}">
                <a16:creationId xmlns:a16="http://schemas.microsoft.com/office/drawing/2014/main" id="{E055401E-121F-46F0-A845-8FBE7BEC6A7B}"/>
              </a:ext>
            </a:extLst>
          </p:cNvPr>
          <p:cNvGrpSpPr/>
          <p:nvPr/>
        </p:nvGrpSpPr>
        <p:grpSpPr>
          <a:xfrm rot="900000">
            <a:off x="1276130" y="1583828"/>
            <a:ext cx="2163111" cy="2163956"/>
            <a:chOff x="2328110" y="2786149"/>
            <a:chExt cx="6516601" cy="6516602"/>
          </a:xfrm>
        </p:grpSpPr>
        <p:sp>
          <p:nvSpPr>
            <p:cNvPr id="104" name="îślíḋè">
              <a:extLst>
                <a:ext uri="{FF2B5EF4-FFF2-40B4-BE49-F238E27FC236}">
                  <a16:creationId xmlns:a16="http://schemas.microsoft.com/office/drawing/2014/main" id="{04E54DF5-8540-46CD-ABD0-D94410ADEDB9}"/>
                </a:ext>
              </a:extLst>
            </p:cNvPr>
            <p:cNvSpPr/>
            <p:nvPr/>
          </p:nvSpPr>
          <p:spPr bwMode="auto">
            <a:xfrm>
              <a:off x="2328110" y="4367620"/>
              <a:ext cx="4466256" cy="4935131"/>
            </a:xfrm>
            <a:custGeom>
              <a:avLst/>
              <a:gdLst>
                <a:gd name="T0" fmla="*/ 1472 w 2478"/>
                <a:gd name="T1" fmla="*/ 0 h 2738"/>
                <a:gd name="T2" fmla="*/ 1472 w 2478"/>
                <a:gd name="T3" fmla="*/ 0 h 2738"/>
                <a:gd name="T4" fmla="*/ 1453 w 2478"/>
                <a:gd name="T5" fmla="*/ 0 h 2738"/>
                <a:gd name="T6" fmla="*/ 1342 w 2478"/>
                <a:gd name="T7" fmla="*/ 75 h 2738"/>
                <a:gd name="T8" fmla="*/ 1342 w 2478"/>
                <a:gd name="T9" fmla="*/ 112 h 2738"/>
                <a:gd name="T10" fmla="*/ 1379 w 2478"/>
                <a:gd name="T11" fmla="*/ 186 h 2738"/>
                <a:gd name="T12" fmla="*/ 1360 w 2478"/>
                <a:gd name="T13" fmla="*/ 205 h 2738"/>
                <a:gd name="T14" fmla="*/ 615 w 2478"/>
                <a:gd name="T15" fmla="*/ 1192 h 2738"/>
                <a:gd name="T16" fmla="*/ 615 w 2478"/>
                <a:gd name="T17" fmla="*/ 1229 h 2738"/>
                <a:gd name="T18" fmla="*/ 578 w 2478"/>
                <a:gd name="T19" fmla="*/ 1210 h 2738"/>
                <a:gd name="T20" fmla="*/ 559 w 2478"/>
                <a:gd name="T21" fmla="*/ 1229 h 2738"/>
                <a:gd name="T22" fmla="*/ 19 w 2478"/>
                <a:gd name="T23" fmla="*/ 1527 h 2738"/>
                <a:gd name="T24" fmla="*/ 0 w 2478"/>
                <a:gd name="T25" fmla="*/ 1583 h 2738"/>
                <a:gd name="T26" fmla="*/ 354 w 2478"/>
                <a:gd name="T27" fmla="*/ 2216 h 2738"/>
                <a:gd name="T28" fmla="*/ 392 w 2478"/>
                <a:gd name="T29" fmla="*/ 2235 h 2738"/>
                <a:gd name="T30" fmla="*/ 410 w 2478"/>
                <a:gd name="T31" fmla="*/ 2235 h 2738"/>
                <a:gd name="T32" fmla="*/ 541 w 2478"/>
                <a:gd name="T33" fmla="*/ 2160 h 2738"/>
                <a:gd name="T34" fmla="*/ 839 w 2478"/>
                <a:gd name="T35" fmla="*/ 2718 h 2738"/>
                <a:gd name="T36" fmla="*/ 876 w 2478"/>
                <a:gd name="T37" fmla="*/ 2737 h 2738"/>
                <a:gd name="T38" fmla="*/ 895 w 2478"/>
                <a:gd name="T39" fmla="*/ 2737 h 2738"/>
                <a:gd name="T40" fmla="*/ 1118 w 2478"/>
                <a:gd name="T41" fmla="*/ 2606 h 2738"/>
                <a:gd name="T42" fmla="*/ 1137 w 2478"/>
                <a:gd name="T43" fmla="*/ 2551 h 2738"/>
                <a:gd name="T44" fmla="*/ 988 w 2478"/>
                <a:gd name="T45" fmla="*/ 2290 h 2738"/>
                <a:gd name="T46" fmla="*/ 1062 w 2478"/>
                <a:gd name="T47" fmla="*/ 2197 h 2738"/>
                <a:gd name="T48" fmla="*/ 1062 w 2478"/>
                <a:gd name="T49" fmla="*/ 2141 h 2738"/>
                <a:gd name="T50" fmla="*/ 895 w 2478"/>
                <a:gd name="T51" fmla="*/ 1974 h 2738"/>
                <a:gd name="T52" fmla="*/ 950 w 2478"/>
                <a:gd name="T53" fmla="*/ 1937 h 2738"/>
                <a:gd name="T54" fmla="*/ 969 w 2478"/>
                <a:gd name="T55" fmla="*/ 1881 h 2738"/>
                <a:gd name="T56" fmla="*/ 1006 w 2478"/>
                <a:gd name="T57" fmla="*/ 1899 h 2738"/>
                <a:gd name="T58" fmla="*/ 1025 w 2478"/>
                <a:gd name="T59" fmla="*/ 1899 h 2738"/>
                <a:gd name="T60" fmla="*/ 2236 w 2478"/>
                <a:gd name="T61" fmla="*/ 1788 h 2738"/>
                <a:gd name="T62" fmla="*/ 2254 w 2478"/>
                <a:gd name="T63" fmla="*/ 1788 h 2738"/>
                <a:gd name="T64" fmla="*/ 2272 w 2478"/>
                <a:gd name="T65" fmla="*/ 1788 h 2738"/>
                <a:gd name="T66" fmla="*/ 2310 w 2478"/>
                <a:gd name="T67" fmla="*/ 1843 h 2738"/>
                <a:gd name="T68" fmla="*/ 2328 w 2478"/>
                <a:gd name="T69" fmla="*/ 1862 h 2738"/>
                <a:gd name="T70" fmla="*/ 2347 w 2478"/>
                <a:gd name="T71" fmla="*/ 1862 h 2738"/>
                <a:gd name="T72" fmla="*/ 2459 w 2478"/>
                <a:gd name="T73" fmla="*/ 1806 h 2738"/>
                <a:gd name="T74" fmla="*/ 2477 w 2478"/>
                <a:gd name="T75" fmla="*/ 1750 h 2738"/>
                <a:gd name="T76" fmla="*/ 1509 w 2478"/>
                <a:gd name="T77" fmla="*/ 19 h 2738"/>
                <a:gd name="T78" fmla="*/ 1472 w 2478"/>
                <a:gd name="T79" fmla="*/ 0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78" h="2738">
                  <a:moveTo>
                    <a:pt x="1472" y="0"/>
                  </a:moveTo>
                  <a:lnTo>
                    <a:pt x="1472" y="0"/>
                  </a:lnTo>
                  <a:lnTo>
                    <a:pt x="1453" y="0"/>
                  </a:lnTo>
                  <a:cubicBezTo>
                    <a:pt x="1342" y="75"/>
                    <a:pt x="1342" y="75"/>
                    <a:pt x="1342" y="75"/>
                  </a:cubicBezTo>
                  <a:cubicBezTo>
                    <a:pt x="1323" y="75"/>
                    <a:pt x="1323" y="93"/>
                    <a:pt x="1342" y="112"/>
                  </a:cubicBezTo>
                  <a:cubicBezTo>
                    <a:pt x="1379" y="186"/>
                    <a:pt x="1379" y="186"/>
                    <a:pt x="1379" y="186"/>
                  </a:cubicBezTo>
                  <a:cubicBezTo>
                    <a:pt x="1360" y="186"/>
                    <a:pt x="1360" y="186"/>
                    <a:pt x="1360" y="205"/>
                  </a:cubicBezTo>
                  <a:cubicBezTo>
                    <a:pt x="615" y="1192"/>
                    <a:pt x="615" y="1192"/>
                    <a:pt x="615" y="1192"/>
                  </a:cubicBezTo>
                  <a:cubicBezTo>
                    <a:pt x="597" y="1192"/>
                    <a:pt x="597" y="1210"/>
                    <a:pt x="615" y="1229"/>
                  </a:cubicBezTo>
                  <a:cubicBezTo>
                    <a:pt x="597" y="1229"/>
                    <a:pt x="597" y="1210"/>
                    <a:pt x="578" y="1210"/>
                  </a:cubicBezTo>
                  <a:cubicBezTo>
                    <a:pt x="578" y="1210"/>
                    <a:pt x="559" y="1210"/>
                    <a:pt x="559" y="1229"/>
                  </a:cubicBezTo>
                  <a:cubicBezTo>
                    <a:pt x="19" y="1527"/>
                    <a:pt x="19" y="1527"/>
                    <a:pt x="19" y="1527"/>
                  </a:cubicBezTo>
                  <a:cubicBezTo>
                    <a:pt x="0" y="1527"/>
                    <a:pt x="0" y="1564"/>
                    <a:pt x="0" y="1583"/>
                  </a:cubicBezTo>
                  <a:cubicBezTo>
                    <a:pt x="354" y="2216"/>
                    <a:pt x="354" y="2216"/>
                    <a:pt x="354" y="2216"/>
                  </a:cubicBezTo>
                  <a:cubicBezTo>
                    <a:pt x="373" y="2235"/>
                    <a:pt x="373" y="2235"/>
                    <a:pt x="392" y="2235"/>
                  </a:cubicBezTo>
                  <a:lnTo>
                    <a:pt x="410" y="2235"/>
                  </a:lnTo>
                  <a:cubicBezTo>
                    <a:pt x="541" y="2160"/>
                    <a:pt x="541" y="2160"/>
                    <a:pt x="541" y="2160"/>
                  </a:cubicBezTo>
                  <a:cubicBezTo>
                    <a:pt x="839" y="2718"/>
                    <a:pt x="839" y="2718"/>
                    <a:pt x="839" y="2718"/>
                  </a:cubicBezTo>
                  <a:cubicBezTo>
                    <a:pt x="857" y="2737"/>
                    <a:pt x="857" y="2737"/>
                    <a:pt x="876" y="2737"/>
                  </a:cubicBezTo>
                  <a:lnTo>
                    <a:pt x="895" y="2737"/>
                  </a:lnTo>
                  <a:cubicBezTo>
                    <a:pt x="1118" y="2606"/>
                    <a:pt x="1118" y="2606"/>
                    <a:pt x="1118" y="2606"/>
                  </a:cubicBezTo>
                  <a:cubicBezTo>
                    <a:pt x="1137" y="2588"/>
                    <a:pt x="1137" y="2570"/>
                    <a:pt x="1137" y="2551"/>
                  </a:cubicBezTo>
                  <a:cubicBezTo>
                    <a:pt x="988" y="2290"/>
                    <a:pt x="988" y="2290"/>
                    <a:pt x="988" y="2290"/>
                  </a:cubicBezTo>
                  <a:cubicBezTo>
                    <a:pt x="1062" y="2197"/>
                    <a:pt x="1062" y="2197"/>
                    <a:pt x="1062" y="2197"/>
                  </a:cubicBezTo>
                  <a:cubicBezTo>
                    <a:pt x="1081" y="2179"/>
                    <a:pt x="1081" y="2160"/>
                    <a:pt x="1062" y="2141"/>
                  </a:cubicBezTo>
                  <a:cubicBezTo>
                    <a:pt x="895" y="1974"/>
                    <a:pt x="895" y="1974"/>
                    <a:pt x="895" y="1974"/>
                  </a:cubicBezTo>
                  <a:cubicBezTo>
                    <a:pt x="950" y="1937"/>
                    <a:pt x="950" y="1937"/>
                    <a:pt x="950" y="1937"/>
                  </a:cubicBezTo>
                  <a:cubicBezTo>
                    <a:pt x="969" y="1918"/>
                    <a:pt x="969" y="1899"/>
                    <a:pt x="969" y="1881"/>
                  </a:cubicBezTo>
                  <a:cubicBezTo>
                    <a:pt x="969" y="1899"/>
                    <a:pt x="988" y="1899"/>
                    <a:pt x="1006" y="1899"/>
                  </a:cubicBezTo>
                  <a:cubicBezTo>
                    <a:pt x="1006" y="1899"/>
                    <a:pt x="1006" y="1899"/>
                    <a:pt x="1025" y="1899"/>
                  </a:cubicBezTo>
                  <a:cubicBezTo>
                    <a:pt x="2236" y="1788"/>
                    <a:pt x="2236" y="1788"/>
                    <a:pt x="2236" y="1788"/>
                  </a:cubicBezTo>
                  <a:lnTo>
                    <a:pt x="2254" y="1788"/>
                  </a:lnTo>
                  <a:lnTo>
                    <a:pt x="2272" y="1788"/>
                  </a:lnTo>
                  <a:cubicBezTo>
                    <a:pt x="2310" y="1843"/>
                    <a:pt x="2310" y="1843"/>
                    <a:pt x="2310" y="1843"/>
                  </a:cubicBezTo>
                  <a:cubicBezTo>
                    <a:pt x="2310" y="1862"/>
                    <a:pt x="2328" y="1862"/>
                    <a:pt x="2328" y="1862"/>
                  </a:cubicBezTo>
                  <a:cubicBezTo>
                    <a:pt x="2347" y="1862"/>
                    <a:pt x="2347" y="1862"/>
                    <a:pt x="2347" y="1862"/>
                  </a:cubicBezTo>
                  <a:cubicBezTo>
                    <a:pt x="2459" y="1806"/>
                    <a:pt x="2459" y="1806"/>
                    <a:pt x="2459" y="1806"/>
                  </a:cubicBezTo>
                  <a:cubicBezTo>
                    <a:pt x="2477" y="1788"/>
                    <a:pt x="2477" y="1769"/>
                    <a:pt x="2477" y="1750"/>
                  </a:cubicBezTo>
                  <a:cubicBezTo>
                    <a:pt x="1509" y="19"/>
                    <a:pt x="1509" y="19"/>
                    <a:pt x="1509" y="19"/>
                  </a:cubicBezTo>
                  <a:cubicBezTo>
                    <a:pt x="1491" y="19"/>
                    <a:pt x="1491" y="0"/>
                    <a:pt x="1472" y="0"/>
                  </a:cubicBezTo>
                </a:path>
              </a:pathLst>
            </a:custGeom>
            <a:solidFill>
              <a:schemeClr val="bg1">
                <a:lumMod val="85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5" name="iš1îdé">
              <a:extLst>
                <a:ext uri="{FF2B5EF4-FFF2-40B4-BE49-F238E27FC236}">
                  <a16:creationId xmlns:a16="http://schemas.microsoft.com/office/drawing/2014/main" id="{6863A166-1F91-4A89-9315-91328AD133B0}"/>
                </a:ext>
              </a:extLst>
            </p:cNvPr>
            <p:cNvSpPr/>
            <p:nvPr/>
          </p:nvSpPr>
          <p:spPr bwMode="auto">
            <a:xfrm>
              <a:off x="6261915" y="3255029"/>
              <a:ext cx="1176167" cy="1748357"/>
            </a:xfrm>
            <a:custGeom>
              <a:avLst/>
              <a:gdLst>
                <a:gd name="T0" fmla="*/ 595 w 652"/>
                <a:gd name="T1" fmla="*/ 0 h 970"/>
                <a:gd name="T2" fmla="*/ 595 w 652"/>
                <a:gd name="T3" fmla="*/ 0 h 970"/>
                <a:gd name="T4" fmla="*/ 0 w 652"/>
                <a:gd name="T5" fmla="*/ 932 h 970"/>
                <a:gd name="T6" fmla="*/ 56 w 652"/>
                <a:gd name="T7" fmla="*/ 969 h 970"/>
                <a:gd name="T8" fmla="*/ 651 w 652"/>
                <a:gd name="T9" fmla="*/ 38 h 970"/>
                <a:gd name="T10" fmla="*/ 595 w 652"/>
                <a:gd name="T11" fmla="*/ 0 h 970"/>
              </a:gdLst>
              <a:ahLst/>
              <a:cxnLst>
                <a:cxn ang="0">
                  <a:pos x="T0" y="T1"/>
                </a:cxn>
                <a:cxn ang="0">
                  <a:pos x="T2" y="T3"/>
                </a:cxn>
                <a:cxn ang="0">
                  <a:pos x="T4" y="T5"/>
                </a:cxn>
                <a:cxn ang="0">
                  <a:pos x="T6" y="T7"/>
                </a:cxn>
                <a:cxn ang="0">
                  <a:pos x="T8" y="T9"/>
                </a:cxn>
                <a:cxn ang="0">
                  <a:pos x="T10" y="T11"/>
                </a:cxn>
              </a:cxnLst>
              <a:rect l="0" t="0" r="r" b="b"/>
              <a:pathLst>
                <a:path w="652" h="970">
                  <a:moveTo>
                    <a:pt x="595" y="0"/>
                  </a:moveTo>
                  <a:lnTo>
                    <a:pt x="595" y="0"/>
                  </a:lnTo>
                  <a:cubicBezTo>
                    <a:pt x="0" y="932"/>
                    <a:pt x="0" y="932"/>
                    <a:pt x="0" y="932"/>
                  </a:cubicBezTo>
                  <a:cubicBezTo>
                    <a:pt x="56" y="969"/>
                    <a:pt x="56" y="969"/>
                    <a:pt x="56" y="969"/>
                  </a:cubicBezTo>
                  <a:cubicBezTo>
                    <a:pt x="651" y="38"/>
                    <a:pt x="651" y="38"/>
                    <a:pt x="651" y="38"/>
                  </a:cubicBezTo>
                  <a:cubicBezTo>
                    <a:pt x="632" y="19"/>
                    <a:pt x="614" y="19"/>
                    <a:pt x="595" y="0"/>
                  </a:cubicBezTo>
                </a:path>
              </a:pathLst>
            </a:custGeom>
            <a:solidFill>
              <a:schemeClr val="bg1">
                <a:lumMod val="65000"/>
              </a:schemeClr>
            </a:solidFill>
            <a:ln>
              <a:noFill/>
            </a:ln>
            <a:effectLst/>
          </p:spPr>
          <p:txBody>
            <a:bodyPr anchor="ctr"/>
            <a:lstStyle/>
            <a:p>
              <a:pPr algn="ctr"/>
              <a:endParaRPr/>
            </a:p>
          </p:txBody>
        </p:sp>
        <p:sp>
          <p:nvSpPr>
            <p:cNvPr id="106" name="ïś1ïḍe">
              <a:extLst>
                <a:ext uri="{FF2B5EF4-FFF2-40B4-BE49-F238E27FC236}">
                  <a16:creationId xmlns:a16="http://schemas.microsoft.com/office/drawing/2014/main" id="{EB04B6A0-23DD-4979-867C-9CBF0931EA54}"/>
                </a:ext>
              </a:extLst>
            </p:cNvPr>
            <p:cNvSpPr/>
            <p:nvPr/>
          </p:nvSpPr>
          <p:spPr bwMode="auto">
            <a:xfrm>
              <a:off x="6659268" y="4129207"/>
              <a:ext cx="1613254" cy="1239744"/>
            </a:xfrm>
            <a:custGeom>
              <a:avLst/>
              <a:gdLst>
                <a:gd name="T0" fmla="*/ 875 w 895"/>
                <a:gd name="T1" fmla="*/ 0 h 690"/>
                <a:gd name="T2" fmla="*/ 875 w 895"/>
                <a:gd name="T3" fmla="*/ 0 h 690"/>
                <a:gd name="T4" fmla="*/ 0 w 895"/>
                <a:gd name="T5" fmla="*/ 633 h 690"/>
                <a:gd name="T6" fmla="*/ 37 w 895"/>
                <a:gd name="T7" fmla="*/ 689 h 690"/>
                <a:gd name="T8" fmla="*/ 894 w 895"/>
                <a:gd name="T9" fmla="*/ 37 h 690"/>
                <a:gd name="T10" fmla="*/ 875 w 895"/>
                <a:gd name="T11" fmla="*/ 0 h 690"/>
              </a:gdLst>
              <a:ahLst/>
              <a:cxnLst>
                <a:cxn ang="0">
                  <a:pos x="T0" y="T1"/>
                </a:cxn>
                <a:cxn ang="0">
                  <a:pos x="T2" y="T3"/>
                </a:cxn>
                <a:cxn ang="0">
                  <a:pos x="T4" y="T5"/>
                </a:cxn>
                <a:cxn ang="0">
                  <a:pos x="T6" y="T7"/>
                </a:cxn>
                <a:cxn ang="0">
                  <a:pos x="T8" y="T9"/>
                </a:cxn>
                <a:cxn ang="0">
                  <a:pos x="T10" y="T11"/>
                </a:cxn>
              </a:cxnLst>
              <a:rect l="0" t="0" r="r" b="b"/>
              <a:pathLst>
                <a:path w="895" h="690">
                  <a:moveTo>
                    <a:pt x="875" y="0"/>
                  </a:moveTo>
                  <a:lnTo>
                    <a:pt x="875" y="0"/>
                  </a:lnTo>
                  <a:cubicBezTo>
                    <a:pt x="0" y="633"/>
                    <a:pt x="0" y="633"/>
                    <a:pt x="0" y="633"/>
                  </a:cubicBezTo>
                  <a:cubicBezTo>
                    <a:pt x="37" y="689"/>
                    <a:pt x="37" y="689"/>
                    <a:pt x="37" y="689"/>
                  </a:cubicBezTo>
                  <a:cubicBezTo>
                    <a:pt x="894" y="37"/>
                    <a:pt x="894" y="37"/>
                    <a:pt x="894" y="37"/>
                  </a:cubicBezTo>
                  <a:cubicBezTo>
                    <a:pt x="894" y="18"/>
                    <a:pt x="875" y="18"/>
                    <a:pt x="875" y="0"/>
                  </a:cubicBezTo>
                </a:path>
              </a:pathLst>
            </a:custGeom>
            <a:solidFill>
              <a:schemeClr val="bg1">
                <a:lumMod val="65000"/>
              </a:schemeClr>
            </a:solidFill>
            <a:ln>
              <a:noFill/>
            </a:ln>
            <a:effectLst/>
          </p:spPr>
          <p:txBody>
            <a:bodyPr anchor="ctr"/>
            <a:lstStyle/>
            <a:p>
              <a:pPr algn="ctr"/>
              <a:endParaRPr/>
            </a:p>
          </p:txBody>
        </p:sp>
        <p:sp>
          <p:nvSpPr>
            <p:cNvPr id="107" name="ïṡľîḓe">
              <a:extLst>
                <a:ext uri="{FF2B5EF4-FFF2-40B4-BE49-F238E27FC236}">
                  <a16:creationId xmlns:a16="http://schemas.microsoft.com/office/drawing/2014/main" id="{44DFDED7-98E4-452B-B754-936775E701E6}"/>
                </a:ext>
              </a:extLst>
            </p:cNvPr>
            <p:cNvSpPr/>
            <p:nvPr/>
          </p:nvSpPr>
          <p:spPr bwMode="auto">
            <a:xfrm>
              <a:off x="7000990" y="6712004"/>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75000"/>
              </a:schemeClr>
            </a:solidFill>
            <a:ln>
              <a:noFill/>
            </a:ln>
            <a:effectLst/>
          </p:spPr>
          <p:txBody>
            <a:bodyPr anchor="ctr"/>
            <a:lstStyle/>
            <a:p>
              <a:pPr algn="ctr"/>
              <a:endParaRPr/>
            </a:p>
          </p:txBody>
        </p:sp>
        <p:sp>
          <p:nvSpPr>
            <p:cNvPr id="108" name="ïšļiḓè">
              <a:extLst>
                <a:ext uri="{FF2B5EF4-FFF2-40B4-BE49-F238E27FC236}">
                  <a16:creationId xmlns:a16="http://schemas.microsoft.com/office/drawing/2014/main" id="{26F3D281-9312-45DC-B774-8350D5B1AD23}"/>
                </a:ext>
              </a:extLst>
            </p:cNvPr>
            <p:cNvSpPr/>
            <p:nvPr/>
          </p:nvSpPr>
          <p:spPr bwMode="auto">
            <a:xfrm>
              <a:off x="5824823" y="2786149"/>
              <a:ext cx="675504" cy="1915248"/>
            </a:xfrm>
            <a:custGeom>
              <a:avLst/>
              <a:gdLst>
                <a:gd name="T0" fmla="*/ 316 w 373"/>
                <a:gd name="T1" fmla="*/ 0 h 1062"/>
                <a:gd name="T2" fmla="*/ 316 w 373"/>
                <a:gd name="T3" fmla="*/ 0 h 1062"/>
                <a:gd name="T4" fmla="*/ 0 w 373"/>
                <a:gd name="T5" fmla="*/ 1043 h 1062"/>
                <a:gd name="T6" fmla="*/ 55 w 373"/>
                <a:gd name="T7" fmla="*/ 1061 h 1062"/>
                <a:gd name="T8" fmla="*/ 372 w 373"/>
                <a:gd name="T9" fmla="*/ 18 h 1062"/>
                <a:gd name="T10" fmla="*/ 316 w 373"/>
                <a:gd name="T11" fmla="*/ 0 h 1062"/>
              </a:gdLst>
              <a:ahLst/>
              <a:cxnLst>
                <a:cxn ang="0">
                  <a:pos x="T0" y="T1"/>
                </a:cxn>
                <a:cxn ang="0">
                  <a:pos x="T2" y="T3"/>
                </a:cxn>
                <a:cxn ang="0">
                  <a:pos x="T4" y="T5"/>
                </a:cxn>
                <a:cxn ang="0">
                  <a:pos x="T6" y="T7"/>
                </a:cxn>
                <a:cxn ang="0">
                  <a:pos x="T8" y="T9"/>
                </a:cxn>
                <a:cxn ang="0">
                  <a:pos x="T10" y="T11"/>
                </a:cxn>
              </a:cxnLst>
              <a:rect l="0" t="0" r="r" b="b"/>
              <a:pathLst>
                <a:path w="373" h="1062">
                  <a:moveTo>
                    <a:pt x="316" y="0"/>
                  </a:moveTo>
                  <a:lnTo>
                    <a:pt x="316" y="0"/>
                  </a:lnTo>
                  <a:cubicBezTo>
                    <a:pt x="0" y="1043"/>
                    <a:pt x="0" y="1043"/>
                    <a:pt x="0" y="1043"/>
                  </a:cubicBezTo>
                  <a:cubicBezTo>
                    <a:pt x="55" y="1061"/>
                    <a:pt x="55" y="1061"/>
                    <a:pt x="55" y="1061"/>
                  </a:cubicBezTo>
                  <a:cubicBezTo>
                    <a:pt x="372" y="18"/>
                    <a:pt x="372" y="18"/>
                    <a:pt x="372" y="18"/>
                  </a:cubicBezTo>
                  <a:cubicBezTo>
                    <a:pt x="353" y="0"/>
                    <a:pt x="334" y="0"/>
                    <a:pt x="316" y="0"/>
                  </a:cubicBezTo>
                </a:path>
              </a:pathLst>
            </a:custGeom>
            <a:solidFill>
              <a:schemeClr val="bg1">
                <a:lumMod val="65000"/>
              </a:schemeClr>
            </a:solidFill>
            <a:ln>
              <a:noFill/>
            </a:ln>
            <a:effectLst/>
          </p:spPr>
          <p:txBody>
            <a:bodyPr anchor="ctr"/>
            <a:lstStyle/>
            <a:p>
              <a:pPr algn="ctr"/>
              <a:endParaRPr/>
            </a:p>
          </p:txBody>
        </p:sp>
        <p:sp>
          <p:nvSpPr>
            <p:cNvPr id="109" name="ïṧľidê">
              <a:extLst>
                <a:ext uri="{FF2B5EF4-FFF2-40B4-BE49-F238E27FC236}">
                  <a16:creationId xmlns:a16="http://schemas.microsoft.com/office/drawing/2014/main" id="{589B6ADA-F489-4B52-86B5-3DA96AF2012F}"/>
                </a:ext>
              </a:extLst>
            </p:cNvPr>
            <p:cNvSpPr/>
            <p:nvPr/>
          </p:nvSpPr>
          <p:spPr bwMode="auto">
            <a:xfrm>
              <a:off x="3202288" y="7784862"/>
              <a:ext cx="1176167" cy="1509944"/>
            </a:xfrm>
            <a:custGeom>
              <a:avLst/>
              <a:gdLst>
                <a:gd name="T0" fmla="*/ 652 w 653"/>
                <a:gd name="T1" fmla="*/ 652 h 839"/>
                <a:gd name="T2" fmla="*/ 652 w 653"/>
                <a:gd name="T3" fmla="*/ 652 h 839"/>
                <a:gd name="T4" fmla="*/ 633 w 653"/>
                <a:gd name="T5" fmla="*/ 707 h 839"/>
                <a:gd name="T6" fmla="*/ 410 w 653"/>
                <a:gd name="T7" fmla="*/ 838 h 839"/>
                <a:gd name="T8" fmla="*/ 354 w 653"/>
                <a:gd name="T9" fmla="*/ 819 h 839"/>
                <a:gd name="T10" fmla="*/ 0 w 653"/>
                <a:gd name="T11" fmla="*/ 187 h 839"/>
                <a:gd name="T12" fmla="*/ 18 w 653"/>
                <a:gd name="T13" fmla="*/ 131 h 839"/>
                <a:gd name="T14" fmla="*/ 242 w 653"/>
                <a:gd name="T15" fmla="*/ 0 h 839"/>
                <a:gd name="T16" fmla="*/ 298 w 653"/>
                <a:gd name="T17" fmla="*/ 19 h 839"/>
                <a:gd name="T18" fmla="*/ 652 w 653"/>
                <a:gd name="T19" fmla="*/ 65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839">
                  <a:moveTo>
                    <a:pt x="652" y="652"/>
                  </a:moveTo>
                  <a:lnTo>
                    <a:pt x="652" y="652"/>
                  </a:lnTo>
                  <a:cubicBezTo>
                    <a:pt x="652" y="671"/>
                    <a:pt x="652" y="689"/>
                    <a:pt x="633" y="707"/>
                  </a:cubicBezTo>
                  <a:cubicBezTo>
                    <a:pt x="410" y="838"/>
                    <a:pt x="410" y="838"/>
                    <a:pt x="410" y="838"/>
                  </a:cubicBezTo>
                  <a:cubicBezTo>
                    <a:pt x="391" y="838"/>
                    <a:pt x="372" y="838"/>
                    <a:pt x="354" y="819"/>
                  </a:cubicBezTo>
                  <a:cubicBezTo>
                    <a:pt x="0" y="187"/>
                    <a:pt x="0" y="187"/>
                    <a:pt x="0" y="187"/>
                  </a:cubicBezTo>
                  <a:cubicBezTo>
                    <a:pt x="0" y="168"/>
                    <a:pt x="0" y="149"/>
                    <a:pt x="18" y="131"/>
                  </a:cubicBezTo>
                  <a:cubicBezTo>
                    <a:pt x="242" y="0"/>
                    <a:pt x="242" y="0"/>
                    <a:pt x="242" y="0"/>
                  </a:cubicBezTo>
                  <a:cubicBezTo>
                    <a:pt x="261" y="0"/>
                    <a:pt x="279" y="0"/>
                    <a:pt x="298" y="19"/>
                  </a:cubicBezTo>
                  <a:lnTo>
                    <a:pt x="652" y="652"/>
                  </a:lnTo>
                </a:path>
              </a:pathLst>
            </a:custGeom>
            <a:solidFill>
              <a:schemeClr val="accent5">
                <a:lumMod val="60000"/>
                <a:lumOff val="4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0" name="íṩľidé">
              <a:extLst>
                <a:ext uri="{FF2B5EF4-FFF2-40B4-BE49-F238E27FC236}">
                  <a16:creationId xmlns:a16="http://schemas.microsoft.com/office/drawing/2014/main" id="{C102BDCC-13F8-4A70-9442-DF57FBA74CF8}"/>
                </a:ext>
              </a:extLst>
            </p:cNvPr>
            <p:cNvSpPr/>
            <p:nvPr/>
          </p:nvSpPr>
          <p:spPr bwMode="auto">
            <a:xfrm>
              <a:off x="2328110" y="6545119"/>
              <a:ext cx="1748357" cy="1883453"/>
            </a:xfrm>
            <a:custGeom>
              <a:avLst/>
              <a:gdLst>
                <a:gd name="T0" fmla="*/ 969 w 970"/>
                <a:gd name="T1" fmla="*/ 671 h 1044"/>
                <a:gd name="T2" fmla="*/ 969 w 970"/>
                <a:gd name="T3" fmla="*/ 671 h 1044"/>
                <a:gd name="T4" fmla="*/ 950 w 970"/>
                <a:gd name="T5" fmla="*/ 727 h 1044"/>
                <a:gd name="T6" fmla="*/ 410 w 970"/>
                <a:gd name="T7" fmla="*/ 1025 h 1044"/>
                <a:gd name="T8" fmla="*/ 354 w 970"/>
                <a:gd name="T9" fmla="*/ 1006 h 1044"/>
                <a:gd name="T10" fmla="*/ 0 w 970"/>
                <a:gd name="T11" fmla="*/ 373 h 1044"/>
                <a:gd name="T12" fmla="*/ 19 w 970"/>
                <a:gd name="T13" fmla="*/ 317 h 1044"/>
                <a:gd name="T14" fmla="*/ 559 w 970"/>
                <a:gd name="T15" fmla="*/ 19 h 1044"/>
                <a:gd name="T16" fmla="*/ 615 w 970"/>
                <a:gd name="T17" fmla="*/ 19 h 1044"/>
                <a:gd name="T18" fmla="*/ 969 w 970"/>
                <a:gd name="T19" fmla="*/ 67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0" h="1044">
                  <a:moveTo>
                    <a:pt x="969" y="671"/>
                  </a:moveTo>
                  <a:lnTo>
                    <a:pt x="969" y="671"/>
                  </a:lnTo>
                  <a:cubicBezTo>
                    <a:pt x="969" y="689"/>
                    <a:pt x="969" y="708"/>
                    <a:pt x="950" y="727"/>
                  </a:cubicBezTo>
                  <a:cubicBezTo>
                    <a:pt x="410" y="1025"/>
                    <a:pt x="410" y="1025"/>
                    <a:pt x="410" y="1025"/>
                  </a:cubicBezTo>
                  <a:cubicBezTo>
                    <a:pt x="392" y="1043"/>
                    <a:pt x="373" y="1025"/>
                    <a:pt x="354" y="1006"/>
                  </a:cubicBezTo>
                  <a:cubicBezTo>
                    <a:pt x="0" y="373"/>
                    <a:pt x="0" y="373"/>
                    <a:pt x="0" y="373"/>
                  </a:cubicBezTo>
                  <a:cubicBezTo>
                    <a:pt x="0" y="354"/>
                    <a:pt x="0" y="317"/>
                    <a:pt x="19" y="317"/>
                  </a:cubicBezTo>
                  <a:cubicBezTo>
                    <a:pt x="559" y="19"/>
                    <a:pt x="559" y="19"/>
                    <a:pt x="559" y="19"/>
                  </a:cubicBezTo>
                  <a:cubicBezTo>
                    <a:pt x="578" y="0"/>
                    <a:pt x="597" y="0"/>
                    <a:pt x="615" y="19"/>
                  </a:cubicBezTo>
                  <a:lnTo>
                    <a:pt x="969" y="671"/>
                  </a:lnTo>
                </a:path>
              </a:pathLst>
            </a:custGeom>
            <a:solidFill>
              <a:schemeClr val="accent5"/>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1" name="íṥḷîḋé">
              <a:extLst>
                <a:ext uri="{FF2B5EF4-FFF2-40B4-BE49-F238E27FC236}">
                  <a16:creationId xmlns:a16="http://schemas.microsoft.com/office/drawing/2014/main" id="{A9F4C026-ABA6-44B3-A49D-C21A28A48918}"/>
                </a:ext>
              </a:extLst>
            </p:cNvPr>
            <p:cNvSpPr/>
            <p:nvPr/>
          </p:nvSpPr>
          <p:spPr bwMode="auto">
            <a:xfrm>
              <a:off x="4712233" y="4367620"/>
              <a:ext cx="2082134" cy="3393399"/>
            </a:xfrm>
            <a:custGeom>
              <a:avLst/>
              <a:gdLst>
                <a:gd name="T0" fmla="*/ 1154 w 1155"/>
                <a:gd name="T1" fmla="*/ 1750 h 1882"/>
                <a:gd name="T2" fmla="*/ 1154 w 1155"/>
                <a:gd name="T3" fmla="*/ 1750 h 1882"/>
                <a:gd name="T4" fmla="*/ 1136 w 1155"/>
                <a:gd name="T5" fmla="*/ 1806 h 1882"/>
                <a:gd name="T6" fmla="*/ 1024 w 1155"/>
                <a:gd name="T7" fmla="*/ 1862 h 1882"/>
                <a:gd name="T8" fmla="*/ 987 w 1155"/>
                <a:gd name="T9" fmla="*/ 1843 h 1882"/>
                <a:gd name="T10" fmla="*/ 19 w 1155"/>
                <a:gd name="T11" fmla="*/ 112 h 1882"/>
                <a:gd name="T12" fmla="*/ 19 w 1155"/>
                <a:gd name="T13" fmla="*/ 75 h 1882"/>
                <a:gd name="T14" fmla="*/ 130 w 1155"/>
                <a:gd name="T15" fmla="*/ 0 h 1882"/>
                <a:gd name="T16" fmla="*/ 186 w 1155"/>
                <a:gd name="T17" fmla="*/ 19 h 1882"/>
                <a:gd name="T18" fmla="*/ 1154 w 1155"/>
                <a:gd name="T19" fmla="*/ 1750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5" h="1882">
                  <a:moveTo>
                    <a:pt x="1154" y="1750"/>
                  </a:moveTo>
                  <a:lnTo>
                    <a:pt x="1154" y="1750"/>
                  </a:lnTo>
                  <a:cubicBezTo>
                    <a:pt x="1154" y="1769"/>
                    <a:pt x="1154" y="1788"/>
                    <a:pt x="1136" y="1806"/>
                  </a:cubicBezTo>
                  <a:cubicBezTo>
                    <a:pt x="1024" y="1862"/>
                    <a:pt x="1024" y="1862"/>
                    <a:pt x="1024" y="1862"/>
                  </a:cubicBezTo>
                  <a:cubicBezTo>
                    <a:pt x="1005" y="1881"/>
                    <a:pt x="987" y="1862"/>
                    <a:pt x="987" y="1843"/>
                  </a:cubicBezTo>
                  <a:cubicBezTo>
                    <a:pt x="19" y="112"/>
                    <a:pt x="19" y="112"/>
                    <a:pt x="19" y="112"/>
                  </a:cubicBezTo>
                  <a:cubicBezTo>
                    <a:pt x="0" y="93"/>
                    <a:pt x="0" y="75"/>
                    <a:pt x="19" y="75"/>
                  </a:cubicBezTo>
                  <a:cubicBezTo>
                    <a:pt x="130" y="0"/>
                    <a:pt x="130" y="0"/>
                    <a:pt x="130" y="0"/>
                  </a:cubicBezTo>
                  <a:cubicBezTo>
                    <a:pt x="149" y="0"/>
                    <a:pt x="168" y="0"/>
                    <a:pt x="186" y="19"/>
                  </a:cubicBezTo>
                  <a:lnTo>
                    <a:pt x="1154" y="1750"/>
                  </a:lnTo>
                </a:path>
              </a:pathLst>
            </a:custGeom>
            <a:solidFill>
              <a:schemeClr val="accent5"/>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2" name="îsḻiḑê">
              <a:extLst>
                <a:ext uri="{FF2B5EF4-FFF2-40B4-BE49-F238E27FC236}">
                  <a16:creationId xmlns:a16="http://schemas.microsoft.com/office/drawing/2014/main" id="{04501229-2914-4769-924C-A448C7987E14}"/>
                </a:ext>
              </a:extLst>
            </p:cNvPr>
            <p:cNvSpPr/>
            <p:nvPr/>
          </p:nvSpPr>
          <p:spPr bwMode="auto">
            <a:xfrm>
              <a:off x="2399636" y="6918628"/>
              <a:ext cx="1104642" cy="1374847"/>
            </a:xfrm>
            <a:custGeom>
              <a:avLst/>
              <a:gdLst>
                <a:gd name="T0" fmla="*/ 242 w 615"/>
                <a:gd name="T1" fmla="*/ 93 h 765"/>
                <a:gd name="T2" fmla="*/ 261 w 615"/>
                <a:gd name="T3" fmla="*/ 0 h 765"/>
                <a:gd name="T4" fmla="*/ 298 w 615"/>
                <a:gd name="T5" fmla="*/ 93 h 765"/>
                <a:gd name="T6" fmla="*/ 354 w 615"/>
                <a:gd name="T7" fmla="*/ 205 h 765"/>
                <a:gd name="T8" fmla="*/ 316 w 615"/>
                <a:gd name="T9" fmla="*/ 112 h 765"/>
                <a:gd name="T10" fmla="*/ 298 w 615"/>
                <a:gd name="T11" fmla="*/ 205 h 765"/>
                <a:gd name="T12" fmla="*/ 428 w 615"/>
                <a:gd name="T13" fmla="*/ 298 h 765"/>
                <a:gd name="T14" fmla="*/ 428 w 615"/>
                <a:gd name="T15" fmla="*/ 242 h 765"/>
                <a:gd name="T16" fmla="*/ 335 w 615"/>
                <a:gd name="T17" fmla="*/ 279 h 765"/>
                <a:gd name="T18" fmla="*/ 428 w 615"/>
                <a:gd name="T19" fmla="*/ 298 h 765"/>
                <a:gd name="T20" fmla="*/ 503 w 615"/>
                <a:gd name="T21" fmla="*/ 373 h 765"/>
                <a:gd name="T22" fmla="*/ 410 w 615"/>
                <a:gd name="T23" fmla="*/ 354 h 765"/>
                <a:gd name="T24" fmla="*/ 447 w 615"/>
                <a:gd name="T25" fmla="*/ 428 h 765"/>
                <a:gd name="T26" fmla="*/ 205 w 615"/>
                <a:gd name="T27" fmla="*/ 149 h 765"/>
                <a:gd name="T28" fmla="*/ 149 w 615"/>
                <a:gd name="T29" fmla="*/ 75 h 765"/>
                <a:gd name="T30" fmla="*/ 130 w 615"/>
                <a:gd name="T31" fmla="*/ 149 h 765"/>
                <a:gd name="T32" fmla="*/ 261 w 615"/>
                <a:gd name="T33" fmla="*/ 261 h 765"/>
                <a:gd name="T34" fmla="*/ 261 w 615"/>
                <a:gd name="T35" fmla="*/ 186 h 765"/>
                <a:gd name="T36" fmla="*/ 167 w 615"/>
                <a:gd name="T37" fmla="*/ 224 h 765"/>
                <a:gd name="T38" fmla="*/ 261 w 615"/>
                <a:gd name="T39" fmla="*/ 261 h 765"/>
                <a:gd name="T40" fmla="*/ 335 w 615"/>
                <a:gd name="T41" fmla="*/ 317 h 765"/>
                <a:gd name="T42" fmla="*/ 242 w 615"/>
                <a:gd name="T43" fmla="*/ 298 h 765"/>
                <a:gd name="T44" fmla="*/ 298 w 615"/>
                <a:gd name="T45" fmla="*/ 373 h 765"/>
                <a:gd name="T46" fmla="*/ 372 w 615"/>
                <a:gd name="T47" fmla="*/ 466 h 765"/>
                <a:gd name="T48" fmla="*/ 335 w 615"/>
                <a:gd name="T49" fmla="*/ 391 h 765"/>
                <a:gd name="T50" fmla="*/ 316 w 615"/>
                <a:gd name="T51" fmla="*/ 466 h 765"/>
                <a:gd name="T52" fmla="*/ 93 w 615"/>
                <a:gd name="T53" fmla="*/ 205 h 765"/>
                <a:gd name="T54" fmla="*/ 93 w 615"/>
                <a:gd name="T55" fmla="*/ 130 h 765"/>
                <a:gd name="T56" fmla="*/ 0 w 615"/>
                <a:gd name="T57" fmla="*/ 186 h 765"/>
                <a:gd name="T58" fmla="*/ 93 w 615"/>
                <a:gd name="T59" fmla="*/ 205 h 765"/>
                <a:gd name="T60" fmla="*/ 167 w 615"/>
                <a:gd name="T61" fmla="*/ 279 h 765"/>
                <a:gd name="T62" fmla="*/ 74 w 615"/>
                <a:gd name="T63" fmla="*/ 242 h 765"/>
                <a:gd name="T64" fmla="*/ 130 w 615"/>
                <a:gd name="T65" fmla="*/ 335 h 765"/>
                <a:gd name="T66" fmla="*/ 205 w 615"/>
                <a:gd name="T67" fmla="*/ 428 h 765"/>
                <a:gd name="T68" fmla="*/ 167 w 615"/>
                <a:gd name="T69" fmla="*/ 335 h 765"/>
                <a:gd name="T70" fmla="*/ 149 w 615"/>
                <a:gd name="T71" fmla="*/ 428 h 765"/>
                <a:gd name="T72" fmla="*/ 279 w 615"/>
                <a:gd name="T73" fmla="*/ 522 h 765"/>
                <a:gd name="T74" fmla="*/ 279 w 615"/>
                <a:gd name="T75" fmla="*/ 466 h 765"/>
                <a:gd name="T76" fmla="*/ 186 w 615"/>
                <a:gd name="T77" fmla="*/ 503 h 765"/>
                <a:gd name="T78" fmla="*/ 279 w 615"/>
                <a:gd name="T79" fmla="*/ 522 h 765"/>
                <a:gd name="T80" fmla="*/ 559 w 615"/>
                <a:gd name="T81" fmla="*/ 484 h 765"/>
                <a:gd name="T82" fmla="*/ 465 w 615"/>
                <a:gd name="T83" fmla="*/ 447 h 765"/>
                <a:gd name="T84" fmla="*/ 521 w 615"/>
                <a:gd name="T85" fmla="*/ 540 h 765"/>
                <a:gd name="T86" fmla="*/ 596 w 615"/>
                <a:gd name="T87" fmla="*/ 633 h 765"/>
                <a:gd name="T88" fmla="*/ 559 w 615"/>
                <a:gd name="T89" fmla="*/ 540 h 765"/>
                <a:gd name="T90" fmla="*/ 540 w 615"/>
                <a:gd name="T91" fmla="*/ 633 h 765"/>
                <a:gd name="T92" fmla="*/ 428 w 615"/>
                <a:gd name="T93" fmla="*/ 577 h 765"/>
                <a:gd name="T94" fmla="*/ 428 w 615"/>
                <a:gd name="T95" fmla="*/ 503 h 765"/>
                <a:gd name="T96" fmla="*/ 354 w 615"/>
                <a:gd name="T97" fmla="*/ 559 h 765"/>
                <a:gd name="T98" fmla="*/ 428 w 615"/>
                <a:gd name="T99" fmla="*/ 577 h 765"/>
                <a:gd name="T100" fmla="*/ 503 w 615"/>
                <a:gd name="T101" fmla="*/ 652 h 765"/>
                <a:gd name="T102" fmla="*/ 428 w 615"/>
                <a:gd name="T103" fmla="*/ 615 h 765"/>
                <a:gd name="T104" fmla="*/ 465 w 615"/>
                <a:gd name="T105" fmla="*/ 708 h 765"/>
                <a:gd name="T106" fmla="*/ 335 w 615"/>
                <a:gd name="T107" fmla="*/ 633 h 765"/>
                <a:gd name="T108" fmla="*/ 279 w 615"/>
                <a:gd name="T109" fmla="*/ 559 h 765"/>
                <a:gd name="T110" fmla="*/ 261 w 615"/>
                <a:gd name="T111" fmla="*/ 633 h 765"/>
                <a:gd name="T112" fmla="*/ 391 w 615"/>
                <a:gd name="T113" fmla="*/ 745 h 765"/>
                <a:gd name="T114" fmla="*/ 391 w 615"/>
                <a:gd name="T115" fmla="*/ 671 h 765"/>
                <a:gd name="T116" fmla="*/ 298 w 615"/>
                <a:gd name="T117" fmla="*/ 726 h 765"/>
                <a:gd name="T118" fmla="*/ 391 w 615"/>
                <a:gd name="T119" fmla="*/ 74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5" h="765">
                  <a:moveTo>
                    <a:pt x="279" y="112"/>
                  </a:moveTo>
                  <a:lnTo>
                    <a:pt x="279" y="112"/>
                  </a:lnTo>
                  <a:cubicBezTo>
                    <a:pt x="261" y="112"/>
                    <a:pt x="242" y="112"/>
                    <a:pt x="242" y="93"/>
                  </a:cubicBezTo>
                  <a:cubicBezTo>
                    <a:pt x="223" y="56"/>
                    <a:pt x="223" y="56"/>
                    <a:pt x="223" y="56"/>
                  </a:cubicBezTo>
                  <a:cubicBezTo>
                    <a:pt x="205" y="56"/>
                    <a:pt x="223" y="37"/>
                    <a:pt x="223" y="19"/>
                  </a:cubicBezTo>
                  <a:cubicBezTo>
                    <a:pt x="261" y="0"/>
                    <a:pt x="261" y="0"/>
                    <a:pt x="261" y="0"/>
                  </a:cubicBezTo>
                  <a:cubicBezTo>
                    <a:pt x="279" y="0"/>
                    <a:pt x="298" y="0"/>
                    <a:pt x="298" y="19"/>
                  </a:cubicBezTo>
                  <a:cubicBezTo>
                    <a:pt x="316" y="56"/>
                    <a:pt x="316" y="56"/>
                    <a:pt x="316" y="56"/>
                  </a:cubicBezTo>
                  <a:cubicBezTo>
                    <a:pt x="316" y="56"/>
                    <a:pt x="316" y="75"/>
                    <a:pt x="298" y="93"/>
                  </a:cubicBezTo>
                  <a:lnTo>
                    <a:pt x="279" y="112"/>
                  </a:lnTo>
                  <a:close/>
                  <a:moveTo>
                    <a:pt x="354" y="205"/>
                  </a:moveTo>
                  <a:lnTo>
                    <a:pt x="354" y="205"/>
                  </a:lnTo>
                  <a:cubicBezTo>
                    <a:pt x="372" y="186"/>
                    <a:pt x="391" y="168"/>
                    <a:pt x="372" y="149"/>
                  </a:cubicBezTo>
                  <a:cubicBezTo>
                    <a:pt x="354" y="130"/>
                    <a:pt x="354" y="130"/>
                    <a:pt x="354" y="130"/>
                  </a:cubicBezTo>
                  <a:cubicBezTo>
                    <a:pt x="354" y="112"/>
                    <a:pt x="335" y="112"/>
                    <a:pt x="316" y="112"/>
                  </a:cubicBezTo>
                  <a:cubicBezTo>
                    <a:pt x="298" y="130"/>
                    <a:pt x="298" y="130"/>
                    <a:pt x="298" y="130"/>
                  </a:cubicBezTo>
                  <a:cubicBezTo>
                    <a:pt x="279" y="130"/>
                    <a:pt x="279" y="149"/>
                    <a:pt x="279" y="168"/>
                  </a:cubicBezTo>
                  <a:cubicBezTo>
                    <a:pt x="298" y="205"/>
                    <a:pt x="298" y="205"/>
                    <a:pt x="298" y="205"/>
                  </a:cubicBezTo>
                  <a:cubicBezTo>
                    <a:pt x="298" y="205"/>
                    <a:pt x="316" y="224"/>
                    <a:pt x="335" y="205"/>
                  </a:cubicBezTo>
                  <a:lnTo>
                    <a:pt x="354" y="205"/>
                  </a:lnTo>
                  <a:close/>
                  <a:moveTo>
                    <a:pt x="428" y="298"/>
                  </a:moveTo>
                  <a:lnTo>
                    <a:pt x="428" y="298"/>
                  </a:lnTo>
                  <a:cubicBezTo>
                    <a:pt x="447" y="298"/>
                    <a:pt x="447" y="279"/>
                    <a:pt x="428" y="261"/>
                  </a:cubicBezTo>
                  <a:cubicBezTo>
                    <a:pt x="428" y="242"/>
                    <a:pt x="428" y="242"/>
                    <a:pt x="428" y="242"/>
                  </a:cubicBezTo>
                  <a:cubicBezTo>
                    <a:pt x="410" y="224"/>
                    <a:pt x="391" y="224"/>
                    <a:pt x="372" y="224"/>
                  </a:cubicBezTo>
                  <a:cubicBezTo>
                    <a:pt x="354" y="242"/>
                    <a:pt x="354" y="242"/>
                    <a:pt x="354" y="242"/>
                  </a:cubicBezTo>
                  <a:cubicBezTo>
                    <a:pt x="335" y="242"/>
                    <a:pt x="335" y="261"/>
                    <a:pt x="335" y="279"/>
                  </a:cubicBezTo>
                  <a:cubicBezTo>
                    <a:pt x="354" y="317"/>
                    <a:pt x="354" y="317"/>
                    <a:pt x="354" y="317"/>
                  </a:cubicBezTo>
                  <a:cubicBezTo>
                    <a:pt x="354" y="317"/>
                    <a:pt x="372" y="335"/>
                    <a:pt x="391" y="317"/>
                  </a:cubicBezTo>
                  <a:lnTo>
                    <a:pt x="428" y="298"/>
                  </a:lnTo>
                  <a:close/>
                  <a:moveTo>
                    <a:pt x="484" y="410"/>
                  </a:moveTo>
                  <a:lnTo>
                    <a:pt x="484" y="410"/>
                  </a:lnTo>
                  <a:cubicBezTo>
                    <a:pt x="503" y="410"/>
                    <a:pt x="503" y="391"/>
                    <a:pt x="503" y="373"/>
                  </a:cubicBezTo>
                  <a:cubicBezTo>
                    <a:pt x="484" y="335"/>
                    <a:pt x="484" y="335"/>
                    <a:pt x="484" y="335"/>
                  </a:cubicBezTo>
                  <a:cubicBezTo>
                    <a:pt x="465" y="335"/>
                    <a:pt x="447" y="317"/>
                    <a:pt x="447" y="335"/>
                  </a:cubicBezTo>
                  <a:cubicBezTo>
                    <a:pt x="410" y="354"/>
                    <a:pt x="410" y="354"/>
                    <a:pt x="410" y="354"/>
                  </a:cubicBezTo>
                  <a:cubicBezTo>
                    <a:pt x="391" y="354"/>
                    <a:pt x="391" y="373"/>
                    <a:pt x="391" y="391"/>
                  </a:cubicBezTo>
                  <a:cubicBezTo>
                    <a:pt x="410" y="410"/>
                    <a:pt x="410" y="410"/>
                    <a:pt x="410" y="410"/>
                  </a:cubicBezTo>
                  <a:cubicBezTo>
                    <a:pt x="428" y="428"/>
                    <a:pt x="447" y="428"/>
                    <a:pt x="447" y="428"/>
                  </a:cubicBezTo>
                  <a:lnTo>
                    <a:pt x="484" y="410"/>
                  </a:lnTo>
                  <a:close/>
                  <a:moveTo>
                    <a:pt x="205" y="149"/>
                  </a:moveTo>
                  <a:lnTo>
                    <a:pt x="205" y="149"/>
                  </a:lnTo>
                  <a:cubicBezTo>
                    <a:pt x="205" y="130"/>
                    <a:pt x="223" y="112"/>
                    <a:pt x="205" y="112"/>
                  </a:cubicBezTo>
                  <a:cubicBezTo>
                    <a:pt x="186" y="75"/>
                    <a:pt x="186" y="75"/>
                    <a:pt x="186" y="75"/>
                  </a:cubicBezTo>
                  <a:cubicBezTo>
                    <a:pt x="186" y="56"/>
                    <a:pt x="167" y="56"/>
                    <a:pt x="149" y="75"/>
                  </a:cubicBezTo>
                  <a:cubicBezTo>
                    <a:pt x="130" y="75"/>
                    <a:pt x="130" y="75"/>
                    <a:pt x="130" y="75"/>
                  </a:cubicBezTo>
                  <a:cubicBezTo>
                    <a:pt x="112" y="93"/>
                    <a:pt x="112" y="112"/>
                    <a:pt x="112" y="130"/>
                  </a:cubicBezTo>
                  <a:cubicBezTo>
                    <a:pt x="130" y="149"/>
                    <a:pt x="130" y="149"/>
                    <a:pt x="130" y="149"/>
                  </a:cubicBezTo>
                  <a:cubicBezTo>
                    <a:pt x="130" y="168"/>
                    <a:pt x="149" y="168"/>
                    <a:pt x="167" y="168"/>
                  </a:cubicBezTo>
                  <a:lnTo>
                    <a:pt x="205" y="149"/>
                  </a:lnTo>
                  <a:close/>
                  <a:moveTo>
                    <a:pt x="261" y="261"/>
                  </a:moveTo>
                  <a:lnTo>
                    <a:pt x="261" y="261"/>
                  </a:lnTo>
                  <a:cubicBezTo>
                    <a:pt x="279" y="242"/>
                    <a:pt x="279" y="224"/>
                    <a:pt x="261" y="205"/>
                  </a:cubicBezTo>
                  <a:cubicBezTo>
                    <a:pt x="261" y="186"/>
                    <a:pt x="261" y="186"/>
                    <a:pt x="261" y="186"/>
                  </a:cubicBezTo>
                  <a:cubicBezTo>
                    <a:pt x="242" y="168"/>
                    <a:pt x="223" y="168"/>
                    <a:pt x="205" y="168"/>
                  </a:cubicBezTo>
                  <a:cubicBezTo>
                    <a:pt x="186" y="186"/>
                    <a:pt x="186" y="186"/>
                    <a:pt x="186" y="186"/>
                  </a:cubicBezTo>
                  <a:cubicBezTo>
                    <a:pt x="167" y="205"/>
                    <a:pt x="167" y="224"/>
                    <a:pt x="167" y="224"/>
                  </a:cubicBezTo>
                  <a:cubicBezTo>
                    <a:pt x="186" y="261"/>
                    <a:pt x="186" y="261"/>
                    <a:pt x="186" y="261"/>
                  </a:cubicBezTo>
                  <a:cubicBezTo>
                    <a:pt x="205" y="279"/>
                    <a:pt x="223" y="279"/>
                    <a:pt x="223" y="261"/>
                  </a:cubicBezTo>
                  <a:lnTo>
                    <a:pt x="261" y="261"/>
                  </a:lnTo>
                  <a:close/>
                  <a:moveTo>
                    <a:pt x="316" y="354"/>
                  </a:moveTo>
                  <a:lnTo>
                    <a:pt x="316" y="354"/>
                  </a:lnTo>
                  <a:cubicBezTo>
                    <a:pt x="335" y="354"/>
                    <a:pt x="335" y="335"/>
                    <a:pt x="335" y="317"/>
                  </a:cubicBezTo>
                  <a:cubicBezTo>
                    <a:pt x="316" y="298"/>
                    <a:pt x="316" y="298"/>
                    <a:pt x="316" y="298"/>
                  </a:cubicBezTo>
                  <a:cubicBezTo>
                    <a:pt x="298" y="279"/>
                    <a:pt x="279" y="279"/>
                    <a:pt x="279" y="279"/>
                  </a:cubicBezTo>
                  <a:cubicBezTo>
                    <a:pt x="242" y="298"/>
                    <a:pt x="242" y="298"/>
                    <a:pt x="242" y="298"/>
                  </a:cubicBezTo>
                  <a:cubicBezTo>
                    <a:pt x="223" y="298"/>
                    <a:pt x="223" y="317"/>
                    <a:pt x="242" y="335"/>
                  </a:cubicBezTo>
                  <a:cubicBezTo>
                    <a:pt x="242" y="373"/>
                    <a:pt x="242" y="373"/>
                    <a:pt x="242" y="373"/>
                  </a:cubicBezTo>
                  <a:cubicBezTo>
                    <a:pt x="261" y="373"/>
                    <a:pt x="279" y="391"/>
                    <a:pt x="298" y="373"/>
                  </a:cubicBezTo>
                  <a:lnTo>
                    <a:pt x="316" y="354"/>
                  </a:lnTo>
                  <a:close/>
                  <a:moveTo>
                    <a:pt x="372" y="466"/>
                  </a:moveTo>
                  <a:lnTo>
                    <a:pt x="372" y="466"/>
                  </a:lnTo>
                  <a:cubicBezTo>
                    <a:pt x="391" y="466"/>
                    <a:pt x="391" y="447"/>
                    <a:pt x="391" y="428"/>
                  </a:cubicBezTo>
                  <a:cubicBezTo>
                    <a:pt x="372" y="410"/>
                    <a:pt x="372" y="410"/>
                    <a:pt x="372" y="410"/>
                  </a:cubicBezTo>
                  <a:cubicBezTo>
                    <a:pt x="372" y="391"/>
                    <a:pt x="354" y="391"/>
                    <a:pt x="335" y="391"/>
                  </a:cubicBezTo>
                  <a:cubicBezTo>
                    <a:pt x="298" y="410"/>
                    <a:pt x="298" y="410"/>
                    <a:pt x="298" y="410"/>
                  </a:cubicBezTo>
                  <a:cubicBezTo>
                    <a:pt x="298" y="410"/>
                    <a:pt x="279" y="428"/>
                    <a:pt x="298" y="447"/>
                  </a:cubicBezTo>
                  <a:cubicBezTo>
                    <a:pt x="316" y="466"/>
                    <a:pt x="316" y="466"/>
                    <a:pt x="316" y="466"/>
                  </a:cubicBezTo>
                  <a:cubicBezTo>
                    <a:pt x="316" y="484"/>
                    <a:pt x="335" y="503"/>
                    <a:pt x="354" y="484"/>
                  </a:cubicBezTo>
                  <a:lnTo>
                    <a:pt x="372" y="466"/>
                  </a:lnTo>
                  <a:close/>
                  <a:moveTo>
                    <a:pt x="93" y="205"/>
                  </a:moveTo>
                  <a:lnTo>
                    <a:pt x="93" y="205"/>
                  </a:lnTo>
                  <a:cubicBezTo>
                    <a:pt x="112" y="205"/>
                    <a:pt x="112" y="186"/>
                    <a:pt x="112" y="168"/>
                  </a:cubicBezTo>
                  <a:cubicBezTo>
                    <a:pt x="93" y="130"/>
                    <a:pt x="93" y="130"/>
                    <a:pt x="93" y="130"/>
                  </a:cubicBezTo>
                  <a:cubicBezTo>
                    <a:pt x="74" y="130"/>
                    <a:pt x="56" y="112"/>
                    <a:pt x="56" y="130"/>
                  </a:cubicBezTo>
                  <a:cubicBezTo>
                    <a:pt x="18" y="149"/>
                    <a:pt x="18" y="149"/>
                    <a:pt x="18" y="149"/>
                  </a:cubicBezTo>
                  <a:cubicBezTo>
                    <a:pt x="0" y="149"/>
                    <a:pt x="0" y="168"/>
                    <a:pt x="0" y="186"/>
                  </a:cubicBezTo>
                  <a:cubicBezTo>
                    <a:pt x="18" y="205"/>
                    <a:pt x="18" y="205"/>
                    <a:pt x="18" y="205"/>
                  </a:cubicBezTo>
                  <a:cubicBezTo>
                    <a:pt x="37" y="224"/>
                    <a:pt x="56" y="224"/>
                    <a:pt x="74" y="224"/>
                  </a:cubicBezTo>
                  <a:lnTo>
                    <a:pt x="93" y="205"/>
                  </a:lnTo>
                  <a:close/>
                  <a:moveTo>
                    <a:pt x="149" y="317"/>
                  </a:moveTo>
                  <a:lnTo>
                    <a:pt x="149" y="317"/>
                  </a:lnTo>
                  <a:cubicBezTo>
                    <a:pt x="167" y="298"/>
                    <a:pt x="167" y="279"/>
                    <a:pt x="167" y="279"/>
                  </a:cubicBezTo>
                  <a:cubicBezTo>
                    <a:pt x="149" y="242"/>
                    <a:pt x="149" y="242"/>
                    <a:pt x="149" y="242"/>
                  </a:cubicBezTo>
                  <a:cubicBezTo>
                    <a:pt x="149" y="224"/>
                    <a:pt x="130" y="224"/>
                    <a:pt x="112" y="224"/>
                  </a:cubicBezTo>
                  <a:cubicBezTo>
                    <a:pt x="74" y="242"/>
                    <a:pt x="74" y="242"/>
                    <a:pt x="74" y="242"/>
                  </a:cubicBezTo>
                  <a:cubicBezTo>
                    <a:pt x="74" y="261"/>
                    <a:pt x="56" y="279"/>
                    <a:pt x="74" y="279"/>
                  </a:cubicBezTo>
                  <a:cubicBezTo>
                    <a:pt x="93" y="317"/>
                    <a:pt x="93" y="317"/>
                    <a:pt x="93" y="317"/>
                  </a:cubicBezTo>
                  <a:cubicBezTo>
                    <a:pt x="93" y="335"/>
                    <a:pt x="112" y="335"/>
                    <a:pt x="130" y="335"/>
                  </a:cubicBezTo>
                  <a:lnTo>
                    <a:pt x="149" y="317"/>
                  </a:lnTo>
                  <a:close/>
                  <a:moveTo>
                    <a:pt x="205" y="428"/>
                  </a:moveTo>
                  <a:lnTo>
                    <a:pt x="205" y="428"/>
                  </a:lnTo>
                  <a:cubicBezTo>
                    <a:pt x="223" y="410"/>
                    <a:pt x="242" y="391"/>
                    <a:pt x="223" y="373"/>
                  </a:cubicBezTo>
                  <a:cubicBezTo>
                    <a:pt x="205" y="354"/>
                    <a:pt x="205" y="354"/>
                    <a:pt x="205" y="354"/>
                  </a:cubicBezTo>
                  <a:cubicBezTo>
                    <a:pt x="205" y="335"/>
                    <a:pt x="186" y="335"/>
                    <a:pt x="167" y="335"/>
                  </a:cubicBezTo>
                  <a:cubicBezTo>
                    <a:pt x="149" y="354"/>
                    <a:pt x="149" y="354"/>
                    <a:pt x="149" y="354"/>
                  </a:cubicBezTo>
                  <a:cubicBezTo>
                    <a:pt x="130" y="373"/>
                    <a:pt x="130" y="391"/>
                    <a:pt x="130" y="391"/>
                  </a:cubicBezTo>
                  <a:cubicBezTo>
                    <a:pt x="149" y="428"/>
                    <a:pt x="149" y="428"/>
                    <a:pt x="149" y="428"/>
                  </a:cubicBezTo>
                  <a:cubicBezTo>
                    <a:pt x="149" y="447"/>
                    <a:pt x="167" y="447"/>
                    <a:pt x="186" y="428"/>
                  </a:cubicBezTo>
                  <a:lnTo>
                    <a:pt x="205" y="428"/>
                  </a:lnTo>
                  <a:close/>
                  <a:moveTo>
                    <a:pt x="279" y="522"/>
                  </a:moveTo>
                  <a:lnTo>
                    <a:pt x="279" y="522"/>
                  </a:lnTo>
                  <a:cubicBezTo>
                    <a:pt x="298" y="522"/>
                    <a:pt x="298" y="503"/>
                    <a:pt x="279" y="484"/>
                  </a:cubicBezTo>
                  <a:cubicBezTo>
                    <a:pt x="279" y="466"/>
                    <a:pt x="279" y="466"/>
                    <a:pt x="279" y="466"/>
                  </a:cubicBezTo>
                  <a:cubicBezTo>
                    <a:pt x="261" y="447"/>
                    <a:pt x="242" y="447"/>
                    <a:pt x="223" y="447"/>
                  </a:cubicBezTo>
                  <a:cubicBezTo>
                    <a:pt x="205" y="466"/>
                    <a:pt x="205" y="466"/>
                    <a:pt x="205" y="466"/>
                  </a:cubicBezTo>
                  <a:cubicBezTo>
                    <a:pt x="186" y="466"/>
                    <a:pt x="186" y="484"/>
                    <a:pt x="186" y="503"/>
                  </a:cubicBezTo>
                  <a:cubicBezTo>
                    <a:pt x="205" y="540"/>
                    <a:pt x="205" y="540"/>
                    <a:pt x="205" y="540"/>
                  </a:cubicBezTo>
                  <a:cubicBezTo>
                    <a:pt x="205" y="540"/>
                    <a:pt x="223" y="559"/>
                    <a:pt x="242" y="540"/>
                  </a:cubicBezTo>
                  <a:lnTo>
                    <a:pt x="279" y="522"/>
                  </a:lnTo>
                  <a:close/>
                  <a:moveTo>
                    <a:pt x="540" y="522"/>
                  </a:moveTo>
                  <a:lnTo>
                    <a:pt x="540" y="522"/>
                  </a:lnTo>
                  <a:cubicBezTo>
                    <a:pt x="559" y="503"/>
                    <a:pt x="559" y="484"/>
                    <a:pt x="559" y="484"/>
                  </a:cubicBezTo>
                  <a:cubicBezTo>
                    <a:pt x="540" y="447"/>
                    <a:pt x="540" y="447"/>
                    <a:pt x="540" y="447"/>
                  </a:cubicBezTo>
                  <a:cubicBezTo>
                    <a:pt x="521" y="428"/>
                    <a:pt x="503" y="428"/>
                    <a:pt x="503" y="428"/>
                  </a:cubicBezTo>
                  <a:cubicBezTo>
                    <a:pt x="465" y="447"/>
                    <a:pt x="465" y="447"/>
                    <a:pt x="465" y="447"/>
                  </a:cubicBezTo>
                  <a:cubicBezTo>
                    <a:pt x="447" y="466"/>
                    <a:pt x="447" y="484"/>
                    <a:pt x="447" y="484"/>
                  </a:cubicBezTo>
                  <a:cubicBezTo>
                    <a:pt x="465" y="522"/>
                    <a:pt x="465" y="522"/>
                    <a:pt x="465" y="522"/>
                  </a:cubicBezTo>
                  <a:cubicBezTo>
                    <a:pt x="484" y="540"/>
                    <a:pt x="503" y="540"/>
                    <a:pt x="521" y="540"/>
                  </a:cubicBezTo>
                  <a:lnTo>
                    <a:pt x="540" y="522"/>
                  </a:lnTo>
                  <a:close/>
                  <a:moveTo>
                    <a:pt x="596" y="633"/>
                  </a:moveTo>
                  <a:lnTo>
                    <a:pt x="596" y="633"/>
                  </a:lnTo>
                  <a:cubicBezTo>
                    <a:pt x="614" y="615"/>
                    <a:pt x="614" y="596"/>
                    <a:pt x="614" y="577"/>
                  </a:cubicBezTo>
                  <a:cubicBezTo>
                    <a:pt x="596" y="559"/>
                    <a:pt x="596" y="559"/>
                    <a:pt x="596" y="559"/>
                  </a:cubicBezTo>
                  <a:cubicBezTo>
                    <a:pt x="596" y="540"/>
                    <a:pt x="577" y="540"/>
                    <a:pt x="559" y="540"/>
                  </a:cubicBezTo>
                  <a:cubicBezTo>
                    <a:pt x="521" y="559"/>
                    <a:pt x="521" y="559"/>
                    <a:pt x="521" y="559"/>
                  </a:cubicBezTo>
                  <a:cubicBezTo>
                    <a:pt x="521" y="577"/>
                    <a:pt x="503" y="596"/>
                    <a:pt x="521" y="596"/>
                  </a:cubicBezTo>
                  <a:cubicBezTo>
                    <a:pt x="540" y="633"/>
                    <a:pt x="540" y="633"/>
                    <a:pt x="540" y="633"/>
                  </a:cubicBezTo>
                  <a:cubicBezTo>
                    <a:pt x="540" y="652"/>
                    <a:pt x="559" y="652"/>
                    <a:pt x="577" y="633"/>
                  </a:cubicBezTo>
                  <a:lnTo>
                    <a:pt x="596" y="633"/>
                  </a:lnTo>
                  <a:close/>
                  <a:moveTo>
                    <a:pt x="428" y="577"/>
                  </a:moveTo>
                  <a:lnTo>
                    <a:pt x="428" y="577"/>
                  </a:lnTo>
                  <a:cubicBezTo>
                    <a:pt x="447" y="559"/>
                    <a:pt x="447" y="559"/>
                    <a:pt x="447" y="540"/>
                  </a:cubicBezTo>
                  <a:cubicBezTo>
                    <a:pt x="428" y="503"/>
                    <a:pt x="428" y="503"/>
                    <a:pt x="428" y="503"/>
                  </a:cubicBezTo>
                  <a:cubicBezTo>
                    <a:pt x="428" y="484"/>
                    <a:pt x="410" y="484"/>
                    <a:pt x="391" y="503"/>
                  </a:cubicBezTo>
                  <a:cubicBezTo>
                    <a:pt x="354" y="503"/>
                    <a:pt x="354" y="503"/>
                    <a:pt x="354" y="503"/>
                  </a:cubicBezTo>
                  <a:cubicBezTo>
                    <a:pt x="354" y="522"/>
                    <a:pt x="335" y="540"/>
                    <a:pt x="354" y="559"/>
                  </a:cubicBezTo>
                  <a:cubicBezTo>
                    <a:pt x="372" y="577"/>
                    <a:pt x="372" y="577"/>
                    <a:pt x="372" y="577"/>
                  </a:cubicBezTo>
                  <a:cubicBezTo>
                    <a:pt x="372" y="596"/>
                    <a:pt x="391" y="596"/>
                    <a:pt x="410" y="596"/>
                  </a:cubicBezTo>
                  <a:lnTo>
                    <a:pt x="428" y="577"/>
                  </a:lnTo>
                  <a:close/>
                  <a:moveTo>
                    <a:pt x="503" y="689"/>
                  </a:moveTo>
                  <a:lnTo>
                    <a:pt x="503" y="689"/>
                  </a:lnTo>
                  <a:cubicBezTo>
                    <a:pt x="503" y="671"/>
                    <a:pt x="521" y="652"/>
                    <a:pt x="503" y="652"/>
                  </a:cubicBezTo>
                  <a:cubicBezTo>
                    <a:pt x="484" y="615"/>
                    <a:pt x="484" y="615"/>
                    <a:pt x="484" y="615"/>
                  </a:cubicBezTo>
                  <a:cubicBezTo>
                    <a:pt x="484" y="596"/>
                    <a:pt x="465" y="596"/>
                    <a:pt x="447" y="596"/>
                  </a:cubicBezTo>
                  <a:cubicBezTo>
                    <a:pt x="428" y="615"/>
                    <a:pt x="428" y="615"/>
                    <a:pt x="428" y="615"/>
                  </a:cubicBezTo>
                  <a:cubicBezTo>
                    <a:pt x="410" y="633"/>
                    <a:pt x="410" y="652"/>
                    <a:pt x="410" y="652"/>
                  </a:cubicBezTo>
                  <a:cubicBezTo>
                    <a:pt x="428" y="689"/>
                    <a:pt x="428" y="689"/>
                    <a:pt x="428" y="689"/>
                  </a:cubicBezTo>
                  <a:cubicBezTo>
                    <a:pt x="428" y="708"/>
                    <a:pt x="447" y="708"/>
                    <a:pt x="465" y="708"/>
                  </a:cubicBezTo>
                  <a:lnTo>
                    <a:pt x="503" y="689"/>
                  </a:lnTo>
                  <a:close/>
                  <a:moveTo>
                    <a:pt x="335" y="633"/>
                  </a:moveTo>
                  <a:lnTo>
                    <a:pt x="335" y="633"/>
                  </a:lnTo>
                  <a:cubicBezTo>
                    <a:pt x="354" y="633"/>
                    <a:pt x="354" y="615"/>
                    <a:pt x="335" y="596"/>
                  </a:cubicBezTo>
                  <a:cubicBezTo>
                    <a:pt x="335" y="559"/>
                    <a:pt x="335" y="559"/>
                    <a:pt x="335" y="559"/>
                  </a:cubicBezTo>
                  <a:cubicBezTo>
                    <a:pt x="316" y="559"/>
                    <a:pt x="298" y="540"/>
                    <a:pt x="279" y="559"/>
                  </a:cubicBezTo>
                  <a:cubicBezTo>
                    <a:pt x="261" y="577"/>
                    <a:pt x="261" y="577"/>
                    <a:pt x="261" y="577"/>
                  </a:cubicBezTo>
                  <a:cubicBezTo>
                    <a:pt x="242" y="577"/>
                    <a:pt x="242" y="596"/>
                    <a:pt x="242" y="615"/>
                  </a:cubicBezTo>
                  <a:cubicBezTo>
                    <a:pt x="261" y="633"/>
                    <a:pt x="261" y="633"/>
                    <a:pt x="261" y="633"/>
                  </a:cubicBezTo>
                  <a:cubicBezTo>
                    <a:pt x="279" y="652"/>
                    <a:pt x="279" y="652"/>
                    <a:pt x="298" y="652"/>
                  </a:cubicBezTo>
                  <a:lnTo>
                    <a:pt x="335" y="633"/>
                  </a:lnTo>
                  <a:close/>
                  <a:moveTo>
                    <a:pt x="391" y="745"/>
                  </a:moveTo>
                  <a:lnTo>
                    <a:pt x="391" y="745"/>
                  </a:lnTo>
                  <a:cubicBezTo>
                    <a:pt x="410" y="726"/>
                    <a:pt x="410" y="708"/>
                    <a:pt x="410" y="708"/>
                  </a:cubicBezTo>
                  <a:cubicBezTo>
                    <a:pt x="391" y="671"/>
                    <a:pt x="391" y="671"/>
                    <a:pt x="391" y="671"/>
                  </a:cubicBezTo>
                  <a:cubicBezTo>
                    <a:pt x="372" y="652"/>
                    <a:pt x="354" y="652"/>
                    <a:pt x="354" y="671"/>
                  </a:cubicBezTo>
                  <a:cubicBezTo>
                    <a:pt x="316" y="671"/>
                    <a:pt x="316" y="671"/>
                    <a:pt x="316" y="671"/>
                  </a:cubicBezTo>
                  <a:cubicBezTo>
                    <a:pt x="298" y="689"/>
                    <a:pt x="298" y="708"/>
                    <a:pt x="298" y="726"/>
                  </a:cubicBezTo>
                  <a:cubicBezTo>
                    <a:pt x="316" y="745"/>
                    <a:pt x="316" y="745"/>
                    <a:pt x="316" y="745"/>
                  </a:cubicBezTo>
                  <a:cubicBezTo>
                    <a:pt x="335" y="764"/>
                    <a:pt x="354" y="764"/>
                    <a:pt x="372" y="764"/>
                  </a:cubicBezTo>
                  <a:lnTo>
                    <a:pt x="391" y="745"/>
                  </a:lnTo>
                  <a:close/>
                </a:path>
              </a:pathLst>
            </a:custGeom>
            <a:solidFill>
              <a:schemeClr val="accent5">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13" name="íSļïḑè">
              <a:extLst>
                <a:ext uri="{FF2B5EF4-FFF2-40B4-BE49-F238E27FC236}">
                  <a16:creationId xmlns:a16="http://schemas.microsoft.com/office/drawing/2014/main" id="{ABE4C1C0-BA9A-41F4-9E85-575581B505D0}"/>
                </a:ext>
              </a:extLst>
            </p:cNvPr>
            <p:cNvSpPr/>
            <p:nvPr/>
          </p:nvSpPr>
          <p:spPr bwMode="auto">
            <a:xfrm rot="19800000">
              <a:off x="6944546" y="5479437"/>
              <a:ext cx="1843721" cy="643716"/>
            </a:xfrm>
            <a:custGeom>
              <a:avLst/>
              <a:gdLst>
                <a:gd name="T0" fmla="*/ 19 w 1025"/>
                <a:gd name="T1" fmla="*/ 0 h 355"/>
                <a:gd name="T2" fmla="*/ 19 w 1025"/>
                <a:gd name="T3" fmla="*/ 0 h 355"/>
                <a:gd name="T4" fmla="*/ 0 w 1025"/>
                <a:gd name="T5" fmla="*/ 56 h 355"/>
                <a:gd name="T6" fmla="*/ 1006 w 1025"/>
                <a:gd name="T7" fmla="*/ 354 h 355"/>
                <a:gd name="T8" fmla="*/ 1024 w 1025"/>
                <a:gd name="T9" fmla="*/ 298 h 355"/>
                <a:gd name="T10" fmla="*/ 19 w 1025"/>
                <a:gd name="T11" fmla="*/ 0 h 355"/>
              </a:gdLst>
              <a:ahLst/>
              <a:cxnLst>
                <a:cxn ang="0">
                  <a:pos x="T0" y="T1"/>
                </a:cxn>
                <a:cxn ang="0">
                  <a:pos x="T2" y="T3"/>
                </a:cxn>
                <a:cxn ang="0">
                  <a:pos x="T4" y="T5"/>
                </a:cxn>
                <a:cxn ang="0">
                  <a:pos x="T6" y="T7"/>
                </a:cxn>
                <a:cxn ang="0">
                  <a:pos x="T8" y="T9"/>
                </a:cxn>
                <a:cxn ang="0">
                  <a:pos x="T10" y="T11"/>
                </a:cxn>
              </a:cxnLst>
              <a:rect l="0" t="0" r="r" b="b"/>
              <a:pathLst>
                <a:path w="1025" h="355">
                  <a:moveTo>
                    <a:pt x="19" y="0"/>
                  </a:moveTo>
                  <a:lnTo>
                    <a:pt x="19" y="0"/>
                  </a:lnTo>
                  <a:cubicBezTo>
                    <a:pt x="0" y="56"/>
                    <a:pt x="0" y="56"/>
                    <a:pt x="0" y="56"/>
                  </a:cubicBezTo>
                  <a:cubicBezTo>
                    <a:pt x="1006" y="354"/>
                    <a:pt x="1006" y="354"/>
                    <a:pt x="1006" y="354"/>
                  </a:cubicBezTo>
                  <a:cubicBezTo>
                    <a:pt x="1006" y="336"/>
                    <a:pt x="1024" y="317"/>
                    <a:pt x="1024" y="298"/>
                  </a:cubicBezTo>
                  <a:cubicBezTo>
                    <a:pt x="19" y="0"/>
                    <a:pt x="19" y="0"/>
                    <a:pt x="19" y="0"/>
                  </a:cubicBezTo>
                </a:path>
              </a:pathLst>
            </a:custGeom>
            <a:solidFill>
              <a:schemeClr val="bg1">
                <a:lumMod val="65000"/>
              </a:schemeClr>
            </a:solidFill>
            <a:ln>
              <a:noFill/>
            </a:ln>
            <a:effectLst/>
          </p:spPr>
          <p:txBody>
            <a:bodyPr anchor="ctr"/>
            <a:lstStyle/>
            <a:p>
              <a:pPr algn="ctr"/>
              <a:endParaRPr/>
            </a:p>
          </p:txBody>
        </p:sp>
      </p:grpSp>
      <p:grpSp>
        <p:nvGrpSpPr>
          <p:cNvPr id="114" name="组合 113">
            <a:extLst>
              <a:ext uri="{FF2B5EF4-FFF2-40B4-BE49-F238E27FC236}">
                <a16:creationId xmlns:a16="http://schemas.microsoft.com/office/drawing/2014/main" id="{2E20F2E6-A82D-43D0-8E8F-01FE62900BE2}"/>
              </a:ext>
            </a:extLst>
          </p:cNvPr>
          <p:cNvGrpSpPr/>
          <p:nvPr/>
        </p:nvGrpSpPr>
        <p:grpSpPr>
          <a:xfrm>
            <a:off x="641438" y="4277667"/>
            <a:ext cx="3079888" cy="1446333"/>
            <a:chOff x="641438" y="4277667"/>
            <a:chExt cx="3079888" cy="1446333"/>
          </a:xfrm>
        </p:grpSpPr>
        <p:sp>
          <p:nvSpPr>
            <p:cNvPr id="102" name="ïslïḑè">
              <a:extLst>
                <a:ext uri="{FF2B5EF4-FFF2-40B4-BE49-F238E27FC236}">
                  <a16:creationId xmlns:a16="http://schemas.microsoft.com/office/drawing/2014/main" id="{6E685359-0D12-4E53-9266-00297460FBAC}"/>
                </a:ext>
              </a:extLst>
            </p:cNvPr>
            <p:cNvSpPr txBox="1"/>
            <p:nvPr/>
          </p:nvSpPr>
          <p:spPr>
            <a:xfrm>
              <a:off x="641438" y="4277667"/>
              <a:ext cx="3079888" cy="492493"/>
            </a:xfrm>
            <a:prstGeom prst="rect">
              <a:avLst/>
            </a:prstGeom>
          </p:spPr>
          <p:txBody>
            <a:bodyPr vert="horz" wrap="none" lIns="90000" tIns="46800" rIns="90000" bIns="46800" anchor="ctr">
              <a:normAutofit/>
            </a:bodyPr>
            <a:lstStyle/>
            <a:p>
              <a:pPr algn="ctr"/>
              <a:r>
                <a:rPr lang="zh-CN" altLang="en-US" sz="2000" b="1" dirty="0"/>
                <a:t>统一概念与符号</a:t>
              </a:r>
            </a:p>
          </p:txBody>
        </p:sp>
        <p:sp>
          <p:nvSpPr>
            <p:cNvPr id="103" name="iṧliḑê">
              <a:extLst>
                <a:ext uri="{FF2B5EF4-FFF2-40B4-BE49-F238E27FC236}">
                  <a16:creationId xmlns:a16="http://schemas.microsoft.com/office/drawing/2014/main" id="{DBD0463F-05CD-4AF7-B05D-EF157966BFB2}"/>
                </a:ext>
              </a:extLst>
            </p:cNvPr>
            <p:cNvSpPr txBox="1"/>
            <p:nvPr/>
          </p:nvSpPr>
          <p:spPr>
            <a:xfrm>
              <a:off x="687200" y="4770160"/>
              <a:ext cx="3031262" cy="953840"/>
            </a:xfrm>
            <a:prstGeom prst="rect">
              <a:avLst/>
            </a:prstGeom>
          </p:spPr>
          <p:txBody>
            <a:bodyPr vert="horz" wrap="square" lIns="90000" tIns="46800" rIns="90000" bIns="46800" anchor="t" anchorCtr="0">
              <a:normAutofit/>
            </a:bodyPr>
            <a:lstStyle/>
            <a:p>
              <a:pPr algn="ctr">
                <a:lnSpc>
                  <a:spcPct val="150000"/>
                </a:lnSpc>
              </a:pPr>
              <a:r>
                <a:rPr lang="en-US" altLang="zh-CN" sz="1200" dirty="0"/>
                <a:t>UML</a:t>
              </a:r>
              <a:r>
                <a:rPr lang="zh-CN" altLang="en-US" sz="1200" dirty="0"/>
                <a:t>统一了</a:t>
              </a:r>
              <a:r>
                <a:rPr lang="en-US" altLang="zh-CN" sz="1200" dirty="0" err="1"/>
                <a:t>Booch</a:t>
              </a:r>
              <a:r>
                <a:rPr lang="zh-CN" altLang="en-US" sz="1200" dirty="0"/>
                <a:t>、</a:t>
              </a:r>
              <a:r>
                <a:rPr lang="en-US" altLang="zh-CN" sz="1200" dirty="0"/>
                <a:t>OME</a:t>
              </a:r>
              <a:r>
                <a:rPr lang="zh-CN" altLang="en-US" sz="1200" dirty="0"/>
                <a:t>等方法中的基本概念和符号。</a:t>
              </a:r>
              <a:endParaRPr lang="en-US" altLang="zh-CN" sz="1200" dirty="0"/>
            </a:p>
          </p:txBody>
        </p:sp>
      </p:grpSp>
      <p:grpSp>
        <p:nvGrpSpPr>
          <p:cNvPr id="77" name="ïśḷíḓé">
            <a:extLst>
              <a:ext uri="{FF2B5EF4-FFF2-40B4-BE49-F238E27FC236}">
                <a16:creationId xmlns:a16="http://schemas.microsoft.com/office/drawing/2014/main" id="{193C6214-99DB-45DE-8F35-2C3824D0C78B}"/>
              </a:ext>
            </a:extLst>
          </p:cNvPr>
          <p:cNvGrpSpPr/>
          <p:nvPr/>
        </p:nvGrpSpPr>
        <p:grpSpPr>
          <a:xfrm>
            <a:off x="5191177" y="1669459"/>
            <a:ext cx="1767422" cy="2033691"/>
            <a:chOff x="1522413" y="800100"/>
            <a:chExt cx="4660900" cy="5360988"/>
          </a:xfrm>
        </p:grpSpPr>
        <p:sp>
          <p:nvSpPr>
            <p:cNvPr id="80" name="ïŝlîḋe">
              <a:extLst>
                <a:ext uri="{FF2B5EF4-FFF2-40B4-BE49-F238E27FC236}">
                  <a16:creationId xmlns:a16="http://schemas.microsoft.com/office/drawing/2014/main" id="{6220791C-72C5-48E6-9F65-2D9D0886FEEB}"/>
                </a:ext>
              </a:extLst>
            </p:cNvPr>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1" name="íśļiḍé">
              <a:extLst>
                <a:ext uri="{FF2B5EF4-FFF2-40B4-BE49-F238E27FC236}">
                  <a16:creationId xmlns:a16="http://schemas.microsoft.com/office/drawing/2014/main" id="{3FD52D81-C5CE-455E-80E3-0C008BE4DEF2}"/>
                </a:ext>
              </a:extLst>
            </p:cNvPr>
            <p:cNvSpPr/>
            <p:nvPr/>
          </p:nvSpPr>
          <p:spPr bwMode="auto">
            <a:xfrm>
              <a:off x="1522413" y="800100"/>
              <a:ext cx="4660900" cy="5360988"/>
            </a:xfrm>
            <a:custGeom>
              <a:avLst/>
              <a:gdLst>
                <a:gd name="T0" fmla="*/ 6681 w 12949"/>
                <a:gd name="T1" fmla="*/ 0 h 14892"/>
                <a:gd name="T2" fmla="*/ 6267 w 12949"/>
                <a:gd name="T3" fmla="*/ 0 h 14892"/>
                <a:gd name="T4" fmla="*/ 6267 w 12949"/>
                <a:gd name="T5" fmla="*/ 1026 h 14892"/>
                <a:gd name="T6" fmla="*/ 4018 w 12949"/>
                <a:gd name="T7" fmla="*/ 1026 h 14892"/>
                <a:gd name="T8" fmla="*/ 4018 w 12949"/>
                <a:gd name="T9" fmla="*/ 1266 h 14892"/>
                <a:gd name="T10" fmla="*/ 0 w 12949"/>
                <a:gd name="T11" fmla="*/ 1266 h 14892"/>
                <a:gd name="T12" fmla="*/ 0 w 12949"/>
                <a:gd name="T13" fmla="*/ 1681 h 14892"/>
                <a:gd name="T14" fmla="*/ 655 w 12949"/>
                <a:gd name="T15" fmla="*/ 1681 h 14892"/>
                <a:gd name="T16" fmla="*/ 655 w 12949"/>
                <a:gd name="T17" fmla="*/ 10306 h 14892"/>
                <a:gd name="T18" fmla="*/ 0 w 12949"/>
                <a:gd name="T19" fmla="*/ 10306 h 14892"/>
                <a:gd name="T20" fmla="*/ 0 w 12949"/>
                <a:gd name="T21" fmla="*/ 10699 h 14892"/>
                <a:gd name="T22" fmla="*/ 2970 w 12949"/>
                <a:gd name="T23" fmla="*/ 10699 h 14892"/>
                <a:gd name="T24" fmla="*/ 1070 w 12949"/>
                <a:gd name="T25" fmla="*/ 14891 h 14892"/>
                <a:gd name="T26" fmla="*/ 1528 w 12949"/>
                <a:gd name="T27" fmla="*/ 14891 h 14892"/>
                <a:gd name="T28" fmla="*/ 3428 w 12949"/>
                <a:gd name="T29" fmla="*/ 10699 h 14892"/>
                <a:gd name="T30" fmla="*/ 6267 w 12949"/>
                <a:gd name="T31" fmla="*/ 10699 h 14892"/>
                <a:gd name="T32" fmla="*/ 6267 w 12949"/>
                <a:gd name="T33" fmla="*/ 13363 h 14892"/>
                <a:gd name="T34" fmla="*/ 6681 w 12949"/>
                <a:gd name="T35" fmla="*/ 13363 h 14892"/>
                <a:gd name="T36" fmla="*/ 6681 w 12949"/>
                <a:gd name="T37" fmla="*/ 10699 h 14892"/>
                <a:gd name="T38" fmla="*/ 9542 w 12949"/>
                <a:gd name="T39" fmla="*/ 10699 h 14892"/>
                <a:gd name="T40" fmla="*/ 11442 w 12949"/>
                <a:gd name="T41" fmla="*/ 14891 h 14892"/>
                <a:gd name="T42" fmla="*/ 11900 w 12949"/>
                <a:gd name="T43" fmla="*/ 14891 h 14892"/>
                <a:gd name="T44" fmla="*/ 10000 w 12949"/>
                <a:gd name="T45" fmla="*/ 10699 h 14892"/>
                <a:gd name="T46" fmla="*/ 12948 w 12949"/>
                <a:gd name="T47" fmla="*/ 10699 h 14892"/>
                <a:gd name="T48" fmla="*/ 12948 w 12949"/>
                <a:gd name="T49" fmla="*/ 10306 h 14892"/>
                <a:gd name="T50" fmla="*/ 12358 w 12949"/>
                <a:gd name="T51" fmla="*/ 10306 h 14892"/>
                <a:gd name="T52" fmla="*/ 12358 w 12949"/>
                <a:gd name="T53" fmla="*/ 1681 h 14892"/>
                <a:gd name="T54" fmla="*/ 12948 w 12949"/>
                <a:gd name="T55" fmla="*/ 1681 h 14892"/>
                <a:gd name="T56" fmla="*/ 12948 w 12949"/>
                <a:gd name="T57" fmla="*/ 1266 h 14892"/>
                <a:gd name="T58" fmla="*/ 8930 w 12949"/>
                <a:gd name="T59" fmla="*/ 1266 h 14892"/>
                <a:gd name="T60" fmla="*/ 8930 w 12949"/>
                <a:gd name="T61" fmla="*/ 1026 h 14892"/>
                <a:gd name="T62" fmla="*/ 6681 w 12949"/>
                <a:gd name="T63" fmla="*/ 1026 h 14892"/>
                <a:gd name="T64" fmla="*/ 6681 w 12949"/>
                <a:gd name="T65" fmla="*/ 0 h 14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49" h="14892">
                  <a:moveTo>
                    <a:pt x="6681" y="0"/>
                  </a:moveTo>
                  <a:lnTo>
                    <a:pt x="6267" y="0"/>
                  </a:lnTo>
                  <a:lnTo>
                    <a:pt x="6267" y="1026"/>
                  </a:lnTo>
                  <a:lnTo>
                    <a:pt x="4018" y="1026"/>
                  </a:lnTo>
                  <a:lnTo>
                    <a:pt x="4018" y="1266"/>
                  </a:lnTo>
                  <a:lnTo>
                    <a:pt x="0" y="1266"/>
                  </a:lnTo>
                  <a:lnTo>
                    <a:pt x="0" y="1681"/>
                  </a:lnTo>
                  <a:lnTo>
                    <a:pt x="655" y="1681"/>
                  </a:lnTo>
                  <a:lnTo>
                    <a:pt x="655" y="10306"/>
                  </a:lnTo>
                  <a:lnTo>
                    <a:pt x="0" y="10306"/>
                  </a:lnTo>
                  <a:lnTo>
                    <a:pt x="0" y="10699"/>
                  </a:lnTo>
                  <a:lnTo>
                    <a:pt x="2970" y="10699"/>
                  </a:lnTo>
                  <a:lnTo>
                    <a:pt x="1070" y="14891"/>
                  </a:lnTo>
                  <a:lnTo>
                    <a:pt x="1528" y="14891"/>
                  </a:lnTo>
                  <a:lnTo>
                    <a:pt x="3428" y="10699"/>
                  </a:lnTo>
                  <a:lnTo>
                    <a:pt x="6267" y="10699"/>
                  </a:lnTo>
                  <a:lnTo>
                    <a:pt x="6267" y="13363"/>
                  </a:lnTo>
                  <a:lnTo>
                    <a:pt x="6681" y="13363"/>
                  </a:lnTo>
                  <a:lnTo>
                    <a:pt x="6681" y="10699"/>
                  </a:lnTo>
                  <a:lnTo>
                    <a:pt x="9542" y="10699"/>
                  </a:lnTo>
                  <a:lnTo>
                    <a:pt x="11442" y="14891"/>
                  </a:lnTo>
                  <a:lnTo>
                    <a:pt x="11900" y="14891"/>
                  </a:lnTo>
                  <a:lnTo>
                    <a:pt x="10000" y="10699"/>
                  </a:lnTo>
                  <a:lnTo>
                    <a:pt x="12948" y="10699"/>
                  </a:lnTo>
                  <a:lnTo>
                    <a:pt x="12948" y="10306"/>
                  </a:lnTo>
                  <a:lnTo>
                    <a:pt x="12358" y="10306"/>
                  </a:lnTo>
                  <a:lnTo>
                    <a:pt x="12358" y="1681"/>
                  </a:lnTo>
                  <a:lnTo>
                    <a:pt x="12948" y="1681"/>
                  </a:lnTo>
                  <a:lnTo>
                    <a:pt x="12948" y="1266"/>
                  </a:lnTo>
                  <a:lnTo>
                    <a:pt x="8930" y="1266"/>
                  </a:lnTo>
                  <a:lnTo>
                    <a:pt x="8930" y="1026"/>
                  </a:lnTo>
                  <a:lnTo>
                    <a:pt x="6681" y="1026"/>
                  </a:lnTo>
                  <a:lnTo>
                    <a:pt x="6681" y="0"/>
                  </a:lnTo>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2" name="íṧlîḑê">
              <a:extLst>
                <a:ext uri="{FF2B5EF4-FFF2-40B4-BE49-F238E27FC236}">
                  <a16:creationId xmlns:a16="http://schemas.microsoft.com/office/drawing/2014/main" id="{383CE689-8B15-4C78-B1DE-B43856E54645}"/>
                </a:ext>
              </a:extLst>
            </p:cNvPr>
            <p:cNvSpPr/>
            <p:nvPr/>
          </p:nvSpPr>
          <p:spPr bwMode="auto">
            <a:xfrm>
              <a:off x="3778250" y="2646363"/>
              <a:ext cx="149225" cy="2963862"/>
            </a:xfrm>
            <a:custGeom>
              <a:avLst/>
              <a:gdLst>
                <a:gd name="T0" fmla="*/ 0 w 415"/>
                <a:gd name="T1" fmla="*/ 0 h 8233"/>
                <a:gd name="T2" fmla="*/ 0 w 415"/>
                <a:gd name="T3" fmla="*/ 8232 h 8233"/>
                <a:gd name="T4" fmla="*/ 414 w 415"/>
                <a:gd name="T5" fmla="*/ 8232 h 8233"/>
                <a:gd name="T6" fmla="*/ 414 w 415"/>
                <a:gd name="T7" fmla="*/ 0 h 8233"/>
                <a:gd name="T8" fmla="*/ 0 w 415"/>
                <a:gd name="T9" fmla="*/ 0 h 8233"/>
              </a:gdLst>
              <a:ahLst/>
              <a:cxnLst>
                <a:cxn ang="0">
                  <a:pos x="T0" y="T1"/>
                </a:cxn>
                <a:cxn ang="0">
                  <a:pos x="T2" y="T3"/>
                </a:cxn>
                <a:cxn ang="0">
                  <a:pos x="T4" y="T5"/>
                </a:cxn>
                <a:cxn ang="0">
                  <a:pos x="T6" y="T7"/>
                </a:cxn>
                <a:cxn ang="0">
                  <a:pos x="T8" y="T9"/>
                </a:cxn>
              </a:cxnLst>
              <a:rect l="0" t="0" r="r" b="b"/>
              <a:pathLst>
                <a:path w="415" h="8233">
                  <a:moveTo>
                    <a:pt x="0" y="0"/>
                  </a:moveTo>
                  <a:lnTo>
                    <a:pt x="0" y="8232"/>
                  </a:lnTo>
                  <a:lnTo>
                    <a:pt x="414" y="8232"/>
                  </a:lnTo>
                  <a:lnTo>
                    <a:pt x="414" y="0"/>
                  </a:lnTo>
                  <a:lnTo>
                    <a:pt x="0" y="0"/>
                  </a:lnTo>
                </a:path>
              </a:pathLst>
            </a:custGeom>
            <a:solidFill>
              <a:srgbClr val="1B2833"/>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3" name="íṡḻiḋe">
              <a:extLst>
                <a:ext uri="{FF2B5EF4-FFF2-40B4-BE49-F238E27FC236}">
                  <a16:creationId xmlns:a16="http://schemas.microsoft.com/office/drawing/2014/main" id="{3C2AAA9E-5818-497A-8406-E2A133D937E1}"/>
                </a:ext>
              </a:extLst>
            </p:cNvPr>
            <p:cNvSpPr/>
            <p:nvPr/>
          </p:nvSpPr>
          <p:spPr bwMode="auto">
            <a:xfrm>
              <a:off x="1906588" y="2646363"/>
              <a:ext cx="3898900" cy="3514724"/>
            </a:xfrm>
            <a:custGeom>
              <a:avLst/>
              <a:gdLst>
                <a:gd name="T0" fmla="*/ 0 w 10831"/>
                <a:gd name="T1" fmla="*/ 9760 h 9761"/>
                <a:gd name="T2" fmla="*/ 4411 w 10831"/>
                <a:gd name="T3" fmla="*/ 0 h 9761"/>
                <a:gd name="T4" fmla="*/ 4869 w 10831"/>
                <a:gd name="T5" fmla="*/ 0 h 9761"/>
                <a:gd name="T6" fmla="*/ 458 w 10831"/>
                <a:gd name="T7" fmla="*/ 9760 h 9761"/>
                <a:gd name="T8" fmla="*/ 0 w 10831"/>
                <a:gd name="T9" fmla="*/ 9760 h 9761"/>
                <a:gd name="T10" fmla="*/ 10830 w 10831"/>
                <a:gd name="T11" fmla="*/ 9760 h 9761"/>
                <a:gd name="T12" fmla="*/ 6420 w 10831"/>
                <a:gd name="T13" fmla="*/ 0 h 9761"/>
                <a:gd name="T14" fmla="*/ 5961 w 10831"/>
                <a:gd name="T15" fmla="*/ 0 h 9761"/>
                <a:gd name="T16" fmla="*/ 10372 w 10831"/>
                <a:gd name="T17" fmla="*/ 9760 h 9761"/>
                <a:gd name="T18" fmla="*/ 10830 w 10831"/>
                <a:gd name="T19" fmla="*/ 9760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1" h="9761">
                  <a:moveTo>
                    <a:pt x="0" y="9760"/>
                  </a:moveTo>
                  <a:lnTo>
                    <a:pt x="4411" y="0"/>
                  </a:lnTo>
                  <a:lnTo>
                    <a:pt x="4869" y="0"/>
                  </a:lnTo>
                  <a:lnTo>
                    <a:pt x="458" y="9760"/>
                  </a:lnTo>
                  <a:lnTo>
                    <a:pt x="0" y="9760"/>
                  </a:lnTo>
                  <a:close/>
                  <a:moveTo>
                    <a:pt x="10830" y="9760"/>
                  </a:moveTo>
                  <a:lnTo>
                    <a:pt x="6420" y="0"/>
                  </a:lnTo>
                  <a:lnTo>
                    <a:pt x="5961" y="0"/>
                  </a:lnTo>
                  <a:lnTo>
                    <a:pt x="10372" y="9760"/>
                  </a:lnTo>
                  <a:lnTo>
                    <a:pt x="10830" y="9760"/>
                  </a:lnTo>
                  <a:close/>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4" name="íṥḻîḍè">
              <a:extLst>
                <a:ext uri="{FF2B5EF4-FFF2-40B4-BE49-F238E27FC236}">
                  <a16:creationId xmlns:a16="http://schemas.microsoft.com/office/drawing/2014/main" id="{1CFE17D1-0EE7-4D3B-A929-96A5073808FD}"/>
                </a:ext>
              </a:extLst>
            </p:cNvPr>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rgbClr val="F8AB9D"/>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5" name="iṩļiḋê">
              <a:extLst>
                <a:ext uri="{FF2B5EF4-FFF2-40B4-BE49-F238E27FC236}">
                  <a16:creationId xmlns:a16="http://schemas.microsoft.com/office/drawing/2014/main" id="{550372EB-69C4-4FC8-A748-FFEA99FED41D}"/>
                </a:ext>
              </a:extLst>
            </p:cNvPr>
            <p:cNvSpPr/>
            <p:nvPr/>
          </p:nvSpPr>
          <p:spPr bwMode="auto">
            <a:xfrm>
              <a:off x="1757363" y="1389063"/>
              <a:ext cx="4213225" cy="3121025"/>
            </a:xfrm>
            <a:custGeom>
              <a:avLst/>
              <a:gdLst>
                <a:gd name="T0" fmla="*/ 11703 w 11704"/>
                <a:gd name="T1" fmla="*/ 8668 h 8669"/>
                <a:gd name="T2" fmla="*/ 0 w 11704"/>
                <a:gd name="T3" fmla="*/ 8668 h 8669"/>
                <a:gd name="T4" fmla="*/ 0 w 11704"/>
                <a:gd name="T5" fmla="*/ 0 h 8669"/>
                <a:gd name="T6" fmla="*/ 11703 w 11704"/>
                <a:gd name="T7" fmla="*/ 0 h 8669"/>
                <a:gd name="T8" fmla="*/ 11703 w 11704"/>
                <a:gd name="T9" fmla="*/ 8668 h 8669"/>
              </a:gdLst>
              <a:ahLst/>
              <a:cxnLst>
                <a:cxn ang="0">
                  <a:pos x="T0" y="T1"/>
                </a:cxn>
                <a:cxn ang="0">
                  <a:pos x="T2" y="T3"/>
                </a:cxn>
                <a:cxn ang="0">
                  <a:pos x="T4" y="T5"/>
                </a:cxn>
                <a:cxn ang="0">
                  <a:pos x="T6" y="T7"/>
                </a:cxn>
                <a:cxn ang="0">
                  <a:pos x="T8" y="T9"/>
                </a:cxn>
              </a:cxnLst>
              <a:rect l="0" t="0" r="r" b="b"/>
              <a:pathLst>
                <a:path w="11704" h="8669">
                  <a:moveTo>
                    <a:pt x="11703" y="8668"/>
                  </a:moveTo>
                  <a:lnTo>
                    <a:pt x="0" y="8668"/>
                  </a:lnTo>
                  <a:lnTo>
                    <a:pt x="0" y="0"/>
                  </a:lnTo>
                  <a:lnTo>
                    <a:pt x="11703" y="0"/>
                  </a:lnTo>
                  <a:lnTo>
                    <a:pt x="11703" y="8668"/>
                  </a:lnTo>
                </a:path>
              </a:pathLst>
            </a:custGeom>
            <a:solidFill>
              <a:schemeClr val="accent1"/>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6" name="îṧḻíḑè">
              <a:extLst>
                <a:ext uri="{FF2B5EF4-FFF2-40B4-BE49-F238E27FC236}">
                  <a16:creationId xmlns:a16="http://schemas.microsoft.com/office/drawing/2014/main" id="{1EB2FC44-7470-4D76-B123-F08B14A0A965}"/>
                </a:ext>
              </a:extLst>
            </p:cNvPr>
            <p:cNvSpPr/>
            <p:nvPr/>
          </p:nvSpPr>
          <p:spPr bwMode="auto">
            <a:xfrm>
              <a:off x="1820863" y="1468438"/>
              <a:ext cx="4064000" cy="2963862"/>
            </a:xfrm>
            <a:custGeom>
              <a:avLst/>
              <a:gdLst>
                <a:gd name="T0" fmla="*/ 11289 w 11290"/>
                <a:gd name="T1" fmla="*/ 8231 h 8232"/>
                <a:gd name="T2" fmla="*/ 0 w 11290"/>
                <a:gd name="T3" fmla="*/ 8231 h 8232"/>
                <a:gd name="T4" fmla="*/ 0 w 11290"/>
                <a:gd name="T5" fmla="*/ 0 h 8232"/>
                <a:gd name="T6" fmla="*/ 11289 w 11290"/>
                <a:gd name="T7" fmla="*/ 0 h 8232"/>
                <a:gd name="T8" fmla="*/ 11289 w 11290"/>
                <a:gd name="T9" fmla="*/ 8231 h 8232"/>
              </a:gdLst>
              <a:ahLst/>
              <a:cxnLst>
                <a:cxn ang="0">
                  <a:pos x="T0" y="T1"/>
                </a:cxn>
                <a:cxn ang="0">
                  <a:pos x="T2" y="T3"/>
                </a:cxn>
                <a:cxn ang="0">
                  <a:pos x="T4" y="T5"/>
                </a:cxn>
                <a:cxn ang="0">
                  <a:pos x="T6" y="T7"/>
                </a:cxn>
                <a:cxn ang="0">
                  <a:pos x="T8" y="T9"/>
                </a:cxn>
              </a:cxnLst>
              <a:rect l="0" t="0" r="r" b="b"/>
              <a:pathLst>
                <a:path w="11290" h="8232">
                  <a:moveTo>
                    <a:pt x="11289" y="8231"/>
                  </a:moveTo>
                  <a:lnTo>
                    <a:pt x="0" y="8231"/>
                  </a:lnTo>
                  <a:lnTo>
                    <a:pt x="0" y="0"/>
                  </a:lnTo>
                  <a:lnTo>
                    <a:pt x="11289" y="0"/>
                  </a:lnTo>
                  <a:lnTo>
                    <a:pt x="11289" y="8231"/>
                  </a:lnTo>
                </a:path>
              </a:pathLst>
            </a:custGeom>
            <a:solidFill>
              <a:srgbClr val="F9FAE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7" name="îşḷîḑê">
              <a:extLst>
                <a:ext uri="{FF2B5EF4-FFF2-40B4-BE49-F238E27FC236}">
                  <a16:creationId xmlns:a16="http://schemas.microsoft.com/office/drawing/2014/main" id="{0F2EB9E3-8F9C-4ABF-AE4C-EF970E14172E}"/>
                </a:ext>
              </a:extLst>
            </p:cNvPr>
            <p:cNvSpPr/>
            <p:nvPr/>
          </p:nvSpPr>
          <p:spPr bwMode="auto">
            <a:xfrm>
              <a:off x="1522413" y="1255713"/>
              <a:ext cx="4660900" cy="149225"/>
            </a:xfrm>
            <a:custGeom>
              <a:avLst/>
              <a:gdLst>
                <a:gd name="T0" fmla="*/ 12948 w 12949"/>
                <a:gd name="T1" fmla="*/ 415 h 416"/>
                <a:gd name="T2" fmla="*/ 0 w 12949"/>
                <a:gd name="T3" fmla="*/ 415 h 416"/>
                <a:gd name="T4" fmla="*/ 0 w 12949"/>
                <a:gd name="T5" fmla="*/ 0 h 416"/>
                <a:gd name="T6" fmla="*/ 12948 w 12949"/>
                <a:gd name="T7" fmla="*/ 0 h 416"/>
                <a:gd name="T8" fmla="*/ 12948 w 12949"/>
                <a:gd name="T9" fmla="*/ 415 h 416"/>
              </a:gdLst>
              <a:ahLst/>
              <a:cxnLst>
                <a:cxn ang="0">
                  <a:pos x="T0" y="T1"/>
                </a:cxn>
                <a:cxn ang="0">
                  <a:pos x="T2" y="T3"/>
                </a:cxn>
                <a:cxn ang="0">
                  <a:pos x="T4" y="T5"/>
                </a:cxn>
                <a:cxn ang="0">
                  <a:pos x="T6" y="T7"/>
                </a:cxn>
                <a:cxn ang="0">
                  <a:pos x="T8" y="T9"/>
                </a:cxn>
              </a:cxnLst>
              <a:rect l="0" t="0" r="r" b="b"/>
              <a:pathLst>
                <a:path w="12949" h="416">
                  <a:moveTo>
                    <a:pt x="12948" y="415"/>
                  </a:moveTo>
                  <a:lnTo>
                    <a:pt x="0" y="415"/>
                  </a:lnTo>
                  <a:lnTo>
                    <a:pt x="0" y="0"/>
                  </a:lnTo>
                  <a:lnTo>
                    <a:pt x="12948" y="0"/>
                  </a:lnTo>
                  <a:lnTo>
                    <a:pt x="12948" y="415"/>
                  </a:lnTo>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8" name="iṣlíḓe">
              <a:extLst>
                <a:ext uri="{FF2B5EF4-FFF2-40B4-BE49-F238E27FC236}">
                  <a16:creationId xmlns:a16="http://schemas.microsoft.com/office/drawing/2014/main" id="{F4B80C85-02E3-4CF0-B67A-BA882AF2304D}"/>
                </a:ext>
              </a:extLst>
            </p:cNvPr>
            <p:cNvSpPr/>
            <p:nvPr/>
          </p:nvSpPr>
          <p:spPr bwMode="auto">
            <a:xfrm>
              <a:off x="2968625" y="1168400"/>
              <a:ext cx="1768475" cy="149225"/>
            </a:xfrm>
            <a:custGeom>
              <a:avLst/>
              <a:gdLst>
                <a:gd name="T0" fmla="*/ 4912 w 4913"/>
                <a:gd name="T1" fmla="*/ 415 h 416"/>
                <a:gd name="T2" fmla="*/ 0 w 4913"/>
                <a:gd name="T3" fmla="*/ 415 h 416"/>
                <a:gd name="T4" fmla="*/ 0 w 4913"/>
                <a:gd name="T5" fmla="*/ 0 h 416"/>
                <a:gd name="T6" fmla="*/ 4912 w 4913"/>
                <a:gd name="T7" fmla="*/ 0 h 416"/>
                <a:gd name="T8" fmla="*/ 4912 w 4913"/>
                <a:gd name="T9" fmla="*/ 415 h 416"/>
              </a:gdLst>
              <a:ahLst/>
              <a:cxnLst>
                <a:cxn ang="0">
                  <a:pos x="T0" y="T1"/>
                </a:cxn>
                <a:cxn ang="0">
                  <a:pos x="T2" y="T3"/>
                </a:cxn>
                <a:cxn ang="0">
                  <a:pos x="T4" y="T5"/>
                </a:cxn>
                <a:cxn ang="0">
                  <a:pos x="T6" y="T7"/>
                </a:cxn>
                <a:cxn ang="0">
                  <a:pos x="T8" y="T9"/>
                </a:cxn>
              </a:cxnLst>
              <a:rect l="0" t="0" r="r" b="b"/>
              <a:pathLst>
                <a:path w="4913" h="416">
                  <a:moveTo>
                    <a:pt x="4912" y="415"/>
                  </a:moveTo>
                  <a:lnTo>
                    <a:pt x="0" y="415"/>
                  </a:lnTo>
                  <a:lnTo>
                    <a:pt x="0" y="0"/>
                  </a:lnTo>
                  <a:lnTo>
                    <a:pt x="4912" y="0"/>
                  </a:lnTo>
                  <a:lnTo>
                    <a:pt x="4912" y="415"/>
                  </a:lnTo>
                </a:path>
              </a:pathLst>
            </a:custGeom>
            <a:solidFill>
              <a:schemeClr val="accent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89" name="ïṧļiḋé">
              <a:extLst>
                <a:ext uri="{FF2B5EF4-FFF2-40B4-BE49-F238E27FC236}">
                  <a16:creationId xmlns:a16="http://schemas.microsoft.com/office/drawing/2014/main" id="{B7021F36-BAA0-41E5-AD7E-D7040B70F5DC}"/>
                </a:ext>
              </a:extLst>
            </p:cNvPr>
            <p:cNvSpPr/>
            <p:nvPr/>
          </p:nvSpPr>
          <p:spPr bwMode="auto">
            <a:xfrm>
              <a:off x="1522413" y="4510088"/>
              <a:ext cx="4660900" cy="141287"/>
            </a:xfrm>
            <a:custGeom>
              <a:avLst/>
              <a:gdLst>
                <a:gd name="T0" fmla="*/ 12948 w 12949"/>
                <a:gd name="T1" fmla="*/ 393 h 394"/>
                <a:gd name="T2" fmla="*/ 0 w 12949"/>
                <a:gd name="T3" fmla="*/ 393 h 394"/>
                <a:gd name="T4" fmla="*/ 0 w 12949"/>
                <a:gd name="T5" fmla="*/ 0 h 394"/>
                <a:gd name="T6" fmla="*/ 12948 w 12949"/>
                <a:gd name="T7" fmla="*/ 0 h 394"/>
                <a:gd name="T8" fmla="*/ 12948 w 12949"/>
                <a:gd name="T9" fmla="*/ 393 h 394"/>
              </a:gdLst>
              <a:ahLst/>
              <a:cxnLst>
                <a:cxn ang="0">
                  <a:pos x="T0" y="T1"/>
                </a:cxn>
                <a:cxn ang="0">
                  <a:pos x="T2" y="T3"/>
                </a:cxn>
                <a:cxn ang="0">
                  <a:pos x="T4" y="T5"/>
                </a:cxn>
                <a:cxn ang="0">
                  <a:pos x="T6" y="T7"/>
                </a:cxn>
                <a:cxn ang="0">
                  <a:pos x="T8" y="T9"/>
                </a:cxn>
              </a:cxnLst>
              <a:rect l="0" t="0" r="r" b="b"/>
              <a:pathLst>
                <a:path w="12949" h="394">
                  <a:moveTo>
                    <a:pt x="12948" y="393"/>
                  </a:moveTo>
                  <a:lnTo>
                    <a:pt x="0" y="393"/>
                  </a:lnTo>
                  <a:lnTo>
                    <a:pt x="0" y="0"/>
                  </a:lnTo>
                  <a:lnTo>
                    <a:pt x="12948" y="0"/>
                  </a:lnTo>
                  <a:lnTo>
                    <a:pt x="12948" y="393"/>
                  </a:lnTo>
                </a:path>
              </a:pathLst>
            </a:custGeom>
            <a:solidFill>
              <a:schemeClr val="accent3">
                <a:lumMod val="50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0" name="íšḻíḓê">
              <a:extLst>
                <a:ext uri="{FF2B5EF4-FFF2-40B4-BE49-F238E27FC236}">
                  <a16:creationId xmlns:a16="http://schemas.microsoft.com/office/drawing/2014/main" id="{6C3CB5A6-54CF-48EB-AFFA-4BEC25B4BD42}"/>
                </a:ext>
              </a:extLst>
            </p:cNvPr>
            <p:cNvSpPr/>
            <p:nvPr/>
          </p:nvSpPr>
          <p:spPr bwMode="auto">
            <a:xfrm>
              <a:off x="3778250" y="800100"/>
              <a:ext cx="149225" cy="377825"/>
            </a:xfrm>
            <a:custGeom>
              <a:avLst/>
              <a:gdLst>
                <a:gd name="T0" fmla="*/ 414 w 415"/>
                <a:gd name="T1" fmla="*/ 1048 h 1049"/>
                <a:gd name="T2" fmla="*/ 414 w 415"/>
                <a:gd name="T3" fmla="*/ 0 h 1049"/>
                <a:gd name="T4" fmla="*/ 0 w 415"/>
                <a:gd name="T5" fmla="*/ 0 h 1049"/>
                <a:gd name="T6" fmla="*/ 0 w 415"/>
                <a:gd name="T7" fmla="*/ 1048 h 1049"/>
                <a:gd name="T8" fmla="*/ 414 w 415"/>
                <a:gd name="T9" fmla="*/ 1048 h 1049"/>
              </a:gdLst>
              <a:ahLst/>
              <a:cxnLst>
                <a:cxn ang="0">
                  <a:pos x="T0" y="T1"/>
                </a:cxn>
                <a:cxn ang="0">
                  <a:pos x="T2" y="T3"/>
                </a:cxn>
                <a:cxn ang="0">
                  <a:pos x="T4" y="T5"/>
                </a:cxn>
                <a:cxn ang="0">
                  <a:pos x="T6" y="T7"/>
                </a:cxn>
                <a:cxn ang="0">
                  <a:pos x="T8" y="T9"/>
                </a:cxn>
              </a:cxnLst>
              <a:rect l="0" t="0" r="r" b="b"/>
              <a:pathLst>
                <a:path w="415" h="1049">
                  <a:moveTo>
                    <a:pt x="414" y="1048"/>
                  </a:moveTo>
                  <a:lnTo>
                    <a:pt x="414" y="0"/>
                  </a:lnTo>
                  <a:lnTo>
                    <a:pt x="0" y="0"/>
                  </a:lnTo>
                  <a:lnTo>
                    <a:pt x="0" y="1048"/>
                  </a:lnTo>
                  <a:lnTo>
                    <a:pt x="414" y="1048"/>
                  </a:lnTo>
                </a:path>
              </a:pathLst>
            </a:custGeom>
            <a:solidFill>
              <a:schemeClr val="accent4">
                <a:lumMod val="75000"/>
              </a:schemeClr>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1" name="ïṡļíďê">
              <a:extLst>
                <a:ext uri="{FF2B5EF4-FFF2-40B4-BE49-F238E27FC236}">
                  <a16:creationId xmlns:a16="http://schemas.microsoft.com/office/drawing/2014/main" id="{23C15564-0391-4A14-8FE1-A4DD8076B9A2}"/>
                </a:ext>
              </a:extLst>
            </p:cNvPr>
            <p:cNvSpPr/>
            <p:nvPr/>
          </p:nvSpPr>
          <p:spPr bwMode="auto">
            <a:xfrm>
              <a:off x="2174875" y="1631950"/>
              <a:ext cx="3403600" cy="2617788"/>
            </a:xfrm>
            <a:custGeom>
              <a:avLst/>
              <a:gdLst>
                <a:gd name="T0" fmla="*/ 8449 w 9455"/>
                <a:gd name="T1" fmla="*/ 240 h 7273"/>
                <a:gd name="T2" fmla="*/ 6048 w 9455"/>
                <a:gd name="T3" fmla="*/ 0 h 7273"/>
                <a:gd name="T4" fmla="*/ 4301 w 9455"/>
                <a:gd name="T5" fmla="*/ 240 h 7273"/>
                <a:gd name="T6" fmla="*/ 1877 w 9455"/>
                <a:gd name="T7" fmla="*/ 0 h 7273"/>
                <a:gd name="T8" fmla="*/ 130 w 9455"/>
                <a:gd name="T9" fmla="*/ 240 h 7273"/>
                <a:gd name="T10" fmla="*/ 0 w 9455"/>
                <a:gd name="T11" fmla="*/ 1987 h 7273"/>
                <a:gd name="T12" fmla="*/ 130 w 9455"/>
                <a:gd name="T13" fmla="*/ 4433 h 7273"/>
                <a:gd name="T14" fmla="*/ 0 w 9455"/>
                <a:gd name="T15" fmla="*/ 6179 h 7273"/>
                <a:gd name="T16" fmla="*/ 960 w 9455"/>
                <a:gd name="T17" fmla="*/ 7272 h 7273"/>
                <a:gd name="T18" fmla="*/ 2707 w 9455"/>
                <a:gd name="T19" fmla="*/ 7010 h 7273"/>
                <a:gd name="T20" fmla="*/ 5130 w 9455"/>
                <a:gd name="T21" fmla="*/ 7272 h 7273"/>
                <a:gd name="T22" fmla="*/ 6877 w 9455"/>
                <a:gd name="T23" fmla="*/ 7010 h 7273"/>
                <a:gd name="T24" fmla="*/ 9279 w 9455"/>
                <a:gd name="T25" fmla="*/ 7272 h 7273"/>
                <a:gd name="T26" fmla="*/ 9345 w 9455"/>
                <a:gd name="T27" fmla="*/ 5328 h 7273"/>
                <a:gd name="T28" fmla="*/ 9454 w 9455"/>
                <a:gd name="T29" fmla="*/ 3581 h 7273"/>
                <a:gd name="T30" fmla="*/ 9345 w 9455"/>
                <a:gd name="T31" fmla="*/ 1158 h 7273"/>
                <a:gd name="T32" fmla="*/ 8449 w 9455"/>
                <a:gd name="T33" fmla="*/ 328 h 7273"/>
                <a:gd name="T34" fmla="*/ 5196 w 9455"/>
                <a:gd name="T35" fmla="*/ 2839 h 7273"/>
                <a:gd name="T36" fmla="*/ 3449 w 9455"/>
                <a:gd name="T37" fmla="*/ 3581 h 7273"/>
                <a:gd name="T38" fmla="*/ 3536 w 9455"/>
                <a:gd name="T39" fmla="*/ 3668 h 7273"/>
                <a:gd name="T40" fmla="*/ 5196 w 9455"/>
                <a:gd name="T41" fmla="*/ 3668 h 7273"/>
                <a:gd name="T42" fmla="*/ 6048 w 9455"/>
                <a:gd name="T43" fmla="*/ 3581 h 7273"/>
                <a:gd name="T44" fmla="*/ 5960 w 9455"/>
                <a:gd name="T45" fmla="*/ 2752 h 7273"/>
                <a:gd name="T46" fmla="*/ 4301 w 9455"/>
                <a:gd name="T47" fmla="*/ 2752 h 7273"/>
                <a:gd name="T48" fmla="*/ 2620 w 9455"/>
                <a:gd name="T49" fmla="*/ 2752 h 7273"/>
                <a:gd name="T50" fmla="*/ 2620 w 9455"/>
                <a:gd name="T51" fmla="*/ 3668 h 7273"/>
                <a:gd name="T52" fmla="*/ 2707 w 9455"/>
                <a:gd name="T53" fmla="*/ 4498 h 7273"/>
                <a:gd name="T54" fmla="*/ 4366 w 9455"/>
                <a:gd name="T55" fmla="*/ 4498 h 7273"/>
                <a:gd name="T56" fmla="*/ 6048 w 9455"/>
                <a:gd name="T57" fmla="*/ 4498 h 7273"/>
                <a:gd name="T58" fmla="*/ 6877 w 9455"/>
                <a:gd name="T59" fmla="*/ 4433 h 7273"/>
                <a:gd name="T60" fmla="*/ 6877 w 9455"/>
                <a:gd name="T61" fmla="*/ 2752 h 7273"/>
                <a:gd name="T62" fmla="*/ 6790 w 9455"/>
                <a:gd name="T63" fmla="*/ 1921 h 7273"/>
                <a:gd name="T64" fmla="*/ 5130 w 9455"/>
                <a:gd name="T65" fmla="*/ 1921 h 7273"/>
                <a:gd name="T66" fmla="*/ 3449 w 9455"/>
                <a:gd name="T67" fmla="*/ 1921 h 7273"/>
                <a:gd name="T68" fmla="*/ 1790 w 9455"/>
                <a:gd name="T69" fmla="*/ 1921 h 7273"/>
                <a:gd name="T70" fmla="*/ 1790 w 9455"/>
                <a:gd name="T71" fmla="*/ 2839 h 7273"/>
                <a:gd name="T72" fmla="*/ 1790 w 9455"/>
                <a:gd name="T73" fmla="*/ 4498 h 7273"/>
                <a:gd name="T74" fmla="*/ 1877 w 9455"/>
                <a:gd name="T75" fmla="*/ 5328 h 7273"/>
                <a:gd name="T76" fmla="*/ 3536 w 9455"/>
                <a:gd name="T77" fmla="*/ 5328 h 7273"/>
                <a:gd name="T78" fmla="*/ 5196 w 9455"/>
                <a:gd name="T79" fmla="*/ 5328 h 7273"/>
                <a:gd name="T80" fmla="*/ 6877 w 9455"/>
                <a:gd name="T81" fmla="*/ 5328 h 7273"/>
                <a:gd name="T82" fmla="*/ 7685 w 9455"/>
                <a:gd name="T83" fmla="*/ 5263 h 7273"/>
                <a:gd name="T84" fmla="*/ 7685 w 9455"/>
                <a:gd name="T85" fmla="*/ 3581 h 7273"/>
                <a:gd name="T86" fmla="*/ 7685 w 9455"/>
                <a:gd name="T87" fmla="*/ 1921 h 7273"/>
                <a:gd name="T88" fmla="*/ 6790 w 9455"/>
                <a:gd name="T89" fmla="*/ 328 h 7273"/>
                <a:gd name="T90" fmla="*/ 5130 w 9455"/>
                <a:gd name="T91" fmla="*/ 328 h 7273"/>
                <a:gd name="T92" fmla="*/ 3449 w 9455"/>
                <a:gd name="T93" fmla="*/ 328 h 7273"/>
                <a:gd name="T94" fmla="*/ 1790 w 9455"/>
                <a:gd name="T95" fmla="*/ 328 h 7273"/>
                <a:gd name="T96" fmla="*/ 196 w 9455"/>
                <a:gd name="T97" fmla="*/ 1158 h 7273"/>
                <a:gd name="T98" fmla="*/ 196 w 9455"/>
                <a:gd name="T99" fmla="*/ 2839 h 7273"/>
                <a:gd name="T100" fmla="*/ 196 w 9455"/>
                <a:gd name="T101" fmla="*/ 4498 h 7273"/>
                <a:gd name="T102" fmla="*/ 196 w 9455"/>
                <a:gd name="T103" fmla="*/ 6922 h 7273"/>
                <a:gd name="T104" fmla="*/ 1877 w 9455"/>
                <a:gd name="T105" fmla="*/ 6922 h 7273"/>
                <a:gd name="T106" fmla="*/ 3536 w 9455"/>
                <a:gd name="T107" fmla="*/ 6922 h 7273"/>
                <a:gd name="T108" fmla="*/ 5196 w 9455"/>
                <a:gd name="T109" fmla="*/ 6922 h 7273"/>
                <a:gd name="T110" fmla="*/ 6877 w 9455"/>
                <a:gd name="T111" fmla="*/ 6922 h 7273"/>
                <a:gd name="T112" fmla="*/ 9279 w 9455"/>
                <a:gd name="T113" fmla="*/ 6922 h 7273"/>
                <a:gd name="T114" fmla="*/ 9279 w 9455"/>
                <a:gd name="T115" fmla="*/ 5263 h 7273"/>
                <a:gd name="T116" fmla="*/ 9279 w 9455"/>
                <a:gd name="T117" fmla="*/ 3581 h 7273"/>
                <a:gd name="T118" fmla="*/ 9279 w 9455"/>
                <a:gd name="T119" fmla="*/ 1921 h 7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455" h="7273">
                  <a:moveTo>
                    <a:pt x="9454" y="328"/>
                  </a:moveTo>
                  <a:lnTo>
                    <a:pt x="9454" y="240"/>
                  </a:lnTo>
                  <a:lnTo>
                    <a:pt x="9345" y="240"/>
                  </a:lnTo>
                  <a:lnTo>
                    <a:pt x="9345" y="0"/>
                  </a:lnTo>
                  <a:lnTo>
                    <a:pt x="9279" y="0"/>
                  </a:lnTo>
                  <a:lnTo>
                    <a:pt x="9279" y="240"/>
                  </a:lnTo>
                  <a:lnTo>
                    <a:pt x="8515" y="240"/>
                  </a:lnTo>
                  <a:lnTo>
                    <a:pt x="8515" y="0"/>
                  </a:lnTo>
                  <a:lnTo>
                    <a:pt x="8449" y="0"/>
                  </a:lnTo>
                  <a:lnTo>
                    <a:pt x="8449" y="240"/>
                  </a:lnTo>
                  <a:lnTo>
                    <a:pt x="7685" y="240"/>
                  </a:lnTo>
                  <a:lnTo>
                    <a:pt x="7685" y="0"/>
                  </a:lnTo>
                  <a:lnTo>
                    <a:pt x="7598" y="0"/>
                  </a:lnTo>
                  <a:lnTo>
                    <a:pt x="7598" y="240"/>
                  </a:lnTo>
                  <a:lnTo>
                    <a:pt x="6877" y="240"/>
                  </a:lnTo>
                  <a:lnTo>
                    <a:pt x="6877" y="0"/>
                  </a:lnTo>
                  <a:lnTo>
                    <a:pt x="6790" y="0"/>
                  </a:lnTo>
                  <a:lnTo>
                    <a:pt x="6790" y="240"/>
                  </a:lnTo>
                  <a:lnTo>
                    <a:pt x="6048" y="240"/>
                  </a:lnTo>
                  <a:lnTo>
                    <a:pt x="6048" y="0"/>
                  </a:lnTo>
                  <a:lnTo>
                    <a:pt x="5960" y="0"/>
                  </a:lnTo>
                  <a:lnTo>
                    <a:pt x="5960" y="240"/>
                  </a:lnTo>
                  <a:lnTo>
                    <a:pt x="5196" y="240"/>
                  </a:lnTo>
                  <a:lnTo>
                    <a:pt x="5196" y="0"/>
                  </a:lnTo>
                  <a:lnTo>
                    <a:pt x="5130" y="0"/>
                  </a:lnTo>
                  <a:lnTo>
                    <a:pt x="5130" y="240"/>
                  </a:lnTo>
                  <a:lnTo>
                    <a:pt x="4366" y="240"/>
                  </a:lnTo>
                  <a:lnTo>
                    <a:pt x="4366" y="0"/>
                  </a:lnTo>
                  <a:lnTo>
                    <a:pt x="4301" y="0"/>
                  </a:lnTo>
                  <a:lnTo>
                    <a:pt x="4301" y="240"/>
                  </a:lnTo>
                  <a:lnTo>
                    <a:pt x="3536" y="240"/>
                  </a:lnTo>
                  <a:lnTo>
                    <a:pt x="3536" y="0"/>
                  </a:lnTo>
                  <a:lnTo>
                    <a:pt x="3449" y="0"/>
                  </a:lnTo>
                  <a:lnTo>
                    <a:pt x="3449" y="240"/>
                  </a:lnTo>
                  <a:lnTo>
                    <a:pt x="2707" y="240"/>
                  </a:lnTo>
                  <a:lnTo>
                    <a:pt x="2707" y="0"/>
                  </a:lnTo>
                  <a:lnTo>
                    <a:pt x="2620" y="0"/>
                  </a:lnTo>
                  <a:lnTo>
                    <a:pt x="2620" y="240"/>
                  </a:lnTo>
                  <a:lnTo>
                    <a:pt x="1877" y="240"/>
                  </a:lnTo>
                  <a:lnTo>
                    <a:pt x="1877" y="0"/>
                  </a:lnTo>
                  <a:lnTo>
                    <a:pt x="1790" y="0"/>
                  </a:lnTo>
                  <a:lnTo>
                    <a:pt x="1790" y="240"/>
                  </a:lnTo>
                  <a:lnTo>
                    <a:pt x="1025" y="240"/>
                  </a:lnTo>
                  <a:lnTo>
                    <a:pt x="1025" y="0"/>
                  </a:lnTo>
                  <a:lnTo>
                    <a:pt x="960" y="0"/>
                  </a:lnTo>
                  <a:lnTo>
                    <a:pt x="960" y="240"/>
                  </a:lnTo>
                  <a:lnTo>
                    <a:pt x="196" y="240"/>
                  </a:lnTo>
                  <a:lnTo>
                    <a:pt x="196" y="0"/>
                  </a:lnTo>
                  <a:lnTo>
                    <a:pt x="130" y="0"/>
                  </a:lnTo>
                  <a:lnTo>
                    <a:pt x="130" y="240"/>
                  </a:lnTo>
                  <a:lnTo>
                    <a:pt x="0" y="240"/>
                  </a:lnTo>
                  <a:lnTo>
                    <a:pt x="0" y="328"/>
                  </a:lnTo>
                  <a:lnTo>
                    <a:pt x="130" y="328"/>
                  </a:lnTo>
                  <a:lnTo>
                    <a:pt x="130" y="1092"/>
                  </a:lnTo>
                  <a:lnTo>
                    <a:pt x="0" y="1092"/>
                  </a:lnTo>
                  <a:lnTo>
                    <a:pt x="0" y="1158"/>
                  </a:lnTo>
                  <a:lnTo>
                    <a:pt x="130" y="1158"/>
                  </a:lnTo>
                  <a:lnTo>
                    <a:pt x="130" y="1921"/>
                  </a:lnTo>
                  <a:lnTo>
                    <a:pt x="0" y="1921"/>
                  </a:lnTo>
                  <a:lnTo>
                    <a:pt x="0" y="1987"/>
                  </a:lnTo>
                  <a:lnTo>
                    <a:pt x="130" y="1987"/>
                  </a:lnTo>
                  <a:lnTo>
                    <a:pt x="130" y="2752"/>
                  </a:lnTo>
                  <a:lnTo>
                    <a:pt x="0" y="2752"/>
                  </a:lnTo>
                  <a:lnTo>
                    <a:pt x="0" y="2839"/>
                  </a:lnTo>
                  <a:lnTo>
                    <a:pt x="130" y="2839"/>
                  </a:lnTo>
                  <a:lnTo>
                    <a:pt x="130" y="3581"/>
                  </a:lnTo>
                  <a:lnTo>
                    <a:pt x="0" y="3581"/>
                  </a:lnTo>
                  <a:lnTo>
                    <a:pt x="0" y="3668"/>
                  </a:lnTo>
                  <a:lnTo>
                    <a:pt x="130" y="3668"/>
                  </a:lnTo>
                  <a:lnTo>
                    <a:pt x="130" y="4433"/>
                  </a:lnTo>
                  <a:lnTo>
                    <a:pt x="0" y="4433"/>
                  </a:lnTo>
                  <a:lnTo>
                    <a:pt x="0" y="4498"/>
                  </a:lnTo>
                  <a:lnTo>
                    <a:pt x="130" y="4498"/>
                  </a:lnTo>
                  <a:lnTo>
                    <a:pt x="130" y="5263"/>
                  </a:lnTo>
                  <a:lnTo>
                    <a:pt x="0" y="5263"/>
                  </a:lnTo>
                  <a:lnTo>
                    <a:pt x="0" y="5328"/>
                  </a:lnTo>
                  <a:lnTo>
                    <a:pt x="130" y="5328"/>
                  </a:lnTo>
                  <a:lnTo>
                    <a:pt x="130" y="6092"/>
                  </a:lnTo>
                  <a:lnTo>
                    <a:pt x="0" y="6092"/>
                  </a:lnTo>
                  <a:lnTo>
                    <a:pt x="0" y="6179"/>
                  </a:lnTo>
                  <a:lnTo>
                    <a:pt x="130" y="6179"/>
                  </a:lnTo>
                  <a:lnTo>
                    <a:pt x="130" y="6922"/>
                  </a:lnTo>
                  <a:lnTo>
                    <a:pt x="0" y="6922"/>
                  </a:lnTo>
                  <a:lnTo>
                    <a:pt x="0" y="7010"/>
                  </a:lnTo>
                  <a:lnTo>
                    <a:pt x="130" y="7010"/>
                  </a:lnTo>
                  <a:lnTo>
                    <a:pt x="130" y="7272"/>
                  </a:lnTo>
                  <a:lnTo>
                    <a:pt x="196" y="7272"/>
                  </a:lnTo>
                  <a:lnTo>
                    <a:pt x="196" y="7010"/>
                  </a:lnTo>
                  <a:lnTo>
                    <a:pt x="960" y="7010"/>
                  </a:lnTo>
                  <a:lnTo>
                    <a:pt x="960" y="7272"/>
                  </a:lnTo>
                  <a:lnTo>
                    <a:pt x="1025" y="7272"/>
                  </a:lnTo>
                  <a:lnTo>
                    <a:pt x="1025" y="7010"/>
                  </a:lnTo>
                  <a:lnTo>
                    <a:pt x="1790" y="7010"/>
                  </a:lnTo>
                  <a:lnTo>
                    <a:pt x="1790" y="7272"/>
                  </a:lnTo>
                  <a:lnTo>
                    <a:pt x="1877" y="7272"/>
                  </a:lnTo>
                  <a:lnTo>
                    <a:pt x="1877" y="7010"/>
                  </a:lnTo>
                  <a:lnTo>
                    <a:pt x="2620" y="7010"/>
                  </a:lnTo>
                  <a:lnTo>
                    <a:pt x="2620" y="7272"/>
                  </a:lnTo>
                  <a:lnTo>
                    <a:pt x="2707" y="7272"/>
                  </a:lnTo>
                  <a:lnTo>
                    <a:pt x="2707" y="7010"/>
                  </a:lnTo>
                  <a:lnTo>
                    <a:pt x="3449" y="7010"/>
                  </a:lnTo>
                  <a:lnTo>
                    <a:pt x="3449" y="7272"/>
                  </a:lnTo>
                  <a:lnTo>
                    <a:pt x="3536" y="7272"/>
                  </a:lnTo>
                  <a:lnTo>
                    <a:pt x="3536" y="7010"/>
                  </a:lnTo>
                  <a:lnTo>
                    <a:pt x="4301" y="7010"/>
                  </a:lnTo>
                  <a:lnTo>
                    <a:pt x="4301" y="7272"/>
                  </a:lnTo>
                  <a:lnTo>
                    <a:pt x="4366" y="7272"/>
                  </a:lnTo>
                  <a:lnTo>
                    <a:pt x="4366" y="7010"/>
                  </a:lnTo>
                  <a:lnTo>
                    <a:pt x="5130" y="7010"/>
                  </a:lnTo>
                  <a:lnTo>
                    <a:pt x="5130" y="7272"/>
                  </a:lnTo>
                  <a:lnTo>
                    <a:pt x="5196" y="7272"/>
                  </a:lnTo>
                  <a:lnTo>
                    <a:pt x="5196" y="7010"/>
                  </a:lnTo>
                  <a:lnTo>
                    <a:pt x="5960" y="7010"/>
                  </a:lnTo>
                  <a:lnTo>
                    <a:pt x="5960" y="7272"/>
                  </a:lnTo>
                  <a:lnTo>
                    <a:pt x="6048" y="7272"/>
                  </a:lnTo>
                  <a:lnTo>
                    <a:pt x="6048" y="7010"/>
                  </a:lnTo>
                  <a:lnTo>
                    <a:pt x="6790" y="7010"/>
                  </a:lnTo>
                  <a:lnTo>
                    <a:pt x="6790" y="7272"/>
                  </a:lnTo>
                  <a:lnTo>
                    <a:pt x="6877" y="7272"/>
                  </a:lnTo>
                  <a:lnTo>
                    <a:pt x="6877" y="7010"/>
                  </a:lnTo>
                  <a:lnTo>
                    <a:pt x="7598" y="7010"/>
                  </a:lnTo>
                  <a:lnTo>
                    <a:pt x="7598" y="7272"/>
                  </a:lnTo>
                  <a:lnTo>
                    <a:pt x="7685" y="7272"/>
                  </a:lnTo>
                  <a:lnTo>
                    <a:pt x="7685" y="7010"/>
                  </a:lnTo>
                  <a:lnTo>
                    <a:pt x="8449" y="7010"/>
                  </a:lnTo>
                  <a:lnTo>
                    <a:pt x="8449" y="7272"/>
                  </a:lnTo>
                  <a:lnTo>
                    <a:pt x="8515" y="7272"/>
                  </a:lnTo>
                  <a:lnTo>
                    <a:pt x="8515" y="7010"/>
                  </a:lnTo>
                  <a:lnTo>
                    <a:pt x="9279" y="7010"/>
                  </a:lnTo>
                  <a:lnTo>
                    <a:pt x="9279" y="7272"/>
                  </a:lnTo>
                  <a:lnTo>
                    <a:pt x="9345" y="7272"/>
                  </a:lnTo>
                  <a:lnTo>
                    <a:pt x="9345" y="7010"/>
                  </a:lnTo>
                  <a:lnTo>
                    <a:pt x="9454" y="7010"/>
                  </a:lnTo>
                  <a:lnTo>
                    <a:pt x="9454" y="6922"/>
                  </a:lnTo>
                  <a:lnTo>
                    <a:pt x="9345" y="6922"/>
                  </a:lnTo>
                  <a:lnTo>
                    <a:pt x="9345" y="6179"/>
                  </a:lnTo>
                  <a:lnTo>
                    <a:pt x="9454" y="6179"/>
                  </a:lnTo>
                  <a:lnTo>
                    <a:pt x="9454" y="6092"/>
                  </a:lnTo>
                  <a:lnTo>
                    <a:pt x="9345" y="6092"/>
                  </a:lnTo>
                  <a:lnTo>
                    <a:pt x="9345" y="5328"/>
                  </a:lnTo>
                  <a:lnTo>
                    <a:pt x="9454" y="5328"/>
                  </a:lnTo>
                  <a:lnTo>
                    <a:pt x="9454" y="5263"/>
                  </a:lnTo>
                  <a:lnTo>
                    <a:pt x="9345" y="5263"/>
                  </a:lnTo>
                  <a:lnTo>
                    <a:pt x="9345" y="4498"/>
                  </a:lnTo>
                  <a:lnTo>
                    <a:pt x="9454" y="4498"/>
                  </a:lnTo>
                  <a:lnTo>
                    <a:pt x="9454" y="4433"/>
                  </a:lnTo>
                  <a:lnTo>
                    <a:pt x="9345" y="4433"/>
                  </a:lnTo>
                  <a:lnTo>
                    <a:pt x="9345" y="3668"/>
                  </a:lnTo>
                  <a:lnTo>
                    <a:pt x="9454" y="3668"/>
                  </a:lnTo>
                  <a:lnTo>
                    <a:pt x="9454" y="3581"/>
                  </a:lnTo>
                  <a:lnTo>
                    <a:pt x="9345" y="3581"/>
                  </a:lnTo>
                  <a:lnTo>
                    <a:pt x="9345" y="2839"/>
                  </a:lnTo>
                  <a:lnTo>
                    <a:pt x="9454" y="2839"/>
                  </a:lnTo>
                  <a:lnTo>
                    <a:pt x="9454" y="2752"/>
                  </a:lnTo>
                  <a:lnTo>
                    <a:pt x="9345" y="2752"/>
                  </a:lnTo>
                  <a:lnTo>
                    <a:pt x="9345" y="1987"/>
                  </a:lnTo>
                  <a:lnTo>
                    <a:pt x="9454" y="1987"/>
                  </a:lnTo>
                  <a:lnTo>
                    <a:pt x="9454" y="1921"/>
                  </a:lnTo>
                  <a:lnTo>
                    <a:pt x="9345" y="1921"/>
                  </a:lnTo>
                  <a:lnTo>
                    <a:pt x="9345" y="1158"/>
                  </a:lnTo>
                  <a:lnTo>
                    <a:pt x="9454" y="1158"/>
                  </a:lnTo>
                  <a:lnTo>
                    <a:pt x="9454" y="1092"/>
                  </a:lnTo>
                  <a:lnTo>
                    <a:pt x="9345" y="1092"/>
                  </a:lnTo>
                  <a:lnTo>
                    <a:pt x="9345" y="328"/>
                  </a:lnTo>
                  <a:lnTo>
                    <a:pt x="9454" y="328"/>
                  </a:lnTo>
                  <a:close/>
                  <a:moveTo>
                    <a:pt x="8449" y="328"/>
                  </a:moveTo>
                  <a:lnTo>
                    <a:pt x="8449" y="1092"/>
                  </a:lnTo>
                  <a:lnTo>
                    <a:pt x="7685" y="1092"/>
                  </a:lnTo>
                  <a:lnTo>
                    <a:pt x="7685" y="328"/>
                  </a:lnTo>
                  <a:lnTo>
                    <a:pt x="8449" y="328"/>
                  </a:lnTo>
                  <a:close/>
                  <a:moveTo>
                    <a:pt x="5130" y="3581"/>
                  </a:moveTo>
                  <a:lnTo>
                    <a:pt x="4366" y="3581"/>
                  </a:lnTo>
                  <a:lnTo>
                    <a:pt x="4366" y="2839"/>
                  </a:lnTo>
                  <a:lnTo>
                    <a:pt x="5130" y="2839"/>
                  </a:lnTo>
                  <a:lnTo>
                    <a:pt x="5130" y="3581"/>
                  </a:lnTo>
                  <a:close/>
                  <a:moveTo>
                    <a:pt x="5196" y="2839"/>
                  </a:moveTo>
                  <a:lnTo>
                    <a:pt x="5960" y="2839"/>
                  </a:lnTo>
                  <a:lnTo>
                    <a:pt x="5960" y="3581"/>
                  </a:lnTo>
                  <a:lnTo>
                    <a:pt x="5196" y="3581"/>
                  </a:lnTo>
                  <a:lnTo>
                    <a:pt x="5196" y="2839"/>
                  </a:lnTo>
                  <a:close/>
                  <a:moveTo>
                    <a:pt x="4301" y="3581"/>
                  </a:moveTo>
                  <a:lnTo>
                    <a:pt x="3536" y="3581"/>
                  </a:lnTo>
                  <a:lnTo>
                    <a:pt x="3536" y="2839"/>
                  </a:lnTo>
                  <a:lnTo>
                    <a:pt x="4301" y="2839"/>
                  </a:lnTo>
                  <a:lnTo>
                    <a:pt x="4301" y="3581"/>
                  </a:lnTo>
                  <a:close/>
                  <a:moveTo>
                    <a:pt x="3449" y="3581"/>
                  </a:moveTo>
                  <a:lnTo>
                    <a:pt x="2707" y="3581"/>
                  </a:lnTo>
                  <a:lnTo>
                    <a:pt x="2707" y="2839"/>
                  </a:lnTo>
                  <a:lnTo>
                    <a:pt x="3449" y="2839"/>
                  </a:lnTo>
                  <a:lnTo>
                    <a:pt x="3449" y="3581"/>
                  </a:lnTo>
                  <a:close/>
                  <a:moveTo>
                    <a:pt x="3449" y="3668"/>
                  </a:moveTo>
                  <a:lnTo>
                    <a:pt x="3449" y="4433"/>
                  </a:lnTo>
                  <a:lnTo>
                    <a:pt x="2707" y="4433"/>
                  </a:lnTo>
                  <a:lnTo>
                    <a:pt x="2707" y="3668"/>
                  </a:lnTo>
                  <a:lnTo>
                    <a:pt x="3449" y="3668"/>
                  </a:lnTo>
                  <a:close/>
                  <a:moveTo>
                    <a:pt x="3536" y="3668"/>
                  </a:moveTo>
                  <a:lnTo>
                    <a:pt x="4301" y="3668"/>
                  </a:lnTo>
                  <a:lnTo>
                    <a:pt x="4301" y="4433"/>
                  </a:lnTo>
                  <a:lnTo>
                    <a:pt x="3536" y="4433"/>
                  </a:lnTo>
                  <a:lnTo>
                    <a:pt x="3536" y="3668"/>
                  </a:lnTo>
                  <a:close/>
                  <a:moveTo>
                    <a:pt x="4366" y="3668"/>
                  </a:moveTo>
                  <a:lnTo>
                    <a:pt x="5130" y="3668"/>
                  </a:lnTo>
                  <a:lnTo>
                    <a:pt x="5130" y="4433"/>
                  </a:lnTo>
                  <a:lnTo>
                    <a:pt x="4366" y="4433"/>
                  </a:lnTo>
                  <a:lnTo>
                    <a:pt x="4366" y="3668"/>
                  </a:lnTo>
                  <a:close/>
                  <a:moveTo>
                    <a:pt x="5196" y="3668"/>
                  </a:moveTo>
                  <a:lnTo>
                    <a:pt x="5960" y="3668"/>
                  </a:lnTo>
                  <a:lnTo>
                    <a:pt x="5960" y="4433"/>
                  </a:lnTo>
                  <a:lnTo>
                    <a:pt x="5196" y="4433"/>
                  </a:lnTo>
                  <a:lnTo>
                    <a:pt x="5196" y="3668"/>
                  </a:lnTo>
                  <a:close/>
                  <a:moveTo>
                    <a:pt x="6048" y="3668"/>
                  </a:moveTo>
                  <a:lnTo>
                    <a:pt x="6790" y="3668"/>
                  </a:lnTo>
                  <a:lnTo>
                    <a:pt x="6790" y="4433"/>
                  </a:lnTo>
                  <a:lnTo>
                    <a:pt x="6048" y="4433"/>
                  </a:lnTo>
                  <a:lnTo>
                    <a:pt x="6048" y="3668"/>
                  </a:lnTo>
                  <a:close/>
                  <a:moveTo>
                    <a:pt x="6048" y="3581"/>
                  </a:moveTo>
                  <a:lnTo>
                    <a:pt x="6048" y="2839"/>
                  </a:lnTo>
                  <a:lnTo>
                    <a:pt x="6790" y="2839"/>
                  </a:lnTo>
                  <a:lnTo>
                    <a:pt x="6790" y="3581"/>
                  </a:lnTo>
                  <a:lnTo>
                    <a:pt x="6048" y="3581"/>
                  </a:lnTo>
                  <a:close/>
                  <a:moveTo>
                    <a:pt x="6048" y="2752"/>
                  </a:moveTo>
                  <a:lnTo>
                    <a:pt x="6048" y="1987"/>
                  </a:lnTo>
                  <a:lnTo>
                    <a:pt x="6790" y="1987"/>
                  </a:lnTo>
                  <a:lnTo>
                    <a:pt x="6790" y="2752"/>
                  </a:lnTo>
                  <a:lnTo>
                    <a:pt x="6048" y="2752"/>
                  </a:lnTo>
                  <a:close/>
                  <a:moveTo>
                    <a:pt x="5960" y="2752"/>
                  </a:moveTo>
                  <a:lnTo>
                    <a:pt x="5196" y="2752"/>
                  </a:lnTo>
                  <a:lnTo>
                    <a:pt x="5196" y="1987"/>
                  </a:lnTo>
                  <a:lnTo>
                    <a:pt x="5960" y="1987"/>
                  </a:lnTo>
                  <a:lnTo>
                    <a:pt x="5960" y="2752"/>
                  </a:lnTo>
                  <a:close/>
                  <a:moveTo>
                    <a:pt x="5130" y="2752"/>
                  </a:moveTo>
                  <a:lnTo>
                    <a:pt x="4366" y="2752"/>
                  </a:lnTo>
                  <a:lnTo>
                    <a:pt x="4366" y="1987"/>
                  </a:lnTo>
                  <a:lnTo>
                    <a:pt x="5130" y="1987"/>
                  </a:lnTo>
                  <a:lnTo>
                    <a:pt x="5130" y="2752"/>
                  </a:lnTo>
                  <a:close/>
                  <a:moveTo>
                    <a:pt x="4301" y="2752"/>
                  </a:moveTo>
                  <a:lnTo>
                    <a:pt x="3536" y="2752"/>
                  </a:lnTo>
                  <a:lnTo>
                    <a:pt x="3536" y="1987"/>
                  </a:lnTo>
                  <a:lnTo>
                    <a:pt x="4301" y="1987"/>
                  </a:lnTo>
                  <a:lnTo>
                    <a:pt x="4301" y="2752"/>
                  </a:lnTo>
                  <a:close/>
                  <a:moveTo>
                    <a:pt x="3449" y="2752"/>
                  </a:moveTo>
                  <a:lnTo>
                    <a:pt x="2707" y="2752"/>
                  </a:lnTo>
                  <a:lnTo>
                    <a:pt x="2707" y="1987"/>
                  </a:lnTo>
                  <a:lnTo>
                    <a:pt x="3449" y="1987"/>
                  </a:lnTo>
                  <a:lnTo>
                    <a:pt x="3449" y="2752"/>
                  </a:lnTo>
                  <a:close/>
                  <a:moveTo>
                    <a:pt x="2620" y="2752"/>
                  </a:moveTo>
                  <a:lnTo>
                    <a:pt x="1877" y="2752"/>
                  </a:lnTo>
                  <a:lnTo>
                    <a:pt x="1877" y="1987"/>
                  </a:lnTo>
                  <a:lnTo>
                    <a:pt x="2620" y="1987"/>
                  </a:lnTo>
                  <a:lnTo>
                    <a:pt x="2620" y="2752"/>
                  </a:lnTo>
                  <a:close/>
                  <a:moveTo>
                    <a:pt x="2620" y="2839"/>
                  </a:moveTo>
                  <a:lnTo>
                    <a:pt x="2620" y="3581"/>
                  </a:lnTo>
                  <a:lnTo>
                    <a:pt x="1877" y="3581"/>
                  </a:lnTo>
                  <a:lnTo>
                    <a:pt x="1877" y="2839"/>
                  </a:lnTo>
                  <a:lnTo>
                    <a:pt x="2620" y="2839"/>
                  </a:lnTo>
                  <a:close/>
                  <a:moveTo>
                    <a:pt x="2620" y="3668"/>
                  </a:moveTo>
                  <a:lnTo>
                    <a:pt x="2620" y="4433"/>
                  </a:lnTo>
                  <a:lnTo>
                    <a:pt x="1877" y="4433"/>
                  </a:lnTo>
                  <a:lnTo>
                    <a:pt x="1877" y="3668"/>
                  </a:lnTo>
                  <a:lnTo>
                    <a:pt x="2620" y="3668"/>
                  </a:lnTo>
                  <a:close/>
                  <a:moveTo>
                    <a:pt x="2620" y="4498"/>
                  </a:moveTo>
                  <a:lnTo>
                    <a:pt x="2620" y="5263"/>
                  </a:lnTo>
                  <a:lnTo>
                    <a:pt x="1877" y="5263"/>
                  </a:lnTo>
                  <a:lnTo>
                    <a:pt x="1877" y="4498"/>
                  </a:lnTo>
                  <a:lnTo>
                    <a:pt x="2620" y="4498"/>
                  </a:lnTo>
                  <a:close/>
                  <a:moveTo>
                    <a:pt x="2707" y="4498"/>
                  </a:moveTo>
                  <a:lnTo>
                    <a:pt x="3449" y="4498"/>
                  </a:lnTo>
                  <a:lnTo>
                    <a:pt x="3449" y="5263"/>
                  </a:lnTo>
                  <a:lnTo>
                    <a:pt x="2707" y="5263"/>
                  </a:lnTo>
                  <a:lnTo>
                    <a:pt x="2707" y="4498"/>
                  </a:lnTo>
                  <a:close/>
                  <a:moveTo>
                    <a:pt x="3536" y="4498"/>
                  </a:moveTo>
                  <a:lnTo>
                    <a:pt x="4301" y="4498"/>
                  </a:lnTo>
                  <a:lnTo>
                    <a:pt x="4301" y="5263"/>
                  </a:lnTo>
                  <a:lnTo>
                    <a:pt x="3536" y="5263"/>
                  </a:lnTo>
                  <a:lnTo>
                    <a:pt x="3536" y="4498"/>
                  </a:lnTo>
                  <a:close/>
                  <a:moveTo>
                    <a:pt x="4366" y="4498"/>
                  </a:moveTo>
                  <a:lnTo>
                    <a:pt x="5130" y="4498"/>
                  </a:lnTo>
                  <a:lnTo>
                    <a:pt x="5130" y="5263"/>
                  </a:lnTo>
                  <a:lnTo>
                    <a:pt x="4366" y="5263"/>
                  </a:lnTo>
                  <a:lnTo>
                    <a:pt x="4366" y="4498"/>
                  </a:lnTo>
                  <a:close/>
                  <a:moveTo>
                    <a:pt x="5196" y="4498"/>
                  </a:moveTo>
                  <a:lnTo>
                    <a:pt x="5960" y="4498"/>
                  </a:lnTo>
                  <a:lnTo>
                    <a:pt x="5960" y="5263"/>
                  </a:lnTo>
                  <a:lnTo>
                    <a:pt x="5196" y="5263"/>
                  </a:lnTo>
                  <a:lnTo>
                    <a:pt x="5196" y="4498"/>
                  </a:lnTo>
                  <a:close/>
                  <a:moveTo>
                    <a:pt x="6048" y="4498"/>
                  </a:moveTo>
                  <a:lnTo>
                    <a:pt x="6790" y="4498"/>
                  </a:lnTo>
                  <a:lnTo>
                    <a:pt x="6790" y="5263"/>
                  </a:lnTo>
                  <a:lnTo>
                    <a:pt x="6048" y="5263"/>
                  </a:lnTo>
                  <a:lnTo>
                    <a:pt x="6048" y="4498"/>
                  </a:lnTo>
                  <a:close/>
                  <a:moveTo>
                    <a:pt x="6877" y="4498"/>
                  </a:moveTo>
                  <a:lnTo>
                    <a:pt x="7598" y="4498"/>
                  </a:lnTo>
                  <a:lnTo>
                    <a:pt x="7598" y="5263"/>
                  </a:lnTo>
                  <a:lnTo>
                    <a:pt x="6877" y="5263"/>
                  </a:lnTo>
                  <a:lnTo>
                    <a:pt x="6877" y="4498"/>
                  </a:lnTo>
                  <a:close/>
                  <a:moveTo>
                    <a:pt x="6877" y="4433"/>
                  </a:moveTo>
                  <a:lnTo>
                    <a:pt x="6877" y="3668"/>
                  </a:lnTo>
                  <a:lnTo>
                    <a:pt x="7598" y="3668"/>
                  </a:lnTo>
                  <a:lnTo>
                    <a:pt x="7598" y="4433"/>
                  </a:lnTo>
                  <a:lnTo>
                    <a:pt x="6877" y="4433"/>
                  </a:lnTo>
                  <a:close/>
                  <a:moveTo>
                    <a:pt x="6877" y="3581"/>
                  </a:moveTo>
                  <a:lnTo>
                    <a:pt x="6877" y="2839"/>
                  </a:lnTo>
                  <a:lnTo>
                    <a:pt x="7598" y="2839"/>
                  </a:lnTo>
                  <a:lnTo>
                    <a:pt x="7598" y="3581"/>
                  </a:lnTo>
                  <a:lnTo>
                    <a:pt x="6877" y="3581"/>
                  </a:lnTo>
                  <a:close/>
                  <a:moveTo>
                    <a:pt x="6877" y="2752"/>
                  </a:moveTo>
                  <a:lnTo>
                    <a:pt x="6877" y="1987"/>
                  </a:lnTo>
                  <a:lnTo>
                    <a:pt x="7598" y="1987"/>
                  </a:lnTo>
                  <a:lnTo>
                    <a:pt x="7598" y="2752"/>
                  </a:lnTo>
                  <a:lnTo>
                    <a:pt x="6877" y="2752"/>
                  </a:lnTo>
                  <a:close/>
                  <a:moveTo>
                    <a:pt x="6877" y="1921"/>
                  </a:moveTo>
                  <a:lnTo>
                    <a:pt x="6877" y="1158"/>
                  </a:lnTo>
                  <a:lnTo>
                    <a:pt x="7598" y="1158"/>
                  </a:lnTo>
                  <a:lnTo>
                    <a:pt x="7598" y="1921"/>
                  </a:lnTo>
                  <a:lnTo>
                    <a:pt x="6877" y="1921"/>
                  </a:lnTo>
                  <a:close/>
                  <a:moveTo>
                    <a:pt x="6790" y="1921"/>
                  </a:moveTo>
                  <a:lnTo>
                    <a:pt x="6048" y="1921"/>
                  </a:lnTo>
                  <a:lnTo>
                    <a:pt x="6048" y="1158"/>
                  </a:lnTo>
                  <a:lnTo>
                    <a:pt x="6790" y="1158"/>
                  </a:lnTo>
                  <a:lnTo>
                    <a:pt x="6790" y="1921"/>
                  </a:lnTo>
                  <a:close/>
                  <a:moveTo>
                    <a:pt x="5960" y="1921"/>
                  </a:moveTo>
                  <a:lnTo>
                    <a:pt x="5196" y="1921"/>
                  </a:lnTo>
                  <a:lnTo>
                    <a:pt x="5196" y="1158"/>
                  </a:lnTo>
                  <a:lnTo>
                    <a:pt x="5960" y="1158"/>
                  </a:lnTo>
                  <a:lnTo>
                    <a:pt x="5960" y="1921"/>
                  </a:lnTo>
                  <a:close/>
                  <a:moveTo>
                    <a:pt x="5130" y="1921"/>
                  </a:moveTo>
                  <a:lnTo>
                    <a:pt x="4366" y="1921"/>
                  </a:lnTo>
                  <a:lnTo>
                    <a:pt x="4366" y="1158"/>
                  </a:lnTo>
                  <a:lnTo>
                    <a:pt x="5130" y="1158"/>
                  </a:lnTo>
                  <a:lnTo>
                    <a:pt x="5130" y="1921"/>
                  </a:lnTo>
                  <a:close/>
                  <a:moveTo>
                    <a:pt x="4301" y="1921"/>
                  </a:moveTo>
                  <a:lnTo>
                    <a:pt x="3536" y="1921"/>
                  </a:lnTo>
                  <a:lnTo>
                    <a:pt x="3536" y="1158"/>
                  </a:lnTo>
                  <a:lnTo>
                    <a:pt x="4301" y="1158"/>
                  </a:lnTo>
                  <a:lnTo>
                    <a:pt x="4301" y="1921"/>
                  </a:lnTo>
                  <a:close/>
                  <a:moveTo>
                    <a:pt x="3449" y="1921"/>
                  </a:moveTo>
                  <a:lnTo>
                    <a:pt x="2707" y="1921"/>
                  </a:lnTo>
                  <a:lnTo>
                    <a:pt x="2707" y="1158"/>
                  </a:lnTo>
                  <a:lnTo>
                    <a:pt x="3449" y="1158"/>
                  </a:lnTo>
                  <a:lnTo>
                    <a:pt x="3449" y="1921"/>
                  </a:lnTo>
                  <a:close/>
                  <a:moveTo>
                    <a:pt x="2620" y="1921"/>
                  </a:moveTo>
                  <a:lnTo>
                    <a:pt x="1877" y="1921"/>
                  </a:lnTo>
                  <a:lnTo>
                    <a:pt x="1877" y="1158"/>
                  </a:lnTo>
                  <a:lnTo>
                    <a:pt x="2620" y="1158"/>
                  </a:lnTo>
                  <a:lnTo>
                    <a:pt x="2620" y="1921"/>
                  </a:lnTo>
                  <a:close/>
                  <a:moveTo>
                    <a:pt x="1790" y="1921"/>
                  </a:moveTo>
                  <a:lnTo>
                    <a:pt x="1025" y="1921"/>
                  </a:lnTo>
                  <a:lnTo>
                    <a:pt x="1025" y="1158"/>
                  </a:lnTo>
                  <a:lnTo>
                    <a:pt x="1790" y="1158"/>
                  </a:lnTo>
                  <a:lnTo>
                    <a:pt x="1790" y="1921"/>
                  </a:lnTo>
                  <a:close/>
                  <a:moveTo>
                    <a:pt x="1790" y="1987"/>
                  </a:moveTo>
                  <a:lnTo>
                    <a:pt x="1790" y="2752"/>
                  </a:lnTo>
                  <a:lnTo>
                    <a:pt x="1025" y="2752"/>
                  </a:lnTo>
                  <a:lnTo>
                    <a:pt x="1025" y="1987"/>
                  </a:lnTo>
                  <a:lnTo>
                    <a:pt x="1790" y="1987"/>
                  </a:lnTo>
                  <a:close/>
                  <a:moveTo>
                    <a:pt x="1790" y="2839"/>
                  </a:moveTo>
                  <a:lnTo>
                    <a:pt x="1790" y="3581"/>
                  </a:lnTo>
                  <a:lnTo>
                    <a:pt x="1025" y="3581"/>
                  </a:lnTo>
                  <a:lnTo>
                    <a:pt x="1025" y="2839"/>
                  </a:lnTo>
                  <a:lnTo>
                    <a:pt x="1790" y="2839"/>
                  </a:lnTo>
                  <a:close/>
                  <a:moveTo>
                    <a:pt x="1790" y="3668"/>
                  </a:moveTo>
                  <a:lnTo>
                    <a:pt x="1790" y="4433"/>
                  </a:lnTo>
                  <a:lnTo>
                    <a:pt x="1025" y="4433"/>
                  </a:lnTo>
                  <a:lnTo>
                    <a:pt x="1025" y="3668"/>
                  </a:lnTo>
                  <a:lnTo>
                    <a:pt x="1790" y="3668"/>
                  </a:lnTo>
                  <a:close/>
                  <a:moveTo>
                    <a:pt x="1790" y="4498"/>
                  </a:moveTo>
                  <a:lnTo>
                    <a:pt x="1790" y="5263"/>
                  </a:lnTo>
                  <a:lnTo>
                    <a:pt x="1025" y="5263"/>
                  </a:lnTo>
                  <a:lnTo>
                    <a:pt x="1025" y="4498"/>
                  </a:lnTo>
                  <a:lnTo>
                    <a:pt x="1790" y="4498"/>
                  </a:lnTo>
                  <a:close/>
                  <a:moveTo>
                    <a:pt x="1790" y="5328"/>
                  </a:moveTo>
                  <a:lnTo>
                    <a:pt x="1790" y="6092"/>
                  </a:lnTo>
                  <a:lnTo>
                    <a:pt x="1025" y="6092"/>
                  </a:lnTo>
                  <a:lnTo>
                    <a:pt x="1025" y="5328"/>
                  </a:lnTo>
                  <a:lnTo>
                    <a:pt x="1790" y="5328"/>
                  </a:lnTo>
                  <a:close/>
                  <a:moveTo>
                    <a:pt x="1877" y="5328"/>
                  </a:moveTo>
                  <a:lnTo>
                    <a:pt x="2620" y="5328"/>
                  </a:lnTo>
                  <a:lnTo>
                    <a:pt x="2620" y="6092"/>
                  </a:lnTo>
                  <a:lnTo>
                    <a:pt x="1877" y="6092"/>
                  </a:lnTo>
                  <a:lnTo>
                    <a:pt x="1877" y="5328"/>
                  </a:lnTo>
                  <a:close/>
                  <a:moveTo>
                    <a:pt x="2707" y="5328"/>
                  </a:moveTo>
                  <a:lnTo>
                    <a:pt x="3449" y="5328"/>
                  </a:lnTo>
                  <a:lnTo>
                    <a:pt x="3449" y="6092"/>
                  </a:lnTo>
                  <a:lnTo>
                    <a:pt x="2707" y="6092"/>
                  </a:lnTo>
                  <a:lnTo>
                    <a:pt x="2707" y="5328"/>
                  </a:lnTo>
                  <a:close/>
                  <a:moveTo>
                    <a:pt x="3536" y="5328"/>
                  </a:moveTo>
                  <a:lnTo>
                    <a:pt x="4301" y="5328"/>
                  </a:lnTo>
                  <a:lnTo>
                    <a:pt x="4301" y="6092"/>
                  </a:lnTo>
                  <a:lnTo>
                    <a:pt x="3536" y="6092"/>
                  </a:lnTo>
                  <a:lnTo>
                    <a:pt x="3536" y="5328"/>
                  </a:lnTo>
                  <a:close/>
                  <a:moveTo>
                    <a:pt x="4366" y="5328"/>
                  </a:moveTo>
                  <a:lnTo>
                    <a:pt x="5130" y="5328"/>
                  </a:lnTo>
                  <a:lnTo>
                    <a:pt x="5130" y="6092"/>
                  </a:lnTo>
                  <a:lnTo>
                    <a:pt x="4366" y="6092"/>
                  </a:lnTo>
                  <a:lnTo>
                    <a:pt x="4366" y="5328"/>
                  </a:lnTo>
                  <a:close/>
                  <a:moveTo>
                    <a:pt x="5196" y="5328"/>
                  </a:moveTo>
                  <a:lnTo>
                    <a:pt x="5960" y="5328"/>
                  </a:lnTo>
                  <a:lnTo>
                    <a:pt x="5960" y="6092"/>
                  </a:lnTo>
                  <a:lnTo>
                    <a:pt x="5196" y="6092"/>
                  </a:lnTo>
                  <a:lnTo>
                    <a:pt x="5196" y="5328"/>
                  </a:lnTo>
                  <a:close/>
                  <a:moveTo>
                    <a:pt x="6048" y="5328"/>
                  </a:moveTo>
                  <a:lnTo>
                    <a:pt x="6790" y="5328"/>
                  </a:lnTo>
                  <a:lnTo>
                    <a:pt x="6790" y="6092"/>
                  </a:lnTo>
                  <a:lnTo>
                    <a:pt x="6048" y="6092"/>
                  </a:lnTo>
                  <a:lnTo>
                    <a:pt x="6048" y="5328"/>
                  </a:lnTo>
                  <a:close/>
                  <a:moveTo>
                    <a:pt x="6877" y="5328"/>
                  </a:moveTo>
                  <a:lnTo>
                    <a:pt x="7598" y="5328"/>
                  </a:lnTo>
                  <a:lnTo>
                    <a:pt x="7598" y="6092"/>
                  </a:lnTo>
                  <a:lnTo>
                    <a:pt x="6877" y="6092"/>
                  </a:lnTo>
                  <a:lnTo>
                    <a:pt x="6877" y="5328"/>
                  </a:lnTo>
                  <a:close/>
                  <a:moveTo>
                    <a:pt x="7685" y="5328"/>
                  </a:moveTo>
                  <a:lnTo>
                    <a:pt x="8449" y="5328"/>
                  </a:lnTo>
                  <a:lnTo>
                    <a:pt x="8449" y="6092"/>
                  </a:lnTo>
                  <a:lnTo>
                    <a:pt x="7685" y="6092"/>
                  </a:lnTo>
                  <a:lnTo>
                    <a:pt x="7685" y="5328"/>
                  </a:lnTo>
                  <a:close/>
                  <a:moveTo>
                    <a:pt x="7685" y="5263"/>
                  </a:moveTo>
                  <a:lnTo>
                    <a:pt x="7685" y="4498"/>
                  </a:lnTo>
                  <a:lnTo>
                    <a:pt x="8449" y="4498"/>
                  </a:lnTo>
                  <a:lnTo>
                    <a:pt x="8449" y="5263"/>
                  </a:lnTo>
                  <a:lnTo>
                    <a:pt x="7685" y="5263"/>
                  </a:lnTo>
                  <a:close/>
                  <a:moveTo>
                    <a:pt x="7685" y="4433"/>
                  </a:moveTo>
                  <a:lnTo>
                    <a:pt x="7685" y="3668"/>
                  </a:lnTo>
                  <a:lnTo>
                    <a:pt x="8449" y="3668"/>
                  </a:lnTo>
                  <a:lnTo>
                    <a:pt x="8449" y="4433"/>
                  </a:lnTo>
                  <a:lnTo>
                    <a:pt x="7685" y="4433"/>
                  </a:lnTo>
                  <a:close/>
                  <a:moveTo>
                    <a:pt x="7685" y="3581"/>
                  </a:moveTo>
                  <a:lnTo>
                    <a:pt x="7685" y="2839"/>
                  </a:lnTo>
                  <a:lnTo>
                    <a:pt x="8449" y="2839"/>
                  </a:lnTo>
                  <a:lnTo>
                    <a:pt x="8449" y="3581"/>
                  </a:lnTo>
                  <a:lnTo>
                    <a:pt x="7685" y="3581"/>
                  </a:lnTo>
                  <a:close/>
                  <a:moveTo>
                    <a:pt x="7685" y="2752"/>
                  </a:moveTo>
                  <a:lnTo>
                    <a:pt x="7685" y="1987"/>
                  </a:lnTo>
                  <a:lnTo>
                    <a:pt x="8449" y="1987"/>
                  </a:lnTo>
                  <a:lnTo>
                    <a:pt x="8449" y="2752"/>
                  </a:lnTo>
                  <a:lnTo>
                    <a:pt x="7685" y="2752"/>
                  </a:lnTo>
                  <a:close/>
                  <a:moveTo>
                    <a:pt x="7685" y="1921"/>
                  </a:moveTo>
                  <a:lnTo>
                    <a:pt x="7685" y="1158"/>
                  </a:lnTo>
                  <a:lnTo>
                    <a:pt x="8449" y="1158"/>
                  </a:lnTo>
                  <a:lnTo>
                    <a:pt x="8449" y="1921"/>
                  </a:lnTo>
                  <a:lnTo>
                    <a:pt x="7685" y="1921"/>
                  </a:lnTo>
                  <a:close/>
                  <a:moveTo>
                    <a:pt x="7598" y="328"/>
                  </a:moveTo>
                  <a:lnTo>
                    <a:pt x="7598" y="1092"/>
                  </a:lnTo>
                  <a:lnTo>
                    <a:pt x="6877" y="1092"/>
                  </a:lnTo>
                  <a:lnTo>
                    <a:pt x="6877" y="328"/>
                  </a:lnTo>
                  <a:lnTo>
                    <a:pt x="7598" y="328"/>
                  </a:lnTo>
                  <a:close/>
                  <a:moveTo>
                    <a:pt x="6790" y="328"/>
                  </a:moveTo>
                  <a:lnTo>
                    <a:pt x="6790" y="1092"/>
                  </a:lnTo>
                  <a:lnTo>
                    <a:pt x="6048" y="1092"/>
                  </a:lnTo>
                  <a:lnTo>
                    <a:pt x="6048" y="328"/>
                  </a:lnTo>
                  <a:lnTo>
                    <a:pt x="6790" y="328"/>
                  </a:lnTo>
                  <a:close/>
                  <a:moveTo>
                    <a:pt x="5960" y="328"/>
                  </a:moveTo>
                  <a:lnTo>
                    <a:pt x="5960" y="1092"/>
                  </a:lnTo>
                  <a:lnTo>
                    <a:pt x="5196" y="1092"/>
                  </a:lnTo>
                  <a:lnTo>
                    <a:pt x="5196" y="328"/>
                  </a:lnTo>
                  <a:lnTo>
                    <a:pt x="5960" y="328"/>
                  </a:lnTo>
                  <a:close/>
                  <a:moveTo>
                    <a:pt x="5130" y="328"/>
                  </a:moveTo>
                  <a:lnTo>
                    <a:pt x="5130" y="1092"/>
                  </a:lnTo>
                  <a:lnTo>
                    <a:pt x="4366" y="1092"/>
                  </a:lnTo>
                  <a:lnTo>
                    <a:pt x="4366" y="328"/>
                  </a:lnTo>
                  <a:lnTo>
                    <a:pt x="5130" y="328"/>
                  </a:lnTo>
                  <a:close/>
                  <a:moveTo>
                    <a:pt x="4301" y="328"/>
                  </a:moveTo>
                  <a:lnTo>
                    <a:pt x="4301" y="1092"/>
                  </a:lnTo>
                  <a:lnTo>
                    <a:pt x="3536" y="1092"/>
                  </a:lnTo>
                  <a:lnTo>
                    <a:pt x="3536" y="328"/>
                  </a:lnTo>
                  <a:lnTo>
                    <a:pt x="4301" y="328"/>
                  </a:lnTo>
                  <a:close/>
                  <a:moveTo>
                    <a:pt x="3449" y="328"/>
                  </a:moveTo>
                  <a:lnTo>
                    <a:pt x="3449" y="1092"/>
                  </a:lnTo>
                  <a:lnTo>
                    <a:pt x="2707" y="1092"/>
                  </a:lnTo>
                  <a:lnTo>
                    <a:pt x="2707" y="328"/>
                  </a:lnTo>
                  <a:lnTo>
                    <a:pt x="3449" y="328"/>
                  </a:lnTo>
                  <a:close/>
                  <a:moveTo>
                    <a:pt x="2620" y="328"/>
                  </a:moveTo>
                  <a:lnTo>
                    <a:pt x="2620" y="1092"/>
                  </a:lnTo>
                  <a:lnTo>
                    <a:pt x="1877" y="1092"/>
                  </a:lnTo>
                  <a:lnTo>
                    <a:pt x="1877" y="328"/>
                  </a:lnTo>
                  <a:lnTo>
                    <a:pt x="2620" y="328"/>
                  </a:lnTo>
                  <a:close/>
                  <a:moveTo>
                    <a:pt x="1790" y="328"/>
                  </a:moveTo>
                  <a:lnTo>
                    <a:pt x="1790" y="1092"/>
                  </a:lnTo>
                  <a:lnTo>
                    <a:pt x="1025" y="1092"/>
                  </a:lnTo>
                  <a:lnTo>
                    <a:pt x="1025" y="328"/>
                  </a:lnTo>
                  <a:lnTo>
                    <a:pt x="1790" y="328"/>
                  </a:lnTo>
                  <a:close/>
                  <a:moveTo>
                    <a:pt x="196" y="328"/>
                  </a:moveTo>
                  <a:lnTo>
                    <a:pt x="960" y="328"/>
                  </a:lnTo>
                  <a:lnTo>
                    <a:pt x="960" y="1092"/>
                  </a:lnTo>
                  <a:lnTo>
                    <a:pt x="196" y="1092"/>
                  </a:lnTo>
                  <a:lnTo>
                    <a:pt x="196" y="328"/>
                  </a:lnTo>
                  <a:close/>
                  <a:moveTo>
                    <a:pt x="196" y="1158"/>
                  </a:moveTo>
                  <a:lnTo>
                    <a:pt x="960" y="1158"/>
                  </a:lnTo>
                  <a:lnTo>
                    <a:pt x="960" y="1921"/>
                  </a:lnTo>
                  <a:lnTo>
                    <a:pt x="196" y="1921"/>
                  </a:lnTo>
                  <a:lnTo>
                    <a:pt x="196" y="1158"/>
                  </a:lnTo>
                  <a:close/>
                  <a:moveTo>
                    <a:pt x="196" y="1987"/>
                  </a:moveTo>
                  <a:lnTo>
                    <a:pt x="960" y="1987"/>
                  </a:lnTo>
                  <a:lnTo>
                    <a:pt x="960" y="2752"/>
                  </a:lnTo>
                  <a:lnTo>
                    <a:pt x="196" y="2752"/>
                  </a:lnTo>
                  <a:lnTo>
                    <a:pt x="196" y="1987"/>
                  </a:lnTo>
                  <a:close/>
                  <a:moveTo>
                    <a:pt x="196" y="2839"/>
                  </a:moveTo>
                  <a:lnTo>
                    <a:pt x="960" y="2839"/>
                  </a:lnTo>
                  <a:lnTo>
                    <a:pt x="960" y="3581"/>
                  </a:lnTo>
                  <a:lnTo>
                    <a:pt x="196" y="3581"/>
                  </a:lnTo>
                  <a:lnTo>
                    <a:pt x="196" y="2839"/>
                  </a:lnTo>
                  <a:close/>
                  <a:moveTo>
                    <a:pt x="196" y="3668"/>
                  </a:moveTo>
                  <a:lnTo>
                    <a:pt x="960" y="3668"/>
                  </a:lnTo>
                  <a:lnTo>
                    <a:pt x="960" y="4433"/>
                  </a:lnTo>
                  <a:lnTo>
                    <a:pt x="196" y="4433"/>
                  </a:lnTo>
                  <a:lnTo>
                    <a:pt x="196" y="3668"/>
                  </a:lnTo>
                  <a:close/>
                  <a:moveTo>
                    <a:pt x="196" y="4498"/>
                  </a:moveTo>
                  <a:lnTo>
                    <a:pt x="960" y="4498"/>
                  </a:lnTo>
                  <a:lnTo>
                    <a:pt x="960" y="5263"/>
                  </a:lnTo>
                  <a:lnTo>
                    <a:pt x="196" y="5263"/>
                  </a:lnTo>
                  <a:lnTo>
                    <a:pt x="196" y="4498"/>
                  </a:lnTo>
                  <a:close/>
                  <a:moveTo>
                    <a:pt x="196" y="5328"/>
                  </a:moveTo>
                  <a:lnTo>
                    <a:pt x="960" y="5328"/>
                  </a:lnTo>
                  <a:lnTo>
                    <a:pt x="960" y="6092"/>
                  </a:lnTo>
                  <a:lnTo>
                    <a:pt x="196" y="6092"/>
                  </a:lnTo>
                  <a:lnTo>
                    <a:pt x="196" y="5328"/>
                  </a:lnTo>
                  <a:close/>
                  <a:moveTo>
                    <a:pt x="196" y="6922"/>
                  </a:moveTo>
                  <a:lnTo>
                    <a:pt x="196" y="6179"/>
                  </a:lnTo>
                  <a:lnTo>
                    <a:pt x="960" y="6179"/>
                  </a:lnTo>
                  <a:lnTo>
                    <a:pt x="960" y="6922"/>
                  </a:lnTo>
                  <a:lnTo>
                    <a:pt x="196" y="6922"/>
                  </a:lnTo>
                  <a:close/>
                  <a:moveTo>
                    <a:pt x="1025" y="6922"/>
                  </a:moveTo>
                  <a:lnTo>
                    <a:pt x="1025" y="6179"/>
                  </a:lnTo>
                  <a:lnTo>
                    <a:pt x="1790" y="6179"/>
                  </a:lnTo>
                  <a:lnTo>
                    <a:pt x="1790" y="6922"/>
                  </a:lnTo>
                  <a:lnTo>
                    <a:pt x="1025" y="6922"/>
                  </a:lnTo>
                  <a:close/>
                  <a:moveTo>
                    <a:pt x="1877" y="6922"/>
                  </a:moveTo>
                  <a:lnTo>
                    <a:pt x="1877" y="6179"/>
                  </a:lnTo>
                  <a:lnTo>
                    <a:pt x="2620" y="6179"/>
                  </a:lnTo>
                  <a:lnTo>
                    <a:pt x="2620" y="6922"/>
                  </a:lnTo>
                  <a:lnTo>
                    <a:pt x="1877" y="6922"/>
                  </a:lnTo>
                  <a:close/>
                  <a:moveTo>
                    <a:pt x="2707" y="6922"/>
                  </a:moveTo>
                  <a:lnTo>
                    <a:pt x="2707" y="6179"/>
                  </a:lnTo>
                  <a:lnTo>
                    <a:pt x="3449" y="6179"/>
                  </a:lnTo>
                  <a:lnTo>
                    <a:pt x="3449" y="6922"/>
                  </a:lnTo>
                  <a:lnTo>
                    <a:pt x="2707" y="6922"/>
                  </a:lnTo>
                  <a:close/>
                  <a:moveTo>
                    <a:pt x="3536" y="6922"/>
                  </a:moveTo>
                  <a:lnTo>
                    <a:pt x="3536" y="6179"/>
                  </a:lnTo>
                  <a:lnTo>
                    <a:pt x="4301" y="6179"/>
                  </a:lnTo>
                  <a:lnTo>
                    <a:pt x="4301" y="6922"/>
                  </a:lnTo>
                  <a:lnTo>
                    <a:pt x="3536" y="6922"/>
                  </a:lnTo>
                  <a:close/>
                  <a:moveTo>
                    <a:pt x="4366" y="6922"/>
                  </a:moveTo>
                  <a:lnTo>
                    <a:pt x="4366" y="6179"/>
                  </a:lnTo>
                  <a:lnTo>
                    <a:pt x="5130" y="6179"/>
                  </a:lnTo>
                  <a:lnTo>
                    <a:pt x="5130" y="6922"/>
                  </a:lnTo>
                  <a:lnTo>
                    <a:pt x="4366" y="6922"/>
                  </a:lnTo>
                  <a:close/>
                  <a:moveTo>
                    <a:pt x="5196" y="6922"/>
                  </a:moveTo>
                  <a:lnTo>
                    <a:pt x="5196" y="6179"/>
                  </a:lnTo>
                  <a:lnTo>
                    <a:pt x="5960" y="6179"/>
                  </a:lnTo>
                  <a:lnTo>
                    <a:pt x="5960" y="6922"/>
                  </a:lnTo>
                  <a:lnTo>
                    <a:pt x="5196" y="6922"/>
                  </a:lnTo>
                  <a:close/>
                  <a:moveTo>
                    <a:pt x="6048" y="6922"/>
                  </a:moveTo>
                  <a:lnTo>
                    <a:pt x="6048" y="6179"/>
                  </a:lnTo>
                  <a:lnTo>
                    <a:pt x="6790" y="6179"/>
                  </a:lnTo>
                  <a:lnTo>
                    <a:pt x="6790" y="6922"/>
                  </a:lnTo>
                  <a:lnTo>
                    <a:pt x="6048" y="6922"/>
                  </a:lnTo>
                  <a:close/>
                  <a:moveTo>
                    <a:pt x="6877" y="6922"/>
                  </a:moveTo>
                  <a:lnTo>
                    <a:pt x="6877" y="6179"/>
                  </a:lnTo>
                  <a:lnTo>
                    <a:pt x="7598" y="6179"/>
                  </a:lnTo>
                  <a:lnTo>
                    <a:pt x="7598" y="6922"/>
                  </a:lnTo>
                  <a:lnTo>
                    <a:pt x="6877" y="6922"/>
                  </a:lnTo>
                  <a:close/>
                  <a:moveTo>
                    <a:pt x="7685" y="6922"/>
                  </a:moveTo>
                  <a:lnTo>
                    <a:pt x="7685" y="6179"/>
                  </a:lnTo>
                  <a:lnTo>
                    <a:pt x="8449" y="6179"/>
                  </a:lnTo>
                  <a:lnTo>
                    <a:pt x="8449" y="6922"/>
                  </a:lnTo>
                  <a:lnTo>
                    <a:pt x="7685" y="6922"/>
                  </a:lnTo>
                  <a:close/>
                  <a:moveTo>
                    <a:pt x="9279" y="6922"/>
                  </a:moveTo>
                  <a:lnTo>
                    <a:pt x="8515" y="6922"/>
                  </a:lnTo>
                  <a:lnTo>
                    <a:pt x="8515" y="6179"/>
                  </a:lnTo>
                  <a:lnTo>
                    <a:pt x="9279" y="6179"/>
                  </a:lnTo>
                  <a:lnTo>
                    <a:pt x="9279" y="6922"/>
                  </a:lnTo>
                  <a:close/>
                  <a:moveTo>
                    <a:pt x="9279" y="6092"/>
                  </a:moveTo>
                  <a:lnTo>
                    <a:pt x="8515" y="6092"/>
                  </a:lnTo>
                  <a:lnTo>
                    <a:pt x="8515" y="5328"/>
                  </a:lnTo>
                  <a:lnTo>
                    <a:pt x="9279" y="5328"/>
                  </a:lnTo>
                  <a:lnTo>
                    <a:pt x="9279" y="6092"/>
                  </a:lnTo>
                  <a:close/>
                  <a:moveTo>
                    <a:pt x="9279" y="5263"/>
                  </a:moveTo>
                  <a:lnTo>
                    <a:pt x="8515" y="5263"/>
                  </a:lnTo>
                  <a:lnTo>
                    <a:pt x="8515" y="4498"/>
                  </a:lnTo>
                  <a:lnTo>
                    <a:pt x="9279" y="4498"/>
                  </a:lnTo>
                  <a:lnTo>
                    <a:pt x="9279" y="5263"/>
                  </a:lnTo>
                  <a:close/>
                  <a:moveTo>
                    <a:pt x="9279" y="4433"/>
                  </a:moveTo>
                  <a:lnTo>
                    <a:pt x="8515" y="4433"/>
                  </a:lnTo>
                  <a:lnTo>
                    <a:pt x="8515" y="3668"/>
                  </a:lnTo>
                  <a:lnTo>
                    <a:pt x="9279" y="3668"/>
                  </a:lnTo>
                  <a:lnTo>
                    <a:pt x="9279" y="4433"/>
                  </a:lnTo>
                  <a:close/>
                  <a:moveTo>
                    <a:pt x="9279" y="3581"/>
                  </a:moveTo>
                  <a:lnTo>
                    <a:pt x="8515" y="3581"/>
                  </a:lnTo>
                  <a:lnTo>
                    <a:pt x="8515" y="2839"/>
                  </a:lnTo>
                  <a:lnTo>
                    <a:pt x="9279" y="2839"/>
                  </a:lnTo>
                  <a:lnTo>
                    <a:pt x="9279" y="3581"/>
                  </a:lnTo>
                  <a:close/>
                  <a:moveTo>
                    <a:pt x="9279" y="2752"/>
                  </a:moveTo>
                  <a:lnTo>
                    <a:pt x="8515" y="2752"/>
                  </a:lnTo>
                  <a:lnTo>
                    <a:pt x="8515" y="1987"/>
                  </a:lnTo>
                  <a:lnTo>
                    <a:pt x="9279" y="1987"/>
                  </a:lnTo>
                  <a:lnTo>
                    <a:pt x="9279" y="2752"/>
                  </a:lnTo>
                  <a:close/>
                  <a:moveTo>
                    <a:pt x="9279" y="1921"/>
                  </a:moveTo>
                  <a:lnTo>
                    <a:pt x="8515" y="1921"/>
                  </a:lnTo>
                  <a:lnTo>
                    <a:pt x="8515" y="1158"/>
                  </a:lnTo>
                  <a:lnTo>
                    <a:pt x="9279" y="1158"/>
                  </a:lnTo>
                  <a:lnTo>
                    <a:pt x="9279" y="1921"/>
                  </a:lnTo>
                  <a:close/>
                  <a:moveTo>
                    <a:pt x="9279" y="1092"/>
                  </a:moveTo>
                  <a:lnTo>
                    <a:pt x="8515" y="1092"/>
                  </a:lnTo>
                  <a:lnTo>
                    <a:pt x="8515" y="328"/>
                  </a:lnTo>
                  <a:lnTo>
                    <a:pt x="9279" y="328"/>
                  </a:lnTo>
                  <a:lnTo>
                    <a:pt x="9279" y="1092"/>
                  </a:lnTo>
                  <a:close/>
                </a:path>
              </a:pathLst>
            </a:custGeom>
            <a:solidFill>
              <a:srgbClr val="E6E9EB"/>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2" name="iSḻîḋè">
              <a:extLst>
                <a:ext uri="{FF2B5EF4-FFF2-40B4-BE49-F238E27FC236}">
                  <a16:creationId xmlns:a16="http://schemas.microsoft.com/office/drawing/2014/main" id="{0B148710-570D-4349-9D7E-9F18FCB17CCE}"/>
                </a:ext>
              </a:extLst>
            </p:cNvPr>
            <p:cNvSpPr/>
            <p:nvPr/>
          </p:nvSpPr>
          <p:spPr bwMode="auto">
            <a:xfrm>
              <a:off x="2198688" y="2332038"/>
              <a:ext cx="3363912" cy="1541462"/>
            </a:xfrm>
            <a:custGeom>
              <a:avLst/>
              <a:gdLst>
                <a:gd name="T0" fmla="*/ 65 w 9346"/>
                <a:gd name="T1" fmla="*/ 4279 h 4280"/>
                <a:gd name="T2" fmla="*/ 65 w 9346"/>
                <a:gd name="T3" fmla="*/ 4279 h 4280"/>
                <a:gd name="T4" fmla="*/ 22 w 9346"/>
                <a:gd name="T5" fmla="*/ 4257 h 4280"/>
                <a:gd name="T6" fmla="*/ 22 w 9346"/>
                <a:gd name="T7" fmla="*/ 4191 h 4280"/>
                <a:gd name="T8" fmla="*/ 1681 w 9346"/>
                <a:gd name="T9" fmla="*/ 2510 h 4280"/>
                <a:gd name="T10" fmla="*/ 1769 w 9346"/>
                <a:gd name="T11" fmla="*/ 2510 h 4280"/>
                <a:gd name="T12" fmla="*/ 2532 w 9346"/>
                <a:gd name="T13" fmla="*/ 3209 h 4280"/>
                <a:gd name="T14" fmla="*/ 3341 w 9346"/>
                <a:gd name="T15" fmla="*/ 43 h 4280"/>
                <a:gd name="T16" fmla="*/ 3384 w 9346"/>
                <a:gd name="T17" fmla="*/ 0 h 4280"/>
                <a:gd name="T18" fmla="*/ 3428 w 9346"/>
                <a:gd name="T19" fmla="*/ 21 h 4280"/>
                <a:gd name="T20" fmla="*/ 5065 w 9346"/>
                <a:gd name="T21" fmla="*/ 2445 h 4280"/>
                <a:gd name="T22" fmla="*/ 5851 w 9346"/>
                <a:gd name="T23" fmla="*/ 786 h 4280"/>
                <a:gd name="T24" fmla="*/ 5895 w 9346"/>
                <a:gd name="T25" fmla="*/ 763 h 4280"/>
                <a:gd name="T26" fmla="*/ 5939 w 9346"/>
                <a:gd name="T27" fmla="*/ 786 h 4280"/>
                <a:gd name="T28" fmla="*/ 6790 w 9346"/>
                <a:gd name="T29" fmla="*/ 3995 h 4280"/>
                <a:gd name="T30" fmla="*/ 7489 w 9346"/>
                <a:gd name="T31" fmla="*/ 1703 h 4280"/>
                <a:gd name="T32" fmla="*/ 7533 w 9346"/>
                <a:gd name="T33" fmla="*/ 1659 h 4280"/>
                <a:gd name="T34" fmla="*/ 7598 w 9346"/>
                <a:gd name="T35" fmla="*/ 1703 h 4280"/>
                <a:gd name="T36" fmla="*/ 8362 w 9346"/>
                <a:gd name="T37" fmla="*/ 3187 h 4280"/>
                <a:gd name="T38" fmla="*/ 9236 w 9346"/>
                <a:gd name="T39" fmla="*/ 873 h 4280"/>
                <a:gd name="T40" fmla="*/ 9301 w 9346"/>
                <a:gd name="T41" fmla="*/ 829 h 4280"/>
                <a:gd name="T42" fmla="*/ 9345 w 9346"/>
                <a:gd name="T43" fmla="*/ 895 h 4280"/>
                <a:gd name="T44" fmla="*/ 8428 w 9346"/>
                <a:gd name="T45" fmla="*/ 3340 h 4280"/>
                <a:gd name="T46" fmla="*/ 8384 w 9346"/>
                <a:gd name="T47" fmla="*/ 3362 h 4280"/>
                <a:gd name="T48" fmla="*/ 8341 w 9346"/>
                <a:gd name="T49" fmla="*/ 3340 h 4280"/>
                <a:gd name="T50" fmla="*/ 7555 w 9346"/>
                <a:gd name="T51" fmla="*/ 1856 h 4280"/>
                <a:gd name="T52" fmla="*/ 6856 w 9346"/>
                <a:gd name="T53" fmla="*/ 4191 h 4280"/>
                <a:gd name="T54" fmla="*/ 6790 w 9346"/>
                <a:gd name="T55" fmla="*/ 4235 h 4280"/>
                <a:gd name="T56" fmla="*/ 6747 w 9346"/>
                <a:gd name="T57" fmla="*/ 4191 h 4280"/>
                <a:gd name="T58" fmla="*/ 5895 w 9346"/>
                <a:gd name="T59" fmla="*/ 961 h 4280"/>
                <a:gd name="T60" fmla="*/ 5109 w 9346"/>
                <a:gd name="T61" fmla="*/ 2576 h 4280"/>
                <a:gd name="T62" fmla="*/ 5065 w 9346"/>
                <a:gd name="T63" fmla="*/ 2598 h 4280"/>
                <a:gd name="T64" fmla="*/ 5022 w 9346"/>
                <a:gd name="T65" fmla="*/ 2576 h 4280"/>
                <a:gd name="T66" fmla="*/ 3406 w 9346"/>
                <a:gd name="T67" fmla="*/ 174 h 4280"/>
                <a:gd name="T68" fmla="*/ 2620 w 9346"/>
                <a:gd name="T69" fmla="*/ 3319 h 4280"/>
                <a:gd name="T70" fmla="*/ 2576 w 9346"/>
                <a:gd name="T71" fmla="*/ 3362 h 4280"/>
                <a:gd name="T72" fmla="*/ 2532 w 9346"/>
                <a:gd name="T73" fmla="*/ 3362 h 4280"/>
                <a:gd name="T74" fmla="*/ 1725 w 9346"/>
                <a:gd name="T75" fmla="*/ 2620 h 4280"/>
                <a:gd name="T76" fmla="*/ 87 w 9346"/>
                <a:gd name="T77" fmla="*/ 4257 h 4280"/>
                <a:gd name="T78" fmla="*/ 65 w 9346"/>
                <a:gd name="T79" fmla="*/ 4279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46" h="4280">
                  <a:moveTo>
                    <a:pt x="65" y="4279"/>
                  </a:moveTo>
                  <a:lnTo>
                    <a:pt x="65" y="4279"/>
                  </a:lnTo>
                  <a:cubicBezTo>
                    <a:pt x="44" y="4279"/>
                    <a:pt x="22" y="4279"/>
                    <a:pt x="22" y="4257"/>
                  </a:cubicBezTo>
                  <a:cubicBezTo>
                    <a:pt x="0" y="4235"/>
                    <a:pt x="0" y="4214"/>
                    <a:pt x="22" y="4191"/>
                  </a:cubicBezTo>
                  <a:cubicBezTo>
                    <a:pt x="1681" y="2510"/>
                    <a:pt x="1681" y="2510"/>
                    <a:pt x="1681" y="2510"/>
                  </a:cubicBezTo>
                  <a:cubicBezTo>
                    <a:pt x="1703" y="2510"/>
                    <a:pt x="1746" y="2489"/>
                    <a:pt x="1769" y="2510"/>
                  </a:cubicBezTo>
                  <a:cubicBezTo>
                    <a:pt x="2532" y="3209"/>
                    <a:pt x="2532" y="3209"/>
                    <a:pt x="2532" y="3209"/>
                  </a:cubicBezTo>
                  <a:cubicBezTo>
                    <a:pt x="3341" y="43"/>
                    <a:pt x="3341" y="43"/>
                    <a:pt x="3341" y="43"/>
                  </a:cubicBezTo>
                  <a:cubicBezTo>
                    <a:pt x="3341" y="21"/>
                    <a:pt x="3362" y="0"/>
                    <a:pt x="3384" y="0"/>
                  </a:cubicBezTo>
                  <a:cubicBezTo>
                    <a:pt x="3406" y="0"/>
                    <a:pt x="3428" y="0"/>
                    <a:pt x="3428" y="21"/>
                  </a:cubicBezTo>
                  <a:cubicBezTo>
                    <a:pt x="5065" y="2445"/>
                    <a:pt x="5065" y="2445"/>
                    <a:pt x="5065" y="2445"/>
                  </a:cubicBezTo>
                  <a:cubicBezTo>
                    <a:pt x="5851" y="786"/>
                    <a:pt x="5851" y="786"/>
                    <a:pt x="5851" y="786"/>
                  </a:cubicBezTo>
                  <a:cubicBezTo>
                    <a:pt x="5851" y="763"/>
                    <a:pt x="5874" y="763"/>
                    <a:pt x="5895" y="763"/>
                  </a:cubicBezTo>
                  <a:cubicBezTo>
                    <a:pt x="5917" y="763"/>
                    <a:pt x="5939" y="786"/>
                    <a:pt x="5939" y="786"/>
                  </a:cubicBezTo>
                  <a:cubicBezTo>
                    <a:pt x="6790" y="3995"/>
                    <a:pt x="6790" y="3995"/>
                    <a:pt x="6790" y="3995"/>
                  </a:cubicBezTo>
                  <a:cubicBezTo>
                    <a:pt x="7489" y="1703"/>
                    <a:pt x="7489" y="1703"/>
                    <a:pt x="7489" y="1703"/>
                  </a:cubicBezTo>
                  <a:cubicBezTo>
                    <a:pt x="7489" y="1681"/>
                    <a:pt x="7511" y="1681"/>
                    <a:pt x="7533" y="1659"/>
                  </a:cubicBezTo>
                  <a:cubicBezTo>
                    <a:pt x="7555" y="1659"/>
                    <a:pt x="7576" y="1681"/>
                    <a:pt x="7598" y="1703"/>
                  </a:cubicBezTo>
                  <a:cubicBezTo>
                    <a:pt x="8362" y="3187"/>
                    <a:pt x="8362" y="3187"/>
                    <a:pt x="8362" y="3187"/>
                  </a:cubicBezTo>
                  <a:cubicBezTo>
                    <a:pt x="9236" y="873"/>
                    <a:pt x="9236" y="873"/>
                    <a:pt x="9236" y="873"/>
                  </a:cubicBezTo>
                  <a:cubicBezTo>
                    <a:pt x="9257" y="851"/>
                    <a:pt x="9280" y="829"/>
                    <a:pt x="9301" y="829"/>
                  </a:cubicBezTo>
                  <a:cubicBezTo>
                    <a:pt x="9323" y="851"/>
                    <a:pt x="9345" y="873"/>
                    <a:pt x="9345" y="895"/>
                  </a:cubicBezTo>
                  <a:cubicBezTo>
                    <a:pt x="8428" y="3340"/>
                    <a:pt x="8428" y="3340"/>
                    <a:pt x="8428" y="3340"/>
                  </a:cubicBezTo>
                  <a:cubicBezTo>
                    <a:pt x="8428" y="3340"/>
                    <a:pt x="8406" y="3362"/>
                    <a:pt x="8384" y="3362"/>
                  </a:cubicBezTo>
                  <a:cubicBezTo>
                    <a:pt x="8362" y="3362"/>
                    <a:pt x="8341" y="3362"/>
                    <a:pt x="8341" y="3340"/>
                  </a:cubicBezTo>
                  <a:cubicBezTo>
                    <a:pt x="7555" y="1856"/>
                    <a:pt x="7555" y="1856"/>
                    <a:pt x="7555" y="1856"/>
                  </a:cubicBezTo>
                  <a:cubicBezTo>
                    <a:pt x="6856" y="4191"/>
                    <a:pt x="6856" y="4191"/>
                    <a:pt x="6856" y="4191"/>
                  </a:cubicBezTo>
                  <a:cubicBezTo>
                    <a:pt x="6834" y="4214"/>
                    <a:pt x="6812" y="4235"/>
                    <a:pt x="6790" y="4235"/>
                  </a:cubicBezTo>
                  <a:cubicBezTo>
                    <a:pt x="6769" y="4235"/>
                    <a:pt x="6747" y="4214"/>
                    <a:pt x="6747" y="4191"/>
                  </a:cubicBezTo>
                  <a:cubicBezTo>
                    <a:pt x="5895" y="961"/>
                    <a:pt x="5895" y="961"/>
                    <a:pt x="5895" y="961"/>
                  </a:cubicBezTo>
                  <a:cubicBezTo>
                    <a:pt x="5109" y="2576"/>
                    <a:pt x="5109" y="2576"/>
                    <a:pt x="5109" y="2576"/>
                  </a:cubicBezTo>
                  <a:cubicBezTo>
                    <a:pt x="5109" y="2598"/>
                    <a:pt x="5088" y="2598"/>
                    <a:pt x="5065" y="2598"/>
                  </a:cubicBezTo>
                  <a:cubicBezTo>
                    <a:pt x="5044" y="2598"/>
                    <a:pt x="5022" y="2598"/>
                    <a:pt x="5022" y="2576"/>
                  </a:cubicBezTo>
                  <a:cubicBezTo>
                    <a:pt x="3406" y="174"/>
                    <a:pt x="3406" y="174"/>
                    <a:pt x="3406" y="174"/>
                  </a:cubicBezTo>
                  <a:cubicBezTo>
                    <a:pt x="2620" y="3319"/>
                    <a:pt x="2620" y="3319"/>
                    <a:pt x="2620" y="3319"/>
                  </a:cubicBezTo>
                  <a:cubicBezTo>
                    <a:pt x="2598" y="3340"/>
                    <a:pt x="2598" y="3362"/>
                    <a:pt x="2576" y="3362"/>
                  </a:cubicBezTo>
                  <a:cubicBezTo>
                    <a:pt x="2555" y="3362"/>
                    <a:pt x="2532" y="3362"/>
                    <a:pt x="2532" y="3362"/>
                  </a:cubicBezTo>
                  <a:cubicBezTo>
                    <a:pt x="1725" y="2620"/>
                    <a:pt x="1725" y="2620"/>
                    <a:pt x="1725" y="2620"/>
                  </a:cubicBezTo>
                  <a:cubicBezTo>
                    <a:pt x="87" y="4257"/>
                    <a:pt x="87" y="4257"/>
                    <a:pt x="87" y="4257"/>
                  </a:cubicBezTo>
                  <a:cubicBezTo>
                    <a:pt x="87" y="4279"/>
                    <a:pt x="65" y="4279"/>
                    <a:pt x="65" y="4279"/>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3" name="íṧ1ïḑê">
              <a:extLst>
                <a:ext uri="{FF2B5EF4-FFF2-40B4-BE49-F238E27FC236}">
                  <a16:creationId xmlns:a16="http://schemas.microsoft.com/office/drawing/2014/main" id="{A85C3A9D-C3BD-462B-9E06-8948CEE3A998}"/>
                </a:ext>
              </a:extLst>
            </p:cNvPr>
            <p:cNvSpPr/>
            <p:nvPr/>
          </p:nvSpPr>
          <p:spPr bwMode="auto">
            <a:xfrm>
              <a:off x="3352800" y="2284413"/>
              <a:ext cx="142875" cy="133350"/>
            </a:xfrm>
            <a:custGeom>
              <a:avLst/>
              <a:gdLst>
                <a:gd name="T0" fmla="*/ 394 w 395"/>
                <a:gd name="T1" fmla="*/ 175 h 372"/>
                <a:gd name="T2" fmla="*/ 394 w 395"/>
                <a:gd name="T3" fmla="*/ 175 h 372"/>
                <a:gd name="T4" fmla="*/ 197 w 395"/>
                <a:gd name="T5" fmla="*/ 0 h 372"/>
                <a:gd name="T6" fmla="*/ 0 w 395"/>
                <a:gd name="T7" fmla="*/ 175 h 372"/>
                <a:gd name="T8" fmla="*/ 197 w 395"/>
                <a:gd name="T9" fmla="*/ 371 h 372"/>
                <a:gd name="T10" fmla="*/ 394 w 395"/>
                <a:gd name="T11" fmla="*/ 175 h 372"/>
              </a:gdLst>
              <a:ahLst/>
              <a:cxnLst>
                <a:cxn ang="0">
                  <a:pos x="T0" y="T1"/>
                </a:cxn>
                <a:cxn ang="0">
                  <a:pos x="T2" y="T3"/>
                </a:cxn>
                <a:cxn ang="0">
                  <a:pos x="T4" y="T5"/>
                </a:cxn>
                <a:cxn ang="0">
                  <a:pos x="T6" y="T7"/>
                </a:cxn>
                <a:cxn ang="0">
                  <a:pos x="T8" y="T9"/>
                </a:cxn>
                <a:cxn ang="0">
                  <a:pos x="T10" y="T11"/>
                </a:cxn>
              </a:cxnLst>
              <a:rect l="0" t="0" r="r" b="b"/>
              <a:pathLst>
                <a:path w="395" h="372">
                  <a:moveTo>
                    <a:pt x="394" y="175"/>
                  </a:moveTo>
                  <a:lnTo>
                    <a:pt x="394" y="175"/>
                  </a:lnTo>
                  <a:cubicBezTo>
                    <a:pt x="394" y="88"/>
                    <a:pt x="306" y="0"/>
                    <a:pt x="197" y="0"/>
                  </a:cubicBezTo>
                  <a:cubicBezTo>
                    <a:pt x="88" y="0"/>
                    <a:pt x="0" y="88"/>
                    <a:pt x="0" y="175"/>
                  </a:cubicBezTo>
                  <a:cubicBezTo>
                    <a:pt x="0" y="284"/>
                    <a:pt x="88" y="371"/>
                    <a:pt x="197" y="371"/>
                  </a:cubicBezTo>
                  <a:cubicBezTo>
                    <a:pt x="306" y="371"/>
                    <a:pt x="394" y="284"/>
                    <a:pt x="394" y="175"/>
                  </a:cubicBezTo>
                </a:path>
              </a:pathLst>
            </a:custGeom>
            <a:solidFill>
              <a:srgbClr val="F4826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4" name="işḷídè">
              <a:extLst>
                <a:ext uri="{FF2B5EF4-FFF2-40B4-BE49-F238E27FC236}">
                  <a16:creationId xmlns:a16="http://schemas.microsoft.com/office/drawing/2014/main" id="{565162FE-B977-4D4B-9BAB-1A0BB34C2F2A}"/>
                </a:ext>
              </a:extLst>
            </p:cNvPr>
            <p:cNvSpPr/>
            <p:nvPr/>
          </p:nvSpPr>
          <p:spPr bwMode="auto">
            <a:xfrm>
              <a:off x="3046413" y="3440113"/>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8"/>
                    <a:pt x="306" y="0"/>
                    <a:pt x="197" y="0"/>
                  </a:cubicBezTo>
                  <a:cubicBezTo>
                    <a:pt x="87" y="0"/>
                    <a:pt x="0" y="88"/>
                    <a:pt x="0" y="197"/>
                  </a:cubicBezTo>
                  <a:cubicBezTo>
                    <a:pt x="0" y="306"/>
                    <a:pt x="87" y="393"/>
                    <a:pt x="197" y="393"/>
                  </a:cubicBezTo>
                  <a:cubicBezTo>
                    <a:pt x="306" y="393"/>
                    <a:pt x="393" y="306"/>
                    <a:pt x="393" y="197"/>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5" name="íṩļiďé">
              <a:extLst>
                <a:ext uri="{FF2B5EF4-FFF2-40B4-BE49-F238E27FC236}">
                  <a16:creationId xmlns:a16="http://schemas.microsoft.com/office/drawing/2014/main" id="{F5782E77-6F79-4B8A-AA65-8B7B4CC4F958}"/>
                </a:ext>
              </a:extLst>
            </p:cNvPr>
            <p:cNvSpPr/>
            <p:nvPr/>
          </p:nvSpPr>
          <p:spPr bwMode="auto">
            <a:xfrm>
              <a:off x="2747963" y="3189288"/>
              <a:ext cx="141287" cy="141287"/>
            </a:xfrm>
            <a:custGeom>
              <a:avLst/>
              <a:gdLst>
                <a:gd name="T0" fmla="*/ 393 w 394"/>
                <a:gd name="T1" fmla="*/ 196 h 393"/>
                <a:gd name="T2" fmla="*/ 393 w 394"/>
                <a:gd name="T3" fmla="*/ 196 h 393"/>
                <a:gd name="T4" fmla="*/ 197 w 394"/>
                <a:gd name="T5" fmla="*/ 0 h 393"/>
                <a:gd name="T6" fmla="*/ 0 w 394"/>
                <a:gd name="T7" fmla="*/ 196 h 393"/>
                <a:gd name="T8" fmla="*/ 197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7" y="0"/>
                  </a:cubicBezTo>
                  <a:cubicBezTo>
                    <a:pt x="88" y="0"/>
                    <a:pt x="0" y="87"/>
                    <a:pt x="0" y="196"/>
                  </a:cubicBezTo>
                  <a:cubicBezTo>
                    <a:pt x="0" y="305"/>
                    <a:pt x="88" y="392"/>
                    <a:pt x="197" y="392"/>
                  </a:cubicBezTo>
                  <a:cubicBezTo>
                    <a:pt x="306" y="392"/>
                    <a:pt x="393" y="305"/>
                    <a:pt x="393"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6" name="íṡ1ïḓe">
              <a:extLst>
                <a:ext uri="{FF2B5EF4-FFF2-40B4-BE49-F238E27FC236}">
                  <a16:creationId xmlns:a16="http://schemas.microsoft.com/office/drawing/2014/main" id="{347B68F8-0942-4B41-A9B2-BE9C05993C57}"/>
                </a:ext>
              </a:extLst>
            </p:cNvPr>
            <p:cNvSpPr/>
            <p:nvPr/>
          </p:nvSpPr>
          <p:spPr bwMode="auto">
            <a:xfrm>
              <a:off x="3951288" y="3173413"/>
              <a:ext cx="141287" cy="133350"/>
            </a:xfrm>
            <a:custGeom>
              <a:avLst/>
              <a:gdLst>
                <a:gd name="T0" fmla="*/ 393 w 394"/>
                <a:gd name="T1" fmla="*/ 174 h 372"/>
                <a:gd name="T2" fmla="*/ 393 w 394"/>
                <a:gd name="T3" fmla="*/ 174 h 372"/>
                <a:gd name="T4" fmla="*/ 196 w 394"/>
                <a:gd name="T5" fmla="*/ 0 h 372"/>
                <a:gd name="T6" fmla="*/ 0 w 394"/>
                <a:gd name="T7" fmla="*/ 174 h 372"/>
                <a:gd name="T8" fmla="*/ 196 w 394"/>
                <a:gd name="T9" fmla="*/ 371 h 372"/>
                <a:gd name="T10" fmla="*/ 393 w 394"/>
                <a:gd name="T11" fmla="*/ 174 h 372"/>
              </a:gdLst>
              <a:ahLst/>
              <a:cxnLst>
                <a:cxn ang="0">
                  <a:pos x="T0" y="T1"/>
                </a:cxn>
                <a:cxn ang="0">
                  <a:pos x="T2" y="T3"/>
                </a:cxn>
                <a:cxn ang="0">
                  <a:pos x="T4" y="T5"/>
                </a:cxn>
                <a:cxn ang="0">
                  <a:pos x="T6" y="T7"/>
                </a:cxn>
                <a:cxn ang="0">
                  <a:pos x="T8" y="T9"/>
                </a:cxn>
                <a:cxn ang="0">
                  <a:pos x="T10" y="T11"/>
                </a:cxn>
              </a:cxnLst>
              <a:rect l="0" t="0" r="r" b="b"/>
              <a:pathLst>
                <a:path w="394" h="372">
                  <a:moveTo>
                    <a:pt x="393" y="174"/>
                  </a:moveTo>
                  <a:lnTo>
                    <a:pt x="393" y="174"/>
                  </a:lnTo>
                  <a:cubicBezTo>
                    <a:pt x="393" y="65"/>
                    <a:pt x="306" y="0"/>
                    <a:pt x="196" y="0"/>
                  </a:cubicBezTo>
                  <a:cubicBezTo>
                    <a:pt x="87" y="0"/>
                    <a:pt x="0" y="65"/>
                    <a:pt x="0" y="174"/>
                  </a:cubicBezTo>
                  <a:cubicBezTo>
                    <a:pt x="0" y="284"/>
                    <a:pt x="87" y="371"/>
                    <a:pt x="196" y="371"/>
                  </a:cubicBezTo>
                  <a:cubicBezTo>
                    <a:pt x="306" y="371"/>
                    <a:pt x="393" y="284"/>
                    <a:pt x="393" y="174"/>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7" name="íṥļídé">
              <a:extLst>
                <a:ext uri="{FF2B5EF4-FFF2-40B4-BE49-F238E27FC236}">
                  <a16:creationId xmlns:a16="http://schemas.microsoft.com/office/drawing/2014/main" id="{F3C14C9A-1B70-41F2-B891-5B7966C21354}"/>
                </a:ext>
              </a:extLst>
            </p:cNvPr>
            <p:cNvSpPr/>
            <p:nvPr/>
          </p:nvSpPr>
          <p:spPr bwMode="auto">
            <a:xfrm>
              <a:off x="4257675" y="2560638"/>
              <a:ext cx="133350" cy="141287"/>
            </a:xfrm>
            <a:custGeom>
              <a:avLst/>
              <a:gdLst>
                <a:gd name="T0" fmla="*/ 371 w 372"/>
                <a:gd name="T1" fmla="*/ 196 h 394"/>
                <a:gd name="T2" fmla="*/ 371 w 372"/>
                <a:gd name="T3" fmla="*/ 196 h 394"/>
                <a:gd name="T4" fmla="*/ 196 w 372"/>
                <a:gd name="T5" fmla="*/ 0 h 394"/>
                <a:gd name="T6" fmla="*/ 0 w 372"/>
                <a:gd name="T7" fmla="*/ 196 h 394"/>
                <a:gd name="T8" fmla="*/ 196 w 372"/>
                <a:gd name="T9" fmla="*/ 393 h 394"/>
                <a:gd name="T10" fmla="*/ 371 w 372"/>
                <a:gd name="T11" fmla="*/ 196 h 394"/>
              </a:gdLst>
              <a:ahLst/>
              <a:cxnLst>
                <a:cxn ang="0">
                  <a:pos x="T0" y="T1"/>
                </a:cxn>
                <a:cxn ang="0">
                  <a:pos x="T2" y="T3"/>
                </a:cxn>
                <a:cxn ang="0">
                  <a:pos x="T4" y="T5"/>
                </a:cxn>
                <a:cxn ang="0">
                  <a:pos x="T6" y="T7"/>
                </a:cxn>
                <a:cxn ang="0">
                  <a:pos x="T8" y="T9"/>
                </a:cxn>
                <a:cxn ang="0">
                  <a:pos x="T10" y="T11"/>
                </a:cxn>
              </a:cxnLst>
              <a:rect l="0" t="0" r="r" b="b"/>
              <a:pathLst>
                <a:path w="372" h="394">
                  <a:moveTo>
                    <a:pt x="371" y="196"/>
                  </a:moveTo>
                  <a:lnTo>
                    <a:pt x="371" y="196"/>
                  </a:lnTo>
                  <a:cubicBezTo>
                    <a:pt x="371" y="87"/>
                    <a:pt x="283" y="0"/>
                    <a:pt x="196" y="0"/>
                  </a:cubicBezTo>
                  <a:cubicBezTo>
                    <a:pt x="87" y="0"/>
                    <a:pt x="0" y="87"/>
                    <a:pt x="0" y="196"/>
                  </a:cubicBezTo>
                  <a:cubicBezTo>
                    <a:pt x="0" y="305"/>
                    <a:pt x="87" y="393"/>
                    <a:pt x="196" y="393"/>
                  </a:cubicBezTo>
                  <a:cubicBezTo>
                    <a:pt x="283" y="393"/>
                    <a:pt x="371" y="305"/>
                    <a:pt x="371"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8" name="íśľíḓè">
              <a:extLst>
                <a:ext uri="{FF2B5EF4-FFF2-40B4-BE49-F238E27FC236}">
                  <a16:creationId xmlns:a16="http://schemas.microsoft.com/office/drawing/2014/main" id="{C6F0291D-0222-44CE-B8DF-15ED6149A0FF}"/>
                </a:ext>
              </a:extLst>
            </p:cNvPr>
            <p:cNvSpPr/>
            <p:nvPr/>
          </p:nvSpPr>
          <p:spPr bwMode="auto">
            <a:xfrm>
              <a:off x="4579938" y="3770313"/>
              <a:ext cx="141287" cy="134937"/>
            </a:xfrm>
            <a:custGeom>
              <a:avLst/>
              <a:gdLst>
                <a:gd name="T0" fmla="*/ 393 w 394"/>
                <a:gd name="T1" fmla="*/ 175 h 373"/>
                <a:gd name="T2" fmla="*/ 393 w 394"/>
                <a:gd name="T3" fmla="*/ 175 h 373"/>
                <a:gd name="T4" fmla="*/ 196 w 394"/>
                <a:gd name="T5" fmla="*/ 0 h 373"/>
                <a:gd name="T6" fmla="*/ 0 w 394"/>
                <a:gd name="T7" fmla="*/ 175 h 373"/>
                <a:gd name="T8" fmla="*/ 196 w 394"/>
                <a:gd name="T9" fmla="*/ 372 h 373"/>
                <a:gd name="T10" fmla="*/ 393 w 394"/>
                <a:gd name="T11" fmla="*/ 175 h 373"/>
              </a:gdLst>
              <a:ahLst/>
              <a:cxnLst>
                <a:cxn ang="0">
                  <a:pos x="T0" y="T1"/>
                </a:cxn>
                <a:cxn ang="0">
                  <a:pos x="T2" y="T3"/>
                </a:cxn>
                <a:cxn ang="0">
                  <a:pos x="T4" y="T5"/>
                </a:cxn>
                <a:cxn ang="0">
                  <a:pos x="T6" y="T7"/>
                </a:cxn>
                <a:cxn ang="0">
                  <a:pos x="T8" y="T9"/>
                </a:cxn>
                <a:cxn ang="0">
                  <a:pos x="T10" y="T11"/>
                </a:cxn>
              </a:cxnLst>
              <a:rect l="0" t="0" r="r" b="b"/>
              <a:pathLst>
                <a:path w="394" h="373">
                  <a:moveTo>
                    <a:pt x="393" y="175"/>
                  </a:moveTo>
                  <a:lnTo>
                    <a:pt x="393" y="175"/>
                  </a:lnTo>
                  <a:cubicBezTo>
                    <a:pt x="393" y="87"/>
                    <a:pt x="306" y="0"/>
                    <a:pt x="196" y="0"/>
                  </a:cubicBezTo>
                  <a:cubicBezTo>
                    <a:pt x="87" y="0"/>
                    <a:pt x="0" y="87"/>
                    <a:pt x="0" y="175"/>
                  </a:cubicBezTo>
                  <a:cubicBezTo>
                    <a:pt x="0" y="284"/>
                    <a:pt x="87" y="372"/>
                    <a:pt x="196" y="372"/>
                  </a:cubicBezTo>
                  <a:cubicBezTo>
                    <a:pt x="306" y="372"/>
                    <a:pt x="393" y="284"/>
                    <a:pt x="393" y="175"/>
                  </a:cubicBezTo>
                </a:path>
              </a:pathLst>
            </a:custGeom>
            <a:solidFill>
              <a:srgbClr val="82B179"/>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99" name="îṩľidê">
              <a:extLst>
                <a:ext uri="{FF2B5EF4-FFF2-40B4-BE49-F238E27FC236}">
                  <a16:creationId xmlns:a16="http://schemas.microsoft.com/office/drawing/2014/main" id="{9455C357-3D4D-4F3A-A773-D34BD46AD9BE}"/>
                </a:ext>
              </a:extLst>
            </p:cNvPr>
            <p:cNvSpPr/>
            <p:nvPr/>
          </p:nvSpPr>
          <p:spPr bwMode="auto">
            <a:xfrm>
              <a:off x="4846638" y="2890838"/>
              <a:ext cx="141287" cy="141287"/>
            </a:xfrm>
            <a:custGeom>
              <a:avLst/>
              <a:gdLst>
                <a:gd name="T0" fmla="*/ 393 w 394"/>
                <a:gd name="T1" fmla="*/ 197 h 394"/>
                <a:gd name="T2" fmla="*/ 393 w 394"/>
                <a:gd name="T3" fmla="*/ 197 h 394"/>
                <a:gd name="T4" fmla="*/ 197 w 394"/>
                <a:gd name="T5" fmla="*/ 0 h 394"/>
                <a:gd name="T6" fmla="*/ 0 w 394"/>
                <a:gd name="T7" fmla="*/ 197 h 394"/>
                <a:gd name="T8" fmla="*/ 197 w 394"/>
                <a:gd name="T9" fmla="*/ 393 h 394"/>
                <a:gd name="T10" fmla="*/ 393 w 394"/>
                <a:gd name="T11" fmla="*/ 197 h 394"/>
              </a:gdLst>
              <a:ahLst/>
              <a:cxnLst>
                <a:cxn ang="0">
                  <a:pos x="T0" y="T1"/>
                </a:cxn>
                <a:cxn ang="0">
                  <a:pos x="T2" y="T3"/>
                </a:cxn>
                <a:cxn ang="0">
                  <a:pos x="T4" y="T5"/>
                </a:cxn>
                <a:cxn ang="0">
                  <a:pos x="T6" y="T7"/>
                </a:cxn>
                <a:cxn ang="0">
                  <a:pos x="T8" y="T9"/>
                </a:cxn>
                <a:cxn ang="0">
                  <a:pos x="T10" y="T11"/>
                </a:cxn>
              </a:cxnLst>
              <a:rect l="0" t="0" r="r" b="b"/>
              <a:pathLst>
                <a:path w="394" h="394">
                  <a:moveTo>
                    <a:pt x="393" y="197"/>
                  </a:moveTo>
                  <a:lnTo>
                    <a:pt x="393" y="197"/>
                  </a:lnTo>
                  <a:cubicBezTo>
                    <a:pt x="393" y="87"/>
                    <a:pt x="306" y="0"/>
                    <a:pt x="197" y="0"/>
                  </a:cubicBezTo>
                  <a:cubicBezTo>
                    <a:pt x="88" y="0"/>
                    <a:pt x="0" y="87"/>
                    <a:pt x="0" y="197"/>
                  </a:cubicBezTo>
                  <a:cubicBezTo>
                    <a:pt x="0" y="306"/>
                    <a:pt x="88" y="393"/>
                    <a:pt x="197" y="393"/>
                  </a:cubicBezTo>
                  <a:cubicBezTo>
                    <a:pt x="306" y="393"/>
                    <a:pt x="393" y="306"/>
                    <a:pt x="393" y="197"/>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00" name="iṣliḋé">
              <a:extLst>
                <a:ext uri="{FF2B5EF4-FFF2-40B4-BE49-F238E27FC236}">
                  <a16:creationId xmlns:a16="http://schemas.microsoft.com/office/drawing/2014/main" id="{793A0ED8-D4C0-4AE9-BC7C-F5B991C4481F}"/>
                </a:ext>
              </a:extLst>
            </p:cNvPr>
            <p:cNvSpPr/>
            <p:nvPr/>
          </p:nvSpPr>
          <p:spPr bwMode="auto">
            <a:xfrm>
              <a:off x="5145088" y="3432175"/>
              <a:ext cx="141287" cy="141288"/>
            </a:xfrm>
            <a:custGeom>
              <a:avLst/>
              <a:gdLst>
                <a:gd name="T0" fmla="*/ 393 w 394"/>
                <a:gd name="T1" fmla="*/ 196 h 393"/>
                <a:gd name="T2" fmla="*/ 393 w 394"/>
                <a:gd name="T3" fmla="*/ 196 h 393"/>
                <a:gd name="T4" fmla="*/ 196 w 394"/>
                <a:gd name="T5" fmla="*/ 0 h 393"/>
                <a:gd name="T6" fmla="*/ 0 w 394"/>
                <a:gd name="T7" fmla="*/ 196 h 393"/>
                <a:gd name="T8" fmla="*/ 196 w 394"/>
                <a:gd name="T9" fmla="*/ 392 h 393"/>
                <a:gd name="T10" fmla="*/ 393 w 394"/>
                <a:gd name="T11" fmla="*/ 196 h 393"/>
              </a:gdLst>
              <a:ahLst/>
              <a:cxnLst>
                <a:cxn ang="0">
                  <a:pos x="T0" y="T1"/>
                </a:cxn>
                <a:cxn ang="0">
                  <a:pos x="T2" y="T3"/>
                </a:cxn>
                <a:cxn ang="0">
                  <a:pos x="T4" y="T5"/>
                </a:cxn>
                <a:cxn ang="0">
                  <a:pos x="T6" y="T7"/>
                </a:cxn>
                <a:cxn ang="0">
                  <a:pos x="T8" y="T9"/>
                </a:cxn>
                <a:cxn ang="0">
                  <a:pos x="T10" y="T11"/>
                </a:cxn>
              </a:cxnLst>
              <a:rect l="0" t="0" r="r" b="b"/>
              <a:pathLst>
                <a:path w="394" h="393">
                  <a:moveTo>
                    <a:pt x="393" y="196"/>
                  </a:moveTo>
                  <a:lnTo>
                    <a:pt x="393" y="196"/>
                  </a:lnTo>
                  <a:cubicBezTo>
                    <a:pt x="393" y="87"/>
                    <a:pt x="306" y="0"/>
                    <a:pt x="196" y="0"/>
                  </a:cubicBezTo>
                  <a:cubicBezTo>
                    <a:pt x="87" y="0"/>
                    <a:pt x="0" y="87"/>
                    <a:pt x="0" y="196"/>
                  </a:cubicBezTo>
                  <a:cubicBezTo>
                    <a:pt x="0" y="305"/>
                    <a:pt x="87" y="392"/>
                    <a:pt x="196" y="392"/>
                  </a:cubicBezTo>
                  <a:cubicBezTo>
                    <a:pt x="306" y="392"/>
                    <a:pt x="393" y="305"/>
                    <a:pt x="393" y="196"/>
                  </a:cubicBezTo>
                </a:path>
              </a:pathLst>
            </a:custGeom>
            <a:solidFill>
              <a:srgbClr val="394D6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16" name="组合 115">
            <a:extLst>
              <a:ext uri="{FF2B5EF4-FFF2-40B4-BE49-F238E27FC236}">
                <a16:creationId xmlns:a16="http://schemas.microsoft.com/office/drawing/2014/main" id="{86EE5626-AD30-4633-B4BF-1E3A3511745F}"/>
              </a:ext>
            </a:extLst>
          </p:cNvPr>
          <p:cNvGrpSpPr/>
          <p:nvPr/>
        </p:nvGrpSpPr>
        <p:grpSpPr>
          <a:xfrm>
            <a:off x="4539384" y="4277667"/>
            <a:ext cx="3079888" cy="1446333"/>
            <a:chOff x="4539384" y="4277667"/>
            <a:chExt cx="3079888" cy="1446333"/>
          </a:xfrm>
        </p:grpSpPr>
        <p:sp>
          <p:nvSpPr>
            <p:cNvPr id="78" name="işliḋê">
              <a:extLst>
                <a:ext uri="{FF2B5EF4-FFF2-40B4-BE49-F238E27FC236}">
                  <a16:creationId xmlns:a16="http://schemas.microsoft.com/office/drawing/2014/main" id="{0FBEDB24-33A9-4EE0-B741-BAE524C0DC71}"/>
                </a:ext>
              </a:extLst>
            </p:cNvPr>
            <p:cNvSpPr txBox="1"/>
            <p:nvPr/>
          </p:nvSpPr>
          <p:spPr>
            <a:xfrm>
              <a:off x="4539384" y="4277667"/>
              <a:ext cx="3079888" cy="492493"/>
            </a:xfrm>
            <a:prstGeom prst="rect">
              <a:avLst/>
            </a:prstGeom>
          </p:spPr>
          <p:txBody>
            <a:bodyPr vert="horz" wrap="none" lIns="90000" tIns="46800" rIns="90000" bIns="46800" anchor="ctr">
              <a:normAutofit/>
            </a:bodyPr>
            <a:lstStyle/>
            <a:p>
              <a:pPr algn="ctr"/>
              <a:r>
                <a:rPr lang="zh-CN" altLang="en-US" sz="2000" b="1" dirty="0"/>
                <a:t>吸收思想</a:t>
              </a:r>
            </a:p>
          </p:txBody>
        </p:sp>
        <p:sp>
          <p:nvSpPr>
            <p:cNvPr id="79" name="iṣ1ïḓê">
              <a:extLst>
                <a:ext uri="{FF2B5EF4-FFF2-40B4-BE49-F238E27FC236}">
                  <a16:creationId xmlns:a16="http://schemas.microsoft.com/office/drawing/2014/main" id="{14AD998D-7A83-4BE4-BD78-A7A783C07AAB}"/>
                </a:ext>
              </a:extLst>
            </p:cNvPr>
            <p:cNvSpPr txBox="1"/>
            <p:nvPr/>
          </p:nvSpPr>
          <p:spPr>
            <a:xfrm>
              <a:off x="4539384" y="4770160"/>
              <a:ext cx="3079888" cy="953840"/>
            </a:xfrm>
            <a:prstGeom prst="rect">
              <a:avLst/>
            </a:prstGeom>
          </p:spPr>
          <p:txBody>
            <a:bodyPr vert="horz" wrap="square" lIns="90000" tIns="46800" rIns="90000" bIns="46800" anchor="t" anchorCtr="0">
              <a:normAutofit/>
            </a:bodyPr>
            <a:lstStyle/>
            <a:p>
              <a:pPr algn="ctr">
                <a:lnSpc>
                  <a:spcPct val="150000"/>
                </a:lnSpc>
              </a:pPr>
              <a:r>
                <a:rPr lang="en-US" altLang="zh-CN" sz="1200" dirty="0"/>
                <a:t>UML</a:t>
              </a:r>
              <a:r>
                <a:rPr lang="zh-CN" altLang="en-US" sz="1200" dirty="0"/>
                <a:t>吸取了面向对象领域中各种优秀的思想，其中也包括非</a:t>
              </a:r>
              <a:r>
                <a:rPr lang="en-US" altLang="zh-CN" sz="1200" dirty="0"/>
                <a:t>OO</a:t>
              </a:r>
              <a:r>
                <a:rPr lang="zh-CN" altLang="en-US" sz="1200" dirty="0"/>
                <a:t>方法的影响。</a:t>
              </a:r>
              <a:endParaRPr lang="en-US" altLang="zh-CN" sz="1200" dirty="0"/>
            </a:p>
          </p:txBody>
        </p:sp>
      </p:grpSp>
      <p:grpSp>
        <p:nvGrpSpPr>
          <p:cNvPr id="11" name="ïṩḻîḓe">
            <a:extLst>
              <a:ext uri="{FF2B5EF4-FFF2-40B4-BE49-F238E27FC236}">
                <a16:creationId xmlns:a16="http://schemas.microsoft.com/office/drawing/2014/main" id="{A64EF312-E114-4EFD-96DD-2E79F3DC184D}"/>
              </a:ext>
            </a:extLst>
          </p:cNvPr>
          <p:cNvGrpSpPr/>
          <p:nvPr/>
        </p:nvGrpSpPr>
        <p:grpSpPr>
          <a:xfrm>
            <a:off x="8746211" y="1689198"/>
            <a:ext cx="2013380" cy="2012290"/>
            <a:chOff x="484188" y="2957513"/>
            <a:chExt cx="1704975" cy="1703387"/>
          </a:xfrm>
        </p:grpSpPr>
        <p:sp>
          <p:nvSpPr>
            <p:cNvPr id="14" name="išḷiďê">
              <a:extLst>
                <a:ext uri="{FF2B5EF4-FFF2-40B4-BE49-F238E27FC236}">
                  <a16:creationId xmlns:a16="http://schemas.microsoft.com/office/drawing/2014/main" id="{F654A74D-71B9-4D12-85E8-3E1CCCA4C37E}"/>
                </a:ext>
              </a:extLst>
            </p:cNvPr>
            <p:cNvSpPr/>
            <p:nvPr/>
          </p:nvSpPr>
          <p:spPr bwMode="auto">
            <a:xfrm>
              <a:off x="484188" y="2957513"/>
              <a:ext cx="1703387" cy="1703387"/>
            </a:xfrm>
            <a:custGeom>
              <a:avLst/>
              <a:gdLst>
                <a:gd name="T0" fmla="*/ 4731 w 4732"/>
                <a:gd name="T1" fmla="*/ 2366 h 4733"/>
                <a:gd name="T2" fmla="*/ 4731 w 4732"/>
                <a:gd name="T3" fmla="*/ 2366 h 4733"/>
                <a:gd name="T4" fmla="*/ 2366 w 4732"/>
                <a:gd name="T5" fmla="*/ 4732 h 4733"/>
                <a:gd name="T6" fmla="*/ 0 w 4732"/>
                <a:gd name="T7" fmla="*/ 2366 h 4733"/>
                <a:gd name="T8" fmla="*/ 2366 w 4732"/>
                <a:gd name="T9" fmla="*/ 0 h 4733"/>
                <a:gd name="T10" fmla="*/ 4731 w 4732"/>
                <a:gd name="T11" fmla="*/ 2366 h 4733"/>
              </a:gdLst>
              <a:ahLst/>
              <a:cxnLst>
                <a:cxn ang="0">
                  <a:pos x="T0" y="T1"/>
                </a:cxn>
                <a:cxn ang="0">
                  <a:pos x="T2" y="T3"/>
                </a:cxn>
                <a:cxn ang="0">
                  <a:pos x="T4" y="T5"/>
                </a:cxn>
                <a:cxn ang="0">
                  <a:pos x="T6" y="T7"/>
                </a:cxn>
                <a:cxn ang="0">
                  <a:pos x="T8" y="T9"/>
                </a:cxn>
                <a:cxn ang="0">
                  <a:pos x="T10" y="T11"/>
                </a:cxn>
              </a:cxnLst>
              <a:rect l="0" t="0" r="r" b="b"/>
              <a:pathLst>
                <a:path w="4732" h="4733">
                  <a:moveTo>
                    <a:pt x="4731" y="2366"/>
                  </a:moveTo>
                  <a:lnTo>
                    <a:pt x="4731" y="2366"/>
                  </a:lnTo>
                  <a:cubicBezTo>
                    <a:pt x="4731" y="3667"/>
                    <a:pt x="3679" y="4732"/>
                    <a:pt x="2366" y="4732"/>
                  </a:cubicBezTo>
                  <a:cubicBezTo>
                    <a:pt x="1065" y="4732"/>
                    <a:pt x="0" y="3667"/>
                    <a:pt x="0" y="2366"/>
                  </a:cubicBezTo>
                  <a:cubicBezTo>
                    <a:pt x="0" y="1052"/>
                    <a:pt x="1065" y="0"/>
                    <a:pt x="2366" y="0"/>
                  </a:cubicBezTo>
                  <a:cubicBezTo>
                    <a:pt x="3679" y="0"/>
                    <a:pt x="4731" y="1052"/>
                    <a:pt x="4731" y="2366"/>
                  </a:cubicBezTo>
                </a:path>
              </a:pathLst>
            </a:custGeom>
            <a:solidFill>
              <a:schemeClr val="accent3"/>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5" name="ïşļiḍè">
              <a:extLst>
                <a:ext uri="{FF2B5EF4-FFF2-40B4-BE49-F238E27FC236}">
                  <a16:creationId xmlns:a16="http://schemas.microsoft.com/office/drawing/2014/main" id="{20196A41-579B-4B96-BFDE-405294C9AB1E}"/>
                </a:ext>
              </a:extLst>
            </p:cNvPr>
            <p:cNvSpPr/>
            <p:nvPr/>
          </p:nvSpPr>
          <p:spPr bwMode="auto">
            <a:xfrm>
              <a:off x="952500" y="4013200"/>
              <a:ext cx="25400" cy="20638"/>
            </a:xfrm>
            <a:custGeom>
              <a:avLst/>
              <a:gdLst>
                <a:gd name="T0" fmla="*/ 55 w 70"/>
                <a:gd name="T1" fmla="*/ 55 h 56"/>
                <a:gd name="T2" fmla="*/ 0 w 70"/>
                <a:gd name="T3" fmla="*/ 14 h 56"/>
                <a:gd name="T4" fmla="*/ 0 w 70"/>
                <a:gd name="T5" fmla="*/ 0 h 56"/>
                <a:gd name="T6" fmla="*/ 28 w 70"/>
                <a:gd name="T7" fmla="*/ 14 h 56"/>
                <a:gd name="T8" fmla="*/ 55 w 70"/>
                <a:gd name="T9" fmla="*/ 0 h 56"/>
                <a:gd name="T10" fmla="*/ 55 w 70"/>
                <a:gd name="T11" fmla="*/ 14 h 56"/>
                <a:gd name="T12" fmla="*/ 69 w 70"/>
                <a:gd name="T13" fmla="*/ 42 h 56"/>
                <a:gd name="T14" fmla="*/ 55 w 70"/>
                <a:gd name="T15" fmla="*/ 55 h 56"/>
                <a:gd name="T16" fmla="*/ 42 w 70"/>
                <a:gd name="T17" fmla="*/ 14 h 56"/>
                <a:gd name="T18" fmla="*/ 28 w 70"/>
                <a:gd name="T19" fmla="*/ 28 h 56"/>
                <a:gd name="T20" fmla="*/ 55 w 70"/>
                <a:gd name="T21" fmla="*/ 42 h 56"/>
                <a:gd name="T22" fmla="*/ 55 w 70"/>
                <a:gd name="T23" fmla="*/ 28 h 56"/>
                <a:gd name="T24" fmla="*/ 42 w 70"/>
                <a:gd name="T25"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56">
                  <a:moveTo>
                    <a:pt x="55" y="55"/>
                  </a:moveTo>
                  <a:cubicBezTo>
                    <a:pt x="0" y="14"/>
                    <a:pt x="0" y="14"/>
                    <a:pt x="0" y="14"/>
                  </a:cubicBezTo>
                  <a:lnTo>
                    <a:pt x="0" y="0"/>
                  </a:lnTo>
                  <a:lnTo>
                    <a:pt x="28" y="14"/>
                  </a:lnTo>
                  <a:cubicBezTo>
                    <a:pt x="28" y="0"/>
                    <a:pt x="42" y="0"/>
                    <a:pt x="55" y="0"/>
                  </a:cubicBezTo>
                  <a:lnTo>
                    <a:pt x="55" y="14"/>
                  </a:lnTo>
                  <a:cubicBezTo>
                    <a:pt x="69" y="14"/>
                    <a:pt x="69" y="28"/>
                    <a:pt x="69" y="42"/>
                  </a:cubicBezTo>
                  <a:lnTo>
                    <a:pt x="55" y="55"/>
                  </a:lnTo>
                  <a:close/>
                  <a:moveTo>
                    <a:pt x="42" y="14"/>
                  </a:moveTo>
                  <a:cubicBezTo>
                    <a:pt x="28" y="28"/>
                    <a:pt x="28" y="28"/>
                    <a:pt x="28" y="28"/>
                  </a:cubicBezTo>
                  <a:cubicBezTo>
                    <a:pt x="55" y="42"/>
                    <a:pt x="55" y="42"/>
                    <a:pt x="55" y="42"/>
                  </a:cubicBezTo>
                  <a:lnTo>
                    <a:pt x="55" y="28"/>
                  </a:lnTo>
                  <a:lnTo>
                    <a:pt x="42" y="14"/>
                  </a:ln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6" name="íśľíḑe">
              <a:extLst>
                <a:ext uri="{FF2B5EF4-FFF2-40B4-BE49-F238E27FC236}">
                  <a16:creationId xmlns:a16="http://schemas.microsoft.com/office/drawing/2014/main" id="{E5DDC520-BA73-482F-BE33-8F782A4407BB}"/>
                </a:ext>
              </a:extLst>
            </p:cNvPr>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 name="T18" fmla="*/ 55 w 70"/>
                <a:gd name="T19" fmla="*/ 55 h 70"/>
                <a:gd name="T20" fmla="*/ 27 w 70"/>
                <a:gd name="T21" fmla="*/ 28 h 70"/>
                <a:gd name="T22" fmla="*/ 27 w 70"/>
                <a:gd name="T23" fmla="*/ 42 h 70"/>
                <a:gd name="T24" fmla="*/ 55 w 70"/>
                <a:gd name="T2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9" y="55"/>
                  </a:moveTo>
                  <a:lnTo>
                    <a:pt x="69" y="69"/>
                  </a:lnTo>
                  <a:lnTo>
                    <a:pt x="0" y="42"/>
                  </a:lnTo>
                  <a:lnTo>
                    <a:pt x="0" y="28"/>
                  </a:lnTo>
                  <a:lnTo>
                    <a:pt x="14" y="28"/>
                  </a:lnTo>
                  <a:lnTo>
                    <a:pt x="27" y="28"/>
                  </a:lnTo>
                  <a:lnTo>
                    <a:pt x="14" y="14"/>
                  </a:lnTo>
                  <a:lnTo>
                    <a:pt x="14" y="0"/>
                  </a:lnTo>
                  <a:lnTo>
                    <a:pt x="69" y="55"/>
                  </a:lnTo>
                  <a:close/>
                  <a:moveTo>
                    <a:pt x="55" y="55"/>
                  </a:moveTo>
                  <a:lnTo>
                    <a:pt x="27" y="28"/>
                  </a:lnTo>
                  <a:lnTo>
                    <a:pt x="27" y="42"/>
                  </a:lnTo>
                  <a:lnTo>
                    <a:pt x="55" y="55"/>
                  </a:ln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7" name="ïSľide">
              <a:extLst>
                <a:ext uri="{FF2B5EF4-FFF2-40B4-BE49-F238E27FC236}">
                  <a16:creationId xmlns:a16="http://schemas.microsoft.com/office/drawing/2014/main" id="{DA8A5B4A-A1BA-4D38-97F6-AA6185428964}"/>
                </a:ext>
              </a:extLst>
            </p:cNvPr>
            <p:cNvSpPr/>
            <p:nvPr/>
          </p:nvSpPr>
          <p:spPr bwMode="auto">
            <a:xfrm>
              <a:off x="962025" y="3987800"/>
              <a:ext cx="25400" cy="25400"/>
            </a:xfrm>
            <a:custGeom>
              <a:avLst/>
              <a:gdLst>
                <a:gd name="T0" fmla="*/ 69 w 70"/>
                <a:gd name="T1" fmla="*/ 55 h 70"/>
                <a:gd name="T2" fmla="*/ 69 w 70"/>
                <a:gd name="T3" fmla="*/ 69 h 70"/>
                <a:gd name="T4" fmla="*/ 0 w 70"/>
                <a:gd name="T5" fmla="*/ 42 h 70"/>
                <a:gd name="T6" fmla="*/ 0 w 70"/>
                <a:gd name="T7" fmla="*/ 28 h 70"/>
                <a:gd name="T8" fmla="*/ 14 w 70"/>
                <a:gd name="T9" fmla="*/ 28 h 70"/>
                <a:gd name="T10" fmla="*/ 27 w 70"/>
                <a:gd name="T11" fmla="*/ 28 h 70"/>
                <a:gd name="T12" fmla="*/ 14 w 70"/>
                <a:gd name="T13" fmla="*/ 14 h 70"/>
                <a:gd name="T14" fmla="*/ 14 w 70"/>
                <a:gd name="T15" fmla="*/ 0 h 70"/>
                <a:gd name="T16" fmla="*/ 69 w 70"/>
                <a:gd name="T17"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70">
                  <a:moveTo>
                    <a:pt x="69" y="55"/>
                  </a:moveTo>
                  <a:lnTo>
                    <a:pt x="69" y="69"/>
                  </a:lnTo>
                  <a:lnTo>
                    <a:pt x="0" y="42"/>
                  </a:lnTo>
                  <a:lnTo>
                    <a:pt x="0" y="28"/>
                  </a:lnTo>
                  <a:lnTo>
                    <a:pt x="14" y="28"/>
                  </a:lnTo>
                  <a:lnTo>
                    <a:pt x="27" y="28"/>
                  </a:lnTo>
                  <a:lnTo>
                    <a:pt x="14" y="14"/>
                  </a:lnTo>
                  <a:lnTo>
                    <a:pt x="14" y="0"/>
                  </a:lnTo>
                  <a:lnTo>
                    <a:pt x="69" y="55"/>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 name="ís1îḋe">
              <a:extLst>
                <a:ext uri="{FF2B5EF4-FFF2-40B4-BE49-F238E27FC236}">
                  <a16:creationId xmlns:a16="http://schemas.microsoft.com/office/drawing/2014/main" id="{D026C512-7DEE-42D8-9BE9-D67F0D9EC0ED}"/>
                </a:ext>
              </a:extLst>
            </p:cNvPr>
            <p:cNvSpPr/>
            <p:nvPr/>
          </p:nvSpPr>
          <p:spPr bwMode="auto">
            <a:xfrm>
              <a:off x="973138" y="3998913"/>
              <a:ext cx="11112" cy="9525"/>
            </a:xfrm>
            <a:custGeom>
              <a:avLst/>
              <a:gdLst>
                <a:gd name="T0" fmla="*/ 28 w 29"/>
                <a:gd name="T1" fmla="*/ 27 h 28"/>
                <a:gd name="T2" fmla="*/ 0 w 29"/>
                <a:gd name="T3" fmla="*/ 14 h 28"/>
                <a:gd name="T4" fmla="*/ 0 w 29"/>
                <a:gd name="T5" fmla="*/ 0 h 28"/>
                <a:gd name="T6" fmla="*/ 28 w 29"/>
                <a:gd name="T7" fmla="*/ 27 h 28"/>
              </a:gdLst>
              <a:ahLst/>
              <a:cxnLst>
                <a:cxn ang="0">
                  <a:pos x="T0" y="T1"/>
                </a:cxn>
                <a:cxn ang="0">
                  <a:pos x="T2" y="T3"/>
                </a:cxn>
                <a:cxn ang="0">
                  <a:pos x="T4" y="T5"/>
                </a:cxn>
                <a:cxn ang="0">
                  <a:pos x="T6" y="T7"/>
                </a:cxn>
              </a:cxnLst>
              <a:rect l="0" t="0" r="r" b="b"/>
              <a:pathLst>
                <a:path w="29" h="28">
                  <a:moveTo>
                    <a:pt x="28" y="27"/>
                  </a:moveTo>
                  <a:lnTo>
                    <a:pt x="0" y="14"/>
                  </a:lnTo>
                  <a:lnTo>
                    <a:pt x="0" y="0"/>
                  </a:lnTo>
                  <a:lnTo>
                    <a:pt x="28" y="27"/>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9" name="íṧḷíďe">
              <a:extLst>
                <a:ext uri="{FF2B5EF4-FFF2-40B4-BE49-F238E27FC236}">
                  <a16:creationId xmlns:a16="http://schemas.microsoft.com/office/drawing/2014/main" id="{A14E3303-7941-4F0A-97DD-42A33B4079C3}"/>
                </a:ext>
              </a:extLst>
            </p:cNvPr>
            <p:cNvSpPr/>
            <p:nvPr/>
          </p:nvSpPr>
          <p:spPr bwMode="auto">
            <a:xfrm>
              <a:off x="973138" y="3973513"/>
              <a:ext cx="30162" cy="25400"/>
            </a:xfrm>
            <a:custGeom>
              <a:avLst/>
              <a:gdLst>
                <a:gd name="T0" fmla="*/ 28 w 85"/>
                <a:gd name="T1" fmla="*/ 0 h 71"/>
                <a:gd name="T2" fmla="*/ 28 w 85"/>
                <a:gd name="T3" fmla="*/ 0 h 71"/>
                <a:gd name="T4" fmla="*/ 28 w 85"/>
                <a:gd name="T5" fmla="*/ 0 h 71"/>
                <a:gd name="T6" fmla="*/ 42 w 85"/>
                <a:gd name="T7" fmla="*/ 15 h 71"/>
                <a:gd name="T8" fmla="*/ 56 w 85"/>
                <a:gd name="T9" fmla="*/ 28 h 71"/>
                <a:gd name="T10" fmla="*/ 70 w 85"/>
                <a:gd name="T11" fmla="*/ 28 h 71"/>
                <a:gd name="T12" fmla="*/ 70 w 85"/>
                <a:gd name="T13" fmla="*/ 28 h 71"/>
                <a:gd name="T14" fmla="*/ 70 w 85"/>
                <a:gd name="T15" fmla="*/ 56 h 71"/>
                <a:gd name="T16" fmla="*/ 70 w 85"/>
                <a:gd name="T17" fmla="*/ 70 h 71"/>
                <a:gd name="T18" fmla="*/ 0 w 85"/>
                <a:gd name="T19" fmla="*/ 28 h 71"/>
                <a:gd name="T20" fmla="*/ 14 w 85"/>
                <a:gd name="T21" fmla="*/ 15 h 71"/>
                <a:gd name="T22" fmla="*/ 42 w 85"/>
                <a:gd name="T23" fmla="*/ 42 h 71"/>
                <a:gd name="T24" fmla="*/ 42 w 85"/>
                <a:gd name="T25" fmla="*/ 28 h 71"/>
                <a:gd name="T26" fmla="*/ 28 w 85"/>
                <a:gd name="T27" fmla="*/ 28 h 71"/>
                <a:gd name="T28" fmla="*/ 28 w 85"/>
                <a:gd name="T29" fmla="*/ 15 h 71"/>
                <a:gd name="T30" fmla="*/ 14 w 85"/>
                <a:gd name="T31" fmla="*/ 15 h 71"/>
                <a:gd name="T32" fmla="*/ 28 w 85"/>
                <a:gd name="T33" fmla="*/ 0 h 71"/>
                <a:gd name="T34" fmla="*/ 70 w 85"/>
                <a:gd name="T35" fmla="*/ 56 h 71"/>
                <a:gd name="T36" fmla="*/ 70 w 85"/>
                <a:gd name="T37" fmla="*/ 56 h 71"/>
                <a:gd name="T38" fmla="*/ 70 w 85"/>
                <a:gd name="T39" fmla="*/ 42 h 71"/>
                <a:gd name="T40" fmla="*/ 56 w 85"/>
                <a:gd name="T41" fmla="*/ 42 h 71"/>
                <a:gd name="T42" fmla="*/ 42 w 85"/>
                <a:gd name="T43" fmla="*/ 42 h 71"/>
                <a:gd name="T44" fmla="*/ 42 w 85"/>
                <a:gd name="T45" fmla="*/ 42 h 71"/>
                <a:gd name="T46" fmla="*/ 70 w 85"/>
                <a:gd name="T47"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71">
                  <a:moveTo>
                    <a:pt x="28" y="0"/>
                  </a:moveTo>
                  <a:lnTo>
                    <a:pt x="28" y="0"/>
                  </a:lnTo>
                  <a:lnTo>
                    <a:pt x="28" y="0"/>
                  </a:lnTo>
                  <a:cubicBezTo>
                    <a:pt x="42" y="15"/>
                    <a:pt x="42" y="15"/>
                    <a:pt x="42" y="15"/>
                  </a:cubicBezTo>
                  <a:cubicBezTo>
                    <a:pt x="42" y="15"/>
                    <a:pt x="56" y="15"/>
                    <a:pt x="56" y="28"/>
                  </a:cubicBezTo>
                  <a:cubicBezTo>
                    <a:pt x="56" y="28"/>
                    <a:pt x="56" y="28"/>
                    <a:pt x="70" y="28"/>
                  </a:cubicBezTo>
                  <a:lnTo>
                    <a:pt x="70" y="28"/>
                  </a:lnTo>
                  <a:cubicBezTo>
                    <a:pt x="84" y="42"/>
                    <a:pt x="84" y="42"/>
                    <a:pt x="70" y="56"/>
                  </a:cubicBezTo>
                  <a:cubicBezTo>
                    <a:pt x="70" y="70"/>
                    <a:pt x="70" y="70"/>
                    <a:pt x="70" y="70"/>
                  </a:cubicBezTo>
                  <a:cubicBezTo>
                    <a:pt x="0" y="28"/>
                    <a:pt x="0" y="28"/>
                    <a:pt x="0" y="28"/>
                  </a:cubicBezTo>
                  <a:cubicBezTo>
                    <a:pt x="14" y="15"/>
                    <a:pt x="14" y="15"/>
                    <a:pt x="14" y="15"/>
                  </a:cubicBezTo>
                  <a:cubicBezTo>
                    <a:pt x="42" y="42"/>
                    <a:pt x="42" y="42"/>
                    <a:pt x="42" y="42"/>
                  </a:cubicBezTo>
                  <a:cubicBezTo>
                    <a:pt x="42" y="28"/>
                    <a:pt x="42" y="28"/>
                    <a:pt x="42" y="28"/>
                  </a:cubicBezTo>
                  <a:cubicBezTo>
                    <a:pt x="42" y="28"/>
                    <a:pt x="42" y="28"/>
                    <a:pt x="28" y="28"/>
                  </a:cubicBezTo>
                  <a:cubicBezTo>
                    <a:pt x="28" y="15"/>
                    <a:pt x="28" y="15"/>
                    <a:pt x="28" y="15"/>
                  </a:cubicBezTo>
                  <a:cubicBezTo>
                    <a:pt x="14" y="15"/>
                    <a:pt x="14" y="15"/>
                    <a:pt x="14" y="15"/>
                  </a:cubicBezTo>
                  <a:lnTo>
                    <a:pt x="28" y="0"/>
                  </a:lnTo>
                  <a:close/>
                  <a:moveTo>
                    <a:pt x="70" y="56"/>
                  </a:moveTo>
                  <a:lnTo>
                    <a:pt x="70" y="56"/>
                  </a:lnTo>
                  <a:cubicBezTo>
                    <a:pt x="70" y="42"/>
                    <a:pt x="70" y="42"/>
                    <a:pt x="70" y="42"/>
                  </a:cubicBezTo>
                  <a:cubicBezTo>
                    <a:pt x="56" y="42"/>
                    <a:pt x="56" y="42"/>
                    <a:pt x="56" y="42"/>
                  </a:cubicBezTo>
                  <a:cubicBezTo>
                    <a:pt x="56" y="28"/>
                    <a:pt x="56" y="42"/>
                    <a:pt x="42" y="42"/>
                  </a:cubicBezTo>
                  <a:lnTo>
                    <a:pt x="42" y="42"/>
                  </a:lnTo>
                  <a:cubicBezTo>
                    <a:pt x="70" y="56"/>
                    <a:pt x="70" y="56"/>
                    <a:pt x="70" y="56"/>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0" name="iSļîḋe">
              <a:extLst>
                <a:ext uri="{FF2B5EF4-FFF2-40B4-BE49-F238E27FC236}">
                  <a16:creationId xmlns:a16="http://schemas.microsoft.com/office/drawing/2014/main" id="{B510332E-3CC3-4596-858A-BA8DA87854C1}"/>
                </a:ext>
              </a:extLst>
            </p:cNvPr>
            <p:cNvSpPr/>
            <p:nvPr/>
          </p:nvSpPr>
          <p:spPr bwMode="auto">
            <a:xfrm>
              <a:off x="987425" y="3957638"/>
              <a:ext cx="30163" cy="25400"/>
            </a:xfrm>
            <a:custGeom>
              <a:avLst/>
              <a:gdLst>
                <a:gd name="T0" fmla="*/ 42 w 84"/>
                <a:gd name="T1" fmla="*/ 69 h 70"/>
                <a:gd name="T2" fmla="*/ 55 w 84"/>
                <a:gd name="T3" fmla="*/ 56 h 70"/>
                <a:gd name="T4" fmla="*/ 0 w 84"/>
                <a:gd name="T5" fmla="*/ 14 h 70"/>
                <a:gd name="T6" fmla="*/ 0 w 84"/>
                <a:gd name="T7" fmla="*/ 0 h 70"/>
                <a:gd name="T8" fmla="*/ 55 w 84"/>
                <a:gd name="T9" fmla="*/ 41 h 70"/>
                <a:gd name="T10" fmla="*/ 69 w 84"/>
                <a:gd name="T11" fmla="*/ 28 h 70"/>
                <a:gd name="T12" fmla="*/ 83 w 84"/>
                <a:gd name="T13" fmla="*/ 41 h 70"/>
                <a:gd name="T14" fmla="*/ 55 w 84"/>
                <a:gd name="T15" fmla="*/ 69 h 70"/>
                <a:gd name="T16" fmla="*/ 42 w 84"/>
                <a:gd name="T17"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0">
                  <a:moveTo>
                    <a:pt x="42" y="69"/>
                  </a:moveTo>
                  <a:lnTo>
                    <a:pt x="55" y="56"/>
                  </a:lnTo>
                  <a:lnTo>
                    <a:pt x="0" y="14"/>
                  </a:lnTo>
                  <a:lnTo>
                    <a:pt x="0" y="0"/>
                  </a:lnTo>
                  <a:lnTo>
                    <a:pt x="55" y="41"/>
                  </a:lnTo>
                  <a:lnTo>
                    <a:pt x="69" y="28"/>
                  </a:lnTo>
                  <a:lnTo>
                    <a:pt x="83" y="41"/>
                  </a:lnTo>
                  <a:lnTo>
                    <a:pt x="55" y="69"/>
                  </a:lnTo>
                  <a:lnTo>
                    <a:pt x="42" y="69"/>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1" name="ïSľîďê">
              <a:extLst>
                <a:ext uri="{FF2B5EF4-FFF2-40B4-BE49-F238E27FC236}">
                  <a16:creationId xmlns:a16="http://schemas.microsoft.com/office/drawing/2014/main" id="{F63F2663-C778-463F-935C-2882606CD15A}"/>
                </a:ext>
              </a:extLst>
            </p:cNvPr>
            <p:cNvSpPr/>
            <p:nvPr/>
          </p:nvSpPr>
          <p:spPr bwMode="auto">
            <a:xfrm>
              <a:off x="996950" y="3938588"/>
              <a:ext cx="30163" cy="30162"/>
            </a:xfrm>
            <a:custGeom>
              <a:avLst/>
              <a:gdLst>
                <a:gd name="T0" fmla="*/ 14 w 84"/>
                <a:gd name="T1" fmla="*/ 14 h 84"/>
                <a:gd name="T2" fmla="*/ 14 w 84"/>
                <a:gd name="T3" fmla="*/ 0 h 84"/>
                <a:gd name="T4" fmla="*/ 83 w 84"/>
                <a:gd name="T5" fmla="*/ 55 h 84"/>
                <a:gd name="T6" fmla="*/ 69 w 84"/>
                <a:gd name="T7" fmla="*/ 55 h 84"/>
                <a:gd name="T8" fmla="*/ 41 w 84"/>
                <a:gd name="T9" fmla="*/ 27 h 84"/>
                <a:gd name="T10" fmla="*/ 69 w 84"/>
                <a:gd name="T11" fmla="*/ 69 h 84"/>
                <a:gd name="T12" fmla="*/ 55 w 84"/>
                <a:gd name="T13" fmla="*/ 83 h 84"/>
                <a:gd name="T14" fmla="*/ 0 w 84"/>
                <a:gd name="T15" fmla="*/ 41 h 84"/>
                <a:gd name="T16" fmla="*/ 0 w 84"/>
                <a:gd name="T17" fmla="*/ 27 h 84"/>
                <a:gd name="T18" fmla="*/ 55 w 84"/>
                <a:gd name="T19" fmla="*/ 55 h 84"/>
                <a:gd name="T20" fmla="*/ 14 w 84"/>
                <a:gd name="T21" fmla="*/ 1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84">
                  <a:moveTo>
                    <a:pt x="14" y="14"/>
                  </a:moveTo>
                  <a:lnTo>
                    <a:pt x="14" y="0"/>
                  </a:lnTo>
                  <a:lnTo>
                    <a:pt x="83" y="55"/>
                  </a:lnTo>
                  <a:lnTo>
                    <a:pt x="69" y="55"/>
                  </a:lnTo>
                  <a:lnTo>
                    <a:pt x="41" y="27"/>
                  </a:lnTo>
                  <a:lnTo>
                    <a:pt x="69" y="69"/>
                  </a:lnTo>
                  <a:lnTo>
                    <a:pt x="55" y="83"/>
                  </a:lnTo>
                  <a:lnTo>
                    <a:pt x="0" y="41"/>
                  </a:lnTo>
                  <a:lnTo>
                    <a:pt x="0" y="27"/>
                  </a:lnTo>
                  <a:lnTo>
                    <a:pt x="55" y="55"/>
                  </a:lnTo>
                  <a:lnTo>
                    <a:pt x="14" y="14"/>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îŝḻidé">
              <a:extLst>
                <a:ext uri="{FF2B5EF4-FFF2-40B4-BE49-F238E27FC236}">
                  <a16:creationId xmlns:a16="http://schemas.microsoft.com/office/drawing/2014/main" id="{E1EF85D2-CF30-4A37-8963-BEECB087C878}"/>
                </a:ext>
              </a:extLst>
            </p:cNvPr>
            <p:cNvSpPr/>
            <p:nvPr/>
          </p:nvSpPr>
          <p:spPr bwMode="auto">
            <a:xfrm>
              <a:off x="1008063" y="3922713"/>
              <a:ext cx="30162" cy="25400"/>
            </a:xfrm>
            <a:custGeom>
              <a:avLst/>
              <a:gdLst>
                <a:gd name="T0" fmla="*/ 69 w 84"/>
                <a:gd name="T1" fmla="*/ 56 h 70"/>
                <a:gd name="T2" fmla="*/ 83 w 84"/>
                <a:gd name="T3" fmla="*/ 42 h 70"/>
                <a:gd name="T4" fmla="*/ 83 w 84"/>
                <a:gd name="T5" fmla="*/ 42 h 70"/>
                <a:gd name="T6" fmla="*/ 69 w 84"/>
                <a:gd name="T7" fmla="*/ 69 h 70"/>
                <a:gd name="T8" fmla="*/ 0 w 84"/>
                <a:gd name="T9" fmla="*/ 28 h 70"/>
                <a:gd name="T10" fmla="*/ 28 w 84"/>
                <a:gd name="T11" fmla="*/ 0 h 70"/>
                <a:gd name="T12" fmla="*/ 28 w 84"/>
                <a:gd name="T13" fmla="*/ 14 h 70"/>
                <a:gd name="T14" fmla="*/ 14 w 84"/>
                <a:gd name="T15" fmla="*/ 28 h 70"/>
                <a:gd name="T16" fmla="*/ 42 w 84"/>
                <a:gd name="T17" fmla="*/ 42 h 70"/>
                <a:gd name="T18" fmla="*/ 42 w 84"/>
                <a:gd name="T19" fmla="*/ 28 h 70"/>
                <a:gd name="T20" fmla="*/ 56 w 84"/>
                <a:gd name="T21" fmla="*/ 28 h 70"/>
                <a:gd name="T22" fmla="*/ 42 w 84"/>
                <a:gd name="T23" fmla="*/ 42 h 70"/>
                <a:gd name="T24" fmla="*/ 69 w 84"/>
                <a:gd name="T2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
                  <a:moveTo>
                    <a:pt x="69" y="56"/>
                  </a:moveTo>
                  <a:lnTo>
                    <a:pt x="83" y="42"/>
                  </a:lnTo>
                  <a:lnTo>
                    <a:pt x="83" y="42"/>
                  </a:lnTo>
                  <a:lnTo>
                    <a:pt x="69" y="69"/>
                  </a:lnTo>
                  <a:lnTo>
                    <a:pt x="0" y="28"/>
                  </a:lnTo>
                  <a:lnTo>
                    <a:pt x="28" y="0"/>
                  </a:lnTo>
                  <a:lnTo>
                    <a:pt x="28" y="14"/>
                  </a:lnTo>
                  <a:lnTo>
                    <a:pt x="14" y="28"/>
                  </a:lnTo>
                  <a:lnTo>
                    <a:pt x="42" y="42"/>
                  </a:lnTo>
                  <a:lnTo>
                    <a:pt x="42" y="28"/>
                  </a:lnTo>
                  <a:lnTo>
                    <a:pt x="56" y="28"/>
                  </a:lnTo>
                  <a:lnTo>
                    <a:pt x="42" y="42"/>
                  </a:lnTo>
                  <a:lnTo>
                    <a:pt x="69" y="56"/>
                  </a:lnTo>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îsḷîḑê">
              <a:extLst>
                <a:ext uri="{FF2B5EF4-FFF2-40B4-BE49-F238E27FC236}">
                  <a16:creationId xmlns:a16="http://schemas.microsoft.com/office/drawing/2014/main" id="{12769054-3323-4DF8-877A-761EC10B901E}"/>
                </a:ext>
              </a:extLst>
            </p:cNvPr>
            <p:cNvSpPr/>
            <p:nvPr/>
          </p:nvSpPr>
          <p:spPr bwMode="auto">
            <a:xfrm>
              <a:off x="1022350" y="3908425"/>
              <a:ext cx="25400" cy="25400"/>
            </a:xfrm>
            <a:custGeom>
              <a:avLst/>
              <a:gdLst>
                <a:gd name="T0" fmla="*/ 14 w 70"/>
                <a:gd name="T1" fmla="*/ 0 h 70"/>
                <a:gd name="T2" fmla="*/ 14 w 70"/>
                <a:gd name="T3" fmla="*/ 0 h 70"/>
                <a:gd name="T4" fmla="*/ 27 w 70"/>
                <a:gd name="T5" fmla="*/ 0 h 70"/>
                <a:gd name="T6" fmla="*/ 27 w 70"/>
                <a:gd name="T7" fmla="*/ 13 h 70"/>
                <a:gd name="T8" fmla="*/ 41 w 70"/>
                <a:gd name="T9" fmla="*/ 28 h 70"/>
                <a:gd name="T10" fmla="*/ 55 w 70"/>
                <a:gd name="T11" fmla="*/ 28 h 70"/>
                <a:gd name="T12" fmla="*/ 69 w 70"/>
                <a:gd name="T13" fmla="*/ 28 h 70"/>
                <a:gd name="T14" fmla="*/ 69 w 70"/>
                <a:gd name="T15" fmla="*/ 55 h 70"/>
                <a:gd name="T16" fmla="*/ 55 w 70"/>
                <a:gd name="T17" fmla="*/ 69 h 70"/>
                <a:gd name="T18" fmla="*/ 0 w 70"/>
                <a:gd name="T19" fmla="*/ 28 h 70"/>
                <a:gd name="T20" fmla="*/ 0 w 70"/>
                <a:gd name="T21" fmla="*/ 13 h 70"/>
                <a:gd name="T22" fmla="*/ 27 w 70"/>
                <a:gd name="T23" fmla="*/ 41 h 70"/>
                <a:gd name="T24" fmla="*/ 27 w 70"/>
                <a:gd name="T25" fmla="*/ 28 h 70"/>
                <a:gd name="T26" fmla="*/ 27 w 70"/>
                <a:gd name="T27" fmla="*/ 13 h 70"/>
                <a:gd name="T28" fmla="*/ 14 w 70"/>
                <a:gd name="T29" fmla="*/ 13 h 70"/>
                <a:gd name="T30" fmla="*/ 14 w 70"/>
                <a:gd name="T31" fmla="*/ 0 h 70"/>
                <a:gd name="T32" fmla="*/ 55 w 70"/>
                <a:gd name="T33" fmla="*/ 55 h 70"/>
                <a:gd name="T34" fmla="*/ 55 w 70"/>
                <a:gd name="T35" fmla="*/ 55 h 70"/>
                <a:gd name="T36" fmla="*/ 55 w 70"/>
                <a:gd name="T37" fmla="*/ 41 h 70"/>
                <a:gd name="T38" fmla="*/ 55 w 70"/>
                <a:gd name="T39" fmla="*/ 41 h 70"/>
                <a:gd name="T40" fmla="*/ 41 w 70"/>
                <a:gd name="T41" fmla="*/ 41 h 70"/>
                <a:gd name="T42" fmla="*/ 41 w 70"/>
                <a:gd name="T43" fmla="*/ 41 h 70"/>
                <a:gd name="T44" fmla="*/ 55 w 70"/>
                <a:gd name="T4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0">
                  <a:moveTo>
                    <a:pt x="14" y="0"/>
                  </a:moveTo>
                  <a:lnTo>
                    <a:pt x="14" y="0"/>
                  </a:lnTo>
                  <a:cubicBezTo>
                    <a:pt x="14" y="0"/>
                    <a:pt x="14" y="0"/>
                    <a:pt x="27" y="0"/>
                  </a:cubicBezTo>
                  <a:cubicBezTo>
                    <a:pt x="27" y="13"/>
                    <a:pt x="27" y="13"/>
                    <a:pt x="27" y="13"/>
                  </a:cubicBezTo>
                  <a:cubicBezTo>
                    <a:pt x="41" y="13"/>
                    <a:pt x="41" y="13"/>
                    <a:pt x="41" y="28"/>
                  </a:cubicBezTo>
                  <a:lnTo>
                    <a:pt x="55" y="28"/>
                  </a:lnTo>
                  <a:cubicBezTo>
                    <a:pt x="69" y="28"/>
                    <a:pt x="69" y="28"/>
                    <a:pt x="69" y="28"/>
                  </a:cubicBezTo>
                  <a:cubicBezTo>
                    <a:pt x="69" y="41"/>
                    <a:pt x="69" y="41"/>
                    <a:pt x="69" y="55"/>
                  </a:cubicBezTo>
                  <a:cubicBezTo>
                    <a:pt x="55" y="69"/>
                    <a:pt x="55" y="69"/>
                    <a:pt x="55" y="69"/>
                  </a:cubicBezTo>
                  <a:cubicBezTo>
                    <a:pt x="0" y="28"/>
                    <a:pt x="0" y="28"/>
                    <a:pt x="0" y="28"/>
                  </a:cubicBezTo>
                  <a:cubicBezTo>
                    <a:pt x="0" y="13"/>
                    <a:pt x="0" y="13"/>
                    <a:pt x="0" y="13"/>
                  </a:cubicBezTo>
                  <a:cubicBezTo>
                    <a:pt x="27" y="41"/>
                    <a:pt x="27" y="41"/>
                    <a:pt x="27" y="41"/>
                  </a:cubicBezTo>
                  <a:cubicBezTo>
                    <a:pt x="27" y="28"/>
                    <a:pt x="27" y="28"/>
                    <a:pt x="27" y="28"/>
                  </a:cubicBezTo>
                  <a:cubicBezTo>
                    <a:pt x="27" y="28"/>
                    <a:pt x="27" y="28"/>
                    <a:pt x="27" y="13"/>
                  </a:cubicBezTo>
                  <a:cubicBezTo>
                    <a:pt x="14" y="13"/>
                    <a:pt x="14" y="13"/>
                    <a:pt x="14" y="13"/>
                  </a:cubicBezTo>
                  <a:cubicBezTo>
                    <a:pt x="14" y="13"/>
                    <a:pt x="14" y="13"/>
                    <a:pt x="14" y="0"/>
                  </a:cubicBezTo>
                  <a:close/>
                  <a:moveTo>
                    <a:pt x="55" y="55"/>
                  </a:moveTo>
                  <a:lnTo>
                    <a:pt x="55" y="55"/>
                  </a:lnTo>
                  <a:cubicBezTo>
                    <a:pt x="55" y="41"/>
                    <a:pt x="55" y="41"/>
                    <a:pt x="55" y="41"/>
                  </a:cubicBezTo>
                  <a:lnTo>
                    <a:pt x="55" y="41"/>
                  </a:lnTo>
                  <a:cubicBezTo>
                    <a:pt x="41" y="28"/>
                    <a:pt x="41" y="28"/>
                    <a:pt x="41" y="41"/>
                  </a:cubicBezTo>
                  <a:lnTo>
                    <a:pt x="41" y="41"/>
                  </a:lnTo>
                  <a:cubicBezTo>
                    <a:pt x="55" y="55"/>
                    <a:pt x="55" y="55"/>
                    <a:pt x="55" y="55"/>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îśḷíḓé">
              <a:extLst>
                <a:ext uri="{FF2B5EF4-FFF2-40B4-BE49-F238E27FC236}">
                  <a16:creationId xmlns:a16="http://schemas.microsoft.com/office/drawing/2014/main" id="{D34D833E-A035-457B-8EF5-A66098567C44}"/>
                </a:ext>
              </a:extLst>
            </p:cNvPr>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5" name="îşľiḋé">
              <a:extLst>
                <a:ext uri="{FF2B5EF4-FFF2-40B4-BE49-F238E27FC236}">
                  <a16:creationId xmlns:a16="http://schemas.microsoft.com/office/drawing/2014/main" id="{6F4652D9-5434-4224-8865-0C087353CF04}"/>
                </a:ext>
              </a:extLst>
            </p:cNvPr>
            <p:cNvSpPr/>
            <p:nvPr/>
          </p:nvSpPr>
          <p:spPr bwMode="auto">
            <a:xfrm>
              <a:off x="1262063" y="3803650"/>
              <a:ext cx="433387" cy="354013"/>
            </a:xfrm>
            <a:custGeom>
              <a:avLst/>
              <a:gdLst>
                <a:gd name="T0" fmla="*/ 0 w 1204"/>
                <a:gd name="T1" fmla="*/ 249 h 984"/>
                <a:gd name="T2" fmla="*/ 180 w 1204"/>
                <a:gd name="T3" fmla="*/ 0 h 984"/>
                <a:gd name="T4" fmla="*/ 1203 w 1204"/>
                <a:gd name="T5" fmla="*/ 733 h 984"/>
                <a:gd name="T6" fmla="*/ 1023 w 1204"/>
                <a:gd name="T7" fmla="*/ 983 h 984"/>
                <a:gd name="T8" fmla="*/ 0 w 1204"/>
                <a:gd name="T9" fmla="*/ 249 h 984"/>
              </a:gdLst>
              <a:ahLst/>
              <a:cxnLst>
                <a:cxn ang="0">
                  <a:pos x="T0" y="T1"/>
                </a:cxn>
                <a:cxn ang="0">
                  <a:pos x="T2" y="T3"/>
                </a:cxn>
                <a:cxn ang="0">
                  <a:pos x="T4" y="T5"/>
                </a:cxn>
                <a:cxn ang="0">
                  <a:pos x="T6" y="T7"/>
                </a:cxn>
                <a:cxn ang="0">
                  <a:pos x="T8" y="T9"/>
                </a:cxn>
              </a:cxnLst>
              <a:rect l="0" t="0" r="r" b="b"/>
              <a:pathLst>
                <a:path w="1204" h="984">
                  <a:moveTo>
                    <a:pt x="0" y="249"/>
                  </a:moveTo>
                  <a:lnTo>
                    <a:pt x="180" y="0"/>
                  </a:lnTo>
                  <a:lnTo>
                    <a:pt x="1203" y="733"/>
                  </a:lnTo>
                  <a:lnTo>
                    <a:pt x="1023" y="983"/>
                  </a:lnTo>
                  <a:lnTo>
                    <a:pt x="0" y="249"/>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íśḷiḋe">
              <a:extLst>
                <a:ext uri="{FF2B5EF4-FFF2-40B4-BE49-F238E27FC236}">
                  <a16:creationId xmlns:a16="http://schemas.microsoft.com/office/drawing/2014/main" id="{CD5FB39E-3A44-4917-B522-2BB3C22A2FE4}"/>
                </a:ext>
              </a:extLst>
            </p:cNvPr>
            <p:cNvSpPr/>
            <p:nvPr/>
          </p:nvSpPr>
          <p:spPr bwMode="auto">
            <a:xfrm>
              <a:off x="1600200" y="4052888"/>
              <a:ext cx="130175" cy="125412"/>
            </a:xfrm>
            <a:custGeom>
              <a:avLst/>
              <a:gdLst>
                <a:gd name="T0" fmla="*/ 82 w 360"/>
                <a:gd name="T1" fmla="*/ 291 h 347"/>
                <a:gd name="T2" fmla="*/ 82 w 360"/>
                <a:gd name="T3" fmla="*/ 291 h 347"/>
                <a:gd name="T4" fmla="*/ 41 w 360"/>
                <a:gd name="T5" fmla="*/ 69 h 347"/>
                <a:gd name="T6" fmla="*/ 262 w 360"/>
                <a:gd name="T7" fmla="*/ 41 h 347"/>
                <a:gd name="T8" fmla="*/ 304 w 360"/>
                <a:gd name="T9" fmla="*/ 263 h 347"/>
                <a:gd name="T10" fmla="*/ 82 w 360"/>
                <a:gd name="T11" fmla="*/ 291 h 347"/>
              </a:gdLst>
              <a:ahLst/>
              <a:cxnLst>
                <a:cxn ang="0">
                  <a:pos x="T0" y="T1"/>
                </a:cxn>
                <a:cxn ang="0">
                  <a:pos x="T2" y="T3"/>
                </a:cxn>
                <a:cxn ang="0">
                  <a:pos x="T4" y="T5"/>
                </a:cxn>
                <a:cxn ang="0">
                  <a:pos x="T6" y="T7"/>
                </a:cxn>
                <a:cxn ang="0">
                  <a:pos x="T8" y="T9"/>
                </a:cxn>
                <a:cxn ang="0">
                  <a:pos x="T10" y="T11"/>
                </a:cxn>
              </a:cxnLst>
              <a:rect l="0" t="0" r="r" b="b"/>
              <a:pathLst>
                <a:path w="360" h="347">
                  <a:moveTo>
                    <a:pt x="82" y="291"/>
                  </a:moveTo>
                  <a:lnTo>
                    <a:pt x="82" y="291"/>
                  </a:lnTo>
                  <a:cubicBezTo>
                    <a:pt x="13" y="235"/>
                    <a:pt x="0" y="138"/>
                    <a:pt x="41" y="69"/>
                  </a:cubicBezTo>
                  <a:cubicBezTo>
                    <a:pt x="97" y="0"/>
                    <a:pt x="193" y="0"/>
                    <a:pt x="262" y="41"/>
                  </a:cubicBezTo>
                  <a:cubicBezTo>
                    <a:pt x="332" y="97"/>
                    <a:pt x="359" y="194"/>
                    <a:pt x="304" y="263"/>
                  </a:cubicBezTo>
                  <a:cubicBezTo>
                    <a:pt x="262" y="332"/>
                    <a:pt x="152" y="346"/>
                    <a:pt x="82" y="291"/>
                  </a:cubicBez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7" name="îṧliďè">
              <a:extLst>
                <a:ext uri="{FF2B5EF4-FFF2-40B4-BE49-F238E27FC236}">
                  <a16:creationId xmlns:a16="http://schemas.microsoft.com/office/drawing/2014/main" id="{0200FF50-FFA4-42CE-B592-D42613F25730}"/>
                </a:ext>
              </a:extLst>
            </p:cNvPr>
            <p:cNvSpPr/>
            <p:nvPr/>
          </p:nvSpPr>
          <p:spPr bwMode="auto">
            <a:xfrm>
              <a:off x="1311275" y="3784600"/>
              <a:ext cx="50800" cy="34925"/>
            </a:xfrm>
            <a:custGeom>
              <a:avLst/>
              <a:gdLst>
                <a:gd name="T0" fmla="*/ 139 w 140"/>
                <a:gd name="T1" fmla="*/ 97 h 98"/>
                <a:gd name="T2" fmla="*/ 0 w 140"/>
                <a:gd name="T3" fmla="*/ 97 h 98"/>
                <a:gd name="T4" fmla="*/ 14 w 140"/>
                <a:gd name="T5" fmla="*/ 42 h 98"/>
                <a:gd name="T6" fmla="*/ 55 w 140"/>
                <a:gd name="T7" fmla="*/ 0 h 98"/>
                <a:gd name="T8" fmla="*/ 111 w 140"/>
                <a:gd name="T9" fmla="*/ 27 h 98"/>
                <a:gd name="T10" fmla="*/ 139 w 140"/>
                <a:gd name="T11" fmla="*/ 97 h 98"/>
              </a:gdLst>
              <a:ahLst/>
              <a:cxnLst>
                <a:cxn ang="0">
                  <a:pos x="T0" y="T1"/>
                </a:cxn>
                <a:cxn ang="0">
                  <a:pos x="T2" y="T3"/>
                </a:cxn>
                <a:cxn ang="0">
                  <a:pos x="T4" y="T5"/>
                </a:cxn>
                <a:cxn ang="0">
                  <a:pos x="T6" y="T7"/>
                </a:cxn>
                <a:cxn ang="0">
                  <a:pos x="T8" y="T9"/>
                </a:cxn>
                <a:cxn ang="0">
                  <a:pos x="T10" y="T11"/>
                </a:cxn>
              </a:cxnLst>
              <a:rect l="0" t="0" r="r" b="b"/>
              <a:pathLst>
                <a:path w="140" h="98">
                  <a:moveTo>
                    <a:pt x="139" y="97"/>
                  </a:moveTo>
                  <a:lnTo>
                    <a:pt x="0" y="97"/>
                  </a:lnTo>
                  <a:lnTo>
                    <a:pt x="14" y="42"/>
                  </a:lnTo>
                  <a:lnTo>
                    <a:pt x="55" y="0"/>
                  </a:lnTo>
                  <a:lnTo>
                    <a:pt x="111" y="27"/>
                  </a:lnTo>
                  <a:lnTo>
                    <a:pt x="139" y="97"/>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8" name="iśḷiḓê">
              <a:extLst>
                <a:ext uri="{FF2B5EF4-FFF2-40B4-BE49-F238E27FC236}">
                  <a16:creationId xmlns:a16="http://schemas.microsoft.com/office/drawing/2014/main" id="{5DF416DA-956A-4D9F-801F-0EFDF3BE9E21}"/>
                </a:ext>
              </a:extLst>
            </p:cNvPr>
            <p:cNvSpPr/>
            <p:nvPr/>
          </p:nvSpPr>
          <p:spPr bwMode="auto">
            <a:xfrm>
              <a:off x="873125" y="3673475"/>
              <a:ext cx="463550" cy="488950"/>
            </a:xfrm>
            <a:custGeom>
              <a:avLst/>
              <a:gdLst>
                <a:gd name="T0" fmla="*/ 1287 w 1288"/>
                <a:gd name="T1" fmla="*/ 347 h 1357"/>
                <a:gd name="T2" fmla="*/ 567 w 1288"/>
                <a:gd name="T3" fmla="*/ 1356 h 1357"/>
                <a:gd name="T4" fmla="*/ 235 w 1288"/>
                <a:gd name="T5" fmla="*/ 1121 h 1357"/>
                <a:gd name="T6" fmla="*/ 194 w 1288"/>
                <a:gd name="T7" fmla="*/ 1093 h 1357"/>
                <a:gd name="T8" fmla="*/ 180 w 1288"/>
                <a:gd name="T9" fmla="*/ 623 h 1357"/>
                <a:gd name="T10" fmla="*/ 429 w 1288"/>
                <a:gd name="T11" fmla="*/ 291 h 1357"/>
                <a:gd name="T12" fmla="*/ 484 w 1288"/>
                <a:gd name="T13" fmla="*/ 222 h 1357"/>
                <a:gd name="T14" fmla="*/ 484 w 1288"/>
                <a:gd name="T15" fmla="*/ 222 h 1357"/>
                <a:gd name="T16" fmla="*/ 830 w 1288"/>
                <a:gd name="T17" fmla="*/ 42 h 1357"/>
                <a:gd name="T18" fmla="*/ 885 w 1288"/>
                <a:gd name="T19" fmla="*/ 70 h 1357"/>
                <a:gd name="T20" fmla="*/ 996 w 1288"/>
                <a:gd name="T21" fmla="*/ 70 h 1357"/>
                <a:gd name="T22" fmla="*/ 968 w 1288"/>
                <a:gd name="T23" fmla="*/ 111 h 1357"/>
                <a:gd name="T24" fmla="*/ 1287 w 1288"/>
                <a:gd name="T25" fmla="*/ 347 h 1357"/>
                <a:gd name="T26" fmla="*/ 1287 w 1288"/>
                <a:gd name="T27" fmla="*/ 347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8" h="1357">
                  <a:moveTo>
                    <a:pt x="1287" y="347"/>
                  </a:moveTo>
                  <a:cubicBezTo>
                    <a:pt x="1287" y="347"/>
                    <a:pt x="1287" y="347"/>
                    <a:pt x="567" y="1356"/>
                  </a:cubicBezTo>
                  <a:cubicBezTo>
                    <a:pt x="567" y="1356"/>
                    <a:pt x="567" y="1356"/>
                    <a:pt x="235" y="1121"/>
                  </a:cubicBezTo>
                  <a:cubicBezTo>
                    <a:pt x="235" y="1121"/>
                    <a:pt x="235" y="1121"/>
                    <a:pt x="194" y="1093"/>
                  </a:cubicBezTo>
                  <a:cubicBezTo>
                    <a:pt x="0" y="872"/>
                    <a:pt x="180" y="623"/>
                    <a:pt x="180" y="623"/>
                  </a:cubicBezTo>
                  <a:cubicBezTo>
                    <a:pt x="180" y="623"/>
                    <a:pt x="180" y="623"/>
                    <a:pt x="429" y="291"/>
                  </a:cubicBezTo>
                  <a:cubicBezTo>
                    <a:pt x="442" y="263"/>
                    <a:pt x="456" y="250"/>
                    <a:pt x="484" y="222"/>
                  </a:cubicBezTo>
                  <a:lnTo>
                    <a:pt x="484" y="222"/>
                  </a:lnTo>
                  <a:cubicBezTo>
                    <a:pt x="650" y="0"/>
                    <a:pt x="830" y="42"/>
                    <a:pt x="830" y="42"/>
                  </a:cubicBezTo>
                  <a:cubicBezTo>
                    <a:pt x="830" y="42"/>
                    <a:pt x="830" y="42"/>
                    <a:pt x="885" y="70"/>
                  </a:cubicBezTo>
                  <a:cubicBezTo>
                    <a:pt x="955" y="70"/>
                    <a:pt x="996" y="70"/>
                    <a:pt x="996" y="70"/>
                  </a:cubicBezTo>
                  <a:cubicBezTo>
                    <a:pt x="996" y="70"/>
                    <a:pt x="996" y="70"/>
                    <a:pt x="968" y="111"/>
                  </a:cubicBezTo>
                  <a:cubicBezTo>
                    <a:pt x="968" y="111"/>
                    <a:pt x="968" y="111"/>
                    <a:pt x="1287" y="347"/>
                  </a:cubicBezTo>
                  <a:lnTo>
                    <a:pt x="1287" y="347"/>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9" name="îṩľïḓe">
              <a:extLst>
                <a:ext uri="{FF2B5EF4-FFF2-40B4-BE49-F238E27FC236}">
                  <a16:creationId xmlns:a16="http://schemas.microsoft.com/office/drawing/2014/main" id="{9473F847-05C6-4F29-A5B6-1E4E79396DA8}"/>
                </a:ext>
              </a:extLst>
            </p:cNvPr>
            <p:cNvSpPr/>
            <p:nvPr/>
          </p:nvSpPr>
          <p:spPr bwMode="auto">
            <a:xfrm>
              <a:off x="733425" y="3594100"/>
              <a:ext cx="384175" cy="384175"/>
            </a:xfrm>
            <a:custGeom>
              <a:avLst/>
              <a:gdLst>
                <a:gd name="T0" fmla="*/ 0 w 1067"/>
                <a:gd name="T1" fmla="*/ 623 h 1067"/>
                <a:gd name="T2" fmla="*/ 443 w 1067"/>
                <a:gd name="T3" fmla="*/ 0 h 1067"/>
                <a:gd name="T4" fmla="*/ 1066 w 1067"/>
                <a:gd name="T5" fmla="*/ 443 h 1067"/>
                <a:gd name="T6" fmla="*/ 623 w 1067"/>
                <a:gd name="T7" fmla="*/ 1066 h 1067"/>
                <a:gd name="T8" fmla="*/ 0 w 1067"/>
                <a:gd name="T9" fmla="*/ 623 h 1067"/>
              </a:gdLst>
              <a:ahLst/>
              <a:cxnLst>
                <a:cxn ang="0">
                  <a:pos x="T0" y="T1"/>
                </a:cxn>
                <a:cxn ang="0">
                  <a:pos x="T2" y="T3"/>
                </a:cxn>
                <a:cxn ang="0">
                  <a:pos x="T4" y="T5"/>
                </a:cxn>
                <a:cxn ang="0">
                  <a:pos x="T6" y="T7"/>
                </a:cxn>
                <a:cxn ang="0">
                  <a:pos x="T8" y="T9"/>
                </a:cxn>
              </a:cxnLst>
              <a:rect l="0" t="0" r="r" b="b"/>
              <a:pathLst>
                <a:path w="1067" h="1067">
                  <a:moveTo>
                    <a:pt x="0" y="623"/>
                  </a:moveTo>
                  <a:lnTo>
                    <a:pt x="443" y="0"/>
                  </a:lnTo>
                  <a:lnTo>
                    <a:pt x="1066" y="443"/>
                  </a:lnTo>
                  <a:lnTo>
                    <a:pt x="623" y="1066"/>
                  </a:lnTo>
                  <a:lnTo>
                    <a:pt x="0" y="623"/>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íṩlïďê">
              <a:extLst>
                <a:ext uri="{FF2B5EF4-FFF2-40B4-BE49-F238E27FC236}">
                  <a16:creationId xmlns:a16="http://schemas.microsoft.com/office/drawing/2014/main" id="{7C2E95DB-15DA-4ED0-BD68-DA456F33ED34}"/>
                </a:ext>
              </a:extLst>
            </p:cNvPr>
            <p:cNvSpPr/>
            <p:nvPr/>
          </p:nvSpPr>
          <p:spPr bwMode="auto">
            <a:xfrm>
              <a:off x="1316038" y="3933825"/>
              <a:ext cx="65087" cy="46038"/>
            </a:xfrm>
            <a:custGeom>
              <a:avLst/>
              <a:gdLst>
                <a:gd name="T0" fmla="*/ 152 w 181"/>
                <a:gd name="T1" fmla="*/ 110 h 126"/>
                <a:gd name="T2" fmla="*/ 111 w 181"/>
                <a:gd name="T3" fmla="*/ 83 h 126"/>
                <a:gd name="T4" fmla="*/ 69 w 181"/>
                <a:gd name="T5" fmla="*/ 55 h 126"/>
                <a:gd name="T6" fmla="*/ 28 w 181"/>
                <a:gd name="T7" fmla="*/ 28 h 126"/>
                <a:gd name="T8" fmla="*/ 28 w 181"/>
                <a:gd name="T9" fmla="*/ 14 h 126"/>
                <a:gd name="T10" fmla="*/ 14 w 181"/>
                <a:gd name="T11" fmla="*/ 14 h 126"/>
                <a:gd name="T12" fmla="*/ 0 w 181"/>
                <a:gd name="T13" fmla="*/ 0 h 126"/>
                <a:gd name="T14" fmla="*/ 14 w 181"/>
                <a:gd name="T15" fmla="*/ 0 h 126"/>
                <a:gd name="T16" fmla="*/ 28 w 181"/>
                <a:gd name="T17" fmla="*/ 14 h 126"/>
                <a:gd name="T18" fmla="*/ 41 w 181"/>
                <a:gd name="T19" fmla="*/ 14 h 126"/>
                <a:gd name="T20" fmla="*/ 83 w 181"/>
                <a:gd name="T21" fmla="*/ 41 h 126"/>
                <a:gd name="T22" fmla="*/ 111 w 181"/>
                <a:gd name="T23" fmla="*/ 69 h 126"/>
                <a:gd name="T24" fmla="*/ 152 w 181"/>
                <a:gd name="T25" fmla="*/ 97 h 126"/>
                <a:gd name="T26" fmla="*/ 180 w 181"/>
                <a:gd name="T27" fmla="*/ 125 h 126"/>
                <a:gd name="T28" fmla="*/ 152 w 181"/>
                <a:gd name="T29" fmla="*/ 11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52" y="110"/>
                  </a:moveTo>
                  <a:cubicBezTo>
                    <a:pt x="138" y="97"/>
                    <a:pt x="125" y="97"/>
                    <a:pt x="111" y="83"/>
                  </a:cubicBezTo>
                  <a:cubicBezTo>
                    <a:pt x="97" y="69"/>
                    <a:pt x="83" y="69"/>
                    <a:pt x="69" y="55"/>
                  </a:cubicBezTo>
                  <a:cubicBezTo>
                    <a:pt x="56" y="55"/>
                    <a:pt x="41" y="41"/>
                    <a:pt x="28" y="28"/>
                  </a:cubicBezTo>
                  <a:lnTo>
                    <a:pt x="28" y="14"/>
                  </a:lnTo>
                  <a:lnTo>
                    <a:pt x="14" y="14"/>
                  </a:lnTo>
                  <a:cubicBezTo>
                    <a:pt x="14" y="0"/>
                    <a:pt x="0" y="0"/>
                    <a:pt x="0" y="0"/>
                  </a:cubicBezTo>
                  <a:lnTo>
                    <a:pt x="14" y="0"/>
                  </a:lnTo>
                  <a:cubicBezTo>
                    <a:pt x="14" y="14"/>
                    <a:pt x="28" y="14"/>
                    <a:pt x="28" y="14"/>
                  </a:cubicBezTo>
                  <a:lnTo>
                    <a:pt x="41" y="14"/>
                  </a:lnTo>
                  <a:cubicBezTo>
                    <a:pt x="56" y="28"/>
                    <a:pt x="69" y="28"/>
                    <a:pt x="83" y="41"/>
                  </a:cubicBezTo>
                  <a:lnTo>
                    <a:pt x="111" y="69"/>
                  </a:lnTo>
                  <a:cubicBezTo>
                    <a:pt x="125" y="83"/>
                    <a:pt x="138" y="83"/>
                    <a:pt x="152" y="97"/>
                  </a:cubicBezTo>
                  <a:cubicBezTo>
                    <a:pt x="166" y="110"/>
                    <a:pt x="180" y="110"/>
                    <a:pt x="180" y="125"/>
                  </a:cubicBezTo>
                  <a:cubicBezTo>
                    <a:pt x="166" y="125"/>
                    <a:pt x="152" y="110"/>
                    <a:pt x="152" y="110"/>
                  </a:cubicBez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îṩľíḑé">
              <a:extLst>
                <a:ext uri="{FF2B5EF4-FFF2-40B4-BE49-F238E27FC236}">
                  <a16:creationId xmlns:a16="http://schemas.microsoft.com/office/drawing/2014/main" id="{A5FC0B41-BE9E-46CF-8087-869FF4671925}"/>
                </a:ext>
              </a:extLst>
            </p:cNvPr>
            <p:cNvSpPr/>
            <p:nvPr/>
          </p:nvSpPr>
          <p:spPr bwMode="auto">
            <a:xfrm>
              <a:off x="733425" y="3589338"/>
              <a:ext cx="323850" cy="349250"/>
            </a:xfrm>
            <a:custGeom>
              <a:avLst/>
              <a:gdLst>
                <a:gd name="T0" fmla="*/ 0 w 901"/>
                <a:gd name="T1" fmla="*/ 651 h 970"/>
                <a:gd name="T2" fmla="*/ 457 w 901"/>
                <a:gd name="T3" fmla="*/ 0 h 970"/>
                <a:gd name="T4" fmla="*/ 900 w 901"/>
                <a:gd name="T5" fmla="*/ 305 h 970"/>
                <a:gd name="T6" fmla="*/ 429 w 901"/>
                <a:gd name="T7" fmla="*/ 969 h 970"/>
                <a:gd name="T8" fmla="*/ 0 w 901"/>
                <a:gd name="T9" fmla="*/ 651 h 970"/>
              </a:gdLst>
              <a:ahLst/>
              <a:cxnLst>
                <a:cxn ang="0">
                  <a:pos x="T0" y="T1"/>
                </a:cxn>
                <a:cxn ang="0">
                  <a:pos x="T2" y="T3"/>
                </a:cxn>
                <a:cxn ang="0">
                  <a:pos x="T4" y="T5"/>
                </a:cxn>
                <a:cxn ang="0">
                  <a:pos x="T6" y="T7"/>
                </a:cxn>
                <a:cxn ang="0">
                  <a:pos x="T8" y="T9"/>
                </a:cxn>
              </a:cxnLst>
              <a:rect l="0" t="0" r="r" b="b"/>
              <a:pathLst>
                <a:path w="901" h="970">
                  <a:moveTo>
                    <a:pt x="0" y="651"/>
                  </a:moveTo>
                  <a:lnTo>
                    <a:pt x="457" y="0"/>
                  </a:lnTo>
                  <a:lnTo>
                    <a:pt x="900" y="305"/>
                  </a:lnTo>
                  <a:lnTo>
                    <a:pt x="429" y="969"/>
                  </a:lnTo>
                  <a:lnTo>
                    <a:pt x="0" y="651"/>
                  </a:lnTo>
                </a:path>
              </a:pathLst>
            </a:custGeom>
            <a:solidFill>
              <a:srgbClr val="F0EFE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ïṡḻîďê">
              <a:extLst>
                <a:ext uri="{FF2B5EF4-FFF2-40B4-BE49-F238E27FC236}">
                  <a16:creationId xmlns:a16="http://schemas.microsoft.com/office/drawing/2014/main" id="{B0A41BA8-6480-4820-9FD7-D1EFEC0B6BE1}"/>
                </a:ext>
              </a:extLst>
            </p:cNvPr>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3" name="îŝlíḋè">
              <a:extLst>
                <a:ext uri="{FF2B5EF4-FFF2-40B4-BE49-F238E27FC236}">
                  <a16:creationId xmlns:a16="http://schemas.microsoft.com/office/drawing/2014/main" id="{16B874E9-3B4B-4D2B-A640-8E73C14B342B}"/>
                </a:ext>
              </a:extLst>
            </p:cNvPr>
            <p:cNvSpPr/>
            <p:nvPr/>
          </p:nvSpPr>
          <p:spPr bwMode="auto">
            <a:xfrm>
              <a:off x="1027113" y="4043363"/>
              <a:ext cx="393700" cy="323850"/>
            </a:xfrm>
            <a:custGeom>
              <a:avLst/>
              <a:gdLst>
                <a:gd name="T0" fmla="*/ 166 w 1094"/>
                <a:gd name="T1" fmla="*/ 0 h 900"/>
                <a:gd name="T2" fmla="*/ 1093 w 1094"/>
                <a:gd name="T3" fmla="*/ 664 h 900"/>
                <a:gd name="T4" fmla="*/ 927 w 1094"/>
                <a:gd name="T5" fmla="*/ 899 h 900"/>
                <a:gd name="T6" fmla="*/ 0 w 1094"/>
                <a:gd name="T7" fmla="*/ 235 h 900"/>
                <a:gd name="T8" fmla="*/ 166 w 1094"/>
                <a:gd name="T9" fmla="*/ 0 h 900"/>
              </a:gdLst>
              <a:ahLst/>
              <a:cxnLst>
                <a:cxn ang="0">
                  <a:pos x="T0" y="T1"/>
                </a:cxn>
                <a:cxn ang="0">
                  <a:pos x="T2" y="T3"/>
                </a:cxn>
                <a:cxn ang="0">
                  <a:pos x="T4" y="T5"/>
                </a:cxn>
                <a:cxn ang="0">
                  <a:pos x="T6" y="T7"/>
                </a:cxn>
                <a:cxn ang="0">
                  <a:pos x="T8" y="T9"/>
                </a:cxn>
              </a:cxnLst>
              <a:rect l="0" t="0" r="r" b="b"/>
              <a:pathLst>
                <a:path w="1094" h="900">
                  <a:moveTo>
                    <a:pt x="166" y="0"/>
                  </a:moveTo>
                  <a:lnTo>
                    <a:pt x="1093" y="664"/>
                  </a:lnTo>
                  <a:lnTo>
                    <a:pt x="927" y="899"/>
                  </a:lnTo>
                  <a:lnTo>
                    <a:pt x="0" y="235"/>
                  </a:lnTo>
                  <a:lnTo>
                    <a:pt x="166"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ïṣ1îḑê">
              <a:extLst>
                <a:ext uri="{FF2B5EF4-FFF2-40B4-BE49-F238E27FC236}">
                  <a16:creationId xmlns:a16="http://schemas.microsoft.com/office/drawing/2014/main" id="{4B6F8878-4A16-4262-91EE-669A3B00263C}"/>
                </a:ext>
              </a:extLst>
            </p:cNvPr>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iṥļïḓê">
              <a:extLst>
                <a:ext uri="{FF2B5EF4-FFF2-40B4-BE49-F238E27FC236}">
                  <a16:creationId xmlns:a16="http://schemas.microsoft.com/office/drawing/2014/main" id="{FD2433F2-7828-420F-A91D-E1C3E5FDC40E}"/>
                </a:ext>
              </a:extLst>
            </p:cNvPr>
            <p:cNvSpPr/>
            <p:nvPr/>
          </p:nvSpPr>
          <p:spPr bwMode="auto">
            <a:xfrm>
              <a:off x="1087438" y="3952875"/>
              <a:ext cx="477837" cy="388938"/>
            </a:xfrm>
            <a:custGeom>
              <a:avLst/>
              <a:gdLst>
                <a:gd name="T0" fmla="*/ 179 w 1329"/>
                <a:gd name="T1" fmla="*/ 0 h 1080"/>
                <a:gd name="T2" fmla="*/ 1328 w 1329"/>
                <a:gd name="T3" fmla="*/ 816 h 1080"/>
                <a:gd name="T4" fmla="*/ 1148 w 1329"/>
                <a:gd name="T5" fmla="*/ 1079 h 1080"/>
                <a:gd name="T6" fmla="*/ 0 w 1329"/>
                <a:gd name="T7" fmla="*/ 249 h 1080"/>
                <a:gd name="T8" fmla="*/ 179 w 1329"/>
                <a:gd name="T9" fmla="*/ 0 h 1080"/>
              </a:gdLst>
              <a:ahLst/>
              <a:cxnLst>
                <a:cxn ang="0">
                  <a:pos x="T0" y="T1"/>
                </a:cxn>
                <a:cxn ang="0">
                  <a:pos x="T2" y="T3"/>
                </a:cxn>
                <a:cxn ang="0">
                  <a:pos x="T4" y="T5"/>
                </a:cxn>
                <a:cxn ang="0">
                  <a:pos x="T6" y="T7"/>
                </a:cxn>
                <a:cxn ang="0">
                  <a:pos x="T8" y="T9"/>
                </a:cxn>
              </a:cxnLst>
              <a:rect l="0" t="0" r="r" b="b"/>
              <a:pathLst>
                <a:path w="1329" h="1080">
                  <a:moveTo>
                    <a:pt x="179" y="0"/>
                  </a:moveTo>
                  <a:lnTo>
                    <a:pt x="1328" y="816"/>
                  </a:lnTo>
                  <a:lnTo>
                    <a:pt x="1148" y="1079"/>
                  </a:lnTo>
                  <a:lnTo>
                    <a:pt x="0" y="249"/>
                  </a:lnTo>
                  <a:lnTo>
                    <a:pt x="179"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ïšḻíḑé">
              <a:extLst>
                <a:ext uri="{FF2B5EF4-FFF2-40B4-BE49-F238E27FC236}">
                  <a16:creationId xmlns:a16="http://schemas.microsoft.com/office/drawing/2014/main" id="{715E8A72-B50E-44AB-ACF4-96FF795D0414}"/>
                </a:ext>
              </a:extLst>
            </p:cNvPr>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7" name="iṧļiḋè">
              <a:extLst>
                <a:ext uri="{FF2B5EF4-FFF2-40B4-BE49-F238E27FC236}">
                  <a16:creationId xmlns:a16="http://schemas.microsoft.com/office/drawing/2014/main" id="{E2C01D72-753F-4B81-BA6A-B835639EAEA8}"/>
                </a:ext>
              </a:extLst>
            </p:cNvPr>
            <p:cNvSpPr/>
            <p:nvPr/>
          </p:nvSpPr>
          <p:spPr bwMode="auto">
            <a:xfrm>
              <a:off x="1150938" y="3863975"/>
              <a:ext cx="542925" cy="428625"/>
            </a:xfrm>
            <a:custGeom>
              <a:avLst/>
              <a:gdLst>
                <a:gd name="T0" fmla="*/ 181 w 1509"/>
                <a:gd name="T1" fmla="*/ 0 h 1191"/>
                <a:gd name="T2" fmla="*/ 1508 w 1509"/>
                <a:gd name="T3" fmla="*/ 941 h 1191"/>
                <a:gd name="T4" fmla="*/ 1328 w 1509"/>
                <a:gd name="T5" fmla="*/ 1190 h 1191"/>
                <a:gd name="T6" fmla="*/ 0 w 1509"/>
                <a:gd name="T7" fmla="*/ 249 h 1191"/>
                <a:gd name="T8" fmla="*/ 181 w 1509"/>
                <a:gd name="T9" fmla="*/ 0 h 1191"/>
              </a:gdLst>
              <a:ahLst/>
              <a:cxnLst>
                <a:cxn ang="0">
                  <a:pos x="T0" y="T1"/>
                </a:cxn>
                <a:cxn ang="0">
                  <a:pos x="T2" y="T3"/>
                </a:cxn>
                <a:cxn ang="0">
                  <a:pos x="T4" y="T5"/>
                </a:cxn>
                <a:cxn ang="0">
                  <a:pos x="T6" y="T7"/>
                </a:cxn>
                <a:cxn ang="0">
                  <a:pos x="T8" y="T9"/>
                </a:cxn>
              </a:cxnLst>
              <a:rect l="0" t="0" r="r" b="b"/>
              <a:pathLst>
                <a:path w="1509" h="1191">
                  <a:moveTo>
                    <a:pt x="181" y="0"/>
                  </a:moveTo>
                  <a:lnTo>
                    <a:pt x="1508" y="941"/>
                  </a:lnTo>
                  <a:lnTo>
                    <a:pt x="1328" y="1190"/>
                  </a:lnTo>
                  <a:lnTo>
                    <a:pt x="0" y="249"/>
                  </a:lnTo>
                  <a:lnTo>
                    <a:pt x="181" y="0"/>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ïšļîḋe">
              <a:extLst>
                <a:ext uri="{FF2B5EF4-FFF2-40B4-BE49-F238E27FC236}">
                  <a16:creationId xmlns:a16="http://schemas.microsoft.com/office/drawing/2014/main" id="{E969106D-284E-48E7-94CA-D27ECC8E98BA}"/>
                </a:ext>
              </a:extLst>
            </p:cNvPr>
            <p:cNvSpPr/>
            <p:nvPr/>
          </p:nvSpPr>
          <p:spPr bwMode="auto">
            <a:xfrm>
              <a:off x="1330325" y="4267200"/>
              <a:ext cx="120650" cy="114300"/>
            </a:xfrm>
            <a:custGeom>
              <a:avLst/>
              <a:gdLst>
                <a:gd name="T0" fmla="*/ 250 w 333"/>
                <a:gd name="T1" fmla="*/ 41 h 319"/>
                <a:gd name="T2" fmla="*/ 277 w 333"/>
                <a:gd name="T3" fmla="*/ 249 h 319"/>
                <a:gd name="T4" fmla="*/ 84 w 333"/>
                <a:gd name="T5" fmla="*/ 276 h 319"/>
                <a:gd name="T6" fmla="*/ 56 w 333"/>
                <a:gd name="T7" fmla="*/ 83 h 319"/>
                <a:gd name="T8" fmla="*/ 250 w 333"/>
                <a:gd name="T9" fmla="*/ 41 h 319"/>
                <a:gd name="T10" fmla="*/ 250 w 333"/>
                <a:gd name="T11" fmla="*/ 41 h 319"/>
              </a:gdLst>
              <a:ahLst/>
              <a:cxnLst>
                <a:cxn ang="0">
                  <a:pos x="T0" y="T1"/>
                </a:cxn>
                <a:cxn ang="0">
                  <a:pos x="T2" y="T3"/>
                </a:cxn>
                <a:cxn ang="0">
                  <a:pos x="T4" y="T5"/>
                </a:cxn>
                <a:cxn ang="0">
                  <a:pos x="T6" y="T7"/>
                </a:cxn>
                <a:cxn ang="0">
                  <a:pos x="T8" y="T9"/>
                </a:cxn>
                <a:cxn ang="0">
                  <a:pos x="T10" y="T11"/>
                </a:cxn>
              </a:cxnLst>
              <a:rect l="0" t="0" r="r" b="b"/>
              <a:pathLst>
                <a:path w="333" h="319">
                  <a:moveTo>
                    <a:pt x="250" y="41"/>
                  </a:moveTo>
                  <a:cubicBezTo>
                    <a:pt x="319" y="97"/>
                    <a:pt x="332" y="180"/>
                    <a:pt x="277" y="249"/>
                  </a:cubicBezTo>
                  <a:cubicBezTo>
                    <a:pt x="236" y="304"/>
                    <a:pt x="153" y="318"/>
                    <a:pt x="84" y="276"/>
                  </a:cubicBezTo>
                  <a:cubicBezTo>
                    <a:pt x="15" y="235"/>
                    <a:pt x="0" y="138"/>
                    <a:pt x="56" y="83"/>
                  </a:cubicBezTo>
                  <a:cubicBezTo>
                    <a:pt x="97" y="14"/>
                    <a:pt x="180" y="0"/>
                    <a:pt x="250" y="41"/>
                  </a:cubicBezTo>
                  <a:lnTo>
                    <a:pt x="250" y="4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îslïdè">
              <a:extLst>
                <a:ext uri="{FF2B5EF4-FFF2-40B4-BE49-F238E27FC236}">
                  <a16:creationId xmlns:a16="http://schemas.microsoft.com/office/drawing/2014/main" id="{1B0EA1C6-6AC1-4EA2-958B-2EF3C80CD0CC}"/>
                </a:ext>
              </a:extLst>
            </p:cNvPr>
            <p:cNvSpPr/>
            <p:nvPr/>
          </p:nvSpPr>
          <p:spPr bwMode="auto">
            <a:xfrm>
              <a:off x="1470025" y="4232275"/>
              <a:ext cx="125413" cy="125413"/>
            </a:xfrm>
            <a:custGeom>
              <a:avLst/>
              <a:gdLst>
                <a:gd name="T0" fmla="*/ 263 w 347"/>
                <a:gd name="T1" fmla="*/ 41 h 347"/>
                <a:gd name="T2" fmla="*/ 304 w 347"/>
                <a:gd name="T3" fmla="*/ 263 h 347"/>
                <a:gd name="T4" fmla="*/ 83 w 347"/>
                <a:gd name="T5" fmla="*/ 304 h 347"/>
                <a:gd name="T6" fmla="*/ 41 w 347"/>
                <a:gd name="T7" fmla="*/ 83 h 347"/>
                <a:gd name="T8" fmla="*/ 263 w 347"/>
                <a:gd name="T9" fmla="*/ 41 h 347"/>
                <a:gd name="T10" fmla="*/ 263 w 347"/>
                <a:gd name="T11" fmla="*/ 41 h 347"/>
              </a:gdLst>
              <a:ahLst/>
              <a:cxnLst>
                <a:cxn ang="0">
                  <a:pos x="T0" y="T1"/>
                </a:cxn>
                <a:cxn ang="0">
                  <a:pos x="T2" y="T3"/>
                </a:cxn>
                <a:cxn ang="0">
                  <a:pos x="T4" y="T5"/>
                </a:cxn>
                <a:cxn ang="0">
                  <a:pos x="T6" y="T7"/>
                </a:cxn>
                <a:cxn ang="0">
                  <a:pos x="T8" y="T9"/>
                </a:cxn>
                <a:cxn ang="0">
                  <a:pos x="T10" y="T11"/>
                </a:cxn>
              </a:cxnLst>
              <a:rect l="0" t="0" r="r" b="b"/>
              <a:pathLst>
                <a:path w="347" h="347">
                  <a:moveTo>
                    <a:pt x="263" y="41"/>
                  </a:moveTo>
                  <a:cubicBezTo>
                    <a:pt x="332" y="97"/>
                    <a:pt x="346" y="194"/>
                    <a:pt x="304" y="263"/>
                  </a:cubicBezTo>
                  <a:cubicBezTo>
                    <a:pt x="249" y="332"/>
                    <a:pt x="152" y="346"/>
                    <a:pt x="83" y="304"/>
                  </a:cubicBezTo>
                  <a:cubicBezTo>
                    <a:pt x="13" y="249"/>
                    <a:pt x="0" y="152"/>
                    <a:pt x="41" y="83"/>
                  </a:cubicBezTo>
                  <a:cubicBezTo>
                    <a:pt x="97" y="14"/>
                    <a:pt x="194" y="0"/>
                    <a:pt x="263" y="41"/>
                  </a:cubicBezTo>
                  <a:lnTo>
                    <a:pt x="263" y="4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ïṧḻîḍe">
              <a:extLst>
                <a:ext uri="{FF2B5EF4-FFF2-40B4-BE49-F238E27FC236}">
                  <a16:creationId xmlns:a16="http://schemas.microsoft.com/office/drawing/2014/main" id="{4A7C0A5F-B984-4A45-A747-35483669314C}"/>
                </a:ext>
              </a:extLst>
            </p:cNvPr>
            <p:cNvSpPr/>
            <p:nvPr/>
          </p:nvSpPr>
          <p:spPr bwMode="auto">
            <a:xfrm>
              <a:off x="1604963" y="4192588"/>
              <a:ext cx="130175" cy="125412"/>
            </a:xfrm>
            <a:custGeom>
              <a:avLst/>
              <a:gdLst>
                <a:gd name="T0" fmla="*/ 277 w 361"/>
                <a:gd name="T1" fmla="*/ 42 h 347"/>
                <a:gd name="T2" fmla="*/ 305 w 361"/>
                <a:gd name="T3" fmla="*/ 263 h 347"/>
                <a:gd name="T4" fmla="*/ 84 w 361"/>
                <a:gd name="T5" fmla="*/ 305 h 347"/>
                <a:gd name="T6" fmla="*/ 56 w 361"/>
                <a:gd name="T7" fmla="*/ 83 h 347"/>
                <a:gd name="T8" fmla="*/ 277 w 361"/>
                <a:gd name="T9" fmla="*/ 42 h 347"/>
                <a:gd name="T10" fmla="*/ 277 w 361"/>
                <a:gd name="T11" fmla="*/ 42 h 347"/>
              </a:gdLst>
              <a:ahLst/>
              <a:cxnLst>
                <a:cxn ang="0">
                  <a:pos x="T0" y="T1"/>
                </a:cxn>
                <a:cxn ang="0">
                  <a:pos x="T2" y="T3"/>
                </a:cxn>
                <a:cxn ang="0">
                  <a:pos x="T4" y="T5"/>
                </a:cxn>
                <a:cxn ang="0">
                  <a:pos x="T6" y="T7"/>
                </a:cxn>
                <a:cxn ang="0">
                  <a:pos x="T8" y="T9"/>
                </a:cxn>
                <a:cxn ang="0">
                  <a:pos x="T10" y="T11"/>
                </a:cxn>
              </a:cxnLst>
              <a:rect l="0" t="0" r="r" b="b"/>
              <a:pathLst>
                <a:path w="361" h="347">
                  <a:moveTo>
                    <a:pt x="277" y="42"/>
                  </a:moveTo>
                  <a:cubicBezTo>
                    <a:pt x="346" y="97"/>
                    <a:pt x="360" y="194"/>
                    <a:pt x="305" y="263"/>
                  </a:cubicBezTo>
                  <a:cubicBezTo>
                    <a:pt x="263" y="332"/>
                    <a:pt x="153" y="346"/>
                    <a:pt x="84" y="305"/>
                  </a:cubicBezTo>
                  <a:cubicBezTo>
                    <a:pt x="14" y="249"/>
                    <a:pt x="0" y="152"/>
                    <a:pt x="56" y="83"/>
                  </a:cubicBezTo>
                  <a:cubicBezTo>
                    <a:pt x="97" y="14"/>
                    <a:pt x="194" y="0"/>
                    <a:pt x="277" y="42"/>
                  </a:cubicBezTo>
                  <a:lnTo>
                    <a:pt x="277" y="42"/>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1" name="iSļiḓe">
              <a:extLst>
                <a:ext uri="{FF2B5EF4-FFF2-40B4-BE49-F238E27FC236}">
                  <a16:creationId xmlns:a16="http://schemas.microsoft.com/office/drawing/2014/main" id="{BAF8F4D8-5175-4ECB-AB86-7CBEE038D9AE}"/>
                </a:ext>
              </a:extLst>
            </p:cNvPr>
            <p:cNvSpPr/>
            <p:nvPr/>
          </p:nvSpPr>
          <p:spPr bwMode="auto">
            <a:xfrm>
              <a:off x="922338" y="3813175"/>
              <a:ext cx="398462" cy="225425"/>
            </a:xfrm>
            <a:custGeom>
              <a:avLst/>
              <a:gdLst>
                <a:gd name="T0" fmla="*/ 0 w 1108"/>
                <a:gd name="T1" fmla="*/ 623 h 624"/>
                <a:gd name="T2" fmla="*/ 0 w 1108"/>
                <a:gd name="T3" fmla="*/ 623 h 624"/>
                <a:gd name="T4" fmla="*/ 152 w 1108"/>
                <a:gd name="T5" fmla="*/ 484 h 624"/>
                <a:gd name="T6" fmla="*/ 1065 w 1108"/>
                <a:gd name="T7" fmla="*/ 0 h 624"/>
                <a:gd name="T8" fmla="*/ 1107 w 1108"/>
                <a:gd name="T9" fmla="*/ 0 h 624"/>
                <a:gd name="T10" fmla="*/ 0 w 1108"/>
                <a:gd name="T11" fmla="*/ 623 h 624"/>
              </a:gdLst>
              <a:ahLst/>
              <a:cxnLst>
                <a:cxn ang="0">
                  <a:pos x="T0" y="T1"/>
                </a:cxn>
                <a:cxn ang="0">
                  <a:pos x="T2" y="T3"/>
                </a:cxn>
                <a:cxn ang="0">
                  <a:pos x="T4" y="T5"/>
                </a:cxn>
                <a:cxn ang="0">
                  <a:pos x="T6" y="T7"/>
                </a:cxn>
                <a:cxn ang="0">
                  <a:pos x="T8" y="T9"/>
                </a:cxn>
                <a:cxn ang="0">
                  <a:pos x="T10" y="T11"/>
                </a:cxn>
              </a:cxnLst>
              <a:rect l="0" t="0" r="r" b="b"/>
              <a:pathLst>
                <a:path w="1108" h="624">
                  <a:moveTo>
                    <a:pt x="0" y="623"/>
                  </a:moveTo>
                  <a:lnTo>
                    <a:pt x="0" y="623"/>
                  </a:lnTo>
                  <a:cubicBezTo>
                    <a:pt x="0" y="623"/>
                    <a:pt x="28" y="553"/>
                    <a:pt x="152" y="484"/>
                  </a:cubicBezTo>
                  <a:cubicBezTo>
                    <a:pt x="1065" y="0"/>
                    <a:pt x="1065" y="0"/>
                    <a:pt x="1065" y="0"/>
                  </a:cubicBezTo>
                  <a:cubicBezTo>
                    <a:pt x="1107" y="0"/>
                    <a:pt x="1107" y="0"/>
                    <a:pt x="1107" y="0"/>
                  </a:cubicBezTo>
                  <a:cubicBezTo>
                    <a:pt x="0" y="623"/>
                    <a:pt x="0" y="623"/>
                    <a:pt x="0" y="623"/>
                  </a:cubicBezTo>
                </a:path>
              </a:pathLst>
            </a:custGeom>
            <a:solidFill>
              <a:srgbClr val="E0B1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ïś1ïḋè">
              <a:extLst>
                <a:ext uri="{FF2B5EF4-FFF2-40B4-BE49-F238E27FC236}">
                  <a16:creationId xmlns:a16="http://schemas.microsoft.com/office/drawing/2014/main" id="{A81650E2-B47C-469C-8F05-E1B8750844E1}"/>
                </a:ext>
              </a:extLst>
            </p:cNvPr>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ïŝlïďé">
              <a:extLst>
                <a:ext uri="{FF2B5EF4-FFF2-40B4-BE49-F238E27FC236}">
                  <a16:creationId xmlns:a16="http://schemas.microsoft.com/office/drawing/2014/main" id="{9B39C6AE-FFEF-487F-8971-470CC84883D1}"/>
                </a:ext>
              </a:extLst>
            </p:cNvPr>
            <p:cNvSpPr/>
            <p:nvPr/>
          </p:nvSpPr>
          <p:spPr bwMode="auto">
            <a:xfrm>
              <a:off x="947738" y="3798888"/>
              <a:ext cx="458787" cy="309562"/>
            </a:xfrm>
            <a:custGeom>
              <a:avLst/>
              <a:gdLst>
                <a:gd name="T0" fmla="*/ 1273 w 1274"/>
                <a:gd name="T1" fmla="*/ 262 h 858"/>
                <a:gd name="T2" fmla="*/ 153 w 1274"/>
                <a:gd name="T3" fmla="*/ 857 h 858"/>
                <a:gd name="T4" fmla="*/ 0 w 1274"/>
                <a:gd name="T5" fmla="*/ 594 h 858"/>
                <a:gd name="T6" fmla="*/ 1121 w 1274"/>
                <a:gd name="T7" fmla="*/ 0 h 858"/>
                <a:gd name="T8" fmla="*/ 1273 w 1274"/>
                <a:gd name="T9" fmla="*/ 262 h 858"/>
              </a:gdLst>
              <a:ahLst/>
              <a:cxnLst>
                <a:cxn ang="0">
                  <a:pos x="T0" y="T1"/>
                </a:cxn>
                <a:cxn ang="0">
                  <a:pos x="T2" y="T3"/>
                </a:cxn>
                <a:cxn ang="0">
                  <a:pos x="T4" y="T5"/>
                </a:cxn>
                <a:cxn ang="0">
                  <a:pos x="T6" y="T7"/>
                </a:cxn>
                <a:cxn ang="0">
                  <a:pos x="T8" y="T9"/>
                </a:cxn>
              </a:cxnLst>
              <a:rect l="0" t="0" r="r" b="b"/>
              <a:pathLst>
                <a:path w="1274" h="858">
                  <a:moveTo>
                    <a:pt x="1273" y="262"/>
                  </a:moveTo>
                  <a:lnTo>
                    <a:pt x="153" y="857"/>
                  </a:lnTo>
                  <a:lnTo>
                    <a:pt x="0" y="594"/>
                  </a:lnTo>
                  <a:lnTo>
                    <a:pt x="1121" y="0"/>
                  </a:lnTo>
                  <a:lnTo>
                    <a:pt x="1273" y="262"/>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íśľídé">
              <a:extLst>
                <a:ext uri="{FF2B5EF4-FFF2-40B4-BE49-F238E27FC236}">
                  <a16:creationId xmlns:a16="http://schemas.microsoft.com/office/drawing/2014/main" id="{DEDEA7FA-F249-4E0F-A63E-5E8C9B9EE1FA}"/>
                </a:ext>
              </a:extLst>
            </p:cNvPr>
            <p:cNvSpPr/>
            <p:nvPr/>
          </p:nvSpPr>
          <p:spPr bwMode="auto">
            <a:xfrm>
              <a:off x="908050" y="3998913"/>
              <a:ext cx="134938" cy="125412"/>
            </a:xfrm>
            <a:custGeom>
              <a:avLst/>
              <a:gdLst>
                <a:gd name="T0" fmla="*/ 263 w 374"/>
                <a:gd name="T1" fmla="*/ 304 h 347"/>
                <a:gd name="T2" fmla="*/ 41 w 374"/>
                <a:gd name="T3" fmla="*/ 249 h 347"/>
                <a:gd name="T4" fmla="*/ 110 w 374"/>
                <a:gd name="T5" fmla="*/ 41 h 347"/>
                <a:gd name="T6" fmla="*/ 332 w 374"/>
                <a:gd name="T7" fmla="*/ 96 h 347"/>
                <a:gd name="T8" fmla="*/ 263 w 374"/>
                <a:gd name="T9" fmla="*/ 304 h 347"/>
                <a:gd name="T10" fmla="*/ 263 w 374"/>
                <a:gd name="T11" fmla="*/ 304 h 347"/>
              </a:gdLst>
              <a:ahLst/>
              <a:cxnLst>
                <a:cxn ang="0">
                  <a:pos x="T0" y="T1"/>
                </a:cxn>
                <a:cxn ang="0">
                  <a:pos x="T2" y="T3"/>
                </a:cxn>
                <a:cxn ang="0">
                  <a:pos x="T4" y="T5"/>
                </a:cxn>
                <a:cxn ang="0">
                  <a:pos x="T6" y="T7"/>
                </a:cxn>
                <a:cxn ang="0">
                  <a:pos x="T8" y="T9"/>
                </a:cxn>
                <a:cxn ang="0">
                  <a:pos x="T10" y="T11"/>
                </a:cxn>
              </a:cxnLst>
              <a:rect l="0" t="0" r="r" b="b"/>
              <a:pathLst>
                <a:path w="374" h="347">
                  <a:moveTo>
                    <a:pt x="263" y="304"/>
                  </a:moveTo>
                  <a:cubicBezTo>
                    <a:pt x="179" y="346"/>
                    <a:pt x="83" y="318"/>
                    <a:pt x="41" y="249"/>
                  </a:cubicBezTo>
                  <a:cubicBezTo>
                    <a:pt x="0" y="180"/>
                    <a:pt x="41" y="83"/>
                    <a:pt x="110" y="41"/>
                  </a:cubicBezTo>
                  <a:cubicBezTo>
                    <a:pt x="193" y="0"/>
                    <a:pt x="290" y="27"/>
                    <a:pt x="332" y="96"/>
                  </a:cubicBezTo>
                  <a:cubicBezTo>
                    <a:pt x="373" y="166"/>
                    <a:pt x="332" y="263"/>
                    <a:pt x="263" y="304"/>
                  </a:cubicBezTo>
                  <a:lnTo>
                    <a:pt x="263" y="304"/>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5" name="îSḷîḑé">
              <a:extLst>
                <a:ext uri="{FF2B5EF4-FFF2-40B4-BE49-F238E27FC236}">
                  <a16:creationId xmlns:a16="http://schemas.microsoft.com/office/drawing/2014/main" id="{DFAECF52-0FA7-4648-AE09-D270931E3ED5}"/>
                </a:ext>
              </a:extLst>
            </p:cNvPr>
            <p:cNvSpPr/>
            <p:nvPr/>
          </p:nvSpPr>
          <p:spPr bwMode="auto">
            <a:xfrm>
              <a:off x="1565275" y="3649663"/>
              <a:ext cx="368300" cy="368300"/>
            </a:xfrm>
            <a:custGeom>
              <a:avLst/>
              <a:gdLst>
                <a:gd name="T0" fmla="*/ 1024 w 1025"/>
                <a:gd name="T1" fmla="*/ 678 h 1025"/>
                <a:gd name="T2" fmla="*/ 359 w 1025"/>
                <a:gd name="T3" fmla="*/ 1024 h 1025"/>
                <a:gd name="T4" fmla="*/ 0 w 1025"/>
                <a:gd name="T5" fmla="*/ 360 h 1025"/>
                <a:gd name="T6" fmla="*/ 664 w 1025"/>
                <a:gd name="T7" fmla="*/ 0 h 1025"/>
                <a:gd name="T8" fmla="*/ 1024 w 1025"/>
                <a:gd name="T9" fmla="*/ 678 h 1025"/>
              </a:gdLst>
              <a:ahLst/>
              <a:cxnLst>
                <a:cxn ang="0">
                  <a:pos x="T0" y="T1"/>
                </a:cxn>
                <a:cxn ang="0">
                  <a:pos x="T2" y="T3"/>
                </a:cxn>
                <a:cxn ang="0">
                  <a:pos x="T4" y="T5"/>
                </a:cxn>
                <a:cxn ang="0">
                  <a:pos x="T6" y="T7"/>
                </a:cxn>
                <a:cxn ang="0">
                  <a:pos x="T8" y="T9"/>
                </a:cxn>
              </a:cxnLst>
              <a:rect l="0" t="0" r="r" b="b"/>
              <a:pathLst>
                <a:path w="1025" h="1025">
                  <a:moveTo>
                    <a:pt x="1024" y="678"/>
                  </a:moveTo>
                  <a:lnTo>
                    <a:pt x="359" y="1024"/>
                  </a:lnTo>
                  <a:lnTo>
                    <a:pt x="0" y="360"/>
                  </a:lnTo>
                  <a:lnTo>
                    <a:pt x="664" y="0"/>
                  </a:lnTo>
                  <a:lnTo>
                    <a:pt x="1024" y="678"/>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6" name="îṥľîďe">
              <a:extLst>
                <a:ext uri="{FF2B5EF4-FFF2-40B4-BE49-F238E27FC236}">
                  <a16:creationId xmlns:a16="http://schemas.microsoft.com/office/drawing/2014/main" id="{1E5FA649-AFBD-4C86-9989-EAC38BB06A56}"/>
                </a:ext>
              </a:extLst>
            </p:cNvPr>
            <p:cNvSpPr/>
            <p:nvPr/>
          </p:nvSpPr>
          <p:spPr bwMode="auto">
            <a:xfrm>
              <a:off x="1255713" y="3929063"/>
              <a:ext cx="85725" cy="44450"/>
            </a:xfrm>
            <a:custGeom>
              <a:avLst/>
              <a:gdLst>
                <a:gd name="T0" fmla="*/ 0 w 236"/>
                <a:gd name="T1" fmla="*/ 124 h 125"/>
                <a:gd name="T2" fmla="*/ 41 w 236"/>
                <a:gd name="T3" fmla="*/ 97 h 125"/>
                <a:gd name="T4" fmla="*/ 69 w 236"/>
                <a:gd name="T5" fmla="*/ 83 h 125"/>
                <a:gd name="T6" fmla="*/ 111 w 236"/>
                <a:gd name="T7" fmla="*/ 55 h 125"/>
                <a:gd name="T8" fmla="*/ 152 w 236"/>
                <a:gd name="T9" fmla="*/ 28 h 125"/>
                <a:gd name="T10" fmla="*/ 194 w 236"/>
                <a:gd name="T11" fmla="*/ 14 h 125"/>
                <a:gd name="T12" fmla="*/ 207 w 236"/>
                <a:gd name="T13" fmla="*/ 0 h 125"/>
                <a:gd name="T14" fmla="*/ 222 w 236"/>
                <a:gd name="T15" fmla="*/ 0 h 125"/>
                <a:gd name="T16" fmla="*/ 235 w 236"/>
                <a:gd name="T17" fmla="*/ 0 h 125"/>
                <a:gd name="T18" fmla="*/ 235 w 236"/>
                <a:gd name="T19" fmla="*/ 0 h 125"/>
                <a:gd name="T20" fmla="*/ 235 w 236"/>
                <a:gd name="T21" fmla="*/ 0 h 125"/>
                <a:gd name="T22" fmla="*/ 222 w 236"/>
                <a:gd name="T23" fmla="*/ 14 h 125"/>
                <a:gd name="T24" fmla="*/ 222 w 236"/>
                <a:gd name="T25" fmla="*/ 14 h 125"/>
                <a:gd name="T26" fmla="*/ 207 w 236"/>
                <a:gd name="T27" fmla="*/ 28 h 125"/>
                <a:gd name="T28" fmla="*/ 166 w 236"/>
                <a:gd name="T29" fmla="*/ 42 h 125"/>
                <a:gd name="T30" fmla="*/ 125 w 236"/>
                <a:gd name="T31" fmla="*/ 69 h 125"/>
                <a:gd name="T32" fmla="*/ 83 w 236"/>
                <a:gd name="T33" fmla="*/ 83 h 125"/>
                <a:gd name="T34" fmla="*/ 41 w 236"/>
                <a:gd name="T35" fmla="*/ 111 h 125"/>
                <a:gd name="T36" fmla="*/ 0 w 236"/>
                <a:gd name="T37" fmla="*/ 124 h 125"/>
                <a:gd name="T38" fmla="*/ 0 w 236"/>
                <a:gd name="T39"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6" h="125">
                  <a:moveTo>
                    <a:pt x="0" y="124"/>
                  </a:moveTo>
                  <a:cubicBezTo>
                    <a:pt x="0" y="124"/>
                    <a:pt x="14" y="111"/>
                    <a:pt x="41" y="97"/>
                  </a:cubicBezTo>
                  <a:cubicBezTo>
                    <a:pt x="56" y="97"/>
                    <a:pt x="69" y="83"/>
                    <a:pt x="69" y="83"/>
                  </a:cubicBezTo>
                  <a:cubicBezTo>
                    <a:pt x="83" y="69"/>
                    <a:pt x="97" y="55"/>
                    <a:pt x="111" y="55"/>
                  </a:cubicBezTo>
                  <a:cubicBezTo>
                    <a:pt x="125" y="42"/>
                    <a:pt x="138" y="42"/>
                    <a:pt x="152" y="28"/>
                  </a:cubicBezTo>
                  <a:cubicBezTo>
                    <a:pt x="166" y="28"/>
                    <a:pt x="180" y="14"/>
                    <a:pt x="194" y="14"/>
                  </a:cubicBezTo>
                  <a:cubicBezTo>
                    <a:pt x="207" y="14"/>
                    <a:pt x="207" y="14"/>
                    <a:pt x="207" y="0"/>
                  </a:cubicBezTo>
                  <a:cubicBezTo>
                    <a:pt x="222" y="0"/>
                    <a:pt x="222" y="0"/>
                    <a:pt x="222" y="0"/>
                  </a:cubicBezTo>
                  <a:cubicBezTo>
                    <a:pt x="235" y="0"/>
                    <a:pt x="235" y="0"/>
                    <a:pt x="235" y="0"/>
                  </a:cubicBezTo>
                  <a:lnTo>
                    <a:pt x="235" y="0"/>
                  </a:lnTo>
                  <a:lnTo>
                    <a:pt x="235" y="0"/>
                  </a:lnTo>
                  <a:cubicBezTo>
                    <a:pt x="235" y="0"/>
                    <a:pt x="235" y="0"/>
                    <a:pt x="222" y="14"/>
                  </a:cubicBezTo>
                  <a:lnTo>
                    <a:pt x="222" y="14"/>
                  </a:lnTo>
                  <a:cubicBezTo>
                    <a:pt x="207" y="14"/>
                    <a:pt x="207" y="28"/>
                    <a:pt x="207" y="28"/>
                  </a:cubicBezTo>
                  <a:cubicBezTo>
                    <a:pt x="194" y="28"/>
                    <a:pt x="180" y="42"/>
                    <a:pt x="166" y="42"/>
                  </a:cubicBezTo>
                  <a:cubicBezTo>
                    <a:pt x="152" y="55"/>
                    <a:pt x="138" y="55"/>
                    <a:pt x="125" y="69"/>
                  </a:cubicBezTo>
                  <a:cubicBezTo>
                    <a:pt x="111" y="69"/>
                    <a:pt x="97" y="83"/>
                    <a:pt x="83" y="83"/>
                  </a:cubicBezTo>
                  <a:cubicBezTo>
                    <a:pt x="69" y="97"/>
                    <a:pt x="56" y="97"/>
                    <a:pt x="41" y="111"/>
                  </a:cubicBezTo>
                  <a:cubicBezTo>
                    <a:pt x="28" y="111"/>
                    <a:pt x="0" y="124"/>
                    <a:pt x="0" y="124"/>
                  </a:cubicBezTo>
                  <a:lnTo>
                    <a:pt x="0" y="124"/>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7" name="îŝ1íḓê">
              <a:extLst>
                <a:ext uri="{FF2B5EF4-FFF2-40B4-BE49-F238E27FC236}">
                  <a16:creationId xmlns:a16="http://schemas.microsoft.com/office/drawing/2014/main" id="{D02A4A0A-231D-4D71-B303-110CEB05FD50}"/>
                </a:ext>
              </a:extLst>
            </p:cNvPr>
            <p:cNvSpPr/>
            <p:nvPr/>
          </p:nvSpPr>
          <p:spPr bwMode="auto">
            <a:xfrm>
              <a:off x="1630363" y="3640138"/>
              <a:ext cx="309562" cy="349250"/>
            </a:xfrm>
            <a:custGeom>
              <a:avLst/>
              <a:gdLst>
                <a:gd name="T0" fmla="*/ 858 w 859"/>
                <a:gd name="T1" fmla="*/ 719 h 969"/>
                <a:gd name="T2" fmla="*/ 388 w 859"/>
                <a:gd name="T3" fmla="*/ 968 h 969"/>
                <a:gd name="T4" fmla="*/ 0 w 859"/>
                <a:gd name="T5" fmla="*/ 262 h 969"/>
                <a:gd name="T6" fmla="*/ 471 w 859"/>
                <a:gd name="T7" fmla="*/ 0 h 969"/>
                <a:gd name="T8" fmla="*/ 858 w 859"/>
                <a:gd name="T9" fmla="*/ 719 h 969"/>
              </a:gdLst>
              <a:ahLst/>
              <a:cxnLst>
                <a:cxn ang="0">
                  <a:pos x="T0" y="T1"/>
                </a:cxn>
                <a:cxn ang="0">
                  <a:pos x="T2" y="T3"/>
                </a:cxn>
                <a:cxn ang="0">
                  <a:pos x="T4" y="T5"/>
                </a:cxn>
                <a:cxn ang="0">
                  <a:pos x="T6" y="T7"/>
                </a:cxn>
                <a:cxn ang="0">
                  <a:pos x="T8" y="T9"/>
                </a:cxn>
              </a:cxnLst>
              <a:rect l="0" t="0" r="r" b="b"/>
              <a:pathLst>
                <a:path w="859" h="969">
                  <a:moveTo>
                    <a:pt x="858" y="719"/>
                  </a:moveTo>
                  <a:lnTo>
                    <a:pt x="388" y="968"/>
                  </a:lnTo>
                  <a:lnTo>
                    <a:pt x="0" y="262"/>
                  </a:lnTo>
                  <a:lnTo>
                    <a:pt x="471" y="0"/>
                  </a:lnTo>
                  <a:lnTo>
                    <a:pt x="858" y="719"/>
                  </a:lnTo>
                </a:path>
              </a:pathLst>
            </a:custGeom>
            <a:solidFill>
              <a:srgbClr val="F0EFE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8" name="ïšḻïďè">
              <a:extLst>
                <a:ext uri="{FF2B5EF4-FFF2-40B4-BE49-F238E27FC236}">
                  <a16:creationId xmlns:a16="http://schemas.microsoft.com/office/drawing/2014/main" id="{A4E165F3-E907-4BAE-8473-06BAFE9F29FB}"/>
                </a:ext>
              </a:extLst>
            </p:cNvPr>
            <p:cNvSpPr/>
            <p:nvPr/>
          </p:nvSpPr>
          <p:spPr bwMode="auto">
            <a:xfrm>
              <a:off x="1346200" y="3708400"/>
              <a:ext cx="428625" cy="477838"/>
            </a:xfrm>
            <a:custGeom>
              <a:avLst/>
              <a:gdLst>
                <a:gd name="T0" fmla="*/ 1038 w 1191"/>
                <a:gd name="T1" fmla="*/ 651 h 1329"/>
                <a:gd name="T2" fmla="*/ 968 w 1191"/>
                <a:gd name="T3" fmla="*/ 1121 h 1329"/>
                <a:gd name="T4" fmla="*/ 927 w 1191"/>
                <a:gd name="T5" fmla="*/ 1135 h 1329"/>
                <a:gd name="T6" fmla="*/ 567 w 1191"/>
                <a:gd name="T7" fmla="*/ 1328 h 1329"/>
                <a:gd name="T8" fmla="*/ 0 w 1191"/>
                <a:gd name="T9" fmla="*/ 250 h 1329"/>
                <a:gd name="T10" fmla="*/ 526 w 1191"/>
                <a:gd name="T11" fmla="*/ 0 h 1329"/>
                <a:gd name="T12" fmla="*/ 803 w 1191"/>
                <a:gd name="T13" fmla="*/ 222 h 1329"/>
                <a:gd name="T14" fmla="*/ 803 w 1191"/>
                <a:gd name="T15" fmla="*/ 222 h 1329"/>
                <a:gd name="T16" fmla="*/ 844 w 1191"/>
                <a:gd name="T17" fmla="*/ 291 h 1329"/>
                <a:gd name="T18" fmla="*/ 1038 w 1191"/>
                <a:gd name="T19" fmla="*/ 651 h 1329"/>
                <a:gd name="T20" fmla="*/ 1038 w 1191"/>
                <a:gd name="T21" fmla="*/ 651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1" h="1329">
                  <a:moveTo>
                    <a:pt x="1038" y="651"/>
                  </a:moveTo>
                  <a:cubicBezTo>
                    <a:pt x="1038" y="651"/>
                    <a:pt x="1190" y="927"/>
                    <a:pt x="968" y="1121"/>
                  </a:cubicBezTo>
                  <a:cubicBezTo>
                    <a:pt x="968" y="1121"/>
                    <a:pt x="968" y="1121"/>
                    <a:pt x="927" y="1135"/>
                  </a:cubicBezTo>
                  <a:cubicBezTo>
                    <a:pt x="927" y="1135"/>
                    <a:pt x="927" y="1135"/>
                    <a:pt x="567" y="1328"/>
                  </a:cubicBezTo>
                  <a:cubicBezTo>
                    <a:pt x="567" y="1328"/>
                    <a:pt x="567" y="1328"/>
                    <a:pt x="0" y="250"/>
                  </a:cubicBezTo>
                  <a:cubicBezTo>
                    <a:pt x="0" y="250"/>
                    <a:pt x="0" y="250"/>
                    <a:pt x="526" y="0"/>
                  </a:cubicBezTo>
                  <a:cubicBezTo>
                    <a:pt x="581" y="0"/>
                    <a:pt x="706" y="42"/>
                    <a:pt x="803" y="222"/>
                  </a:cubicBezTo>
                  <a:lnTo>
                    <a:pt x="803" y="222"/>
                  </a:lnTo>
                  <a:cubicBezTo>
                    <a:pt x="816" y="235"/>
                    <a:pt x="830" y="263"/>
                    <a:pt x="844" y="291"/>
                  </a:cubicBezTo>
                  <a:cubicBezTo>
                    <a:pt x="844" y="291"/>
                    <a:pt x="844" y="291"/>
                    <a:pt x="1038" y="651"/>
                  </a:cubicBezTo>
                  <a:lnTo>
                    <a:pt x="1038" y="651"/>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9" name="ïşḻide">
              <a:extLst>
                <a:ext uri="{FF2B5EF4-FFF2-40B4-BE49-F238E27FC236}">
                  <a16:creationId xmlns:a16="http://schemas.microsoft.com/office/drawing/2014/main" id="{93DD1429-F1AC-4189-AED0-02DC150DB130}"/>
                </a:ext>
              </a:extLst>
            </p:cNvPr>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0" name="îŝ1iḑê">
              <a:extLst>
                <a:ext uri="{FF2B5EF4-FFF2-40B4-BE49-F238E27FC236}">
                  <a16:creationId xmlns:a16="http://schemas.microsoft.com/office/drawing/2014/main" id="{1A4203DF-01CF-4E8B-83D4-28DCE40969BD}"/>
                </a:ext>
              </a:extLst>
            </p:cNvPr>
            <p:cNvSpPr/>
            <p:nvPr/>
          </p:nvSpPr>
          <p:spPr bwMode="auto">
            <a:xfrm>
              <a:off x="1192213" y="4067175"/>
              <a:ext cx="414337" cy="284163"/>
            </a:xfrm>
            <a:custGeom>
              <a:avLst/>
              <a:gdLst>
                <a:gd name="T0" fmla="*/ 1010 w 1149"/>
                <a:gd name="T1" fmla="*/ 0 h 790"/>
                <a:gd name="T2" fmla="*/ 1148 w 1149"/>
                <a:gd name="T3" fmla="*/ 250 h 790"/>
                <a:gd name="T4" fmla="*/ 139 w 1149"/>
                <a:gd name="T5" fmla="*/ 789 h 790"/>
                <a:gd name="T6" fmla="*/ 0 w 1149"/>
                <a:gd name="T7" fmla="*/ 540 h 790"/>
                <a:gd name="T8" fmla="*/ 1010 w 1149"/>
                <a:gd name="T9" fmla="*/ 0 h 790"/>
              </a:gdLst>
              <a:ahLst/>
              <a:cxnLst>
                <a:cxn ang="0">
                  <a:pos x="T0" y="T1"/>
                </a:cxn>
                <a:cxn ang="0">
                  <a:pos x="T2" y="T3"/>
                </a:cxn>
                <a:cxn ang="0">
                  <a:pos x="T4" y="T5"/>
                </a:cxn>
                <a:cxn ang="0">
                  <a:pos x="T6" y="T7"/>
                </a:cxn>
                <a:cxn ang="0">
                  <a:pos x="T8" y="T9"/>
                </a:cxn>
              </a:cxnLst>
              <a:rect l="0" t="0" r="r" b="b"/>
              <a:pathLst>
                <a:path w="1149" h="790">
                  <a:moveTo>
                    <a:pt x="1010" y="0"/>
                  </a:moveTo>
                  <a:lnTo>
                    <a:pt x="1148" y="250"/>
                  </a:lnTo>
                  <a:lnTo>
                    <a:pt x="139" y="789"/>
                  </a:lnTo>
                  <a:lnTo>
                    <a:pt x="0" y="540"/>
                  </a:lnTo>
                  <a:lnTo>
                    <a:pt x="1010"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1" name="iṡḷídê">
              <a:extLst>
                <a:ext uri="{FF2B5EF4-FFF2-40B4-BE49-F238E27FC236}">
                  <a16:creationId xmlns:a16="http://schemas.microsoft.com/office/drawing/2014/main" id="{2E00B8F1-EA20-46FA-B243-E5A5FFBCEE7E}"/>
                </a:ext>
              </a:extLst>
            </p:cNvPr>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2" name="iśḷide">
              <a:extLst>
                <a:ext uri="{FF2B5EF4-FFF2-40B4-BE49-F238E27FC236}">
                  <a16:creationId xmlns:a16="http://schemas.microsoft.com/office/drawing/2014/main" id="{35BC9830-8DB2-4F99-9C83-CFCA4EBC97E3}"/>
                </a:ext>
              </a:extLst>
            </p:cNvPr>
            <p:cNvSpPr/>
            <p:nvPr/>
          </p:nvSpPr>
          <p:spPr bwMode="auto">
            <a:xfrm>
              <a:off x="1052513" y="3968750"/>
              <a:ext cx="503237" cy="338138"/>
            </a:xfrm>
            <a:custGeom>
              <a:avLst/>
              <a:gdLst>
                <a:gd name="T0" fmla="*/ 1259 w 1398"/>
                <a:gd name="T1" fmla="*/ 0 h 941"/>
                <a:gd name="T2" fmla="*/ 1397 w 1398"/>
                <a:gd name="T3" fmla="*/ 276 h 941"/>
                <a:gd name="T4" fmla="*/ 152 w 1398"/>
                <a:gd name="T5" fmla="*/ 940 h 941"/>
                <a:gd name="T6" fmla="*/ 0 w 1398"/>
                <a:gd name="T7" fmla="*/ 664 h 941"/>
                <a:gd name="T8" fmla="*/ 1259 w 1398"/>
                <a:gd name="T9" fmla="*/ 0 h 941"/>
              </a:gdLst>
              <a:ahLst/>
              <a:cxnLst>
                <a:cxn ang="0">
                  <a:pos x="T0" y="T1"/>
                </a:cxn>
                <a:cxn ang="0">
                  <a:pos x="T2" y="T3"/>
                </a:cxn>
                <a:cxn ang="0">
                  <a:pos x="T4" y="T5"/>
                </a:cxn>
                <a:cxn ang="0">
                  <a:pos x="T6" y="T7"/>
                </a:cxn>
                <a:cxn ang="0">
                  <a:pos x="T8" y="T9"/>
                </a:cxn>
              </a:cxnLst>
              <a:rect l="0" t="0" r="r" b="b"/>
              <a:pathLst>
                <a:path w="1398" h="941">
                  <a:moveTo>
                    <a:pt x="1259" y="0"/>
                  </a:moveTo>
                  <a:lnTo>
                    <a:pt x="1397" y="276"/>
                  </a:lnTo>
                  <a:lnTo>
                    <a:pt x="152" y="940"/>
                  </a:lnTo>
                  <a:lnTo>
                    <a:pt x="0" y="664"/>
                  </a:lnTo>
                  <a:lnTo>
                    <a:pt x="1259"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3" name="îşļîḍe">
              <a:extLst>
                <a:ext uri="{FF2B5EF4-FFF2-40B4-BE49-F238E27FC236}">
                  <a16:creationId xmlns:a16="http://schemas.microsoft.com/office/drawing/2014/main" id="{CC02AD8E-CB6C-4EE0-8734-5FE5A7A16205}"/>
                </a:ext>
              </a:extLst>
            </p:cNvPr>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4" name="ïṧ1îḑé">
              <a:extLst>
                <a:ext uri="{FF2B5EF4-FFF2-40B4-BE49-F238E27FC236}">
                  <a16:creationId xmlns:a16="http://schemas.microsoft.com/office/drawing/2014/main" id="{55E24061-48F0-4990-B335-05554D56167E}"/>
                </a:ext>
              </a:extLst>
            </p:cNvPr>
            <p:cNvSpPr/>
            <p:nvPr/>
          </p:nvSpPr>
          <p:spPr bwMode="auto">
            <a:xfrm>
              <a:off x="933450" y="3868738"/>
              <a:ext cx="573088" cy="374650"/>
            </a:xfrm>
            <a:custGeom>
              <a:avLst/>
              <a:gdLst>
                <a:gd name="T0" fmla="*/ 1438 w 1592"/>
                <a:gd name="T1" fmla="*/ 0 h 1039"/>
                <a:gd name="T2" fmla="*/ 1591 w 1592"/>
                <a:gd name="T3" fmla="*/ 277 h 1039"/>
                <a:gd name="T4" fmla="*/ 138 w 1592"/>
                <a:gd name="T5" fmla="*/ 1038 h 1039"/>
                <a:gd name="T6" fmla="*/ 0 w 1592"/>
                <a:gd name="T7" fmla="*/ 775 h 1039"/>
                <a:gd name="T8" fmla="*/ 1438 w 1592"/>
                <a:gd name="T9" fmla="*/ 0 h 1039"/>
              </a:gdLst>
              <a:ahLst/>
              <a:cxnLst>
                <a:cxn ang="0">
                  <a:pos x="T0" y="T1"/>
                </a:cxn>
                <a:cxn ang="0">
                  <a:pos x="T2" y="T3"/>
                </a:cxn>
                <a:cxn ang="0">
                  <a:pos x="T4" y="T5"/>
                </a:cxn>
                <a:cxn ang="0">
                  <a:pos x="T6" y="T7"/>
                </a:cxn>
                <a:cxn ang="0">
                  <a:pos x="T8" y="T9"/>
                </a:cxn>
              </a:cxnLst>
              <a:rect l="0" t="0" r="r" b="b"/>
              <a:pathLst>
                <a:path w="1592" h="1039">
                  <a:moveTo>
                    <a:pt x="1438" y="0"/>
                  </a:moveTo>
                  <a:lnTo>
                    <a:pt x="1591" y="277"/>
                  </a:lnTo>
                  <a:lnTo>
                    <a:pt x="138" y="1038"/>
                  </a:lnTo>
                  <a:lnTo>
                    <a:pt x="0" y="775"/>
                  </a:lnTo>
                  <a:lnTo>
                    <a:pt x="1438" y="0"/>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round/>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5" name="ïṥľíďè">
              <a:extLst>
                <a:ext uri="{FF2B5EF4-FFF2-40B4-BE49-F238E27FC236}">
                  <a16:creationId xmlns:a16="http://schemas.microsoft.com/office/drawing/2014/main" id="{A003055F-67DD-459E-9DF4-3DD13E88E631}"/>
                </a:ext>
              </a:extLst>
            </p:cNvPr>
            <p:cNvSpPr/>
            <p:nvPr/>
          </p:nvSpPr>
          <p:spPr bwMode="auto">
            <a:xfrm>
              <a:off x="1157288" y="4246563"/>
              <a:ext cx="120650" cy="120650"/>
            </a:xfrm>
            <a:custGeom>
              <a:avLst/>
              <a:gdLst>
                <a:gd name="T0" fmla="*/ 96 w 333"/>
                <a:gd name="T1" fmla="*/ 42 h 333"/>
                <a:gd name="T2" fmla="*/ 96 w 333"/>
                <a:gd name="T3" fmla="*/ 42 h 333"/>
                <a:gd name="T4" fmla="*/ 290 w 333"/>
                <a:gd name="T5" fmla="*/ 97 h 333"/>
                <a:gd name="T6" fmla="*/ 235 w 333"/>
                <a:gd name="T7" fmla="*/ 291 h 333"/>
                <a:gd name="T8" fmla="*/ 41 w 333"/>
                <a:gd name="T9" fmla="*/ 236 h 333"/>
                <a:gd name="T10" fmla="*/ 96 w 333"/>
                <a:gd name="T11" fmla="*/ 42 h 333"/>
              </a:gdLst>
              <a:ahLst/>
              <a:cxnLst>
                <a:cxn ang="0">
                  <a:pos x="T0" y="T1"/>
                </a:cxn>
                <a:cxn ang="0">
                  <a:pos x="T2" y="T3"/>
                </a:cxn>
                <a:cxn ang="0">
                  <a:pos x="T4" y="T5"/>
                </a:cxn>
                <a:cxn ang="0">
                  <a:pos x="T6" y="T7"/>
                </a:cxn>
                <a:cxn ang="0">
                  <a:pos x="T8" y="T9"/>
                </a:cxn>
                <a:cxn ang="0">
                  <a:pos x="T10" y="T11"/>
                </a:cxn>
              </a:cxnLst>
              <a:rect l="0" t="0" r="r" b="b"/>
              <a:pathLst>
                <a:path w="333" h="333">
                  <a:moveTo>
                    <a:pt x="96" y="42"/>
                  </a:moveTo>
                  <a:lnTo>
                    <a:pt x="96" y="42"/>
                  </a:lnTo>
                  <a:cubicBezTo>
                    <a:pt x="166" y="0"/>
                    <a:pt x="262" y="28"/>
                    <a:pt x="290" y="97"/>
                  </a:cubicBezTo>
                  <a:cubicBezTo>
                    <a:pt x="332" y="166"/>
                    <a:pt x="304" y="249"/>
                    <a:pt x="235" y="291"/>
                  </a:cubicBezTo>
                  <a:cubicBezTo>
                    <a:pt x="166" y="332"/>
                    <a:pt x="82" y="305"/>
                    <a:pt x="41" y="236"/>
                  </a:cubicBezTo>
                  <a:cubicBezTo>
                    <a:pt x="0" y="166"/>
                    <a:pt x="27" y="70"/>
                    <a:pt x="96"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6" name="iŝ1iḋè">
              <a:extLst>
                <a:ext uri="{FF2B5EF4-FFF2-40B4-BE49-F238E27FC236}">
                  <a16:creationId xmlns:a16="http://schemas.microsoft.com/office/drawing/2014/main" id="{4A1FD969-E3C8-42D7-A783-7F4AAA2983ED}"/>
                </a:ext>
              </a:extLst>
            </p:cNvPr>
            <p:cNvSpPr/>
            <p:nvPr/>
          </p:nvSpPr>
          <p:spPr bwMode="auto">
            <a:xfrm>
              <a:off x="1017588" y="4192588"/>
              <a:ext cx="130175" cy="130175"/>
            </a:xfrm>
            <a:custGeom>
              <a:avLst/>
              <a:gdLst>
                <a:gd name="T0" fmla="*/ 97 w 361"/>
                <a:gd name="T1" fmla="*/ 42 h 361"/>
                <a:gd name="T2" fmla="*/ 97 w 361"/>
                <a:gd name="T3" fmla="*/ 42 h 361"/>
                <a:gd name="T4" fmla="*/ 318 w 361"/>
                <a:gd name="T5" fmla="*/ 111 h 361"/>
                <a:gd name="T6" fmla="*/ 249 w 361"/>
                <a:gd name="T7" fmla="*/ 318 h 361"/>
                <a:gd name="T8" fmla="*/ 41 w 361"/>
                <a:gd name="T9" fmla="*/ 249 h 361"/>
                <a:gd name="T10" fmla="*/ 97 w 361"/>
                <a:gd name="T11" fmla="*/ 42 h 361"/>
              </a:gdLst>
              <a:ahLst/>
              <a:cxnLst>
                <a:cxn ang="0">
                  <a:pos x="T0" y="T1"/>
                </a:cxn>
                <a:cxn ang="0">
                  <a:pos x="T2" y="T3"/>
                </a:cxn>
                <a:cxn ang="0">
                  <a:pos x="T4" y="T5"/>
                </a:cxn>
                <a:cxn ang="0">
                  <a:pos x="T6" y="T7"/>
                </a:cxn>
                <a:cxn ang="0">
                  <a:pos x="T8" y="T9"/>
                </a:cxn>
                <a:cxn ang="0">
                  <a:pos x="T10" y="T11"/>
                </a:cxn>
              </a:cxnLst>
              <a:rect l="0" t="0" r="r" b="b"/>
              <a:pathLst>
                <a:path w="361" h="361">
                  <a:moveTo>
                    <a:pt x="97" y="42"/>
                  </a:moveTo>
                  <a:lnTo>
                    <a:pt x="97" y="42"/>
                  </a:lnTo>
                  <a:cubicBezTo>
                    <a:pt x="180" y="0"/>
                    <a:pt x="277" y="28"/>
                    <a:pt x="318" y="111"/>
                  </a:cubicBezTo>
                  <a:cubicBezTo>
                    <a:pt x="360" y="180"/>
                    <a:pt x="318" y="277"/>
                    <a:pt x="249" y="318"/>
                  </a:cubicBezTo>
                  <a:cubicBezTo>
                    <a:pt x="166" y="360"/>
                    <a:pt x="83" y="332"/>
                    <a:pt x="41" y="249"/>
                  </a:cubicBezTo>
                  <a:cubicBezTo>
                    <a:pt x="0" y="180"/>
                    <a:pt x="28" y="83"/>
                    <a:pt x="97"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7" name="iṥḷiḓé">
              <a:extLst>
                <a:ext uri="{FF2B5EF4-FFF2-40B4-BE49-F238E27FC236}">
                  <a16:creationId xmlns:a16="http://schemas.microsoft.com/office/drawing/2014/main" id="{77BE119A-7183-4536-8544-C67995CB2F79}"/>
                </a:ext>
              </a:extLst>
            </p:cNvPr>
            <p:cNvSpPr/>
            <p:nvPr/>
          </p:nvSpPr>
          <p:spPr bwMode="auto">
            <a:xfrm>
              <a:off x="887413" y="4132263"/>
              <a:ext cx="125412" cy="130175"/>
            </a:xfrm>
            <a:custGeom>
              <a:avLst/>
              <a:gdLst>
                <a:gd name="T0" fmla="*/ 97 w 347"/>
                <a:gd name="T1" fmla="*/ 42 h 361"/>
                <a:gd name="T2" fmla="*/ 97 w 347"/>
                <a:gd name="T3" fmla="*/ 42 h 361"/>
                <a:gd name="T4" fmla="*/ 305 w 347"/>
                <a:gd name="T5" fmla="*/ 111 h 361"/>
                <a:gd name="T6" fmla="*/ 249 w 347"/>
                <a:gd name="T7" fmla="*/ 318 h 361"/>
                <a:gd name="T8" fmla="*/ 28 w 347"/>
                <a:gd name="T9" fmla="*/ 263 h 361"/>
                <a:gd name="T10" fmla="*/ 97 w 347"/>
                <a:gd name="T11" fmla="*/ 42 h 361"/>
              </a:gdLst>
              <a:ahLst/>
              <a:cxnLst>
                <a:cxn ang="0">
                  <a:pos x="T0" y="T1"/>
                </a:cxn>
                <a:cxn ang="0">
                  <a:pos x="T2" y="T3"/>
                </a:cxn>
                <a:cxn ang="0">
                  <a:pos x="T4" y="T5"/>
                </a:cxn>
                <a:cxn ang="0">
                  <a:pos x="T6" y="T7"/>
                </a:cxn>
                <a:cxn ang="0">
                  <a:pos x="T8" y="T9"/>
                </a:cxn>
                <a:cxn ang="0">
                  <a:pos x="T10" y="T11"/>
                </a:cxn>
              </a:cxnLst>
              <a:rect l="0" t="0" r="r" b="b"/>
              <a:pathLst>
                <a:path w="347" h="361">
                  <a:moveTo>
                    <a:pt x="97" y="42"/>
                  </a:moveTo>
                  <a:lnTo>
                    <a:pt x="97" y="42"/>
                  </a:lnTo>
                  <a:cubicBezTo>
                    <a:pt x="180" y="0"/>
                    <a:pt x="277" y="28"/>
                    <a:pt x="305" y="111"/>
                  </a:cubicBezTo>
                  <a:cubicBezTo>
                    <a:pt x="346" y="194"/>
                    <a:pt x="319" y="277"/>
                    <a:pt x="249" y="318"/>
                  </a:cubicBezTo>
                  <a:cubicBezTo>
                    <a:pt x="166" y="360"/>
                    <a:pt x="69" y="332"/>
                    <a:pt x="28" y="263"/>
                  </a:cubicBezTo>
                  <a:cubicBezTo>
                    <a:pt x="0" y="180"/>
                    <a:pt x="28" y="83"/>
                    <a:pt x="97" y="42"/>
                  </a:cubicBez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8" name="îšḻïḍe">
              <a:extLst>
                <a:ext uri="{FF2B5EF4-FFF2-40B4-BE49-F238E27FC236}">
                  <a16:creationId xmlns:a16="http://schemas.microsoft.com/office/drawing/2014/main" id="{66C85E77-AB49-4A47-BA4F-293510410BDF}"/>
                </a:ext>
              </a:extLst>
            </p:cNvPr>
            <p:cNvSpPr/>
            <p:nvPr/>
          </p:nvSpPr>
          <p:spPr bwMode="auto">
            <a:xfrm>
              <a:off x="922338" y="4008438"/>
              <a:ext cx="104775" cy="100012"/>
            </a:xfrm>
            <a:custGeom>
              <a:avLst/>
              <a:gdLst>
                <a:gd name="T0" fmla="*/ 152 w 292"/>
                <a:gd name="T1" fmla="*/ 0 h 278"/>
                <a:gd name="T2" fmla="*/ 208 w 292"/>
                <a:gd name="T3" fmla="*/ 69 h 278"/>
                <a:gd name="T4" fmla="*/ 222 w 292"/>
                <a:gd name="T5" fmla="*/ 97 h 278"/>
                <a:gd name="T6" fmla="*/ 291 w 292"/>
                <a:gd name="T7" fmla="*/ 194 h 278"/>
                <a:gd name="T8" fmla="*/ 194 w 292"/>
                <a:gd name="T9" fmla="*/ 263 h 278"/>
                <a:gd name="T10" fmla="*/ 180 w 292"/>
                <a:gd name="T11" fmla="*/ 263 h 278"/>
                <a:gd name="T12" fmla="*/ 138 w 292"/>
                <a:gd name="T13" fmla="*/ 277 h 278"/>
                <a:gd name="T14" fmla="*/ 28 w 292"/>
                <a:gd name="T15" fmla="*/ 208 h 278"/>
                <a:gd name="T16" fmla="*/ 56 w 292"/>
                <a:gd name="T17" fmla="*/ 56 h 278"/>
                <a:gd name="T18" fmla="*/ 56 w 292"/>
                <a:gd name="T19" fmla="*/ 56 h 278"/>
                <a:gd name="T20" fmla="*/ 56 w 292"/>
                <a:gd name="T21" fmla="*/ 56 h 278"/>
                <a:gd name="T22" fmla="*/ 69 w 292"/>
                <a:gd name="T23" fmla="*/ 42 h 278"/>
                <a:gd name="T24" fmla="*/ 83 w 292"/>
                <a:gd name="T25" fmla="*/ 42 h 278"/>
                <a:gd name="T26" fmla="*/ 152 w 292"/>
                <a:gd name="T27" fmla="*/ 0 h 278"/>
                <a:gd name="T28" fmla="*/ 152 w 292"/>
                <a:gd name="T2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2" h="278">
                  <a:moveTo>
                    <a:pt x="152" y="0"/>
                  </a:moveTo>
                  <a:cubicBezTo>
                    <a:pt x="152" y="0"/>
                    <a:pt x="180" y="42"/>
                    <a:pt x="208" y="69"/>
                  </a:cubicBezTo>
                  <a:cubicBezTo>
                    <a:pt x="222" y="84"/>
                    <a:pt x="222" y="97"/>
                    <a:pt x="222" y="97"/>
                  </a:cubicBezTo>
                  <a:cubicBezTo>
                    <a:pt x="263" y="139"/>
                    <a:pt x="291" y="180"/>
                    <a:pt x="291" y="194"/>
                  </a:cubicBezTo>
                  <a:cubicBezTo>
                    <a:pt x="291" y="194"/>
                    <a:pt x="291" y="194"/>
                    <a:pt x="194" y="263"/>
                  </a:cubicBezTo>
                  <a:cubicBezTo>
                    <a:pt x="194" y="263"/>
                    <a:pt x="194" y="263"/>
                    <a:pt x="180" y="263"/>
                  </a:cubicBezTo>
                  <a:cubicBezTo>
                    <a:pt x="166" y="277"/>
                    <a:pt x="152" y="277"/>
                    <a:pt x="138" y="277"/>
                  </a:cubicBezTo>
                  <a:cubicBezTo>
                    <a:pt x="97" y="277"/>
                    <a:pt x="42" y="250"/>
                    <a:pt x="28" y="208"/>
                  </a:cubicBezTo>
                  <a:cubicBezTo>
                    <a:pt x="0" y="153"/>
                    <a:pt x="14" y="84"/>
                    <a:pt x="56" y="56"/>
                  </a:cubicBezTo>
                  <a:lnTo>
                    <a:pt x="56" y="56"/>
                  </a:lnTo>
                  <a:lnTo>
                    <a:pt x="56" y="56"/>
                  </a:lnTo>
                  <a:cubicBezTo>
                    <a:pt x="69" y="56"/>
                    <a:pt x="69" y="56"/>
                    <a:pt x="69" y="42"/>
                  </a:cubicBezTo>
                  <a:lnTo>
                    <a:pt x="83" y="42"/>
                  </a:lnTo>
                  <a:cubicBezTo>
                    <a:pt x="83" y="42"/>
                    <a:pt x="83" y="42"/>
                    <a:pt x="152" y="0"/>
                  </a:cubicBezTo>
                  <a:lnTo>
                    <a:pt x="152"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59" name="î$lïḋê">
              <a:extLst>
                <a:ext uri="{FF2B5EF4-FFF2-40B4-BE49-F238E27FC236}">
                  <a16:creationId xmlns:a16="http://schemas.microsoft.com/office/drawing/2014/main" id="{C4EF1EF0-0C3C-4623-BEFC-9EC3964CB00C}"/>
                </a:ext>
              </a:extLst>
            </p:cNvPr>
            <p:cNvSpPr/>
            <p:nvPr/>
          </p:nvSpPr>
          <p:spPr bwMode="auto">
            <a:xfrm>
              <a:off x="1003300" y="4206875"/>
              <a:ext cx="4763" cy="4763"/>
            </a:xfrm>
            <a:custGeom>
              <a:avLst/>
              <a:gdLst>
                <a:gd name="T0" fmla="*/ 13 w 14"/>
                <a:gd name="T1" fmla="*/ 0 h 15"/>
                <a:gd name="T2" fmla="*/ 13 w 14"/>
                <a:gd name="T3" fmla="*/ 14 h 15"/>
                <a:gd name="T4" fmla="*/ 0 w 14"/>
                <a:gd name="T5" fmla="*/ 14 h 15"/>
                <a:gd name="T6" fmla="*/ 13 w 14"/>
                <a:gd name="T7" fmla="*/ 0 h 15"/>
                <a:gd name="T8" fmla="*/ 13 w 14"/>
                <a:gd name="T9" fmla="*/ 0 h 15"/>
              </a:gdLst>
              <a:ahLst/>
              <a:cxnLst>
                <a:cxn ang="0">
                  <a:pos x="T0" y="T1"/>
                </a:cxn>
                <a:cxn ang="0">
                  <a:pos x="T2" y="T3"/>
                </a:cxn>
                <a:cxn ang="0">
                  <a:pos x="T4" y="T5"/>
                </a:cxn>
                <a:cxn ang="0">
                  <a:pos x="T6" y="T7"/>
                </a:cxn>
                <a:cxn ang="0">
                  <a:pos x="T8" y="T9"/>
                </a:cxn>
              </a:cxnLst>
              <a:rect l="0" t="0" r="r" b="b"/>
              <a:pathLst>
                <a:path w="14" h="15">
                  <a:moveTo>
                    <a:pt x="13" y="0"/>
                  </a:moveTo>
                  <a:cubicBezTo>
                    <a:pt x="13" y="14"/>
                    <a:pt x="13" y="14"/>
                    <a:pt x="13" y="14"/>
                  </a:cubicBezTo>
                  <a:cubicBezTo>
                    <a:pt x="13" y="14"/>
                    <a:pt x="13" y="14"/>
                    <a:pt x="0" y="14"/>
                  </a:cubicBezTo>
                  <a:cubicBezTo>
                    <a:pt x="0" y="14"/>
                    <a:pt x="13" y="14"/>
                    <a:pt x="13" y="0"/>
                  </a:cubicBezTo>
                  <a:lnTo>
                    <a:pt x="13"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0" name="îŝḻíḑé">
              <a:extLst>
                <a:ext uri="{FF2B5EF4-FFF2-40B4-BE49-F238E27FC236}">
                  <a16:creationId xmlns:a16="http://schemas.microsoft.com/office/drawing/2014/main" id="{9FF3C58B-7C75-4611-A2EA-1C935B68C861}"/>
                </a:ext>
              </a:extLst>
            </p:cNvPr>
            <p:cNvSpPr/>
            <p:nvPr/>
          </p:nvSpPr>
          <p:spPr bwMode="auto">
            <a:xfrm>
              <a:off x="903288" y="4141788"/>
              <a:ext cx="104775" cy="100012"/>
            </a:xfrm>
            <a:custGeom>
              <a:avLst/>
              <a:gdLst>
                <a:gd name="T0" fmla="*/ 152 w 291"/>
                <a:gd name="T1" fmla="*/ 0 h 278"/>
                <a:gd name="T2" fmla="*/ 207 w 291"/>
                <a:gd name="T3" fmla="*/ 69 h 278"/>
                <a:gd name="T4" fmla="*/ 221 w 291"/>
                <a:gd name="T5" fmla="*/ 97 h 278"/>
                <a:gd name="T6" fmla="*/ 290 w 291"/>
                <a:gd name="T7" fmla="*/ 180 h 278"/>
                <a:gd name="T8" fmla="*/ 277 w 291"/>
                <a:gd name="T9" fmla="*/ 194 h 278"/>
                <a:gd name="T10" fmla="*/ 193 w 291"/>
                <a:gd name="T11" fmla="*/ 249 h 278"/>
                <a:gd name="T12" fmla="*/ 180 w 291"/>
                <a:gd name="T13" fmla="*/ 263 h 278"/>
                <a:gd name="T14" fmla="*/ 138 w 291"/>
                <a:gd name="T15" fmla="*/ 277 h 278"/>
                <a:gd name="T16" fmla="*/ 27 w 291"/>
                <a:gd name="T17" fmla="*/ 208 h 278"/>
                <a:gd name="T18" fmla="*/ 69 w 291"/>
                <a:gd name="T19" fmla="*/ 55 h 278"/>
                <a:gd name="T20" fmla="*/ 69 w 291"/>
                <a:gd name="T21" fmla="*/ 55 h 278"/>
                <a:gd name="T22" fmla="*/ 69 w 291"/>
                <a:gd name="T23" fmla="*/ 55 h 278"/>
                <a:gd name="T24" fmla="*/ 69 w 291"/>
                <a:gd name="T25" fmla="*/ 55 h 278"/>
                <a:gd name="T26" fmla="*/ 83 w 291"/>
                <a:gd name="T27" fmla="*/ 42 h 278"/>
                <a:gd name="T28" fmla="*/ 152 w 291"/>
                <a:gd name="T29" fmla="*/ 0 h 278"/>
                <a:gd name="T30" fmla="*/ 152 w 291"/>
                <a:gd name="T3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278">
                  <a:moveTo>
                    <a:pt x="152" y="0"/>
                  </a:moveTo>
                  <a:cubicBezTo>
                    <a:pt x="152" y="0"/>
                    <a:pt x="180" y="42"/>
                    <a:pt x="207" y="69"/>
                  </a:cubicBezTo>
                  <a:cubicBezTo>
                    <a:pt x="221" y="83"/>
                    <a:pt x="221" y="97"/>
                    <a:pt x="221" y="97"/>
                  </a:cubicBezTo>
                  <a:cubicBezTo>
                    <a:pt x="249" y="138"/>
                    <a:pt x="277" y="166"/>
                    <a:pt x="290" y="180"/>
                  </a:cubicBezTo>
                  <a:cubicBezTo>
                    <a:pt x="290" y="194"/>
                    <a:pt x="277" y="194"/>
                    <a:pt x="277" y="194"/>
                  </a:cubicBezTo>
                  <a:cubicBezTo>
                    <a:pt x="277" y="194"/>
                    <a:pt x="277" y="194"/>
                    <a:pt x="193" y="249"/>
                  </a:cubicBezTo>
                  <a:cubicBezTo>
                    <a:pt x="193" y="249"/>
                    <a:pt x="193" y="263"/>
                    <a:pt x="180" y="263"/>
                  </a:cubicBezTo>
                  <a:cubicBezTo>
                    <a:pt x="166" y="263"/>
                    <a:pt x="152" y="277"/>
                    <a:pt x="138" y="277"/>
                  </a:cubicBezTo>
                  <a:cubicBezTo>
                    <a:pt x="97" y="277"/>
                    <a:pt x="55" y="249"/>
                    <a:pt x="27" y="208"/>
                  </a:cubicBezTo>
                  <a:cubicBezTo>
                    <a:pt x="0" y="152"/>
                    <a:pt x="14" y="83"/>
                    <a:pt x="69" y="55"/>
                  </a:cubicBezTo>
                  <a:lnTo>
                    <a:pt x="69" y="55"/>
                  </a:lnTo>
                  <a:lnTo>
                    <a:pt x="69" y="55"/>
                  </a:lnTo>
                  <a:lnTo>
                    <a:pt x="69" y="55"/>
                  </a:lnTo>
                  <a:cubicBezTo>
                    <a:pt x="83" y="42"/>
                    <a:pt x="83" y="42"/>
                    <a:pt x="83" y="42"/>
                  </a:cubicBezTo>
                  <a:cubicBezTo>
                    <a:pt x="83" y="42"/>
                    <a:pt x="83" y="42"/>
                    <a:pt x="152" y="0"/>
                  </a:cubicBezTo>
                  <a:lnTo>
                    <a:pt x="152"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1" name="íṧľíďè">
              <a:extLst>
                <a:ext uri="{FF2B5EF4-FFF2-40B4-BE49-F238E27FC236}">
                  <a16:creationId xmlns:a16="http://schemas.microsoft.com/office/drawing/2014/main" id="{380118CD-8D71-4484-A656-C779E32C5C67}"/>
                </a:ext>
              </a:extLst>
            </p:cNvPr>
            <p:cNvSpPr/>
            <p:nvPr/>
          </p:nvSpPr>
          <p:spPr bwMode="auto">
            <a:xfrm>
              <a:off x="1087438" y="4197350"/>
              <a:ext cx="50800" cy="69850"/>
            </a:xfrm>
            <a:custGeom>
              <a:avLst/>
              <a:gdLst>
                <a:gd name="T0" fmla="*/ 138 w 139"/>
                <a:gd name="T1" fmla="*/ 180 h 195"/>
                <a:gd name="T2" fmla="*/ 138 w 139"/>
                <a:gd name="T3" fmla="*/ 194 h 195"/>
                <a:gd name="T4" fmla="*/ 137 w 139"/>
                <a:gd name="T5" fmla="*/ 194 h 195"/>
                <a:gd name="T6" fmla="*/ 138 w 139"/>
                <a:gd name="T7" fmla="*/ 180 h 195"/>
                <a:gd name="T8" fmla="*/ 13 w 139"/>
                <a:gd name="T9" fmla="*/ 14 h 195"/>
                <a:gd name="T10" fmla="*/ 0 w 139"/>
                <a:gd name="T11" fmla="*/ 14 h 195"/>
                <a:gd name="T12" fmla="*/ 13 w 139"/>
                <a:gd name="T13" fmla="*/ 0 h 195"/>
                <a:gd name="T14" fmla="*/ 13 w 139"/>
                <a:gd name="T15" fmla="*/ 14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95">
                  <a:moveTo>
                    <a:pt x="138" y="180"/>
                  </a:moveTo>
                  <a:lnTo>
                    <a:pt x="138" y="194"/>
                  </a:lnTo>
                  <a:lnTo>
                    <a:pt x="137" y="194"/>
                  </a:lnTo>
                  <a:cubicBezTo>
                    <a:pt x="138" y="190"/>
                    <a:pt x="138" y="185"/>
                    <a:pt x="138" y="180"/>
                  </a:cubicBezTo>
                  <a:close/>
                  <a:moveTo>
                    <a:pt x="13" y="14"/>
                  </a:moveTo>
                  <a:lnTo>
                    <a:pt x="0" y="14"/>
                  </a:lnTo>
                  <a:lnTo>
                    <a:pt x="13" y="0"/>
                  </a:lnTo>
                  <a:lnTo>
                    <a:pt x="13" y="14"/>
                  </a:lnTo>
                  <a:close/>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2" name="iṡḷiḍê">
              <a:extLst>
                <a:ext uri="{FF2B5EF4-FFF2-40B4-BE49-F238E27FC236}">
                  <a16:creationId xmlns:a16="http://schemas.microsoft.com/office/drawing/2014/main" id="{F9F64E36-7EDC-4669-A981-11DE9C627FB0}"/>
                </a:ext>
              </a:extLst>
            </p:cNvPr>
            <p:cNvSpPr/>
            <p:nvPr/>
          </p:nvSpPr>
          <p:spPr bwMode="auto">
            <a:xfrm>
              <a:off x="1031875" y="4202113"/>
              <a:ext cx="104775" cy="95250"/>
            </a:xfrm>
            <a:custGeom>
              <a:avLst/>
              <a:gdLst>
                <a:gd name="T0" fmla="*/ 153 w 292"/>
                <a:gd name="T1" fmla="*/ 0 h 264"/>
                <a:gd name="T2" fmla="*/ 166 w 292"/>
                <a:gd name="T3" fmla="*/ 0 h 264"/>
                <a:gd name="T4" fmla="*/ 208 w 292"/>
                <a:gd name="T5" fmla="*/ 69 h 264"/>
                <a:gd name="T6" fmla="*/ 236 w 292"/>
                <a:gd name="T7" fmla="*/ 97 h 264"/>
                <a:gd name="T8" fmla="*/ 291 w 292"/>
                <a:gd name="T9" fmla="*/ 166 h 264"/>
                <a:gd name="T10" fmla="*/ 277 w 292"/>
                <a:gd name="T11" fmla="*/ 194 h 264"/>
                <a:gd name="T12" fmla="*/ 208 w 292"/>
                <a:gd name="T13" fmla="*/ 249 h 264"/>
                <a:gd name="T14" fmla="*/ 194 w 292"/>
                <a:gd name="T15" fmla="*/ 249 h 264"/>
                <a:gd name="T16" fmla="*/ 139 w 292"/>
                <a:gd name="T17" fmla="*/ 263 h 264"/>
                <a:gd name="T18" fmla="*/ 28 w 292"/>
                <a:gd name="T19" fmla="*/ 194 h 264"/>
                <a:gd name="T20" fmla="*/ 70 w 292"/>
                <a:gd name="T21" fmla="*/ 42 h 264"/>
                <a:gd name="T22" fmla="*/ 70 w 292"/>
                <a:gd name="T23" fmla="*/ 42 h 264"/>
                <a:gd name="T24" fmla="*/ 70 w 292"/>
                <a:gd name="T25" fmla="*/ 42 h 264"/>
                <a:gd name="T26" fmla="*/ 70 w 292"/>
                <a:gd name="T27" fmla="*/ 42 h 264"/>
                <a:gd name="T28" fmla="*/ 84 w 292"/>
                <a:gd name="T29" fmla="*/ 28 h 264"/>
                <a:gd name="T30" fmla="*/ 153 w 292"/>
                <a:gd name="T31" fmla="*/ 0 h 264"/>
                <a:gd name="T32" fmla="*/ 153 w 292"/>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2" h="264">
                  <a:moveTo>
                    <a:pt x="153" y="0"/>
                  </a:moveTo>
                  <a:lnTo>
                    <a:pt x="166" y="0"/>
                  </a:lnTo>
                  <a:cubicBezTo>
                    <a:pt x="166" y="14"/>
                    <a:pt x="194" y="28"/>
                    <a:pt x="208" y="69"/>
                  </a:cubicBezTo>
                  <a:cubicBezTo>
                    <a:pt x="222" y="69"/>
                    <a:pt x="222" y="83"/>
                    <a:pt x="236" y="97"/>
                  </a:cubicBezTo>
                  <a:cubicBezTo>
                    <a:pt x="250" y="124"/>
                    <a:pt x="277" y="152"/>
                    <a:pt x="291" y="166"/>
                  </a:cubicBezTo>
                  <a:cubicBezTo>
                    <a:pt x="291" y="180"/>
                    <a:pt x="291" y="194"/>
                    <a:pt x="277" y="194"/>
                  </a:cubicBezTo>
                  <a:cubicBezTo>
                    <a:pt x="277" y="194"/>
                    <a:pt x="277" y="194"/>
                    <a:pt x="208" y="249"/>
                  </a:cubicBezTo>
                  <a:cubicBezTo>
                    <a:pt x="194" y="249"/>
                    <a:pt x="194" y="249"/>
                    <a:pt x="194" y="249"/>
                  </a:cubicBezTo>
                  <a:cubicBezTo>
                    <a:pt x="166" y="263"/>
                    <a:pt x="153" y="263"/>
                    <a:pt x="139" y="263"/>
                  </a:cubicBezTo>
                  <a:cubicBezTo>
                    <a:pt x="97" y="263"/>
                    <a:pt x="56" y="235"/>
                    <a:pt x="28" y="194"/>
                  </a:cubicBezTo>
                  <a:cubicBezTo>
                    <a:pt x="0" y="138"/>
                    <a:pt x="14" y="83"/>
                    <a:pt x="70" y="42"/>
                  </a:cubicBezTo>
                  <a:lnTo>
                    <a:pt x="70" y="42"/>
                  </a:lnTo>
                  <a:lnTo>
                    <a:pt x="70" y="42"/>
                  </a:lnTo>
                  <a:lnTo>
                    <a:pt x="70" y="42"/>
                  </a:lnTo>
                  <a:cubicBezTo>
                    <a:pt x="84" y="42"/>
                    <a:pt x="84" y="28"/>
                    <a:pt x="84" y="28"/>
                  </a:cubicBezTo>
                  <a:cubicBezTo>
                    <a:pt x="84" y="28"/>
                    <a:pt x="84" y="28"/>
                    <a:pt x="153" y="0"/>
                  </a:cubicBezTo>
                  <a:lnTo>
                    <a:pt x="153"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3" name="íŝ1íďé">
              <a:extLst>
                <a:ext uri="{FF2B5EF4-FFF2-40B4-BE49-F238E27FC236}">
                  <a16:creationId xmlns:a16="http://schemas.microsoft.com/office/drawing/2014/main" id="{3D6E84A0-B95A-4128-BB5F-886AC73E6663}"/>
                </a:ext>
              </a:extLst>
            </p:cNvPr>
            <p:cNvSpPr/>
            <p:nvPr/>
          </p:nvSpPr>
          <p:spPr bwMode="auto">
            <a:xfrm>
              <a:off x="1262063" y="4316413"/>
              <a:ext cx="9525" cy="11112"/>
            </a:xfrm>
            <a:custGeom>
              <a:avLst/>
              <a:gdLst>
                <a:gd name="T0" fmla="*/ 14 w 28"/>
                <a:gd name="T1" fmla="*/ 0 h 29"/>
                <a:gd name="T2" fmla="*/ 27 w 28"/>
                <a:gd name="T3" fmla="*/ 14 h 29"/>
                <a:gd name="T4" fmla="*/ 0 w 28"/>
                <a:gd name="T5" fmla="*/ 28 h 29"/>
                <a:gd name="T6" fmla="*/ 14 w 28"/>
                <a:gd name="T7" fmla="*/ 0 h 29"/>
                <a:gd name="T8" fmla="*/ 14 w 28"/>
                <a:gd name="T9" fmla="*/ 0 h 29"/>
              </a:gdLst>
              <a:ahLst/>
              <a:cxnLst>
                <a:cxn ang="0">
                  <a:pos x="T0" y="T1"/>
                </a:cxn>
                <a:cxn ang="0">
                  <a:pos x="T2" y="T3"/>
                </a:cxn>
                <a:cxn ang="0">
                  <a:pos x="T4" y="T5"/>
                </a:cxn>
                <a:cxn ang="0">
                  <a:pos x="T6" y="T7"/>
                </a:cxn>
                <a:cxn ang="0">
                  <a:pos x="T8" y="T9"/>
                </a:cxn>
              </a:cxnLst>
              <a:rect l="0" t="0" r="r" b="b"/>
              <a:pathLst>
                <a:path w="28" h="29">
                  <a:moveTo>
                    <a:pt x="14" y="0"/>
                  </a:moveTo>
                  <a:cubicBezTo>
                    <a:pt x="14" y="14"/>
                    <a:pt x="27" y="14"/>
                    <a:pt x="27" y="14"/>
                  </a:cubicBezTo>
                  <a:cubicBezTo>
                    <a:pt x="27" y="14"/>
                    <a:pt x="27" y="14"/>
                    <a:pt x="0" y="28"/>
                  </a:cubicBezTo>
                  <a:cubicBezTo>
                    <a:pt x="14" y="14"/>
                    <a:pt x="14" y="14"/>
                    <a:pt x="14" y="0"/>
                  </a:cubicBezTo>
                  <a:lnTo>
                    <a:pt x="14"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4" name="îş1iḓé">
              <a:extLst>
                <a:ext uri="{FF2B5EF4-FFF2-40B4-BE49-F238E27FC236}">
                  <a16:creationId xmlns:a16="http://schemas.microsoft.com/office/drawing/2014/main" id="{768A639D-7845-468D-A2D2-ECAE0F73315D}"/>
                </a:ext>
              </a:extLst>
            </p:cNvPr>
            <p:cNvSpPr/>
            <p:nvPr/>
          </p:nvSpPr>
          <p:spPr bwMode="auto">
            <a:xfrm>
              <a:off x="1176338" y="4262438"/>
              <a:ext cx="90487" cy="85725"/>
            </a:xfrm>
            <a:custGeom>
              <a:avLst/>
              <a:gdLst>
                <a:gd name="T0" fmla="*/ 139 w 251"/>
                <a:gd name="T1" fmla="*/ 0 h 236"/>
                <a:gd name="T2" fmla="*/ 181 w 251"/>
                <a:gd name="T3" fmla="*/ 69 h 236"/>
                <a:gd name="T4" fmla="*/ 208 w 251"/>
                <a:gd name="T5" fmla="*/ 83 h 236"/>
                <a:gd name="T6" fmla="*/ 250 w 251"/>
                <a:gd name="T7" fmla="*/ 152 h 236"/>
                <a:gd name="T8" fmla="*/ 236 w 251"/>
                <a:gd name="T9" fmla="*/ 180 h 236"/>
                <a:gd name="T10" fmla="*/ 181 w 251"/>
                <a:gd name="T11" fmla="*/ 221 h 236"/>
                <a:gd name="T12" fmla="*/ 167 w 251"/>
                <a:gd name="T13" fmla="*/ 235 h 236"/>
                <a:gd name="T14" fmla="*/ 125 w 251"/>
                <a:gd name="T15" fmla="*/ 235 h 236"/>
                <a:gd name="T16" fmla="*/ 28 w 251"/>
                <a:gd name="T17" fmla="*/ 180 h 236"/>
                <a:gd name="T18" fmla="*/ 56 w 251"/>
                <a:gd name="T19" fmla="*/ 42 h 236"/>
                <a:gd name="T20" fmla="*/ 56 w 251"/>
                <a:gd name="T21" fmla="*/ 42 h 236"/>
                <a:gd name="T22" fmla="*/ 56 w 251"/>
                <a:gd name="T23" fmla="*/ 42 h 236"/>
                <a:gd name="T24" fmla="*/ 70 w 251"/>
                <a:gd name="T25" fmla="*/ 42 h 236"/>
                <a:gd name="T26" fmla="*/ 70 w 251"/>
                <a:gd name="T27" fmla="*/ 42 h 236"/>
                <a:gd name="T28" fmla="*/ 139 w 251"/>
                <a:gd name="T29" fmla="*/ 0 h 236"/>
                <a:gd name="T30" fmla="*/ 139 w 251"/>
                <a:gd name="T31"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1" h="236">
                  <a:moveTo>
                    <a:pt x="139" y="0"/>
                  </a:moveTo>
                  <a:cubicBezTo>
                    <a:pt x="139" y="0"/>
                    <a:pt x="167" y="28"/>
                    <a:pt x="181" y="69"/>
                  </a:cubicBezTo>
                  <a:cubicBezTo>
                    <a:pt x="194" y="69"/>
                    <a:pt x="194" y="83"/>
                    <a:pt x="208" y="83"/>
                  </a:cubicBezTo>
                  <a:cubicBezTo>
                    <a:pt x="222" y="111"/>
                    <a:pt x="236" y="138"/>
                    <a:pt x="250" y="152"/>
                  </a:cubicBezTo>
                  <a:cubicBezTo>
                    <a:pt x="250" y="166"/>
                    <a:pt x="250" y="166"/>
                    <a:pt x="236" y="180"/>
                  </a:cubicBezTo>
                  <a:cubicBezTo>
                    <a:pt x="236" y="180"/>
                    <a:pt x="236" y="180"/>
                    <a:pt x="181" y="221"/>
                  </a:cubicBezTo>
                  <a:cubicBezTo>
                    <a:pt x="167" y="221"/>
                    <a:pt x="167" y="221"/>
                    <a:pt x="167" y="235"/>
                  </a:cubicBezTo>
                  <a:cubicBezTo>
                    <a:pt x="153" y="235"/>
                    <a:pt x="139" y="235"/>
                    <a:pt x="125" y="235"/>
                  </a:cubicBezTo>
                  <a:cubicBezTo>
                    <a:pt x="84" y="235"/>
                    <a:pt x="42" y="221"/>
                    <a:pt x="28" y="180"/>
                  </a:cubicBezTo>
                  <a:cubicBezTo>
                    <a:pt x="0" y="138"/>
                    <a:pt x="15" y="69"/>
                    <a:pt x="56" y="42"/>
                  </a:cubicBezTo>
                  <a:lnTo>
                    <a:pt x="56" y="42"/>
                  </a:lnTo>
                  <a:lnTo>
                    <a:pt x="56" y="42"/>
                  </a:lnTo>
                  <a:lnTo>
                    <a:pt x="70" y="42"/>
                  </a:lnTo>
                  <a:lnTo>
                    <a:pt x="70" y="42"/>
                  </a:lnTo>
                  <a:cubicBezTo>
                    <a:pt x="70" y="42"/>
                    <a:pt x="70" y="42"/>
                    <a:pt x="139" y="0"/>
                  </a:cubicBezTo>
                  <a:lnTo>
                    <a:pt x="139" y="0"/>
                  </a:lnTo>
                </a:path>
              </a:pathLst>
            </a:custGeom>
            <a:solidFill>
              <a:srgbClr val="EEC4A8"/>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5" name="ïṡľiḑè">
              <a:extLst>
                <a:ext uri="{FF2B5EF4-FFF2-40B4-BE49-F238E27FC236}">
                  <a16:creationId xmlns:a16="http://schemas.microsoft.com/office/drawing/2014/main" id="{33539ADE-692C-405D-8CF3-F39470A510D7}"/>
                </a:ext>
              </a:extLst>
            </p:cNvPr>
            <p:cNvSpPr/>
            <p:nvPr/>
          </p:nvSpPr>
          <p:spPr bwMode="auto">
            <a:xfrm>
              <a:off x="1166813" y="3689350"/>
              <a:ext cx="368300" cy="134938"/>
            </a:xfrm>
            <a:custGeom>
              <a:avLst/>
              <a:gdLst>
                <a:gd name="T0" fmla="*/ 927 w 1025"/>
                <a:gd name="T1" fmla="*/ 111 h 375"/>
                <a:gd name="T2" fmla="*/ 996 w 1025"/>
                <a:gd name="T3" fmla="*/ 263 h 375"/>
                <a:gd name="T4" fmla="*/ 816 w 1025"/>
                <a:gd name="T5" fmla="*/ 374 h 375"/>
                <a:gd name="T6" fmla="*/ 526 w 1025"/>
                <a:gd name="T7" fmla="*/ 360 h 375"/>
                <a:gd name="T8" fmla="*/ 429 w 1025"/>
                <a:gd name="T9" fmla="*/ 346 h 375"/>
                <a:gd name="T10" fmla="*/ 305 w 1025"/>
                <a:gd name="T11" fmla="*/ 332 h 375"/>
                <a:gd name="T12" fmla="*/ 360 w 1025"/>
                <a:gd name="T13" fmla="*/ 263 h 375"/>
                <a:gd name="T14" fmla="*/ 360 w 1025"/>
                <a:gd name="T15" fmla="*/ 249 h 375"/>
                <a:gd name="T16" fmla="*/ 0 w 1025"/>
                <a:gd name="T17" fmla="*/ 0 h 375"/>
                <a:gd name="T18" fmla="*/ 747 w 1025"/>
                <a:gd name="T19" fmla="*/ 83 h 375"/>
                <a:gd name="T20" fmla="*/ 927 w 1025"/>
                <a:gd name="T21" fmla="*/ 111 h 375"/>
                <a:gd name="T22" fmla="*/ 927 w 1025"/>
                <a:gd name="T23" fmla="*/ 11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5" h="375">
                  <a:moveTo>
                    <a:pt x="927" y="111"/>
                  </a:moveTo>
                  <a:cubicBezTo>
                    <a:pt x="927" y="111"/>
                    <a:pt x="1024" y="139"/>
                    <a:pt x="996" y="263"/>
                  </a:cubicBezTo>
                  <a:cubicBezTo>
                    <a:pt x="996" y="263"/>
                    <a:pt x="969" y="374"/>
                    <a:pt x="816" y="374"/>
                  </a:cubicBezTo>
                  <a:cubicBezTo>
                    <a:pt x="816" y="374"/>
                    <a:pt x="816" y="374"/>
                    <a:pt x="526" y="360"/>
                  </a:cubicBezTo>
                  <a:cubicBezTo>
                    <a:pt x="526" y="360"/>
                    <a:pt x="526" y="360"/>
                    <a:pt x="429" y="346"/>
                  </a:cubicBezTo>
                  <a:cubicBezTo>
                    <a:pt x="429" y="346"/>
                    <a:pt x="429" y="346"/>
                    <a:pt x="305" y="332"/>
                  </a:cubicBezTo>
                  <a:cubicBezTo>
                    <a:pt x="305" y="332"/>
                    <a:pt x="305" y="332"/>
                    <a:pt x="360" y="263"/>
                  </a:cubicBezTo>
                  <a:cubicBezTo>
                    <a:pt x="360" y="263"/>
                    <a:pt x="360" y="263"/>
                    <a:pt x="360" y="249"/>
                  </a:cubicBezTo>
                  <a:cubicBezTo>
                    <a:pt x="360" y="249"/>
                    <a:pt x="360" y="249"/>
                    <a:pt x="0" y="0"/>
                  </a:cubicBezTo>
                  <a:cubicBezTo>
                    <a:pt x="0" y="0"/>
                    <a:pt x="0" y="0"/>
                    <a:pt x="747" y="83"/>
                  </a:cubicBezTo>
                  <a:cubicBezTo>
                    <a:pt x="747" y="83"/>
                    <a:pt x="747" y="83"/>
                    <a:pt x="927" y="111"/>
                  </a:cubicBezTo>
                  <a:lnTo>
                    <a:pt x="927" y="111"/>
                  </a:lnTo>
                </a:path>
              </a:pathLst>
            </a:custGeom>
            <a:solidFill>
              <a:srgbClr val="EAB98C"/>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6" name="îṧḻíḑê">
              <a:extLst>
                <a:ext uri="{FF2B5EF4-FFF2-40B4-BE49-F238E27FC236}">
                  <a16:creationId xmlns:a16="http://schemas.microsoft.com/office/drawing/2014/main" id="{DD081F6D-809B-4351-9454-DEB75EB2ADD9}"/>
                </a:ext>
              </a:extLst>
            </p:cNvPr>
            <p:cNvSpPr/>
            <p:nvPr/>
          </p:nvSpPr>
          <p:spPr bwMode="auto">
            <a:xfrm>
              <a:off x="1416050" y="3724275"/>
              <a:ext cx="109538" cy="60325"/>
            </a:xfrm>
            <a:custGeom>
              <a:avLst/>
              <a:gdLst>
                <a:gd name="T0" fmla="*/ 235 w 305"/>
                <a:gd name="T1" fmla="*/ 27 h 167"/>
                <a:gd name="T2" fmla="*/ 235 w 305"/>
                <a:gd name="T3" fmla="*/ 27 h 167"/>
                <a:gd name="T4" fmla="*/ 262 w 305"/>
                <a:gd name="T5" fmla="*/ 138 h 167"/>
                <a:gd name="T6" fmla="*/ 69 w 305"/>
                <a:gd name="T7" fmla="*/ 138 h 167"/>
                <a:gd name="T8" fmla="*/ 14 w 305"/>
                <a:gd name="T9" fmla="*/ 27 h 167"/>
                <a:gd name="T10" fmla="*/ 41 w 305"/>
                <a:gd name="T11" fmla="*/ 0 h 167"/>
                <a:gd name="T12" fmla="*/ 235 w 305"/>
                <a:gd name="T13" fmla="*/ 27 h 167"/>
              </a:gdLst>
              <a:ahLst/>
              <a:cxnLst>
                <a:cxn ang="0">
                  <a:pos x="T0" y="T1"/>
                </a:cxn>
                <a:cxn ang="0">
                  <a:pos x="T2" y="T3"/>
                </a:cxn>
                <a:cxn ang="0">
                  <a:pos x="T4" y="T5"/>
                </a:cxn>
                <a:cxn ang="0">
                  <a:pos x="T6" y="T7"/>
                </a:cxn>
                <a:cxn ang="0">
                  <a:pos x="T8" y="T9"/>
                </a:cxn>
                <a:cxn ang="0">
                  <a:pos x="T10" y="T11"/>
                </a:cxn>
                <a:cxn ang="0">
                  <a:pos x="T12" y="T13"/>
                </a:cxn>
              </a:cxnLst>
              <a:rect l="0" t="0" r="r" b="b"/>
              <a:pathLst>
                <a:path w="305" h="167">
                  <a:moveTo>
                    <a:pt x="235" y="27"/>
                  </a:moveTo>
                  <a:lnTo>
                    <a:pt x="235" y="27"/>
                  </a:lnTo>
                  <a:cubicBezTo>
                    <a:pt x="235" y="27"/>
                    <a:pt x="304" y="83"/>
                    <a:pt x="262" y="138"/>
                  </a:cubicBezTo>
                  <a:cubicBezTo>
                    <a:pt x="262" y="138"/>
                    <a:pt x="235" y="166"/>
                    <a:pt x="69" y="138"/>
                  </a:cubicBezTo>
                  <a:cubicBezTo>
                    <a:pt x="69" y="138"/>
                    <a:pt x="0" y="97"/>
                    <a:pt x="14" y="27"/>
                  </a:cubicBezTo>
                  <a:cubicBezTo>
                    <a:pt x="41" y="0"/>
                    <a:pt x="41" y="0"/>
                    <a:pt x="41" y="0"/>
                  </a:cubicBezTo>
                  <a:lnTo>
                    <a:pt x="235" y="27"/>
                  </a:lnTo>
                </a:path>
              </a:pathLst>
            </a:custGeom>
            <a:solidFill>
              <a:srgbClr val="E3B69D"/>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7" name="í$ḻíḓe">
              <a:extLst>
                <a:ext uri="{FF2B5EF4-FFF2-40B4-BE49-F238E27FC236}">
                  <a16:creationId xmlns:a16="http://schemas.microsoft.com/office/drawing/2014/main" id="{1634C63E-528F-45B6-9FF7-E73D87B0FE81}"/>
                </a:ext>
              </a:extLst>
            </p:cNvPr>
            <p:cNvSpPr/>
            <p:nvPr/>
          </p:nvSpPr>
          <p:spPr bwMode="auto">
            <a:xfrm>
              <a:off x="1296988" y="3684588"/>
              <a:ext cx="239712" cy="46037"/>
            </a:xfrm>
            <a:custGeom>
              <a:avLst/>
              <a:gdLst>
                <a:gd name="T0" fmla="*/ 664 w 665"/>
                <a:gd name="T1" fmla="*/ 69 h 126"/>
                <a:gd name="T2" fmla="*/ 539 w 665"/>
                <a:gd name="T3" fmla="*/ 125 h 126"/>
                <a:gd name="T4" fmla="*/ 0 w 665"/>
                <a:gd name="T5" fmla="*/ 56 h 126"/>
                <a:gd name="T6" fmla="*/ 332 w 665"/>
                <a:gd name="T7" fmla="*/ 0 h 126"/>
                <a:gd name="T8" fmla="*/ 664 w 665"/>
                <a:gd name="T9" fmla="*/ 69 h 126"/>
                <a:gd name="T10" fmla="*/ 664 w 665"/>
                <a:gd name="T11" fmla="*/ 69 h 126"/>
              </a:gdLst>
              <a:ahLst/>
              <a:cxnLst>
                <a:cxn ang="0">
                  <a:pos x="T0" y="T1"/>
                </a:cxn>
                <a:cxn ang="0">
                  <a:pos x="T2" y="T3"/>
                </a:cxn>
                <a:cxn ang="0">
                  <a:pos x="T4" y="T5"/>
                </a:cxn>
                <a:cxn ang="0">
                  <a:pos x="T6" y="T7"/>
                </a:cxn>
                <a:cxn ang="0">
                  <a:pos x="T8" y="T9"/>
                </a:cxn>
                <a:cxn ang="0">
                  <a:pos x="T10" y="T11"/>
                </a:cxn>
              </a:cxnLst>
              <a:rect l="0" t="0" r="r" b="b"/>
              <a:pathLst>
                <a:path w="665" h="126">
                  <a:moveTo>
                    <a:pt x="664" y="69"/>
                  </a:moveTo>
                  <a:lnTo>
                    <a:pt x="539" y="125"/>
                  </a:lnTo>
                  <a:cubicBezTo>
                    <a:pt x="539" y="125"/>
                    <a:pt x="539" y="125"/>
                    <a:pt x="0" y="56"/>
                  </a:cubicBezTo>
                  <a:cubicBezTo>
                    <a:pt x="111" y="0"/>
                    <a:pt x="332" y="0"/>
                    <a:pt x="332" y="0"/>
                  </a:cubicBezTo>
                  <a:cubicBezTo>
                    <a:pt x="332" y="0"/>
                    <a:pt x="332" y="0"/>
                    <a:pt x="664" y="69"/>
                  </a:cubicBezTo>
                  <a:lnTo>
                    <a:pt x="664" y="69"/>
                  </a:lnTo>
                </a:path>
              </a:pathLst>
            </a:custGeom>
            <a:solidFill>
              <a:srgbClr val="FED6B6"/>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8" name="íṩḷíḑé">
              <a:extLst>
                <a:ext uri="{FF2B5EF4-FFF2-40B4-BE49-F238E27FC236}">
                  <a16:creationId xmlns:a16="http://schemas.microsoft.com/office/drawing/2014/main" id="{46667B3A-B9A6-4BDB-A292-21238A57FD03}"/>
                </a:ext>
              </a:extLst>
            </p:cNvPr>
            <p:cNvSpPr/>
            <p:nvPr/>
          </p:nvSpPr>
          <p:spPr bwMode="auto">
            <a:xfrm>
              <a:off x="1022350" y="3944938"/>
              <a:ext cx="279400" cy="153987"/>
            </a:xfrm>
            <a:custGeom>
              <a:avLst/>
              <a:gdLst>
                <a:gd name="T0" fmla="*/ 761 w 775"/>
                <a:gd name="T1" fmla="*/ 9 h 426"/>
                <a:gd name="T2" fmla="*/ 719 w 775"/>
                <a:gd name="T3" fmla="*/ 37 h 426"/>
                <a:gd name="T4" fmla="*/ 691 w 775"/>
                <a:gd name="T5" fmla="*/ 51 h 426"/>
                <a:gd name="T6" fmla="*/ 664 w 775"/>
                <a:gd name="T7" fmla="*/ 67 h 426"/>
                <a:gd name="T8" fmla="*/ 664 w 775"/>
                <a:gd name="T9" fmla="*/ 65 h 426"/>
                <a:gd name="T10" fmla="*/ 525 w 775"/>
                <a:gd name="T11" fmla="*/ 148 h 426"/>
                <a:gd name="T12" fmla="*/ 221 w 775"/>
                <a:gd name="T13" fmla="*/ 300 h 426"/>
                <a:gd name="T14" fmla="*/ 166 w 775"/>
                <a:gd name="T15" fmla="*/ 341 h 426"/>
                <a:gd name="T16" fmla="*/ 0 w 775"/>
                <a:gd name="T17" fmla="*/ 425 h 426"/>
                <a:gd name="T18" fmla="*/ 138 w 775"/>
                <a:gd name="T19" fmla="*/ 341 h 426"/>
                <a:gd name="T20" fmla="*/ 263 w 775"/>
                <a:gd name="T21" fmla="*/ 259 h 426"/>
                <a:gd name="T22" fmla="*/ 346 w 775"/>
                <a:gd name="T23" fmla="*/ 217 h 426"/>
                <a:gd name="T24" fmla="*/ 428 w 775"/>
                <a:gd name="T25" fmla="*/ 175 h 426"/>
                <a:gd name="T26" fmla="*/ 498 w 775"/>
                <a:gd name="T27" fmla="*/ 134 h 426"/>
                <a:gd name="T28" fmla="*/ 581 w 775"/>
                <a:gd name="T29" fmla="*/ 93 h 426"/>
                <a:gd name="T30" fmla="*/ 719 w 775"/>
                <a:gd name="T31" fmla="*/ 23 h 426"/>
                <a:gd name="T32" fmla="*/ 774 w 775"/>
                <a:gd name="T33" fmla="*/ 0 h 426"/>
                <a:gd name="T34" fmla="*/ 761 w 775"/>
                <a:gd name="T35" fmla="*/ 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5" h="426">
                  <a:moveTo>
                    <a:pt x="761" y="9"/>
                  </a:moveTo>
                  <a:cubicBezTo>
                    <a:pt x="747" y="9"/>
                    <a:pt x="733" y="23"/>
                    <a:pt x="719" y="37"/>
                  </a:cubicBezTo>
                  <a:cubicBezTo>
                    <a:pt x="719" y="37"/>
                    <a:pt x="706" y="51"/>
                    <a:pt x="691" y="51"/>
                  </a:cubicBezTo>
                  <a:cubicBezTo>
                    <a:pt x="679" y="57"/>
                    <a:pt x="670" y="62"/>
                    <a:pt x="664" y="67"/>
                  </a:cubicBezTo>
                  <a:cubicBezTo>
                    <a:pt x="664" y="66"/>
                    <a:pt x="664" y="66"/>
                    <a:pt x="664" y="65"/>
                  </a:cubicBezTo>
                  <a:lnTo>
                    <a:pt x="525" y="148"/>
                  </a:lnTo>
                  <a:lnTo>
                    <a:pt x="221" y="300"/>
                  </a:lnTo>
                  <a:lnTo>
                    <a:pt x="166" y="341"/>
                  </a:lnTo>
                  <a:lnTo>
                    <a:pt x="0" y="425"/>
                  </a:lnTo>
                  <a:cubicBezTo>
                    <a:pt x="0" y="425"/>
                    <a:pt x="55" y="383"/>
                    <a:pt x="138" y="341"/>
                  </a:cubicBezTo>
                  <a:cubicBezTo>
                    <a:pt x="166" y="314"/>
                    <a:pt x="221" y="286"/>
                    <a:pt x="263" y="259"/>
                  </a:cubicBezTo>
                  <a:cubicBezTo>
                    <a:pt x="290" y="244"/>
                    <a:pt x="318" y="231"/>
                    <a:pt x="346" y="217"/>
                  </a:cubicBezTo>
                  <a:cubicBezTo>
                    <a:pt x="374" y="203"/>
                    <a:pt x="401" y="189"/>
                    <a:pt x="428" y="175"/>
                  </a:cubicBezTo>
                  <a:cubicBezTo>
                    <a:pt x="456" y="162"/>
                    <a:pt x="484" y="148"/>
                    <a:pt x="498" y="134"/>
                  </a:cubicBezTo>
                  <a:cubicBezTo>
                    <a:pt x="525" y="120"/>
                    <a:pt x="553" y="106"/>
                    <a:pt x="581" y="93"/>
                  </a:cubicBezTo>
                  <a:cubicBezTo>
                    <a:pt x="636" y="65"/>
                    <a:pt x="678" y="51"/>
                    <a:pt x="719" y="23"/>
                  </a:cubicBezTo>
                  <a:cubicBezTo>
                    <a:pt x="737" y="13"/>
                    <a:pt x="756" y="5"/>
                    <a:pt x="774" y="0"/>
                  </a:cubicBezTo>
                  <a:cubicBezTo>
                    <a:pt x="770" y="2"/>
                    <a:pt x="765" y="4"/>
                    <a:pt x="761" y="9"/>
                  </a:cubicBez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69" name="îśḻiḑé">
              <a:extLst>
                <a:ext uri="{FF2B5EF4-FFF2-40B4-BE49-F238E27FC236}">
                  <a16:creationId xmlns:a16="http://schemas.microsoft.com/office/drawing/2014/main" id="{3D8EA36E-66F6-4096-9065-C0CD8304AC4B}"/>
                </a:ext>
              </a:extLst>
            </p:cNvPr>
            <p:cNvSpPr/>
            <p:nvPr/>
          </p:nvSpPr>
          <p:spPr bwMode="auto">
            <a:xfrm>
              <a:off x="1255713" y="3929063"/>
              <a:ext cx="74612" cy="44450"/>
            </a:xfrm>
            <a:custGeom>
              <a:avLst/>
              <a:gdLst>
                <a:gd name="T0" fmla="*/ 207 w 208"/>
                <a:gd name="T1" fmla="*/ 0 h 125"/>
                <a:gd name="T2" fmla="*/ 152 w 208"/>
                <a:gd name="T3" fmla="*/ 42 h 125"/>
                <a:gd name="T4" fmla="*/ 68 w 208"/>
                <a:gd name="T5" fmla="*/ 84 h 125"/>
                <a:gd name="T6" fmla="*/ 42 w 208"/>
                <a:gd name="T7" fmla="*/ 97 h 125"/>
                <a:gd name="T8" fmla="*/ 30 w 208"/>
                <a:gd name="T9" fmla="*/ 102 h 125"/>
                <a:gd name="T10" fmla="*/ 14 w 208"/>
                <a:gd name="T11" fmla="*/ 111 h 125"/>
                <a:gd name="T12" fmla="*/ 14 w 208"/>
                <a:gd name="T13" fmla="*/ 113 h 125"/>
                <a:gd name="T14" fmla="*/ 30 w 208"/>
                <a:gd name="T15" fmla="*/ 102 h 125"/>
                <a:gd name="T16" fmla="*/ 41 w 208"/>
                <a:gd name="T17" fmla="*/ 97 h 125"/>
                <a:gd name="T18" fmla="*/ 42 w 208"/>
                <a:gd name="T19" fmla="*/ 97 h 125"/>
                <a:gd name="T20" fmla="*/ 68 w 208"/>
                <a:gd name="T21" fmla="*/ 84 h 125"/>
                <a:gd name="T22" fmla="*/ 69 w 208"/>
                <a:gd name="T23" fmla="*/ 83 h 125"/>
                <a:gd name="T24" fmla="*/ 111 w 208"/>
                <a:gd name="T25" fmla="*/ 55 h 125"/>
                <a:gd name="T26" fmla="*/ 152 w 208"/>
                <a:gd name="T27" fmla="*/ 42 h 125"/>
                <a:gd name="T28" fmla="*/ 207 w 208"/>
                <a:gd name="T29" fmla="*/ 0 h 125"/>
                <a:gd name="T30" fmla="*/ 0 w 208"/>
                <a:gd name="T31" fmla="*/ 124 h 125"/>
                <a:gd name="T32" fmla="*/ 14 w 208"/>
                <a:gd name="T33" fmla="*/ 113 h 125"/>
                <a:gd name="T34" fmla="*/ 0 w 208"/>
                <a:gd name="T35"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25">
                  <a:moveTo>
                    <a:pt x="207" y="0"/>
                  </a:moveTo>
                  <a:cubicBezTo>
                    <a:pt x="207" y="0"/>
                    <a:pt x="194" y="28"/>
                    <a:pt x="152" y="42"/>
                  </a:cubicBezTo>
                  <a:lnTo>
                    <a:pt x="68" y="84"/>
                  </a:lnTo>
                  <a:cubicBezTo>
                    <a:pt x="111" y="62"/>
                    <a:pt x="99" y="68"/>
                    <a:pt x="42" y="97"/>
                  </a:cubicBezTo>
                  <a:cubicBezTo>
                    <a:pt x="75" y="80"/>
                    <a:pt x="67" y="84"/>
                    <a:pt x="30" y="102"/>
                  </a:cubicBezTo>
                  <a:cubicBezTo>
                    <a:pt x="45" y="95"/>
                    <a:pt x="30" y="102"/>
                    <a:pt x="14" y="111"/>
                  </a:cubicBezTo>
                  <a:cubicBezTo>
                    <a:pt x="14" y="112"/>
                    <a:pt x="14" y="112"/>
                    <a:pt x="14" y="113"/>
                  </a:cubicBezTo>
                  <a:cubicBezTo>
                    <a:pt x="18" y="110"/>
                    <a:pt x="24" y="106"/>
                    <a:pt x="30" y="102"/>
                  </a:cubicBezTo>
                  <a:cubicBezTo>
                    <a:pt x="34" y="101"/>
                    <a:pt x="37" y="99"/>
                    <a:pt x="41" y="97"/>
                  </a:cubicBezTo>
                  <a:cubicBezTo>
                    <a:pt x="41" y="97"/>
                    <a:pt x="42" y="97"/>
                    <a:pt x="42" y="97"/>
                  </a:cubicBezTo>
                  <a:cubicBezTo>
                    <a:pt x="54" y="96"/>
                    <a:pt x="65" y="87"/>
                    <a:pt x="68" y="84"/>
                  </a:cubicBezTo>
                  <a:cubicBezTo>
                    <a:pt x="69" y="83"/>
                    <a:pt x="69" y="83"/>
                    <a:pt x="69" y="83"/>
                  </a:cubicBezTo>
                  <a:cubicBezTo>
                    <a:pt x="83" y="69"/>
                    <a:pt x="97" y="55"/>
                    <a:pt x="111" y="55"/>
                  </a:cubicBezTo>
                  <a:cubicBezTo>
                    <a:pt x="125" y="42"/>
                    <a:pt x="138" y="42"/>
                    <a:pt x="152" y="42"/>
                  </a:cubicBezTo>
                  <a:cubicBezTo>
                    <a:pt x="194" y="14"/>
                    <a:pt x="207" y="0"/>
                    <a:pt x="207" y="0"/>
                  </a:cubicBezTo>
                  <a:close/>
                  <a:moveTo>
                    <a:pt x="0" y="124"/>
                  </a:moveTo>
                  <a:cubicBezTo>
                    <a:pt x="0" y="124"/>
                    <a:pt x="5" y="119"/>
                    <a:pt x="14" y="113"/>
                  </a:cubicBezTo>
                  <a:cubicBezTo>
                    <a:pt x="12" y="124"/>
                    <a:pt x="0" y="124"/>
                    <a:pt x="0" y="124"/>
                  </a:cubicBezTo>
                  <a:close/>
                </a:path>
              </a:pathLst>
            </a:custGeom>
            <a:solidFill>
              <a:srgbClr val="F1BE9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0" name="î$ḻîḍé">
              <a:extLst>
                <a:ext uri="{FF2B5EF4-FFF2-40B4-BE49-F238E27FC236}">
                  <a16:creationId xmlns:a16="http://schemas.microsoft.com/office/drawing/2014/main" id="{EEEA27A2-FB51-4DCF-BB1F-82724A9F0F5D}"/>
                </a:ext>
              </a:extLst>
            </p:cNvPr>
            <p:cNvSpPr/>
            <p:nvPr/>
          </p:nvSpPr>
          <p:spPr bwMode="auto">
            <a:xfrm>
              <a:off x="1022350" y="3943350"/>
              <a:ext cx="288925" cy="155575"/>
            </a:xfrm>
            <a:custGeom>
              <a:avLst/>
              <a:gdLst>
                <a:gd name="T0" fmla="*/ 802 w 803"/>
                <a:gd name="T1" fmla="*/ 0 h 430"/>
                <a:gd name="T2" fmla="*/ 733 w 803"/>
                <a:gd name="T3" fmla="*/ 41 h 430"/>
                <a:gd name="T4" fmla="*/ 595 w 803"/>
                <a:gd name="T5" fmla="*/ 124 h 430"/>
                <a:gd name="T6" fmla="*/ 525 w 803"/>
                <a:gd name="T7" fmla="*/ 166 h 430"/>
                <a:gd name="T8" fmla="*/ 443 w 803"/>
                <a:gd name="T9" fmla="*/ 207 h 430"/>
                <a:gd name="T10" fmla="*/ 359 w 803"/>
                <a:gd name="T11" fmla="*/ 248 h 430"/>
                <a:gd name="T12" fmla="*/ 277 w 803"/>
                <a:gd name="T13" fmla="*/ 290 h 430"/>
                <a:gd name="T14" fmla="*/ 138 w 803"/>
                <a:gd name="T15" fmla="*/ 359 h 430"/>
                <a:gd name="T16" fmla="*/ 0 w 803"/>
                <a:gd name="T17" fmla="*/ 429 h 430"/>
                <a:gd name="T18" fmla="*/ 0 w 803"/>
                <a:gd name="T19" fmla="*/ 429 h 430"/>
                <a:gd name="T20" fmla="*/ 166 w 803"/>
                <a:gd name="T21" fmla="*/ 345 h 430"/>
                <a:gd name="T22" fmla="*/ 221 w 803"/>
                <a:gd name="T23" fmla="*/ 304 h 430"/>
                <a:gd name="T24" fmla="*/ 525 w 803"/>
                <a:gd name="T25" fmla="*/ 152 h 430"/>
                <a:gd name="T26" fmla="*/ 525 w 803"/>
                <a:gd name="T27" fmla="*/ 152 h 430"/>
                <a:gd name="T28" fmla="*/ 664 w 803"/>
                <a:gd name="T29" fmla="*/ 69 h 430"/>
                <a:gd name="T30" fmla="*/ 802 w 803"/>
                <a:gd name="T31" fmla="*/ 0 h 430"/>
                <a:gd name="T32" fmla="*/ 802 w 803"/>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30">
                  <a:moveTo>
                    <a:pt x="802" y="0"/>
                  </a:moveTo>
                  <a:cubicBezTo>
                    <a:pt x="775" y="13"/>
                    <a:pt x="761" y="27"/>
                    <a:pt x="733" y="41"/>
                  </a:cubicBezTo>
                  <a:cubicBezTo>
                    <a:pt x="691" y="69"/>
                    <a:pt x="650" y="97"/>
                    <a:pt x="595" y="124"/>
                  </a:cubicBezTo>
                  <a:cubicBezTo>
                    <a:pt x="567" y="138"/>
                    <a:pt x="553" y="152"/>
                    <a:pt x="525" y="166"/>
                  </a:cubicBezTo>
                  <a:cubicBezTo>
                    <a:pt x="498" y="179"/>
                    <a:pt x="470" y="193"/>
                    <a:pt x="443" y="207"/>
                  </a:cubicBezTo>
                  <a:cubicBezTo>
                    <a:pt x="415" y="221"/>
                    <a:pt x="387" y="235"/>
                    <a:pt x="359" y="248"/>
                  </a:cubicBezTo>
                  <a:cubicBezTo>
                    <a:pt x="332" y="263"/>
                    <a:pt x="304" y="276"/>
                    <a:pt x="277" y="290"/>
                  </a:cubicBezTo>
                  <a:cubicBezTo>
                    <a:pt x="235" y="318"/>
                    <a:pt x="180" y="345"/>
                    <a:pt x="138" y="359"/>
                  </a:cubicBezTo>
                  <a:cubicBezTo>
                    <a:pt x="55" y="401"/>
                    <a:pt x="0" y="429"/>
                    <a:pt x="0" y="429"/>
                  </a:cubicBezTo>
                  <a:lnTo>
                    <a:pt x="0" y="429"/>
                  </a:lnTo>
                  <a:cubicBezTo>
                    <a:pt x="0" y="429"/>
                    <a:pt x="0" y="429"/>
                    <a:pt x="166" y="345"/>
                  </a:cubicBezTo>
                  <a:cubicBezTo>
                    <a:pt x="166" y="345"/>
                    <a:pt x="166" y="345"/>
                    <a:pt x="221" y="304"/>
                  </a:cubicBezTo>
                  <a:cubicBezTo>
                    <a:pt x="221" y="304"/>
                    <a:pt x="221" y="304"/>
                    <a:pt x="525" y="152"/>
                  </a:cubicBezTo>
                  <a:lnTo>
                    <a:pt x="525" y="152"/>
                  </a:lnTo>
                  <a:cubicBezTo>
                    <a:pt x="525" y="152"/>
                    <a:pt x="525" y="152"/>
                    <a:pt x="664" y="69"/>
                  </a:cubicBezTo>
                  <a:cubicBezTo>
                    <a:pt x="664" y="69"/>
                    <a:pt x="664" y="69"/>
                    <a:pt x="802" y="0"/>
                  </a:cubicBezTo>
                  <a:lnTo>
                    <a:pt x="802"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1" name="išḻíḑé">
              <a:extLst>
                <a:ext uri="{FF2B5EF4-FFF2-40B4-BE49-F238E27FC236}">
                  <a16:creationId xmlns:a16="http://schemas.microsoft.com/office/drawing/2014/main" id="{DDC1E8CD-6A23-4DE3-BF01-94826672B758}"/>
                </a:ext>
              </a:extLst>
            </p:cNvPr>
            <p:cNvSpPr/>
            <p:nvPr/>
          </p:nvSpPr>
          <p:spPr bwMode="auto">
            <a:xfrm>
              <a:off x="1077913" y="4032250"/>
              <a:ext cx="309562" cy="165100"/>
            </a:xfrm>
            <a:custGeom>
              <a:avLst/>
              <a:gdLst>
                <a:gd name="T0" fmla="*/ 857 w 858"/>
                <a:gd name="T1" fmla="*/ 0 h 457"/>
                <a:gd name="T2" fmla="*/ 732 w 858"/>
                <a:gd name="T3" fmla="*/ 70 h 457"/>
                <a:gd name="T4" fmla="*/ 594 w 858"/>
                <a:gd name="T5" fmla="*/ 153 h 457"/>
                <a:gd name="T6" fmla="*/ 511 w 858"/>
                <a:gd name="T7" fmla="*/ 194 h 457"/>
                <a:gd name="T8" fmla="*/ 442 w 858"/>
                <a:gd name="T9" fmla="*/ 236 h 457"/>
                <a:gd name="T10" fmla="*/ 359 w 858"/>
                <a:gd name="T11" fmla="*/ 277 h 457"/>
                <a:gd name="T12" fmla="*/ 275 w 858"/>
                <a:gd name="T13" fmla="*/ 319 h 457"/>
                <a:gd name="T14" fmla="*/ 137 w 858"/>
                <a:gd name="T15" fmla="*/ 388 h 457"/>
                <a:gd name="T16" fmla="*/ 0 w 858"/>
                <a:gd name="T17" fmla="*/ 456 h 457"/>
                <a:gd name="T18" fmla="*/ 68 w 858"/>
                <a:gd name="T19" fmla="*/ 416 h 457"/>
                <a:gd name="T20" fmla="*/ 345 w 858"/>
                <a:gd name="T21" fmla="*/ 263 h 457"/>
                <a:gd name="T22" fmla="*/ 663 w 858"/>
                <a:gd name="T23" fmla="*/ 97 h 457"/>
                <a:gd name="T24" fmla="*/ 843 w 858"/>
                <a:gd name="T25" fmla="*/ 0 h 457"/>
                <a:gd name="T26" fmla="*/ 857 w 858"/>
                <a:gd name="T27"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8" h="457">
                  <a:moveTo>
                    <a:pt x="857" y="0"/>
                  </a:moveTo>
                  <a:cubicBezTo>
                    <a:pt x="857" y="0"/>
                    <a:pt x="801" y="28"/>
                    <a:pt x="732" y="70"/>
                  </a:cubicBezTo>
                  <a:cubicBezTo>
                    <a:pt x="691" y="97"/>
                    <a:pt x="635" y="125"/>
                    <a:pt x="594" y="153"/>
                  </a:cubicBezTo>
                  <a:cubicBezTo>
                    <a:pt x="566" y="167"/>
                    <a:pt x="538" y="181"/>
                    <a:pt x="511" y="194"/>
                  </a:cubicBezTo>
                  <a:cubicBezTo>
                    <a:pt x="483" y="208"/>
                    <a:pt x="469" y="222"/>
                    <a:pt x="442" y="236"/>
                  </a:cubicBezTo>
                  <a:cubicBezTo>
                    <a:pt x="414" y="250"/>
                    <a:pt x="387" y="263"/>
                    <a:pt x="359" y="277"/>
                  </a:cubicBezTo>
                  <a:cubicBezTo>
                    <a:pt x="331" y="305"/>
                    <a:pt x="303" y="305"/>
                    <a:pt x="275" y="319"/>
                  </a:cubicBezTo>
                  <a:cubicBezTo>
                    <a:pt x="221" y="347"/>
                    <a:pt x="179" y="374"/>
                    <a:pt x="137" y="388"/>
                  </a:cubicBezTo>
                  <a:cubicBezTo>
                    <a:pt x="60" y="426"/>
                    <a:pt x="7" y="452"/>
                    <a:pt x="0" y="456"/>
                  </a:cubicBezTo>
                  <a:cubicBezTo>
                    <a:pt x="5" y="454"/>
                    <a:pt x="31" y="440"/>
                    <a:pt x="68" y="416"/>
                  </a:cubicBezTo>
                  <a:lnTo>
                    <a:pt x="345" y="263"/>
                  </a:lnTo>
                  <a:lnTo>
                    <a:pt x="663" y="97"/>
                  </a:lnTo>
                  <a:lnTo>
                    <a:pt x="843" y="0"/>
                  </a:lnTo>
                  <a:lnTo>
                    <a:pt x="857"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2" name="ïS1idé">
              <a:extLst>
                <a:ext uri="{FF2B5EF4-FFF2-40B4-BE49-F238E27FC236}">
                  <a16:creationId xmlns:a16="http://schemas.microsoft.com/office/drawing/2014/main" id="{D7625493-A7DA-48C7-962E-D84A9B87B10B}"/>
                </a:ext>
              </a:extLst>
            </p:cNvPr>
            <p:cNvSpPr/>
            <p:nvPr/>
          </p:nvSpPr>
          <p:spPr bwMode="auto">
            <a:xfrm>
              <a:off x="1101725" y="4035425"/>
              <a:ext cx="274638" cy="147638"/>
            </a:xfrm>
            <a:custGeom>
              <a:avLst/>
              <a:gdLst>
                <a:gd name="T0" fmla="*/ 595 w 763"/>
                <a:gd name="T1" fmla="*/ 90 h 410"/>
                <a:gd name="T2" fmla="*/ 277 w 763"/>
                <a:gd name="T3" fmla="*/ 256 h 410"/>
                <a:gd name="T4" fmla="*/ 0 w 763"/>
                <a:gd name="T5" fmla="*/ 409 h 410"/>
                <a:gd name="T6" fmla="*/ 56 w 763"/>
                <a:gd name="T7" fmla="*/ 367 h 410"/>
                <a:gd name="T8" fmla="*/ 194 w 763"/>
                <a:gd name="T9" fmla="*/ 298 h 410"/>
                <a:gd name="T10" fmla="*/ 277 w 763"/>
                <a:gd name="T11" fmla="*/ 243 h 410"/>
                <a:gd name="T12" fmla="*/ 346 w 763"/>
                <a:gd name="T13" fmla="*/ 201 h 410"/>
                <a:gd name="T14" fmla="*/ 429 w 763"/>
                <a:gd name="T15" fmla="*/ 160 h 410"/>
                <a:gd name="T16" fmla="*/ 512 w 763"/>
                <a:gd name="T17" fmla="*/ 118 h 410"/>
                <a:gd name="T18" fmla="*/ 651 w 763"/>
                <a:gd name="T19" fmla="*/ 49 h 410"/>
                <a:gd name="T20" fmla="*/ 727 w 763"/>
                <a:gd name="T21" fmla="*/ 19 h 410"/>
                <a:gd name="T22" fmla="*/ 595 w 763"/>
                <a:gd name="T23" fmla="*/ 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410">
                  <a:moveTo>
                    <a:pt x="595" y="90"/>
                  </a:moveTo>
                  <a:lnTo>
                    <a:pt x="277" y="256"/>
                  </a:lnTo>
                  <a:lnTo>
                    <a:pt x="0" y="409"/>
                  </a:lnTo>
                  <a:cubicBezTo>
                    <a:pt x="14" y="395"/>
                    <a:pt x="42" y="381"/>
                    <a:pt x="56" y="367"/>
                  </a:cubicBezTo>
                  <a:cubicBezTo>
                    <a:pt x="97" y="340"/>
                    <a:pt x="138" y="326"/>
                    <a:pt x="194" y="298"/>
                  </a:cubicBezTo>
                  <a:cubicBezTo>
                    <a:pt x="222" y="284"/>
                    <a:pt x="249" y="256"/>
                    <a:pt x="277" y="243"/>
                  </a:cubicBezTo>
                  <a:cubicBezTo>
                    <a:pt x="304" y="229"/>
                    <a:pt x="319" y="215"/>
                    <a:pt x="346" y="201"/>
                  </a:cubicBezTo>
                  <a:cubicBezTo>
                    <a:pt x="374" y="187"/>
                    <a:pt x="401" y="174"/>
                    <a:pt x="429" y="160"/>
                  </a:cubicBezTo>
                  <a:cubicBezTo>
                    <a:pt x="457" y="146"/>
                    <a:pt x="485" y="132"/>
                    <a:pt x="512" y="118"/>
                  </a:cubicBezTo>
                  <a:cubicBezTo>
                    <a:pt x="567" y="90"/>
                    <a:pt x="609" y="77"/>
                    <a:pt x="651" y="49"/>
                  </a:cubicBezTo>
                  <a:cubicBezTo>
                    <a:pt x="682" y="36"/>
                    <a:pt x="707" y="27"/>
                    <a:pt x="727" y="19"/>
                  </a:cubicBezTo>
                  <a:cubicBezTo>
                    <a:pt x="762" y="0"/>
                    <a:pt x="727" y="19"/>
                    <a:pt x="595" y="90"/>
                  </a:cubicBez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3" name="îslïḓè">
              <a:extLst>
                <a:ext uri="{FF2B5EF4-FFF2-40B4-BE49-F238E27FC236}">
                  <a16:creationId xmlns:a16="http://schemas.microsoft.com/office/drawing/2014/main" id="{3617BE03-4F27-40DD-BCB5-A0DB8AF13949}"/>
                </a:ext>
              </a:extLst>
            </p:cNvPr>
            <p:cNvSpPr/>
            <p:nvPr/>
          </p:nvSpPr>
          <p:spPr bwMode="auto">
            <a:xfrm>
              <a:off x="1211263" y="4127500"/>
              <a:ext cx="228600" cy="127000"/>
            </a:xfrm>
            <a:custGeom>
              <a:avLst/>
              <a:gdLst>
                <a:gd name="T0" fmla="*/ 636 w 637"/>
                <a:gd name="T1" fmla="*/ 0 h 353"/>
                <a:gd name="T2" fmla="*/ 608 w 637"/>
                <a:gd name="T3" fmla="*/ 28 h 353"/>
                <a:gd name="T4" fmla="*/ 484 w 637"/>
                <a:gd name="T5" fmla="*/ 97 h 353"/>
                <a:gd name="T6" fmla="*/ 415 w 637"/>
                <a:gd name="T7" fmla="*/ 139 h 353"/>
                <a:gd name="T8" fmla="*/ 346 w 637"/>
                <a:gd name="T9" fmla="*/ 180 h 353"/>
                <a:gd name="T10" fmla="*/ 276 w 637"/>
                <a:gd name="T11" fmla="*/ 208 h 353"/>
                <a:gd name="T12" fmla="*/ 193 w 637"/>
                <a:gd name="T13" fmla="*/ 250 h 353"/>
                <a:gd name="T14" fmla="*/ 69 w 637"/>
                <a:gd name="T15" fmla="*/ 319 h 353"/>
                <a:gd name="T16" fmla="*/ 47 w 637"/>
                <a:gd name="T17" fmla="*/ 326 h 353"/>
                <a:gd name="T18" fmla="*/ 262 w 637"/>
                <a:gd name="T19" fmla="*/ 208 h 353"/>
                <a:gd name="T20" fmla="*/ 567 w 637"/>
                <a:gd name="T21" fmla="*/ 42 h 353"/>
                <a:gd name="T22" fmla="*/ 636 w 637"/>
                <a:gd name="T2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7" h="353">
                  <a:moveTo>
                    <a:pt x="636" y="0"/>
                  </a:moveTo>
                  <a:lnTo>
                    <a:pt x="608" y="28"/>
                  </a:lnTo>
                  <a:cubicBezTo>
                    <a:pt x="567" y="42"/>
                    <a:pt x="525" y="70"/>
                    <a:pt x="484" y="97"/>
                  </a:cubicBezTo>
                  <a:cubicBezTo>
                    <a:pt x="456" y="111"/>
                    <a:pt x="442" y="125"/>
                    <a:pt x="415" y="139"/>
                  </a:cubicBezTo>
                  <a:cubicBezTo>
                    <a:pt x="387" y="153"/>
                    <a:pt x="373" y="166"/>
                    <a:pt x="346" y="180"/>
                  </a:cubicBezTo>
                  <a:cubicBezTo>
                    <a:pt x="318" y="180"/>
                    <a:pt x="290" y="194"/>
                    <a:pt x="276" y="208"/>
                  </a:cubicBezTo>
                  <a:cubicBezTo>
                    <a:pt x="249" y="222"/>
                    <a:pt x="221" y="236"/>
                    <a:pt x="193" y="250"/>
                  </a:cubicBezTo>
                  <a:cubicBezTo>
                    <a:pt x="152" y="277"/>
                    <a:pt x="110" y="291"/>
                    <a:pt x="69" y="319"/>
                  </a:cubicBezTo>
                  <a:cubicBezTo>
                    <a:pt x="61" y="321"/>
                    <a:pt x="54" y="323"/>
                    <a:pt x="47" y="326"/>
                  </a:cubicBezTo>
                  <a:cubicBezTo>
                    <a:pt x="0" y="352"/>
                    <a:pt x="47" y="326"/>
                    <a:pt x="262" y="208"/>
                  </a:cubicBezTo>
                  <a:lnTo>
                    <a:pt x="567" y="42"/>
                  </a:lnTo>
                  <a:lnTo>
                    <a:pt x="636"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4" name="ïṣḻïḑe">
              <a:extLst>
                <a:ext uri="{FF2B5EF4-FFF2-40B4-BE49-F238E27FC236}">
                  <a16:creationId xmlns:a16="http://schemas.microsoft.com/office/drawing/2014/main" id="{1294B7BD-F1AD-4F31-AFAF-04BEE3FDE19C}"/>
                </a:ext>
              </a:extLst>
            </p:cNvPr>
            <p:cNvSpPr/>
            <p:nvPr/>
          </p:nvSpPr>
          <p:spPr bwMode="auto">
            <a:xfrm>
              <a:off x="1192213" y="4106863"/>
              <a:ext cx="284162" cy="155575"/>
            </a:xfrm>
            <a:custGeom>
              <a:avLst/>
              <a:gdLst>
                <a:gd name="T0" fmla="*/ 788 w 789"/>
                <a:gd name="T1" fmla="*/ 0 h 430"/>
                <a:gd name="T2" fmla="*/ 692 w 789"/>
                <a:gd name="T3" fmla="*/ 55 h 430"/>
                <a:gd name="T4" fmla="*/ 623 w 789"/>
                <a:gd name="T5" fmla="*/ 97 h 430"/>
                <a:gd name="T6" fmla="*/ 623 w 789"/>
                <a:gd name="T7" fmla="*/ 97 h 430"/>
                <a:gd name="T8" fmla="*/ 318 w 789"/>
                <a:gd name="T9" fmla="*/ 263 h 430"/>
                <a:gd name="T10" fmla="*/ 42 w 789"/>
                <a:gd name="T11" fmla="*/ 415 h 430"/>
                <a:gd name="T12" fmla="*/ 28 w 789"/>
                <a:gd name="T13" fmla="*/ 415 h 430"/>
                <a:gd name="T14" fmla="*/ 0 w 789"/>
                <a:gd name="T15" fmla="*/ 429 h 430"/>
                <a:gd name="T16" fmla="*/ 111 w 789"/>
                <a:gd name="T17" fmla="*/ 346 h 430"/>
                <a:gd name="T18" fmla="*/ 236 w 789"/>
                <a:gd name="T19" fmla="*/ 277 h 430"/>
                <a:gd name="T20" fmla="*/ 305 w 789"/>
                <a:gd name="T21" fmla="*/ 235 h 430"/>
                <a:gd name="T22" fmla="*/ 387 w 789"/>
                <a:gd name="T23" fmla="*/ 194 h 430"/>
                <a:gd name="T24" fmla="*/ 457 w 789"/>
                <a:gd name="T25" fmla="*/ 166 h 430"/>
                <a:gd name="T26" fmla="*/ 526 w 789"/>
                <a:gd name="T27" fmla="*/ 125 h 430"/>
                <a:gd name="T28" fmla="*/ 650 w 789"/>
                <a:gd name="T29" fmla="*/ 55 h 430"/>
                <a:gd name="T30" fmla="*/ 788 w 789"/>
                <a:gd name="T31" fmla="*/ 0 h 430"/>
                <a:gd name="T32" fmla="*/ 788 w 789"/>
                <a:gd name="T3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9" h="430">
                  <a:moveTo>
                    <a:pt x="788" y="0"/>
                  </a:moveTo>
                  <a:cubicBezTo>
                    <a:pt x="788" y="0"/>
                    <a:pt x="747" y="28"/>
                    <a:pt x="692" y="55"/>
                  </a:cubicBezTo>
                  <a:cubicBezTo>
                    <a:pt x="692" y="55"/>
                    <a:pt x="692" y="55"/>
                    <a:pt x="623" y="97"/>
                  </a:cubicBezTo>
                  <a:lnTo>
                    <a:pt x="623" y="97"/>
                  </a:lnTo>
                  <a:cubicBezTo>
                    <a:pt x="623" y="97"/>
                    <a:pt x="623" y="97"/>
                    <a:pt x="318" y="263"/>
                  </a:cubicBezTo>
                  <a:cubicBezTo>
                    <a:pt x="318" y="263"/>
                    <a:pt x="318" y="263"/>
                    <a:pt x="42" y="415"/>
                  </a:cubicBezTo>
                  <a:cubicBezTo>
                    <a:pt x="42" y="415"/>
                    <a:pt x="42" y="415"/>
                    <a:pt x="28" y="415"/>
                  </a:cubicBezTo>
                  <a:cubicBezTo>
                    <a:pt x="14" y="415"/>
                    <a:pt x="0" y="429"/>
                    <a:pt x="0" y="429"/>
                  </a:cubicBezTo>
                  <a:cubicBezTo>
                    <a:pt x="0" y="429"/>
                    <a:pt x="42" y="387"/>
                    <a:pt x="111" y="346"/>
                  </a:cubicBezTo>
                  <a:cubicBezTo>
                    <a:pt x="152" y="332"/>
                    <a:pt x="194" y="305"/>
                    <a:pt x="236" y="277"/>
                  </a:cubicBezTo>
                  <a:cubicBezTo>
                    <a:pt x="263" y="263"/>
                    <a:pt x="291" y="249"/>
                    <a:pt x="305" y="235"/>
                  </a:cubicBezTo>
                  <a:cubicBezTo>
                    <a:pt x="332" y="221"/>
                    <a:pt x="360" y="208"/>
                    <a:pt x="387" y="194"/>
                  </a:cubicBezTo>
                  <a:cubicBezTo>
                    <a:pt x="402" y="180"/>
                    <a:pt x="429" y="180"/>
                    <a:pt x="457" y="166"/>
                  </a:cubicBezTo>
                  <a:cubicBezTo>
                    <a:pt x="484" y="152"/>
                    <a:pt x="498" y="139"/>
                    <a:pt x="526" y="125"/>
                  </a:cubicBezTo>
                  <a:cubicBezTo>
                    <a:pt x="567" y="97"/>
                    <a:pt x="623" y="83"/>
                    <a:pt x="650" y="55"/>
                  </a:cubicBezTo>
                  <a:cubicBezTo>
                    <a:pt x="734" y="28"/>
                    <a:pt x="788" y="0"/>
                    <a:pt x="788" y="0"/>
                  </a:cubicBezTo>
                  <a:lnTo>
                    <a:pt x="788" y="0"/>
                  </a:lnTo>
                </a:path>
              </a:pathLst>
            </a:custGeom>
            <a:solidFill>
              <a:srgbClr val="F8C9A0"/>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5" name="îṡliḓè">
              <a:extLst>
                <a:ext uri="{FF2B5EF4-FFF2-40B4-BE49-F238E27FC236}">
                  <a16:creationId xmlns:a16="http://schemas.microsoft.com/office/drawing/2014/main" id="{2D3E3A18-F398-4E8F-BE15-0B9AD033086F}"/>
                </a:ext>
              </a:extLst>
            </p:cNvPr>
            <p:cNvSpPr/>
            <p:nvPr/>
          </p:nvSpPr>
          <p:spPr bwMode="auto">
            <a:xfrm>
              <a:off x="1660525" y="3451225"/>
              <a:ext cx="528638" cy="561975"/>
            </a:xfrm>
            <a:custGeom>
              <a:avLst/>
              <a:gdLst>
                <a:gd name="T0" fmla="*/ 1466 w 1467"/>
                <a:gd name="T1" fmla="*/ 994 h 1562"/>
                <a:gd name="T2" fmla="*/ 1461 w 1467"/>
                <a:gd name="T3" fmla="*/ 1046 h 1562"/>
                <a:gd name="T4" fmla="*/ 470 w 1467"/>
                <a:gd name="T5" fmla="*/ 1561 h 1562"/>
                <a:gd name="T6" fmla="*/ 0 w 1467"/>
                <a:gd name="T7" fmla="*/ 635 h 1562"/>
                <a:gd name="T8" fmla="*/ 1244 w 1467"/>
                <a:gd name="T9" fmla="*/ 0 h 1562"/>
                <a:gd name="T10" fmla="*/ 1281 w 1467"/>
                <a:gd name="T11" fmla="*/ 70 h 1562"/>
                <a:gd name="T12" fmla="*/ 1418 w 1467"/>
                <a:gd name="T13" fmla="*/ 515 h 1562"/>
                <a:gd name="T14" fmla="*/ 1466 w 1467"/>
                <a:gd name="T15" fmla="*/ 994 h 15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7" h="1562">
                  <a:moveTo>
                    <a:pt x="1466" y="994"/>
                  </a:moveTo>
                  <a:lnTo>
                    <a:pt x="1461" y="1046"/>
                  </a:lnTo>
                  <a:lnTo>
                    <a:pt x="470" y="1561"/>
                  </a:lnTo>
                  <a:lnTo>
                    <a:pt x="0" y="635"/>
                  </a:lnTo>
                  <a:lnTo>
                    <a:pt x="1244" y="0"/>
                  </a:lnTo>
                  <a:lnTo>
                    <a:pt x="1281" y="70"/>
                  </a:lnTo>
                  <a:lnTo>
                    <a:pt x="1418" y="515"/>
                  </a:lnTo>
                  <a:lnTo>
                    <a:pt x="1466" y="994"/>
                  </a:lnTo>
                </a:path>
              </a:pathLst>
            </a:custGeom>
            <a:solidFill>
              <a:schemeClr val="accent4"/>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76" name="ïṣḷíḍê">
              <a:extLst>
                <a:ext uri="{FF2B5EF4-FFF2-40B4-BE49-F238E27FC236}">
                  <a16:creationId xmlns:a16="http://schemas.microsoft.com/office/drawing/2014/main" id="{2526AB53-02D6-4780-BCFB-2330DA57DBA0}"/>
                </a:ext>
              </a:extLst>
            </p:cNvPr>
            <p:cNvSpPr/>
            <p:nvPr/>
          </p:nvSpPr>
          <p:spPr bwMode="auto">
            <a:xfrm>
              <a:off x="492125" y="3360738"/>
              <a:ext cx="544513" cy="598487"/>
            </a:xfrm>
            <a:custGeom>
              <a:avLst/>
              <a:gdLst>
                <a:gd name="T0" fmla="*/ 25 w 1513"/>
                <a:gd name="T1" fmla="*/ 767 h 1662"/>
                <a:gd name="T2" fmla="*/ 164 w 1513"/>
                <a:gd name="T3" fmla="*/ 322 h 1662"/>
                <a:gd name="T4" fmla="*/ 338 w 1513"/>
                <a:gd name="T5" fmla="*/ 0 h 1662"/>
                <a:gd name="T6" fmla="*/ 1512 w 1513"/>
                <a:gd name="T7" fmla="*/ 803 h 1662"/>
                <a:gd name="T8" fmla="*/ 931 w 1513"/>
                <a:gd name="T9" fmla="*/ 1661 h 1662"/>
                <a:gd name="T10" fmla="*/ 0 w 1513"/>
                <a:gd name="T11" fmla="*/ 1017 h 1662"/>
                <a:gd name="T12" fmla="*/ 25 w 1513"/>
                <a:gd name="T13" fmla="*/ 767 h 1662"/>
              </a:gdLst>
              <a:ahLst/>
              <a:cxnLst>
                <a:cxn ang="0">
                  <a:pos x="T0" y="T1"/>
                </a:cxn>
                <a:cxn ang="0">
                  <a:pos x="T2" y="T3"/>
                </a:cxn>
                <a:cxn ang="0">
                  <a:pos x="T4" y="T5"/>
                </a:cxn>
                <a:cxn ang="0">
                  <a:pos x="T6" y="T7"/>
                </a:cxn>
                <a:cxn ang="0">
                  <a:pos x="T8" y="T9"/>
                </a:cxn>
                <a:cxn ang="0">
                  <a:pos x="T10" y="T11"/>
                </a:cxn>
                <a:cxn ang="0">
                  <a:pos x="T12" y="T13"/>
                </a:cxn>
              </a:cxnLst>
              <a:rect l="0" t="0" r="r" b="b"/>
              <a:pathLst>
                <a:path w="1513" h="1662">
                  <a:moveTo>
                    <a:pt x="25" y="767"/>
                  </a:moveTo>
                  <a:lnTo>
                    <a:pt x="164" y="322"/>
                  </a:lnTo>
                  <a:lnTo>
                    <a:pt x="338" y="0"/>
                  </a:lnTo>
                  <a:lnTo>
                    <a:pt x="1512" y="803"/>
                  </a:lnTo>
                  <a:lnTo>
                    <a:pt x="931" y="1661"/>
                  </a:lnTo>
                  <a:lnTo>
                    <a:pt x="0" y="1017"/>
                  </a:lnTo>
                  <a:lnTo>
                    <a:pt x="25" y="767"/>
                  </a:lnTo>
                </a:path>
              </a:pathLst>
            </a:custGeom>
            <a:solidFill>
              <a:schemeClr val="accent2"/>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118" name="组合 117">
            <a:extLst>
              <a:ext uri="{FF2B5EF4-FFF2-40B4-BE49-F238E27FC236}">
                <a16:creationId xmlns:a16="http://schemas.microsoft.com/office/drawing/2014/main" id="{CFA666DD-0ABD-4F0E-A2A7-FA0FBD328ECD}"/>
              </a:ext>
            </a:extLst>
          </p:cNvPr>
          <p:cNvGrpSpPr/>
          <p:nvPr/>
        </p:nvGrpSpPr>
        <p:grpSpPr>
          <a:xfrm>
            <a:off x="8437330" y="4277667"/>
            <a:ext cx="3079888" cy="1446333"/>
            <a:chOff x="8437330" y="4277667"/>
            <a:chExt cx="3079888" cy="1446333"/>
          </a:xfrm>
        </p:grpSpPr>
        <p:sp>
          <p:nvSpPr>
            <p:cNvPr id="12" name="isḻiḍè">
              <a:extLst>
                <a:ext uri="{FF2B5EF4-FFF2-40B4-BE49-F238E27FC236}">
                  <a16:creationId xmlns:a16="http://schemas.microsoft.com/office/drawing/2014/main" id="{034DA557-B2B6-4AEF-8709-9CDA2F9CE878}"/>
                </a:ext>
              </a:extLst>
            </p:cNvPr>
            <p:cNvSpPr txBox="1"/>
            <p:nvPr/>
          </p:nvSpPr>
          <p:spPr>
            <a:xfrm>
              <a:off x="8437330" y="4277667"/>
              <a:ext cx="3079888" cy="492493"/>
            </a:xfrm>
            <a:prstGeom prst="rect">
              <a:avLst/>
            </a:prstGeom>
          </p:spPr>
          <p:txBody>
            <a:bodyPr vert="horz" wrap="none" lIns="90000" tIns="46800" rIns="90000" bIns="46800" anchor="ctr">
              <a:normAutofit/>
            </a:bodyPr>
            <a:lstStyle/>
            <a:p>
              <a:pPr algn="ctr"/>
              <a:r>
                <a:rPr lang="zh-CN" altLang="en-US" sz="2000" b="1" dirty="0"/>
                <a:t>新概念</a:t>
              </a:r>
            </a:p>
          </p:txBody>
        </p:sp>
        <p:sp>
          <p:nvSpPr>
            <p:cNvPr id="13" name="îṣliḍè">
              <a:extLst>
                <a:ext uri="{FF2B5EF4-FFF2-40B4-BE49-F238E27FC236}">
                  <a16:creationId xmlns:a16="http://schemas.microsoft.com/office/drawing/2014/main" id="{CEFDA441-480C-4D83-93CB-2B1AD3AA2A20}"/>
                </a:ext>
              </a:extLst>
            </p:cNvPr>
            <p:cNvSpPr txBox="1"/>
            <p:nvPr/>
          </p:nvSpPr>
          <p:spPr>
            <a:xfrm>
              <a:off x="8483092" y="4770160"/>
              <a:ext cx="3031262" cy="953840"/>
            </a:xfrm>
            <a:prstGeom prst="rect">
              <a:avLst/>
            </a:prstGeom>
          </p:spPr>
          <p:txBody>
            <a:bodyPr vert="horz" wrap="square" lIns="90000" tIns="46800" rIns="90000" bIns="46800" anchor="t" anchorCtr="0">
              <a:normAutofit/>
            </a:bodyPr>
            <a:lstStyle/>
            <a:p>
              <a:pPr algn="ctr">
                <a:lnSpc>
                  <a:spcPct val="150000"/>
                </a:lnSpc>
              </a:pPr>
              <a:r>
                <a:rPr lang="en-US" altLang="zh-CN" sz="1200" dirty="0"/>
                <a:t>UML</a:t>
              </a:r>
              <a:r>
                <a:rPr lang="zh-CN" altLang="en-US" sz="1200" dirty="0"/>
                <a:t>在演变过程中还提出了一些新的概念</a:t>
              </a:r>
              <a:r>
                <a:rPr lang="zh-CN" altLang="en-US" sz="1100" dirty="0"/>
                <a:t>。</a:t>
              </a:r>
              <a:endParaRPr lang="en-US" altLang="zh-CN" sz="1100" dirty="0"/>
            </a:p>
          </p:txBody>
        </p:sp>
      </p:grpSp>
      <p:cxnSp>
        <p:nvCxnSpPr>
          <p:cNvPr id="9" name="直接连接符 8">
            <a:extLst>
              <a:ext uri="{FF2B5EF4-FFF2-40B4-BE49-F238E27FC236}">
                <a16:creationId xmlns:a16="http://schemas.microsoft.com/office/drawing/2014/main" id="{0D704083-120B-41DD-8369-CBF36D51F2ED}"/>
              </a:ext>
            </a:extLst>
          </p:cNvPr>
          <p:cNvCxnSpPr/>
          <p:nvPr/>
        </p:nvCxnSpPr>
        <p:spPr>
          <a:xfrm>
            <a:off x="4071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80EE66F-201C-4DED-A077-0AA415D0D050}"/>
              </a:ext>
            </a:extLst>
          </p:cNvPr>
          <p:cNvCxnSpPr/>
          <p:nvPr/>
        </p:nvCxnSpPr>
        <p:spPr>
          <a:xfrm>
            <a:off x="8076000"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473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6"/>
                                        </p:tgtEl>
                                        <p:attrNameLst>
                                          <p:attrName>style.visibility</p:attrName>
                                        </p:attrNameLst>
                                      </p:cBhvr>
                                      <p:to>
                                        <p:strVal val="visible"/>
                                      </p:to>
                                    </p:set>
                                    <p:anim calcmode="lin" valueType="num">
                                      <p:cBhvr>
                                        <p:cTn id="14" dur="500" fill="hold"/>
                                        <p:tgtEl>
                                          <p:spTgt spid="116"/>
                                        </p:tgtEl>
                                        <p:attrNameLst>
                                          <p:attrName>ppt_w</p:attrName>
                                        </p:attrNameLst>
                                      </p:cBhvr>
                                      <p:tavLst>
                                        <p:tav tm="0">
                                          <p:val>
                                            <p:fltVal val="0"/>
                                          </p:val>
                                        </p:tav>
                                        <p:tav tm="100000">
                                          <p:val>
                                            <p:strVal val="#ppt_w"/>
                                          </p:val>
                                        </p:tav>
                                      </p:tavLst>
                                    </p:anim>
                                    <p:anim calcmode="lin" valueType="num">
                                      <p:cBhvr>
                                        <p:cTn id="15" dur="500" fill="hold"/>
                                        <p:tgtEl>
                                          <p:spTgt spid="116"/>
                                        </p:tgtEl>
                                        <p:attrNameLst>
                                          <p:attrName>ppt_h</p:attrName>
                                        </p:attrNameLst>
                                      </p:cBhvr>
                                      <p:tavLst>
                                        <p:tav tm="0">
                                          <p:val>
                                            <p:fltVal val="0"/>
                                          </p:val>
                                        </p:tav>
                                        <p:tav tm="100000">
                                          <p:val>
                                            <p:strVal val="#ppt_h"/>
                                          </p:val>
                                        </p:tav>
                                      </p:tavLst>
                                    </p:anim>
                                    <p:animEffect transition="in" filter="fade">
                                      <p:cBhvr>
                                        <p:cTn id="16" dur="500"/>
                                        <p:tgtEl>
                                          <p:spTgt spid="1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Effect transition="in" filter="fade">
                                      <p:cBhvr>
                                        <p:cTn id="2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的结构</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grpSp>
        <p:nvGrpSpPr>
          <p:cNvPr id="5" name="b15d545d-6a15-46b3-895f-c24e208876c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6745" y="1275545"/>
            <a:ext cx="10941360" cy="4811643"/>
            <a:chOff x="736745" y="1275545"/>
            <a:chExt cx="10941360" cy="4811643"/>
          </a:xfrm>
        </p:grpSpPr>
        <p:grpSp>
          <p:nvGrpSpPr>
            <p:cNvPr id="6" name="îŝļidé">
              <a:extLst>
                <a:ext uri="{FF2B5EF4-FFF2-40B4-BE49-F238E27FC236}">
                  <a16:creationId xmlns:a16="http://schemas.microsoft.com/office/drawing/2014/main" id="{06175A46-BBA9-4184-8DC4-E5A8703A45C5}"/>
                </a:ext>
              </a:extLst>
            </p:cNvPr>
            <p:cNvGrpSpPr/>
            <p:nvPr/>
          </p:nvGrpSpPr>
          <p:grpSpPr>
            <a:xfrm>
              <a:off x="6411000" y="1356666"/>
              <a:ext cx="1933578" cy="1993257"/>
              <a:chOff x="736745" y="1356666"/>
              <a:chExt cx="1933578" cy="1993257"/>
            </a:xfrm>
          </p:grpSpPr>
          <p:sp>
            <p:nvSpPr>
              <p:cNvPr id="29" name="ïṩ1iḓê">
                <a:extLst>
                  <a:ext uri="{FF2B5EF4-FFF2-40B4-BE49-F238E27FC236}">
                    <a16:creationId xmlns:a16="http://schemas.microsoft.com/office/drawing/2014/main" id="{79225B41-442D-4C4E-8BFF-78457083D7A7}"/>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30" name="ïṡlïďé">
                <a:extLst>
                  <a:ext uri="{FF2B5EF4-FFF2-40B4-BE49-F238E27FC236}">
                    <a16:creationId xmlns:a16="http://schemas.microsoft.com/office/drawing/2014/main" id="{FCA396D9-B7B0-4690-861F-2281188352F6}"/>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31" name="ïṧḻíḑè">
                <a:extLst>
                  <a:ext uri="{FF2B5EF4-FFF2-40B4-BE49-F238E27FC236}">
                    <a16:creationId xmlns:a16="http://schemas.microsoft.com/office/drawing/2014/main" id="{30352750-2C9C-416B-BB24-4455E70EFB7C}"/>
                  </a:ext>
                </a:extLst>
              </p:cNvPr>
              <p:cNvGrpSpPr/>
              <p:nvPr/>
            </p:nvGrpSpPr>
            <p:grpSpPr>
              <a:xfrm>
                <a:off x="1936034" y="1356666"/>
                <a:ext cx="675000" cy="675005"/>
                <a:chOff x="7209746" y="4153276"/>
                <a:chExt cx="675000" cy="675005"/>
              </a:xfrm>
            </p:grpSpPr>
            <p:sp>
              <p:nvSpPr>
                <p:cNvPr id="32" name="î$ḻiďê">
                  <a:extLst>
                    <a:ext uri="{FF2B5EF4-FFF2-40B4-BE49-F238E27FC236}">
                      <a16:creationId xmlns:a16="http://schemas.microsoft.com/office/drawing/2014/main" id="{A7514CD2-3857-420A-8886-DF54844A0BC2}"/>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33" name="ïṥļïḋê">
                  <a:extLst>
                    <a:ext uri="{FF2B5EF4-FFF2-40B4-BE49-F238E27FC236}">
                      <a16:creationId xmlns:a16="http://schemas.microsoft.com/office/drawing/2014/main" id="{B3A717FE-45EE-46FE-AED6-DDD8350626C4}"/>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7" name="iśliḍè">
              <a:extLst>
                <a:ext uri="{FF2B5EF4-FFF2-40B4-BE49-F238E27FC236}">
                  <a16:creationId xmlns:a16="http://schemas.microsoft.com/office/drawing/2014/main" id="{C9062EA8-F34E-455A-B546-B3E78B070B2D}"/>
                </a:ext>
              </a:extLst>
            </p:cNvPr>
            <p:cNvGrpSpPr/>
            <p:nvPr/>
          </p:nvGrpSpPr>
          <p:grpSpPr>
            <a:xfrm>
              <a:off x="6411000" y="4014000"/>
              <a:ext cx="1933578" cy="1993257"/>
              <a:chOff x="736745" y="1356666"/>
              <a:chExt cx="1933578" cy="1993257"/>
            </a:xfrm>
          </p:grpSpPr>
          <p:sp>
            <p:nvSpPr>
              <p:cNvPr id="24" name="îśľîďê">
                <a:extLst>
                  <a:ext uri="{FF2B5EF4-FFF2-40B4-BE49-F238E27FC236}">
                    <a16:creationId xmlns:a16="http://schemas.microsoft.com/office/drawing/2014/main" id="{14F1D6B0-BEB6-47AC-AD6F-D0DFACDEE9D7}"/>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5" name="işľíďè">
                <a:extLst>
                  <a:ext uri="{FF2B5EF4-FFF2-40B4-BE49-F238E27FC236}">
                    <a16:creationId xmlns:a16="http://schemas.microsoft.com/office/drawing/2014/main" id="{F0128008-ECF9-4D37-9EE2-55AAC346FAAE}"/>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4"/>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6" name="ïşľíḋê">
                <a:extLst>
                  <a:ext uri="{FF2B5EF4-FFF2-40B4-BE49-F238E27FC236}">
                    <a16:creationId xmlns:a16="http://schemas.microsoft.com/office/drawing/2014/main" id="{57453E1A-558F-4157-BD14-E2AEDA2EC620}"/>
                  </a:ext>
                </a:extLst>
              </p:cNvPr>
              <p:cNvGrpSpPr/>
              <p:nvPr/>
            </p:nvGrpSpPr>
            <p:grpSpPr>
              <a:xfrm>
                <a:off x="1936034" y="1356666"/>
                <a:ext cx="675000" cy="675005"/>
                <a:chOff x="7209746" y="4153276"/>
                <a:chExt cx="675000" cy="675005"/>
              </a:xfrm>
            </p:grpSpPr>
            <p:sp>
              <p:nvSpPr>
                <p:cNvPr id="27" name="iśḷíḓê">
                  <a:extLst>
                    <a:ext uri="{FF2B5EF4-FFF2-40B4-BE49-F238E27FC236}">
                      <a16:creationId xmlns:a16="http://schemas.microsoft.com/office/drawing/2014/main" id="{81DE6EC0-1C8D-487B-9193-7A319EB9C4FB}"/>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8" name="îśľîḓê">
                  <a:extLst>
                    <a:ext uri="{FF2B5EF4-FFF2-40B4-BE49-F238E27FC236}">
                      <a16:creationId xmlns:a16="http://schemas.microsoft.com/office/drawing/2014/main" id="{BB0D259D-1B09-41A2-BE8D-1FAE83D67192}"/>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8" name="íṧľiḓê">
              <a:extLst>
                <a:ext uri="{FF2B5EF4-FFF2-40B4-BE49-F238E27FC236}">
                  <a16:creationId xmlns:a16="http://schemas.microsoft.com/office/drawing/2014/main" id="{6E31D0E6-C199-4B84-9342-634A7E10590C}"/>
                </a:ext>
              </a:extLst>
            </p:cNvPr>
            <p:cNvGrpSpPr/>
            <p:nvPr/>
          </p:nvGrpSpPr>
          <p:grpSpPr>
            <a:xfrm>
              <a:off x="736745" y="2607313"/>
              <a:ext cx="5267105" cy="2075204"/>
              <a:chOff x="736745" y="1275545"/>
              <a:chExt cx="5267105" cy="2075204"/>
            </a:xfrm>
          </p:grpSpPr>
          <p:grpSp>
            <p:nvGrpSpPr>
              <p:cNvPr id="15" name="i$ḻíḋè">
                <a:extLst>
                  <a:ext uri="{FF2B5EF4-FFF2-40B4-BE49-F238E27FC236}">
                    <a16:creationId xmlns:a16="http://schemas.microsoft.com/office/drawing/2014/main" id="{7C912425-2202-4128-954B-C1246E8638D2}"/>
                  </a:ext>
                </a:extLst>
              </p:cNvPr>
              <p:cNvGrpSpPr/>
              <p:nvPr/>
            </p:nvGrpSpPr>
            <p:grpSpPr>
              <a:xfrm>
                <a:off x="736745" y="1356666"/>
                <a:ext cx="1933578" cy="1993257"/>
                <a:chOff x="736745" y="1356666"/>
                <a:chExt cx="1933578" cy="1993257"/>
              </a:xfrm>
            </p:grpSpPr>
            <p:sp>
              <p:nvSpPr>
                <p:cNvPr id="19" name="işlîdè">
                  <a:extLst>
                    <a:ext uri="{FF2B5EF4-FFF2-40B4-BE49-F238E27FC236}">
                      <a16:creationId xmlns:a16="http://schemas.microsoft.com/office/drawing/2014/main" id="{76DA8A3A-2BED-44F8-A45D-535C32D782BE}"/>
                    </a:ext>
                  </a:extLst>
                </p:cNvPr>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endParaRPr/>
                </a:p>
              </p:txBody>
            </p:sp>
            <p:sp>
              <p:nvSpPr>
                <p:cNvPr id="20" name="íṧlíḑè">
                  <a:extLst>
                    <a:ext uri="{FF2B5EF4-FFF2-40B4-BE49-F238E27FC236}">
                      <a16:creationId xmlns:a16="http://schemas.microsoft.com/office/drawing/2014/main" id="{CFC29A73-14DF-4528-B725-A07FC2354D01}"/>
                    </a:ext>
                  </a:extLst>
                </p:cNvPr>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5"/>
                  <a:srcRect/>
                  <a:stretch>
                    <a:fillRect l="-25179" t="-1" r="-24825" b="-1"/>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21" name="îšļiḋe">
                  <a:extLst>
                    <a:ext uri="{FF2B5EF4-FFF2-40B4-BE49-F238E27FC236}">
                      <a16:creationId xmlns:a16="http://schemas.microsoft.com/office/drawing/2014/main" id="{E0960696-D7A4-4754-BE13-3420EF56387A}"/>
                    </a:ext>
                  </a:extLst>
                </p:cNvPr>
                <p:cNvGrpSpPr/>
                <p:nvPr/>
              </p:nvGrpSpPr>
              <p:grpSpPr>
                <a:xfrm>
                  <a:off x="1936034" y="1356666"/>
                  <a:ext cx="675000" cy="675005"/>
                  <a:chOff x="7209746" y="4153276"/>
                  <a:chExt cx="675000" cy="675005"/>
                </a:xfrm>
              </p:grpSpPr>
              <p:sp>
                <p:nvSpPr>
                  <p:cNvPr id="22" name="íśľíḓê">
                    <a:extLst>
                      <a:ext uri="{FF2B5EF4-FFF2-40B4-BE49-F238E27FC236}">
                        <a16:creationId xmlns:a16="http://schemas.microsoft.com/office/drawing/2014/main" id="{8429431F-4E02-49EB-B0DE-8FFF733AEF04}"/>
                      </a:ext>
                    </a:extLst>
                  </p:cNvPr>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3" name="íślîdé">
                    <a:extLst>
                      <a:ext uri="{FF2B5EF4-FFF2-40B4-BE49-F238E27FC236}">
                        <a16:creationId xmlns:a16="http://schemas.microsoft.com/office/drawing/2014/main" id="{DD835C9E-334B-47B4-BBBB-098261B1CEE8}"/>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grpSp>
            <p:nvGrpSpPr>
              <p:cNvPr id="16" name="íşḻiḍe">
                <a:extLst>
                  <a:ext uri="{FF2B5EF4-FFF2-40B4-BE49-F238E27FC236}">
                    <a16:creationId xmlns:a16="http://schemas.microsoft.com/office/drawing/2014/main" id="{F24FF092-6DC5-411E-84CC-069EE7C2BAE1}"/>
                  </a:ext>
                </a:extLst>
              </p:cNvPr>
              <p:cNvGrpSpPr/>
              <p:nvPr/>
            </p:nvGrpSpPr>
            <p:grpSpPr>
              <a:xfrm>
                <a:off x="2767467" y="1275545"/>
                <a:ext cx="3236383" cy="2075204"/>
                <a:chOff x="2776441" y="1231264"/>
                <a:chExt cx="3236383" cy="2075204"/>
              </a:xfrm>
            </p:grpSpPr>
            <p:sp>
              <p:nvSpPr>
                <p:cNvPr id="17" name="iṩḷîḋê">
                  <a:extLst>
                    <a:ext uri="{FF2B5EF4-FFF2-40B4-BE49-F238E27FC236}">
                      <a16:creationId xmlns:a16="http://schemas.microsoft.com/office/drawing/2014/main" id="{074C4A15-84D8-491A-9EF6-99C04D21D2D4}"/>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zh-CN" altLang="en-US" b="1" dirty="0">
                      <a:solidFill>
                        <a:schemeClr val="accent1"/>
                      </a:solidFill>
                    </a:rPr>
                    <a:t>事物</a:t>
                  </a:r>
                  <a:endParaRPr lang="en-US" altLang="zh-CN" b="1" dirty="0">
                    <a:solidFill>
                      <a:schemeClr val="accent1"/>
                    </a:solidFill>
                  </a:endParaRPr>
                </a:p>
              </p:txBody>
            </p:sp>
            <p:sp>
              <p:nvSpPr>
                <p:cNvPr id="18" name="íşļîḍê">
                  <a:extLst>
                    <a:ext uri="{FF2B5EF4-FFF2-40B4-BE49-F238E27FC236}">
                      <a16:creationId xmlns:a16="http://schemas.microsoft.com/office/drawing/2014/main" id="{94AA66DB-C105-4232-847F-B30F8613C7EB}"/>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zh-CN" altLang="en-US" sz="1600" dirty="0"/>
                    <a:t>事物是</a:t>
                  </a:r>
                  <a:r>
                    <a:rPr lang="en-US" altLang="zh-CN" sz="1600" dirty="0"/>
                    <a:t>UML</a:t>
                  </a:r>
                  <a:r>
                    <a:rPr lang="zh-CN" altLang="en-US" sz="1600" dirty="0"/>
                    <a:t>中重要的组成部分。</a:t>
                  </a:r>
                  <a:endParaRPr lang="en-US" altLang="zh-CN" sz="1600" dirty="0"/>
                </a:p>
              </p:txBody>
            </p:sp>
          </p:grpSp>
        </p:grpSp>
        <p:grpSp>
          <p:nvGrpSpPr>
            <p:cNvPr id="9" name="iŝ1íḑé">
              <a:extLst>
                <a:ext uri="{FF2B5EF4-FFF2-40B4-BE49-F238E27FC236}">
                  <a16:creationId xmlns:a16="http://schemas.microsoft.com/office/drawing/2014/main" id="{2081F4EE-27CF-4D16-9D8E-4DF2A1E411D3}"/>
                </a:ext>
              </a:extLst>
            </p:cNvPr>
            <p:cNvGrpSpPr/>
            <p:nvPr/>
          </p:nvGrpSpPr>
          <p:grpSpPr>
            <a:xfrm>
              <a:off x="8441722" y="1275545"/>
              <a:ext cx="3236383" cy="2075204"/>
              <a:chOff x="2776441" y="1231264"/>
              <a:chExt cx="3236383" cy="2075204"/>
            </a:xfrm>
          </p:grpSpPr>
          <p:sp>
            <p:nvSpPr>
              <p:cNvPr id="13" name="îṡḻïďe">
                <a:extLst>
                  <a:ext uri="{FF2B5EF4-FFF2-40B4-BE49-F238E27FC236}">
                    <a16:creationId xmlns:a16="http://schemas.microsoft.com/office/drawing/2014/main" id="{ED8D29B6-2CD0-4E76-9A77-E3F77B74D168}"/>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zh-CN" altLang="en-US" b="1" dirty="0">
                    <a:solidFill>
                      <a:schemeClr val="accent2"/>
                    </a:solidFill>
                  </a:rPr>
                  <a:t>关系</a:t>
                </a:r>
                <a:endParaRPr lang="en-US" altLang="zh-CN" b="1" dirty="0">
                  <a:solidFill>
                    <a:schemeClr val="accent2"/>
                  </a:solidFill>
                </a:endParaRPr>
              </a:p>
            </p:txBody>
          </p:sp>
          <p:sp>
            <p:nvSpPr>
              <p:cNvPr id="14" name="iṣḷidè">
                <a:extLst>
                  <a:ext uri="{FF2B5EF4-FFF2-40B4-BE49-F238E27FC236}">
                    <a16:creationId xmlns:a16="http://schemas.microsoft.com/office/drawing/2014/main" id="{145B7924-6AA5-44EC-9617-908E696F9833}"/>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zh-CN" altLang="zh-CN" sz="1600" dirty="0"/>
                  <a:t>关系把元素紧密联系在一起。</a:t>
                </a:r>
              </a:p>
            </p:txBody>
          </p:sp>
        </p:grpSp>
        <p:grpSp>
          <p:nvGrpSpPr>
            <p:cNvPr id="10" name="isľïḓe">
              <a:extLst>
                <a:ext uri="{FF2B5EF4-FFF2-40B4-BE49-F238E27FC236}">
                  <a16:creationId xmlns:a16="http://schemas.microsoft.com/office/drawing/2014/main" id="{CFE3D588-0039-4331-9981-DAEE19C21B0D}"/>
                </a:ext>
              </a:extLst>
            </p:cNvPr>
            <p:cNvGrpSpPr/>
            <p:nvPr/>
          </p:nvGrpSpPr>
          <p:grpSpPr>
            <a:xfrm>
              <a:off x="8441722" y="4011984"/>
              <a:ext cx="3236383" cy="2075204"/>
              <a:chOff x="2776441" y="1231264"/>
              <a:chExt cx="3236383" cy="2075204"/>
            </a:xfrm>
          </p:grpSpPr>
          <p:sp>
            <p:nvSpPr>
              <p:cNvPr id="11" name="íṩļîḍè">
                <a:extLst>
                  <a:ext uri="{FF2B5EF4-FFF2-40B4-BE49-F238E27FC236}">
                    <a16:creationId xmlns:a16="http://schemas.microsoft.com/office/drawing/2014/main" id="{DF14690B-A2B3-4784-A20F-6F9721C8E8C4}"/>
                  </a:ext>
                </a:extLst>
              </p:cNvPr>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zh-CN" altLang="en-US" b="1" dirty="0">
                    <a:solidFill>
                      <a:schemeClr val="accent3"/>
                    </a:solidFill>
                  </a:rPr>
                  <a:t>图</a:t>
                </a:r>
                <a:endParaRPr lang="en-US" altLang="zh-CN" b="1" dirty="0">
                  <a:solidFill>
                    <a:schemeClr val="accent3"/>
                  </a:solidFill>
                </a:endParaRPr>
              </a:p>
            </p:txBody>
          </p:sp>
          <p:sp>
            <p:nvSpPr>
              <p:cNvPr id="12" name="îṣḷîḑé">
                <a:extLst>
                  <a:ext uri="{FF2B5EF4-FFF2-40B4-BE49-F238E27FC236}">
                    <a16:creationId xmlns:a16="http://schemas.microsoft.com/office/drawing/2014/main" id="{BCBD4F45-310B-4D9D-A7E0-B6A01FA87816}"/>
                  </a:ext>
                </a:extLst>
              </p:cNvPr>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zh-CN" altLang="en-US" sz="1600" dirty="0"/>
                  <a:t>图是很多有相互关系的组。</a:t>
                </a:r>
                <a:endParaRPr lang="en-US" altLang="zh-CN" sz="1600" dirty="0"/>
              </a:p>
            </p:txBody>
          </p:sp>
        </p:grpSp>
      </p:grpSp>
    </p:spTree>
    <p:extLst>
      <p:ext uri="{BB962C8B-B14F-4D97-AF65-F5344CB8AC3E}">
        <p14:creationId xmlns:p14="http://schemas.microsoft.com/office/powerpoint/2010/main" val="471345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中的事务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grpSp>
        <p:nvGrpSpPr>
          <p:cNvPr id="33" name="组合 32">
            <a:extLst>
              <a:ext uri="{FF2B5EF4-FFF2-40B4-BE49-F238E27FC236}">
                <a16:creationId xmlns:a16="http://schemas.microsoft.com/office/drawing/2014/main" id="{91DD6AE1-976B-4831-8DA0-DB4FFE6FC275}"/>
              </a:ext>
            </a:extLst>
          </p:cNvPr>
          <p:cNvGrpSpPr/>
          <p:nvPr/>
        </p:nvGrpSpPr>
        <p:grpSpPr>
          <a:xfrm>
            <a:off x="3730625" y="2648349"/>
            <a:ext cx="2108063" cy="2065212"/>
            <a:chOff x="3730625" y="2648349"/>
            <a:chExt cx="2108063" cy="2065212"/>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pPr algn="ctr"/>
              <a:r>
                <a:rPr lang="en-US" altLang="ko-KR" sz="2400" b="0" dirty="0">
                  <a:solidFill>
                    <a:schemeClr val="accent2"/>
                  </a:solidFill>
                  <a:effectLst/>
                  <a:latin typeface="Impact" panose="020B0806030902050204" pitchFamily="34" charset="0"/>
                </a:rPr>
                <a:t>2</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3730625" y="432596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行为事务</a:t>
              </a:r>
              <a:endParaRPr lang="en-US" altLang="zh-CN" sz="1800" b="1" dirty="0"/>
            </a:p>
          </p:txBody>
        </p:sp>
      </p:grpSp>
      <p:grpSp>
        <p:nvGrpSpPr>
          <p:cNvPr id="35" name="组合 34">
            <a:extLst>
              <a:ext uri="{FF2B5EF4-FFF2-40B4-BE49-F238E27FC236}">
                <a16:creationId xmlns:a16="http://schemas.microsoft.com/office/drawing/2014/main" id="{89333B25-6FF8-4581-84E2-B45474A32E23}"/>
              </a:ext>
            </a:extLst>
          </p:cNvPr>
          <p:cNvGrpSpPr/>
          <p:nvPr/>
        </p:nvGrpSpPr>
        <p:grpSpPr>
          <a:xfrm>
            <a:off x="8976000" y="1192976"/>
            <a:ext cx="2108063" cy="2071164"/>
            <a:chOff x="8976000" y="1192976"/>
            <a:chExt cx="2108063" cy="2071164"/>
          </a:xfrm>
        </p:grpSpPr>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pPr algn="ctr"/>
              <a:r>
                <a:rPr lang="en-US" altLang="zh-CN" sz="2400" dirty="0">
                  <a:solidFill>
                    <a:schemeClr val="accent4"/>
                  </a:solidFill>
                  <a:latin typeface="Impact" panose="020B0806030902050204" pitchFamily="34" charset="0"/>
                </a:rPr>
                <a:t>4</a:t>
              </a:r>
              <a:endParaRPr lang="en-US" altLang="ko-KR" sz="2400" b="0" dirty="0">
                <a:solidFill>
                  <a:schemeClr val="accent4"/>
                </a:solidFill>
                <a:effectLst/>
                <a:latin typeface="Impact" panose="020B0806030902050204" pitchFamily="34" charset="0"/>
              </a:endParaRP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8976000" y="287654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注释事务</a:t>
              </a:r>
              <a:endParaRPr lang="en-US" altLang="zh-CN" sz="1800" b="1" dirty="0"/>
            </a:p>
          </p:txBody>
        </p:sp>
      </p:grpSp>
      <p:grpSp>
        <p:nvGrpSpPr>
          <p:cNvPr id="34" name="组合 33">
            <a:extLst>
              <a:ext uri="{FF2B5EF4-FFF2-40B4-BE49-F238E27FC236}">
                <a16:creationId xmlns:a16="http://schemas.microsoft.com/office/drawing/2014/main" id="{60132A14-5C5F-47D1-B9B7-4F7D526FB9B7}"/>
              </a:ext>
            </a:extLst>
          </p:cNvPr>
          <p:cNvGrpSpPr/>
          <p:nvPr/>
        </p:nvGrpSpPr>
        <p:grpSpPr>
          <a:xfrm>
            <a:off x="6353313" y="1922464"/>
            <a:ext cx="2108063" cy="2068596"/>
            <a:chOff x="6353313" y="1922464"/>
            <a:chExt cx="2108063" cy="2068596"/>
          </a:xfrm>
        </p:grpSpPr>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pPr algn="ctr"/>
              <a:r>
                <a:rPr lang="en-US" altLang="zh-CN" sz="2400" b="0" dirty="0">
                  <a:solidFill>
                    <a:schemeClr val="accent3"/>
                  </a:solidFill>
                  <a:effectLst/>
                  <a:latin typeface="Impact" panose="020B0806030902050204" pitchFamily="34" charset="0"/>
                </a:rPr>
                <a:t>3</a:t>
              </a:r>
              <a:endParaRPr lang="en-US" altLang="ko-KR" sz="2400" b="0" dirty="0">
                <a:solidFill>
                  <a:schemeClr val="accent3"/>
                </a:solidFill>
                <a:effectLst/>
                <a:latin typeface="Impact" panose="020B0806030902050204" pitchFamily="34" charset="0"/>
              </a:endParaRP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6353313" y="360346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分组事务</a:t>
              </a:r>
              <a:endParaRPr lang="en-US" altLang="zh-CN" sz="1800" b="1" dirty="0"/>
            </a:p>
          </p:txBody>
        </p:sp>
      </p:grpSp>
      <p:grpSp>
        <p:nvGrpSpPr>
          <p:cNvPr id="32" name="组合 31">
            <a:extLst>
              <a:ext uri="{FF2B5EF4-FFF2-40B4-BE49-F238E27FC236}">
                <a16:creationId xmlns:a16="http://schemas.microsoft.com/office/drawing/2014/main" id="{84A137D6-9041-40A5-BB47-BFDB3DFE9F44}"/>
              </a:ext>
            </a:extLst>
          </p:cNvPr>
          <p:cNvGrpSpPr/>
          <p:nvPr/>
        </p:nvGrpSpPr>
        <p:grpSpPr>
          <a:xfrm>
            <a:off x="1107937" y="3368478"/>
            <a:ext cx="2108063" cy="2068122"/>
            <a:chOff x="1107937" y="3368478"/>
            <a:chExt cx="2108063" cy="2068122"/>
          </a:xfrm>
        </p:grpSpPr>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pPr algn="ctr"/>
              <a:r>
                <a:rPr lang="en-US" altLang="zh-CN" sz="2400" b="0" dirty="0">
                  <a:solidFill>
                    <a:schemeClr val="accent1"/>
                  </a:solidFill>
                  <a:effectLst/>
                  <a:latin typeface="Impact" panose="020B0806030902050204" pitchFamily="34" charset="0"/>
                </a:rPr>
                <a:t>1</a:t>
              </a:r>
              <a:endParaRPr lang="en-US" altLang="ko-KR" sz="2400" b="0" dirty="0">
                <a:solidFill>
                  <a:schemeClr val="accent1"/>
                </a:solidFill>
                <a:effectLst/>
                <a:latin typeface="Impact" panose="020B0806030902050204" pitchFamily="34" charset="0"/>
              </a:endParaRP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107937" y="5049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构建事务</a:t>
              </a:r>
              <a:endParaRPr lang="en-US" altLang="zh-CN" sz="1800" b="1" dirty="0"/>
            </a:p>
          </p:txBody>
        </p:sp>
      </p:grpSp>
    </p:spTree>
    <p:extLst>
      <p:ext uri="{BB962C8B-B14F-4D97-AF65-F5344CB8AC3E}">
        <p14:creationId xmlns:p14="http://schemas.microsoft.com/office/powerpoint/2010/main" val="2692553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1+#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nodeType="clickEffect">
                                  <p:stCondLst>
                                    <p:cond delay="0"/>
                                  </p:stCondLst>
                                  <p:childTnLst>
                                    <p:animEffect transition="out" filter="fade">
                                      <p:cBhvr>
                                        <p:cTn id="30" dur="1000"/>
                                        <p:tgtEl>
                                          <p:spTgt spid="33"/>
                                        </p:tgtEl>
                                      </p:cBhvr>
                                    </p:animEffect>
                                    <p:anim calcmode="lin" valueType="num">
                                      <p:cBhvr>
                                        <p:cTn id="31" dur="1000"/>
                                        <p:tgtEl>
                                          <p:spTgt spid="33"/>
                                        </p:tgtEl>
                                        <p:attrNameLst>
                                          <p:attrName>ppt_x</p:attrName>
                                        </p:attrNameLst>
                                      </p:cBhvr>
                                      <p:tavLst>
                                        <p:tav tm="0">
                                          <p:val>
                                            <p:strVal val="ppt_x"/>
                                          </p:val>
                                        </p:tav>
                                        <p:tav tm="100000">
                                          <p:val>
                                            <p:strVal val="ppt_x"/>
                                          </p:val>
                                        </p:tav>
                                      </p:tavLst>
                                    </p:anim>
                                    <p:anim calcmode="lin" valueType="num">
                                      <p:cBhvr>
                                        <p:cTn id="32" dur="1000"/>
                                        <p:tgtEl>
                                          <p:spTgt spid="33"/>
                                        </p:tgtEl>
                                        <p:attrNameLst>
                                          <p:attrName>ppt_y</p:attrName>
                                        </p:attrNameLst>
                                      </p:cBhvr>
                                      <p:tavLst>
                                        <p:tav tm="0">
                                          <p:val>
                                            <p:strVal val="ppt_y"/>
                                          </p:val>
                                        </p:tav>
                                        <p:tav tm="100000">
                                          <p:val>
                                            <p:strVal val="ppt_y+.1"/>
                                          </p:val>
                                        </p:tav>
                                      </p:tavLst>
                                    </p:anim>
                                    <p:set>
                                      <p:cBhvr>
                                        <p:cTn id="33" dur="1" fill="hold">
                                          <p:stCondLst>
                                            <p:cond delay="999"/>
                                          </p:stCondLst>
                                        </p:cTn>
                                        <p:tgtEl>
                                          <p:spTgt spid="33"/>
                                        </p:tgtEl>
                                        <p:attrNameLst>
                                          <p:attrName>style.visibility</p:attrName>
                                        </p:attrNameLst>
                                      </p:cBhvr>
                                      <p:to>
                                        <p:strVal val="hidden"/>
                                      </p:to>
                                    </p:set>
                                  </p:childTnLst>
                                </p:cTn>
                              </p:par>
                              <p:par>
                                <p:cTn id="34" presetID="42" presetClass="exit" presetSubtype="0" fill="hold" nodeType="withEffect">
                                  <p:stCondLst>
                                    <p:cond delay="0"/>
                                  </p:stCondLst>
                                  <p:childTnLst>
                                    <p:animEffect transition="out" filter="fade">
                                      <p:cBhvr>
                                        <p:cTn id="35" dur="1000"/>
                                        <p:tgtEl>
                                          <p:spTgt spid="34"/>
                                        </p:tgtEl>
                                      </p:cBhvr>
                                    </p:animEffect>
                                    <p:anim calcmode="lin" valueType="num">
                                      <p:cBhvr>
                                        <p:cTn id="36" dur="1000"/>
                                        <p:tgtEl>
                                          <p:spTgt spid="34"/>
                                        </p:tgtEl>
                                        <p:attrNameLst>
                                          <p:attrName>ppt_x</p:attrName>
                                        </p:attrNameLst>
                                      </p:cBhvr>
                                      <p:tavLst>
                                        <p:tav tm="0">
                                          <p:val>
                                            <p:strVal val="ppt_x"/>
                                          </p:val>
                                        </p:tav>
                                        <p:tav tm="100000">
                                          <p:val>
                                            <p:strVal val="ppt_x"/>
                                          </p:val>
                                        </p:tav>
                                      </p:tavLst>
                                    </p:anim>
                                    <p:anim calcmode="lin" valueType="num">
                                      <p:cBhvr>
                                        <p:cTn id="37" dur="1000"/>
                                        <p:tgtEl>
                                          <p:spTgt spid="34"/>
                                        </p:tgtEl>
                                        <p:attrNameLst>
                                          <p:attrName>ppt_y</p:attrName>
                                        </p:attrNameLst>
                                      </p:cBhvr>
                                      <p:tavLst>
                                        <p:tav tm="0">
                                          <p:val>
                                            <p:strVal val="ppt_y"/>
                                          </p:val>
                                        </p:tav>
                                        <p:tav tm="100000">
                                          <p:val>
                                            <p:strVal val="ppt_y+.1"/>
                                          </p:val>
                                        </p:tav>
                                      </p:tavLst>
                                    </p:anim>
                                    <p:set>
                                      <p:cBhvr>
                                        <p:cTn id="38" dur="1" fill="hold">
                                          <p:stCondLst>
                                            <p:cond delay="999"/>
                                          </p:stCondLst>
                                        </p:cTn>
                                        <p:tgtEl>
                                          <p:spTgt spid="34"/>
                                        </p:tgtEl>
                                        <p:attrNameLst>
                                          <p:attrName>style.visibility</p:attrName>
                                        </p:attrNameLst>
                                      </p:cBhvr>
                                      <p:to>
                                        <p:strVal val="hidden"/>
                                      </p:to>
                                    </p:set>
                                  </p:childTnLst>
                                </p:cTn>
                              </p:par>
                              <p:par>
                                <p:cTn id="39" presetID="42" presetClass="exit" presetSubtype="0" fill="hold" nodeType="withEffect">
                                  <p:stCondLst>
                                    <p:cond delay="0"/>
                                  </p:stCondLst>
                                  <p:childTnLst>
                                    <p:animEffect transition="out" filter="fade">
                                      <p:cBhvr>
                                        <p:cTn id="40" dur="1000"/>
                                        <p:tgtEl>
                                          <p:spTgt spid="35"/>
                                        </p:tgtEl>
                                      </p:cBhvr>
                                    </p:animEffect>
                                    <p:anim calcmode="lin" valueType="num">
                                      <p:cBhvr>
                                        <p:cTn id="41" dur="1000"/>
                                        <p:tgtEl>
                                          <p:spTgt spid="35"/>
                                        </p:tgtEl>
                                        <p:attrNameLst>
                                          <p:attrName>ppt_x</p:attrName>
                                        </p:attrNameLst>
                                      </p:cBhvr>
                                      <p:tavLst>
                                        <p:tav tm="0">
                                          <p:val>
                                            <p:strVal val="ppt_x"/>
                                          </p:val>
                                        </p:tav>
                                        <p:tav tm="100000">
                                          <p:val>
                                            <p:strVal val="ppt_x"/>
                                          </p:val>
                                        </p:tav>
                                      </p:tavLst>
                                    </p:anim>
                                    <p:anim calcmode="lin" valueType="num">
                                      <p:cBhvr>
                                        <p:cTn id="42" dur="1000"/>
                                        <p:tgtEl>
                                          <p:spTgt spid="35"/>
                                        </p:tgtEl>
                                        <p:attrNameLst>
                                          <p:attrName>ppt_y</p:attrName>
                                        </p:attrNameLst>
                                      </p:cBhvr>
                                      <p:tavLst>
                                        <p:tav tm="0">
                                          <p:val>
                                            <p:strVal val="ppt_y"/>
                                          </p:val>
                                        </p:tav>
                                        <p:tav tm="100000">
                                          <p:val>
                                            <p:strVal val="ppt_y+.1"/>
                                          </p:val>
                                        </p:tav>
                                      </p:tavLst>
                                    </p:anim>
                                    <p:set>
                                      <p:cBhvr>
                                        <p:cTn id="43" dur="1" fill="hold">
                                          <p:stCondLst>
                                            <p:cond delay="999"/>
                                          </p:stCondLst>
                                        </p:cTn>
                                        <p:tgtEl>
                                          <p:spTgt spid="35"/>
                                        </p:tgtEl>
                                        <p:attrNameLst>
                                          <p:attrName>style.visibility</p:attrName>
                                        </p:attrNameLst>
                                      </p:cBhvr>
                                      <p:to>
                                        <p:strVal val="hidden"/>
                                      </p:to>
                                    </p:set>
                                  </p:childTnLst>
                                </p:cTn>
                              </p:par>
                            </p:childTnLst>
                          </p:cTn>
                        </p:par>
                        <p:par>
                          <p:cTn id="44" fill="hold">
                            <p:stCondLst>
                              <p:cond delay="1000"/>
                            </p:stCondLst>
                            <p:childTnLst>
                              <p:par>
                                <p:cTn id="45" presetID="43" presetClass="path" presetSubtype="0" accel="50000" decel="50000" fill="hold" nodeType="afterEffect">
                                  <p:stCondLst>
                                    <p:cond delay="0"/>
                                  </p:stCondLst>
                                  <p:childTnLst>
                                    <p:animMotion origin="layout" path="M -3.75E-6 1.85185E-6 L 0.16329 1.85185E-6 C 0.23646 1.85185E-6 0.3267 -0.0588 0.3267 -0.10625 L 0.3267 -0.21227 " pathEditMode="relative" rAng="0" ptsTypes="AAAA">
                                      <p:cBhvr>
                                        <p:cTn id="46" dur="2000" fill="hold"/>
                                        <p:tgtEl>
                                          <p:spTgt spid="32"/>
                                        </p:tgtEl>
                                        <p:attrNameLst>
                                          <p:attrName>ppt_x</p:attrName>
                                          <p:attrName>ppt_y</p:attrName>
                                        </p:attrNameLst>
                                      </p:cBhvr>
                                      <p:rCtr x="16328" y="-10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grpSp>
        <p:nvGrpSpPr>
          <p:cNvPr id="5" name="fca88460-b8f0-4790-b107-f027add2c3b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84706" y="1844824"/>
            <a:ext cx="10555233" cy="3898829"/>
            <a:chOff x="884706" y="1844824"/>
            <a:chExt cx="10555233" cy="3898829"/>
          </a:xfrm>
        </p:grpSpPr>
        <p:sp>
          <p:nvSpPr>
            <p:cNvPr id="6" name="íš1iḋe">
              <a:extLst>
                <a:ext uri="{FF2B5EF4-FFF2-40B4-BE49-F238E27FC236}">
                  <a16:creationId xmlns:a16="http://schemas.microsoft.com/office/drawing/2014/main" id="{6D97C47C-875C-4B01-A27D-6207072293F7}"/>
                </a:ext>
              </a:extLst>
            </p:cNvPr>
            <p:cNvSpPr/>
            <p:nvPr/>
          </p:nvSpPr>
          <p:spPr bwMode="auto">
            <a:xfrm rot="16200000">
              <a:off x="5656936" y="5465630"/>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a:p>
          </p:txBody>
        </p:sp>
        <p:sp>
          <p:nvSpPr>
            <p:cNvPr id="7" name="ïşḻîḓé">
              <a:extLst>
                <a:ext uri="{FF2B5EF4-FFF2-40B4-BE49-F238E27FC236}">
                  <a16:creationId xmlns:a16="http://schemas.microsoft.com/office/drawing/2014/main" id="{E03A7F5C-F24F-4FF2-B689-13C1B14C583D}"/>
                </a:ext>
              </a:extLst>
            </p:cNvPr>
            <p:cNvSpPr/>
            <p:nvPr/>
          </p:nvSpPr>
          <p:spPr bwMode="auto">
            <a:xfrm rot="5400000" flipH="1">
              <a:off x="6200633" y="5465629"/>
              <a:ext cx="334433" cy="22161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headEnd/>
              <a:tailEnd/>
            </a:ln>
          </p:spPr>
          <p:txBody>
            <a:bodyPr anchor="ctr"/>
            <a:lstStyle/>
            <a:p>
              <a:pPr algn="ctr"/>
              <a:endParaRPr/>
            </a:p>
          </p:txBody>
        </p:sp>
        <p:grpSp>
          <p:nvGrpSpPr>
            <p:cNvPr id="8" name="íṣļídê">
              <a:extLst>
                <a:ext uri="{FF2B5EF4-FFF2-40B4-BE49-F238E27FC236}">
                  <a16:creationId xmlns:a16="http://schemas.microsoft.com/office/drawing/2014/main" id="{27ACF0F2-8DE4-4C11-AB8F-AEC3D6649E05}"/>
                </a:ext>
              </a:extLst>
            </p:cNvPr>
            <p:cNvGrpSpPr/>
            <p:nvPr/>
          </p:nvGrpSpPr>
          <p:grpSpPr>
            <a:xfrm rot="16200000">
              <a:off x="4360568" y="1658356"/>
              <a:ext cx="1547259" cy="1949967"/>
              <a:chOff x="3171825" y="2459015"/>
              <a:chExt cx="1219200" cy="1536522"/>
            </a:xfrm>
          </p:grpSpPr>
          <p:sp>
            <p:nvSpPr>
              <p:cNvPr id="36" name="ïṥḻïde">
                <a:extLst>
                  <a:ext uri="{FF2B5EF4-FFF2-40B4-BE49-F238E27FC236}">
                    <a16:creationId xmlns:a16="http://schemas.microsoft.com/office/drawing/2014/main" id="{62A619E0-9E93-4D51-AE61-63F8C37907B8}"/>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anchor="ctr"/>
              <a:lstStyle/>
              <a:p>
                <a:pPr algn="ctr"/>
                <a:endParaRPr/>
              </a:p>
            </p:txBody>
          </p:sp>
          <p:sp>
            <p:nvSpPr>
              <p:cNvPr id="37" name="i$ľíḋé">
                <a:extLst>
                  <a:ext uri="{FF2B5EF4-FFF2-40B4-BE49-F238E27FC236}">
                    <a16:creationId xmlns:a16="http://schemas.microsoft.com/office/drawing/2014/main" id="{9B475077-2D82-4C34-BCA3-2C6D3B7CB33C}"/>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p>
            </p:txBody>
          </p:sp>
        </p:grpSp>
        <p:grpSp>
          <p:nvGrpSpPr>
            <p:cNvPr id="9" name="íśľïḓé">
              <a:extLst>
                <a:ext uri="{FF2B5EF4-FFF2-40B4-BE49-F238E27FC236}">
                  <a16:creationId xmlns:a16="http://schemas.microsoft.com/office/drawing/2014/main" id="{D3CF1D9D-3614-4F12-B21B-F60304B6B91E}"/>
                </a:ext>
              </a:extLst>
            </p:cNvPr>
            <p:cNvGrpSpPr/>
            <p:nvPr/>
          </p:nvGrpSpPr>
          <p:grpSpPr>
            <a:xfrm rot="16200000">
              <a:off x="4141991" y="2668315"/>
              <a:ext cx="1740665" cy="2193712"/>
              <a:chOff x="2203768" y="2266950"/>
              <a:chExt cx="1371600" cy="1728587"/>
            </a:xfrm>
          </p:grpSpPr>
          <p:sp>
            <p:nvSpPr>
              <p:cNvPr id="34" name="îŝḻíďe">
                <a:extLst>
                  <a:ext uri="{FF2B5EF4-FFF2-40B4-BE49-F238E27FC236}">
                    <a16:creationId xmlns:a16="http://schemas.microsoft.com/office/drawing/2014/main" id="{AEB38C00-3296-47BC-99B7-E9A5DDB98553}"/>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anchor="ctr"/>
              <a:lstStyle/>
              <a:p>
                <a:pPr algn="ctr"/>
                <a:endParaRPr/>
              </a:p>
            </p:txBody>
          </p:sp>
          <p:sp>
            <p:nvSpPr>
              <p:cNvPr id="35" name="îṧḻîdê">
                <a:extLst>
                  <a:ext uri="{FF2B5EF4-FFF2-40B4-BE49-F238E27FC236}">
                    <a16:creationId xmlns:a16="http://schemas.microsoft.com/office/drawing/2014/main" id="{1BD4B141-9112-40A4-A356-1AA547B9ED21}"/>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a:p>
            </p:txBody>
          </p:sp>
        </p:grpSp>
        <p:grpSp>
          <p:nvGrpSpPr>
            <p:cNvPr id="10" name="ísḷïḋê">
              <a:extLst>
                <a:ext uri="{FF2B5EF4-FFF2-40B4-BE49-F238E27FC236}">
                  <a16:creationId xmlns:a16="http://schemas.microsoft.com/office/drawing/2014/main" id="{7966E276-A10A-414C-BC4B-BCBF9A243001}"/>
                </a:ext>
              </a:extLst>
            </p:cNvPr>
            <p:cNvGrpSpPr/>
            <p:nvPr/>
          </p:nvGrpSpPr>
          <p:grpSpPr>
            <a:xfrm rot="16200000">
              <a:off x="4360568" y="3922025"/>
              <a:ext cx="1547259" cy="1949967"/>
              <a:chOff x="1388111" y="2459015"/>
              <a:chExt cx="1219200" cy="1536522"/>
            </a:xfrm>
          </p:grpSpPr>
          <p:sp>
            <p:nvSpPr>
              <p:cNvPr id="32" name="ïṥḷíḍé">
                <a:extLst>
                  <a:ext uri="{FF2B5EF4-FFF2-40B4-BE49-F238E27FC236}">
                    <a16:creationId xmlns:a16="http://schemas.microsoft.com/office/drawing/2014/main" id="{78FB6000-02F0-4FB1-88D9-389BAA98E8F2}"/>
                  </a:ext>
                </a:extLst>
              </p:cNvPr>
              <p:cNvSpPr/>
              <p:nvPr/>
            </p:nvSpPr>
            <p:spPr bwMode="auto">
              <a:xfrm>
                <a:off x="1388111"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anchor="ctr"/>
              <a:lstStyle/>
              <a:p>
                <a:pPr algn="ctr"/>
                <a:endParaRPr/>
              </a:p>
            </p:txBody>
          </p:sp>
          <p:sp>
            <p:nvSpPr>
              <p:cNvPr id="33" name="îṩlídè">
                <a:extLst>
                  <a:ext uri="{FF2B5EF4-FFF2-40B4-BE49-F238E27FC236}">
                    <a16:creationId xmlns:a16="http://schemas.microsoft.com/office/drawing/2014/main" id="{BDC8FA2A-CA18-4212-92C7-686B035425CA}"/>
                  </a:ext>
                </a:extLst>
              </p:cNvPr>
              <p:cNvSpPr/>
              <p:nvPr/>
            </p:nvSpPr>
            <p:spPr bwMode="auto">
              <a:xfrm>
                <a:off x="1881030" y="3714750"/>
                <a:ext cx="233363" cy="180975"/>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a:p>
            </p:txBody>
          </p:sp>
        </p:grpSp>
        <p:grpSp>
          <p:nvGrpSpPr>
            <p:cNvPr id="11" name="îṧlíḋé">
              <a:extLst>
                <a:ext uri="{FF2B5EF4-FFF2-40B4-BE49-F238E27FC236}">
                  <a16:creationId xmlns:a16="http://schemas.microsoft.com/office/drawing/2014/main" id="{C138F697-5659-49A3-87A1-3C9D22BB9158}"/>
                </a:ext>
              </a:extLst>
            </p:cNvPr>
            <p:cNvGrpSpPr/>
            <p:nvPr/>
          </p:nvGrpSpPr>
          <p:grpSpPr>
            <a:xfrm rot="5400000" flipH="1">
              <a:off x="6379280" y="1658356"/>
              <a:ext cx="1547259" cy="1949967"/>
              <a:chOff x="3171825" y="2459015"/>
              <a:chExt cx="1219200" cy="1536522"/>
            </a:xfrm>
          </p:grpSpPr>
          <p:sp>
            <p:nvSpPr>
              <p:cNvPr id="30" name="îṩḻíḍé">
                <a:extLst>
                  <a:ext uri="{FF2B5EF4-FFF2-40B4-BE49-F238E27FC236}">
                    <a16:creationId xmlns:a16="http://schemas.microsoft.com/office/drawing/2014/main" id="{7212EEE6-2F67-4B98-8F6E-213289AE865D}"/>
                  </a:ext>
                </a:extLst>
              </p:cNvPr>
              <p:cNvSpPr/>
              <p:nvPr/>
            </p:nvSpPr>
            <p:spPr bwMode="auto">
              <a:xfrm>
                <a:off x="3171825"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anchor="ctr"/>
              <a:lstStyle/>
              <a:p>
                <a:pPr algn="ctr"/>
                <a:endParaRPr/>
              </a:p>
            </p:txBody>
          </p:sp>
          <p:sp>
            <p:nvSpPr>
              <p:cNvPr id="31" name="îşļíḍé">
                <a:extLst>
                  <a:ext uri="{FF2B5EF4-FFF2-40B4-BE49-F238E27FC236}">
                    <a16:creationId xmlns:a16="http://schemas.microsoft.com/office/drawing/2014/main" id="{E2672B02-E40B-4DBD-B88B-D616B957C770}"/>
                  </a:ext>
                </a:extLst>
              </p:cNvPr>
              <p:cNvSpPr/>
              <p:nvPr/>
            </p:nvSpPr>
            <p:spPr bwMode="auto">
              <a:xfrm>
                <a:off x="3705225" y="3738983"/>
                <a:ext cx="193039" cy="153943"/>
              </a:xfrm>
              <a:custGeom>
                <a:avLst/>
                <a:gdLst/>
                <a:ahLst/>
                <a:cxnLst>
                  <a:cxn ang="0">
                    <a:pos x="73" y="52"/>
                  </a:cxn>
                  <a:cxn ang="0">
                    <a:pos x="67" y="58"/>
                  </a:cxn>
                  <a:cxn ang="0">
                    <a:pos x="7" y="58"/>
                  </a:cxn>
                  <a:cxn ang="0">
                    <a:pos x="0" y="52"/>
                  </a:cxn>
                  <a:cxn ang="0">
                    <a:pos x="0" y="6"/>
                  </a:cxn>
                  <a:cxn ang="0">
                    <a:pos x="7" y="0"/>
                  </a:cxn>
                  <a:cxn ang="0">
                    <a:pos x="67" y="0"/>
                  </a:cxn>
                  <a:cxn ang="0">
                    <a:pos x="73" y="6"/>
                  </a:cxn>
                  <a:cxn ang="0">
                    <a:pos x="73" y="52"/>
                  </a:cxn>
                  <a:cxn ang="0">
                    <a:pos x="7" y="4"/>
                  </a:cxn>
                  <a:cxn ang="0">
                    <a:pos x="5" y="6"/>
                  </a:cxn>
                  <a:cxn ang="0">
                    <a:pos x="5" y="52"/>
                  </a:cxn>
                  <a:cxn ang="0">
                    <a:pos x="7" y="53"/>
                  </a:cxn>
                  <a:cxn ang="0">
                    <a:pos x="67" y="53"/>
                  </a:cxn>
                  <a:cxn ang="0">
                    <a:pos x="68" y="52"/>
                  </a:cxn>
                  <a:cxn ang="0">
                    <a:pos x="68" y="6"/>
                  </a:cxn>
                  <a:cxn ang="0">
                    <a:pos x="67" y="4"/>
                  </a:cxn>
                  <a:cxn ang="0">
                    <a:pos x="7" y="4"/>
                  </a:cxn>
                  <a:cxn ang="0">
                    <a:pos x="17" y="24"/>
                  </a:cxn>
                  <a:cxn ang="0">
                    <a:pos x="10" y="17"/>
                  </a:cxn>
                  <a:cxn ang="0">
                    <a:pos x="17" y="9"/>
                  </a:cxn>
                  <a:cxn ang="0">
                    <a:pos x="25" y="17"/>
                  </a:cxn>
                  <a:cxn ang="0">
                    <a:pos x="17" y="24"/>
                  </a:cxn>
                  <a:cxn ang="0">
                    <a:pos x="64" y="48"/>
                  </a:cxn>
                  <a:cxn ang="0">
                    <a:pos x="10" y="48"/>
                  </a:cxn>
                  <a:cxn ang="0">
                    <a:pos x="10" y="41"/>
                  </a:cxn>
                  <a:cxn ang="0">
                    <a:pos x="22" y="29"/>
                  </a:cxn>
                  <a:cxn ang="0">
                    <a:pos x="28" y="35"/>
                  </a:cxn>
                  <a:cxn ang="0">
                    <a:pos x="48" y="15"/>
                  </a:cxn>
                  <a:cxn ang="0">
                    <a:pos x="64" y="31"/>
                  </a:cxn>
                  <a:cxn ang="0">
                    <a:pos x="64" y="48"/>
                  </a:cxn>
                </a:cxnLst>
                <a:rect l="0" t="0" r="r" b="b"/>
                <a:pathLst>
                  <a:path w="73" h="58">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bg1"/>
              </a:solidFill>
              <a:ln w="9525">
                <a:noFill/>
                <a:round/>
                <a:headEnd/>
                <a:tailEnd/>
              </a:ln>
            </p:spPr>
            <p:txBody>
              <a:bodyPr anchor="ctr"/>
              <a:lstStyle/>
              <a:p>
                <a:pPr algn="ctr"/>
                <a:endParaRPr/>
              </a:p>
            </p:txBody>
          </p:sp>
        </p:grpSp>
        <p:grpSp>
          <p:nvGrpSpPr>
            <p:cNvPr id="12" name="íṥḷîḓè">
              <a:extLst>
                <a:ext uri="{FF2B5EF4-FFF2-40B4-BE49-F238E27FC236}">
                  <a16:creationId xmlns:a16="http://schemas.microsoft.com/office/drawing/2014/main" id="{1495DF5E-EA69-4455-A0CE-6683E44AE559}"/>
                </a:ext>
              </a:extLst>
            </p:cNvPr>
            <p:cNvGrpSpPr/>
            <p:nvPr/>
          </p:nvGrpSpPr>
          <p:grpSpPr>
            <a:xfrm rot="5400000" flipH="1">
              <a:off x="6404450" y="2668315"/>
              <a:ext cx="1740665" cy="2193712"/>
              <a:chOff x="2203768" y="2266950"/>
              <a:chExt cx="1371600" cy="1728587"/>
            </a:xfrm>
          </p:grpSpPr>
          <p:sp>
            <p:nvSpPr>
              <p:cNvPr id="28" name="iśḻïďê">
                <a:extLst>
                  <a:ext uri="{FF2B5EF4-FFF2-40B4-BE49-F238E27FC236}">
                    <a16:creationId xmlns:a16="http://schemas.microsoft.com/office/drawing/2014/main" id="{D1EE3FF0-7BB3-4E46-9FE9-7B5EE213730C}"/>
                  </a:ext>
                </a:extLst>
              </p:cNvPr>
              <p:cNvSpPr/>
              <p:nvPr/>
            </p:nvSpPr>
            <p:spPr bwMode="auto">
              <a:xfrm>
                <a:off x="2203768" y="2266950"/>
                <a:ext cx="1371600" cy="1728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anchor="ctr"/>
              <a:lstStyle/>
              <a:p>
                <a:pPr algn="ctr"/>
                <a:endParaRPr/>
              </a:p>
            </p:txBody>
          </p:sp>
          <p:sp>
            <p:nvSpPr>
              <p:cNvPr id="29" name="ïṡľiḋè">
                <a:extLst>
                  <a:ext uri="{FF2B5EF4-FFF2-40B4-BE49-F238E27FC236}">
                    <a16:creationId xmlns:a16="http://schemas.microsoft.com/office/drawing/2014/main" id="{389156C9-8772-468B-959D-D5FFE5D53946}"/>
                  </a:ext>
                </a:extLst>
              </p:cNvPr>
              <p:cNvSpPr/>
              <p:nvPr/>
            </p:nvSpPr>
            <p:spPr bwMode="auto">
              <a:xfrm>
                <a:off x="2791143" y="3727452"/>
                <a:ext cx="196850" cy="169441"/>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a:p>
            </p:txBody>
          </p:sp>
        </p:grpSp>
        <p:grpSp>
          <p:nvGrpSpPr>
            <p:cNvPr id="13" name="i$ľiḑe">
              <a:extLst>
                <a:ext uri="{FF2B5EF4-FFF2-40B4-BE49-F238E27FC236}">
                  <a16:creationId xmlns:a16="http://schemas.microsoft.com/office/drawing/2014/main" id="{28898681-F961-4EFD-AD15-81FE1DEEFED4}"/>
                </a:ext>
              </a:extLst>
            </p:cNvPr>
            <p:cNvGrpSpPr/>
            <p:nvPr/>
          </p:nvGrpSpPr>
          <p:grpSpPr>
            <a:xfrm rot="5400000" flipH="1">
              <a:off x="6379280" y="3922025"/>
              <a:ext cx="1547259" cy="1949967"/>
              <a:chOff x="1388111" y="2459015"/>
              <a:chExt cx="1219200" cy="1536522"/>
            </a:xfrm>
          </p:grpSpPr>
          <p:sp>
            <p:nvSpPr>
              <p:cNvPr id="26" name="íṣḷïďé">
                <a:extLst>
                  <a:ext uri="{FF2B5EF4-FFF2-40B4-BE49-F238E27FC236}">
                    <a16:creationId xmlns:a16="http://schemas.microsoft.com/office/drawing/2014/main" id="{18AAE027-B871-4A86-BCA6-F16CDBEC9259}"/>
                  </a:ext>
                </a:extLst>
              </p:cNvPr>
              <p:cNvSpPr/>
              <p:nvPr/>
            </p:nvSpPr>
            <p:spPr bwMode="auto">
              <a:xfrm>
                <a:off x="1388111" y="2459015"/>
                <a:ext cx="1219200" cy="153652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anchor="ctr"/>
              <a:lstStyle/>
              <a:p>
                <a:pPr algn="ctr"/>
                <a:endParaRPr/>
              </a:p>
            </p:txBody>
          </p:sp>
          <p:sp>
            <p:nvSpPr>
              <p:cNvPr id="27" name="îśļîďé">
                <a:extLst>
                  <a:ext uri="{FF2B5EF4-FFF2-40B4-BE49-F238E27FC236}">
                    <a16:creationId xmlns:a16="http://schemas.microsoft.com/office/drawing/2014/main" id="{4E19525F-6923-45FD-B627-EF77F53011AB}"/>
                  </a:ext>
                </a:extLst>
              </p:cNvPr>
              <p:cNvSpPr/>
              <p:nvPr/>
            </p:nvSpPr>
            <p:spPr bwMode="auto">
              <a:xfrm>
                <a:off x="1881030" y="3714750"/>
                <a:ext cx="233363" cy="180975"/>
              </a:xfrm>
              <a:custGeom>
                <a:avLst/>
                <a:gdLst/>
                <a:ahLst/>
                <a:cxnLst>
                  <a:cxn ang="0">
                    <a:pos x="68" y="51"/>
                  </a:cxn>
                  <a:cxn ang="0">
                    <a:pos x="66" y="53"/>
                  </a:cxn>
                  <a:cxn ang="0">
                    <a:pos x="3" y="53"/>
                  </a:cxn>
                  <a:cxn ang="0">
                    <a:pos x="0" y="51"/>
                  </a:cxn>
                  <a:cxn ang="0">
                    <a:pos x="0" y="46"/>
                  </a:cxn>
                  <a:cxn ang="0">
                    <a:pos x="3" y="43"/>
                  </a:cxn>
                  <a:cxn ang="0">
                    <a:pos x="66" y="43"/>
                  </a:cxn>
                  <a:cxn ang="0">
                    <a:pos x="68" y="46"/>
                  </a:cxn>
                  <a:cxn ang="0">
                    <a:pos x="68" y="51"/>
                  </a:cxn>
                  <a:cxn ang="0">
                    <a:pos x="64" y="21"/>
                  </a:cxn>
                  <a:cxn ang="0">
                    <a:pos x="61" y="24"/>
                  </a:cxn>
                  <a:cxn ang="0">
                    <a:pos x="8" y="24"/>
                  </a:cxn>
                  <a:cxn ang="0">
                    <a:pos x="5" y="21"/>
                  </a:cxn>
                  <a:cxn ang="0">
                    <a:pos x="5" y="17"/>
                  </a:cxn>
                  <a:cxn ang="0">
                    <a:pos x="8" y="14"/>
                  </a:cxn>
                  <a:cxn ang="0">
                    <a:pos x="61" y="14"/>
                  </a:cxn>
                  <a:cxn ang="0">
                    <a:pos x="64" y="17"/>
                  </a:cxn>
                  <a:cxn ang="0">
                    <a:pos x="64" y="21"/>
                  </a:cxn>
                  <a:cxn ang="0">
                    <a:pos x="54" y="36"/>
                  </a:cxn>
                  <a:cxn ang="0">
                    <a:pos x="51" y="38"/>
                  </a:cxn>
                  <a:cxn ang="0">
                    <a:pos x="17" y="38"/>
                  </a:cxn>
                  <a:cxn ang="0">
                    <a:pos x="15" y="36"/>
                  </a:cxn>
                  <a:cxn ang="0">
                    <a:pos x="15" y="31"/>
                  </a:cxn>
                  <a:cxn ang="0">
                    <a:pos x="17" y="29"/>
                  </a:cxn>
                  <a:cxn ang="0">
                    <a:pos x="51" y="29"/>
                  </a:cxn>
                  <a:cxn ang="0">
                    <a:pos x="54" y="31"/>
                  </a:cxn>
                  <a:cxn ang="0">
                    <a:pos x="54" y="36"/>
                  </a:cxn>
                  <a:cxn ang="0">
                    <a:pos x="49" y="7"/>
                  </a:cxn>
                  <a:cxn ang="0">
                    <a:pos x="47" y="9"/>
                  </a:cxn>
                  <a:cxn ang="0">
                    <a:pos x="22" y="9"/>
                  </a:cxn>
                  <a:cxn ang="0">
                    <a:pos x="20" y="7"/>
                  </a:cxn>
                  <a:cxn ang="0">
                    <a:pos x="20" y="2"/>
                  </a:cxn>
                  <a:cxn ang="0">
                    <a:pos x="22" y="0"/>
                  </a:cxn>
                  <a:cxn ang="0">
                    <a:pos x="47" y="0"/>
                  </a:cxn>
                  <a:cxn ang="0">
                    <a:pos x="49" y="2"/>
                  </a:cxn>
                  <a:cxn ang="0">
                    <a:pos x="49" y="7"/>
                  </a:cxn>
                </a:cxnLst>
                <a:rect l="0" t="0" r="r" b="b"/>
                <a:pathLst>
                  <a:path w="68" h="53">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bg1"/>
              </a:solidFill>
              <a:ln w="9525">
                <a:noFill/>
                <a:round/>
                <a:headEnd/>
                <a:tailEnd/>
              </a:ln>
            </p:spPr>
            <p:txBody>
              <a:bodyPr anchor="ctr"/>
              <a:lstStyle/>
              <a:p>
                <a:pPr algn="ctr"/>
                <a:endParaRPr/>
              </a:p>
            </p:txBody>
          </p:sp>
        </p:grpSp>
        <p:sp>
          <p:nvSpPr>
            <p:cNvPr id="14" name="i$ľíḓe">
              <a:extLst>
                <a:ext uri="{FF2B5EF4-FFF2-40B4-BE49-F238E27FC236}">
                  <a16:creationId xmlns:a16="http://schemas.microsoft.com/office/drawing/2014/main" id="{6FBAFFA7-0CF2-4F99-9503-81095C36547B}"/>
                </a:ext>
              </a:extLst>
            </p:cNvPr>
            <p:cNvSpPr txBox="1"/>
            <p:nvPr/>
          </p:nvSpPr>
          <p:spPr>
            <a:xfrm>
              <a:off x="7079657" y="1844824"/>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zh-CN" altLang="en-US" sz="1600" b="1" dirty="0"/>
                <a:t>用例</a:t>
              </a:r>
            </a:p>
          </p:txBody>
        </p:sp>
        <p:sp>
          <p:nvSpPr>
            <p:cNvPr id="15" name="iṡ1íḋe">
              <a:extLst>
                <a:ext uri="{FF2B5EF4-FFF2-40B4-BE49-F238E27FC236}">
                  <a16:creationId xmlns:a16="http://schemas.microsoft.com/office/drawing/2014/main" id="{B6F661A3-0099-492E-AF72-129D4C1840F3}"/>
                </a:ext>
              </a:extLst>
            </p:cNvPr>
            <p:cNvSpPr txBox="1"/>
            <p:nvPr/>
          </p:nvSpPr>
          <p:spPr>
            <a:xfrm>
              <a:off x="7079657" y="2136228"/>
              <a:ext cx="4227637" cy="351074"/>
            </a:xfrm>
            <a:prstGeom prst="rect">
              <a:avLst/>
            </a:prstGeom>
          </p:spPr>
          <p:txBody>
            <a:bodyPr vert="horz" wrap="square" lIns="90000" tIns="46800" rIns="90000" bIns="46800" anchor="ctr" anchorCtr="0">
              <a:normAutofit/>
            </a:bodyPr>
            <a:lstStyle/>
            <a:p>
              <a:pPr>
                <a:lnSpc>
                  <a:spcPct val="120000"/>
                </a:lnSpc>
              </a:pPr>
              <a:r>
                <a:rPr lang="zh-CN" altLang="en-US" sz="1100" dirty="0"/>
                <a:t>描述一系列的动作，这些动作是系统对一个特定角色执行的</a:t>
              </a:r>
              <a:endParaRPr lang="en-US" altLang="zh-CN" sz="1100" dirty="0"/>
            </a:p>
          </p:txBody>
        </p:sp>
        <p:sp>
          <p:nvSpPr>
            <p:cNvPr id="16" name="îṧļíḍê">
              <a:extLst>
                <a:ext uri="{FF2B5EF4-FFF2-40B4-BE49-F238E27FC236}">
                  <a16:creationId xmlns:a16="http://schemas.microsoft.com/office/drawing/2014/main" id="{51FB6D0C-A9F4-47CC-A1FA-E1E7839C99D6}"/>
                </a:ext>
              </a:extLst>
            </p:cNvPr>
            <p:cNvSpPr txBox="1"/>
            <p:nvPr/>
          </p:nvSpPr>
          <p:spPr>
            <a:xfrm>
              <a:off x="7079657"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zh-CN" altLang="en-US" sz="1600" b="1" dirty="0"/>
                <a:t>构件</a:t>
              </a:r>
            </a:p>
          </p:txBody>
        </p:sp>
        <p:sp>
          <p:nvSpPr>
            <p:cNvPr id="17" name="ïṩlídé">
              <a:extLst>
                <a:ext uri="{FF2B5EF4-FFF2-40B4-BE49-F238E27FC236}">
                  <a16:creationId xmlns:a16="http://schemas.microsoft.com/office/drawing/2014/main" id="{240C0123-F788-4A46-BE41-D75805FBC7D7}"/>
                </a:ext>
              </a:extLst>
            </p:cNvPr>
            <p:cNvSpPr txBox="1"/>
            <p:nvPr/>
          </p:nvSpPr>
          <p:spPr>
            <a:xfrm>
              <a:off x="7079657" y="3304457"/>
              <a:ext cx="4360282" cy="351074"/>
            </a:xfrm>
            <a:prstGeom prst="rect">
              <a:avLst/>
            </a:prstGeom>
          </p:spPr>
          <p:txBody>
            <a:bodyPr vert="horz" wrap="square" lIns="90000" tIns="46800" rIns="90000" bIns="46800" anchor="ctr" anchorCtr="0">
              <a:normAutofit fontScale="92500"/>
            </a:bodyPr>
            <a:lstStyle/>
            <a:p>
              <a:pPr>
                <a:lnSpc>
                  <a:spcPct val="120000"/>
                </a:lnSpc>
              </a:pPr>
              <a:r>
                <a:rPr lang="zh-CN" altLang="en-US" sz="1100" dirty="0"/>
                <a:t>也称“组件”，是物理上或可替换的系统部分，它实现了一个接口的集合</a:t>
              </a:r>
              <a:endParaRPr lang="en-US" altLang="zh-CN" sz="1100" dirty="0"/>
            </a:p>
          </p:txBody>
        </p:sp>
        <p:sp>
          <p:nvSpPr>
            <p:cNvPr id="18" name="ïṧ1ïďe">
              <a:extLst>
                <a:ext uri="{FF2B5EF4-FFF2-40B4-BE49-F238E27FC236}">
                  <a16:creationId xmlns:a16="http://schemas.microsoft.com/office/drawing/2014/main" id="{5F414767-B7A3-40E8-A0F3-D8BDC3EC4951}"/>
                </a:ext>
              </a:extLst>
            </p:cNvPr>
            <p:cNvSpPr txBox="1"/>
            <p:nvPr/>
          </p:nvSpPr>
          <p:spPr>
            <a:xfrm>
              <a:off x="7079657" y="4123715"/>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r>
                <a:rPr lang="zh-CN" altLang="en-US" sz="1600" b="1" dirty="0"/>
                <a:t>节点</a:t>
              </a:r>
            </a:p>
          </p:txBody>
        </p:sp>
        <p:sp>
          <p:nvSpPr>
            <p:cNvPr id="19" name="ïṥlíḑé">
              <a:extLst>
                <a:ext uri="{FF2B5EF4-FFF2-40B4-BE49-F238E27FC236}">
                  <a16:creationId xmlns:a16="http://schemas.microsoft.com/office/drawing/2014/main" id="{6467B5EB-453F-49E8-AC34-605EB9693554}"/>
                </a:ext>
              </a:extLst>
            </p:cNvPr>
            <p:cNvSpPr txBox="1"/>
            <p:nvPr/>
          </p:nvSpPr>
          <p:spPr>
            <a:xfrm>
              <a:off x="7079657" y="4415119"/>
              <a:ext cx="4227637" cy="351074"/>
            </a:xfrm>
            <a:prstGeom prst="rect">
              <a:avLst/>
            </a:prstGeom>
          </p:spPr>
          <p:txBody>
            <a:bodyPr vert="horz" wrap="square" lIns="90000" tIns="46800" rIns="90000" bIns="46800" anchor="ctr" anchorCtr="0">
              <a:normAutofit/>
            </a:bodyPr>
            <a:lstStyle/>
            <a:p>
              <a:pPr>
                <a:lnSpc>
                  <a:spcPct val="120000"/>
                </a:lnSpc>
              </a:pPr>
              <a:r>
                <a:rPr lang="zh-CN" altLang="en-US" sz="1100" dirty="0"/>
                <a:t>描述实际的软件运行的基础硬件</a:t>
              </a:r>
              <a:endParaRPr lang="en-US" altLang="zh-CN" sz="1100" dirty="0"/>
            </a:p>
          </p:txBody>
        </p:sp>
        <p:sp>
          <p:nvSpPr>
            <p:cNvPr id="20" name="íṣļíďê">
              <a:extLst>
                <a:ext uri="{FF2B5EF4-FFF2-40B4-BE49-F238E27FC236}">
                  <a16:creationId xmlns:a16="http://schemas.microsoft.com/office/drawing/2014/main" id="{671C833E-7B1F-47E4-AFA2-E2F09A758701}"/>
                </a:ext>
              </a:extLst>
            </p:cNvPr>
            <p:cNvSpPr txBox="1"/>
            <p:nvPr/>
          </p:nvSpPr>
          <p:spPr>
            <a:xfrm>
              <a:off x="884706" y="1844824"/>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zh-CN" altLang="en-US" sz="1600" b="1" dirty="0"/>
                <a:t>类</a:t>
              </a:r>
            </a:p>
          </p:txBody>
        </p:sp>
        <p:sp>
          <p:nvSpPr>
            <p:cNvPr id="21" name="ísľîḍe">
              <a:extLst>
                <a:ext uri="{FF2B5EF4-FFF2-40B4-BE49-F238E27FC236}">
                  <a16:creationId xmlns:a16="http://schemas.microsoft.com/office/drawing/2014/main" id="{C074034C-E9CC-4224-A94C-4442B30CEB94}"/>
                </a:ext>
              </a:extLst>
            </p:cNvPr>
            <p:cNvSpPr txBox="1"/>
            <p:nvPr/>
          </p:nvSpPr>
          <p:spPr>
            <a:xfrm>
              <a:off x="884706" y="2136228"/>
              <a:ext cx="4227637" cy="351074"/>
            </a:xfrm>
            <a:prstGeom prst="rect">
              <a:avLst/>
            </a:prstGeom>
          </p:spPr>
          <p:txBody>
            <a:bodyPr vert="horz" wrap="square" lIns="90000" tIns="46800" rIns="90000" bIns="46800" anchor="ctr" anchorCtr="0">
              <a:normAutofit/>
            </a:bodyPr>
            <a:lstStyle/>
            <a:p>
              <a:pPr algn="r">
                <a:lnSpc>
                  <a:spcPct val="120000"/>
                </a:lnSpc>
              </a:pPr>
              <a:r>
                <a:rPr lang="zh-CN" altLang="en-US" sz="1100" dirty="0"/>
                <a:t>对一组具有相同属性、操作、关系和语义的对象的抽象</a:t>
              </a:r>
              <a:endParaRPr lang="en-US" altLang="zh-CN" sz="1100" dirty="0"/>
            </a:p>
          </p:txBody>
        </p:sp>
        <p:sp>
          <p:nvSpPr>
            <p:cNvPr id="22" name="i$ḻïḓè">
              <a:extLst>
                <a:ext uri="{FF2B5EF4-FFF2-40B4-BE49-F238E27FC236}">
                  <a16:creationId xmlns:a16="http://schemas.microsoft.com/office/drawing/2014/main" id="{BD2759D5-2AEB-4E61-A053-5354A3B4EE76}"/>
                </a:ext>
              </a:extLst>
            </p:cNvPr>
            <p:cNvSpPr txBox="1"/>
            <p:nvPr/>
          </p:nvSpPr>
          <p:spPr>
            <a:xfrm>
              <a:off x="884706" y="2984270"/>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zh-CN" altLang="en-US" sz="1600" b="1" dirty="0"/>
                <a:t>接口</a:t>
              </a:r>
            </a:p>
          </p:txBody>
        </p:sp>
        <p:sp>
          <p:nvSpPr>
            <p:cNvPr id="23" name="íŝ1îḍe">
              <a:extLst>
                <a:ext uri="{FF2B5EF4-FFF2-40B4-BE49-F238E27FC236}">
                  <a16:creationId xmlns:a16="http://schemas.microsoft.com/office/drawing/2014/main" id="{2C9BED08-4D63-4F31-A1F2-1626E8AD7E06}"/>
                </a:ext>
              </a:extLst>
            </p:cNvPr>
            <p:cNvSpPr txBox="1"/>
            <p:nvPr/>
          </p:nvSpPr>
          <p:spPr>
            <a:xfrm>
              <a:off x="884706" y="3275674"/>
              <a:ext cx="4227637" cy="351074"/>
            </a:xfrm>
            <a:prstGeom prst="rect">
              <a:avLst/>
            </a:prstGeom>
          </p:spPr>
          <p:txBody>
            <a:bodyPr vert="horz" wrap="square" lIns="90000" tIns="46800" rIns="90000" bIns="46800" anchor="ctr" anchorCtr="0">
              <a:normAutofit/>
            </a:bodyPr>
            <a:lstStyle/>
            <a:p>
              <a:pPr algn="r">
                <a:lnSpc>
                  <a:spcPct val="120000"/>
                </a:lnSpc>
              </a:pPr>
              <a:r>
                <a:rPr lang="zh-CN" altLang="en-US" sz="1100" dirty="0"/>
                <a:t>类或组件提供特定服务的一组操作的集合</a:t>
              </a:r>
              <a:endParaRPr lang="en-US" altLang="zh-CN" sz="1100" dirty="0"/>
            </a:p>
          </p:txBody>
        </p:sp>
        <p:sp>
          <p:nvSpPr>
            <p:cNvPr id="24" name="iśľïḋé">
              <a:extLst>
                <a:ext uri="{FF2B5EF4-FFF2-40B4-BE49-F238E27FC236}">
                  <a16:creationId xmlns:a16="http://schemas.microsoft.com/office/drawing/2014/main" id="{C63BE63F-3E75-4B5A-8B74-0A150D1B9FAD}"/>
                </a:ext>
              </a:extLst>
            </p:cNvPr>
            <p:cNvSpPr txBox="1"/>
            <p:nvPr/>
          </p:nvSpPr>
          <p:spPr>
            <a:xfrm>
              <a:off x="884706" y="4123715"/>
              <a:ext cx="4227637"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cap="flat" cmpd="sng" algn="ctr">
                  <a:solidFill>
                    <a:schemeClr val="accent4">
                      <a:lumMod val="100000"/>
                    </a:schemeClr>
                  </a:solidFill>
                  <a:prstDash val="solid"/>
                  <a:round/>
                  <a:headEnd type="none" w="med" len="med"/>
                  <a:tailEnd type="none" w="med" len="med"/>
                </a14:hiddenLine>
              </a:ext>
            </a:extLst>
          </p:spPr>
          <p:txBody>
            <a:bodyPr wrap="none" lIns="90000" tIns="46800" rIns="90000" bIns="46800" anchor="ctr" anchorCtr="0">
              <a:normAutofit fontScale="92500" lnSpcReduction="20000"/>
            </a:bodyPr>
            <a:lstStyle/>
            <a:p>
              <a:pPr algn="r"/>
              <a:r>
                <a:rPr lang="zh-CN" altLang="en-US" sz="1600" b="1" dirty="0"/>
                <a:t>协作</a:t>
              </a:r>
            </a:p>
          </p:txBody>
        </p:sp>
        <p:sp>
          <p:nvSpPr>
            <p:cNvPr id="25" name="ïS1ïďê">
              <a:extLst>
                <a:ext uri="{FF2B5EF4-FFF2-40B4-BE49-F238E27FC236}">
                  <a16:creationId xmlns:a16="http://schemas.microsoft.com/office/drawing/2014/main" id="{F06FC89B-D26E-420E-8128-7578FC9300A8}"/>
                </a:ext>
              </a:extLst>
            </p:cNvPr>
            <p:cNvSpPr txBox="1"/>
            <p:nvPr/>
          </p:nvSpPr>
          <p:spPr>
            <a:xfrm>
              <a:off x="884706" y="4415119"/>
              <a:ext cx="4227637" cy="351074"/>
            </a:xfrm>
            <a:prstGeom prst="rect">
              <a:avLst/>
            </a:prstGeom>
          </p:spPr>
          <p:txBody>
            <a:bodyPr vert="horz" wrap="square" lIns="90000" tIns="46800" rIns="90000" bIns="46800" anchor="ctr" anchorCtr="0">
              <a:normAutofit/>
            </a:bodyPr>
            <a:lstStyle/>
            <a:p>
              <a:pPr algn="r">
                <a:lnSpc>
                  <a:spcPct val="120000"/>
                </a:lnSpc>
              </a:pPr>
              <a:r>
                <a:rPr lang="zh-CN" altLang="en-US" sz="1100" dirty="0"/>
                <a:t>描述了一组事务间的相互作用的集合</a:t>
              </a:r>
              <a:endParaRPr lang="en-US" altLang="zh-CN" sz="1100" dirty="0"/>
            </a:p>
          </p:txBody>
        </p:sp>
      </p:grpSp>
      <p:sp>
        <p:nvSpPr>
          <p:cNvPr id="38" name="ïṣľiḑê">
            <a:extLst>
              <a:ext uri="{FF2B5EF4-FFF2-40B4-BE49-F238E27FC236}">
                <a16:creationId xmlns:a16="http://schemas.microsoft.com/office/drawing/2014/main" id="{307E4804-4766-4526-970D-9D62F0DAFE94}"/>
              </a:ext>
            </a:extLst>
          </p:cNvPr>
          <p:cNvSpPr/>
          <p:nvPr/>
        </p:nvSpPr>
        <p:spPr bwMode="auto">
          <a:xfrm>
            <a:off x="2743203" y="1251682"/>
            <a:ext cx="678729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dirty="0"/>
              <a:t>UML</a:t>
            </a:r>
            <a:r>
              <a:rPr lang="zh-CN" altLang="en-US" dirty="0"/>
              <a:t>模型的静态部分，描述概念或物理元素。</a:t>
            </a:r>
            <a:endParaRPr lang="en-US" altLang="zh-CN" dirty="0"/>
          </a:p>
        </p:txBody>
      </p:sp>
    </p:spTree>
    <p:extLst>
      <p:ext uri="{BB962C8B-B14F-4D97-AF65-F5344CB8AC3E}">
        <p14:creationId xmlns:p14="http://schemas.microsoft.com/office/powerpoint/2010/main" val="3176178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inVertic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中的事务</a:t>
            </a:r>
          </a:p>
        </p:txBody>
      </p:sp>
      <p:sp>
        <p:nvSpPr>
          <p:cNvPr id="3" name="页脚占位符 2"/>
          <p:cNvSpPr>
            <a:spLocks noGrp="1"/>
          </p:cNvSpPr>
          <p:nvPr>
            <p:ph type="ftr" sz="quarter" idx="11"/>
          </p:nvPr>
        </p:nvSpPr>
        <p:spPr/>
        <p:txBody>
          <a:bodyPr/>
          <a:lstStyle/>
          <a:p>
            <a:r>
              <a:rPr lang="en-US" altLang="zh-CN" dirty="0"/>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grpSp>
        <p:nvGrpSpPr>
          <p:cNvPr id="33" name="组合 32">
            <a:extLst>
              <a:ext uri="{FF2B5EF4-FFF2-40B4-BE49-F238E27FC236}">
                <a16:creationId xmlns:a16="http://schemas.microsoft.com/office/drawing/2014/main" id="{91DD6AE1-976B-4831-8DA0-DB4FFE6FC275}"/>
              </a:ext>
            </a:extLst>
          </p:cNvPr>
          <p:cNvGrpSpPr/>
          <p:nvPr/>
        </p:nvGrpSpPr>
        <p:grpSpPr>
          <a:xfrm>
            <a:off x="3730625" y="2648349"/>
            <a:ext cx="2108063" cy="2065212"/>
            <a:chOff x="3730625" y="2648349"/>
            <a:chExt cx="2108063" cy="2065212"/>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pPr algn="ctr"/>
              <a:r>
                <a:rPr lang="en-US" altLang="ko-KR" sz="2400" b="0" dirty="0">
                  <a:solidFill>
                    <a:schemeClr val="accent2"/>
                  </a:solidFill>
                  <a:effectLst/>
                  <a:latin typeface="Impact" panose="020B0806030902050204" pitchFamily="34" charset="0"/>
                </a:rPr>
                <a:t>2</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3730625" y="432596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行为事务</a:t>
              </a:r>
              <a:endParaRPr lang="en-US" altLang="zh-CN" sz="1800" b="1" dirty="0"/>
            </a:p>
          </p:txBody>
        </p:sp>
      </p:grpSp>
      <p:grpSp>
        <p:nvGrpSpPr>
          <p:cNvPr id="35" name="组合 34">
            <a:extLst>
              <a:ext uri="{FF2B5EF4-FFF2-40B4-BE49-F238E27FC236}">
                <a16:creationId xmlns:a16="http://schemas.microsoft.com/office/drawing/2014/main" id="{89333B25-6FF8-4581-84E2-B45474A32E23}"/>
              </a:ext>
            </a:extLst>
          </p:cNvPr>
          <p:cNvGrpSpPr/>
          <p:nvPr/>
        </p:nvGrpSpPr>
        <p:grpSpPr>
          <a:xfrm>
            <a:off x="8976000" y="1192976"/>
            <a:ext cx="2108063" cy="2071164"/>
            <a:chOff x="8976000" y="1192976"/>
            <a:chExt cx="2108063" cy="2071164"/>
          </a:xfrm>
        </p:grpSpPr>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pPr algn="ctr"/>
              <a:r>
                <a:rPr lang="en-US" altLang="zh-CN" sz="2400" dirty="0">
                  <a:solidFill>
                    <a:schemeClr val="accent4"/>
                  </a:solidFill>
                  <a:latin typeface="Impact" panose="020B0806030902050204" pitchFamily="34" charset="0"/>
                </a:rPr>
                <a:t>4</a:t>
              </a:r>
              <a:endParaRPr lang="en-US" altLang="ko-KR" sz="2400" b="0" dirty="0">
                <a:solidFill>
                  <a:schemeClr val="accent4"/>
                </a:solidFill>
                <a:effectLst/>
                <a:latin typeface="Impact" panose="020B0806030902050204" pitchFamily="34" charset="0"/>
              </a:endParaRP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8976000" y="287654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注释事务</a:t>
              </a:r>
              <a:endParaRPr lang="en-US" altLang="zh-CN" sz="1800" b="1" dirty="0"/>
            </a:p>
          </p:txBody>
        </p:sp>
      </p:grpSp>
      <p:grpSp>
        <p:nvGrpSpPr>
          <p:cNvPr id="34" name="组合 33">
            <a:extLst>
              <a:ext uri="{FF2B5EF4-FFF2-40B4-BE49-F238E27FC236}">
                <a16:creationId xmlns:a16="http://schemas.microsoft.com/office/drawing/2014/main" id="{60132A14-5C5F-47D1-B9B7-4F7D526FB9B7}"/>
              </a:ext>
            </a:extLst>
          </p:cNvPr>
          <p:cNvGrpSpPr/>
          <p:nvPr/>
        </p:nvGrpSpPr>
        <p:grpSpPr>
          <a:xfrm>
            <a:off x="6353313" y="1922464"/>
            <a:ext cx="2108063" cy="2068596"/>
            <a:chOff x="6353313" y="1922464"/>
            <a:chExt cx="2108063" cy="2068596"/>
          </a:xfrm>
        </p:grpSpPr>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pPr algn="ctr"/>
              <a:r>
                <a:rPr lang="en-US" altLang="zh-CN" sz="2400" b="0" dirty="0">
                  <a:solidFill>
                    <a:schemeClr val="accent3"/>
                  </a:solidFill>
                  <a:effectLst/>
                  <a:latin typeface="Impact" panose="020B0806030902050204" pitchFamily="34" charset="0"/>
                </a:rPr>
                <a:t>3</a:t>
              </a:r>
              <a:endParaRPr lang="en-US" altLang="ko-KR" sz="2400" b="0" dirty="0">
                <a:solidFill>
                  <a:schemeClr val="accent3"/>
                </a:solidFill>
                <a:effectLst/>
                <a:latin typeface="Impact" panose="020B0806030902050204" pitchFamily="34" charset="0"/>
              </a:endParaRP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6353313" y="360346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分组事务</a:t>
              </a:r>
              <a:endParaRPr lang="en-US" altLang="zh-CN" sz="1800" b="1" dirty="0"/>
            </a:p>
          </p:txBody>
        </p:sp>
      </p:grpSp>
      <p:grpSp>
        <p:nvGrpSpPr>
          <p:cNvPr id="32" name="组合 31">
            <a:extLst>
              <a:ext uri="{FF2B5EF4-FFF2-40B4-BE49-F238E27FC236}">
                <a16:creationId xmlns:a16="http://schemas.microsoft.com/office/drawing/2014/main" id="{84A137D6-9041-40A5-BB47-BFDB3DFE9F44}"/>
              </a:ext>
            </a:extLst>
          </p:cNvPr>
          <p:cNvGrpSpPr/>
          <p:nvPr/>
        </p:nvGrpSpPr>
        <p:grpSpPr>
          <a:xfrm>
            <a:off x="1107937" y="3368478"/>
            <a:ext cx="2108063" cy="2068122"/>
            <a:chOff x="1107937" y="3368478"/>
            <a:chExt cx="2108063" cy="2068122"/>
          </a:xfrm>
        </p:grpSpPr>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pPr algn="ctr"/>
              <a:r>
                <a:rPr lang="en-US" altLang="zh-CN" sz="2400" b="0" dirty="0">
                  <a:solidFill>
                    <a:schemeClr val="accent1"/>
                  </a:solidFill>
                  <a:effectLst/>
                  <a:latin typeface="Impact" panose="020B0806030902050204" pitchFamily="34" charset="0"/>
                </a:rPr>
                <a:t>1</a:t>
              </a:r>
              <a:endParaRPr lang="en-US" altLang="ko-KR" sz="2400" b="0" dirty="0">
                <a:solidFill>
                  <a:schemeClr val="accent1"/>
                </a:solidFill>
                <a:effectLst/>
                <a:latin typeface="Impact" panose="020B0806030902050204" pitchFamily="34" charset="0"/>
              </a:endParaRP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107937" y="5049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构建事务</a:t>
              </a:r>
              <a:endParaRPr lang="en-US" altLang="zh-CN" sz="1800" b="1" dirty="0"/>
            </a:p>
          </p:txBody>
        </p:sp>
      </p:grpSp>
    </p:spTree>
    <p:extLst>
      <p:ext uri="{BB962C8B-B14F-4D97-AF65-F5344CB8AC3E}">
        <p14:creationId xmlns:p14="http://schemas.microsoft.com/office/powerpoint/2010/main" val="3494695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4"/>
                                        </p:tgtEl>
                                      </p:cBhvr>
                                    </p:animEffect>
                                    <p:anim calcmode="lin" valueType="num">
                                      <p:cBhvr>
                                        <p:cTn id="12" dur="1000"/>
                                        <p:tgtEl>
                                          <p:spTgt spid="34"/>
                                        </p:tgtEl>
                                        <p:attrNameLst>
                                          <p:attrName>ppt_x</p:attrName>
                                        </p:attrNameLst>
                                      </p:cBhvr>
                                      <p:tavLst>
                                        <p:tav tm="0">
                                          <p:val>
                                            <p:strVal val="ppt_x"/>
                                          </p:val>
                                        </p:tav>
                                        <p:tav tm="100000">
                                          <p:val>
                                            <p:strVal val="ppt_x"/>
                                          </p:val>
                                        </p:tav>
                                      </p:tavLst>
                                    </p:anim>
                                    <p:anim calcmode="lin" valueType="num">
                                      <p:cBhvr>
                                        <p:cTn id="13" dur="1000"/>
                                        <p:tgtEl>
                                          <p:spTgt spid="34"/>
                                        </p:tgtEl>
                                        <p:attrNameLst>
                                          <p:attrName>ppt_y</p:attrName>
                                        </p:attrNameLst>
                                      </p:cBhvr>
                                      <p:tavLst>
                                        <p:tav tm="0">
                                          <p:val>
                                            <p:strVal val="ppt_y"/>
                                          </p:val>
                                        </p:tav>
                                        <p:tav tm="100000">
                                          <p:val>
                                            <p:strVal val="ppt_y+.1"/>
                                          </p:val>
                                        </p:tav>
                                      </p:tavLst>
                                    </p:anim>
                                    <p:set>
                                      <p:cBhvr>
                                        <p:cTn id="14" dur="1" fill="hold">
                                          <p:stCondLst>
                                            <p:cond delay="999"/>
                                          </p:stCondLst>
                                        </p:cTn>
                                        <p:tgtEl>
                                          <p:spTgt spid="34"/>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35"/>
                                        </p:tgtEl>
                                      </p:cBhvr>
                                    </p:animEffect>
                                    <p:anim calcmode="lin" valueType="num">
                                      <p:cBhvr>
                                        <p:cTn id="17" dur="1000"/>
                                        <p:tgtEl>
                                          <p:spTgt spid="35"/>
                                        </p:tgtEl>
                                        <p:attrNameLst>
                                          <p:attrName>ppt_x</p:attrName>
                                        </p:attrNameLst>
                                      </p:cBhvr>
                                      <p:tavLst>
                                        <p:tav tm="0">
                                          <p:val>
                                            <p:strVal val="ppt_x"/>
                                          </p:val>
                                        </p:tav>
                                        <p:tav tm="100000">
                                          <p:val>
                                            <p:strVal val="ppt_x"/>
                                          </p:val>
                                        </p:tav>
                                      </p:tavLst>
                                    </p:anim>
                                    <p:anim calcmode="lin" valueType="num">
                                      <p:cBhvr>
                                        <p:cTn id="18" dur="1000"/>
                                        <p:tgtEl>
                                          <p:spTgt spid="35"/>
                                        </p:tgtEl>
                                        <p:attrNameLst>
                                          <p:attrName>ppt_y</p:attrName>
                                        </p:attrNameLst>
                                      </p:cBhvr>
                                      <p:tavLst>
                                        <p:tav tm="0">
                                          <p:val>
                                            <p:strVal val="ppt_y"/>
                                          </p:val>
                                        </p:tav>
                                        <p:tav tm="100000">
                                          <p:val>
                                            <p:strVal val="ppt_y+.1"/>
                                          </p:val>
                                        </p:tav>
                                      </p:tavLst>
                                    </p:anim>
                                    <p:set>
                                      <p:cBhvr>
                                        <p:cTn id="19" dur="1" fill="hold">
                                          <p:stCondLst>
                                            <p:cond delay="999"/>
                                          </p:stCondLst>
                                        </p:cTn>
                                        <p:tgtEl>
                                          <p:spTgt spid="35"/>
                                        </p:tgtEl>
                                        <p:attrNameLst>
                                          <p:attrName>style.visibility</p:attrName>
                                        </p:attrNameLst>
                                      </p:cBhvr>
                                      <p:to>
                                        <p:strVal val="hidden"/>
                                      </p:to>
                                    </p:set>
                                  </p:childTnLst>
                                </p:cTn>
                              </p:par>
                            </p:childTnLst>
                          </p:cTn>
                        </p:par>
                        <p:par>
                          <p:cTn id="20" fill="hold">
                            <p:stCondLst>
                              <p:cond delay="1000"/>
                            </p:stCondLst>
                            <p:childTnLst>
                              <p:par>
                                <p:cTn id="21" presetID="50" presetClass="path" presetSubtype="0" accel="50000" decel="50000" fill="hold" nodeType="afterEffect">
                                  <p:stCondLst>
                                    <p:cond delay="0"/>
                                  </p:stCondLst>
                                  <p:childTnLst>
                                    <p:animMotion origin="layout" path="M 2.08333E-6 -4.07407E-6 L 0.05364 -4.07407E-6 C 0.07773 -4.07407E-6 0.10755 -0.02824 0.10755 -0.05069 L 0.10755 -0.10138 " pathEditMode="relative" rAng="0" ptsTypes="AAAA">
                                      <p:cBhvr>
                                        <p:cTn id="22" dur="2000" fill="hold"/>
                                        <p:tgtEl>
                                          <p:spTgt spid="33"/>
                                        </p:tgtEl>
                                        <p:attrNameLst>
                                          <p:attrName>ppt_x</p:attrName>
                                          <p:attrName>ppt_y</p:attrName>
                                        </p:attrNameLst>
                                      </p:cBhvr>
                                      <p:rCtr x="5378" y="-5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400"/>
            <a:endParaRPr lang="zh-CN" altLang="en-US"/>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grpSp>
        <p:nvGrpSpPr>
          <p:cNvPr id="8" name="ïṣľíḓe">
            <a:extLst>
              <a:ext uri="{FF2B5EF4-FFF2-40B4-BE49-F238E27FC236}">
                <a16:creationId xmlns:a16="http://schemas.microsoft.com/office/drawing/2014/main" id="{3F1094B5-F980-4B17-B55F-BF57908453B7}"/>
              </a:ext>
            </a:extLst>
          </p:cNvPr>
          <p:cNvGrpSpPr/>
          <p:nvPr/>
        </p:nvGrpSpPr>
        <p:grpSpPr>
          <a:xfrm>
            <a:off x="6843524" y="2540904"/>
            <a:ext cx="4634832" cy="1508050"/>
            <a:chOff x="1941336" y="3219803"/>
            <a:chExt cx="5378800" cy="1508050"/>
          </a:xfrm>
        </p:grpSpPr>
        <p:sp>
          <p:nvSpPr>
            <p:cNvPr id="14" name="ïṡḷîdè">
              <a:extLst>
                <a:ext uri="{FF2B5EF4-FFF2-40B4-BE49-F238E27FC236}">
                  <a16:creationId xmlns:a16="http://schemas.microsoft.com/office/drawing/2014/main" id="{570F86B0-CBFE-4F29-B6A4-E465CEF25002}"/>
                </a:ext>
              </a:extLst>
            </p:cNvPr>
            <p:cNvSpPr txBox="1"/>
            <p:nvPr/>
          </p:nvSpPr>
          <p:spPr>
            <a:xfrm>
              <a:off x="1941336" y="3615410"/>
              <a:ext cx="5378800" cy="1112443"/>
            </a:xfrm>
            <a:prstGeom prst="rect">
              <a:avLst/>
            </a:prstGeom>
            <a:noFill/>
          </p:spPr>
          <p:txBody>
            <a:bodyPr wrap="square" lIns="90000" tIns="46800" rIns="90000" bIns="46800" rtlCol="0">
              <a:normAutofit/>
            </a:bodyPr>
            <a:lstStyle>
              <a:defPPr>
                <a:defRPr lang="zh-CN"/>
              </a:defPPr>
              <a:lvl1pPr marL="171450" indent="-171450">
                <a:lnSpc>
                  <a:spcPct val="160000"/>
                </a:lnSpc>
                <a:buFont typeface="Arial" panose="020B0604020202020204" pitchFamily="34" charset="0"/>
                <a:buChar char="•"/>
                <a:defRPr sz="1000"/>
              </a:lvl1pPr>
            </a:lstStyle>
            <a:p>
              <a:r>
                <a:rPr lang="zh-CN" altLang="en-US" sz="1200" dirty="0"/>
                <a:t>实现某功能的一组构建事务之间的消息的集合，设计消息、动作序列、链接</a:t>
              </a:r>
              <a:endParaRPr lang="en-US" altLang="zh-CN" sz="1200" dirty="0"/>
            </a:p>
          </p:txBody>
        </p:sp>
        <p:sp>
          <p:nvSpPr>
            <p:cNvPr id="15" name="iS1îḓè">
              <a:extLst>
                <a:ext uri="{FF2B5EF4-FFF2-40B4-BE49-F238E27FC236}">
                  <a16:creationId xmlns:a16="http://schemas.microsoft.com/office/drawing/2014/main" id="{07B33064-DF40-40E3-A423-6990FA88A84F}"/>
                </a:ext>
              </a:extLst>
            </p:cNvPr>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01-</a:t>
              </a:r>
              <a:r>
                <a:rPr lang="zh-CN" altLang="en-US" sz="1600" b="1" dirty="0">
                  <a:solidFill>
                    <a:schemeClr val="accent1"/>
                  </a:solidFill>
                </a:rPr>
                <a:t>交互</a:t>
              </a:r>
              <a:endParaRPr lang="en-US" altLang="zh-CN" sz="1600" b="1" dirty="0">
                <a:solidFill>
                  <a:schemeClr val="accent1"/>
                </a:solidFill>
              </a:endParaRPr>
            </a:p>
          </p:txBody>
        </p:sp>
      </p:grpSp>
      <p:grpSp>
        <p:nvGrpSpPr>
          <p:cNvPr id="9" name="ísľîḋé">
            <a:extLst>
              <a:ext uri="{FF2B5EF4-FFF2-40B4-BE49-F238E27FC236}">
                <a16:creationId xmlns:a16="http://schemas.microsoft.com/office/drawing/2014/main" id="{3B737F36-1EED-4F62-8053-1604FEB198B0}"/>
              </a:ext>
            </a:extLst>
          </p:cNvPr>
          <p:cNvGrpSpPr/>
          <p:nvPr/>
        </p:nvGrpSpPr>
        <p:grpSpPr>
          <a:xfrm>
            <a:off x="6843524" y="4296457"/>
            <a:ext cx="4634832" cy="1512168"/>
            <a:chOff x="1941336" y="3219803"/>
            <a:chExt cx="5378800" cy="1512168"/>
          </a:xfrm>
        </p:grpSpPr>
        <p:sp>
          <p:nvSpPr>
            <p:cNvPr id="12" name="îšḻîḋè">
              <a:extLst>
                <a:ext uri="{FF2B5EF4-FFF2-40B4-BE49-F238E27FC236}">
                  <a16:creationId xmlns:a16="http://schemas.microsoft.com/office/drawing/2014/main" id="{53856B9D-D2CC-4546-AE4C-D439AAD1447B}"/>
                </a:ext>
              </a:extLst>
            </p:cNvPr>
            <p:cNvSpPr txBox="1"/>
            <p:nvPr/>
          </p:nvSpPr>
          <p:spPr>
            <a:xfrm>
              <a:off x="1941336" y="3615410"/>
              <a:ext cx="5378800" cy="1116561"/>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zh-CN" altLang="en-US" sz="1200" dirty="0"/>
                <a:t>描述事物或交互在生命周期内响应事件所经历的状态序列</a:t>
              </a:r>
              <a:endParaRPr lang="en-US" altLang="zh-CN" sz="1200" dirty="0"/>
            </a:p>
          </p:txBody>
        </p:sp>
        <p:sp>
          <p:nvSpPr>
            <p:cNvPr id="13" name="ïṡļíḍé">
              <a:extLst>
                <a:ext uri="{FF2B5EF4-FFF2-40B4-BE49-F238E27FC236}">
                  <a16:creationId xmlns:a16="http://schemas.microsoft.com/office/drawing/2014/main" id="{24B78746-36A6-4584-8395-11DBA1077034}"/>
                </a:ext>
              </a:extLst>
            </p:cNvPr>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02-</a:t>
              </a:r>
              <a:r>
                <a:rPr lang="zh-CN" altLang="en-US" sz="1600" b="1" dirty="0">
                  <a:solidFill>
                    <a:schemeClr val="accent1"/>
                  </a:solidFill>
                </a:rPr>
                <a:t>状态机</a:t>
              </a:r>
              <a:endParaRPr lang="en-US" altLang="zh-CN" sz="1600" b="1" dirty="0">
                <a:solidFill>
                  <a:schemeClr val="accent1"/>
                </a:solidFill>
              </a:endParaRPr>
            </a:p>
          </p:txBody>
        </p:sp>
      </p:grpSp>
      <p:cxnSp>
        <p:nvCxnSpPr>
          <p:cNvPr id="10" name="直接连接符 9">
            <a:extLst>
              <a:ext uri="{FF2B5EF4-FFF2-40B4-BE49-F238E27FC236}">
                <a16:creationId xmlns:a16="http://schemas.microsoft.com/office/drawing/2014/main" id="{5500BECA-41AD-4164-8EED-3DBD09BCF6BB}"/>
              </a:ext>
            </a:extLst>
          </p:cNvPr>
          <p:cNvCxnSpPr>
            <a:cxnSpLocks/>
          </p:cNvCxnSpPr>
          <p:nvPr/>
        </p:nvCxnSpPr>
        <p:spPr>
          <a:xfrm>
            <a:off x="6843524" y="4104000"/>
            <a:ext cx="434324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i$1íḍè">
            <a:extLst>
              <a:ext uri="{FF2B5EF4-FFF2-40B4-BE49-F238E27FC236}">
                <a16:creationId xmlns:a16="http://schemas.microsoft.com/office/drawing/2014/main" id="{7B979F57-9FC8-4C69-9654-9E746E2B450C}"/>
              </a:ext>
            </a:extLst>
          </p:cNvPr>
          <p:cNvSpPr txBox="1"/>
          <p:nvPr/>
        </p:nvSpPr>
        <p:spPr>
          <a:xfrm>
            <a:off x="669925" y="3204165"/>
            <a:ext cx="5664863" cy="1909759"/>
          </a:xfrm>
          <a:prstGeom prst="rect">
            <a:avLst/>
          </a:prstGeom>
          <a:noFill/>
        </p:spPr>
        <p:txBody>
          <a:bodyPr wrap="square" lIns="90000" tIns="46800" rIns="90000" bIns="46800" rtlCol="0" anchor="ctr">
            <a:normAutofit/>
          </a:bodyPr>
          <a:lstStyle/>
          <a:p>
            <a:pPr algn="ctr">
              <a:lnSpc>
                <a:spcPct val="150000"/>
              </a:lnSpc>
            </a:pPr>
            <a:r>
              <a:rPr lang="zh-CN" altLang="en-US" sz="1700" b="1" dirty="0"/>
              <a:t>行为事务是</a:t>
            </a:r>
            <a:r>
              <a:rPr lang="en-US" altLang="zh-CN" sz="1700" b="1" dirty="0"/>
              <a:t>UML</a:t>
            </a:r>
            <a:r>
              <a:rPr lang="zh-CN" altLang="en-US" sz="1700" b="1" dirty="0"/>
              <a:t>模型图的动态部分，</a:t>
            </a:r>
            <a:endParaRPr lang="en-US" altLang="zh-CN" sz="1700" b="1" dirty="0"/>
          </a:p>
          <a:p>
            <a:pPr algn="ctr">
              <a:lnSpc>
                <a:spcPct val="150000"/>
              </a:lnSpc>
            </a:pPr>
            <a:r>
              <a:rPr lang="zh-CN" altLang="en-US" sz="1700" b="1" dirty="0"/>
              <a:t>描述跨越空间和时间的行为。</a:t>
            </a:r>
            <a:endParaRPr lang="zh-CN" altLang="en-US" sz="1400" dirty="0"/>
          </a:p>
        </p:txBody>
      </p:sp>
      <p:sp>
        <p:nvSpPr>
          <p:cNvPr id="2" name="标题 1"/>
          <p:cNvSpPr>
            <a:spLocks noGrp="1"/>
          </p:cNvSpPr>
          <p:nvPr>
            <p:ph type="title"/>
          </p:nvPr>
        </p:nvSpPr>
        <p:spPr/>
        <p:txBody>
          <a:bodyPr/>
          <a:lstStyle/>
          <a:p>
            <a:r>
              <a:rPr lang="zh-CN" altLang="en-US" dirty="0">
                <a:solidFill>
                  <a:schemeClr val="bg1"/>
                </a:solidFill>
              </a:rPr>
              <a:t>行为事务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spTree>
    <p:extLst>
      <p:ext uri="{BB962C8B-B14F-4D97-AF65-F5344CB8AC3E}">
        <p14:creationId xmlns:p14="http://schemas.microsoft.com/office/powerpoint/2010/main" val="2927751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中的事务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grpSp>
        <p:nvGrpSpPr>
          <p:cNvPr id="33" name="组合 32">
            <a:extLst>
              <a:ext uri="{FF2B5EF4-FFF2-40B4-BE49-F238E27FC236}">
                <a16:creationId xmlns:a16="http://schemas.microsoft.com/office/drawing/2014/main" id="{91DD6AE1-976B-4831-8DA0-DB4FFE6FC275}"/>
              </a:ext>
            </a:extLst>
          </p:cNvPr>
          <p:cNvGrpSpPr/>
          <p:nvPr/>
        </p:nvGrpSpPr>
        <p:grpSpPr>
          <a:xfrm>
            <a:off x="3730625" y="2648349"/>
            <a:ext cx="2108063" cy="2065212"/>
            <a:chOff x="3730625" y="2648349"/>
            <a:chExt cx="2108063" cy="2065212"/>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pPr algn="ctr"/>
              <a:r>
                <a:rPr lang="en-US" altLang="ko-KR" sz="2400" b="0" dirty="0">
                  <a:solidFill>
                    <a:schemeClr val="accent2"/>
                  </a:solidFill>
                  <a:effectLst/>
                  <a:latin typeface="Impact" panose="020B0806030902050204" pitchFamily="34" charset="0"/>
                </a:rPr>
                <a:t>2</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3730625" y="432596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行为事务</a:t>
              </a:r>
              <a:endParaRPr lang="en-US" altLang="zh-CN" sz="1800" b="1" dirty="0"/>
            </a:p>
          </p:txBody>
        </p:sp>
      </p:grpSp>
      <p:grpSp>
        <p:nvGrpSpPr>
          <p:cNvPr id="35" name="组合 34">
            <a:extLst>
              <a:ext uri="{FF2B5EF4-FFF2-40B4-BE49-F238E27FC236}">
                <a16:creationId xmlns:a16="http://schemas.microsoft.com/office/drawing/2014/main" id="{89333B25-6FF8-4581-84E2-B45474A32E23}"/>
              </a:ext>
            </a:extLst>
          </p:cNvPr>
          <p:cNvGrpSpPr/>
          <p:nvPr/>
        </p:nvGrpSpPr>
        <p:grpSpPr>
          <a:xfrm>
            <a:off x="8976000" y="1192976"/>
            <a:ext cx="2108063" cy="2071164"/>
            <a:chOff x="8976000" y="1192976"/>
            <a:chExt cx="2108063" cy="2071164"/>
          </a:xfrm>
        </p:grpSpPr>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pPr algn="ctr"/>
              <a:r>
                <a:rPr lang="en-US" altLang="zh-CN" sz="2400" dirty="0">
                  <a:solidFill>
                    <a:schemeClr val="accent4"/>
                  </a:solidFill>
                  <a:latin typeface="Impact" panose="020B0806030902050204" pitchFamily="34" charset="0"/>
                </a:rPr>
                <a:t>4</a:t>
              </a:r>
              <a:endParaRPr lang="en-US" altLang="ko-KR" sz="2400" b="0" dirty="0">
                <a:solidFill>
                  <a:schemeClr val="accent4"/>
                </a:solidFill>
                <a:effectLst/>
                <a:latin typeface="Impact" panose="020B0806030902050204" pitchFamily="34" charset="0"/>
              </a:endParaRP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8976000" y="287654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注释事务</a:t>
              </a:r>
              <a:endParaRPr lang="en-US" altLang="zh-CN" sz="1800" b="1" dirty="0"/>
            </a:p>
          </p:txBody>
        </p:sp>
      </p:grpSp>
      <p:grpSp>
        <p:nvGrpSpPr>
          <p:cNvPr id="34" name="组合 33">
            <a:extLst>
              <a:ext uri="{FF2B5EF4-FFF2-40B4-BE49-F238E27FC236}">
                <a16:creationId xmlns:a16="http://schemas.microsoft.com/office/drawing/2014/main" id="{60132A14-5C5F-47D1-B9B7-4F7D526FB9B7}"/>
              </a:ext>
            </a:extLst>
          </p:cNvPr>
          <p:cNvGrpSpPr/>
          <p:nvPr/>
        </p:nvGrpSpPr>
        <p:grpSpPr>
          <a:xfrm>
            <a:off x="6353313" y="1922464"/>
            <a:ext cx="2108063" cy="2068596"/>
            <a:chOff x="6353313" y="1922464"/>
            <a:chExt cx="2108063" cy="2068596"/>
          </a:xfrm>
        </p:grpSpPr>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pPr algn="ctr"/>
              <a:r>
                <a:rPr lang="en-US" altLang="zh-CN" sz="2400" b="0" dirty="0">
                  <a:solidFill>
                    <a:schemeClr val="accent3"/>
                  </a:solidFill>
                  <a:effectLst/>
                  <a:latin typeface="Impact" panose="020B0806030902050204" pitchFamily="34" charset="0"/>
                </a:rPr>
                <a:t>3</a:t>
              </a:r>
              <a:endParaRPr lang="en-US" altLang="ko-KR" sz="2400" b="0" dirty="0">
                <a:solidFill>
                  <a:schemeClr val="accent3"/>
                </a:solidFill>
                <a:effectLst/>
                <a:latin typeface="Impact" panose="020B0806030902050204" pitchFamily="34" charset="0"/>
              </a:endParaRP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6353313" y="360346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分组事务</a:t>
              </a:r>
              <a:endParaRPr lang="en-US" altLang="zh-CN" sz="1800" b="1" dirty="0"/>
            </a:p>
          </p:txBody>
        </p:sp>
      </p:grpSp>
      <p:grpSp>
        <p:nvGrpSpPr>
          <p:cNvPr id="32" name="组合 31">
            <a:extLst>
              <a:ext uri="{FF2B5EF4-FFF2-40B4-BE49-F238E27FC236}">
                <a16:creationId xmlns:a16="http://schemas.microsoft.com/office/drawing/2014/main" id="{84A137D6-9041-40A5-BB47-BFDB3DFE9F44}"/>
              </a:ext>
            </a:extLst>
          </p:cNvPr>
          <p:cNvGrpSpPr/>
          <p:nvPr/>
        </p:nvGrpSpPr>
        <p:grpSpPr>
          <a:xfrm>
            <a:off x="1107937" y="3368478"/>
            <a:ext cx="2108063" cy="2068122"/>
            <a:chOff x="1107937" y="3368478"/>
            <a:chExt cx="2108063" cy="2068122"/>
          </a:xfrm>
        </p:grpSpPr>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pPr algn="ctr"/>
              <a:r>
                <a:rPr lang="en-US" altLang="zh-CN" sz="2400" b="0" dirty="0">
                  <a:solidFill>
                    <a:schemeClr val="accent1"/>
                  </a:solidFill>
                  <a:effectLst/>
                  <a:latin typeface="Impact" panose="020B0806030902050204" pitchFamily="34" charset="0"/>
                </a:rPr>
                <a:t>1</a:t>
              </a:r>
              <a:endParaRPr lang="en-US" altLang="ko-KR" sz="2400" b="0" dirty="0">
                <a:solidFill>
                  <a:schemeClr val="accent1"/>
                </a:solidFill>
                <a:effectLst/>
                <a:latin typeface="Impact" panose="020B0806030902050204" pitchFamily="34" charset="0"/>
              </a:endParaRP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107937" y="5049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构建事务</a:t>
              </a:r>
              <a:endParaRPr lang="en-US" altLang="zh-CN" sz="1800" b="1" dirty="0"/>
            </a:p>
          </p:txBody>
        </p:sp>
      </p:grpSp>
    </p:spTree>
    <p:extLst>
      <p:ext uri="{BB962C8B-B14F-4D97-AF65-F5344CB8AC3E}">
        <p14:creationId xmlns:p14="http://schemas.microsoft.com/office/powerpoint/2010/main" val="2961243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3"/>
                                        </p:tgtEl>
                                      </p:cBhvr>
                                    </p:animEffect>
                                    <p:anim calcmode="lin" valueType="num">
                                      <p:cBhvr>
                                        <p:cTn id="7" dur="1000"/>
                                        <p:tgtEl>
                                          <p:spTgt spid="33"/>
                                        </p:tgtEl>
                                        <p:attrNameLst>
                                          <p:attrName>ppt_x</p:attrName>
                                        </p:attrNameLst>
                                      </p:cBhvr>
                                      <p:tavLst>
                                        <p:tav tm="0">
                                          <p:val>
                                            <p:strVal val="ppt_x"/>
                                          </p:val>
                                        </p:tav>
                                        <p:tav tm="100000">
                                          <p:val>
                                            <p:strVal val="ppt_x"/>
                                          </p:val>
                                        </p:tav>
                                      </p:tavLst>
                                    </p:anim>
                                    <p:anim calcmode="lin" valueType="num">
                                      <p:cBhvr>
                                        <p:cTn id="8" dur="1000"/>
                                        <p:tgtEl>
                                          <p:spTgt spid="33"/>
                                        </p:tgtEl>
                                        <p:attrNameLst>
                                          <p:attrName>ppt_y</p:attrName>
                                        </p:attrNameLst>
                                      </p:cBhvr>
                                      <p:tavLst>
                                        <p:tav tm="0">
                                          <p:val>
                                            <p:strVal val="ppt_y"/>
                                          </p:val>
                                        </p:tav>
                                        <p:tav tm="100000">
                                          <p:val>
                                            <p:strVal val="ppt_y+.1"/>
                                          </p:val>
                                        </p:tav>
                                      </p:tavLst>
                                    </p:anim>
                                    <p:set>
                                      <p:cBhvr>
                                        <p:cTn id="9" dur="1" fill="hold">
                                          <p:stCondLst>
                                            <p:cond delay="999"/>
                                          </p:stCondLst>
                                        </p:cTn>
                                        <p:tgtEl>
                                          <p:spTgt spid="33"/>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2"/>
                                        </p:tgtEl>
                                      </p:cBhvr>
                                    </p:animEffect>
                                    <p:anim calcmode="lin" valueType="num">
                                      <p:cBhvr>
                                        <p:cTn id="12" dur="1000"/>
                                        <p:tgtEl>
                                          <p:spTgt spid="32"/>
                                        </p:tgtEl>
                                        <p:attrNameLst>
                                          <p:attrName>ppt_x</p:attrName>
                                        </p:attrNameLst>
                                      </p:cBhvr>
                                      <p:tavLst>
                                        <p:tav tm="0">
                                          <p:val>
                                            <p:strVal val="ppt_x"/>
                                          </p:val>
                                        </p:tav>
                                        <p:tav tm="100000">
                                          <p:val>
                                            <p:strVal val="ppt_x"/>
                                          </p:val>
                                        </p:tav>
                                      </p:tavLst>
                                    </p:anim>
                                    <p:anim calcmode="lin" valueType="num">
                                      <p:cBhvr>
                                        <p:cTn id="13" dur="1000"/>
                                        <p:tgtEl>
                                          <p:spTgt spid="32"/>
                                        </p:tgtEl>
                                        <p:attrNameLst>
                                          <p:attrName>ppt_y</p:attrName>
                                        </p:attrNameLst>
                                      </p:cBhvr>
                                      <p:tavLst>
                                        <p:tav tm="0">
                                          <p:val>
                                            <p:strVal val="ppt_y"/>
                                          </p:val>
                                        </p:tav>
                                        <p:tav tm="100000">
                                          <p:val>
                                            <p:strVal val="ppt_y+.1"/>
                                          </p:val>
                                        </p:tav>
                                      </p:tavLst>
                                    </p:anim>
                                    <p:set>
                                      <p:cBhvr>
                                        <p:cTn id="14" dur="1" fill="hold">
                                          <p:stCondLst>
                                            <p:cond delay="999"/>
                                          </p:stCondLst>
                                        </p:cTn>
                                        <p:tgtEl>
                                          <p:spTgt spid="32"/>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35"/>
                                        </p:tgtEl>
                                      </p:cBhvr>
                                    </p:animEffect>
                                    <p:anim calcmode="lin" valueType="num">
                                      <p:cBhvr>
                                        <p:cTn id="17" dur="1000"/>
                                        <p:tgtEl>
                                          <p:spTgt spid="35"/>
                                        </p:tgtEl>
                                        <p:attrNameLst>
                                          <p:attrName>ppt_x</p:attrName>
                                        </p:attrNameLst>
                                      </p:cBhvr>
                                      <p:tavLst>
                                        <p:tav tm="0">
                                          <p:val>
                                            <p:strVal val="ppt_x"/>
                                          </p:val>
                                        </p:tav>
                                        <p:tav tm="100000">
                                          <p:val>
                                            <p:strVal val="ppt_x"/>
                                          </p:val>
                                        </p:tav>
                                      </p:tavLst>
                                    </p:anim>
                                    <p:anim calcmode="lin" valueType="num">
                                      <p:cBhvr>
                                        <p:cTn id="18" dur="1000"/>
                                        <p:tgtEl>
                                          <p:spTgt spid="35"/>
                                        </p:tgtEl>
                                        <p:attrNameLst>
                                          <p:attrName>ppt_y</p:attrName>
                                        </p:attrNameLst>
                                      </p:cBhvr>
                                      <p:tavLst>
                                        <p:tav tm="0">
                                          <p:val>
                                            <p:strVal val="ppt_y"/>
                                          </p:val>
                                        </p:tav>
                                        <p:tav tm="100000">
                                          <p:val>
                                            <p:strVal val="ppt_y+.1"/>
                                          </p:val>
                                        </p:tav>
                                      </p:tavLst>
                                    </p:anim>
                                    <p:set>
                                      <p:cBhvr>
                                        <p:cTn id="19" dur="1" fill="hold">
                                          <p:stCondLst>
                                            <p:cond delay="999"/>
                                          </p:stCondLst>
                                        </p:cTn>
                                        <p:tgtEl>
                                          <p:spTgt spid="3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nodeType="clickEffect">
                                  <p:stCondLst>
                                    <p:cond delay="0"/>
                                  </p:stCondLst>
                                  <p:childTnLst>
                                    <p:animMotion origin="layout" path="M -2.08333E-6 1.48148E-6 L -0.06432 1.48148E-6 C -0.09323 1.48148E-6 -0.12864 0.0125 -0.12864 0.02268 L -0.12864 0.04537 " pathEditMode="relative" rAng="0" ptsTypes="AAAA">
                                      <p:cBhvr>
                                        <p:cTn id="23" dur="2000" fill="hold"/>
                                        <p:tgtEl>
                                          <p:spTgt spid="34"/>
                                        </p:tgtEl>
                                        <p:attrNameLst>
                                          <p:attrName>ppt_x</p:attrName>
                                          <p:attrName>ppt_y</p:attrName>
                                        </p:attrNameLst>
                                      </p:cBhvr>
                                      <p:rCtr x="-6432" y="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804525"/>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íṣlíde">
            <a:extLst>
              <a:ext uri="{FF2B5EF4-FFF2-40B4-BE49-F238E27FC236}">
                <a16:creationId xmlns:a16="http://schemas.microsoft.com/office/drawing/2014/main" id="{39340196-E1AA-4B49-976A-BF366BB2B662}"/>
              </a:ext>
            </a:extLst>
          </p:cNvPr>
          <p:cNvSpPr/>
          <p:nvPr/>
        </p:nvSpPr>
        <p:spPr bwMode="auto">
          <a:xfrm>
            <a:off x="6322304" y="2052791"/>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什么是</a:t>
            </a:r>
            <a:r>
              <a:rPr lang="en-US" altLang="zh-CN" sz="1100" dirty="0"/>
              <a:t>UML</a:t>
            </a:r>
            <a:r>
              <a:rPr lang="zh-CN" altLang="en-US" sz="1100" dirty="0"/>
              <a:t>、</a:t>
            </a:r>
            <a:r>
              <a:rPr lang="en-US" altLang="zh-CN" sz="1100" dirty="0"/>
              <a:t>UML</a:t>
            </a:r>
            <a:r>
              <a:rPr lang="zh-CN" altLang="en-US" sz="1100" dirty="0"/>
              <a:t>的发展历程</a:t>
            </a:r>
          </a:p>
        </p:txBody>
      </p:sp>
      <p:sp>
        <p:nvSpPr>
          <p:cNvPr id="11" name="íšḻídé">
            <a:extLst>
              <a:ext uri="{FF2B5EF4-FFF2-40B4-BE49-F238E27FC236}">
                <a16:creationId xmlns:a16="http://schemas.microsoft.com/office/drawing/2014/main" id="{4D5C24C6-4DD0-4193-AD42-019C1134797B}"/>
              </a:ext>
            </a:extLst>
          </p:cNvPr>
          <p:cNvSpPr txBox="1"/>
          <p:nvPr/>
        </p:nvSpPr>
        <p:spPr bwMode="auto">
          <a:xfrm>
            <a:off x="6322304" y="170186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UML</a:t>
            </a:r>
            <a:r>
              <a:rPr lang="zh-CN" altLang="en-US" sz="1800" b="1" dirty="0"/>
              <a:t>简介及历史</a:t>
            </a:r>
            <a:endParaRPr lang="en-US" altLang="zh-CN" sz="18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î$lîḓé">
            <a:extLst>
              <a:ext uri="{FF2B5EF4-FFF2-40B4-BE49-F238E27FC236}">
                <a16:creationId xmlns:a16="http://schemas.microsoft.com/office/drawing/2014/main" id="{39340196-E1AA-4B49-976A-BF366BB2B662}"/>
              </a:ext>
            </a:extLst>
          </p:cNvPr>
          <p:cNvSpPr/>
          <p:nvPr/>
        </p:nvSpPr>
        <p:spPr bwMode="auto">
          <a:xfrm>
            <a:off x="6340738" y="2852517"/>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UML</a:t>
            </a:r>
            <a:r>
              <a:rPr lang="zh-CN" altLang="en-US" sz="1100" dirty="0"/>
              <a:t>的三个特点、</a:t>
            </a:r>
            <a:r>
              <a:rPr lang="en-US" altLang="zh-CN" sz="1100" dirty="0"/>
              <a:t>UML</a:t>
            </a:r>
            <a:r>
              <a:rPr lang="zh-CN" altLang="en-US" sz="1100" dirty="0"/>
              <a:t>中的事务及关系</a:t>
            </a:r>
          </a:p>
        </p:txBody>
      </p: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8" y="250158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UML</a:t>
            </a:r>
            <a:r>
              <a:rPr lang="zh-CN" altLang="en-US" b="1" dirty="0"/>
              <a:t>的特点与结构</a:t>
            </a:r>
            <a:endParaRPr lang="en-US" altLang="zh-CN" sz="18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îṡ1ïḑè">
            <a:extLst>
              <a:ext uri="{FF2B5EF4-FFF2-40B4-BE49-F238E27FC236}">
                <a16:creationId xmlns:a16="http://schemas.microsoft.com/office/drawing/2014/main" id="{39340196-E1AA-4B49-976A-BF366BB2B662}"/>
              </a:ext>
            </a:extLst>
          </p:cNvPr>
          <p:cNvSpPr/>
          <p:nvPr/>
        </p:nvSpPr>
        <p:spPr bwMode="auto">
          <a:xfrm>
            <a:off x="6345548" y="3652243"/>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UML</a:t>
            </a:r>
            <a:r>
              <a:rPr lang="zh-CN" altLang="en-US" sz="1100" dirty="0"/>
              <a:t>的</a:t>
            </a:r>
            <a:r>
              <a:rPr lang="en-US" altLang="zh-CN" sz="1100" dirty="0"/>
              <a:t>5</a:t>
            </a:r>
            <a:r>
              <a:rPr lang="zh-CN" altLang="en-US" sz="1100" dirty="0"/>
              <a:t>种视图、</a:t>
            </a:r>
            <a:r>
              <a:rPr lang="en-US" altLang="zh-CN" sz="1100" dirty="0"/>
              <a:t>UML</a:t>
            </a:r>
            <a:r>
              <a:rPr lang="zh-CN" altLang="en-US" sz="1100" dirty="0"/>
              <a:t>描述视图内容的</a:t>
            </a:r>
            <a:r>
              <a:rPr lang="en-US" altLang="zh-CN" sz="1100" dirty="0"/>
              <a:t>9</a:t>
            </a:r>
            <a:r>
              <a:rPr lang="zh-CN" altLang="en-US" sz="1100" dirty="0"/>
              <a:t>种图</a:t>
            </a:r>
          </a:p>
        </p:txBody>
      </p:sp>
      <p:sp>
        <p:nvSpPr>
          <p:cNvPr id="19" name="íṣļîdé">
            <a:extLst>
              <a:ext uri="{FF2B5EF4-FFF2-40B4-BE49-F238E27FC236}">
                <a16:creationId xmlns:a16="http://schemas.microsoft.com/office/drawing/2014/main" id="{4D5C24C6-4DD0-4193-AD42-019C1134797B}"/>
              </a:ext>
            </a:extLst>
          </p:cNvPr>
          <p:cNvSpPr txBox="1"/>
          <p:nvPr/>
        </p:nvSpPr>
        <p:spPr bwMode="auto">
          <a:xfrm>
            <a:off x="6345548" y="330131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en-US" altLang="zh-CN" b="1" dirty="0"/>
              <a:t>UML</a:t>
            </a:r>
            <a:r>
              <a:rPr lang="zh-CN" altLang="en-US" b="1" dirty="0"/>
              <a:t>中的视图与图</a:t>
            </a:r>
            <a:endParaRPr lang="en-US" altLang="zh-CN"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37417" y="420370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254317" y="417492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íŝḻîďê">
            <a:extLst>
              <a:ext uri="{FF2B5EF4-FFF2-40B4-BE49-F238E27FC236}">
                <a16:creationId xmlns:a16="http://schemas.microsoft.com/office/drawing/2014/main" id="{39340196-E1AA-4B49-976A-BF366BB2B662}"/>
              </a:ext>
            </a:extLst>
          </p:cNvPr>
          <p:cNvSpPr/>
          <p:nvPr/>
        </p:nvSpPr>
        <p:spPr bwMode="auto">
          <a:xfrm>
            <a:off x="6340738" y="4451969"/>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UML2.0</a:t>
            </a:r>
            <a:r>
              <a:rPr lang="zh-CN" altLang="en-US" sz="1100" dirty="0"/>
              <a:t>在可视化建模方面进行了许多改革和创新</a:t>
            </a:r>
          </a:p>
        </p:txBody>
      </p:sp>
      <p:sp>
        <p:nvSpPr>
          <p:cNvPr id="23" name="ísḷïḓe">
            <a:extLst>
              <a:ext uri="{FF2B5EF4-FFF2-40B4-BE49-F238E27FC236}">
                <a16:creationId xmlns:a16="http://schemas.microsoft.com/office/drawing/2014/main" id="{4D5C24C6-4DD0-4193-AD42-019C1134797B}"/>
              </a:ext>
            </a:extLst>
          </p:cNvPr>
          <p:cNvSpPr txBox="1"/>
          <p:nvPr/>
        </p:nvSpPr>
        <p:spPr bwMode="auto">
          <a:xfrm>
            <a:off x="6340738" y="4101041"/>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UML</a:t>
            </a:r>
            <a:r>
              <a:rPr lang="en-US" altLang="zh-CN" b="1" dirty="0"/>
              <a:t>2.0</a:t>
            </a:r>
            <a:r>
              <a:rPr lang="zh-CN" altLang="en-US" b="1" dirty="0"/>
              <a:t>新特性</a:t>
            </a:r>
            <a:endParaRPr lang="en-US" altLang="zh-CN" sz="18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5003429"/>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497465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ïṧļïḋe">
            <a:extLst>
              <a:ext uri="{FF2B5EF4-FFF2-40B4-BE49-F238E27FC236}">
                <a16:creationId xmlns:a16="http://schemas.microsoft.com/office/drawing/2014/main" id="{39340196-E1AA-4B49-976A-BF366BB2B662}"/>
              </a:ext>
            </a:extLst>
          </p:cNvPr>
          <p:cNvSpPr/>
          <p:nvPr/>
        </p:nvSpPr>
        <p:spPr bwMode="auto">
          <a:xfrm>
            <a:off x="6346349" y="5251695"/>
            <a:ext cx="3610267"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100" dirty="0"/>
              <a:t>系统开发的五个阶段</a:t>
            </a:r>
          </a:p>
        </p:txBody>
      </p:sp>
      <p:sp>
        <p:nvSpPr>
          <p:cNvPr id="27" name="işlíḑé">
            <a:extLst>
              <a:ext uri="{FF2B5EF4-FFF2-40B4-BE49-F238E27FC236}">
                <a16:creationId xmlns:a16="http://schemas.microsoft.com/office/drawing/2014/main" id="{4D5C24C6-4DD0-4193-AD42-019C1134797B}"/>
              </a:ext>
            </a:extLst>
          </p:cNvPr>
          <p:cNvSpPr txBox="1"/>
          <p:nvPr/>
        </p:nvSpPr>
        <p:spPr bwMode="auto">
          <a:xfrm>
            <a:off x="6346349" y="490076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a:t>系统开发阶段</a:t>
            </a:r>
            <a:endParaRPr lang="en-US" altLang="zh-CN" sz="18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1349230" y="2224005"/>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accent1"/>
                </a:solidFill>
              </a:rPr>
              <a:t>content</a:t>
            </a:r>
          </a:p>
        </p:txBody>
      </p:sp>
    </p:spTree>
    <p:extLst>
      <p:ext uri="{BB962C8B-B14F-4D97-AF65-F5344CB8AC3E}">
        <p14:creationId xmlns:p14="http://schemas.microsoft.com/office/powerpoint/2010/main" val="2586367642"/>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分组事物</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grpSp>
        <p:nvGrpSpPr>
          <p:cNvPr id="5"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C690C347-4733-44A3-A24D-3E3D80E4C090}"/>
              </a:ext>
            </a:extLst>
          </p:cNvPr>
          <p:cNvGrpSpPr>
            <a:grpSpLocks noChangeAspect="1"/>
          </p:cNvGrpSpPr>
          <p:nvPr/>
        </p:nvGrpSpPr>
        <p:grpSpPr>
          <a:xfrm>
            <a:off x="3273635" y="1529387"/>
            <a:ext cx="4982534" cy="4210389"/>
            <a:chOff x="3493844" y="1623063"/>
            <a:chExt cx="4982534" cy="4210389"/>
          </a:xfrm>
        </p:grpSpPr>
        <p:sp>
          <p:nvSpPr>
            <p:cNvPr id="6" name="ExtraShape">
              <a:extLst>
                <a:ext uri="{FF2B5EF4-FFF2-40B4-BE49-F238E27FC236}">
                  <a16:creationId xmlns:a16="http://schemas.microsoft.com/office/drawing/2014/main" id="{2DC36D1A-31FC-4AF2-8157-204AC816ADBF}"/>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7" name="ExtraShape">
              <a:extLst>
                <a:ext uri="{FF2B5EF4-FFF2-40B4-BE49-F238E27FC236}">
                  <a16:creationId xmlns:a16="http://schemas.microsoft.com/office/drawing/2014/main" id="{095E5DAC-6788-4C50-8256-7484C0F2238D}"/>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ValueShape">
              <a:extLst>
                <a:ext uri="{FF2B5EF4-FFF2-40B4-BE49-F238E27FC236}">
                  <a16:creationId xmlns:a16="http://schemas.microsoft.com/office/drawing/2014/main" id="{7F8E0173-AD71-4D56-8CBE-D124959EC614}"/>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9" name="ExtraShape">
              <a:extLst>
                <a:ext uri="{FF2B5EF4-FFF2-40B4-BE49-F238E27FC236}">
                  <a16:creationId xmlns:a16="http://schemas.microsoft.com/office/drawing/2014/main" id="{D01F47CA-4E45-484B-8B3E-DA6273BBDFF2}"/>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ExtraShape">
              <a:extLst>
                <a:ext uri="{FF2B5EF4-FFF2-40B4-BE49-F238E27FC236}">
                  <a16:creationId xmlns:a16="http://schemas.microsoft.com/office/drawing/2014/main" id="{A31398EF-4CC3-43DE-987C-ECD9EB087A21}"/>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ExtraShape">
              <a:extLst>
                <a:ext uri="{FF2B5EF4-FFF2-40B4-BE49-F238E27FC236}">
                  <a16:creationId xmlns:a16="http://schemas.microsoft.com/office/drawing/2014/main" id="{45C665EC-FA84-4CC9-8765-F901B82E6D17}"/>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ExtraShape">
              <a:extLst>
                <a:ext uri="{FF2B5EF4-FFF2-40B4-BE49-F238E27FC236}">
                  <a16:creationId xmlns:a16="http://schemas.microsoft.com/office/drawing/2014/main" id="{F98C3B3E-5F30-47F2-BF4D-3B205B618FF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3" name="ExtraShape31">
              <a:extLst>
                <a:ext uri="{FF2B5EF4-FFF2-40B4-BE49-F238E27FC236}">
                  <a16:creationId xmlns:a16="http://schemas.microsoft.com/office/drawing/2014/main" id="{10C30AE7-2777-42AE-917C-5B1EF7FADAA9}"/>
                </a:ext>
              </a:extLst>
            </p:cNvPr>
            <p:cNvCxnSpPr>
              <a:cxnSpLocks/>
            </p:cNvCxnSpPr>
            <p:nvPr/>
          </p:nvCxnSpPr>
          <p:spPr>
            <a:xfrm>
              <a:off x="4154450" y="4745373"/>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14" name="CustomText1">
              <a:extLst>
                <a:ext uri="{FF2B5EF4-FFF2-40B4-BE49-F238E27FC236}">
                  <a16:creationId xmlns:a16="http://schemas.microsoft.com/office/drawing/2014/main" id="{7F7027D5-62E0-4EE4-ABE7-0F8B834B55CF}"/>
                </a:ext>
              </a:extLst>
            </p:cNvPr>
            <p:cNvSpPr/>
            <p:nvPr/>
          </p:nvSpPr>
          <p:spPr>
            <a:xfrm>
              <a:off x="4154450" y="4771549"/>
              <a:ext cx="2055526" cy="338647"/>
            </a:xfrm>
            <a:prstGeom prst="rect">
              <a:avLst/>
            </a:prstGeom>
            <a:noFill/>
          </p:spPr>
          <p:txBody>
            <a:bodyPr wrap="none" lIns="90000" tIns="46800" rIns="90000" bIns="46800">
              <a:norm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rPr>
                <a:t>包：把元素编程组的机制</a:t>
              </a:r>
              <a:endParaRPr kumimoji="0" lang="en-US" altLang="zh-CN" sz="1400" b="0" i="0" u="none" strike="noStrike" kern="1200" cap="none" spc="0" normalizeH="0" baseline="0" noProof="0" dirty="0">
                <a:ln>
                  <a:noFill/>
                </a:ln>
                <a:effectLst/>
                <a:uLnTx/>
                <a:uFillTx/>
              </a:endParaRPr>
            </a:p>
          </p:txBody>
        </p:sp>
        <p:sp>
          <p:nvSpPr>
            <p:cNvPr id="15" name="CustomText2">
              <a:extLst>
                <a:ext uri="{FF2B5EF4-FFF2-40B4-BE49-F238E27FC236}">
                  <a16:creationId xmlns:a16="http://schemas.microsoft.com/office/drawing/2014/main" id="{3DD8B5C8-F736-4F86-BA51-7E59F804E5A0}"/>
                </a:ext>
              </a:extLst>
            </p:cNvPr>
            <p:cNvSpPr/>
            <p:nvPr/>
          </p:nvSpPr>
          <p:spPr>
            <a:xfrm>
              <a:off x="3493844" y="3864181"/>
              <a:ext cx="3557812" cy="1046301"/>
            </a:xfrm>
            <a:prstGeom prst="rect">
              <a:avLst/>
            </a:prstGeom>
            <a:noFill/>
          </p:spPr>
          <p:txBody>
            <a:bodyPr wrap="none" lIns="90000" tIns="46800" rIns="90000" bIns="46800" anchor="ctr">
              <a:norm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b="1" i="0" u="none" strike="noStrike" kern="1200" cap="none" spc="0" normalizeH="0" baseline="0" noProof="0" dirty="0">
                  <a:ln>
                    <a:noFill/>
                  </a:ln>
                  <a:effectLst/>
                  <a:uLnTx/>
                  <a:uFillTx/>
                </a:rPr>
                <a:t>是</a:t>
              </a:r>
              <a:r>
                <a:rPr kumimoji="0" lang="en-US" altLang="zh-CN" b="1" i="0" u="none" strike="noStrike" kern="1200" cap="none" spc="0" normalizeH="0" baseline="0" noProof="0" dirty="0">
                  <a:ln>
                    <a:noFill/>
                  </a:ln>
                  <a:effectLst/>
                  <a:uLnTx/>
                  <a:uFillTx/>
                </a:rPr>
                <a:t>UML</a:t>
              </a:r>
              <a:r>
                <a:rPr kumimoji="0" lang="zh-CN" altLang="en-US" b="1" i="0" u="none" strike="noStrike" kern="1200" cap="none" spc="0" normalizeH="0" baseline="0" noProof="0" dirty="0">
                  <a:ln>
                    <a:noFill/>
                  </a:ln>
                  <a:effectLst/>
                  <a:uLnTx/>
                  <a:uFillTx/>
                </a:rPr>
                <a:t>模型图的组织部分，描述</a:t>
              </a:r>
              <a:endParaRPr kumimoji="0" lang="en-US" altLang="zh-CN" b="1" i="0" u="none" strike="noStrike" kern="1200" cap="none" spc="0" normalizeH="0" baseline="0" noProof="0" dirty="0">
                <a:ln>
                  <a:noFill/>
                </a:ln>
                <a:effectLst/>
                <a:uLnTx/>
                <a:uFillTx/>
              </a:endParaRPr>
            </a:p>
            <a:p>
              <a:pPr marL="0" marR="0" lvl="0" indent="0" algn="ctr" defTabSz="914400" rtl="0" eaLnBrk="1" fontAlgn="auto" latinLnBrk="0" hangingPunct="1">
                <a:spcBef>
                  <a:spcPts val="0"/>
                </a:spcBef>
                <a:spcAft>
                  <a:spcPts val="0"/>
                </a:spcAft>
                <a:buClrTx/>
                <a:buSzTx/>
                <a:buFontTx/>
                <a:buNone/>
                <a:tabLst/>
                <a:defRPr/>
              </a:pPr>
              <a:r>
                <a:rPr kumimoji="0" lang="zh-CN" altLang="en-US" b="1" i="0" u="none" strike="noStrike" kern="1200" cap="none" spc="0" normalizeH="0" baseline="0" noProof="0" dirty="0">
                  <a:ln>
                    <a:noFill/>
                  </a:ln>
                  <a:effectLst/>
                  <a:uLnTx/>
                  <a:uFillTx/>
                </a:rPr>
                <a:t>事物</a:t>
              </a:r>
              <a:r>
                <a:rPr lang="zh-CN" altLang="en-US" b="1" dirty="0"/>
                <a:t>的组织结构，主要由包来实现</a:t>
              </a:r>
              <a:endParaRPr kumimoji="0" lang="en-US" altLang="zh-CN"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2976896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中的事务</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grpSp>
        <p:nvGrpSpPr>
          <p:cNvPr id="33" name="组合 32">
            <a:extLst>
              <a:ext uri="{FF2B5EF4-FFF2-40B4-BE49-F238E27FC236}">
                <a16:creationId xmlns:a16="http://schemas.microsoft.com/office/drawing/2014/main" id="{91DD6AE1-976B-4831-8DA0-DB4FFE6FC275}"/>
              </a:ext>
            </a:extLst>
          </p:cNvPr>
          <p:cNvGrpSpPr/>
          <p:nvPr/>
        </p:nvGrpSpPr>
        <p:grpSpPr>
          <a:xfrm>
            <a:off x="3730625" y="2648349"/>
            <a:ext cx="2108063" cy="2065212"/>
            <a:chOff x="3730625" y="2648349"/>
            <a:chExt cx="2108063" cy="2065212"/>
          </a:xfrm>
        </p:grpSpPr>
        <p:sp>
          <p:nvSpPr>
            <p:cNvPr id="6" name="îślïḑé"/>
            <p:cNvSpPr/>
            <p:nvPr/>
          </p:nvSpPr>
          <p:spPr>
            <a:xfrm flipV="1">
              <a:off x="3938760" y="3269548"/>
              <a:ext cx="1691792" cy="1430977"/>
            </a:xfrm>
            <a:prstGeom prst="rect">
              <a:avLst/>
            </a:prstGeom>
            <a:solidFill>
              <a:schemeClr val="accent2"/>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ļídê"/>
            <p:cNvSpPr/>
            <p:nvPr/>
          </p:nvSpPr>
          <p:spPr bwMode="auto">
            <a:xfrm>
              <a:off x="4479992" y="3129808"/>
              <a:ext cx="609329" cy="609329"/>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2"/>
            </a:solidFill>
            <a:ln>
              <a:noFill/>
            </a:ln>
            <a:extLst/>
          </p:spPr>
          <p:txBody>
            <a:bodyPr anchor="ctr"/>
            <a:lstStyle/>
            <a:p>
              <a:pPr algn="ctr"/>
              <a:endParaRPr/>
            </a:p>
          </p:txBody>
        </p:sp>
        <p:sp>
          <p:nvSpPr>
            <p:cNvPr id="8" name="iśḷïdê"/>
            <p:cNvSpPr txBox="1"/>
            <p:nvPr/>
          </p:nvSpPr>
          <p:spPr bwMode="auto">
            <a:xfrm>
              <a:off x="4483292" y="2648349"/>
              <a:ext cx="602729" cy="369332"/>
            </a:xfrm>
            <a:prstGeom prst="rect">
              <a:avLst/>
            </a:prstGeom>
            <a:noFill/>
            <a:extLst/>
          </p:spPr>
          <p:txBody>
            <a:bodyPr wrap="none" lIns="0" tIns="0" rIns="0" bIns="0" anchor="ctr">
              <a:normAutofit/>
            </a:bodyPr>
            <a:lstStyle/>
            <a:p>
              <a:pPr algn="ctr"/>
              <a:r>
                <a:rPr lang="en-US" altLang="ko-KR" sz="2400" b="0" dirty="0">
                  <a:solidFill>
                    <a:schemeClr val="accent2"/>
                  </a:solidFill>
                  <a:effectLst/>
                  <a:latin typeface="Impact" panose="020B0806030902050204" pitchFamily="34" charset="0"/>
                </a:rPr>
                <a:t>2</a:t>
              </a:r>
            </a:p>
          </p:txBody>
        </p:sp>
        <p:sp>
          <p:nvSpPr>
            <p:cNvPr id="29" name="íSļiḍè">
              <a:extLst>
                <a:ext uri="{FF2B5EF4-FFF2-40B4-BE49-F238E27FC236}">
                  <a16:creationId xmlns:a16="http://schemas.microsoft.com/office/drawing/2014/main" id="{4D5C24C6-4DD0-4193-AD42-019C1134797B}"/>
                </a:ext>
              </a:extLst>
            </p:cNvPr>
            <p:cNvSpPr txBox="1"/>
            <p:nvPr/>
          </p:nvSpPr>
          <p:spPr bwMode="auto">
            <a:xfrm>
              <a:off x="3730625" y="4325964"/>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行为事务</a:t>
              </a:r>
              <a:endParaRPr lang="en-US" altLang="zh-CN" sz="1800" b="1" dirty="0"/>
            </a:p>
          </p:txBody>
        </p:sp>
      </p:grpSp>
      <p:grpSp>
        <p:nvGrpSpPr>
          <p:cNvPr id="35" name="组合 34">
            <a:extLst>
              <a:ext uri="{FF2B5EF4-FFF2-40B4-BE49-F238E27FC236}">
                <a16:creationId xmlns:a16="http://schemas.microsoft.com/office/drawing/2014/main" id="{89333B25-6FF8-4581-84E2-B45474A32E23}"/>
              </a:ext>
            </a:extLst>
          </p:cNvPr>
          <p:cNvGrpSpPr/>
          <p:nvPr/>
        </p:nvGrpSpPr>
        <p:grpSpPr>
          <a:xfrm>
            <a:off x="8976000" y="1192976"/>
            <a:ext cx="2108063" cy="2071164"/>
            <a:chOff x="8976000" y="1192976"/>
            <a:chExt cx="2108063" cy="2071164"/>
          </a:xfrm>
        </p:grpSpPr>
        <p:sp>
          <p:nvSpPr>
            <p:cNvPr id="10" name="ïṣḷídê"/>
            <p:cNvSpPr/>
            <p:nvPr/>
          </p:nvSpPr>
          <p:spPr>
            <a:xfrm flipV="1">
              <a:off x="9184135" y="1820127"/>
              <a:ext cx="1691792" cy="1430977"/>
            </a:xfrm>
            <a:prstGeom prst="rect">
              <a:avLst/>
            </a:prstGeom>
            <a:solidFill>
              <a:schemeClr val="accent4"/>
            </a:solidFill>
            <a:ln>
              <a:noFill/>
            </a:ln>
            <a:scene3d>
              <a:camera prst="perspectiveRelaxed" fov="5700000">
                <a:rot lat="16800000" lon="0" rev="0"/>
              </a:camera>
              <a:lightRig rig="soft" dir="t">
                <a:rot lat="0" lon="0" rev="4800000"/>
              </a:lightRig>
            </a:scene3d>
            <a:sp3d extrusionH="57150" prstMaterial="plastic">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ṣḻïḍê"/>
            <p:cNvSpPr/>
            <p:nvPr/>
          </p:nvSpPr>
          <p:spPr bwMode="auto">
            <a:xfrm>
              <a:off x="9725367" y="1688331"/>
              <a:ext cx="609329" cy="609329"/>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accent4"/>
            </a:solidFill>
            <a:ln>
              <a:noFill/>
            </a:ln>
            <a:extLst/>
          </p:spPr>
          <p:txBody>
            <a:bodyPr anchor="ctr"/>
            <a:lstStyle/>
            <a:p>
              <a:pPr algn="ctr"/>
              <a:endParaRPr/>
            </a:p>
          </p:txBody>
        </p:sp>
        <p:sp>
          <p:nvSpPr>
            <p:cNvPr id="12" name="ï$lïḍê"/>
            <p:cNvSpPr txBox="1"/>
            <p:nvPr/>
          </p:nvSpPr>
          <p:spPr bwMode="auto">
            <a:xfrm>
              <a:off x="9729468" y="1192976"/>
              <a:ext cx="601127" cy="369332"/>
            </a:xfrm>
            <a:prstGeom prst="rect">
              <a:avLst/>
            </a:prstGeom>
            <a:noFill/>
            <a:extLst/>
          </p:spPr>
          <p:txBody>
            <a:bodyPr wrap="none" lIns="0" tIns="0" rIns="0" bIns="0" anchor="ctr">
              <a:normAutofit/>
            </a:bodyPr>
            <a:lstStyle/>
            <a:p>
              <a:pPr algn="ctr"/>
              <a:r>
                <a:rPr lang="en-US" altLang="zh-CN" sz="2400" dirty="0">
                  <a:solidFill>
                    <a:schemeClr val="accent4"/>
                  </a:solidFill>
                  <a:latin typeface="Impact" panose="020B0806030902050204" pitchFamily="34" charset="0"/>
                </a:rPr>
                <a:t>4</a:t>
              </a:r>
              <a:endParaRPr lang="en-US" altLang="ko-KR" sz="2400" b="0" dirty="0">
                <a:solidFill>
                  <a:schemeClr val="accent4"/>
                </a:solidFill>
                <a:effectLst/>
                <a:latin typeface="Impact" panose="020B0806030902050204" pitchFamily="34" charset="0"/>
              </a:endParaRPr>
            </a:p>
          </p:txBody>
        </p:sp>
        <p:sp>
          <p:nvSpPr>
            <p:cNvPr id="27" name="iṣļiḍé">
              <a:extLst>
                <a:ext uri="{FF2B5EF4-FFF2-40B4-BE49-F238E27FC236}">
                  <a16:creationId xmlns:a16="http://schemas.microsoft.com/office/drawing/2014/main" id="{4D5C24C6-4DD0-4193-AD42-019C1134797B}"/>
                </a:ext>
              </a:extLst>
            </p:cNvPr>
            <p:cNvSpPr txBox="1"/>
            <p:nvPr/>
          </p:nvSpPr>
          <p:spPr bwMode="auto">
            <a:xfrm>
              <a:off x="8976000" y="287654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注释事务</a:t>
              </a:r>
              <a:endParaRPr lang="en-US" altLang="zh-CN" sz="1800" b="1" dirty="0"/>
            </a:p>
          </p:txBody>
        </p:sp>
      </p:grpSp>
      <p:grpSp>
        <p:nvGrpSpPr>
          <p:cNvPr id="34" name="组合 33">
            <a:extLst>
              <a:ext uri="{FF2B5EF4-FFF2-40B4-BE49-F238E27FC236}">
                <a16:creationId xmlns:a16="http://schemas.microsoft.com/office/drawing/2014/main" id="{60132A14-5C5F-47D1-B9B7-4F7D526FB9B7}"/>
              </a:ext>
            </a:extLst>
          </p:cNvPr>
          <p:cNvGrpSpPr/>
          <p:nvPr/>
        </p:nvGrpSpPr>
        <p:grpSpPr>
          <a:xfrm>
            <a:off x="6353313" y="1922464"/>
            <a:ext cx="2108063" cy="2068596"/>
            <a:chOff x="6353313" y="1922464"/>
            <a:chExt cx="2108063" cy="2068596"/>
          </a:xfrm>
        </p:grpSpPr>
        <p:sp>
          <p:nvSpPr>
            <p:cNvPr id="14" name="iŝḷíḑè"/>
            <p:cNvSpPr/>
            <p:nvPr/>
          </p:nvSpPr>
          <p:spPr>
            <a:xfrm flipV="1">
              <a:off x="6561448" y="2547047"/>
              <a:ext cx="1691792" cy="1430977"/>
            </a:xfrm>
            <a:prstGeom prst="rect">
              <a:avLst/>
            </a:prstGeom>
            <a:solidFill>
              <a:schemeClr val="accent3"/>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ṣlïḍé"/>
            <p:cNvSpPr/>
            <p:nvPr/>
          </p:nvSpPr>
          <p:spPr bwMode="auto">
            <a:xfrm>
              <a:off x="7102680" y="2351017"/>
              <a:ext cx="609329" cy="609329"/>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accent3"/>
            </a:solidFill>
            <a:ln>
              <a:noFill/>
            </a:ln>
            <a:extLst/>
          </p:spPr>
          <p:txBody>
            <a:bodyPr anchor="ctr"/>
            <a:lstStyle/>
            <a:p>
              <a:pPr algn="ctr"/>
              <a:endParaRPr/>
            </a:p>
          </p:txBody>
        </p:sp>
        <p:sp>
          <p:nvSpPr>
            <p:cNvPr id="16" name="ïṩ1íḋè"/>
            <p:cNvSpPr txBox="1"/>
            <p:nvPr/>
          </p:nvSpPr>
          <p:spPr bwMode="auto">
            <a:xfrm>
              <a:off x="7129223" y="1922464"/>
              <a:ext cx="556243" cy="369332"/>
            </a:xfrm>
            <a:prstGeom prst="rect">
              <a:avLst/>
            </a:prstGeom>
            <a:noFill/>
            <a:extLst/>
          </p:spPr>
          <p:txBody>
            <a:bodyPr wrap="none" lIns="0" tIns="0" rIns="0" bIns="0" anchor="ctr">
              <a:normAutofit/>
            </a:bodyPr>
            <a:lstStyle/>
            <a:p>
              <a:pPr algn="ctr"/>
              <a:r>
                <a:rPr lang="en-US" altLang="zh-CN" sz="2400" b="0" dirty="0">
                  <a:solidFill>
                    <a:schemeClr val="accent3"/>
                  </a:solidFill>
                  <a:effectLst/>
                  <a:latin typeface="Impact" panose="020B0806030902050204" pitchFamily="34" charset="0"/>
                </a:rPr>
                <a:t>3</a:t>
              </a:r>
              <a:endParaRPr lang="en-US" altLang="ko-KR" sz="2400" b="0" dirty="0">
                <a:solidFill>
                  <a:schemeClr val="accent3"/>
                </a:solidFill>
                <a:effectLst/>
                <a:latin typeface="Impact" panose="020B0806030902050204" pitchFamily="34" charset="0"/>
              </a:endParaRPr>
            </a:p>
          </p:txBody>
        </p:sp>
        <p:sp>
          <p:nvSpPr>
            <p:cNvPr id="25" name="ïşḷîḍè">
              <a:extLst>
                <a:ext uri="{FF2B5EF4-FFF2-40B4-BE49-F238E27FC236}">
                  <a16:creationId xmlns:a16="http://schemas.microsoft.com/office/drawing/2014/main" id="{4D5C24C6-4DD0-4193-AD42-019C1134797B}"/>
                </a:ext>
              </a:extLst>
            </p:cNvPr>
            <p:cNvSpPr txBox="1"/>
            <p:nvPr/>
          </p:nvSpPr>
          <p:spPr bwMode="auto">
            <a:xfrm>
              <a:off x="6353313" y="360346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分组事务</a:t>
              </a:r>
              <a:endParaRPr lang="en-US" altLang="zh-CN" sz="1800" b="1" dirty="0"/>
            </a:p>
          </p:txBody>
        </p:sp>
      </p:grpSp>
      <p:grpSp>
        <p:nvGrpSpPr>
          <p:cNvPr id="32" name="组合 31">
            <a:extLst>
              <a:ext uri="{FF2B5EF4-FFF2-40B4-BE49-F238E27FC236}">
                <a16:creationId xmlns:a16="http://schemas.microsoft.com/office/drawing/2014/main" id="{84A137D6-9041-40A5-BB47-BFDB3DFE9F44}"/>
              </a:ext>
            </a:extLst>
          </p:cNvPr>
          <p:cNvGrpSpPr/>
          <p:nvPr/>
        </p:nvGrpSpPr>
        <p:grpSpPr>
          <a:xfrm>
            <a:off x="1107937" y="3368478"/>
            <a:ext cx="2108063" cy="2068122"/>
            <a:chOff x="1107937" y="3368478"/>
            <a:chExt cx="2108063" cy="2068122"/>
          </a:xfrm>
        </p:grpSpPr>
        <p:sp>
          <p:nvSpPr>
            <p:cNvPr id="18" name="iś1íḓé"/>
            <p:cNvSpPr/>
            <p:nvPr/>
          </p:nvSpPr>
          <p:spPr>
            <a:xfrm flipV="1">
              <a:off x="1316072" y="3992587"/>
              <a:ext cx="1691792" cy="1430977"/>
            </a:xfrm>
            <a:prstGeom prst="rect">
              <a:avLst/>
            </a:prstGeom>
            <a:solidFill>
              <a:schemeClr val="accent1"/>
            </a:solidFill>
            <a:ln>
              <a:noFill/>
            </a:ln>
            <a:scene3d>
              <a:camera prst="perspectiveRelaxed" fov="5700000">
                <a:rot lat="16800000" lon="0" rev="0"/>
              </a:camera>
              <a:lightRig rig="soft" dir="t">
                <a:rot lat="0" lon="0" rev="4800000"/>
              </a:lightRig>
            </a:scene3d>
            <a:sp3d extrusionH="57150" prstMaterial="plastic">
              <a:bevelT w="0" h="12700"/>
              <a:bevelB w="0" h="254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iṩḷïďê"/>
            <p:cNvSpPr/>
            <p:nvPr/>
          </p:nvSpPr>
          <p:spPr bwMode="auto">
            <a:xfrm>
              <a:off x="1857304" y="3784124"/>
              <a:ext cx="609329" cy="609329"/>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accent1"/>
            </a:solidFill>
            <a:ln>
              <a:noFill/>
            </a:ln>
            <a:extLst/>
          </p:spPr>
          <p:txBody>
            <a:bodyPr anchor="ctr"/>
            <a:lstStyle/>
            <a:p>
              <a:pPr algn="ctr"/>
              <a:endParaRPr/>
            </a:p>
          </p:txBody>
        </p:sp>
        <p:sp>
          <p:nvSpPr>
            <p:cNvPr id="20" name="îşḻïďè"/>
            <p:cNvSpPr txBox="1"/>
            <p:nvPr/>
          </p:nvSpPr>
          <p:spPr bwMode="auto">
            <a:xfrm>
              <a:off x="1861405" y="3368478"/>
              <a:ext cx="601127" cy="369332"/>
            </a:xfrm>
            <a:prstGeom prst="rect">
              <a:avLst/>
            </a:prstGeom>
            <a:noFill/>
            <a:extLst/>
          </p:spPr>
          <p:txBody>
            <a:bodyPr wrap="none" lIns="0" tIns="0" rIns="0" bIns="0" anchor="ctr">
              <a:normAutofit/>
            </a:bodyPr>
            <a:lstStyle/>
            <a:p>
              <a:pPr algn="ctr"/>
              <a:r>
                <a:rPr lang="en-US" altLang="zh-CN" sz="2400" b="0" dirty="0">
                  <a:solidFill>
                    <a:schemeClr val="accent1"/>
                  </a:solidFill>
                  <a:effectLst/>
                  <a:latin typeface="Impact" panose="020B0806030902050204" pitchFamily="34" charset="0"/>
                </a:rPr>
                <a:t>1</a:t>
              </a:r>
              <a:endParaRPr lang="en-US" altLang="ko-KR" sz="2400" b="0" dirty="0">
                <a:solidFill>
                  <a:schemeClr val="accent1"/>
                </a:solidFill>
                <a:effectLst/>
                <a:latin typeface="Impact" panose="020B0806030902050204" pitchFamily="34" charset="0"/>
              </a:endParaRPr>
            </a:p>
          </p:txBody>
        </p:sp>
        <p:sp>
          <p:nvSpPr>
            <p:cNvPr id="23" name="ïśļîḍé">
              <a:extLst>
                <a:ext uri="{FF2B5EF4-FFF2-40B4-BE49-F238E27FC236}">
                  <a16:creationId xmlns:a16="http://schemas.microsoft.com/office/drawing/2014/main" id="{4D5C24C6-4DD0-4193-AD42-019C1134797B}"/>
                </a:ext>
              </a:extLst>
            </p:cNvPr>
            <p:cNvSpPr txBox="1"/>
            <p:nvPr/>
          </p:nvSpPr>
          <p:spPr bwMode="auto">
            <a:xfrm>
              <a:off x="1107937" y="5049003"/>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t>构建事务</a:t>
              </a:r>
              <a:endParaRPr lang="en-US" altLang="zh-CN" sz="1800" b="1" dirty="0"/>
            </a:p>
          </p:txBody>
        </p:sp>
      </p:grpSp>
    </p:spTree>
    <p:extLst>
      <p:ext uri="{BB962C8B-B14F-4D97-AF65-F5344CB8AC3E}">
        <p14:creationId xmlns:p14="http://schemas.microsoft.com/office/powerpoint/2010/main" val="4024238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3"/>
                                        </p:tgtEl>
                                      </p:cBhvr>
                                    </p:animEffect>
                                    <p:anim calcmode="lin" valueType="num">
                                      <p:cBhvr>
                                        <p:cTn id="12" dur="1000"/>
                                        <p:tgtEl>
                                          <p:spTgt spid="33"/>
                                        </p:tgtEl>
                                        <p:attrNameLst>
                                          <p:attrName>ppt_x</p:attrName>
                                        </p:attrNameLst>
                                      </p:cBhvr>
                                      <p:tavLst>
                                        <p:tav tm="0">
                                          <p:val>
                                            <p:strVal val="ppt_x"/>
                                          </p:val>
                                        </p:tav>
                                        <p:tav tm="100000">
                                          <p:val>
                                            <p:strVal val="ppt_x"/>
                                          </p:val>
                                        </p:tav>
                                      </p:tavLst>
                                    </p:anim>
                                    <p:anim calcmode="lin" valueType="num">
                                      <p:cBhvr>
                                        <p:cTn id="13" dur="1000"/>
                                        <p:tgtEl>
                                          <p:spTgt spid="33"/>
                                        </p:tgtEl>
                                        <p:attrNameLst>
                                          <p:attrName>ppt_y</p:attrName>
                                        </p:attrNameLst>
                                      </p:cBhvr>
                                      <p:tavLst>
                                        <p:tav tm="0">
                                          <p:val>
                                            <p:strVal val="ppt_y"/>
                                          </p:val>
                                        </p:tav>
                                        <p:tav tm="100000">
                                          <p:val>
                                            <p:strVal val="ppt_y+.1"/>
                                          </p:val>
                                        </p:tav>
                                      </p:tavLst>
                                    </p:anim>
                                    <p:set>
                                      <p:cBhvr>
                                        <p:cTn id="14" dur="1" fill="hold">
                                          <p:stCondLst>
                                            <p:cond delay="999"/>
                                          </p:stCondLst>
                                        </p:cTn>
                                        <p:tgtEl>
                                          <p:spTgt spid="33"/>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34"/>
                                        </p:tgtEl>
                                      </p:cBhvr>
                                    </p:animEffect>
                                    <p:anim calcmode="lin" valueType="num">
                                      <p:cBhvr>
                                        <p:cTn id="17" dur="1000"/>
                                        <p:tgtEl>
                                          <p:spTgt spid="34"/>
                                        </p:tgtEl>
                                        <p:attrNameLst>
                                          <p:attrName>ppt_x</p:attrName>
                                        </p:attrNameLst>
                                      </p:cBhvr>
                                      <p:tavLst>
                                        <p:tav tm="0">
                                          <p:val>
                                            <p:strVal val="ppt_x"/>
                                          </p:val>
                                        </p:tav>
                                        <p:tav tm="100000">
                                          <p:val>
                                            <p:strVal val="ppt_x"/>
                                          </p:val>
                                        </p:tav>
                                      </p:tavLst>
                                    </p:anim>
                                    <p:anim calcmode="lin" valueType="num">
                                      <p:cBhvr>
                                        <p:cTn id="18" dur="1000"/>
                                        <p:tgtEl>
                                          <p:spTgt spid="34"/>
                                        </p:tgtEl>
                                        <p:attrNameLst>
                                          <p:attrName>ppt_y</p:attrName>
                                        </p:attrNameLst>
                                      </p:cBhvr>
                                      <p:tavLst>
                                        <p:tav tm="0">
                                          <p:val>
                                            <p:strVal val="ppt_y"/>
                                          </p:val>
                                        </p:tav>
                                        <p:tav tm="100000">
                                          <p:val>
                                            <p:strVal val="ppt_y+.1"/>
                                          </p:val>
                                        </p:tav>
                                      </p:tavLst>
                                    </p:anim>
                                    <p:set>
                                      <p:cBhvr>
                                        <p:cTn id="19" dur="1" fill="hold">
                                          <p:stCondLst>
                                            <p:cond delay="999"/>
                                          </p:stCondLst>
                                        </p:cTn>
                                        <p:tgtEl>
                                          <p:spTgt spid="3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nodeType="clickEffect">
                                  <p:stCondLst>
                                    <p:cond delay="0"/>
                                  </p:stCondLst>
                                  <p:childTnLst>
                                    <p:animMotion origin="layout" path="M 3.75E-6 1.48148E-6 L -0.16133 1.48148E-6 C -0.2336 1.48148E-6 -0.32266 0.04954 -0.32266 0.08981 L -0.32266 0.17963 " pathEditMode="relative" rAng="0" ptsTypes="AAAA">
                                      <p:cBhvr>
                                        <p:cTn id="23" dur="2000" fill="hold"/>
                                        <p:tgtEl>
                                          <p:spTgt spid="35"/>
                                        </p:tgtEl>
                                        <p:attrNameLst>
                                          <p:attrName>ppt_x</p:attrName>
                                          <p:attrName>ppt_y</p:attrName>
                                        </p:attrNameLst>
                                      </p:cBhvr>
                                      <p:rCtr x="-16133" y="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注释事物</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grpSp>
        <p:nvGrpSpPr>
          <p:cNvPr id="5"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C690C347-4733-44A3-A24D-3E3D80E4C090}"/>
              </a:ext>
            </a:extLst>
          </p:cNvPr>
          <p:cNvGrpSpPr>
            <a:grpSpLocks noChangeAspect="1"/>
          </p:cNvGrpSpPr>
          <p:nvPr/>
        </p:nvGrpSpPr>
        <p:grpSpPr>
          <a:xfrm>
            <a:off x="3273635" y="1529387"/>
            <a:ext cx="4982534" cy="4210389"/>
            <a:chOff x="3493844" y="1623063"/>
            <a:chExt cx="4982534" cy="4210389"/>
          </a:xfrm>
        </p:grpSpPr>
        <p:sp>
          <p:nvSpPr>
            <p:cNvPr id="6" name="ExtraShape">
              <a:extLst>
                <a:ext uri="{FF2B5EF4-FFF2-40B4-BE49-F238E27FC236}">
                  <a16:creationId xmlns:a16="http://schemas.microsoft.com/office/drawing/2014/main" id="{2DC36D1A-31FC-4AF2-8157-204AC816ADBF}"/>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7" name="ExtraShape">
              <a:extLst>
                <a:ext uri="{FF2B5EF4-FFF2-40B4-BE49-F238E27FC236}">
                  <a16:creationId xmlns:a16="http://schemas.microsoft.com/office/drawing/2014/main" id="{095E5DAC-6788-4C50-8256-7484C0F2238D}"/>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ValueShape">
              <a:extLst>
                <a:ext uri="{FF2B5EF4-FFF2-40B4-BE49-F238E27FC236}">
                  <a16:creationId xmlns:a16="http://schemas.microsoft.com/office/drawing/2014/main" id="{7F8E0173-AD71-4D56-8CBE-D124959EC614}"/>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9" name="ExtraShape">
              <a:extLst>
                <a:ext uri="{FF2B5EF4-FFF2-40B4-BE49-F238E27FC236}">
                  <a16:creationId xmlns:a16="http://schemas.microsoft.com/office/drawing/2014/main" id="{D01F47CA-4E45-484B-8B3E-DA6273BBDFF2}"/>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ExtraShape">
              <a:extLst>
                <a:ext uri="{FF2B5EF4-FFF2-40B4-BE49-F238E27FC236}">
                  <a16:creationId xmlns:a16="http://schemas.microsoft.com/office/drawing/2014/main" id="{A31398EF-4CC3-43DE-987C-ECD9EB087A21}"/>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ExtraShape">
              <a:extLst>
                <a:ext uri="{FF2B5EF4-FFF2-40B4-BE49-F238E27FC236}">
                  <a16:creationId xmlns:a16="http://schemas.microsoft.com/office/drawing/2014/main" id="{45C665EC-FA84-4CC9-8765-F901B82E6D17}"/>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ExtraShape">
              <a:extLst>
                <a:ext uri="{FF2B5EF4-FFF2-40B4-BE49-F238E27FC236}">
                  <a16:creationId xmlns:a16="http://schemas.microsoft.com/office/drawing/2014/main" id="{F98C3B3E-5F30-47F2-BF4D-3B205B618FF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3" name="ExtraShape31">
              <a:extLst>
                <a:ext uri="{FF2B5EF4-FFF2-40B4-BE49-F238E27FC236}">
                  <a16:creationId xmlns:a16="http://schemas.microsoft.com/office/drawing/2014/main" id="{10C30AE7-2777-42AE-917C-5B1EF7FADAA9}"/>
                </a:ext>
              </a:extLst>
            </p:cNvPr>
            <p:cNvCxnSpPr>
              <a:cxnSpLocks/>
            </p:cNvCxnSpPr>
            <p:nvPr/>
          </p:nvCxnSpPr>
          <p:spPr>
            <a:xfrm>
              <a:off x="4154450" y="4745373"/>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14" name="CustomText1">
              <a:extLst>
                <a:ext uri="{FF2B5EF4-FFF2-40B4-BE49-F238E27FC236}">
                  <a16:creationId xmlns:a16="http://schemas.microsoft.com/office/drawing/2014/main" id="{7F7027D5-62E0-4EE4-ABE7-0F8B834B55CF}"/>
                </a:ext>
              </a:extLst>
            </p:cNvPr>
            <p:cNvSpPr/>
            <p:nvPr/>
          </p:nvSpPr>
          <p:spPr>
            <a:xfrm>
              <a:off x="4154450" y="4771549"/>
              <a:ext cx="2055526" cy="338647"/>
            </a:xfrm>
            <a:prstGeom prst="rect">
              <a:avLst/>
            </a:prstGeom>
            <a:noFill/>
          </p:spPr>
          <p:txBody>
            <a:bodyPr wrap="none" lIns="90000" tIns="46800" rIns="90000" bIns="46800">
              <a:norm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rPr>
                <a:t>注解：对元素进行约束或解释的简单符号</a:t>
              </a:r>
              <a:endParaRPr kumimoji="0" lang="en-US" altLang="zh-CN" sz="1400" b="0" i="0" u="none" strike="noStrike" kern="1200" cap="none" spc="0" normalizeH="0" baseline="0" noProof="0" dirty="0">
                <a:ln>
                  <a:noFill/>
                </a:ln>
                <a:effectLst/>
                <a:uLnTx/>
                <a:uFillTx/>
              </a:endParaRPr>
            </a:p>
          </p:txBody>
        </p:sp>
        <p:sp>
          <p:nvSpPr>
            <p:cNvPr id="15" name="CustomText2">
              <a:extLst>
                <a:ext uri="{FF2B5EF4-FFF2-40B4-BE49-F238E27FC236}">
                  <a16:creationId xmlns:a16="http://schemas.microsoft.com/office/drawing/2014/main" id="{3DD8B5C8-F736-4F86-BA51-7E59F804E5A0}"/>
                </a:ext>
              </a:extLst>
            </p:cNvPr>
            <p:cNvSpPr/>
            <p:nvPr/>
          </p:nvSpPr>
          <p:spPr>
            <a:xfrm>
              <a:off x="3493844" y="3864181"/>
              <a:ext cx="3557812" cy="1046301"/>
            </a:xfrm>
            <a:prstGeom prst="rect">
              <a:avLst/>
            </a:prstGeom>
            <a:noFill/>
          </p:spPr>
          <p:txBody>
            <a:bodyPr wrap="none" lIns="90000" tIns="46800" rIns="90000" bIns="46800" anchor="ctr">
              <a:norm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b="1" i="0" u="none" strike="noStrike" kern="1200" cap="none" spc="0" normalizeH="0" baseline="0" noProof="0" dirty="0">
                  <a:ln>
                    <a:noFill/>
                  </a:ln>
                  <a:effectLst/>
                  <a:uLnTx/>
                  <a:uFillTx/>
                </a:rPr>
                <a:t>是</a:t>
              </a:r>
              <a:r>
                <a:rPr kumimoji="0" lang="en-US" altLang="zh-CN" b="1" i="0" u="none" strike="noStrike" kern="1200" cap="none" spc="0" normalizeH="0" baseline="0" noProof="0" dirty="0">
                  <a:ln>
                    <a:noFill/>
                  </a:ln>
                  <a:effectLst/>
                  <a:uLnTx/>
                  <a:uFillTx/>
                </a:rPr>
                <a:t>UML</a:t>
              </a:r>
              <a:r>
                <a:rPr kumimoji="0" lang="zh-CN" altLang="en-US" b="1" i="0" u="none" strike="noStrike" kern="1200" cap="none" spc="0" normalizeH="0" baseline="0" noProof="0" dirty="0">
                  <a:ln>
                    <a:noFill/>
                  </a:ln>
                  <a:effectLst/>
                  <a:uLnTx/>
                  <a:uFillTx/>
                </a:rPr>
                <a:t>模型的解释部分，</a:t>
              </a:r>
              <a:endParaRPr kumimoji="0" lang="en-US" altLang="zh-CN" b="1" i="0" u="none" strike="noStrike" kern="1200" cap="none" spc="0" normalizeH="0" baseline="0" noProof="0" dirty="0">
                <a:ln>
                  <a:noFill/>
                </a:ln>
                <a:effectLst/>
                <a:uLnTx/>
                <a:uFillTx/>
              </a:endParaRPr>
            </a:p>
            <a:p>
              <a:pPr marL="0" marR="0" lvl="0" indent="0" algn="ctr" defTabSz="914400" rtl="0" eaLnBrk="1" fontAlgn="auto" latinLnBrk="0" hangingPunct="1">
                <a:spcBef>
                  <a:spcPts val="0"/>
                </a:spcBef>
                <a:spcAft>
                  <a:spcPts val="0"/>
                </a:spcAft>
                <a:buClrTx/>
                <a:buSzTx/>
                <a:buFontTx/>
                <a:buNone/>
                <a:tabLst/>
                <a:defRPr/>
              </a:pPr>
              <a:r>
                <a:rPr kumimoji="0" lang="zh-CN" altLang="en-US" b="1" i="0" u="none" strike="noStrike" kern="1200" cap="none" spc="0" normalizeH="0" baseline="0" noProof="0" dirty="0">
                  <a:ln>
                    <a:noFill/>
                  </a:ln>
                  <a:effectLst/>
                  <a:uLnTx/>
                  <a:uFillTx/>
                </a:rPr>
                <a:t>用来对模型中元素进行说明，解释</a:t>
              </a:r>
              <a:endParaRPr kumimoji="0" lang="en-US" altLang="zh-CN"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376195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中的关系</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628800"/>
            <a:ext cx="10868224" cy="4140459"/>
            <a:chOff x="669925" y="1628800"/>
            <a:chExt cx="10868224" cy="4140459"/>
          </a:xfrm>
        </p:grpSpPr>
        <p:sp>
          <p:nvSpPr>
            <p:cNvPr id="6"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headEnd/>
              <a:tailEnd/>
            </a:ln>
            <a:effectLst/>
          </p:spPr>
          <p:txBody>
            <a:bodyPr anchor="ctr"/>
            <a:lstStyle/>
            <a:p>
              <a:pPr algn="ctr"/>
              <a:endParaRPr/>
            </a:p>
          </p:txBody>
        </p:sp>
        <p:sp>
          <p:nvSpPr>
            <p:cNvPr id="7"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headEnd/>
              <a:tailEnd/>
            </a:ln>
            <a:effectLst/>
          </p:spPr>
          <p:txBody>
            <a:bodyPr anchor="ctr"/>
            <a:lstStyle/>
            <a:p>
              <a:pPr algn="ctr"/>
              <a:endParaRPr/>
            </a:p>
          </p:txBody>
        </p:sp>
        <p:sp>
          <p:nvSpPr>
            <p:cNvPr id="8"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headEnd/>
              <a:tailEnd/>
            </a:ln>
            <a:effectLst/>
          </p:spPr>
          <p:txBody>
            <a:bodyPr anchor="ctr"/>
            <a:lstStyle/>
            <a:p>
              <a:pPr algn="ctr"/>
              <a:endParaRPr/>
            </a:p>
          </p:txBody>
        </p:sp>
        <p:sp>
          <p:nvSpPr>
            <p:cNvPr id="9"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headEnd/>
              <a:tailEnd/>
            </a:ln>
            <a:effectLst/>
          </p:spPr>
          <p:txBody>
            <a:bodyPr anchor="ctr"/>
            <a:lstStyle/>
            <a:p>
              <a:pPr algn="ctr"/>
              <a:endParaRPr/>
            </a:p>
          </p:txBody>
        </p:sp>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4" name="îśḷíḓe"/>
            <p:cNvSpPr/>
            <p:nvPr/>
          </p:nvSpPr>
          <p:spPr bwMode="black">
            <a:xfrm>
              <a:off x="5286000" y="3500356"/>
              <a:ext cx="1660842" cy="461665"/>
            </a:xfrm>
            <a:prstGeom prst="rect">
              <a:avLst/>
            </a:prstGeom>
            <a:effectLst/>
          </p:spPr>
          <p:txBody>
            <a:bodyPr wrap="none" anchor="ctr" anchorCtr="0">
              <a:normAutofit/>
            </a:bodyPr>
            <a:lstStyle/>
            <a:p>
              <a:pPr algn="ctr"/>
              <a:r>
                <a:rPr lang="en-US" altLang="zh-CN" sz="2400" b="1" spc="-20" dirty="0">
                  <a:solidFill>
                    <a:schemeClr val="accent6"/>
                  </a:solidFill>
                </a:rPr>
                <a:t>Text here</a:t>
              </a:r>
              <a:endParaRPr lang="zh-CN" altLang="en-US" sz="2400" b="1" spc="-20" dirty="0">
                <a:solidFill>
                  <a:schemeClr val="accent6"/>
                </a:solidFill>
              </a:endParaRPr>
            </a:p>
          </p:txBody>
        </p:sp>
        <p:sp>
          <p:nvSpPr>
            <p:cNvPr id="15" name="iṣ1iḓê"/>
            <p:cNvSpPr txBox="1"/>
            <p:nvPr/>
          </p:nvSpPr>
          <p:spPr>
            <a:xfrm>
              <a:off x="669925" y="1817232"/>
              <a:ext cx="2450742" cy="321708"/>
            </a:xfrm>
            <a:prstGeom prst="rect">
              <a:avLst/>
            </a:prstGeom>
          </p:spPr>
          <p:txBody>
            <a:bodyPr vert="horz" wrap="none" lIns="90000" tIns="46800" rIns="90000" bIns="46800" anchor="ctr">
              <a:noAutofit/>
            </a:bodyPr>
            <a:lstStyle/>
            <a:p>
              <a:pPr algn="r">
                <a:spcBef>
                  <a:spcPct val="0"/>
                </a:spcBef>
              </a:pPr>
              <a:r>
                <a:rPr lang="zh-CN" altLang="en-US" b="1" dirty="0"/>
                <a:t>依赖</a:t>
              </a:r>
              <a:endParaRPr lang="zh-CN" altLang="en-US" sz="1400" b="1" dirty="0"/>
            </a:p>
          </p:txBody>
        </p:sp>
        <p:sp>
          <p:nvSpPr>
            <p:cNvPr id="16" name="îSļíďe"/>
            <p:cNvSpPr txBox="1"/>
            <p:nvPr/>
          </p:nvSpPr>
          <p:spPr>
            <a:xfrm>
              <a:off x="669925" y="2185106"/>
              <a:ext cx="2446348" cy="748894"/>
            </a:xfrm>
            <a:prstGeom prst="rect">
              <a:avLst/>
            </a:prstGeom>
          </p:spPr>
          <p:txBody>
            <a:bodyPr vert="horz" wrap="square" lIns="90000" tIns="46800" rIns="90000" bIns="46800" anchor="ctr">
              <a:noAutofit/>
            </a:bodyPr>
            <a:lstStyle/>
            <a:p>
              <a:pPr algn="r">
                <a:lnSpc>
                  <a:spcPct val="150000"/>
                </a:lnSpc>
                <a:spcBef>
                  <a:spcPct val="0"/>
                </a:spcBef>
              </a:pPr>
              <a:endParaRPr lang="zh-CN" altLang="en-US" sz="1100" dirty="0"/>
            </a:p>
          </p:txBody>
        </p:sp>
        <p:sp>
          <p:nvSpPr>
            <p:cNvPr id="17" name="iṧ1îḋè"/>
            <p:cNvSpPr txBox="1"/>
            <p:nvPr/>
          </p:nvSpPr>
          <p:spPr>
            <a:xfrm>
              <a:off x="669925" y="4672896"/>
              <a:ext cx="2625550" cy="321708"/>
            </a:xfrm>
            <a:prstGeom prst="rect">
              <a:avLst/>
            </a:prstGeom>
          </p:spPr>
          <p:txBody>
            <a:bodyPr vert="horz" wrap="none" lIns="90000" tIns="46800" rIns="90000" bIns="46800" anchor="ctr">
              <a:noAutofit/>
            </a:bodyPr>
            <a:lstStyle/>
            <a:p>
              <a:pPr algn="r">
                <a:spcBef>
                  <a:spcPct val="0"/>
                </a:spcBef>
              </a:pPr>
              <a:r>
                <a:rPr lang="zh-CN" altLang="en-US" b="1" dirty="0"/>
                <a:t>关联</a:t>
              </a:r>
              <a:endParaRPr lang="zh-CN" altLang="en-US" sz="1400" b="1" dirty="0"/>
            </a:p>
          </p:txBody>
        </p:sp>
        <p:sp>
          <p:nvSpPr>
            <p:cNvPr id="18" name="îślïďê"/>
            <p:cNvSpPr txBox="1"/>
            <p:nvPr/>
          </p:nvSpPr>
          <p:spPr>
            <a:xfrm>
              <a:off x="669925" y="5040769"/>
              <a:ext cx="2619431" cy="721945"/>
            </a:xfrm>
            <a:prstGeom prst="rect">
              <a:avLst/>
            </a:prstGeom>
          </p:spPr>
          <p:txBody>
            <a:bodyPr vert="horz" wrap="square" lIns="90000" tIns="46800" rIns="90000" bIns="46800" anchor="ctr">
              <a:noAutofit/>
            </a:bodyPr>
            <a:lstStyle/>
            <a:p>
              <a:pPr algn="r">
                <a:lnSpc>
                  <a:spcPct val="150000"/>
                </a:lnSpc>
                <a:spcBef>
                  <a:spcPct val="0"/>
                </a:spcBef>
              </a:pPr>
              <a:endParaRPr lang="zh-CN" altLang="en-US" sz="1100" dirty="0"/>
            </a:p>
          </p:txBody>
        </p:sp>
        <p:sp>
          <p:nvSpPr>
            <p:cNvPr id="19" name="íş1ïḋè"/>
            <p:cNvSpPr txBox="1"/>
            <p:nvPr/>
          </p:nvSpPr>
          <p:spPr>
            <a:xfrm>
              <a:off x="8910446" y="1742754"/>
              <a:ext cx="2627703" cy="321708"/>
            </a:xfrm>
            <a:prstGeom prst="rect">
              <a:avLst/>
            </a:prstGeom>
          </p:spPr>
          <p:txBody>
            <a:bodyPr vert="horz" wrap="none" lIns="90000" tIns="46800" rIns="90000" bIns="46800" anchor="ctr">
              <a:noAutofit/>
            </a:bodyPr>
            <a:lstStyle/>
            <a:p>
              <a:pPr>
                <a:spcBef>
                  <a:spcPct val="0"/>
                </a:spcBef>
              </a:pPr>
              <a:r>
                <a:rPr lang="zh-CN" altLang="en-US" b="1" dirty="0"/>
                <a:t>泛化</a:t>
              </a:r>
              <a:endParaRPr lang="zh-CN" altLang="en-US" sz="1400" b="1" dirty="0"/>
            </a:p>
          </p:txBody>
        </p:sp>
        <p:sp>
          <p:nvSpPr>
            <p:cNvPr id="20" name="îSḷíḍe"/>
            <p:cNvSpPr txBox="1"/>
            <p:nvPr/>
          </p:nvSpPr>
          <p:spPr>
            <a:xfrm>
              <a:off x="8904312" y="2110628"/>
              <a:ext cx="2625800" cy="823372"/>
            </a:xfrm>
            <a:prstGeom prst="rect">
              <a:avLst/>
            </a:prstGeom>
            <a:ln>
              <a:solidFill>
                <a:schemeClr val="bg1"/>
              </a:solidFill>
            </a:ln>
          </p:spPr>
          <p:txBody>
            <a:bodyPr vert="horz" wrap="square" lIns="90000" tIns="46800" rIns="90000" bIns="46800" anchor="ctr">
              <a:noAutofit/>
            </a:bodyPr>
            <a:lstStyle/>
            <a:p>
              <a:pPr>
                <a:lnSpc>
                  <a:spcPct val="150000"/>
                </a:lnSpc>
                <a:spcBef>
                  <a:spcPct val="0"/>
                </a:spcBef>
              </a:pPr>
              <a:endParaRPr lang="zh-CN" altLang="en-US" sz="1100" dirty="0"/>
            </a:p>
          </p:txBody>
        </p:sp>
        <p:sp>
          <p:nvSpPr>
            <p:cNvPr id="21" name="îs1îďe"/>
            <p:cNvSpPr txBox="1"/>
            <p:nvPr/>
          </p:nvSpPr>
          <p:spPr>
            <a:xfrm>
              <a:off x="8902409" y="4672896"/>
              <a:ext cx="2627703" cy="321708"/>
            </a:xfrm>
            <a:prstGeom prst="rect">
              <a:avLst/>
            </a:prstGeom>
          </p:spPr>
          <p:txBody>
            <a:bodyPr vert="horz" wrap="none" lIns="90000" tIns="46800" rIns="90000" bIns="46800" anchor="ctr">
              <a:noAutofit/>
            </a:bodyPr>
            <a:lstStyle/>
            <a:p>
              <a:pPr>
                <a:spcBef>
                  <a:spcPct val="0"/>
                </a:spcBef>
              </a:pPr>
              <a:r>
                <a:rPr lang="zh-CN" altLang="en-US" b="1" dirty="0"/>
                <a:t>实现</a:t>
              </a:r>
              <a:endParaRPr lang="zh-CN" altLang="en-US" sz="1400" b="1" dirty="0"/>
            </a:p>
          </p:txBody>
        </p:sp>
        <p:sp>
          <p:nvSpPr>
            <p:cNvPr id="22" name="îṡ1îďè"/>
            <p:cNvSpPr txBox="1"/>
            <p:nvPr/>
          </p:nvSpPr>
          <p:spPr>
            <a:xfrm>
              <a:off x="8896275" y="5040770"/>
              <a:ext cx="2625800" cy="721944"/>
            </a:xfrm>
            <a:prstGeom prst="rect">
              <a:avLst/>
            </a:prstGeom>
          </p:spPr>
          <p:txBody>
            <a:bodyPr vert="horz" wrap="square" lIns="90000" tIns="46800" rIns="90000" bIns="46800" anchor="ctr">
              <a:noAutofit/>
            </a:bodyPr>
            <a:lstStyle/>
            <a:p>
              <a:pPr>
                <a:lnSpc>
                  <a:spcPct val="150000"/>
                </a:lnSpc>
                <a:spcBef>
                  <a:spcPct val="0"/>
                </a:spcBef>
              </a:pPr>
              <a:endParaRPr lang="zh-CN" altLang="en-US" sz="1100" dirty="0"/>
            </a:p>
          </p:txBody>
        </p:sp>
      </p:grpSp>
    </p:spTree>
    <p:extLst>
      <p:ext uri="{BB962C8B-B14F-4D97-AF65-F5344CB8AC3E}">
        <p14:creationId xmlns:p14="http://schemas.microsoft.com/office/powerpoint/2010/main" val="2263362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2" name="标题 1"/>
          <p:cNvSpPr>
            <a:spLocks noGrp="1"/>
          </p:cNvSpPr>
          <p:nvPr>
            <p:ph type="title"/>
          </p:nvPr>
        </p:nvSpPr>
        <p:spPr/>
        <p:txBody>
          <a:bodyPr/>
          <a:lstStyle/>
          <a:p>
            <a:r>
              <a:rPr lang="zh-CN" altLang="en-US" dirty="0"/>
              <a:t>依赖</a:t>
            </a:r>
            <a:endParaRPr lang="zh-CN" altLang="en-US" sz="2000"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57310" y="2174334"/>
            <a:ext cx="3284263" cy="2535951"/>
          </a:xfrm>
          <a:prstGeom prst="rect">
            <a:avLst/>
          </a:prstGeom>
          <a:noFill/>
        </p:spPr>
        <p:txBody>
          <a:bodyPr wrap="square" rtlCol="0">
            <a:spAutoFit/>
          </a:bodyPr>
          <a:lstStyle/>
          <a:p>
            <a:pPr>
              <a:lnSpc>
                <a:spcPct val="150000"/>
              </a:lnSpc>
              <a:spcBef>
                <a:spcPct val="0"/>
              </a:spcBef>
            </a:pPr>
            <a:r>
              <a:rPr lang="en-US" altLang="zh-CN" dirty="0"/>
              <a:t>	</a:t>
            </a:r>
            <a:r>
              <a:rPr lang="zh-CN" altLang="en-US" dirty="0"/>
              <a:t>依赖是两个模型元素间的语义关系，其中一个元素发生变化会影响另一个元素的语义。在图形上，把依赖画成一条可能有方向的虚线，偶尔在其上还带有一个标记。</a:t>
            </a:r>
          </a:p>
        </p:txBody>
      </p:sp>
      <p:pic>
        <p:nvPicPr>
          <p:cNvPr id="8" name="图片 7">
            <a:extLst>
              <a:ext uri="{FF2B5EF4-FFF2-40B4-BE49-F238E27FC236}">
                <a16:creationId xmlns:a16="http://schemas.microsoft.com/office/drawing/2014/main" id="{E5DBD119-F7F5-49A1-96AA-424F765F19F3}"/>
              </a:ext>
            </a:extLst>
          </p:cNvPr>
          <p:cNvPicPr>
            <a:picLocks noChangeAspect="1"/>
          </p:cNvPicPr>
          <p:nvPr/>
        </p:nvPicPr>
        <p:blipFill>
          <a:blip r:embed="rId2"/>
          <a:stretch>
            <a:fillRect/>
          </a:stretch>
        </p:blipFill>
        <p:spPr>
          <a:xfrm>
            <a:off x="6095205" y="3182618"/>
            <a:ext cx="5089962" cy="259692"/>
          </a:xfrm>
          <a:prstGeom prst="rect">
            <a:avLst/>
          </a:prstGeom>
        </p:spPr>
      </p:pic>
    </p:spTree>
    <p:extLst>
      <p:ext uri="{BB962C8B-B14F-4D97-AF65-F5344CB8AC3E}">
        <p14:creationId xmlns:p14="http://schemas.microsoft.com/office/powerpoint/2010/main" val="1569792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2" name="标题 1"/>
          <p:cNvSpPr>
            <a:spLocks noGrp="1"/>
          </p:cNvSpPr>
          <p:nvPr>
            <p:ph type="title"/>
          </p:nvPr>
        </p:nvSpPr>
        <p:spPr/>
        <p:txBody>
          <a:bodyPr/>
          <a:lstStyle/>
          <a:p>
            <a:r>
              <a:rPr lang="zh-CN" altLang="en-US" dirty="0"/>
              <a:t>关联</a:t>
            </a:r>
            <a:endParaRPr lang="zh-CN" altLang="en-US" sz="2000"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57310" y="2174334"/>
            <a:ext cx="3284263" cy="2120452"/>
          </a:xfrm>
          <a:prstGeom prst="rect">
            <a:avLst/>
          </a:prstGeom>
          <a:noFill/>
        </p:spPr>
        <p:txBody>
          <a:bodyPr wrap="square" rtlCol="0">
            <a:spAutoFit/>
          </a:bodyPr>
          <a:lstStyle/>
          <a:p>
            <a:pPr>
              <a:lnSpc>
                <a:spcPct val="150000"/>
              </a:lnSpc>
              <a:spcBef>
                <a:spcPct val="0"/>
              </a:spcBef>
            </a:pPr>
            <a:r>
              <a:rPr lang="en-US" altLang="zh-CN" dirty="0"/>
              <a:t>	</a:t>
            </a:r>
            <a:r>
              <a:rPr lang="zh-CN" altLang="en-US" dirty="0"/>
              <a:t>关联指明了一个对象与另一个对象间的关系。在图形上，关联用一条实线表示，它可能有方向，偶尔在其上还有一个标记。</a:t>
            </a:r>
          </a:p>
        </p:txBody>
      </p:sp>
      <p:pic>
        <p:nvPicPr>
          <p:cNvPr id="9" name="图片 8">
            <a:extLst>
              <a:ext uri="{FF2B5EF4-FFF2-40B4-BE49-F238E27FC236}">
                <a16:creationId xmlns:a16="http://schemas.microsoft.com/office/drawing/2014/main" id="{C1A42FC8-CD40-4970-9973-5F15E05FC9DC}"/>
              </a:ext>
            </a:extLst>
          </p:cNvPr>
          <p:cNvPicPr>
            <a:picLocks noChangeAspect="1"/>
          </p:cNvPicPr>
          <p:nvPr/>
        </p:nvPicPr>
        <p:blipFill>
          <a:blip r:embed="rId2"/>
          <a:stretch>
            <a:fillRect/>
          </a:stretch>
        </p:blipFill>
        <p:spPr>
          <a:xfrm>
            <a:off x="6316193" y="3061568"/>
            <a:ext cx="4588811" cy="734863"/>
          </a:xfrm>
          <a:prstGeom prst="rect">
            <a:avLst/>
          </a:prstGeom>
        </p:spPr>
      </p:pic>
    </p:spTree>
    <p:extLst>
      <p:ext uri="{BB962C8B-B14F-4D97-AF65-F5344CB8AC3E}">
        <p14:creationId xmlns:p14="http://schemas.microsoft.com/office/powerpoint/2010/main" val="1761861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2" name="标题 1"/>
          <p:cNvSpPr>
            <a:spLocks noGrp="1"/>
          </p:cNvSpPr>
          <p:nvPr>
            <p:ph type="title"/>
          </p:nvPr>
        </p:nvSpPr>
        <p:spPr/>
        <p:txBody>
          <a:bodyPr/>
          <a:lstStyle/>
          <a:p>
            <a:r>
              <a:rPr lang="zh-CN" altLang="en-US" dirty="0"/>
              <a:t>泛化</a:t>
            </a:r>
            <a:endParaRPr lang="zh-CN" altLang="en-US" sz="2000"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57310" y="2174334"/>
            <a:ext cx="3284263" cy="3366947"/>
          </a:xfrm>
          <a:prstGeom prst="rect">
            <a:avLst/>
          </a:prstGeom>
          <a:noFill/>
        </p:spPr>
        <p:txBody>
          <a:bodyPr wrap="square" rtlCol="0">
            <a:spAutoFit/>
          </a:bodyPr>
          <a:lstStyle/>
          <a:p>
            <a:pPr>
              <a:lnSpc>
                <a:spcPct val="150000"/>
              </a:lnSpc>
              <a:spcBef>
                <a:spcPct val="0"/>
              </a:spcBef>
            </a:pPr>
            <a:r>
              <a:rPr lang="en-US" altLang="zh-CN" dirty="0"/>
              <a:t>	</a:t>
            </a:r>
            <a:r>
              <a:rPr lang="zh-CN" altLang="en-US" dirty="0"/>
              <a:t>泛化是一种一般化</a:t>
            </a:r>
            <a:r>
              <a:rPr lang="en-US" altLang="zh-CN" dirty="0"/>
              <a:t>-</a:t>
            </a:r>
            <a:r>
              <a:rPr lang="zh-CN" altLang="en-US" dirty="0"/>
              <a:t>特殊化的关系，是一般事物和该事物较为特殊的种类之间的关系，子类继承父类的属性和操作，除此之外，子类还添加新的属性和操作。在图形上，把泛化关系画成带有空心箭头的实线。</a:t>
            </a:r>
          </a:p>
        </p:txBody>
      </p:sp>
      <p:pic>
        <p:nvPicPr>
          <p:cNvPr id="9" name="图片 8">
            <a:extLst>
              <a:ext uri="{FF2B5EF4-FFF2-40B4-BE49-F238E27FC236}">
                <a16:creationId xmlns:a16="http://schemas.microsoft.com/office/drawing/2014/main" id="{CA96BA3D-C1D0-416A-9FE2-6DF23033F6E4}"/>
              </a:ext>
            </a:extLst>
          </p:cNvPr>
          <p:cNvPicPr>
            <a:picLocks noChangeAspect="1"/>
          </p:cNvPicPr>
          <p:nvPr/>
        </p:nvPicPr>
        <p:blipFill>
          <a:blip r:embed="rId2"/>
          <a:stretch>
            <a:fillRect/>
          </a:stretch>
        </p:blipFill>
        <p:spPr>
          <a:xfrm>
            <a:off x="6697978" y="3253475"/>
            <a:ext cx="3825242" cy="377668"/>
          </a:xfrm>
          <a:prstGeom prst="rect">
            <a:avLst/>
          </a:prstGeom>
        </p:spPr>
      </p:pic>
    </p:spTree>
    <p:extLst>
      <p:ext uri="{BB962C8B-B14F-4D97-AF65-F5344CB8AC3E}">
        <p14:creationId xmlns:p14="http://schemas.microsoft.com/office/powerpoint/2010/main" val="3538424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2" name="标题 1"/>
          <p:cNvSpPr>
            <a:spLocks noGrp="1"/>
          </p:cNvSpPr>
          <p:nvPr>
            <p:ph type="title"/>
          </p:nvPr>
        </p:nvSpPr>
        <p:spPr/>
        <p:txBody>
          <a:bodyPr/>
          <a:lstStyle/>
          <a:p>
            <a:r>
              <a:rPr lang="zh-CN" altLang="en-US" dirty="0"/>
              <a:t>实现</a:t>
            </a:r>
            <a:endParaRPr lang="zh-CN" altLang="en-US" sz="2000"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57310" y="2174334"/>
            <a:ext cx="4140201" cy="3366947"/>
          </a:xfrm>
          <a:prstGeom prst="rect">
            <a:avLst/>
          </a:prstGeom>
          <a:noFill/>
        </p:spPr>
        <p:txBody>
          <a:bodyPr wrap="square" rtlCol="0">
            <a:spAutoFit/>
          </a:bodyPr>
          <a:lstStyle/>
          <a:p>
            <a:pPr>
              <a:lnSpc>
                <a:spcPct val="150000"/>
              </a:lnSpc>
              <a:spcBef>
                <a:spcPct val="0"/>
              </a:spcBef>
            </a:pPr>
            <a:r>
              <a:rPr lang="en-US" altLang="zh-CN" dirty="0"/>
              <a:t>	</a:t>
            </a:r>
            <a:r>
              <a:rPr lang="zh-CN" altLang="en-US" dirty="0"/>
              <a:t>实现是类之间的语义关系，其中的一个类指定了由另一个类必须执行的约定。在两种地方会遇到实现关系：一种是在接口和实现他们的类或构件之间；另一种是在用例和实现他们的协作之间。在图形上，把实现关系画成一条带有空心箭头的虚线，它是泛化和依赖关系两种图形的结合</a:t>
            </a:r>
          </a:p>
        </p:txBody>
      </p:sp>
      <p:pic>
        <p:nvPicPr>
          <p:cNvPr id="7" name="图片 6">
            <a:extLst>
              <a:ext uri="{FF2B5EF4-FFF2-40B4-BE49-F238E27FC236}">
                <a16:creationId xmlns:a16="http://schemas.microsoft.com/office/drawing/2014/main" id="{26300F11-133A-42FE-9E0D-2DC8D1AFED36}"/>
              </a:ext>
            </a:extLst>
          </p:cNvPr>
          <p:cNvPicPr>
            <a:picLocks noChangeAspect="1"/>
          </p:cNvPicPr>
          <p:nvPr/>
        </p:nvPicPr>
        <p:blipFill>
          <a:blip r:embed="rId2"/>
          <a:stretch>
            <a:fillRect/>
          </a:stretch>
        </p:blipFill>
        <p:spPr>
          <a:xfrm>
            <a:off x="5531180" y="3460799"/>
            <a:ext cx="5941700" cy="347564"/>
          </a:xfrm>
          <a:prstGeom prst="rect">
            <a:avLst/>
          </a:prstGeom>
        </p:spPr>
      </p:pic>
    </p:spTree>
    <p:extLst>
      <p:ext uri="{BB962C8B-B14F-4D97-AF65-F5344CB8AC3E}">
        <p14:creationId xmlns:p14="http://schemas.microsoft.com/office/powerpoint/2010/main" val="729798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UML</a:t>
            </a:r>
            <a:r>
              <a:rPr lang="zh-CN" altLang="en-US" dirty="0">
                <a:solidFill>
                  <a:schemeClr val="bg1"/>
                </a:solidFill>
              </a:rPr>
              <a:t>中的视图与图</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en-US" altLang="zh-CN" dirty="0">
                <a:solidFill>
                  <a:schemeClr val="bg1"/>
                </a:solidFill>
              </a:rPr>
              <a:t>UML</a:t>
            </a:r>
            <a:r>
              <a:rPr lang="zh-CN" altLang="en-US" dirty="0">
                <a:solidFill>
                  <a:schemeClr val="bg1"/>
                </a:solidFill>
              </a:rPr>
              <a:t>的</a:t>
            </a:r>
            <a:r>
              <a:rPr lang="en-US" altLang="zh-CN" dirty="0">
                <a:solidFill>
                  <a:schemeClr val="bg1"/>
                </a:solidFill>
              </a:rPr>
              <a:t>5</a:t>
            </a:r>
            <a:r>
              <a:rPr lang="zh-CN" altLang="en-US" dirty="0">
                <a:solidFill>
                  <a:schemeClr val="bg1"/>
                </a:solidFill>
              </a:rPr>
              <a:t>种视图</a:t>
            </a:r>
            <a:endParaRPr lang="en-US" altLang="zh-CN" dirty="0">
              <a:solidFill>
                <a:schemeClr val="bg1"/>
              </a:solidFill>
            </a:endParaRPr>
          </a:p>
          <a:p>
            <a:pPr lvl="0">
              <a:lnSpc>
                <a:spcPct val="100000"/>
              </a:lnSpc>
            </a:pPr>
            <a:r>
              <a:rPr lang="en-US" altLang="zh-CN" dirty="0">
                <a:solidFill>
                  <a:schemeClr val="bg1"/>
                </a:solidFill>
              </a:rPr>
              <a:t>UML</a:t>
            </a:r>
            <a:r>
              <a:rPr lang="zh-CN" altLang="en-US" dirty="0">
                <a:solidFill>
                  <a:schemeClr val="bg1"/>
                </a:solidFill>
              </a:rPr>
              <a:t>描述视图内容的</a:t>
            </a:r>
            <a:r>
              <a:rPr lang="en-US" altLang="zh-CN" dirty="0">
                <a:solidFill>
                  <a:schemeClr val="bg1"/>
                </a:solidFill>
              </a:rPr>
              <a:t>9</a:t>
            </a:r>
            <a:r>
              <a:rPr lang="zh-CN" altLang="en-US" dirty="0">
                <a:solidFill>
                  <a:schemeClr val="bg1"/>
                </a:solidFill>
              </a:rPr>
              <a:t>种图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334957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6" name="iṧļíḍè"/>
          <p:cNvSpPr/>
          <p:nvPr/>
        </p:nvSpPr>
        <p:spPr bwMode="auto">
          <a:xfrm>
            <a:off x="440848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headEnd/>
            <a:tailEnd/>
          </a:ln>
        </p:spPr>
        <p:txBody>
          <a:bodyPr anchor="ctr"/>
          <a:lstStyle/>
          <a:p>
            <a:pPr algn="ctr"/>
            <a:endParaRPr/>
          </a:p>
        </p:txBody>
      </p:sp>
      <p:sp>
        <p:nvSpPr>
          <p:cNvPr id="7" name="í$ļîḍé"/>
          <p:cNvSpPr/>
          <p:nvPr/>
        </p:nvSpPr>
        <p:spPr bwMode="auto">
          <a:xfrm>
            <a:off x="2668588"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headEnd/>
            <a:tailEnd/>
          </a:ln>
        </p:spPr>
        <p:txBody>
          <a:bodyPr anchor="ctr"/>
          <a:lstStyle/>
          <a:p>
            <a:pPr algn="ctr"/>
            <a:endParaRPr/>
          </a:p>
        </p:txBody>
      </p:sp>
      <p:sp>
        <p:nvSpPr>
          <p:cNvPr id="8" name="îṥ1îdè"/>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headEnd/>
            <a:tailEnd/>
          </a:ln>
        </p:spPr>
        <p:txBody>
          <a:bodyPr anchor="ctr"/>
          <a:lstStyle/>
          <a:p>
            <a:pPr algn="ctr"/>
            <a:endParaRPr/>
          </a:p>
        </p:txBody>
      </p:sp>
      <p:sp>
        <p:nvSpPr>
          <p:cNvPr id="9" name="ïṧlíḍé"/>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headEnd/>
            <a:tailEnd/>
          </a:ln>
        </p:spPr>
        <p:txBody>
          <a:bodyPr anchor="ctr"/>
          <a:lstStyle/>
          <a:p>
            <a:pPr algn="ctr"/>
            <a:endParaRPr/>
          </a:p>
        </p:txBody>
      </p:sp>
      <p:sp>
        <p:nvSpPr>
          <p:cNvPr id="10" name="íṧḻîďe"/>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headEnd/>
            <a:tailEnd/>
          </a:ln>
        </p:spPr>
        <p:txBody>
          <a:bodyPr anchor="ctr"/>
          <a:lstStyle/>
          <a:p>
            <a:pPr algn="ctr"/>
            <a:endParaRPr/>
          </a:p>
        </p:txBody>
      </p:sp>
      <p:grpSp>
        <p:nvGrpSpPr>
          <p:cNvPr id="11" name="ïṣḷidè"/>
          <p:cNvGrpSpPr/>
          <p:nvPr/>
        </p:nvGrpSpPr>
        <p:grpSpPr>
          <a:xfrm>
            <a:off x="8986960" y="5223033"/>
            <a:ext cx="2457329" cy="932615"/>
            <a:chOff x="8958505" y="2768758"/>
            <a:chExt cx="2457329" cy="932615"/>
          </a:xfrm>
        </p:grpSpPr>
        <p:sp>
          <p:nvSpPr>
            <p:cNvPr id="24" name="îṡḻïde"/>
            <p:cNvSpPr txBox="1"/>
            <p:nvPr/>
          </p:nvSpPr>
          <p:spPr>
            <a:xfrm>
              <a:off x="8958505" y="3111817"/>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100" dirty="0"/>
                <a:t>显示系统的物理部署</a:t>
              </a:r>
            </a:p>
          </p:txBody>
        </p:sp>
        <p:sp>
          <p:nvSpPr>
            <p:cNvPr id="25" name="îŝḷîde"/>
            <p:cNvSpPr/>
            <p:nvPr/>
          </p:nvSpPr>
          <p:spPr>
            <a:xfrm>
              <a:off x="8958505" y="2768758"/>
              <a:ext cx="2457329" cy="343059"/>
            </a:xfrm>
            <a:prstGeom prst="rect">
              <a:avLst/>
            </a:prstGeom>
          </p:spPr>
          <p:txBody>
            <a:bodyPr wrap="none" lIns="90000" tIns="46800" rIns="90000" bIns="46800" anchor="ctr">
              <a:normAutofit/>
            </a:bodyPr>
            <a:lstStyle/>
            <a:p>
              <a:pPr lvl="0" defTabSz="914378">
                <a:defRPr/>
              </a:pPr>
              <a:r>
                <a:rPr lang="zh-CN" altLang="en-US" sz="1600" b="1" dirty="0"/>
                <a:t>配置视图</a:t>
              </a:r>
            </a:p>
          </p:txBody>
        </p:sp>
      </p:grpSp>
      <p:grpSp>
        <p:nvGrpSpPr>
          <p:cNvPr id="12" name="ïŝļîḍé"/>
          <p:cNvGrpSpPr/>
          <p:nvPr/>
        </p:nvGrpSpPr>
        <p:grpSpPr>
          <a:xfrm>
            <a:off x="628650" y="1093118"/>
            <a:ext cx="2092350" cy="932615"/>
            <a:chOff x="609600" y="3758531"/>
            <a:chExt cx="2092350" cy="932615"/>
          </a:xfrm>
        </p:grpSpPr>
        <p:sp>
          <p:nvSpPr>
            <p:cNvPr id="22" name="iṣḷiḍê"/>
            <p:cNvSpPr txBox="1"/>
            <p:nvPr/>
          </p:nvSpPr>
          <p:spPr>
            <a:xfrm>
              <a:off x="650875" y="4101590"/>
              <a:ext cx="205107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100" dirty="0"/>
                <a:t>描述一个系统应该具备的功能</a:t>
              </a:r>
            </a:p>
          </p:txBody>
        </p:sp>
        <p:sp>
          <p:nvSpPr>
            <p:cNvPr id="23" name="íṣḷîḓê"/>
            <p:cNvSpPr/>
            <p:nvPr/>
          </p:nvSpPr>
          <p:spPr>
            <a:xfrm>
              <a:off x="609600" y="3758531"/>
              <a:ext cx="2086852" cy="343059"/>
            </a:xfrm>
            <a:prstGeom prst="rect">
              <a:avLst/>
            </a:prstGeom>
          </p:spPr>
          <p:txBody>
            <a:bodyPr wrap="none" lIns="90000" tIns="46800" rIns="90000" bIns="46800" anchor="ctr">
              <a:normAutofit/>
            </a:bodyPr>
            <a:lstStyle/>
            <a:p>
              <a:pPr lvl="0" algn="r" defTabSz="914378">
                <a:defRPr/>
              </a:pPr>
              <a:r>
                <a:rPr lang="zh-CN" altLang="en-US" sz="1600" b="1" dirty="0"/>
                <a:t>用例视图</a:t>
              </a:r>
            </a:p>
          </p:txBody>
        </p:sp>
      </p:grpSp>
      <p:grpSp>
        <p:nvGrpSpPr>
          <p:cNvPr id="13" name="íṥļíďé"/>
          <p:cNvGrpSpPr/>
          <p:nvPr/>
        </p:nvGrpSpPr>
        <p:grpSpPr>
          <a:xfrm>
            <a:off x="3082566" y="5223033"/>
            <a:ext cx="2856050" cy="932615"/>
            <a:chOff x="265124" y="2768758"/>
            <a:chExt cx="2753455" cy="932615"/>
          </a:xfrm>
        </p:grpSpPr>
        <p:sp>
          <p:nvSpPr>
            <p:cNvPr id="20" name="íṣľiďé"/>
            <p:cNvSpPr txBox="1"/>
            <p:nvPr/>
          </p:nvSpPr>
          <p:spPr>
            <a:xfrm>
              <a:off x="265124" y="3111817"/>
              <a:ext cx="275345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100" dirty="0"/>
                <a:t>描述系统的实现模块及他们之间的依赖关系</a:t>
              </a:r>
            </a:p>
          </p:txBody>
        </p:sp>
        <p:sp>
          <p:nvSpPr>
            <p:cNvPr id="21" name="íṧľíde"/>
            <p:cNvSpPr/>
            <p:nvPr/>
          </p:nvSpPr>
          <p:spPr>
            <a:xfrm>
              <a:off x="610964" y="2768758"/>
              <a:ext cx="2407615" cy="343059"/>
            </a:xfrm>
            <a:prstGeom prst="rect">
              <a:avLst/>
            </a:prstGeom>
          </p:spPr>
          <p:txBody>
            <a:bodyPr wrap="none" lIns="90000" tIns="46800" rIns="90000" bIns="46800" anchor="ctr">
              <a:normAutofit/>
            </a:bodyPr>
            <a:lstStyle/>
            <a:p>
              <a:pPr lvl="0" algn="r" defTabSz="914378">
                <a:defRPr/>
              </a:pPr>
              <a:r>
                <a:rPr lang="zh-CN" altLang="en-US" sz="1600" b="1" dirty="0"/>
                <a:t>组件视图</a:t>
              </a:r>
            </a:p>
          </p:txBody>
        </p:sp>
      </p:grpSp>
      <p:grpSp>
        <p:nvGrpSpPr>
          <p:cNvPr id="14" name="íṩľíḋé"/>
          <p:cNvGrpSpPr/>
          <p:nvPr/>
        </p:nvGrpSpPr>
        <p:grpSpPr>
          <a:xfrm>
            <a:off x="7658101" y="2025733"/>
            <a:ext cx="2730237" cy="932615"/>
            <a:chOff x="9029821" y="3042485"/>
            <a:chExt cx="2621279" cy="932615"/>
          </a:xfrm>
        </p:grpSpPr>
        <p:sp>
          <p:nvSpPr>
            <p:cNvPr id="18" name="îṧļïďè"/>
            <p:cNvSpPr txBox="1"/>
            <p:nvPr/>
          </p:nvSpPr>
          <p:spPr>
            <a:xfrm>
              <a:off x="9029821" y="3385544"/>
              <a:ext cx="262127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100" dirty="0"/>
                <a:t>描述在用例视图中提出的系统功能的实现</a:t>
              </a:r>
            </a:p>
          </p:txBody>
        </p:sp>
        <p:sp>
          <p:nvSpPr>
            <p:cNvPr id="19" name="îsļiḋê"/>
            <p:cNvSpPr/>
            <p:nvPr/>
          </p:nvSpPr>
          <p:spPr>
            <a:xfrm>
              <a:off x="9029821" y="3042485"/>
              <a:ext cx="2457329" cy="343059"/>
            </a:xfrm>
            <a:prstGeom prst="rect">
              <a:avLst/>
            </a:prstGeom>
          </p:spPr>
          <p:txBody>
            <a:bodyPr wrap="none" lIns="90000" tIns="46800" rIns="90000" bIns="46800" anchor="ctr">
              <a:normAutofit/>
            </a:bodyPr>
            <a:lstStyle/>
            <a:p>
              <a:pPr lvl="0" defTabSz="914378">
                <a:defRPr/>
              </a:pPr>
              <a:r>
                <a:rPr lang="zh-CN" altLang="en-US" sz="1600" b="1" dirty="0"/>
                <a:t>逻辑视图</a:t>
              </a:r>
            </a:p>
          </p:txBody>
        </p:sp>
      </p:grpSp>
      <p:grpSp>
        <p:nvGrpSpPr>
          <p:cNvPr id="15" name="íṡļide"/>
          <p:cNvGrpSpPr/>
          <p:nvPr/>
        </p:nvGrpSpPr>
        <p:grpSpPr>
          <a:xfrm>
            <a:off x="1612416" y="3170478"/>
            <a:ext cx="2407615" cy="932615"/>
            <a:chOff x="609599" y="3042485"/>
            <a:chExt cx="2407615" cy="932615"/>
          </a:xfrm>
        </p:grpSpPr>
        <p:sp>
          <p:nvSpPr>
            <p:cNvPr id="16" name="ïśľiḋe"/>
            <p:cNvSpPr txBox="1"/>
            <p:nvPr/>
          </p:nvSpPr>
          <p:spPr>
            <a:xfrm>
              <a:off x="609599" y="3385544"/>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100" dirty="0"/>
                <a:t>资源的有效利用</a:t>
              </a:r>
              <a:endParaRPr lang="en-US" altLang="zh-CN" sz="1100" dirty="0"/>
            </a:p>
            <a:p>
              <a:pPr algn="r">
                <a:lnSpc>
                  <a:spcPct val="150000"/>
                </a:lnSpc>
                <a:spcBef>
                  <a:spcPct val="0"/>
                </a:spcBef>
              </a:pPr>
              <a:r>
                <a:rPr lang="zh-CN" altLang="en-US" sz="1100" dirty="0"/>
                <a:t>代码的并行执行</a:t>
              </a:r>
              <a:endParaRPr lang="en-US" altLang="zh-CN" sz="1100" dirty="0"/>
            </a:p>
            <a:p>
              <a:pPr algn="r">
                <a:lnSpc>
                  <a:spcPct val="150000"/>
                </a:lnSpc>
                <a:spcBef>
                  <a:spcPct val="0"/>
                </a:spcBef>
              </a:pPr>
              <a:r>
                <a:rPr lang="zh-CN" altLang="en-US" sz="1100" dirty="0"/>
                <a:t>系统环境中异步事件的处理</a:t>
              </a:r>
            </a:p>
          </p:txBody>
        </p:sp>
        <p:sp>
          <p:nvSpPr>
            <p:cNvPr id="17" name="íšļiḋè"/>
            <p:cNvSpPr/>
            <p:nvPr/>
          </p:nvSpPr>
          <p:spPr>
            <a:xfrm>
              <a:off x="609599" y="3042485"/>
              <a:ext cx="2407615" cy="343059"/>
            </a:xfrm>
            <a:prstGeom prst="rect">
              <a:avLst/>
            </a:prstGeom>
          </p:spPr>
          <p:txBody>
            <a:bodyPr wrap="none" lIns="90000" tIns="46800" rIns="90000" bIns="46800" anchor="ctr">
              <a:normAutofit/>
            </a:bodyPr>
            <a:lstStyle/>
            <a:p>
              <a:pPr lvl="0" algn="r" defTabSz="914378">
                <a:defRPr/>
              </a:pPr>
              <a:r>
                <a:rPr lang="zh-CN" altLang="en-US" sz="1600" b="1" dirty="0"/>
                <a:t>并发视图</a:t>
              </a:r>
            </a:p>
          </p:txBody>
        </p:sp>
      </p:grpSp>
      <p:sp>
        <p:nvSpPr>
          <p:cNvPr id="2" name="标题 1"/>
          <p:cNvSpPr>
            <a:spLocks noGrp="1"/>
          </p:cNvSpPr>
          <p:nvPr>
            <p:ph type="title"/>
          </p:nvPr>
        </p:nvSpPr>
        <p:spPr/>
        <p:txBody>
          <a:bodyPr/>
          <a:lstStyle/>
          <a:p>
            <a:r>
              <a:rPr lang="en-US" altLang="zh-CN" dirty="0"/>
              <a:t>UML</a:t>
            </a:r>
            <a:r>
              <a:rPr lang="zh-CN" altLang="en-US" dirty="0"/>
              <a:t>的视图</a:t>
            </a:r>
          </a:p>
        </p:txBody>
      </p:sp>
    </p:spTree>
    <p:extLst>
      <p:ext uri="{BB962C8B-B14F-4D97-AF65-F5344CB8AC3E}">
        <p14:creationId xmlns:p14="http://schemas.microsoft.com/office/powerpoint/2010/main" val="1771587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style.rotation</p:attrName>
                                        </p:attrNameLst>
                                      </p:cBhvr>
                                      <p:tavLst>
                                        <p:tav tm="0">
                                          <p:val>
                                            <p:fltVal val="90"/>
                                          </p:val>
                                        </p:tav>
                                        <p:tav tm="100000">
                                          <p:val>
                                            <p:fltVal val="0"/>
                                          </p:val>
                                        </p:tav>
                                      </p:tavLst>
                                    </p:anim>
                                    <p:animEffect transition="in" filter="fade">
                                      <p:cBhvr>
                                        <p:cTn id="18" dur="1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1000" fill="hold"/>
                                        <p:tgtEl>
                                          <p:spTgt spid="15"/>
                                        </p:tgtEl>
                                        <p:attrNameLst>
                                          <p:attrName>ppt_w</p:attrName>
                                        </p:attrNameLst>
                                      </p:cBhvr>
                                      <p:tavLst>
                                        <p:tav tm="0">
                                          <p:val>
                                            <p:fltVal val="0"/>
                                          </p:val>
                                        </p:tav>
                                        <p:tav tm="100000">
                                          <p:val>
                                            <p:strVal val="#ppt_w"/>
                                          </p:val>
                                        </p:tav>
                                      </p:tavLst>
                                    </p:anim>
                                    <p:anim calcmode="lin" valueType="num">
                                      <p:cBhvr>
                                        <p:cTn id="24" dur="1000" fill="hold"/>
                                        <p:tgtEl>
                                          <p:spTgt spid="15"/>
                                        </p:tgtEl>
                                        <p:attrNameLst>
                                          <p:attrName>ppt_h</p:attrName>
                                        </p:attrNameLst>
                                      </p:cBhvr>
                                      <p:tavLst>
                                        <p:tav tm="0">
                                          <p:val>
                                            <p:fltVal val="0"/>
                                          </p:val>
                                        </p:tav>
                                        <p:tav tm="100000">
                                          <p:val>
                                            <p:strVal val="#ppt_h"/>
                                          </p:val>
                                        </p:tav>
                                      </p:tavLst>
                                    </p:anim>
                                    <p:anim calcmode="lin" valueType="num">
                                      <p:cBhvr>
                                        <p:cTn id="25" dur="1000" fill="hold"/>
                                        <p:tgtEl>
                                          <p:spTgt spid="15"/>
                                        </p:tgtEl>
                                        <p:attrNameLst>
                                          <p:attrName>style.rotation</p:attrName>
                                        </p:attrNameLst>
                                      </p:cBhvr>
                                      <p:tavLst>
                                        <p:tav tm="0">
                                          <p:val>
                                            <p:fltVal val="90"/>
                                          </p:val>
                                        </p:tav>
                                        <p:tav tm="100000">
                                          <p:val>
                                            <p:fltVal val="0"/>
                                          </p:val>
                                        </p:tav>
                                      </p:tavLst>
                                    </p:anim>
                                    <p:animEffect transition="in" filter="fade">
                                      <p:cBhvr>
                                        <p:cTn id="26" dur="10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1000" fill="hold"/>
                                        <p:tgtEl>
                                          <p:spTgt spid="11"/>
                                        </p:tgtEl>
                                        <p:attrNameLst>
                                          <p:attrName>ppt_w</p:attrName>
                                        </p:attrNameLst>
                                      </p:cBhvr>
                                      <p:tavLst>
                                        <p:tav tm="0">
                                          <p:val>
                                            <p:fltVal val="0"/>
                                          </p:val>
                                        </p:tav>
                                        <p:tav tm="100000">
                                          <p:val>
                                            <p:strVal val="#ppt_w"/>
                                          </p:val>
                                        </p:tav>
                                      </p:tavLst>
                                    </p:anim>
                                    <p:anim calcmode="lin" valueType="num">
                                      <p:cBhvr>
                                        <p:cTn id="40" dur="1000" fill="hold"/>
                                        <p:tgtEl>
                                          <p:spTgt spid="11"/>
                                        </p:tgtEl>
                                        <p:attrNameLst>
                                          <p:attrName>ppt_h</p:attrName>
                                        </p:attrNameLst>
                                      </p:cBhvr>
                                      <p:tavLst>
                                        <p:tav tm="0">
                                          <p:val>
                                            <p:fltVal val="0"/>
                                          </p:val>
                                        </p:tav>
                                        <p:tav tm="100000">
                                          <p:val>
                                            <p:strVal val="#ppt_h"/>
                                          </p:val>
                                        </p:tav>
                                      </p:tavLst>
                                    </p:anim>
                                    <p:anim calcmode="lin" valueType="num">
                                      <p:cBhvr>
                                        <p:cTn id="41" dur="1000" fill="hold"/>
                                        <p:tgtEl>
                                          <p:spTgt spid="11"/>
                                        </p:tgtEl>
                                        <p:attrNameLst>
                                          <p:attrName>style.rotation</p:attrName>
                                        </p:attrNameLst>
                                      </p:cBhvr>
                                      <p:tavLst>
                                        <p:tav tm="0">
                                          <p:val>
                                            <p:fltVal val="90"/>
                                          </p:val>
                                        </p:tav>
                                        <p:tav tm="100000">
                                          <p:val>
                                            <p:fltVal val="0"/>
                                          </p:val>
                                        </p:tav>
                                      </p:tavLst>
                                    </p:anim>
                                    <p:animEffect transition="in" filter="fade">
                                      <p:cBhvr>
                                        <p:cTn id="4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UML</a:t>
            </a:r>
            <a:r>
              <a:rPr lang="zh-CN" altLang="en-US" dirty="0">
                <a:solidFill>
                  <a:schemeClr val="bg1"/>
                </a:solidFill>
              </a:rPr>
              <a:t>简介及历史</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zh-CN" altLang="en-US" dirty="0">
                <a:solidFill>
                  <a:schemeClr val="bg1"/>
                </a:solidFill>
              </a:rPr>
              <a:t>什么是</a:t>
            </a:r>
            <a:r>
              <a:rPr lang="en-US" altLang="zh-CN" dirty="0">
                <a:solidFill>
                  <a:schemeClr val="bg1"/>
                </a:solidFill>
              </a:rPr>
              <a:t>UML</a:t>
            </a:r>
          </a:p>
          <a:p>
            <a:pPr lvl="0">
              <a:lnSpc>
                <a:spcPct val="100000"/>
              </a:lnSpc>
            </a:pPr>
            <a:r>
              <a:rPr lang="en-US" altLang="zh-CN" dirty="0">
                <a:solidFill>
                  <a:schemeClr val="bg1"/>
                </a:solidFill>
              </a:rPr>
              <a:t>UML</a:t>
            </a:r>
            <a:r>
              <a:rPr lang="zh-CN" altLang="en-US" dirty="0">
                <a:solidFill>
                  <a:schemeClr val="bg1"/>
                </a:solidFill>
              </a:rPr>
              <a:t>的发展历程</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UML</a:t>
            </a:r>
            <a:r>
              <a:rPr lang="zh-CN" altLang="en-US" dirty="0"/>
              <a:t>中图的分类</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6" name="is1iḋê"/>
          <p:cNvSpPr/>
          <p:nvPr/>
        </p:nvSpPr>
        <p:spPr bwMode="auto">
          <a:xfrm>
            <a:off x="4598291" y="468841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7" name="iṧľiďè"/>
          <p:cNvSpPr/>
          <p:nvPr/>
        </p:nvSpPr>
        <p:spPr bwMode="auto">
          <a:xfrm>
            <a:off x="4592777"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8" name="íṩľiḓe"/>
          <p:cNvSpPr/>
          <p:nvPr/>
        </p:nvSpPr>
        <p:spPr bwMode="auto">
          <a:xfrm>
            <a:off x="3197362"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9" name="îṧľiḑé"/>
          <p:cNvSpPr/>
          <p:nvPr/>
        </p:nvSpPr>
        <p:spPr bwMode="auto">
          <a:xfrm>
            <a:off x="3936436" y="3417096"/>
            <a:ext cx="703223" cy="809397"/>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0" name="îs1ïdê"/>
          <p:cNvSpPr/>
          <p:nvPr/>
        </p:nvSpPr>
        <p:spPr bwMode="auto">
          <a:xfrm>
            <a:off x="1683362" y="1256408"/>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1" name="îślíḋe"/>
          <p:cNvSpPr/>
          <p:nvPr/>
        </p:nvSpPr>
        <p:spPr bwMode="auto">
          <a:xfrm>
            <a:off x="5109871" y="2087251"/>
            <a:ext cx="299176" cy="563737"/>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12" name="ï$líḍé"/>
          <p:cNvSpPr/>
          <p:nvPr/>
        </p:nvSpPr>
        <p:spPr bwMode="auto">
          <a:xfrm>
            <a:off x="5054849" y="5100861"/>
            <a:ext cx="409223" cy="494684"/>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grpSp>
        <p:nvGrpSpPr>
          <p:cNvPr id="15" name="组合 14">
            <a:extLst>
              <a:ext uri="{FF2B5EF4-FFF2-40B4-BE49-F238E27FC236}">
                <a16:creationId xmlns:a16="http://schemas.microsoft.com/office/drawing/2014/main" id="{A4B0ED11-72CD-4AA9-8795-6791F6EBB2E4}"/>
              </a:ext>
            </a:extLst>
          </p:cNvPr>
          <p:cNvGrpSpPr/>
          <p:nvPr/>
        </p:nvGrpSpPr>
        <p:grpSpPr>
          <a:xfrm>
            <a:off x="673099" y="4156679"/>
            <a:ext cx="2656201" cy="1533349"/>
            <a:chOff x="673099" y="4156679"/>
            <a:chExt cx="2656201" cy="1533349"/>
          </a:xfrm>
        </p:grpSpPr>
        <p:sp>
          <p:nvSpPr>
            <p:cNvPr id="13" name="işļiḑè"/>
            <p:cNvSpPr txBox="1"/>
            <p:nvPr/>
          </p:nvSpPr>
          <p:spPr bwMode="auto">
            <a:xfrm>
              <a:off x="673099" y="4156679"/>
              <a:ext cx="2609319" cy="67626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lang="en-US" altLang="zh-CN" b="1" dirty="0">
                  <a:solidFill>
                    <a:srgbClr val="000000"/>
                  </a:solidFill>
                </a:rPr>
                <a:t>UML</a:t>
              </a:r>
              <a:r>
                <a:rPr lang="zh-CN" altLang="en-US" b="1" dirty="0">
                  <a:solidFill>
                    <a:srgbClr val="000000"/>
                  </a:solidFill>
                </a:rPr>
                <a:t>中的图</a:t>
              </a:r>
              <a:endParaRPr lang="en-US" altLang="zh-CN" b="1" dirty="0">
                <a:solidFill>
                  <a:srgbClr val="000000"/>
                </a:solidFill>
              </a:endParaRPr>
            </a:p>
            <a:p>
              <a:pPr marL="0" marR="0" lvl="0" indent="0" algn="ctr" defTabSz="913765" rtl="0" eaLnBrk="1" fontAlgn="auto" latinLnBrk="0" hangingPunct="1">
                <a:lnSpc>
                  <a:spcPct val="100000"/>
                </a:lnSpc>
                <a:spcBef>
                  <a:spcPct val="0"/>
                </a:spcBef>
                <a:spcAft>
                  <a:spcPts val="0"/>
                </a:spcAft>
                <a:buClrTx/>
                <a:buSzTx/>
                <a:buFontTx/>
                <a:buNone/>
                <a:defRPr/>
              </a:pPr>
              <a:r>
                <a:rPr lang="zh-CN" altLang="en-US" b="1" dirty="0">
                  <a:solidFill>
                    <a:srgbClr val="000000"/>
                  </a:solidFill>
                </a:rPr>
                <a:t>可以分为五大类</a:t>
              </a:r>
              <a:endParaRPr lang="en-US" altLang="zh-CN" b="1" dirty="0">
                <a:solidFill>
                  <a:srgbClr val="000000"/>
                </a:solidFill>
              </a:endParaRPr>
            </a:p>
          </p:txBody>
        </p:sp>
        <p:sp>
          <p:nvSpPr>
            <p:cNvPr id="14" name="iSḷiḋé"/>
            <p:cNvSpPr/>
            <p:nvPr/>
          </p:nvSpPr>
          <p:spPr bwMode="auto">
            <a:xfrm>
              <a:off x="673099" y="4823073"/>
              <a:ext cx="2656201"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50000"/>
                </a:lnSpc>
                <a:defRPr/>
              </a:pPr>
              <a:r>
                <a:rPr lang="zh-CN" altLang="en-US" sz="1200" dirty="0">
                  <a:solidFill>
                    <a:srgbClr val="000000"/>
                  </a:solidFill>
                </a:rPr>
                <a:t>五大类</a:t>
              </a:r>
              <a:r>
                <a:rPr lang="en-US" altLang="zh-CN" sz="1200" dirty="0">
                  <a:solidFill>
                    <a:srgbClr val="000000"/>
                  </a:solidFill>
                </a:rPr>
                <a:t>UML</a:t>
              </a:r>
              <a:r>
                <a:rPr lang="zh-CN" altLang="en-US" sz="1200" dirty="0">
                  <a:solidFill>
                    <a:srgbClr val="000000"/>
                  </a:solidFill>
                </a:rPr>
                <a:t>图中</a:t>
              </a:r>
              <a:endParaRPr lang="en-US" altLang="zh-CN" sz="1200" dirty="0">
                <a:solidFill>
                  <a:srgbClr val="000000"/>
                </a:solidFill>
              </a:endParaRPr>
            </a:p>
            <a:p>
              <a:pPr lvl="0" algn="ctr">
                <a:lnSpc>
                  <a:spcPct val="150000"/>
                </a:lnSpc>
                <a:defRPr/>
              </a:pPr>
              <a:r>
                <a:rPr lang="zh-CN" altLang="en-US" sz="1200" dirty="0">
                  <a:solidFill>
                    <a:srgbClr val="000000"/>
                  </a:solidFill>
                </a:rPr>
                <a:t>包含了</a:t>
              </a:r>
              <a:r>
                <a:rPr lang="en-US" altLang="zh-CN" sz="1200" dirty="0">
                  <a:solidFill>
                    <a:srgbClr val="000000"/>
                  </a:solidFill>
                </a:rPr>
                <a:t>13</a:t>
              </a:r>
              <a:r>
                <a:rPr lang="zh-CN" altLang="en-US" sz="1200" dirty="0">
                  <a:solidFill>
                    <a:srgbClr val="000000"/>
                  </a:solidFill>
                </a:rPr>
                <a:t>种图</a:t>
              </a:r>
            </a:p>
          </p:txBody>
        </p:sp>
      </p:grpSp>
      <p:pic>
        <p:nvPicPr>
          <p:cNvPr id="24" name="图片 23">
            <a:extLst>
              <a:ext uri="{FF2B5EF4-FFF2-40B4-BE49-F238E27FC236}">
                <a16:creationId xmlns:a16="http://schemas.microsoft.com/office/drawing/2014/main" id="{01CFE047-256C-4A1A-9E79-5C994EC175C5}"/>
              </a:ext>
            </a:extLst>
          </p:cNvPr>
          <p:cNvPicPr>
            <a:picLocks noChangeAspect="1"/>
          </p:cNvPicPr>
          <p:nvPr/>
        </p:nvPicPr>
        <p:blipFill>
          <a:blip r:embed="rId2"/>
          <a:stretch>
            <a:fillRect/>
          </a:stretch>
        </p:blipFill>
        <p:spPr>
          <a:xfrm>
            <a:off x="6281026" y="2101300"/>
            <a:ext cx="4685714" cy="2971429"/>
          </a:xfrm>
          <a:prstGeom prst="rect">
            <a:avLst/>
          </a:prstGeom>
        </p:spPr>
      </p:pic>
    </p:spTree>
    <p:extLst>
      <p:ext uri="{BB962C8B-B14F-4D97-AF65-F5344CB8AC3E}">
        <p14:creationId xmlns:p14="http://schemas.microsoft.com/office/powerpoint/2010/main" val="2786908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arn(inVertical)">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2" name="标题 1"/>
          <p:cNvSpPr>
            <a:spLocks noGrp="1"/>
          </p:cNvSpPr>
          <p:nvPr>
            <p:ph type="title"/>
          </p:nvPr>
        </p:nvSpPr>
        <p:spPr/>
        <p:txBody>
          <a:bodyPr/>
          <a:lstStyle/>
          <a:p>
            <a:r>
              <a:rPr lang="zh-CN" altLang="en-US" dirty="0"/>
              <a:t>用例图</a:t>
            </a:r>
          </a:p>
        </p:txBody>
      </p:sp>
      <p:pic>
        <p:nvPicPr>
          <p:cNvPr id="32" name="图片 31">
            <a:extLst>
              <a:ext uri="{FF2B5EF4-FFF2-40B4-BE49-F238E27FC236}">
                <a16:creationId xmlns:a16="http://schemas.microsoft.com/office/drawing/2014/main" id="{69A7CAD4-C13E-41B9-A984-DDA9B4C66739}"/>
              </a:ext>
            </a:extLst>
          </p:cNvPr>
          <p:cNvPicPr>
            <a:picLocks noChangeAspect="1"/>
          </p:cNvPicPr>
          <p:nvPr/>
        </p:nvPicPr>
        <p:blipFill>
          <a:blip r:embed="rId2"/>
          <a:stretch>
            <a:fillRect/>
          </a:stretch>
        </p:blipFill>
        <p:spPr>
          <a:xfrm>
            <a:off x="6568224" y="1562786"/>
            <a:ext cx="4084749" cy="3732425"/>
          </a:xfrm>
          <a:prstGeom prst="rect">
            <a:avLst/>
          </a:prstGeom>
        </p:spPr>
      </p:pic>
      <p:sp>
        <p:nvSpPr>
          <p:cNvPr id="34" name="文本框 33">
            <a:extLst>
              <a:ext uri="{FF2B5EF4-FFF2-40B4-BE49-F238E27FC236}">
                <a16:creationId xmlns:a16="http://schemas.microsoft.com/office/drawing/2014/main" id="{96E8FE01-1B15-4A05-864C-05F85FBC9FD1}"/>
              </a:ext>
            </a:extLst>
          </p:cNvPr>
          <p:cNvSpPr txBox="1"/>
          <p:nvPr/>
        </p:nvSpPr>
        <p:spPr>
          <a:xfrm>
            <a:off x="1869122" y="2266121"/>
            <a:ext cx="2941003" cy="2951449"/>
          </a:xfrm>
          <a:prstGeom prst="rect">
            <a:avLst/>
          </a:prstGeom>
          <a:noFill/>
        </p:spPr>
        <p:txBody>
          <a:bodyPr wrap="square" rtlCol="0">
            <a:spAutoFit/>
          </a:bodyPr>
          <a:lstStyle/>
          <a:p>
            <a:pPr>
              <a:lnSpc>
                <a:spcPct val="150000"/>
              </a:lnSpc>
              <a:spcBef>
                <a:spcPct val="0"/>
              </a:spcBef>
            </a:pPr>
            <a:r>
              <a:rPr lang="en-US" altLang="zh-CN" dirty="0"/>
              <a:t>	</a:t>
            </a:r>
            <a:r>
              <a:rPr lang="zh-CN" altLang="en-US" dirty="0"/>
              <a:t>从用户角度描述系统功能并指出各功能的操作者。用例图是</a:t>
            </a:r>
            <a:r>
              <a:rPr lang="en-US" altLang="zh-CN" dirty="0"/>
              <a:t>UML</a:t>
            </a:r>
            <a:r>
              <a:rPr lang="zh-CN" altLang="en-US" dirty="0"/>
              <a:t>中最简单也是最复杂的一种图。用例图展示了一组用例、参与者以及它们之间的关系，如右图。</a:t>
            </a:r>
          </a:p>
        </p:txBody>
      </p:sp>
    </p:spTree>
    <p:extLst>
      <p:ext uri="{BB962C8B-B14F-4D97-AF65-F5344CB8AC3E}">
        <p14:creationId xmlns:p14="http://schemas.microsoft.com/office/powerpoint/2010/main" val="2054674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inVertical)">
                                      <p:cBhvr>
                                        <p:cTn id="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2" name="标题 1"/>
          <p:cNvSpPr>
            <a:spLocks noGrp="1"/>
          </p:cNvSpPr>
          <p:nvPr>
            <p:ph type="title"/>
          </p:nvPr>
        </p:nvSpPr>
        <p:spPr/>
        <p:txBody>
          <a:bodyPr/>
          <a:lstStyle/>
          <a:p>
            <a:r>
              <a:rPr lang="zh-CN" altLang="en-US" dirty="0"/>
              <a:t>类图、对象图</a:t>
            </a:r>
          </a:p>
        </p:txBody>
      </p:sp>
      <p:sp>
        <p:nvSpPr>
          <p:cNvPr id="33" name="文本框 32">
            <a:extLst>
              <a:ext uri="{FF2B5EF4-FFF2-40B4-BE49-F238E27FC236}">
                <a16:creationId xmlns:a16="http://schemas.microsoft.com/office/drawing/2014/main" id="{CF2B4F0B-73B7-4310-A760-5F7CB1D74370}"/>
              </a:ext>
            </a:extLst>
          </p:cNvPr>
          <p:cNvSpPr txBox="1"/>
          <p:nvPr/>
        </p:nvSpPr>
        <p:spPr>
          <a:xfrm>
            <a:off x="1613135" y="1499552"/>
            <a:ext cx="3116580" cy="461665"/>
          </a:xfrm>
          <a:prstGeom prst="rect">
            <a:avLst/>
          </a:prstGeom>
          <a:noFill/>
        </p:spPr>
        <p:txBody>
          <a:bodyPr wrap="square" rtlCol="0">
            <a:spAutoFit/>
          </a:bodyPr>
          <a:lstStyle/>
          <a:p>
            <a:pPr algn="ctr"/>
            <a:r>
              <a:rPr lang="zh-CN" altLang="en-US" sz="2400" b="1" dirty="0"/>
              <a:t>类图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869122" y="2074299"/>
            <a:ext cx="2765426" cy="1704954"/>
          </a:xfrm>
          <a:prstGeom prst="rect">
            <a:avLst/>
          </a:prstGeom>
          <a:noFill/>
        </p:spPr>
        <p:txBody>
          <a:bodyPr wrap="square" rtlCol="0">
            <a:spAutoFit/>
          </a:bodyPr>
          <a:lstStyle/>
          <a:p>
            <a:pPr>
              <a:lnSpc>
                <a:spcPct val="150000"/>
              </a:lnSpc>
              <a:spcBef>
                <a:spcPct val="0"/>
              </a:spcBef>
            </a:pPr>
            <a:r>
              <a:rPr lang="en-US" altLang="zh-CN" dirty="0"/>
              <a:t>	</a:t>
            </a:r>
            <a:r>
              <a:rPr lang="zh-CN" altLang="en-US" dirty="0"/>
              <a:t>通过关系和类表示的类图，可以图形化地描述一个系统的设计部分，如右图。</a:t>
            </a:r>
          </a:p>
        </p:txBody>
      </p:sp>
      <p:sp>
        <p:nvSpPr>
          <p:cNvPr id="8" name="文本框 7">
            <a:extLst>
              <a:ext uri="{FF2B5EF4-FFF2-40B4-BE49-F238E27FC236}">
                <a16:creationId xmlns:a16="http://schemas.microsoft.com/office/drawing/2014/main" id="{A1EEF8F3-FAE0-4647-BE5A-4A8AC8ABB5AF}"/>
              </a:ext>
            </a:extLst>
          </p:cNvPr>
          <p:cNvSpPr txBox="1"/>
          <p:nvPr/>
        </p:nvSpPr>
        <p:spPr>
          <a:xfrm>
            <a:off x="1784985" y="3779253"/>
            <a:ext cx="3116580" cy="461665"/>
          </a:xfrm>
          <a:prstGeom prst="rect">
            <a:avLst/>
          </a:prstGeom>
          <a:noFill/>
        </p:spPr>
        <p:txBody>
          <a:bodyPr wrap="square" rtlCol="0">
            <a:spAutoFit/>
          </a:bodyPr>
          <a:lstStyle/>
          <a:p>
            <a:pPr algn="ctr"/>
            <a:r>
              <a:rPr lang="zh-CN" altLang="en-US" sz="2400" b="1" dirty="0"/>
              <a:t>对象图</a:t>
            </a:r>
          </a:p>
        </p:txBody>
      </p:sp>
      <p:sp>
        <p:nvSpPr>
          <p:cNvPr id="9" name="文本框 8">
            <a:extLst>
              <a:ext uri="{FF2B5EF4-FFF2-40B4-BE49-F238E27FC236}">
                <a16:creationId xmlns:a16="http://schemas.microsoft.com/office/drawing/2014/main" id="{73796477-2092-4447-9912-E5D3784020FE}"/>
              </a:ext>
            </a:extLst>
          </p:cNvPr>
          <p:cNvSpPr txBox="1"/>
          <p:nvPr/>
        </p:nvSpPr>
        <p:spPr>
          <a:xfrm>
            <a:off x="1960562" y="4336266"/>
            <a:ext cx="2765426" cy="923330"/>
          </a:xfrm>
          <a:prstGeom prst="rect">
            <a:avLst/>
          </a:prstGeom>
          <a:noFill/>
        </p:spPr>
        <p:txBody>
          <a:bodyPr wrap="square" rtlCol="0">
            <a:spAutoFit/>
          </a:bodyPr>
          <a:lstStyle/>
          <a:p>
            <a:r>
              <a:rPr lang="en-US" altLang="zh-CN" sz="1600" dirty="0"/>
              <a:t>	</a:t>
            </a:r>
            <a:r>
              <a:rPr lang="zh-CN" altLang="en-US" dirty="0"/>
              <a:t>对象图是类图的实例，几乎使用与类图完全相同的标识。</a:t>
            </a:r>
          </a:p>
        </p:txBody>
      </p:sp>
      <p:pic>
        <p:nvPicPr>
          <p:cNvPr id="6" name="图片 5">
            <a:extLst>
              <a:ext uri="{FF2B5EF4-FFF2-40B4-BE49-F238E27FC236}">
                <a16:creationId xmlns:a16="http://schemas.microsoft.com/office/drawing/2014/main" id="{E25B0D93-4779-4590-B25D-8CF89B7317CB}"/>
              </a:ext>
            </a:extLst>
          </p:cNvPr>
          <p:cNvPicPr>
            <a:picLocks noChangeAspect="1"/>
          </p:cNvPicPr>
          <p:nvPr/>
        </p:nvPicPr>
        <p:blipFill>
          <a:blip r:embed="rId2"/>
          <a:stretch>
            <a:fillRect/>
          </a:stretch>
        </p:blipFill>
        <p:spPr>
          <a:xfrm>
            <a:off x="6904281" y="1511538"/>
            <a:ext cx="3418597" cy="4458316"/>
          </a:xfrm>
          <a:prstGeom prst="rect">
            <a:avLst/>
          </a:prstGeom>
        </p:spPr>
      </p:pic>
    </p:spTree>
    <p:extLst>
      <p:ext uri="{BB962C8B-B14F-4D97-AF65-F5344CB8AC3E}">
        <p14:creationId xmlns:p14="http://schemas.microsoft.com/office/powerpoint/2010/main" val="2318435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2" name="标题 1"/>
          <p:cNvSpPr>
            <a:spLocks noGrp="1"/>
          </p:cNvSpPr>
          <p:nvPr>
            <p:ph type="title"/>
          </p:nvPr>
        </p:nvSpPr>
        <p:spPr/>
        <p:txBody>
          <a:bodyPr/>
          <a:lstStyle/>
          <a:p>
            <a:r>
              <a:rPr lang="zh-CN" altLang="en-US" dirty="0"/>
              <a:t>状态机图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543051" y="2574355"/>
            <a:ext cx="2765426" cy="2120452"/>
          </a:xfrm>
          <a:prstGeom prst="rect">
            <a:avLst/>
          </a:prstGeom>
          <a:noFill/>
        </p:spPr>
        <p:txBody>
          <a:bodyPr wrap="square" rtlCol="0">
            <a:spAutoFit/>
          </a:bodyPr>
          <a:lstStyle/>
          <a:p>
            <a:pPr>
              <a:lnSpc>
                <a:spcPct val="150000"/>
              </a:lnSpc>
              <a:spcBef>
                <a:spcPct val="0"/>
              </a:spcBef>
            </a:pPr>
            <a:r>
              <a:rPr lang="en-US" altLang="zh-CN" dirty="0"/>
              <a:t>	</a:t>
            </a:r>
            <a:r>
              <a:rPr lang="zh-CN" altLang="en-US" dirty="0"/>
              <a:t>描述一个实体基于事件反应的动态行为，显示了该实体是如何根据当前所处的状态对不同的事件做出反应的。</a:t>
            </a:r>
          </a:p>
        </p:txBody>
      </p:sp>
      <p:pic>
        <p:nvPicPr>
          <p:cNvPr id="5" name="图片 4">
            <a:extLst>
              <a:ext uri="{FF2B5EF4-FFF2-40B4-BE49-F238E27FC236}">
                <a16:creationId xmlns:a16="http://schemas.microsoft.com/office/drawing/2014/main" id="{BA07AF51-4C90-477A-BFB8-3BFD31011F2A}"/>
              </a:ext>
            </a:extLst>
          </p:cNvPr>
          <p:cNvPicPr>
            <a:picLocks noChangeAspect="1"/>
          </p:cNvPicPr>
          <p:nvPr/>
        </p:nvPicPr>
        <p:blipFill>
          <a:blip r:embed="rId2"/>
          <a:stretch>
            <a:fillRect/>
          </a:stretch>
        </p:blipFill>
        <p:spPr>
          <a:xfrm>
            <a:off x="4810125" y="2345496"/>
            <a:ext cx="6727632" cy="2167006"/>
          </a:xfrm>
          <a:prstGeom prst="rect">
            <a:avLst/>
          </a:prstGeom>
        </p:spPr>
      </p:pic>
    </p:spTree>
    <p:extLst>
      <p:ext uri="{BB962C8B-B14F-4D97-AF65-F5344CB8AC3E}">
        <p14:creationId xmlns:p14="http://schemas.microsoft.com/office/powerpoint/2010/main" val="2205795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702078" y="2599605"/>
            <a:ext cx="2765426" cy="2951449"/>
          </a:xfrm>
          <a:prstGeom prst="rect">
            <a:avLst/>
          </a:prstGeom>
          <a:noFill/>
        </p:spPr>
        <p:txBody>
          <a:bodyPr wrap="square" rtlCol="0">
            <a:spAutoFit/>
          </a:bodyPr>
          <a:lstStyle/>
          <a:p>
            <a:pPr>
              <a:lnSpc>
                <a:spcPct val="150000"/>
              </a:lnSpc>
              <a:spcBef>
                <a:spcPct val="0"/>
              </a:spcBef>
            </a:pPr>
            <a:r>
              <a:rPr lang="en-US" altLang="zh-CN" dirty="0"/>
              <a:t>	</a:t>
            </a:r>
            <a:r>
              <a:rPr lang="zh-CN" altLang="en-US" dirty="0"/>
              <a:t>记录了单个操作或方法的逻辑，或单个业务流程的逻辑。描述系统中各种动的执行顺序，通常用户描述一个操作中所要进行的各项活动的执行流程。</a:t>
            </a:r>
          </a:p>
        </p:txBody>
      </p:sp>
      <p:pic>
        <p:nvPicPr>
          <p:cNvPr id="5" name="图片 4">
            <a:extLst>
              <a:ext uri="{FF2B5EF4-FFF2-40B4-BE49-F238E27FC236}">
                <a16:creationId xmlns:a16="http://schemas.microsoft.com/office/drawing/2014/main" id="{793C2494-D0F4-4700-9994-DB93D94E0EC7}"/>
              </a:ext>
            </a:extLst>
          </p:cNvPr>
          <p:cNvPicPr>
            <a:picLocks noChangeAspect="1"/>
          </p:cNvPicPr>
          <p:nvPr/>
        </p:nvPicPr>
        <p:blipFill>
          <a:blip r:embed="rId3"/>
          <a:stretch>
            <a:fillRect/>
          </a:stretch>
        </p:blipFill>
        <p:spPr>
          <a:xfrm>
            <a:off x="6334408" y="2232473"/>
            <a:ext cx="4552381" cy="3685714"/>
          </a:xfrm>
          <a:prstGeom prst="rect">
            <a:avLst/>
          </a:prstGeom>
        </p:spPr>
      </p:pic>
    </p:spTree>
    <p:extLst>
      <p:ext uri="{BB962C8B-B14F-4D97-AF65-F5344CB8AC3E}">
        <p14:creationId xmlns:p14="http://schemas.microsoft.com/office/powerpoint/2010/main" val="3460931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2189095" y="2295938"/>
            <a:ext cx="2765426" cy="3366947"/>
          </a:xfrm>
          <a:prstGeom prst="rect">
            <a:avLst/>
          </a:prstGeom>
          <a:noFill/>
        </p:spPr>
        <p:txBody>
          <a:bodyPr wrap="square" rtlCol="0">
            <a:spAutoFit/>
          </a:bodyPr>
          <a:lstStyle/>
          <a:p>
            <a:pPr>
              <a:lnSpc>
                <a:spcPct val="150000"/>
              </a:lnSpc>
              <a:spcBef>
                <a:spcPct val="0"/>
              </a:spcBef>
            </a:pPr>
            <a:r>
              <a:rPr lang="en-US" altLang="zh-CN" dirty="0"/>
              <a:t>	</a:t>
            </a:r>
            <a:r>
              <a:rPr lang="zh-CN" altLang="en-US" dirty="0"/>
              <a:t>顺序图描述了对象之间动态的交互关系，主要体现对象之间进行消息传递的时间顺序。</a:t>
            </a:r>
            <a:endParaRPr lang="en-US" altLang="zh-CN" dirty="0"/>
          </a:p>
          <a:p>
            <a:pPr>
              <a:lnSpc>
                <a:spcPct val="150000"/>
              </a:lnSpc>
              <a:spcBef>
                <a:spcPct val="0"/>
              </a:spcBef>
            </a:pPr>
            <a:r>
              <a:rPr lang="en-US" altLang="zh-CN" dirty="0"/>
              <a:t>	</a:t>
            </a:r>
            <a:r>
              <a:rPr lang="zh-CN" altLang="en-US" dirty="0"/>
              <a:t>顺序图由一组对象构成，每个对象分别带有一条竖线，它代表时间轴。</a:t>
            </a:r>
            <a:endParaRPr lang="en-US" altLang="zh-CN" dirty="0"/>
          </a:p>
        </p:txBody>
      </p:sp>
      <p:pic>
        <p:nvPicPr>
          <p:cNvPr id="5" name="图片 4">
            <a:extLst>
              <a:ext uri="{FF2B5EF4-FFF2-40B4-BE49-F238E27FC236}">
                <a16:creationId xmlns:a16="http://schemas.microsoft.com/office/drawing/2014/main" id="{2344B258-C50E-4B1D-B581-B947CDB17C91}"/>
              </a:ext>
            </a:extLst>
          </p:cNvPr>
          <p:cNvPicPr>
            <a:picLocks noChangeAspect="1"/>
          </p:cNvPicPr>
          <p:nvPr/>
        </p:nvPicPr>
        <p:blipFill>
          <a:blip r:embed="rId2"/>
          <a:stretch>
            <a:fillRect/>
          </a:stretch>
        </p:blipFill>
        <p:spPr>
          <a:xfrm>
            <a:off x="7134408" y="1661688"/>
            <a:ext cx="2952381" cy="4180952"/>
          </a:xfrm>
          <a:prstGeom prst="rect">
            <a:avLst/>
          </a:prstGeom>
        </p:spPr>
      </p:pic>
    </p:spTree>
    <p:extLst>
      <p:ext uri="{BB962C8B-B14F-4D97-AF65-F5344CB8AC3E}">
        <p14:creationId xmlns:p14="http://schemas.microsoft.com/office/powerpoint/2010/main" val="2350321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通信图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36</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814735" y="2551966"/>
            <a:ext cx="3116580" cy="461665"/>
          </a:xfrm>
          <a:prstGeom prst="rect">
            <a:avLst/>
          </a:prstGeom>
          <a:noFill/>
        </p:spPr>
        <p:txBody>
          <a:bodyPr wrap="square" rtlCol="0">
            <a:spAutoFit/>
          </a:bodyPr>
          <a:lstStyle/>
          <a:p>
            <a:pPr algn="ctr"/>
            <a:endParaRPr lang="zh-CN" altLang="en-US" sz="2400" b="1"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702077" y="1730211"/>
            <a:ext cx="3406636" cy="3782446"/>
          </a:xfrm>
          <a:prstGeom prst="rect">
            <a:avLst/>
          </a:prstGeom>
          <a:noFill/>
        </p:spPr>
        <p:txBody>
          <a:bodyPr wrap="square" rtlCol="0">
            <a:spAutoFit/>
          </a:bodyPr>
          <a:lstStyle/>
          <a:p>
            <a:pPr>
              <a:lnSpc>
                <a:spcPct val="150000"/>
              </a:lnSpc>
              <a:spcBef>
                <a:spcPct val="0"/>
              </a:spcBef>
            </a:pPr>
            <a:r>
              <a:rPr lang="en-US" altLang="zh-CN" dirty="0"/>
              <a:t>	</a:t>
            </a:r>
            <a:r>
              <a:rPr lang="zh-CN" altLang="en-US" dirty="0"/>
              <a:t>通信图用于显示组件及其交互关系的空间组织结构，它并不侧重于交互的顺序。通信图显示了交互中各个对象之间的组织交互关系以及对对象彼此知己的链接。</a:t>
            </a:r>
            <a:endParaRPr lang="en-US" altLang="zh-CN" dirty="0"/>
          </a:p>
          <a:p>
            <a:pPr>
              <a:lnSpc>
                <a:spcPct val="150000"/>
              </a:lnSpc>
              <a:spcBef>
                <a:spcPct val="0"/>
              </a:spcBef>
            </a:pPr>
            <a:r>
              <a:rPr lang="en-US" altLang="zh-CN" dirty="0"/>
              <a:t>	</a:t>
            </a:r>
            <a:r>
              <a:rPr lang="zh-CN" altLang="en-US" dirty="0"/>
              <a:t>通信图没有将时间作为一个单独的维度，因此序列号就决定刘小溪级并发线程的顺序</a:t>
            </a:r>
            <a:endParaRPr lang="en-US" altLang="zh-CN" dirty="0"/>
          </a:p>
        </p:txBody>
      </p:sp>
      <p:pic>
        <p:nvPicPr>
          <p:cNvPr id="6" name="图片 5">
            <a:extLst>
              <a:ext uri="{FF2B5EF4-FFF2-40B4-BE49-F238E27FC236}">
                <a16:creationId xmlns:a16="http://schemas.microsoft.com/office/drawing/2014/main" id="{A52D33CB-1EF2-4461-ACD7-A0A204692319}"/>
              </a:ext>
            </a:extLst>
          </p:cNvPr>
          <p:cNvPicPr>
            <a:picLocks noChangeAspect="1"/>
          </p:cNvPicPr>
          <p:nvPr/>
        </p:nvPicPr>
        <p:blipFill>
          <a:blip r:embed="rId2"/>
          <a:stretch>
            <a:fillRect/>
          </a:stretch>
        </p:blipFill>
        <p:spPr>
          <a:xfrm>
            <a:off x="5820123" y="1837878"/>
            <a:ext cx="5580952" cy="3828571"/>
          </a:xfrm>
          <a:prstGeom prst="rect">
            <a:avLst/>
          </a:prstGeom>
        </p:spPr>
      </p:pic>
    </p:spTree>
    <p:extLst>
      <p:ext uri="{BB962C8B-B14F-4D97-AF65-F5344CB8AC3E}">
        <p14:creationId xmlns:p14="http://schemas.microsoft.com/office/powerpoint/2010/main" val="2624291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构件图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371600" y="2233116"/>
            <a:ext cx="3438525" cy="3782446"/>
          </a:xfrm>
          <a:prstGeom prst="rect">
            <a:avLst/>
          </a:prstGeom>
          <a:noFill/>
        </p:spPr>
        <p:txBody>
          <a:bodyPr wrap="square" rtlCol="0">
            <a:spAutoFit/>
          </a:bodyPr>
          <a:lstStyle/>
          <a:p>
            <a:pPr>
              <a:lnSpc>
                <a:spcPct val="150000"/>
              </a:lnSpc>
              <a:spcBef>
                <a:spcPct val="0"/>
              </a:spcBef>
            </a:pPr>
            <a:r>
              <a:rPr lang="en-US" altLang="zh-CN" dirty="0"/>
              <a:t>	</a:t>
            </a:r>
            <a:r>
              <a:rPr lang="zh-CN" altLang="en-US" dirty="0"/>
              <a:t>构件图也称组件图，描述代码部件的物理结构及个部件之间的依赖关系。构件图有助于分析和理解部件之间的相互影响程度。从构件图中可以了解各软件组件之间的编译器和运行时依赖关系。使用构件图可以将系统划分为内聚组件并显示代码自身的结构</a:t>
            </a:r>
            <a:endParaRPr lang="en-US" altLang="zh-CN" dirty="0"/>
          </a:p>
        </p:txBody>
      </p:sp>
      <p:pic>
        <p:nvPicPr>
          <p:cNvPr id="5" name="图片 4">
            <a:extLst>
              <a:ext uri="{FF2B5EF4-FFF2-40B4-BE49-F238E27FC236}">
                <a16:creationId xmlns:a16="http://schemas.microsoft.com/office/drawing/2014/main" id="{67819C3D-F4D8-4B62-AB53-BA229B1FC391}"/>
              </a:ext>
            </a:extLst>
          </p:cNvPr>
          <p:cNvPicPr>
            <a:picLocks noChangeAspect="1"/>
          </p:cNvPicPr>
          <p:nvPr/>
        </p:nvPicPr>
        <p:blipFill>
          <a:blip r:embed="rId2"/>
          <a:stretch>
            <a:fillRect/>
          </a:stretch>
        </p:blipFill>
        <p:spPr>
          <a:xfrm>
            <a:off x="5562980" y="2233116"/>
            <a:ext cx="6095238" cy="3038095"/>
          </a:xfrm>
          <a:prstGeom prst="rect">
            <a:avLst/>
          </a:prstGeom>
        </p:spPr>
      </p:pic>
    </p:spTree>
    <p:extLst>
      <p:ext uri="{BB962C8B-B14F-4D97-AF65-F5344CB8AC3E}">
        <p14:creationId xmlns:p14="http://schemas.microsoft.com/office/powerpoint/2010/main" val="62746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部署图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38</a:t>
            </a:fld>
            <a:endParaRPr lang="zh-CN" altLang="en-US" dirty="0"/>
          </a:p>
        </p:txBody>
      </p:sp>
      <p:sp>
        <p:nvSpPr>
          <p:cNvPr id="34" name="文本框 33">
            <a:extLst>
              <a:ext uri="{FF2B5EF4-FFF2-40B4-BE49-F238E27FC236}">
                <a16:creationId xmlns:a16="http://schemas.microsoft.com/office/drawing/2014/main" id="{96E8FE01-1B15-4A05-864C-05F85FBC9FD1}"/>
              </a:ext>
            </a:extLst>
          </p:cNvPr>
          <p:cNvSpPr txBox="1"/>
          <p:nvPr/>
        </p:nvSpPr>
        <p:spPr>
          <a:xfrm>
            <a:off x="1950556" y="2136912"/>
            <a:ext cx="2765426" cy="3782446"/>
          </a:xfrm>
          <a:prstGeom prst="rect">
            <a:avLst/>
          </a:prstGeom>
          <a:noFill/>
        </p:spPr>
        <p:txBody>
          <a:bodyPr wrap="square" rtlCol="0">
            <a:spAutoFit/>
          </a:bodyPr>
          <a:lstStyle/>
          <a:p>
            <a:pPr>
              <a:lnSpc>
                <a:spcPct val="150000"/>
              </a:lnSpc>
              <a:spcBef>
                <a:spcPct val="0"/>
              </a:spcBef>
            </a:pPr>
            <a:r>
              <a:rPr lang="en-US" altLang="zh-CN" dirty="0"/>
              <a:t>	</a:t>
            </a:r>
            <a:r>
              <a:rPr lang="zh-CN" altLang="en-US" dirty="0"/>
              <a:t>部署图也称配置图，描述系统中硬件和软件的物理配置情况和系统体系结构。</a:t>
            </a:r>
            <a:endParaRPr lang="en-US" altLang="zh-CN" dirty="0"/>
          </a:p>
          <a:p>
            <a:pPr>
              <a:lnSpc>
                <a:spcPct val="150000"/>
              </a:lnSpc>
              <a:spcBef>
                <a:spcPct val="0"/>
              </a:spcBef>
            </a:pPr>
            <a:r>
              <a:rPr lang="en-US" altLang="zh-CN" dirty="0"/>
              <a:t>	</a:t>
            </a:r>
            <a:r>
              <a:rPr lang="zh-CN" altLang="en-US" dirty="0"/>
              <a:t>在配置图中用节点表示实际的物理设备，并根据他们之间的连接关系，将相应的节点连接起来，并说明其连接方式。</a:t>
            </a:r>
            <a:endParaRPr lang="en-US" altLang="zh-CN" dirty="0"/>
          </a:p>
        </p:txBody>
      </p:sp>
      <p:pic>
        <p:nvPicPr>
          <p:cNvPr id="6" name="图片 5">
            <a:extLst>
              <a:ext uri="{FF2B5EF4-FFF2-40B4-BE49-F238E27FC236}">
                <a16:creationId xmlns:a16="http://schemas.microsoft.com/office/drawing/2014/main" id="{701A9B87-C230-47DE-A0E5-2263270C854E}"/>
              </a:ext>
            </a:extLst>
          </p:cNvPr>
          <p:cNvPicPr>
            <a:picLocks noChangeAspect="1"/>
          </p:cNvPicPr>
          <p:nvPr/>
        </p:nvPicPr>
        <p:blipFill>
          <a:blip r:embed="rId2"/>
          <a:stretch>
            <a:fillRect/>
          </a:stretch>
        </p:blipFill>
        <p:spPr>
          <a:xfrm>
            <a:off x="5286789" y="1752569"/>
            <a:ext cx="6647619" cy="4276190"/>
          </a:xfrm>
          <a:prstGeom prst="rect">
            <a:avLst/>
          </a:prstGeom>
        </p:spPr>
      </p:pic>
    </p:spTree>
    <p:extLst>
      <p:ext uri="{BB962C8B-B14F-4D97-AF65-F5344CB8AC3E}">
        <p14:creationId xmlns:p14="http://schemas.microsoft.com/office/powerpoint/2010/main" val="3713316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en-US" altLang="zh-CN" dirty="0">
                <a:solidFill>
                  <a:schemeClr val="bg1"/>
                </a:solidFill>
              </a:rPr>
              <a:t>UML2.0</a:t>
            </a:r>
            <a:r>
              <a:rPr lang="zh-CN" altLang="en-US" dirty="0">
                <a:solidFill>
                  <a:schemeClr val="bg1"/>
                </a:solidFill>
              </a:rPr>
              <a:t>新特性</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en-US" altLang="zh-CN" dirty="0">
                <a:solidFill>
                  <a:schemeClr val="bg1"/>
                </a:solidFill>
              </a:rPr>
              <a:t>UML2.0</a:t>
            </a:r>
            <a:r>
              <a:rPr lang="zh-CN" altLang="en-US" dirty="0">
                <a:solidFill>
                  <a:schemeClr val="bg1"/>
                </a:solidFill>
              </a:rPr>
              <a:t>在可视化建模方面进行了许多改革和创新</a:t>
            </a:r>
            <a:endParaRPr lang="en-US" altLang="zh-CN"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a:t>
            </a:r>
            <a:r>
              <a:rPr lang="en-US" altLang="zh-CN" dirty="0"/>
              <a:t>UML</a:t>
            </a:r>
            <a:r>
              <a:rPr lang="zh-CN" altLang="en-US" dirty="0"/>
              <a:t>（</a:t>
            </a:r>
            <a:r>
              <a:rPr lang="en-US" altLang="zh-CN" dirty="0"/>
              <a:t>Unified Modeling Language</a:t>
            </a:r>
            <a:r>
              <a:rPr lang="zh-CN" altLang="en-US" dirty="0"/>
              <a:t>）</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zh-CN" altLang="en-US" sz="1100" b="1" dirty="0"/>
                  <a:t>组件建模</a:t>
                </a: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zh-CN" altLang="en-US" sz="1400" b="1" dirty="0"/>
                  <a:t>对象建模</a:t>
                </a: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zh-CN" altLang="en-US" sz="1400" b="1" dirty="0"/>
                  <a:t>数据建模</a:t>
                </a: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zh-CN" altLang="en-US" sz="2000" b="1" dirty="0"/>
                  <a:t>业务建模</a:t>
                </a:r>
                <a:endParaRPr lang="en-US" altLang="zh-CN" sz="2000" b="1" dirty="0"/>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fontScale="62500" lnSpcReduction="20000"/>
          </a:bodyPr>
          <a:lstStyle/>
          <a:p>
            <a:pPr marL="171450" indent="-171450">
              <a:lnSpc>
                <a:spcPct val="150000"/>
              </a:lnSpc>
              <a:buFont typeface="Arial" panose="020B0604020202020204" pitchFamily="34" charset="0"/>
              <a:buChar char="•"/>
            </a:pPr>
            <a:r>
              <a:rPr lang="zh-CN" altLang="en-US" sz="3200" dirty="0"/>
              <a:t>一种用文本、图形和符号的集和来描述现实生活中各类事物、活动及其之间关系的语言</a:t>
            </a: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907281"/>
            <a:ext cx="4273247" cy="1326194"/>
          </a:xfrm>
          <a:prstGeom prst="rect">
            <a:avLst/>
          </a:prstGeom>
          <a:noFill/>
        </p:spPr>
        <p:txBody>
          <a:bodyPr wrap="square" lIns="90000" tIns="46800" rIns="90000" bIns="46800" rtlCol="0" anchor="ctr">
            <a:normAutofit/>
          </a:bodyPr>
          <a:lstStyle/>
          <a:p>
            <a:pPr marL="171450" indent="-171450">
              <a:lnSpc>
                <a:spcPct val="150000"/>
              </a:lnSpc>
              <a:buFont typeface="Arial" panose="020B0604020202020204" pitchFamily="34" charset="0"/>
              <a:buChar char="•"/>
            </a:pPr>
            <a:r>
              <a:rPr lang="zh-CN" altLang="en-US" sz="2000" dirty="0"/>
              <a:t>一种能够描述问题、描述解决方案、起到沟通作用的语言</a:t>
            </a:r>
            <a:endParaRPr lang="en-US" altLang="zh-CN" sz="2000" dirty="0"/>
          </a:p>
        </p:txBody>
      </p:sp>
    </p:spTree>
    <p:extLst>
      <p:ext uri="{BB962C8B-B14F-4D97-AF65-F5344CB8AC3E}">
        <p14:creationId xmlns:p14="http://schemas.microsoft.com/office/powerpoint/2010/main" val="1900136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新特性</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40</a:t>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628800"/>
            <a:ext cx="10868224" cy="4140459"/>
            <a:chOff x="669925" y="1628800"/>
            <a:chExt cx="10868224" cy="4140459"/>
          </a:xfrm>
        </p:grpSpPr>
        <p:sp>
          <p:nvSpPr>
            <p:cNvPr id="6"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headEnd/>
              <a:tailEnd/>
            </a:ln>
            <a:effectLst/>
          </p:spPr>
          <p:txBody>
            <a:bodyPr anchor="ctr"/>
            <a:lstStyle/>
            <a:p>
              <a:pPr algn="ctr"/>
              <a:endParaRPr/>
            </a:p>
          </p:txBody>
        </p:sp>
        <p:sp>
          <p:nvSpPr>
            <p:cNvPr id="7"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headEnd/>
              <a:tailEnd/>
            </a:ln>
            <a:effectLst/>
          </p:spPr>
          <p:txBody>
            <a:bodyPr anchor="ctr"/>
            <a:lstStyle/>
            <a:p>
              <a:pPr algn="ctr"/>
              <a:endParaRPr/>
            </a:p>
          </p:txBody>
        </p:sp>
        <p:sp>
          <p:nvSpPr>
            <p:cNvPr id="8"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headEnd/>
              <a:tailEnd/>
            </a:ln>
            <a:effectLst/>
          </p:spPr>
          <p:txBody>
            <a:bodyPr anchor="ctr"/>
            <a:lstStyle/>
            <a:p>
              <a:pPr algn="ctr"/>
              <a:endParaRPr/>
            </a:p>
          </p:txBody>
        </p:sp>
        <p:sp>
          <p:nvSpPr>
            <p:cNvPr id="9"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headEnd/>
              <a:tailEnd/>
            </a:ln>
            <a:effectLst/>
          </p:spPr>
          <p:txBody>
            <a:bodyPr anchor="ctr"/>
            <a:lstStyle/>
            <a:p>
              <a:pPr algn="ctr"/>
              <a:endParaRPr/>
            </a:p>
          </p:txBody>
        </p:sp>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4" name="îśḷíḓe"/>
            <p:cNvSpPr/>
            <p:nvPr/>
          </p:nvSpPr>
          <p:spPr bwMode="black">
            <a:xfrm>
              <a:off x="5286000" y="3500356"/>
              <a:ext cx="1660842" cy="461665"/>
            </a:xfrm>
            <a:prstGeom prst="rect">
              <a:avLst/>
            </a:prstGeom>
            <a:effectLst/>
          </p:spPr>
          <p:txBody>
            <a:bodyPr wrap="none" anchor="ctr" anchorCtr="0">
              <a:normAutofit/>
            </a:bodyPr>
            <a:lstStyle/>
            <a:p>
              <a:pPr algn="ctr"/>
              <a:r>
                <a:rPr lang="zh-CN" altLang="en-US" sz="2400" b="1" spc="-20" dirty="0">
                  <a:solidFill>
                    <a:schemeClr val="accent6"/>
                  </a:solidFill>
                </a:rPr>
                <a:t>新特性</a:t>
              </a:r>
            </a:p>
          </p:txBody>
        </p:sp>
        <p:sp>
          <p:nvSpPr>
            <p:cNvPr id="15" name="iṣ1iḓê"/>
            <p:cNvSpPr txBox="1"/>
            <p:nvPr/>
          </p:nvSpPr>
          <p:spPr>
            <a:xfrm>
              <a:off x="669925" y="1902075"/>
              <a:ext cx="2450742" cy="321708"/>
            </a:xfrm>
            <a:prstGeom prst="rect">
              <a:avLst/>
            </a:prstGeom>
          </p:spPr>
          <p:txBody>
            <a:bodyPr vert="horz" wrap="none" lIns="90000" tIns="46800" rIns="90000" bIns="46800" anchor="ctr">
              <a:noAutofit/>
            </a:bodyPr>
            <a:lstStyle/>
            <a:p>
              <a:pPr algn="r">
                <a:spcBef>
                  <a:spcPct val="0"/>
                </a:spcBef>
              </a:pPr>
              <a:r>
                <a:rPr lang="zh-CN" altLang="en-US" sz="1600" b="1" dirty="0"/>
                <a:t>用例图</a:t>
              </a:r>
            </a:p>
          </p:txBody>
        </p:sp>
        <p:sp>
          <p:nvSpPr>
            <p:cNvPr id="17" name="iṧ1îḋè"/>
            <p:cNvSpPr txBox="1"/>
            <p:nvPr/>
          </p:nvSpPr>
          <p:spPr>
            <a:xfrm>
              <a:off x="669925" y="4936849"/>
              <a:ext cx="2625550" cy="321708"/>
            </a:xfrm>
            <a:prstGeom prst="rect">
              <a:avLst/>
            </a:prstGeom>
          </p:spPr>
          <p:txBody>
            <a:bodyPr vert="horz" wrap="none" lIns="90000" tIns="46800" rIns="90000" bIns="46800" anchor="ctr">
              <a:noAutofit/>
            </a:bodyPr>
            <a:lstStyle/>
            <a:p>
              <a:pPr algn="r">
                <a:spcBef>
                  <a:spcPct val="0"/>
                </a:spcBef>
              </a:pPr>
              <a:r>
                <a:rPr lang="zh-CN" altLang="en-US" sz="1600" b="1" dirty="0"/>
                <a:t>顺序图</a:t>
              </a:r>
            </a:p>
          </p:txBody>
        </p:sp>
        <p:sp>
          <p:nvSpPr>
            <p:cNvPr id="19" name="íş1ïḋè"/>
            <p:cNvSpPr txBox="1"/>
            <p:nvPr/>
          </p:nvSpPr>
          <p:spPr>
            <a:xfrm>
              <a:off x="8910446" y="1837024"/>
              <a:ext cx="2627703" cy="321708"/>
            </a:xfrm>
            <a:prstGeom prst="rect">
              <a:avLst/>
            </a:prstGeom>
          </p:spPr>
          <p:txBody>
            <a:bodyPr vert="horz" wrap="none" lIns="90000" tIns="46800" rIns="90000" bIns="46800" anchor="ctr">
              <a:noAutofit/>
            </a:bodyPr>
            <a:lstStyle/>
            <a:p>
              <a:pPr>
                <a:spcBef>
                  <a:spcPct val="0"/>
                </a:spcBef>
              </a:pPr>
              <a:r>
                <a:rPr lang="zh-CN" altLang="en-US" sz="1600" b="1" dirty="0"/>
                <a:t>活动图</a:t>
              </a:r>
            </a:p>
          </p:txBody>
        </p:sp>
        <p:sp>
          <p:nvSpPr>
            <p:cNvPr id="21" name="îs1îďe"/>
            <p:cNvSpPr txBox="1"/>
            <p:nvPr/>
          </p:nvSpPr>
          <p:spPr>
            <a:xfrm>
              <a:off x="8902409" y="4974554"/>
              <a:ext cx="2627703" cy="321708"/>
            </a:xfrm>
            <a:prstGeom prst="rect">
              <a:avLst/>
            </a:prstGeom>
          </p:spPr>
          <p:txBody>
            <a:bodyPr vert="horz" wrap="none" lIns="90000" tIns="46800" rIns="90000" bIns="46800" anchor="ctr">
              <a:noAutofit/>
            </a:bodyPr>
            <a:lstStyle/>
            <a:p>
              <a:pPr>
                <a:spcBef>
                  <a:spcPct val="0"/>
                </a:spcBef>
              </a:pPr>
              <a:r>
                <a:rPr lang="zh-CN" altLang="en-US" sz="1600" b="1" dirty="0"/>
                <a:t>构件图</a:t>
              </a:r>
            </a:p>
          </p:txBody>
        </p:sp>
      </p:grpSp>
    </p:spTree>
    <p:extLst>
      <p:ext uri="{BB962C8B-B14F-4D97-AF65-F5344CB8AC3E}">
        <p14:creationId xmlns:p14="http://schemas.microsoft.com/office/powerpoint/2010/main" val="1633670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中的新图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41</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814735" y="2313430"/>
            <a:ext cx="3116580" cy="461665"/>
          </a:xfrm>
          <a:prstGeom prst="rect">
            <a:avLst/>
          </a:prstGeom>
          <a:noFill/>
        </p:spPr>
        <p:txBody>
          <a:bodyPr wrap="square" rtlCol="0">
            <a:spAutoFit/>
          </a:bodyPr>
          <a:lstStyle/>
          <a:p>
            <a:pPr algn="ctr"/>
            <a:r>
              <a:rPr lang="zh-CN" altLang="en-US" sz="2400" b="1" dirty="0"/>
              <a:t>交互概览图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990312" y="3190463"/>
            <a:ext cx="2765426" cy="2120452"/>
          </a:xfrm>
          <a:prstGeom prst="rect">
            <a:avLst/>
          </a:prstGeom>
          <a:noFill/>
        </p:spPr>
        <p:txBody>
          <a:bodyPr wrap="square" rtlCol="0">
            <a:spAutoFit/>
          </a:bodyPr>
          <a:lstStyle/>
          <a:p>
            <a:pPr>
              <a:lnSpc>
                <a:spcPct val="150000"/>
              </a:lnSpc>
              <a:spcBef>
                <a:spcPct val="0"/>
              </a:spcBef>
            </a:pPr>
            <a:r>
              <a:rPr lang="en-US" altLang="zh-CN" dirty="0"/>
              <a:t>	</a:t>
            </a:r>
            <a:r>
              <a:rPr lang="zh-CN" altLang="en-US" dirty="0"/>
              <a:t>可以直观的表达一组相关顺序图之间的转向逻辑。</a:t>
            </a:r>
            <a:r>
              <a:rPr lang="en-US" altLang="zh-CN" dirty="0"/>
              <a:t>UML1.x</a:t>
            </a:r>
            <a:r>
              <a:rPr lang="zh-CN" altLang="en-US" dirty="0"/>
              <a:t>通常是通过活动图进行间接表达的。</a:t>
            </a:r>
            <a:endParaRPr lang="en-US" altLang="zh-CN" dirty="0"/>
          </a:p>
        </p:txBody>
      </p:sp>
      <p:pic>
        <p:nvPicPr>
          <p:cNvPr id="5" name="图片 4">
            <a:extLst>
              <a:ext uri="{FF2B5EF4-FFF2-40B4-BE49-F238E27FC236}">
                <a16:creationId xmlns:a16="http://schemas.microsoft.com/office/drawing/2014/main" id="{47CAAEB0-A79F-446F-89DD-7F87220C8BFF}"/>
              </a:ext>
            </a:extLst>
          </p:cNvPr>
          <p:cNvPicPr>
            <a:picLocks noChangeAspect="1"/>
          </p:cNvPicPr>
          <p:nvPr/>
        </p:nvPicPr>
        <p:blipFill>
          <a:blip r:embed="rId2"/>
          <a:stretch>
            <a:fillRect/>
          </a:stretch>
        </p:blipFill>
        <p:spPr>
          <a:xfrm>
            <a:off x="6095205" y="1401617"/>
            <a:ext cx="4552715" cy="4978094"/>
          </a:xfrm>
          <a:prstGeom prst="rect">
            <a:avLst/>
          </a:prstGeom>
        </p:spPr>
      </p:pic>
    </p:spTree>
    <p:extLst>
      <p:ext uri="{BB962C8B-B14F-4D97-AF65-F5344CB8AC3E}">
        <p14:creationId xmlns:p14="http://schemas.microsoft.com/office/powerpoint/2010/main" val="2294104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中的新图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42</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381102" y="1902505"/>
            <a:ext cx="3116580" cy="461665"/>
          </a:xfrm>
          <a:prstGeom prst="rect">
            <a:avLst/>
          </a:prstGeom>
          <a:noFill/>
        </p:spPr>
        <p:txBody>
          <a:bodyPr wrap="square" rtlCol="0">
            <a:spAutoFit/>
          </a:bodyPr>
          <a:lstStyle/>
          <a:p>
            <a:pPr algn="ctr"/>
            <a:r>
              <a:rPr lang="zh-CN" altLang="en-US" sz="2400" b="1" dirty="0"/>
              <a:t>包图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556679" y="2826592"/>
            <a:ext cx="2765426" cy="2951449"/>
          </a:xfrm>
          <a:prstGeom prst="rect">
            <a:avLst/>
          </a:prstGeom>
          <a:noFill/>
        </p:spPr>
        <p:txBody>
          <a:bodyPr wrap="square" rtlCol="0">
            <a:spAutoFit/>
          </a:bodyPr>
          <a:lstStyle/>
          <a:p>
            <a:pPr>
              <a:lnSpc>
                <a:spcPct val="150000"/>
              </a:lnSpc>
              <a:spcBef>
                <a:spcPct val="0"/>
              </a:spcBef>
            </a:pPr>
            <a:r>
              <a:rPr lang="en-US" altLang="zh-CN" dirty="0"/>
              <a:t>	</a:t>
            </a:r>
            <a:r>
              <a:rPr lang="zh-CN" altLang="en-US" dirty="0"/>
              <a:t>展现模型要素的基本组织单元，以及这些组着单元之间的依赖关系，包括引用关系和扩展关系。在通用建模工具中，一般可以用类图描述包图中的逻辑内容。</a:t>
            </a:r>
            <a:endParaRPr lang="en-US" altLang="zh-CN" dirty="0"/>
          </a:p>
        </p:txBody>
      </p:sp>
      <p:pic>
        <p:nvPicPr>
          <p:cNvPr id="5" name="图片 4">
            <a:extLst>
              <a:ext uri="{FF2B5EF4-FFF2-40B4-BE49-F238E27FC236}">
                <a16:creationId xmlns:a16="http://schemas.microsoft.com/office/drawing/2014/main" id="{4E87EF07-3C0E-4419-8616-972C51652B3E}"/>
              </a:ext>
            </a:extLst>
          </p:cNvPr>
          <p:cNvPicPr>
            <a:picLocks noChangeAspect="1"/>
          </p:cNvPicPr>
          <p:nvPr/>
        </p:nvPicPr>
        <p:blipFill>
          <a:blip r:embed="rId2"/>
          <a:stretch>
            <a:fillRect/>
          </a:stretch>
        </p:blipFill>
        <p:spPr>
          <a:xfrm>
            <a:off x="4755738" y="2691316"/>
            <a:ext cx="7123599" cy="1845581"/>
          </a:xfrm>
          <a:prstGeom prst="rect">
            <a:avLst/>
          </a:prstGeom>
        </p:spPr>
      </p:pic>
    </p:spTree>
    <p:extLst>
      <p:ext uri="{BB962C8B-B14F-4D97-AF65-F5344CB8AC3E}">
        <p14:creationId xmlns:p14="http://schemas.microsoft.com/office/powerpoint/2010/main" val="4227406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中的新图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43</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249127" y="2334604"/>
            <a:ext cx="3116580" cy="461665"/>
          </a:xfrm>
          <a:prstGeom prst="rect">
            <a:avLst/>
          </a:prstGeom>
          <a:noFill/>
        </p:spPr>
        <p:txBody>
          <a:bodyPr wrap="square" rtlCol="0">
            <a:spAutoFit/>
          </a:bodyPr>
          <a:lstStyle/>
          <a:p>
            <a:pPr algn="ctr"/>
            <a:r>
              <a:rPr lang="zh-CN" altLang="en-US" sz="2400" b="1" dirty="0"/>
              <a:t>组合结构图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424704" y="3211637"/>
            <a:ext cx="2765426" cy="2535951"/>
          </a:xfrm>
          <a:prstGeom prst="rect">
            <a:avLst/>
          </a:prstGeom>
          <a:noFill/>
        </p:spPr>
        <p:txBody>
          <a:bodyPr wrap="square" rtlCol="0">
            <a:spAutoFit/>
          </a:bodyPr>
          <a:lstStyle/>
          <a:p>
            <a:pPr>
              <a:lnSpc>
                <a:spcPct val="150000"/>
              </a:lnSpc>
              <a:spcBef>
                <a:spcPct val="0"/>
              </a:spcBef>
            </a:pPr>
            <a:r>
              <a:rPr lang="en-US" altLang="zh-CN" dirty="0"/>
              <a:t>	</a:t>
            </a:r>
            <a:r>
              <a:rPr lang="zh-CN" altLang="en-US" dirty="0"/>
              <a:t>描述系统中的某一部分的内部内容，包括该部分与系统其他部分的交互点，这种图能够展示该部分内容“内部”参与者的配置情况。</a:t>
            </a:r>
            <a:endParaRPr lang="en-US" altLang="zh-CN" dirty="0"/>
          </a:p>
        </p:txBody>
      </p:sp>
      <p:pic>
        <p:nvPicPr>
          <p:cNvPr id="5" name="图片 4">
            <a:extLst>
              <a:ext uri="{FF2B5EF4-FFF2-40B4-BE49-F238E27FC236}">
                <a16:creationId xmlns:a16="http://schemas.microsoft.com/office/drawing/2014/main" id="{AA6427DD-FFEF-4DA6-A62E-C12D2AF263BF}"/>
              </a:ext>
            </a:extLst>
          </p:cNvPr>
          <p:cNvPicPr>
            <a:picLocks noChangeAspect="1"/>
          </p:cNvPicPr>
          <p:nvPr/>
        </p:nvPicPr>
        <p:blipFill>
          <a:blip r:embed="rId2"/>
          <a:stretch>
            <a:fillRect/>
          </a:stretch>
        </p:blipFill>
        <p:spPr>
          <a:xfrm>
            <a:off x="4931315" y="1978782"/>
            <a:ext cx="6943150" cy="3823764"/>
          </a:xfrm>
          <a:prstGeom prst="rect">
            <a:avLst/>
          </a:prstGeom>
        </p:spPr>
      </p:pic>
    </p:spTree>
    <p:extLst>
      <p:ext uri="{BB962C8B-B14F-4D97-AF65-F5344CB8AC3E}">
        <p14:creationId xmlns:p14="http://schemas.microsoft.com/office/powerpoint/2010/main" val="2434118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UML2.0</a:t>
            </a:r>
            <a:r>
              <a:rPr lang="zh-CN" altLang="en-US" dirty="0"/>
              <a:t>中的新图</a:t>
            </a:r>
          </a:p>
        </p:txBody>
      </p:sp>
      <p:sp>
        <p:nvSpPr>
          <p:cNvPr id="3" name="页脚占位符 2"/>
          <p:cNvSpPr>
            <a:spLocks noGrp="1"/>
          </p:cNvSpPr>
          <p:nvPr>
            <p:ph type="ftr" sz="quarter" idx="11"/>
          </p:nvPr>
        </p:nvSpPr>
        <p:spPr/>
        <p:txBody>
          <a:bodyPr/>
          <a:lstStyle/>
          <a:p>
            <a:r>
              <a:rPr lang="en-US" altLang="zh-CN" dirty="0"/>
              <a:t>PRD2018-G01</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44</a:t>
            </a:fld>
            <a:endParaRPr lang="zh-CN" altLang="en-US" dirty="0"/>
          </a:p>
        </p:txBody>
      </p:sp>
      <p:sp>
        <p:nvSpPr>
          <p:cNvPr id="33" name="文本框 32">
            <a:extLst>
              <a:ext uri="{FF2B5EF4-FFF2-40B4-BE49-F238E27FC236}">
                <a16:creationId xmlns:a16="http://schemas.microsoft.com/office/drawing/2014/main" id="{CF2B4F0B-73B7-4310-A760-5F7CB1D74370}"/>
              </a:ext>
            </a:extLst>
          </p:cNvPr>
          <p:cNvSpPr txBox="1"/>
          <p:nvPr/>
        </p:nvSpPr>
        <p:spPr>
          <a:xfrm>
            <a:off x="1178734" y="1928089"/>
            <a:ext cx="3116580" cy="461665"/>
          </a:xfrm>
          <a:prstGeom prst="rect">
            <a:avLst/>
          </a:prstGeom>
          <a:noFill/>
        </p:spPr>
        <p:txBody>
          <a:bodyPr wrap="square" rtlCol="0">
            <a:spAutoFit/>
          </a:bodyPr>
          <a:lstStyle/>
          <a:p>
            <a:pPr algn="ctr"/>
            <a:r>
              <a:rPr lang="zh-CN" altLang="en-US" sz="2400" b="1" dirty="0"/>
              <a:t>时间图</a:t>
            </a:r>
          </a:p>
        </p:txBody>
      </p:sp>
      <p:sp>
        <p:nvSpPr>
          <p:cNvPr id="34" name="文本框 33">
            <a:extLst>
              <a:ext uri="{FF2B5EF4-FFF2-40B4-BE49-F238E27FC236}">
                <a16:creationId xmlns:a16="http://schemas.microsoft.com/office/drawing/2014/main" id="{96E8FE01-1B15-4A05-864C-05F85FBC9FD1}"/>
              </a:ext>
            </a:extLst>
          </p:cNvPr>
          <p:cNvSpPr txBox="1"/>
          <p:nvPr/>
        </p:nvSpPr>
        <p:spPr>
          <a:xfrm>
            <a:off x="1354311" y="2805122"/>
            <a:ext cx="2765426" cy="2535951"/>
          </a:xfrm>
          <a:prstGeom prst="rect">
            <a:avLst/>
          </a:prstGeom>
          <a:noFill/>
        </p:spPr>
        <p:txBody>
          <a:bodyPr wrap="square" rtlCol="0">
            <a:spAutoFit/>
          </a:bodyPr>
          <a:lstStyle/>
          <a:p>
            <a:pPr>
              <a:lnSpc>
                <a:spcPct val="150000"/>
              </a:lnSpc>
              <a:spcBef>
                <a:spcPct val="0"/>
              </a:spcBef>
            </a:pPr>
            <a:r>
              <a:rPr lang="en-US" altLang="zh-CN" dirty="0"/>
              <a:t>	</a:t>
            </a:r>
            <a:r>
              <a:rPr lang="zh-CN" altLang="en-US" dirty="0"/>
              <a:t>“时间图”是一种可选的交互图，展示交互过程中的真实时间信息，具体描述对象状态变化的时间点以及维持特定状态的时间段。</a:t>
            </a:r>
            <a:endParaRPr lang="en-US" altLang="zh-CN" dirty="0"/>
          </a:p>
        </p:txBody>
      </p:sp>
      <p:pic>
        <p:nvPicPr>
          <p:cNvPr id="5" name="图片 4">
            <a:extLst>
              <a:ext uri="{FF2B5EF4-FFF2-40B4-BE49-F238E27FC236}">
                <a16:creationId xmlns:a16="http://schemas.microsoft.com/office/drawing/2014/main" id="{BA4D8605-5A03-4D4C-8A30-53FC482A0A5B}"/>
              </a:ext>
            </a:extLst>
          </p:cNvPr>
          <p:cNvPicPr>
            <a:picLocks noChangeAspect="1"/>
          </p:cNvPicPr>
          <p:nvPr/>
        </p:nvPicPr>
        <p:blipFill>
          <a:blip r:embed="rId2"/>
          <a:stretch>
            <a:fillRect/>
          </a:stretch>
        </p:blipFill>
        <p:spPr>
          <a:xfrm>
            <a:off x="4810125" y="1304987"/>
            <a:ext cx="6429375" cy="4659189"/>
          </a:xfrm>
          <a:prstGeom prst="rect">
            <a:avLst/>
          </a:prstGeom>
        </p:spPr>
      </p:pic>
    </p:spTree>
    <p:extLst>
      <p:ext uri="{BB962C8B-B14F-4D97-AF65-F5344CB8AC3E}">
        <p14:creationId xmlns:p14="http://schemas.microsoft.com/office/powerpoint/2010/main" val="1726978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47598" y="2086429"/>
            <a:ext cx="5419185" cy="895350"/>
          </a:xfrm>
        </p:spPr>
        <p:txBody>
          <a:bodyPr/>
          <a:lstStyle/>
          <a:p>
            <a:r>
              <a:rPr lang="zh-CN" altLang="en-US" dirty="0">
                <a:solidFill>
                  <a:schemeClr val="bg1"/>
                </a:solidFill>
              </a:rPr>
              <a:t>系统开发阶段</a:t>
            </a:r>
          </a:p>
        </p:txBody>
      </p:sp>
      <p:sp>
        <p:nvSpPr>
          <p:cNvPr id="7" name="文本占位符 5">
            <a:extLst>
              <a:ext uri="{FF2B5EF4-FFF2-40B4-BE49-F238E27FC236}">
                <a16:creationId xmlns:a16="http://schemas.microsoft.com/office/drawing/2014/main" id="{6D3E5266-17FD-4C03-961E-183041F9551F}"/>
              </a:ext>
            </a:extLst>
          </p:cNvPr>
          <p:cNvSpPr>
            <a:spLocks noGrp="1"/>
          </p:cNvSpPr>
          <p:nvPr>
            <p:ph type="body" idx="1"/>
          </p:nvPr>
        </p:nvSpPr>
        <p:spPr>
          <a:xfrm>
            <a:off x="4448714" y="2981779"/>
            <a:ext cx="5419185" cy="1015623"/>
          </a:xfrm>
        </p:spPr>
        <p:txBody>
          <a:bodyPr/>
          <a:lstStyle/>
          <a:p>
            <a:pPr lvl="0">
              <a:lnSpc>
                <a:spcPct val="100000"/>
              </a:lnSpc>
            </a:pPr>
            <a:r>
              <a:rPr lang="zh-CN" altLang="en-US" dirty="0">
                <a:solidFill>
                  <a:schemeClr val="bg1"/>
                </a:solidFill>
              </a:rPr>
              <a:t>系统开发的五个阶段</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570659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46</a:t>
            </a:fld>
            <a:endParaRPr lang="zh-CN" altLang="en-US" dirty="0"/>
          </a:p>
        </p:txBody>
      </p:sp>
      <p:sp>
        <p:nvSpPr>
          <p:cNvPr id="6" name="iṧļíḍè"/>
          <p:cNvSpPr/>
          <p:nvPr/>
        </p:nvSpPr>
        <p:spPr bwMode="auto">
          <a:xfrm>
            <a:off x="440848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headEnd/>
            <a:tailEnd/>
          </a:ln>
        </p:spPr>
        <p:txBody>
          <a:bodyPr anchor="ctr"/>
          <a:lstStyle/>
          <a:p>
            <a:pPr algn="ctr"/>
            <a:endParaRPr/>
          </a:p>
        </p:txBody>
      </p:sp>
      <p:sp>
        <p:nvSpPr>
          <p:cNvPr id="7" name="í$ļîḍé"/>
          <p:cNvSpPr/>
          <p:nvPr/>
        </p:nvSpPr>
        <p:spPr bwMode="auto">
          <a:xfrm>
            <a:off x="2668588"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headEnd/>
            <a:tailEnd/>
          </a:ln>
        </p:spPr>
        <p:txBody>
          <a:bodyPr anchor="ctr"/>
          <a:lstStyle/>
          <a:p>
            <a:pPr algn="ctr"/>
            <a:endParaRPr/>
          </a:p>
        </p:txBody>
      </p:sp>
      <p:sp>
        <p:nvSpPr>
          <p:cNvPr id="8" name="îṥ1îdè"/>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headEnd/>
            <a:tailEnd/>
          </a:ln>
        </p:spPr>
        <p:txBody>
          <a:bodyPr anchor="ctr"/>
          <a:lstStyle/>
          <a:p>
            <a:pPr algn="ctr"/>
            <a:endParaRPr/>
          </a:p>
        </p:txBody>
      </p:sp>
      <p:sp>
        <p:nvSpPr>
          <p:cNvPr id="9" name="ïṧlíḍé"/>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headEnd/>
            <a:tailEnd/>
          </a:ln>
        </p:spPr>
        <p:txBody>
          <a:bodyPr anchor="ctr"/>
          <a:lstStyle/>
          <a:p>
            <a:pPr algn="ctr"/>
            <a:endParaRPr/>
          </a:p>
        </p:txBody>
      </p:sp>
      <p:sp>
        <p:nvSpPr>
          <p:cNvPr id="10" name="íṧḻîďe"/>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headEnd/>
            <a:tailEnd/>
          </a:ln>
        </p:spPr>
        <p:txBody>
          <a:bodyPr anchor="ctr"/>
          <a:lstStyle/>
          <a:p>
            <a:pPr algn="ctr"/>
            <a:endParaRPr/>
          </a:p>
        </p:txBody>
      </p:sp>
      <p:sp>
        <p:nvSpPr>
          <p:cNvPr id="21" name="íṧľíde"/>
          <p:cNvSpPr/>
          <p:nvPr/>
        </p:nvSpPr>
        <p:spPr>
          <a:xfrm>
            <a:off x="3529635" y="5282067"/>
            <a:ext cx="2407615" cy="343059"/>
          </a:xfrm>
          <a:prstGeom prst="rect">
            <a:avLst/>
          </a:prstGeom>
        </p:spPr>
        <p:txBody>
          <a:bodyPr wrap="none" lIns="90000" tIns="46800" rIns="90000" bIns="46800" anchor="ctr">
            <a:normAutofit/>
          </a:bodyPr>
          <a:lstStyle/>
          <a:p>
            <a:pPr lvl="0" algn="r" defTabSz="914378">
              <a:defRPr/>
            </a:pPr>
            <a:r>
              <a:rPr lang="zh-CN" altLang="en-US" sz="1600" b="1" dirty="0"/>
              <a:t>程序实现</a:t>
            </a:r>
          </a:p>
        </p:txBody>
      </p:sp>
      <p:sp>
        <p:nvSpPr>
          <p:cNvPr id="19" name="îsļiḋê"/>
          <p:cNvSpPr/>
          <p:nvPr/>
        </p:nvSpPr>
        <p:spPr>
          <a:xfrm>
            <a:off x="7658101" y="2025733"/>
            <a:ext cx="2457329" cy="343059"/>
          </a:xfrm>
          <a:prstGeom prst="rect">
            <a:avLst/>
          </a:prstGeom>
        </p:spPr>
        <p:txBody>
          <a:bodyPr wrap="none" lIns="90000" tIns="46800" rIns="90000" bIns="46800" anchor="ctr">
            <a:normAutofit/>
          </a:bodyPr>
          <a:lstStyle/>
          <a:p>
            <a:pPr lvl="0" defTabSz="914378">
              <a:defRPr/>
            </a:pPr>
            <a:r>
              <a:rPr lang="zh-CN" altLang="en-US" sz="1600" b="1" dirty="0"/>
              <a:t>系统分析</a:t>
            </a:r>
          </a:p>
        </p:txBody>
      </p:sp>
      <p:sp>
        <p:nvSpPr>
          <p:cNvPr id="2" name="标题 1"/>
          <p:cNvSpPr>
            <a:spLocks noGrp="1"/>
          </p:cNvSpPr>
          <p:nvPr>
            <p:ph type="title"/>
          </p:nvPr>
        </p:nvSpPr>
        <p:spPr/>
        <p:txBody>
          <a:bodyPr/>
          <a:lstStyle/>
          <a:p>
            <a:r>
              <a:rPr lang="zh-CN" altLang="en-US" dirty="0"/>
              <a:t>系统开发的为五个阶段</a:t>
            </a:r>
          </a:p>
        </p:txBody>
      </p:sp>
      <p:grpSp>
        <p:nvGrpSpPr>
          <p:cNvPr id="12" name="组合 11">
            <a:extLst>
              <a:ext uri="{FF2B5EF4-FFF2-40B4-BE49-F238E27FC236}">
                <a16:creationId xmlns:a16="http://schemas.microsoft.com/office/drawing/2014/main" id="{7B2CA651-565A-46FE-9FA7-75AF0B685105}"/>
              </a:ext>
            </a:extLst>
          </p:cNvPr>
          <p:cNvGrpSpPr/>
          <p:nvPr/>
        </p:nvGrpSpPr>
        <p:grpSpPr>
          <a:xfrm>
            <a:off x="1612416" y="3170478"/>
            <a:ext cx="2407615" cy="932615"/>
            <a:chOff x="1612416" y="3170478"/>
            <a:chExt cx="2407615" cy="932615"/>
          </a:xfrm>
        </p:grpSpPr>
        <p:sp>
          <p:nvSpPr>
            <p:cNvPr id="17" name="íšļiḋè"/>
            <p:cNvSpPr/>
            <p:nvPr/>
          </p:nvSpPr>
          <p:spPr>
            <a:xfrm>
              <a:off x="1612416" y="3170478"/>
              <a:ext cx="2407615" cy="343059"/>
            </a:xfrm>
            <a:prstGeom prst="rect">
              <a:avLst/>
            </a:prstGeom>
          </p:spPr>
          <p:txBody>
            <a:bodyPr wrap="none" lIns="90000" tIns="46800" rIns="90000" bIns="46800" anchor="ctr">
              <a:normAutofit/>
            </a:bodyPr>
            <a:lstStyle/>
            <a:p>
              <a:pPr lvl="0" algn="r" defTabSz="914378">
                <a:defRPr/>
              </a:pPr>
              <a:r>
                <a:rPr lang="zh-CN" altLang="en-US" sz="1600" b="1" dirty="0"/>
                <a:t>系统设计</a:t>
              </a:r>
            </a:p>
          </p:txBody>
        </p:sp>
        <p:sp>
          <p:nvSpPr>
            <p:cNvPr id="26" name="ïśľiḋe">
              <a:extLst>
                <a:ext uri="{FF2B5EF4-FFF2-40B4-BE49-F238E27FC236}">
                  <a16:creationId xmlns:a16="http://schemas.microsoft.com/office/drawing/2014/main" id="{1239310B-8CFD-4EAE-8B4F-BF0D7F55248E}"/>
                </a:ext>
              </a:extLst>
            </p:cNvPr>
            <p:cNvSpPr txBox="1"/>
            <p:nvPr/>
          </p:nvSpPr>
          <p:spPr>
            <a:xfrm>
              <a:off x="1612416" y="3513537"/>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200" dirty="0"/>
                <a:t>将需求转换为系统的重要过程</a:t>
              </a:r>
            </a:p>
          </p:txBody>
        </p:sp>
      </p:grpSp>
      <p:grpSp>
        <p:nvGrpSpPr>
          <p:cNvPr id="11" name="组合 10">
            <a:extLst>
              <a:ext uri="{FF2B5EF4-FFF2-40B4-BE49-F238E27FC236}">
                <a16:creationId xmlns:a16="http://schemas.microsoft.com/office/drawing/2014/main" id="{8059267A-A31F-4B1B-982C-67B23498B209}"/>
              </a:ext>
            </a:extLst>
          </p:cNvPr>
          <p:cNvGrpSpPr/>
          <p:nvPr/>
        </p:nvGrpSpPr>
        <p:grpSpPr>
          <a:xfrm>
            <a:off x="260973" y="1150264"/>
            <a:ext cx="2407615" cy="920672"/>
            <a:chOff x="260973" y="1150264"/>
            <a:chExt cx="2407615" cy="920672"/>
          </a:xfrm>
        </p:grpSpPr>
        <p:sp>
          <p:nvSpPr>
            <p:cNvPr id="23" name="íṣḷîḓê"/>
            <p:cNvSpPr/>
            <p:nvPr/>
          </p:nvSpPr>
          <p:spPr>
            <a:xfrm>
              <a:off x="575386" y="1150264"/>
              <a:ext cx="2086852" cy="343059"/>
            </a:xfrm>
            <a:prstGeom prst="rect">
              <a:avLst/>
            </a:prstGeom>
          </p:spPr>
          <p:txBody>
            <a:bodyPr wrap="none" lIns="90000" tIns="46800" rIns="90000" bIns="46800" anchor="ctr">
              <a:normAutofit/>
            </a:bodyPr>
            <a:lstStyle/>
            <a:p>
              <a:pPr lvl="0" algn="r" defTabSz="914378">
                <a:defRPr/>
              </a:pPr>
              <a:r>
                <a:rPr lang="zh-CN" altLang="en-US" sz="1600" b="1" dirty="0"/>
                <a:t>需求分析</a:t>
              </a:r>
            </a:p>
          </p:txBody>
        </p:sp>
        <p:sp>
          <p:nvSpPr>
            <p:cNvPr id="27" name="ïśľiḋe">
              <a:extLst>
                <a:ext uri="{FF2B5EF4-FFF2-40B4-BE49-F238E27FC236}">
                  <a16:creationId xmlns:a16="http://schemas.microsoft.com/office/drawing/2014/main" id="{3BEB35BE-EA09-4EA6-AAA3-4DCC5B9796F7}"/>
                </a:ext>
              </a:extLst>
            </p:cNvPr>
            <p:cNvSpPr txBox="1"/>
            <p:nvPr/>
          </p:nvSpPr>
          <p:spPr>
            <a:xfrm>
              <a:off x="260973" y="1481380"/>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zh-CN" altLang="en-US" sz="1200" dirty="0"/>
                <a:t>了解需求，分析可行性、需求</a:t>
              </a:r>
            </a:p>
          </p:txBody>
        </p:sp>
      </p:grpSp>
      <p:grpSp>
        <p:nvGrpSpPr>
          <p:cNvPr id="13" name="组合 12">
            <a:extLst>
              <a:ext uri="{FF2B5EF4-FFF2-40B4-BE49-F238E27FC236}">
                <a16:creationId xmlns:a16="http://schemas.microsoft.com/office/drawing/2014/main" id="{986B1049-C137-4DDB-84D5-D1F55B71C3C3}"/>
              </a:ext>
            </a:extLst>
          </p:cNvPr>
          <p:cNvGrpSpPr/>
          <p:nvPr/>
        </p:nvGrpSpPr>
        <p:grpSpPr>
          <a:xfrm>
            <a:off x="8986957" y="5230140"/>
            <a:ext cx="2457330" cy="922459"/>
            <a:chOff x="8986957" y="5230140"/>
            <a:chExt cx="2457330" cy="922459"/>
          </a:xfrm>
        </p:grpSpPr>
        <p:sp>
          <p:nvSpPr>
            <p:cNvPr id="25" name="îŝḷîde"/>
            <p:cNvSpPr/>
            <p:nvPr/>
          </p:nvSpPr>
          <p:spPr>
            <a:xfrm>
              <a:off x="8986958" y="5230140"/>
              <a:ext cx="2457329" cy="343059"/>
            </a:xfrm>
            <a:prstGeom prst="rect">
              <a:avLst/>
            </a:prstGeom>
          </p:spPr>
          <p:txBody>
            <a:bodyPr wrap="none" lIns="90000" tIns="46800" rIns="90000" bIns="46800" anchor="ctr">
              <a:normAutofit/>
            </a:bodyPr>
            <a:lstStyle/>
            <a:p>
              <a:pPr lvl="0" defTabSz="914378">
                <a:defRPr/>
              </a:pPr>
              <a:r>
                <a:rPr lang="zh-CN" altLang="en-US" sz="1600" b="1" dirty="0"/>
                <a:t>测试阶段</a:t>
              </a:r>
            </a:p>
          </p:txBody>
        </p:sp>
        <p:sp>
          <p:nvSpPr>
            <p:cNvPr id="30" name="îṡḻïde">
              <a:extLst>
                <a:ext uri="{FF2B5EF4-FFF2-40B4-BE49-F238E27FC236}">
                  <a16:creationId xmlns:a16="http://schemas.microsoft.com/office/drawing/2014/main" id="{A4130E52-5EDC-463C-AE4F-D43A34283F4C}"/>
                </a:ext>
              </a:extLst>
            </p:cNvPr>
            <p:cNvSpPr txBox="1"/>
            <p:nvPr/>
          </p:nvSpPr>
          <p:spPr>
            <a:xfrm>
              <a:off x="8986957" y="5563043"/>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zh-CN" altLang="en-US" sz="1200" dirty="0"/>
                <a:t>对实现的程序代码模块进行检测</a:t>
              </a:r>
            </a:p>
          </p:txBody>
        </p:sp>
      </p:grpSp>
    </p:spTree>
    <p:extLst>
      <p:ext uri="{BB962C8B-B14F-4D97-AF65-F5344CB8AC3E}">
        <p14:creationId xmlns:p14="http://schemas.microsoft.com/office/powerpoint/2010/main" val="3666670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800" decel="100000"/>
                                        <p:tgtEl>
                                          <p:spTgt spid="11"/>
                                        </p:tgtEl>
                                      </p:cBhvr>
                                    </p:animEffect>
                                    <p:anim calcmode="lin" valueType="num">
                                      <p:cBhvr>
                                        <p:cTn id="8" dur="800" decel="100000" fill="hold"/>
                                        <p:tgtEl>
                                          <p:spTgt spid="11"/>
                                        </p:tgtEl>
                                        <p:attrNameLst>
                                          <p:attrName>style.rotation</p:attrName>
                                        </p:attrNameLst>
                                      </p:cBhvr>
                                      <p:tavLst>
                                        <p:tav tm="0">
                                          <p:val>
                                            <p:fltVal val="-90"/>
                                          </p:val>
                                        </p:tav>
                                        <p:tav tm="100000">
                                          <p:val>
                                            <p:fltVal val="0"/>
                                          </p:val>
                                        </p:tav>
                                      </p:tavLst>
                                    </p:anim>
                                    <p:anim calcmode="lin" valueType="num">
                                      <p:cBhvr>
                                        <p:cTn id="9" dur="800" decel="100000" fill="hold"/>
                                        <p:tgtEl>
                                          <p:spTgt spid="11"/>
                                        </p:tgtEl>
                                        <p:attrNameLst>
                                          <p:attrName>ppt_x</p:attrName>
                                        </p:attrNameLst>
                                      </p:cBhvr>
                                      <p:tavLst>
                                        <p:tav tm="0">
                                          <p:val>
                                            <p:strVal val="#ppt_x+0.4"/>
                                          </p:val>
                                        </p:tav>
                                        <p:tav tm="100000">
                                          <p:val>
                                            <p:strVal val="#ppt_x-0.05"/>
                                          </p:val>
                                        </p:tav>
                                      </p:tavLst>
                                    </p:anim>
                                    <p:anim calcmode="lin" valueType="num">
                                      <p:cBhvr>
                                        <p:cTn id="10" dur="800" decel="100000" fill="hold"/>
                                        <p:tgtEl>
                                          <p:spTgt spid="1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800" decel="100000"/>
                                        <p:tgtEl>
                                          <p:spTgt spid="19"/>
                                        </p:tgtEl>
                                      </p:cBhvr>
                                    </p:animEffect>
                                    <p:anim calcmode="lin" valueType="num">
                                      <p:cBhvr>
                                        <p:cTn id="18" dur="800" decel="100000" fill="hold"/>
                                        <p:tgtEl>
                                          <p:spTgt spid="19"/>
                                        </p:tgtEl>
                                        <p:attrNameLst>
                                          <p:attrName>style.rotation</p:attrName>
                                        </p:attrNameLst>
                                      </p:cBhvr>
                                      <p:tavLst>
                                        <p:tav tm="0">
                                          <p:val>
                                            <p:fltVal val="-90"/>
                                          </p:val>
                                        </p:tav>
                                        <p:tav tm="100000">
                                          <p:val>
                                            <p:fltVal val="0"/>
                                          </p:val>
                                        </p:tav>
                                      </p:tavLst>
                                    </p:anim>
                                    <p:anim calcmode="lin" valueType="num">
                                      <p:cBhvr>
                                        <p:cTn id="19" dur="800" decel="100000" fill="hold"/>
                                        <p:tgtEl>
                                          <p:spTgt spid="19"/>
                                        </p:tgtEl>
                                        <p:attrNameLst>
                                          <p:attrName>ppt_x</p:attrName>
                                        </p:attrNameLst>
                                      </p:cBhvr>
                                      <p:tavLst>
                                        <p:tav tm="0">
                                          <p:val>
                                            <p:strVal val="#ppt_x+0.4"/>
                                          </p:val>
                                        </p:tav>
                                        <p:tav tm="100000">
                                          <p:val>
                                            <p:strVal val="#ppt_x-0.05"/>
                                          </p:val>
                                        </p:tav>
                                      </p:tavLst>
                                    </p:anim>
                                    <p:anim calcmode="lin" valueType="num">
                                      <p:cBhvr>
                                        <p:cTn id="20" dur="800" decel="100000" fill="hold"/>
                                        <p:tgtEl>
                                          <p:spTgt spid="19"/>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800" decel="100000"/>
                                        <p:tgtEl>
                                          <p:spTgt spid="12"/>
                                        </p:tgtEl>
                                      </p:cBhvr>
                                    </p:animEffect>
                                    <p:anim calcmode="lin" valueType="num">
                                      <p:cBhvr>
                                        <p:cTn id="28" dur="800" decel="100000" fill="hold"/>
                                        <p:tgtEl>
                                          <p:spTgt spid="12"/>
                                        </p:tgtEl>
                                        <p:attrNameLst>
                                          <p:attrName>style.rotation</p:attrName>
                                        </p:attrNameLst>
                                      </p:cBhvr>
                                      <p:tavLst>
                                        <p:tav tm="0">
                                          <p:val>
                                            <p:fltVal val="-90"/>
                                          </p:val>
                                        </p:tav>
                                        <p:tav tm="100000">
                                          <p:val>
                                            <p:fltVal val="0"/>
                                          </p:val>
                                        </p:tav>
                                      </p:tavLst>
                                    </p:anim>
                                    <p:anim calcmode="lin" valueType="num">
                                      <p:cBhvr>
                                        <p:cTn id="29" dur="800" decel="100000" fill="hold"/>
                                        <p:tgtEl>
                                          <p:spTgt spid="12"/>
                                        </p:tgtEl>
                                        <p:attrNameLst>
                                          <p:attrName>ppt_x</p:attrName>
                                        </p:attrNameLst>
                                      </p:cBhvr>
                                      <p:tavLst>
                                        <p:tav tm="0">
                                          <p:val>
                                            <p:strVal val="#ppt_x+0.4"/>
                                          </p:val>
                                        </p:tav>
                                        <p:tav tm="100000">
                                          <p:val>
                                            <p:strVal val="#ppt_x-0.05"/>
                                          </p:val>
                                        </p:tav>
                                      </p:tavLst>
                                    </p:anim>
                                    <p:anim calcmode="lin" valueType="num">
                                      <p:cBhvr>
                                        <p:cTn id="30" dur="800" decel="100000" fill="hold"/>
                                        <p:tgtEl>
                                          <p:spTgt spid="12"/>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800" decel="100000"/>
                                        <p:tgtEl>
                                          <p:spTgt spid="21"/>
                                        </p:tgtEl>
                                      </p:cBhvr>
                                    </p:animEffect>
                                    <p:anim calcmode="lin" valueType="num">
                                      <p:cBhvr>
                                        <p:cTn id="38" dur="800" decel="100000" fill="hold"/>
                                        <p:tgtEl>
                                          <p:spTgt spid="21"/>
                                        </p:tgtEl>
                                        <p:attrNameLst>
                                          <p:attrName>style.rotation</p:attrName>
                                        </p:attrNameLst>
                                      </p:cBhvr>
                                      <p:tavLst>
                                        <p:tav tm="0">
                                          <p:val>
                                            <p:fltVal val="-90"/>
                                          </p:val>
                                        </p:tav>
                                        <p:tav tm="100000">
                                          <p:val>
                                            <p:fltVal val="0"/>
                                          </p:val>
                                        </p:tav>
                                      </p:tavLst>
                                    </p:anim>
                                    <p:anim calcmode="lin" valueType="num">
                                      <p:cBhvr>
                                        <p:cTn id="39" dur="800" decel="100000" fill="hold"/>
                                        <p:tgtEl>
                                          <p:spTgt spid="21"/>
                                        </p:tgtEl>
                                        <p:attrNameLst>
                                          <p:attrName>ppt_x</p:attrName>
                                        </p:attrNameLst>
                                      </p:cBhvr>
                                      <p:tavLst>
                                        <p:tav tm="0">
                                          <p:val>
                                            <p:strVal val="#ppt_x+0.4"/>
                                          </p:val>
                                        </p:tav>
                                        <p:tav tm="100000">
                                          <p:val>
                                            <p:strVal val="#ppt_x-0.05"/>
                                          </p:val>
                                        </p:tav>
                                      </p:tavLst>
                                    </p:anim>
                                    <p:anim calcmode="lin" valueType="num">
                                      <p:cBhvr>
                                        <p:cTn id="40" dur="800" decel="100000" fill="hold"/>
                                        <p:tgtEl>
                                          <p:spTgt spid="21"/>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800" decel="100000"/>
                                        <p:tgtEl>
                                          <p:spTgt spid="13"/>
                                        </p:tgtEl>
                                      </p:cBhvr>
                                    </p:animEffect>
                                    <p:anim calcmode="lin" valueType="num">
                                      <p:cBhvr>
                                        <p:cTn id="48" dur="800" decel="100000" fill="hold"/>
                                        <p:tgtEl>
                                          <p:spTgt spid="13"/>
                                        </p:tgtEl>
                                        <p:attrNameLst>
                                          <p:attrName>style.rotation</p:attrName>
                                        </p:attrNameLst>
                                      </p:cBhvr>
                                      <p:tavLst>
                                        <p:tav tm="0">
                                          <p:val>
                                            <p:fltVal val="-90"/>
                                          </p:val>
                                        </p:tav>
                                        <p:tav tm="100000">
                                          <p:val>
                                            <p:fltVal val="0"/>
                                          </p:val>
                                        </p:tav>
                                      </p:tavLst>
                                    </p:anim>
                                    <p:anim calcmode="lin" valueType="num">
                                      <p:cBhvr>
                                        <p:cTn id="49" dur="800" decel="100000" fill="hold"/>
                                        <p:tgtEl>
                                          <p:spTgt spid="13"/>
                                        </p:tgtEl>
                                        <p:attrNameLst>
                                          <p:attrName>ppt_x</p:attrName>
                                        </p:attrNameLst>
                                      </p:cBhvr>
                                      <p:tavLst>
                                        <p:tav tm="0">
                                          <p:val>
                                            <p:strVal val="#ppt_x+0.4"/>
                                          </p:val>
                                        </p:tav>
                                        <p:tav tm="100000">
                                          <p:val>
                                            <p:strVal val="#ppt_x-0.05"/>
                                          </p:val>
                                        </p:tav>
                                      </p:tavLst>
                                    </p:anim>
                                    <p:anim calcmode="lin" valueType="num">
                                      <p:cBhvr>
                                        <p:cTn id="50" dur="800" decel="100000" fill="hold"/>
                                        <p:tgtEl>
                                          <p:spTgt spid="13"/>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47</a:t>
            </a:fld>
            <a:endParaRPr lang="zh-CN" altLang="en-US" dirty="0"/>
          </a:p>
        </p:txBody>
      </p:sp>
      <p:grpSp>
        <p:nvGrpSpPr>
          <p:cNvPr id="5" name="f0066d1e-9153-4e50-82d0-f12d4e06f0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1451" y="1579981"/>
            <a:ext cx="10839037" cy="3645472"/>
            <a:chOff x="681451" y="1579981"/>
            <a:chExt cx="10839037" cy="3645472"/>
          </a:xfrm>
        </p:grpSpPr>
        <p:sp>
          <p:nvSpPr>
            <p:cNvPr id="6" name="ïş1íďè"/>
            <p:cNvSpPr/>
            <p:nvPr/>
          </p:nvSpPr>
          <p:spPr>
            <a:xfrm>
              <a:off x="2112542" y="4498580"/>
              <a:ext cx="9407945"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ṡḷiḓê"/>
            <p:cNvSpPr/>
            <p:nvPr/>
          </p:nvSpPr>
          <p:spPr>
            <a:xfrm>
              <a:off x="1471161" y="1930142"/>
              <a:ext cx="10039388"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ṧḷiḓê"/>
            <p:cNvSpPr/>
            <p:nvPr/>
          </p:nvSpPr>
          <p:spPr>
            <a:xfrm flipH="1">
              <a:off x="1471160" y="2657015"/>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ṧlïde"/>
            <p:cNvSpPr/>
            <p:nvPr/>
          </p:nvSpPr>
          <p:spPr>
            <a:xfrm>
              <a:off x="1796369" y="3214361"/>
              <a:ext cx="9724119" cy="726873"/>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şliḍé"/>
            <p:cNvSpPr/>
            <p:nvPr/>
          </p:nvSpPr>
          <p:spPr>
            <a:xfrm flipH="1">
              <a:off x="1796368" y="3941234"/>
              <a:ext cx="1020792" cy="557346"/>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ŝ1ïďè"/>
            <p:cNvSpPr/>
            <p:nvPr/>
          </p:nvSpPr>
          <p:spPr bwMode="auto">
            <a:xfrm>
              <a:off x="681451" y="2059317"/>
              <a:ext cx="570037" cy="468523"/>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tx2"/>
            </a:solidFill>
            <a:ln>
              <a:noFill/>
            </a:ln>
            <a:extLst/>
          </p:spPr>
          <p:txBody>
            <a:bodyPr anchor="ctr"/>
            <a:lstStyle/>
            <a:p>
              <a:pPr algn="ctr"/>
              <a:endParaRPr/>
            </a:p>
          </p:txBody>
        </p:sp>
        <p:sp>
          <p:nvSpPr>
            <p:cNvPr id="12" name="íś1íḍe"/>
            <p:cNvSpPr/>
            <p:nvPr/>
          </p:nvSpPr>
          <p:spPr bwMode="auto">
            <a:xfrm>
              <a:off x="966470" y="3328435"/>
              <a:ext cx="512662" cy="51212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accent1"/>
            </a:solidFill>
            <a:ln>
              <a:noFill/>
            </a:ln>
            <a:extLst/>
          </p:spPr>
          <p:txBody>
            <a:bodyPr anchor="ctr"/>
            <a:lstStyle/>
            <a:p>
              <a:pPr algn="ctr"/>
              <a:endParaRPr/>
            </a:p>
          </p:txBody>
        </p:sp>
        <p:sp>
          <p:nvSpPr>
            <p:cNvPr id="13" name="íṡľíďe"/>
            <p:cNvSpPr/>
            <p:nvPr/>
          </p:nvSpPr>
          <p:spPr bwMode="auto">
            <a:xfrm>
              <a:off x="1368648" y="4659768"/>
              <a:ext cx="462071" cy="461213"/>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tx2"/>
            </a:solidFill>
            <a:ln>
              <a:noFill/>
            </a:ln>
            <a:extLst/>
          </p:spPr>
          <p:txBody>
            <a:bodyPr anchor="ctr"/>
            <a:lstStyle/>
            <a:p>
              <a:pPr algn="ctr"/>
              <a:endParaRPr/>
            </a:p>
          </p:txBody>
        </p:sp>
        <p:sp>
          <p:nvSpPr>
            <p:cNvPr id="14" name="íśļiḋe"/>
            <p:cNvSpPr txBox="1"/>
            <p:nvPr/>
          </p:nvSpPr>
          <p:spPr>
            <a:xfrm>
              <a:off x="2013820" y="1936117"/>
              <a:ext cx="8987179" cy="709644"/>
            </a:xfrm>
            <a:prstGeom prst="rect">
              <a:avLst/>
            </a:prstGeom>
            <a:noFill/>
          </p:spPr>
          <p:txBody>
            <a:bodyPr wrap="square" lIns="90000" tIns="46800" rIns="90000" bIns="46800" anchor="ctr" anchorCtr="0">
              <a:normAutofit/>
            </a:bodyPr>
            <a:lstStyle/>
            <a:p>
              <a:pPr indent="-171450" defTabSz="914378">
                <a:lnSpc>
                  <a:spcPct val="150000"/>
                </a:lnSpc>
                <a:buFont typeface="Arial" panose="020B0604020202020204" pitchFamily="34" charset="0"/>
                <a:buChar char="•"/>
                <a:defRPr/>
              </a:pPr>
              <a:r>
                <a:rPr lang="en-US" altLang="zh-CN" sz="1200" dirty="0">
                  <a:solidFill>
                    <a:schemeClr val="bg1"/>
                  </a:solidFill>
                </a:rPr>
                <a:t>UML</a:t>
              </a:r>
              <a:r>
                <a:rPr lang="zh-CN" altLang="en-US" sz="1200" dirty="0">
                  <a:solidFill>
                    <a:schemeClr val="bg1"/>
                  </a:solidFill>
                </a:rPr>
                <a:t>是一种语言</a:t>
              </a:r>
            </a:p>
            <a:p>
              <a:pPr indent="-171450" defTabSz="914378">
                <a:lnSpc>
                  <a:spcPct val="150000"/>
                </a:lnSpc>
                <a:buFont typeface="Arial" panose="020B0604020202020204" pitchFamily="34" charset="0"/>
                <a:buChar char="•"/>
                <a:defRPr/>
              </a:pPr>
              <a:r>
                <a:rPr lang="en-US" altLang="zh-CN" sz="1200" dirty="0">
                  <a:solidFill>
                    <a:schemeClr val="bg1"/>
                  </a:solidFill>
                </a:rPr>
                <a:t>UML</a:t>
              </a:r>
              <a:r>
                <a:rPr lang="zh-CN" altLang="en-US" sz="1200" dirty="0">
                  <a:solidFill>
                    <a:schemeClr val="bg1"/>
                  </a:solidFill>
                </a:rPr>
                <a:t>是一种可视化语言</a:t>
              </a:r>
              <a:endParaRPr lang="en-US" altLang="zh-CN" sz="1200" dirty="0">
                <a:solidFill>
                  <a:schemeClr val="bg1"/>
                </a:solidFill>
              </a:endParaRPr>
            </a:p>
          </p:txBody>
        </p:sp>
        <p:sp>
          <p:nvSpPr>
            <p:cNvPr id="15" name="iSḻiďê"/>
            <p:cNvSpPr/>
            <p:nvPr/>
          </p:nvSpPr>
          <p:spPr>
            <a:xfrm>
              <a:off x="2013821" y="1579981"/>
              <a:ext cx="2330544" cy="373948"/>
            </a:xfrm>
            <a:prstGeom prst="rect">
              <a:avLst/>
            </a:prstGeom>
          </p:spPr>
          <p:txBody>
            <a:bodyPr wrap="none" lIns="90000" tIns="46800" rIns="90000" bIns="46800" anchor="ctr">
              <a:noAutofit/>
            </a:bodyPr>
            <a:lstStyle/>
            <a:p>
              <a:pPr lvl="0" defTabSz="914378">
                <a:defRPr/>
              </a:pPr>
              <a:r>
                <a:rPr lang="en-US" altLang="zh-CN" sz="2000" b="1" dirty="0"/>
                <a:t>UML</a:t>
              </a:r>
              <a:endParaRPr lang="zh-CN" altLang="en-US" sz="2000" b="1" dirty="0"/>
            </a:p>
          </p:txBody>
        </p:sp>
        <p:sp>
          <p:nvSpPr>
            <p:cNvPr id="16" name="iṣ1iḍê"/>
            <p:cNvSpPr txBox="1"/>
            <p:nvPr/>
          </p:nvSpPr>
          <p:spPr>
            <a:xfrm>
              <a:off x="2580850" y="3211305"/>
              <a:ext cx="8420149" cy="726874"/>
            </a:xfrm>
            <a:prstGeom prst="rect">
              <a:avLst/>
            </a:prstGeom>
            <a:noFill/>
          </p:spPr>
          <p:txBody>
            <a:bodyPr wrap="square" lIns="90000" tIns="46800" rIns="90000" bIns="46800" anchor="ctr" anchorCtr="0">
              <a:normAutofit fontScale="92500" lnSpcReduction="10000"/>
            </a:bodyPr>
            <a:lstStyle/>
            <a:p>
              <a:pPr indent="-171450" defTabSz="914378">
                <a:lnSpc>
                  <a:spcPct val="150000"/>
                </a:lnSpc>
                <a:buFont typeface="Arial" panose="020B0604020202020204" pitchFamily="34" charset="0"/>
                <a:buChar char="•"/>
                <a:defRPr/>
              </a:pPr>
              <a:r>
                <a:rPr lang="zh-CN" altLang="en-US" sz="1100" dirty="0">
                  <a:solidFill>
                    <a:schemeClr val="bg1"/>
                  </a:solidFill>
                </a:rPr>
                <a:t>元素是</a:t>
              </a:r>
              <a:r>
                <a:rPr lang="en-US" altLang="zh-CN" sz="1100" dirty="0">
                  <a:solidFill>
                    <a:schemeClr val="bg1"/>
                  </a:solidFill>
                </a:rPr>
                <a:t>UML</a:t>
              </a:r>
              <a:r>
                <a:rPr lang="zh-CN" altLang="en-US" sz="1100" dirty="0">
                  <a:solidFill>
                    <a:schemeClr val="bg1"/>
                  </a:solidFill>
                </a:rPr>
                <a:t>中重要的组成部分</a:t>
              </a:r>
              <a:endParaRPr lang="en-US" altLang="zh-CN" sz="1100" dirty="0">
                <a:solidFill>
                  <a:schemeClr val="bg1"/>
                </a:solidFill>
              </a:endParaRPr>
            </a:p>
            <a:p>
              <a:pPr indent="-171450" defTabSz="914378">
                <a:lnSpc>
                  <a:spcPct val="150000"/>
                </a:lnSpc>
                <a:buFont typeface="Arial" panose="020B0604020202020204" pitchFamily="34" charset="0"/>
                <a:buChar char="•"/>
                <a:defRPr/>
              </a:pPr>
              <a:r>
                <a:rPr lang="zh-CN" altLang="en-US" sz="1100" dirty="0">
                  <a:solidFill>
                    <a:schemeClr val="bg1"/>
                  </a:solidFill>
                </a:rPr>
                <a:t>关系把元素紧密联系在一起</a:t>
              </a:r>
              <a:endParaRPr lang="en-US" altLang="zh-CN" sz="1100" dirty="0">
                <a:solidFill>
                  <a:schemeClr val="bg1"/>
                </a:solidFill>
              </a:endParaRPr>
            </a:p>
            <a:p>
              <a:pPr indent="-171450" defTabSz="914378">
                <a:lnSpc>
                  <a:spcPct val="150000"/>
                </a:lnSpc>
                <a:buFont typeface="Arial" panose="020B0604020202020204" pitchFamily="34" charset="0"/>
                <a:buChar char="•"/>
                <a:defRPr/>
              </a:pPr>
              <a:r>
                <a:rPr lang="zh-CN" altLang="en-US" sz="1100" dirty="0">
                  <a:solidFill>
                    <a:schemeClr val="bg1"/>
                  </a:solidFill>
                </a:rPr>
                <a:t>图是很多有相互关系的元素的组</a:t>
              </a:r>
              <a:endParaRPr lang="en-US" altLang="zh-CN" sz="1100" dirty="0">
                <a:solidFill>
                  <a:schemeClr val="bg1"/>
                </a:solidFill>
              </a:endParaRPr>
            </a:p>
          </p:txBody>
        </p:sp>
        <p:sp>
          <p:nvSpPr>
            <p:cNvPr id="17" name="îšḻíďé"/>
            <p:cNvSpPr/>
            <p:nvPr/>
          </p:nvSpPr>
          <p:spPr>
            <a:xfrm>
              <a:off x="2580851" y="2858225"/>
              <a:ext cx="2330544" cy="373948"/>
            </a:xfrm>
            <a:prstGeom prst="rect">
              <a:avLst/>
            </a:prstGeom>
          </p:spPr>
          <p:txBody>
            <a:bodyPr wrap="none" lIns="90000" tIns="46800" rIns="90000" bIns="46800" anchor="ctr">
              <a:noAutofit/>
            </a:bodyPr>
            <a:lstStyle/>
            <a:p>
              <a:pPr lvl="0" defTabSz="914378">
                <a:defRPr/>
              </a:pPr>
              <a:r>
                <a:rPr lang="en-US" altLang="zh-CN" sz="2000" b="1" dirty="0"/>
                <a:t>UML</a:t>
              </a:r>
              <a:r>
                <a:rPr lang="zh-CN" altLang="en-US" sz="2000" b="1" dirty="0"/>
                <a:t>三个组成部分</a:t>
              </a:r>
            </a:p>
          </p:txBody>
        </p:sp>
        <p:sp>
          <p:nvSpPr>
            <p:cNvPr id="18" name="ïşliḍé"/>
            <p:cNvSpPr txBox="1"/>
            <p:nvPr/>
          </p:nvSpPr>
          <p:spPr>
            <a:xfrm>
              <a:off x="2878714" y="4498579"/>
              <a:ext cx="8122285" cy="723819"/>
            </a:xfrm>
            <a:prstGeom prst="rect">
              <a:avLst/>
            </a:prstGeom>
            <a:noFill/>
          </p:spPr>
          <p:txBody>
            <a:bodyPr wrap="square" lIns="90000" tIns="46800" rIns="90000" bIns="46800" anchor="ctr" anchorCtr="0">
              <a:normAutofit/>
            </a:bodyPr>
            <a:lstStyle/>
            <a:p>
              <a:pPr indent="-171450" defTabSz="914378">
                <a:lnSpc>
                  <a:spcPct val="150000"/>
                </a:lnSpc>
                <a:buFont typeface="Arial" panose="020B0604020202020204" pitchFamily="34" charset="0"/>
                <a:buChar char="•"/>
                <a:defRPr/>
              </a:pPr>
              <a:r>
                <a:rPr lang="zh-CN" altLang="en-US" sz="1200" dirty="0">
                  <a:solidFill>
                    <a:schemeClr val="bg1"/>
                  </a:solidFill>
                </a:rPr>
                <a:t>类、接口、用例、组件、节点、消息、连接、状态、事件、活动等</a:t>
              </a:r>
              <a:endParaRPr lang="en-US" altLang="zh-CN" sz="1200" dirty="0">
                <a:solidFill>
                  <a:schemeClr val="bg1"/>
                </a:solidFill>
              </a:endParaRPr>
            </a:p>
            <a:p>
              <a:pPr indent="-171450" defTabSz="914378">
                <a:lnSpc>
                  <a:spcPct val="150000"/>
                </a:lnSpc>
                <a:buFont typeface="Arial" panose="020B0604020202020204" pitchFamily="34" charset="0"/>
                <a:buChar char="•"/>
                <a:defRPr/>
              </a:pPr>
              <a:r>
                <a:rPr lang="en-US" altLang="zh-CN" sz="1200" dirty="0">
                  <a:solidFill>
                    <a:schemeClr val="bg1"/>
                  </a:solidFill>
                </a:rPr>
                <a:t>5</a:t>
              </a:r>
              <a:r>
                <a:rPr lang="zh-CN" altLang="en-US" sz="1200" dirty="0">
                  <a:solidFill>
                    <a:schemeClr val="bg1"/>
                  </a:solidFill>
                </a:rPr>
                <a:t>大类</a:t>
              </a:r>
              <a:r>
                <a:rPr lang="en-US" altLang="zh-CN" sz="1200" dirty="0">
                  <a:solidFill>
                    <a:schemeClr val="bg1"/>
                  </a:solidFill>
                </a:rPr>
                <a:t>13</a:t>
              </a:r>
              <a:r>
                <a:rPr lang="zh-CN" altLang="en-US" sz="1200" dirty="0">
                  <a:solidFill>
                    <a:schemeClr val="bg1"/>
                  </a:solidFill>
                </a:rPr>
                <a:t>种不同的图</a:t>
              </a:r>
              <a:endParaRPr lang="en-US" altLang="zh-CN" sz="1200" dirty="0">
                <a:solidFill>
                  <a:schemeClr val="bg1"/>
                </a:solidFill>
              </a:endParaRPr>
            </a:p>
          </p:txBody>
        </p:sp>
        <p:sp>
          <p:nvSpPr>
            <p:cNvPr id="19" name="îş1iďe"/>
            <p:cNvSpPr/>
            <p:nvPr/>
          </p:nvSpPr>
          <p:spPr>
            <a:xfrm>
              <a:off x="2878715" y="4130322"/>
              <a:ext cx="2330544" cy="373948"/>
            </a:xfrm>
            <a:prstGeom prst="rect">
              <a:avLst/>
            </a:prstGeom>
          </p:spPr>
          <p:txBody>
            <a:bodyPr wrap="none" lIns="90000" tIns="46800" rIns="90000" bIns="46800" anchor="ctr">
              <a:noAutofit/>
            </a:bodyPr>
            <a:lstStyle/>
            <a:p>
              <a:pPr lvl="0" defTabSz="914378">
                <a:defRPr/>
              </a:pPr>
              <a:r>
                <a:rPr lang="en-US" altLang="zh-CN" sz="2000" b="1" dirty="0"/>
                <a:t>UML</a:t>
              </a:r>
              <a:r>
                <a:rPr lang="zh-CN" altLang="en-US" sz="2000" b="1" dirty="0"/>
                <a:t>元素、图</a:t>
              </a:r>
            </a:p>
          </p:txBody>
        </p:sp>
      </p:grpSp>
    </p:spTree>
    <p:extLst>
      <p:ext uri="{BB962C8B-B14F-4D97-AF65-F5344CB8AC3E}">
        <p14:creationId xmlns:p14="http://schemas.microsoft.com/office/powerpoint/2010/main" val="840656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48</a:t>
            </a:fld>
            <a:endParaRPr lang="zh-CN" altLang="en-US" dirty="0"/>
          </a:p>
        </p:txBody>
      </p:sp>
      <p:cxnSp>
        <p:nvCxnSpPr>
          <p:cNvPr id="12" name="直接连接符 11">
            <a:extLst>
              <a:ext uri="{FF2B5EF4-FFF2-40B4-BE49-F238E27FC236}">
                <a16:creationId xmlns:a16="http://schemas.microsoft.com/office/drawing/2014/main" id="{78A1CD96-AB79-4742-874A-D9E0390E11DA}"/>
              </a:ext>
            </a:extLst>
          </p:cNvPr>
          <p:cNvCxnSpPr/>
          <p:nvPr/>
        </p:nvCxnSpPr>
        <p:spPr>
          <a:xfrm>
            <a:off x="8391000"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en-US" altLang="zh-CN" sz="2400" dirty="0"/>
              <a:t>2018</a:t>
            </a: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sz="2400" dirty="0"/>
              <a:t>Q1</a:t>
            </a:r>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grpSp>
        <p:nvGrpSpPr>
          <p:cNvPr id="43" name="组合 42">
            <a:extLst>
              <a:ext uri="{FF2B5EF4-FFF2-40B4-BE49-F238E27FC236}">
                <a16:creationId xmlns:a16="http://schemas.microsoft.com/office/drawing/2014/main" id="{340EC254-1098-4000-8FBE-60ABE2CBDB29}"/>
              </a:ext>
            </a:extLst>
          </p:cNvPr>
          <p:cNvGrpSpPr/>
          <p:nvPr/>
        </p:nvGrpSpPr>
        <p:grpSpPr>
          <a:xfrm>
            <a:off x="893821" y="3802496"/>
            <a:ext cx="3227839" cy="1210148"/>
            <a:chOff x="893821" y="3802496"/>
            <a:chExt cx="3227839" cy="1210148"/>
          </a:xfrm>
        </p:grpSpPr>
        <p:sp>
          <p:nvSpPr>
            <p:cNvPr id="35" name="i$ļiḓé">
              <a:extLst>
                <a:ext uri="{FF2B5EF4-FFF2-40B4-BE49-F238E27FC236}">
                  <a16:creationId xmlns:a16="http://schemas.microsoft.com/office/drawing/2014/main" id="{1ACE66BA-022B-4F02-B3CD-9AB6C625AF27}"/>
                </a:ext>
              </a:extLst>
            </p:cNvPr>
            <p:cNvSpPr/>
            <p:nvPr/>
          </p:nvSpPr>
          <p:spPr bwMode="auto">
            <a:xfrm>
              <a:off x="893821" y="4329895"/>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UML</a:t>
              </a:r>
              <a:r>
                <a:rPr lang="zh-CN" altLang="en-US" sz="1100" dirty="0"/>
                <a:t>三个组成部分分别是什么？</a:t>
              </a:r>
            </a:p>
          </p:txBody>
        </p:sp>
        <p:sp>
          <p:nvSpPr>
            <p:cNvPr id="32" name="ísḻïdè">
              <a:extLst>
                <a:ext uri="{FF2B5EF4-FFF2-40B4-BE49-F238E27FC236}">
                  <a16:creationId xmlns:a16="http://schemas.microsoft.com/office/drawing/2014/main" id="{CF289BC5-9FB9-4030-8D35-70D1AF7A751D}"/>
                </a:ext>
              </a:extLst>
            </p:cNvPr>
            <p:cNvSpPr txBox="1"/>
            <p:nvPr/>
          </p:nvSpPr>
          <p:spPr bwMode="auto">
            <a:xfrm>
              <a:off x="903761" y="3802496"/>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问题</a:t>
              </a:r>
              <a:r>
                <a:rPr lang="en-US" altLang="zh-CN" sz="2000" b="1" dirty="0"/>
                <a:t>1</a:t>
              </a:r>
              <a:r>
                <a:rPr lang="zh-CN" altLang="en-US" sz="2000" b="1" dirty="0"/>
                <a:t>：</a:t>
              </a:r>
              <a:endParaRPr lang="en-US" altLang="zh-CN" sz="2000" b="1" dirty="0"/>
            </a:p>
          </p:txBody>
        </p:sp>
      </p:grpSp>
      <p:cxnSp>
        <p:nvCxnSpPr>
          <p:cNvPr id="24" name="直接连接符 23">
            <a:extLst>
              <a:ext uri="{FF2B5EF4-FFF2-40B4-BE49-F238E27FC236}">
                <a16:creationId xmlns:a16="http://schemas.microsoft.com/office/drawing/2014/main" id="{DD6A3B41-23A8-42A0-AC34-B720CBFC81D7}"/>
              </a:ext>
            </a:extLst>
          </p:cNvPr>
          <p:cNvCxnSpPr/>
          <p:nvPr/>
        </p:nvCxnSpPr>
        <p:spPr>
          <a:xfrm>
            <a:off x="763101" y="49163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D6FC9FB8-2F4A-40B5-845B-8808DC48526D}"/>
              </a:ext>
            </a:extLst>
          </p:cNvPr>
          <p:cNvGrpSpPr/>
          <p:nvPr/>
        </p:nvGrpSpPr>
        <p:grpSpPr>
          <a:xfrm>
            <a:off x="8348134" y="3692166"/>
            <a:ext cx="3223774" cy="1326100"/>
            <a:chOff x="8348134" y="3692166"/>
            <a:chExt cx="3223774" cy="1326100"/>
          </a:xfrm>
        </p:grpSpPr>
        <p:sp>
          <p:nvSpPr>
            <p:cNvPr id="36" name="i$1íďé">
              <a:extLst>
                <a:ext uri="{FF2B5EF4-FFF2-40B4-BE49-F238E27FC236}">
                  <a16:creationId xmlns:a16="http://schemas.microsoft.com/office/drawing/2014/main" id="{98BD148B-D0F2-48DA-ABF0-EFC5E948308A}"/>
                </a:ext>
              </a:extLst>
            </p:cNvPr>
            <p:cNvSpPr txBox="1"/>
            <p:nvPr/>
          </p:nvSpPr>
          <p:spPr bwMode="auto">
            <a:xfrm>
              <a:off x="8348134" y="3692166"/>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答案：</a:t>
              </a:r>
              <a:endParaRPr lang="en-US" altLang="zh-CN" sz="2000" b="1" dirty="0"/>
            </a:p>
          </p:txBody>
        </p:sp>
        <p:sp>
          <p:nvSpPr>
            <p:cNvPr id="42" name="i$ļiḓé">
              <a:extLst>
                <a:ext uri="{FF2B5EF4-FFF2-40B4-BE49-F238E27FC236}">
                  <a16:creationId xmlns:a16="http://schemas.microsoft.com/office/drawing/2014/main" id="{0AA08E0B-41A6-426C-8E49-D09C8B9A5038}"/>
                </a:ext>
              </a:extLst>
            </p:cNvPr>
            <p:cNvSpPr/>
            <p:nvPr/>
          </p:nvSpPr>
          <p:spPr bwMode="auto">
            <a:xfrm>
              <a:off x="8354009" y="4335517"/>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事物、关系和图</a:t>
              </a:r>
              <a:endParaRPr lang="en-US" altLang="zh-CN" sz="1100" dirty="0"/>
            </a:p>
          </p:txBody>
        </p:sp>
      </p:grpSp>
    </p:spTree>
    <p:extLst>
      <p:ext uri="{BB962C8B-B14F-4D97-AF65-F5344CB8AC3E}">
        <p14:creationId xmlns:p14="http://schemas.microsoft.com/office/powerpoint/2010/main" val="1807574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10" dur="1000" fill="hold"/>
                                        <p:tgtEl>
                                          <p:spTgt spid="4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22" dur="1000" fill="hold"/>
                                        <p:tgtEl>
                                          <p:spTgt spid="44"/>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49</a:t>
            </a:fld>
            <a:endParaRPr lang="zh-CN" altLang="en-US" dirty="0"/>
          </a:p>
        </p:txBody>
      </p:sp>
      <p:grpSp>
        <p:nvGrpSpPr>
          <p:cNvPr id="7" name="îṥḻîde">
            <a:extLst>
              <a:ext uri="{FF2B5EF4-FFF2-40B4-BE49-F238E27FC236}">
                <a16:creationId xmlns:a16="http://schemas.microsoft.com/office/drawing/2014/main" id="{694128F4-6AB1-47A8-B88A-B3F5877B4079}"/>
              </a:ext>
            </a:extLst>
          </p:cNvPr>
          <p:cNvGrpSpPr/>
          <p:nvPr/>
        </p:nvGrpSpPr>
        <p:grpSpPr>
          <a:xfrm>
            <a:off x="8297904" y="2902860"/>
            <a:ext cx="3220995" cy="1405182"/>
            <a:chOff x="8092786" y="1706770"/>
            <a:chExt cx="3426113" cy="1405182"/>
          </a:xfrm>
        </p:grpSpPr>
        <p:sp>
          <p:nvSpPr>
            <p:cNvPr id="37" name="ï$ļïde">
              <a:extLst>
                <a:ext uri="{FF2B5EF4-FFF2-40B4-BE49-F238E27FC236}">
                  <a16:creationId xmlns:a16="http://schemas.microsoft.com/office/drawing/2014/main" id="{1CDE2436-FF4F-436A-ABB0-A9EACDE995D4}"/>
                </a:ext>
              </a:extLst>
            </p:cNvPr>
            <p:cNvSpPr/>
            <p:nvPr/>
          </p:nvSpPr>
          <p:spPr bwMode="auto">
            <a:xfrm>
              <a:off x="8092786" y="2197721"/>
              <a:ext cx="3426113" cy="914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用例图、类图、对象图、状态机图、活动图、顺序图、通信图、构件图、部署图、包图、组合结构图、交互概览图、时间图</a:t>
              </a:r>
              <a:endParaRPr lang="en-US" altLang="zh-CN" sz="1100" dirty="0"/>
            </a:p>
          </p:txBody>
        </p:sp>
        <p:sp>
          <p:nvSpPr>
            <p:cNvPr id="38" name="îṧľiďe">
              <a:extLst>
                <a:ext uri="{FF2B5EF4-FFF2-40B4-BE49-F238E27FC236}">
                  <a16:creationId xmlns:a16="http://schemas.microsoft.com/office/drawing/2014/main" id="{C3CA6CDD-6232-4506-99D8-21526D8D86EA}"/>
                </a:ext>
              </a:extLst>
            </p:cNvPr>
            <p:cNvSpPr txBox="1"/>
            <p:nvPr/>
          </p:nvSpPr>
          <p:spPr bwMode="auto">
            <a:xfrm>
              <a:off x="8096079" y="170677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答案：</a:t>
              </a:r>
              <a:endParaRPr lang="en-US" altLang="zh-CN" sz="2000" b="1" dirty="0"/>
            </a:p>
          </p:txBody>
        </p:sp>
      </p:grpSp>
      <p:cxnSp>
        <p:nvCxnSpPr>
          <p:cNvPr id="11" name="直接连接符 10">
            <a:extLst>
              <a:ext uri="{FF2B5EF4-FFF2-40B4-BE49-F238E27FC236}">
                <a16:creationId xmlns:a16="http://schemas.microsoft.com/office/drawing/2014/main" id="{789C7F20-6C95-4DCC-BCDB-F06A0BF980C4}"/>
              </a:ext>
            </a:extLst>
          </p:cNvPr>
          <p:cNvCxnSpPr/>
          <p:nvPr/>
        </p:nvCxnSpPr>
        <p:spPr>
          <a:xfrm>
            <a:off x="8389410" y="4308042"/>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en-US" altLang="zh-CN" sz="2400" dirty="0"/>
              <a:t>2018</a:t>
            </a: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sz="2400" dirty="0"/>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Q2</a:t>
            </a:r>
          </a:p>
        </p:txBody>
      </p:sp>
      <p:grpSp>
        <p:nvGrpSpPr>
          <p:cNvPr id="19" name="îṣľidè">
            <a:extLst>
              <a:ext uri="{FF2B5EF4-FFF2-40B4-BE49-F238E27FC236}">
                <a16:creationId xmlns:a16="http://schemas.microsoft.com/office/drawing/2014/main" id="{A77985E0-4819-43B7-B0D5-04ED5854CAD9}"/>
              </a:ext>
            </a:extLst>
          </p:cNvPr>
          <p:cNvGrpSpPr/>
          <p:nvPr/>
        </p:nvGrpSpPr>
        <p:grpSpPr>
          <a:xfrm>
            <a:off x="673100" y="2987704"/>
            <a:ext cx="3217899" cy="1173700"/>
            <a:chOff x="8096079" y="1706771"/>
            <a:chExt cx="3422820" cy="1173700"/>
          </a:xfrm>
        </p:grpSpPr>
        <p:sp>
          <p:nvSpPr>
            <p:cNvPr id="29" name="íS1ïḋe">
              <a:extLst>
                <a:ext uri="{FF2B5EF4-FFF2-40B4-BE49-F238E27FC236}">
                  <a16:creationId xmlns:a16="http://schemas.microsoft.com/office/drawing/2014/main" id="{C4442009-072D-4AFD-905A-A1B4A9D03D9D}"/>
                </a:ext>
              </a:extLst>
            </p:cNvPr>
            <p:cNvSpPr/>
            <p:nvPr/>
          </p:nvSpPr>
          <p:spPr bwMode="auto">
            <a:xfrm>
              <a:off x="8096079" y="2197722"/>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en-US" altLang="zh-CN" sz="1100" dirty="0"/>
                <a:t>UML</a:t>
              </a:r>
              <a:r>
                <a:rPr lang="zh-CN" altLang="en-US" sz="1100" dirty="0"/>
                <a:t>有哪些图？</a:t>
              </a:r>
              <a:endParaRPr lang="en-US" altLang="zh-CN" sz="1100" dirty="0"/>
            </a:p>
            <a:p>
              <a:pPr algn="ctr">
                <a:lnSpc>
                  <a:spcPct val="150000"/>
                </a:lnSpc>
                <a:spcBef>
                  <a:spcPct val="0"/>
                </a:spcBef>
              </a:pPr>
              <a:r>
                <a:rPr lang="zh-CN" altLang="en-US" sz="1100" dirty="0"/>
                <a:t>（说出五种）</a:t>
              </a:r>
            </a:p>
          </p:txBody>
        </p:sp>
        <p:sp>
          <p:nvSpPr>
            <p:cNvPr id="30" name="ïsľîḍe">
              <a:extLst>
                <a:ext uri="{FF2B5EF4-FFF2-40B4-BE49-F238E27FC236}">
                  <a16:creationId xmlns:a16="http://schemas.microsoft.com/office/drawing/2014/main" id="{6C119B99-64F5-4283-A464-000BB3B5ACB3}"/>
                </a:ext>
              </a:extLst>
            </p:cNvPr>
            <p:cNvSpPr txBox="1"/>
            <p:nvPr/>
          </p:nvSpPr>
          <p:spPr bwMode="auto">
            <a:xfrm>
              <a:off x="8096079" y="1706771"/>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t>问题</a:t>
              </a:r>
              <a:r>
                <a:rPr lang="en-US" altLang="zh-CN" sz="2000" b="1" dirty="0"/>
                <a:t>2</a:t>
              </a:r>
              <a:r>
                <a:rPr lang="zh-CN" altLang="en-US" sz="2000" b="1" dirty="0"/>
                <a:t>：</a:t>
              </a:r>
              <a:endParaRPr lang="en-US" altLang="zh-CN" sz="2000" b="1" dirty="0"/>
            </a:p>
          </p:txBody>
        </p:sp>
      </p:grpSp>
      <p:cxnSp>
        <p:nvCxnSpPr>
          <p:cNvPr id="24" name="直接连接符 23">
            <a:extLst>
              <a:ext uri="{FF2B5EF4-FFF2-40B4-BE49-F238E27FC236}">
                <a16:creationId xmlns:a16="http://schemas.microsoft.com/office/drawing/2014/main" id="{DD6A3B41-23A8-42A0-AC34-B720CBFC81D7}"/>
              </a:ext>
            </a:extLst>
          </p:cNvPr>
          <p:cNvCxnSpPr/>
          <p:nvPr/>
        </p:nvCxnSpPr>
        <p:spPr>
          <a:xfrm>
            <a:off x="763101" y="4197379"/>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93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10" dur="1000" fill="hold"/>
                                        <p:tgtEl>
                                          <p:spTgt spid="1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OMG</a:t>
            </a:r>
            <a:r>
              <a:rPr lang="zh-CN" altLang="en-US" dirty="0"/>
              <a:t>（</a:t>
            </a:r>
            <a:r>
              <a:rPr lang="en-US" altLang="zh-CN" dirty="0"/>
              <a:t> Object Management Group </a:t>
            </a:r>
            <a:r>
              <a:rPr lang="zh-CN" altLang="en-US" dirty="0"/>
              <a:t>）</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OMG</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470516"/>
            <a:ext cx="4450648" cy="4241193"/>
          </a:xfrm>
          <a:prstGeom prst="rect">
            <a:avLst/>
          </a:prstGeom>
          <a:noFill/>
        </p:spPr>
        <p:txBody>
          <a:bodyPr wrap="square" lIns="90000" tIns="46800" rIns="90000" bIns="46800" rtlCol="0" anchor="ctr">
            <a:normAutofit/>
          </a:bodyPr>
          <a:lstStyle/>
          <a:p>
            <a:pPr marL="285750" indent="-285750">
              <a:buFont typeface="Arial" panose="020B0604020202020204" pitchFamily="34" charset="0"/>
              <a:buChar char="•"/>
            </a:pPr>
            <a:r>
              <a:rPr lang="zh-CN" altLang="zh-CN" dirty="0"/>
              <a:t>对象管理组织（英文</a:t>
            </a:r>
            <a:r>
              <a:rPr lang="en-US" altLang="zh-CN" dirty="0"/>
              <a:t>Object Management Group,</a:t>
            </a:r>
            <a:r>
              <a:rPr lang="zh-CN" altLang="zh-CN" dirty="0"/>
              <a:t>缩写为</a:t>
            </a:r>
            <a:r>
              <a:rPr lang="en-US" altLang="zh-CN" dirty="0"/>
              <a:t>OMG</a:t>
            </a:r>
            <a:r>
              <a:rPr lang="zh-CN" altLang="zh-CN" dirty="0"/>
              <a:t>）是一个国际协会，开始的目的是为分布式面向对象系统建立标准，现在致力于建立对程序、系统 和 业务流程的建模标准，以及基于模型的标准。</a:t>
            </a:r>
            <a:endParaRPr lang="en-US" altLang="zh-CN" dirty="0"/>
          </a:p>
          <a:p>
            <a:pPr marL="285750" indent="-285750">
              <a:buFont typeface="Arial" panose="020B0604020202020204" pitchFamily="34" charset="0"/>
              <a:buChar char="•"/>
            </a:pPr>
            <a:endParaRPr lang="zh-CN" altLang="zh-CN" dirty="0"/>
          </a:p>
          <a:p>
            <a:pPr marL="285750" indent="-285750">
              <a:buFont typeface="Arial" panose="020B0604020202020204" pitchFamily="34" charset="0"/>
              <a:buChar char="•"/>
            </a:pPr>
            <a:r>
              <a:rPr lang="en-US" altLang="zh-CN" dirty="0"/>
              <a:t>OMG</a:t>
            </a:r>
            <a:r>
              <a:rPr lang="zh-CN" altLang="zh-CN" dirty="0"/>
              <a:t>是一个国际性的非盈利协会。任何组织都可以加入，在缴纳会费后可以参与</a:t>
            </a:r>
            <a:r>
              <a:rPr lang="en-US" altLang="zh-CN" dirty="0"/>
              <a:t>OMG</a:t>
            </a:r>
            <a:r>
              <a:rPr lang="zh-CN" altLang="zh-CN" dirty="0"/>
              <a:t>标准的制定和投票讨论。</a:t>
            </a:r>
            <a:endParaRPr lang="en-US" altLang="zh-CN" dirty="0"/>
          </a:p>
          <a:p>
            <a:pPr marL="285750" indent="-285750">
              <a:buFont typeface="Arial" panose="020B0604020202020204" pitchFamily="34" charset="0"/>
              <a:buChar char="•"/>
            </a:pPr>
            <a:endParaRPr lang="zh-CN" altLang="zh-CN" dirty="0"/>
          </a:p>
          <a:p>
            <a:pPr marL="285750" indent="-285750">
              <a:buFont typeface="Arial" panose="020B0604020202020204" pitchFamily="34" charset="0"/>
              <a:buChar char="•"/>
            </a:pPr>
            <a:r>
              <a:rPr lang="en-US" altLang="zh-CN" dirty="0"/>
              <a:t>OMG</a:t>
            </a:r>
            <a:r>
              <a:rPr lang="zh-CN" altLang="zh-CN" dirty="0"/>
              <a:t>只提供标准的详细说明书，并不提供对于标准的实现软件。</a:t>
            </a:r>
            <a:endParaRPr lang="en-US" altLang="zh-CN" dirty="0"/>
          </a:p>
        </p:txBody>
      </p:sp>
      <p:sp>
        <p:nvSpPr>
          <p:cNvPr id="21" name="文本框 20">
            <a:extLst>
              <a:ext uri="{FF2B5EF4-FFF2-40B4-BE49-F238E27FC236}">
                <a16:creationId xmlns:a16="http://schemas.microsoft.com/office/drawing/2014/main" id="{F508EC3D-E153-4469-885A-05003C82C638}"/>
              </a:ext>
            </a:extLst>
          </p:cNvPr>
          <p:cNvSpPr txBox="1"/>
          <p:nvPr/>
        </p:nvSpPr>
        <p:spPr>
          <a:xfrm>
            <a:off x="1907692" y="5800948"/>
            <a:ext cx="8747908" cy="261610"/>
          </a:xfrm>
          <a:prstGeom prst="rect">
            <a:avLst/>
          </a:prstGeom>
          <a:noFill/>
        </p:spPr>
        <p:txBody>
          <a:bodyPr wrap="none" rtlCol="0">
            <a:spAutoFit/>
          </a:bodyPr>
          <a:lstStyle/>
          <a:p>
            <a:r>
              <a:rPr lang="en-US" altLang="zh-CN" sz="1100" dirty="0"/>
              <a:t>(</a:t>
            </a:r>
            <a:r>
              <a:rPr lang="zh-CN" altLang="en-US" sz="1100" dirty="0"/>
              <a:t>资料来自维基百科：</a:t>
            </a:r>
            <a:r>
              <a:rPr lang="en-US" altLang="zh-CN" sz="1100" dirty="0">
                <a:hlinkClick r:id="rId3"/>
              </a:rPr>
              <a:t>https://zh.wikipedia.org/wiki/%E5%AF%B9%E8%B1%A1%E7%AE%A1%E7%90%86%E7%BB%84%E7%BB%87</a:t>
            </a:r>
            <a:r>
              <a:rPr lang="zh-CN" altLang="en-US" sz="1100" dirty="0"/>
              <a:t>）</a:t>
            </a:r>
          </a:p>
        </p:txBody>
      </p:sp>
    </p:spTree>
    <p:extLst>
      <p:ext uri="{BB962C8B-B14F-4D97-AF65-F5344CB8AC3E}">
        <p14:creationId xmlns:p14="http://schemas.microsoft.com/office/powerpoint/2010/main" val="71789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50</a:t>
            </a:fld>
            <a:endParaRPr lang="zh-CN" altLang="en-US" dirty="0"/>
          </a:p>
        </p:txBody>
      </p:sp>
      <p:grpSp>
        <p:nvGrpSpPr>
          <p:cNvPr id="7" name="îṥḻîde">
            <a:extLst>
              <a:ext uri="{FF2B5EF4-FFF2-40B4-BE49-F238E27FC236}">
                <a16:creationId xmlns:a16="http://schemas.microsoft.com/office/drawing/2014/main" id="{694128F4-6AB1-47A8-B88A-B3F5877B4079}"/>
              </a:ext>
            </a:extLst>
          </p:cNvPr>
          <p:cNvGrpSpPr/>
          <p:nvPr/>
        </p:nvGrpSpPr>
        <p:grpSpPr>
          <a:xfrm>
            <a:off x="8144759" y="2411233"/>
            <a:ext cx="3374139" cy="1173700"/>
            <a:chOff x="8096079" y="1130300"/>
            <a:chExt cx="3422820" cy="1173700"/>
          </a:xfrm>
        </p:grpSpPr>
        <p:sp>
          <p:nvSpPr>
            <p:cNvPr id="37" name="ï$ļïde">
              <a:extLst>
                <a:ext uri="{FF2B5EF4-FFF2-40B4-BE49-F238E27FC236}">
                  <a16:creationId xmlns:a16="http://schemas.microsoft.com/office/drawing/2014/main" id="{1CDE2436-FF4F-436A-ABB0-A9EACDE995D4}"/>
                </a:ext>
              </a:extLst>
            </p:cNvPr>
            <p:cNvSpPr/>
            <p:nvPr/>
          </p:nvSpPr>
          <p:spPr bwMode="auto">
            <a:xfrm>
              <a:off x="8096079" y="1621251"/>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事物：构件事物、行为事物、分组事物、注释事物</a:t>
              </a:r>
              <a:endParaRPr lang="en-US" altLang="zh-CN" sz="1100" dirty="0"/>
            </a:p>
            <a:p>
              <a:pPr>
                <a:lnSpc>
                  <a:spcPct val="150000"/>
                </a:lnSpc>
                <a:spcBef>
                  <a:spcPct val="0"/>
                </a:spcBef>
              </a:pPr>
              <a:r>
                <a:rPr lang="zh-CN" altLang="en-US" sz="1100" dirty="0"/>
                <a:t>关系：依赖、关联、泛化、实现</a:t>
              </a:r>
              <a:endParaRPr lang="en-US" altLang="zh-CN" sz="1100" dirty="0"/>
            </a:p>
          </p:txBody>
        </p:sp>
        <p:sp>
          <p:nvSpPr>
            <p:cNvPr id="38" name="îṧľiďe">
              <a:extLst>
                <a:ext uri="{FF2B5EF4-FFF2-40B4-BE49-F238E27FC236}">
                  <a16:creationId xmlns:a16="http://schemas.microsoft.com/office/drawing/2014/main" id="{C3CA6CDD-6232-4506-99D8-21526D8D86EA}"/>
                </a:ext>
              </a:extLst>
            </p:cNvPr>
            <p:cNvSpPr txBox="1"/>
            <p:nvPr/>
          </p:nvSpPr>
          <p:spPr bwMode="auto">
            <a:xfrm>
              <a:off x="8096079" y="1130300"/>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答案：</a:t>
              </a:r>
              <a:endParaRPr lang="en-US" altLang="zh-CN" sz="2000" b="1" dirty="0"/>
            </a:p>
          </p:txBody>
        </p:sp>
      </p:grpSp>
      <p:cxnSp>
        <p:nvCxnSpPr>
          <p:cNvPr id="11" name="直接连接符 10">
            <a:extLst>
              <a:ext uri="{FF2B5EF4-FFF2-40B4-BE49-F238E27FC236}">
                <a16:creationId xmlns:a16="http://schemas.microsoft.com/office/drawing/2014/main" id="{789C7F20-6C95-4DCC-BCDB-F06A0BF980C4}"/>
              </a:ext>
            </a:extLst>
          </p:cNvPr>
          <p:cNvCxnSpPr>
            <a:cxnSpLocks/>
          </p:cNvCxnSpPr>
          <p:nvPr/>
        </p:nvCxnSpPr>
        <p:spPr>
          <a:xfrm>
            <a:off x="8239027" y="3620908"/>
            <a:ext cx="328146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en-US" altLang="zh-CN" sz="2400" dirty="0"/>
              <a:t>2018</a:t>
            </a: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Q3</a:t>
            </a:r>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sz="2400" dirty="0"/>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grpSp>
        <p:nvGrpSpPr>
          <p:cNvPr id="41" name="组合 40">
            <a:extLst>
              <a:ext uri="{FF2B5EF4-FFF2-40B4-BE49-F238E27FC236}">
                <a16:creationId xmlns:a16="http://schemas.microsoft.com/office/drawing/2014/main" id="{8ACE1EF8-5222-411C-9D72-1D8943DC632B}"/>
              </a:ext>
            </a:extLst>
          </p:cNvPr>
          <p:cNvGrpSpPr/>
          <p:nvPr/>
        </p:nvGrpSpPr>
        <p:grpSpPr>
          <a:xfrm>
            <a:off x="669924" y="2382658"/>
            <a:ext cx="3221075" cy="1202275"/>
            <a:chOff x="669924" y="2382658"/>
            <a:chExt cx="3221075" cy="1202275"/>
          </a:xfrm>
        </p:grpSpPr>
        <p:sp>
          <p:nvSpPr>
            <p:cNvPr id="29" name="íS1ïḋe">
              <a:extLst>
                <a:ext uri="{FF2B5EF4-FFF2-40B4-BE49-F238E27FC236}">
                  <a16:creationId xmlns:a16="http://schemas.microsoft.com/office/drawing/2014/main" id="{C4442009-072D-4AFD-905A-A1B4A9D03D9D}"/>
                </a:ext>
              </a:extLst>
            </p:cNvPr>
            <p:cNvSpPr/>
            <p:nvPr/>
          </p:nvSpPr>
          <p:spPr bwMode="auto">
            <a:xfrm>
              <a:off x="673100" y="2902184"/>
              <a:ext cx="3217899"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en-US" altLang="zh-CN" sz="1100" dirty="0"/>
                <a:t>UML</a:t>
              </a:r>
              <a:r>
                <a:rPr lang="zh-CN" altLang="en-US" sz="1100" dirty="0"/>
                <a:t>的事物和关系分别有哪些？</a:t>
              </a:r>
            </a:p>
          </p:txBody>
        </p:sp>
        <p:sp>
          <p:nvSpPr>
            <p:cNvPr id="28" name="iśḷiḍè">
              <a:extLst>
                <a:ext uri="{FF2B5EF4-FFF2-40B4-BE49-F238E27FC236}">
                  <a16:creationId xmlns:a16="http://schemas.microsoft.com/office/drawing/2014/main" id="{97980CC7-FA5E-49AC-800C-1BDF57271C39}"/>
                </a:ext>
              </a:extLst>
            </p:cNvPr>
            <p:cNvSpPr txBox="1"/>
            <p:nvPr/>
          </p:nvSpPr>
          <p:spPr bwMode="auto">
            <a:xfrm>
              <a:off x="669924" y="2382658"/>
              <a:ext cx="3217899"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问题</a:t>
              </a:r>
              <a:r>
                <a:rPr lang="en-US" altLang="zh-CN" sz="2000" b="1" dirty="0"/>
                <a:t>3</a:t>
              </a:r>
              <a:r>
                <a:rPr lang="zh-CN" altLang="en-US" sz="2000" b="1" dirty="0"/>
                <a:t>：</a:t>
              </a:r>
              <a:endParaRPr lang="en-US" altLang="zh-CN" sz="2000" b="1" dirty="0"/>
            </a:p>
          </p:txBody>
        </p:sp>
      </p:grpSp>
      <p:cxnSp>
        <p:nvCxnSpPr>
          <p:cNvPr id="23" name="直接连接符 22">
            <a:extLst>
              <a:ext uri="{FF2B5EF4-FFF2-40B4-BE49-F238E27FC236}">
                <a16:creationId xmlns:a16="http://schemas.microsoft.com/office/drawing/2014/main" id="{FC863C0C-4171-4BF3-B37F-B7E99CA16078}"/>
              </a:ext>
            </a:extLst>
          </p:cNvPr>
          <p:cNvCxnSpPr/>
          <p:nvPr/>
        </p:nvCxnSpPr>
        <p:spPr>
          <a:xfrm>
            <a:off x="763101" y="3620908"/>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904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10" dur="1000" fill="hold"/>
                                        <p:tgtEl>
                                          <p:spTgt spid="4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QUESTION</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51</a:t>
            </a:fld>
            <a:endParaRPr lang="zh-CN" altLang="en-US" dirty="0"/>
          </a:p>
        </p:txBody>
      </p:sp>
      <p:grpSp>
        <p:nvGrpSpPr>
          <p:cNvPr id="6" name="iŝḷïďé">
            <a:extLst>
              <a:ext uri="{FF2B5EF4-FFF2-40B4-BE49-F238E27FC236}">
                <a16:creationId xmlns:a16="http://schemas.microsoft.com/office/drawing/2014/main" id="{2B7C9B64-5D30-49ED-B718-3DBDBFD95740}"/>
              </a:ext>
            </a:extLst>
          </p:cNvPr>
          <p:cNvGrpSpPr/>
          <p:nvPr/>
        </p:nvGrpSpPr>
        <p:grpSpPr>
          <a:xfrm>
            <a:off x="8135333" y="1915489"/>
            <a:ext cx="3383566" cy="1173700"/>
            <a:chOff x="8096079" y="1915489"/>
            <a:chExt cx="3422820" cy="1173700"/>
          </a:xfrm>
        </p:grpSpPr>
        <p:sp>
          <p:nvSpPr>
            <p:cNvPr id="39" name="îşḷïḑê">
              <a:extLst>
                <a:ext uri="{FF2B5EF4-FFF2-40B4-BE49-F238E27FC236}">
                  <a16:creationId xmlns:a16="http://schemas.microsoft.com/office/drawing/2014/main" id="{452D8E55-C965-42FF-8AB2-E441AF040875}"/>
                </a:ext>
              </a:extLst>
            </p:cNvPr>
            <p:cNvSpPr/>
            <p:nvPr/>
          </p:nvSpPr>
          <p:spPr bwMode="auto">
            <a:xfrm>
              <a:off x="8096079" y="2406440"/>
              <a:ext cx="3422820" cy="68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100" dirty="0"/>
                <a:t>静态图：用例图、类图、对象图、构件图、配置图</a:t>
              </a:r>
              <a:endParaRPr lang="en-US" altLang="zh-CN" sz="1100" dirty="0"/>
            </a:p>
            <a:p>
              <a:pPr>
                <a:lnSpc>
                  <a:spcPct val="150000"/>
                </a:lnSpc>
                <a:spcBef>
                  <a:spcPct val="0"/>
                </a:spcBef>
              </a:pPr>
              <a:r>
                <a:rPr lang="zh-CN" altLang="en-US" sz="1100" dirty="0"/>
                <a:t>动态图：状态机图、活动图、顺序图、合作图</a:t>
              </a:r>
              <a:endParaRPr lang="en-US" altLang="zh-CN" sz="1100" dirty="0"/>
            </a:p>
          </p:txBody>
        </p:sp>
        <p:sp>
          <p:nvSpPr>
            <p:cNvPr id="40" name="ï$ḷíḍe">
              <a:extLst>
                <a:ext uri="{FF2B5EF4-FFF2-40B4-BE49-F238E27FC236}">
                  <a16:creationId xmlns:a16="http://schemas.microsoft.com/office/drawing/2014/main" id="{615950E5-60F7-4C8A-A643-20C0A6333CAD}"/>
                </a:ext>
              </a:extLst>
            </p:cNvPr>
            <p:cNvSpPr txBox="1"/>
            <p:nvPr/>
          </p:nvSpPr>
          <p:spPr bwMode="auto">
            <a:xfrm>
              <a:off x="8096079" y="1915489"/>
              <a:ext cx="3422820" cy="49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答案：</a:t>
              </a:r>
              <a:endParaRPr lang="en-US" altLang="zh-CN" sz="2000" b="1" dirty="0"/>
            </a:p>
          </p:txBody>
        </p:sp>
      </p:grpSp>
      <p:cxnSp>
        <p:nvCxnSpPr>
          <p:cNvPr id="10" name="直接连接符 9">
            <a:extLst>
              <a:ext uri="{FF2B5EF4-FFF2-40B4-BE49-F238E27FC236}">
                <a16:creationId xmlns:a16="http://schemas.microsoft.com/office/drawing/2014/main" id="{5A41DE12-7112-4A45-B78B-6E3C52EBE7FA}"/>
              </a:ext>
            </a:extLst>
          </p:cNvPr>
          <p:cNvCxnSpPr>
            <a:cxnSpLocks/>
          </p:cNvCxnSpPr>
          <p:nvPr/>
        </p:nvCxnSpPr>
        <p:spPr>
          <a:xfrm>
            <a:off x="8257880" y="3167847"/>
            <a:ext cx="326260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ṡlïḋe">
            <a:extLst>
              <a:ext uri="{FF2B5EF4-FFF2-40B4-BE49-F238E27FC236}">
                <a16:creationId xmlns:a16="http://schemas.microsoft.com/office/drawing/2014/main" id="{7DE0EB5B-473B-4AB3-8445-463D99DA4EAD}"/>
              </a:ext>
            </a:extLst>
          </p:cNvPr>
          <p:cNvSpPr/>
          <p:nvPr/>
        </p:nvSpPr>
        <p:spPr bwMode="auto">
          <a:xfrm>
            <a:off x="5544966" y="4962837"/>
            <a:ext cx="1141321" cy="935406"/>
          </a:xfrm>
          <a:custGeom>
            <a:avLst/>
            <a:gdLst>
              <a:gd name="T0" fmla="*/ 1775 w 1775"/>
              <a:gd name="T1" fmla="*/ 272 h 1788"/>
              <a:gd name="T2" fmla="*/ 1775 w 1775"/>
              <a:gd name="T3" fmla="*/ 272 h 1788"/>
              <a:gd name="T4" fmla="*/ 1775 w 1775"/>
              <a:gd name="T5" fmla="*/ 53 h 1788"/>
              <a:gd name="T6" fmla="*/ 1723 w 1775"/>
              <a:gd name="T7" fmla="*/ 0 h 1788"/>
              <a:gd name="T8" fmla="*/ 52 w 1775"/>
              <a:gd name="T9" fmla="*/ 0 h 1788"/>
              <a:gd name="T10" fmla="*/ 0 w 1775"/>
              <a:gd name="T11" fmla="*/ 53 h 1788"/>
              <a:gd name="T12" fmla="*/ 0 w 1775"/>
              <a:gd name="T13" fmla="*/ 342 h 1788"/>
              <a:gd name="T14" fmla="*/ 80 w 1775"/>
              <a:gd name="T15" fmla="*/ 466 h 1788"/>
              <a:gd name="T16" fmla="*/ 0 w 1775"/>
              <a:gd name="T17" fmla="*/ 584 h 1788"/>
              <a:gd name="T18" fmla="*/ 80 w 1775"/>
              <a:gd name="T19" fmla="*/ 711 h 1788"/>
              <a:gd name="T20" fmla="*/ 0 w 1775"/>
              <a:gd name="T21" fmla="*/ 822 h 1788"/>
              <a:gd name="T22" fmla="*/ 80 w 1775"/>
              <a:gd name="T23" fmla="*/ 964 h 1788"/>
              <a:gd name="T24" fmla="*/ 0 w 1775"/>
              <a:gd name="T25" fmla="*/ 1076 h 1788"/>
              <a:gd name="T26" fmla="*/ 80 w 1775"/>
              <a:gd name="T27" fmla="*/ 1209 h 1788"/>
              <a:gd name="T28" fmla="*/ 80 w 1775"/>
              <a:gd name="T29" fmla="*/ 1303 h 1788"/>
              <a:gd name="T30" fmla="*/ 581 w 1775"/>
              <a:gd name="T31" fmla="*/ 1745 h 1788"/>
              <a:gd name="T32" fmla="*/ 693 w 1775"/>
              <a:gd name="T33" fmla="*/ 1788 h 1788"/>
              <a:gd name="T34" fmla="*/ 1086 w 1775"/>
              <a:gd name="T35" fmla="*/ 1788 h 1788"/>
              <a:gd name="T36" fmla="*/ 1198 w 1775"/>
              <a:gd name="T37" fmla="*/ 1745 h 1788"/>
              <a:gd name="T38" fmla="*/ 1695 w 1775"/>
              <a:gd name="T39" fmla="*/ 1303 h 1788"/>
              <a:gd name="T40" fmla="*/ 1695 w 1775"/>
              <a:gd name="T41" fmla="*/ 1139 h 1788"/>
              <a:gd name="T42" fmla="*/ 1775 w 1775"/>
              <a:gd name="T43" fmla="*/ 1005 h 1788"/>
              <a:gd name="T44" fmla="*/ 1695 w 1775"/>
              <a:gd name="T45" fmla="*/ 894 h 1788"/>
              <a:gd name="T46" fmla="*/ 1775 w 1775"/>
              <a:gd name="T47" fmla="*/ 752 h 1788"/>
              <a:gd name="T48" fmla="*/ 1695 w 1775"/>
              <a:gd name="T49" fmla="*/ 641 h 1788"/>
              <a:gd name="T50" fmla="*/ 1775 w 1775"/>
              <a:gd name="T51" fmla="*/ 514 h 1788"/>
              <a:gd name="T52" fmla="*/ 1695 w 1775"/>
              <a:gd name="T53" fmla="*/ 396 h 1788"/>
              <a:gd name="T54" fmla="*/ 1775 w 1775"/>
              <a:gd name="T55" fmla="*/ 272 h 1788"/>
              <a:gd name="T56" fmla="*/ 1775 w 1775"/>
              <a:gd name="T57" fmla="*/ 272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75" h="1788">
                <a:moveTo>
                  <a:pt x="1775" y="272"/>
                </a:moveTo>
                <a:lnTo>
                  <a:pt x="1775" y="272"/>
                </a:lnTo>
                <a:lnTo>
                  <a:pt x="1775" y="53"/>
                </a:lnTo>
                <a:cubicBezTo>
                  <a:pt x="1775" y="24"/>
                  <a:pt x="1752" y="0"/>
                  <a:pt x="1723" y="0"/>
                </a:cubicBezTo>
                <a:lnTo>
                  <a:pt x="52" y="0"/>
                </a:lnTo>
                <a:cubicBezTo>
                  <a:pt x="23" y="0"/>
                  <a:pt x="0" y="24"/>
                  <a:pt x="0" y="53"/>
                </a:cubicBezTo>
                <a:lnTo>
                  <a:pt x="0" y="342"/>
                </a:lnTo>
                <a:cubicBezTo>
                  <a:pt x="0" y="386"/>
                  <a:pt x="80" y="409"/>
                  <a:pt x="80" y="466"/>
                </a:cubicBezTo>
                <a:cubicBezTo>
                  <a:pt x="80" y="523"/>
                  <a:pt x="0" y="523"/>
                  <a:pt x="0" y="584"/>
                </a:cubicBezTo>
                <a:cubicBezTo>
                  <a:pt x="0" y="645"/>
                  <a:pt x="80" y="639"/>
                  <a:pt x="80" y="711"/>
                </a:cubicBezTo>
                <a:cubicBezTo>
                  <a:pt x="80" y="783"/>
                  <a:pt x="0" y="757"/>
                  <a:pt x="0" y="822"/>
                </a:cubicBezTo>
                <a:cubicBezTo>
                  <a:pt x="0" y="888"/>
                  <a:pt x="80" y="892"/>
                  <a:pt x="80" y="964"/>
                </a:cubicBezTo>
                <a:cubicBezTo>
                  <a:pt x="80" y="1036"/>
                  <a:pt x="0" y="1012"/>
                  <a:pt x="0" y="1076"/>
                </a:cubicBezTo>
                <a:cubicBezTo>
                  <a:pt x="0" y="1139"/>
                  <a:pt x="80" y="1141"/>
                  <a:pt x="80" y="1209"/>
                </a:cubicBezTo>
                <a:lnTo>
                  <a:pt x="80" y="1303"/>
                </a:lnTo>
                <a:lnTo>
                  <a:pt x="581" y="1745"/>
                </a:lnTo>
                <a:cubicBezTo>
                  <a:pt x="612" y="1773"/>
                  <a:pt x="651" y="1788"/>
                  <a:pt x="693" y="1788"/>
                </a:cubicBezTo>
                <a:lnTo>
                  <a:pt x="1086" y="1788"/>
                </a:lnTo>
                <a:cubicBezTo>
                  <a:pt x="1127" y="1788"/>
                  <a:pt x="1167" y="1773"/>
                  <a:pt x="1198" y="1745"/>
                </a:cubicBezTo>
                <a:lnTo>
                  <a:pt x="1695" y="1303"/>
                </a:lnTo>
                <a:lnTo>
                  <a:pt x="1695" y="1139"/>
                </a:lnTo>
                <a:cubicBezTo>
                  <a:pt x="1695" y="1071"/>
                  <a:pt x="1775" y="1069"/>
                  <a:pt x="1775" y="1005"/>
                </a:cubicBezTo>
                <a:cubicBezTo>
                  <a:pt x="1775" y="942"/>
                  <a:pt x="1695" y="966"/>
                  <a:pt x="1695" y="894"/>
                </a:cubicBezTo>
                <a:cubicBezTo>
                  <a:pt x="1695" y="822"/>
                  <a:pt x="1775" y="818"/>
                  <a:pt x="1775" y="752"/>
                </a:cubicBezTo>
                <a:cubicBezTo>
                  <a:pt x="1775" y="687"/>
                  <a:pt x="1695" y="713"/>
                  <a:pt x="1695" y="641"/>
                </a:cubicBezTo>
                <a:cubicBezTo>
                  <a:pt x="1695" y="569"/>
                  <a:pt x="1775" y="575"/>
                  <a:pt x="1775" y="514"/>
                </a:cubicBezTo>
                <a:cubicBezTo>
                  <a:pt x="1775" y="453"/>
                  <a:pt x="1695" y="453"/>
                  <a:pt x="1695" y="396"/>
                </a:cubicBezTo>
                <a:cubicBezTo>
                  <a:pt x="1695" y="339"/>
                  <a:pt x="1775" y="315"/>
                  <a:pt x="1775" y="272"/>
                </a:cubicBezTo>
                <a:lnTo>
                  <a:pt x="1775" y="272"/>
                </a:lnTo>
                <a:close/>
              </a:path>
            </a:pathLst>
          </a:custGeom>
          <a:solidFill>
            <a:schemeClr val="bg2"/>
          </a:solidFill>
          <a:ln w="9525" cap="flat">
            <a:noFill/>
            <a:prstDash val="solid"/>
            <a:miter lim="800000"/>
            <a:headEnd/>
            <a:tailEnd/>
          </a:ln>
          <a:effectLst/>
        </p:spPr>
        <p:txBody>
          <a:bodyPr vert="horz" wrap="square" lIns="121920" tIns="60960" rIns="121920" bIns="60960" numCol="1" anchor="ctr" anchorCtr="0" compatLnSpc="1">
            <a:prstTxWarp prst="textNoShape">
              <a:avLst/>
            </a:prstTxWarp>
          </a:bodyPr>
          <a:lstStyle/>
          <a:p>
            <a:pPr algn="ctr"/>
            <a:r>
              <a:rPr lang="en-US" altLang="zh-CN" sz="2400" dirty="0"/>
              <a:t>2018</a:t>
            </a:r>
            <a:endParaRPr lang="en-US" sz="2400" dirty="0"/>
          </a:p>
        </p:txBody>
      </p:sp>
      <p:sp>
        <p:nvSpPr>
          <p:cNvPr id="14" name="iṣ1îďè">
            <a:extLst>
              <a:ext uri="{FF2B5EF4-FFF2-40B4-BE49-F238E27FC236}">
                <a16:creationId xmlns:a16="http://schemas.microsoft.com/office/drawing/2014/main" id="{1970028C-4F8F-4955-9A0F-5972CE68B79E}"/>
              </a:ext>
            </a:extLst>
          </p:cNvPr>
          <p:cNvSpPr/>
          <p:nvPr/>
        </p:nvSpPr>
        <p:spPr bwMode="auto">
          <a:xfrm>
            <a:off x="4803712" y="1378857"/>
            <a:ext cx="2584577" cy="846931"/>
          </a:xfrm>
          <a:custGeom>
            <a:avLst/>
            <a:gdLst>
              <a:gd name="T0" fmla="*/ 4021 w 4021"/>
              <a:gd name="T1" fmla="*/ 1317 h 1317"/>
              <a:gd name="T2" fmla="*/ 4021 w 4021"/>
              <a:gd name="T3" fmla="*/ 1317 h 1317"/>
              <a:gd name="T4" fmla="*/ 2010 w 4021"/>
              <a:gd name="T5" fmla="*/ 0 h 1317"/>
              <a:gd name="T6" fmla="*/ 0 w 4021"/>
              <a:gd name="T7" fmla="*/ 1317 h 1317"/>
              <a:gd name="T8" fmla="*/ 4021 w 4021"/>
              <a:gd name="T9" fmla="*/ 1317 h 1317"/>
            </a:gdLst>
            <a:ahLst/>
            <a:cxnLst>
              <a:cxn ang="0">
                <a:pos x="T0" y="T1"/>
              </a:cxn>
              <a:cxn ang="0">
                <a:pos x="T2" y="T3"/>
              </a:cxn>
              <a:cxn ang="0">
                <a:pos x="T4" y="T5"/>
              </a:cxn>
              <a:cxn ang="0">
                <a:pos x="T6" y="T7"/>
              </a:cxn>
              <a:cxn ang="0">
                <a:pos x="T8" y="T9"/>
              </a:cxn>
            </a:cxnLst>
            <a:rect l="0" t="0" r="r" b="b"/>
            <a:pathLst>
              <a:path w="4021" h="1317">
                <a:moveTo>
                  <a:pt x="4021" y="1317"/>
                </a:moveTo>
                <a:lnTo>
                  <a:pt x="4021" y="1317"/>
                </a:lnTo>
                <a:cubicBezTo>
                  <a:pt x="3733" y="492"/>
                  <a:pt x="2960" y="0"/>
                  <a:pt x="2010" y="0"/>
                </a:cubicBezTo>
                <a:cubicBezTo>
                  <a:pt x="1060" y="0"/>
                  <a:pt x="287" y="492"/>
                  <a:pt x="0" y="1317"/>
                </a:cubicBezTo>
                <a:lnTo>
                  <a:pt x="4021" y="131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r>
              <a:rPr lang="en-US" altLang="zh-CN" sz="2400" dirty="0"/>
              <a:t>Q4</a:t>
            </a:r>
          </a:p>
        </p:txBody>
      </p:sp>
      <p:sp>
        <p:nvSpPr>
          <p:cNvPr id="15" name="iṣľiḍe">
            <a:extLst>
              <a:ext uri="{FF2B5EF4-FFF2-40B4-BE49-F238E27FC236}">
                <a16:creationId xmlns:a16="http://schemas.microsoft.com/office/drawing/2014/main" id="{AA071F5F-7154-4E12-9369-25ED05D027DE}"/>
              </a:ext>
            </a:extLst>
          </p:cNvPr>
          <p:cNvSpPr/>
          <p:nvPr/>
        </p:nvSpPr>
        <p:spPr bwMode="auto">
          <a:xfrm>
            <a:off x="4726718" y="2289193"/>
            <a:ext cx="2738564" cy="815227"/>
          </a:xfrm>
          <a:custGeom>
            <a:avLst/>
            <a:gdLst>
              <a:gd name="T0" fmla="*/ 0 w 4262"/>
              <a:gd name="T1" fmla="*/ 643 h 1268"/>
              <a:gd name="T2" fmla="*/ 0 w 4262"/>
              <a:gd name="T3" fmla="*/ 643 h 1268"/>
              <a:gd name="T4" fmla="*/ 85 w 4262"/>
              <a:gd name="T5" fmla="*/ 1268 h 1268"/>
              <a:gd name="T6" fmla="*/ 4178 w 4262"/>
              <a:gd name="T7" fmla="*/ 1268 h 1268"/>
              <a:gd name="T8" fmla="*/ 4262 w 4262"/>
              <a:gd name="T9" fmla="*/ 643 h 1268"/>
              <a:gd name="T10" fmla="*/ 4174 w 4262"/>
              <a:gd name="T11" fmla="*/ 0 h 1268"/>
              <a:gd name="T12" fmla="*/ 89 w 4262"/>
              <a:gd name="T13" fmla="*/ 0 h 1268"/>
              <a:gd name="T14" fmla="*/ 0 w 4262"/>
              <a:gd name="T15" fmla="*/ 643 h 1268"/>
              <a:gd name="T16" fmla="*/ 0 w 4262"/>
              <a:gd name="T17" fmla="*/ 643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2" h="1268">
                <a:moveTo>
                  <a:pt x="0" y="643"/>
                </a:moveTo>
                <a:lnTo>
                  <a:pt x="0" y="643"/>
                </a:lnTo>
                <a:cubicBezTo>
                  <a:pt x="0" y="876"/>
                  <a:pt x="32" y="1082"/>
                  <a:pt x="85" y="1268"/>
                </a:cubicBezTo>
                <a:lnTo>
                  <a:pt x="4178" y="1268"/>
                </a:lnTo>
                <a:cubicBezTo>
                  <a:pt x="4230" y="1082"/>
                  <a:pt x="4262" y="876"/>
                  <a:pt x="4262" y="643"/>
                </a:cubicBezTo>
                <a:cubicBezTo>
                  <a:pt x="4262" y="412"/>
                  <a:pt x="4231" y="198"/>
                  <a:pt x="4174" y="0"/>
                </a:cubicBezTo>
                <a:lnTo>
                  <a:pt x="89" y="0"/>
                </a:lnTo>
                <a:cubicBezTo>
                  <a:pt x="31" y="198"/>
                  <a:pt x="0" y="412"/>
                  <a:pt x="0" y="643"/>
                </a:cubicBezTo>
                <a:lnTo>
                  <a:pt x="0" y="643"/>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sp>
        <p:nvSpPr>
          <p:cNvPr id="16" name="iṩlide">
            <a:extLst>
              <a:ext uri="{FF2B5EF4-FFF2-40B4-BE49-F238E27FC236}">
                <a16:creationId xmlns:a16="http://schemas.microsoft.com/office/drawing/2014/main" id="{15CFA2D9-F109-45E7-B647-346E4253CE87}"/>
              </a:ext>
            </a:extLst>
          </p:cNvPr>
          <p:cNvSpPr/>
          <p:nvPr/>
        </p:nvSpPr>
        <p:spPr bwMode="auto">
          <a:xfrm>
            <a:off x="5247559" y="4047972"/>
            <a:ext cx="1695374" cy="846931"/>
          </a:xfrm>
          <a:custGeom>
            <a:avLst/>
            <a:gdLst>
              <a:gd name="T0" fmla="*/ 0 w 2640"/>
              <a:gd name="T1" fmla="*/ 0 h 1317"/>
              <a:gd name="T2" fmla="*/ 0 w 2640"/>
              <a:gd name="T3" fmla="*/ 0 h 1317"/>
              <a:gd name="T4" fmla="*/ 127 w 2640"/>
              <a:gd name="T5" fmla="*/ 630 h 1317"/>
              <a:gd name="T6" fmla="*/ 610 w 2640"/>
              <a:gd name="T7" fmla="*/ 1317 h 1317"/>
              <a:gd name="T8" fmla="*/ 2030 w 2640"/>
              <a:gd name="T9" fmla="*/ 1317 h 1317"/>
              <a:gd name="T10" fmla="*/ 2513 w 2640"/>
              <a:gd name="T11" fmla="*/ 630 h 1317"/>
              <a:gd name="T12" fmla="*/ 2640 w 2640"/>
              <a:gd name="T13" fmla="*/ 0 h 1317"/>
              <a:gd name="T14" fmla="*/ 0 w 2640"/>
              <a:gd name="T15" fmla="*/ 0 h 1317"/>
              <a:gd name="T16" fmla="*/ 0 w 2640"/>
              <a:gd name="T17" fmla="*/ 0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0" h="1317">
                <a:moveTo>
                  <a:pt x="0" y="0"/>
                </a:moveTo>
                <a:lnTo>
                  <a:pt x="0" y="0"/>
                </a:lnTo>
                <a:cubicBezTo>
                  <a:pt x="77" y="190"/>
                  <a:pt x="127" y="394"/>
                  <a:pt x="127" y="630"/>
                </a:cubicBezTo>
                <a:cubicBezTo>
                  <a:pt x="127" y="857"/>
                  <a:pt x="340" y="1317"/>
                  <a:pt x="610" y="1317"/>
                </a:cubicBezTo>
                <a:lnTo>
                  <a:pt x="2030" y="1317"/>
                </a:lnTo>
                <a:cubicBezTo>
                  <a:pt x="2300" y="1317"/>
                  <a:pt x="2513" y="857"/>
                  <a:pt x="2513" y="630"/>
                </a:cubicBezTo>
                <a:cubicBezTo>
                  <a:pt x="2513" y="394"/>
                  <a:pt x="2563" y="190"/>
                  <a:pt x="2640" y="0"/>
                </a:cubicBezTo>
                <a:lnTo>
                  <a:pt x="0" y="0"/>
                </a:lnTo>
                <a:lnTo>
                  <a:pt x="0" y="0"/>
                </a:lnTo>
                <a:close/>
              </a:path>
            </a:pathLst>
          </a:custGeom>
          <a:solidFill>
            <a:schemeClr val="tx2">
              <a:lumMod val="20000"/>
              <a:lumOff val="8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sz="2400" dirty="0"/>
          </a:p>
        </p:txBody>
      </p:sp>
      <p:sp>
        <p:nvSpPr>
          <p:cNvPr id="17" name="îS1ïḓe">
            <a:extLst>
              <a:ext uri="{FF2B5EF4-FFF2-40B4-BE49-F238E27FC236}">
                <a16:creationId xmlns:a16="http://schemas.microsoft.com/office/drawing/2014/main" id="{7BA47E93-1E13-44DA-BF4A-6B8E03238519}"/>
              </a:ext>
            </a:extLst>
          </p:cNvPr>
          <p:cNvSpPr/>
          <p:nvPr/>
        </p:nvSpPr>
        <p:spPr bwMode="auto">
          <a:xfrm>
            <a:off x="4800693" y="3169337"/>
            <a:ext cx="2590614" cy="815227"/>
          </a:xfrm>
          <a:custGeom>
            <a:avLst/>
            <a:gdLst>
              <a:gd name="T0" fmla="*/ 3379 w 4032"/>
              <a:gd name="T1" fmla="*/ 1267 h 1267"/>
              <a:gd name="T2" fmla="*/ 3379 w 4032"/>
              <a:gd name="T3" fmla="*/ 1267 h 1267"/>
              <a:gd name="T4" fmla="*/ 4032 w 4032"/>
              <a:gd name="T5" fmla="*/ 0 h 1267"/>
              <a:gd name="T6" fmla="*/ 0 w 4032"/>
              <a:gd name="T7" fmla="*/ 0 h 1267"/>
              <a:gd name="T8" fmla="*/ 653 w 4032"/>
              <a:gd name="T9" fmla="*/ 1267 h 1267"/>
              <a:gd name="T10" fmla="*/ 3379 w 4032"/>
              <a:gd name="T11" fmla="*/ 1267 h 1267"/>
              <a:gd name="T12" fmla="*/ 3379 w 4032"/>
              <a:gd name="T13" fmla="*/ 1267 h 1267"/>
            </a:gdLst>
            <a:ahLst/>
            <a:cxnLst>
              <a:cxn ang="0">
                <a:pos x="T0" y="T1"/>
              </a:cxn>
              <a:cxn ang="0">
                <a:pos x="T2" y="T3"/>
              </a:cxn>
              <a:cxn ang="0">
                <a:pos x="T4" y="T5"/>
              </a:cxn>
              <a:cxn ang="0">
                <a:pos x="T6" y="T7"/>
              </a:cxn>
              <a:cxn ang="0">
                <a:pos x="T8" y="T9"/>
              </a:cxn>
              <a:cxn ang="0">
                <a:pos x="T10" y="T11"/>
              </a:cxn>
              <a:cxn ang="0">
                <a:pos x="T12" y="T13"/>
              </a:cxn>
            </a:cxnLst>
            <a:rect l="0" t="0" r="r" b="b"/>
            <a:pathLst>
              <a:path w="4032" h="1267">
                <a:moveTo>
                  <a:pt x="3379" y="1267"/>
                </a:moveTo>
                <a:lnTo>
                  <a:pt x="3379" y="1267"/>
                </a:lnTo>
                <a:cubicBezTo>
                  <a:pt x="3568" y="854"/>
                  <a:pt x="3869" y="495"/>
                  <a:pt x="4032" y="0"/>
                </a:cubicBezTo>
                <a:lnTo>
                  <a:pt x="0" y="0"/>
                </a:lnTo>
                <a:cubicBezTo>
                  <a:pt x="163" y="495"/>
                  <a:pt x="464" y="854"/>
                  <a:pt x="653" y="1267"/>
                </a:cubicBezTo>
                <a:lnTo>
                  <a:pt x="3379" y="1267"/>
                </a:lnTo>
                <a:lnTo>
                  <a:pt x="3379" y="1267"/>
                </a:lnTo>
                <a:close/>
              </a:path>
            </a:pathLst>
          </a:custGeom>
          <a:solidFill>
            <a:schemeClr val="tx2">
              <a:lumMod val="40000"/>
              <a:lumOff val="60000"/>
            </a:schemeClr>
          </a:solidFill>
          <a:ln w="9525" cap="flat">
            <a:noFill/>
            <a:prstDash val="solid"/>
            <a:miter lim="800000"/>
            <a:headEnd/>
            <a:tailEnd/>
          </a:ln>
          <a:effectLst/>
        </p:spPr>
        <p:txBody>
          <a:bodyPr vert="horz" wrap="none" lIns="90000" tIns="46800" rIns="90000" bIns="46800" numCol="1" anchor="ctr" anchorCtr="0" compatLnSpc="1">
            <a:prstTxWarp prst="textNoShape">
              <a:avLst/>
            </a:prstTxWarp>
            <a:normAutofit/>
          </a:bodyPr>
          <a:lstStyle/>
          <a:p>
            <a:pPr algn="ctr"/>
            <a:endParaRPr lang="en-US" altLang="zh-CN" sz="2400" dirty="0"/>
          </a:p>
        </p:txBody>
      </p:sp>
      <p:grpSp>
        <p:nvGrpSpPr>
          <p:cNvPr id="21" name="íSľiďé">
            <a:extLst>
              <a:ext uri="{FF2B5EF4-FFF2-40B4-BE49-F238E27FC236}">
                <a16:creationId xmlns:a16="http://schemas.microsoft.com/office/drawing/2014/main" id="{02DCBD41-B898-4185-839F-62F62C66CC4D}"/>
              </a:ext>
            </a:extLst>
          </p:cNvPr>
          <p:cNvGrpSpPr/>
          <p:nvPr/>
        </p:nvGrpSpPr>
        <p:grpSpPr>
          <a:xfrm>
            <a:off x="673100" y="1577637"/>
            <a:ext cx="3217899" cy="1590208"/>
            <a:chOff x="8096079" y="-2265163"/>
            <a:chExt cx="3422820" cy="1590208"/>
          </a:xfrm>
        </p:grpSpPr>
        <p:sp>
          <p:nvSpPr>
            <p:cNvPr id="25" name="îṩľiḓe">
              <a:extLst>
                <a:ext uri="{FF2B5EF4-FFF2-40B4-BE49-F238E27FC236}">
                  <a16:creationId xmlns:a16="http://schemas.microsoft.com/office/drawing/2014/main" id="{059AF731-1DBD-4A7F-8C13-343E758EC7AB}"/>
                </a:ext>
              </a:extLst>
            </p:cNvPr>
            <p:cNvSpPr/>
            <p:nvPr/>
          </p:nvSpPr>
          <p:spPr bwMode="auto">
            <a:xfrm>
              <a:off x="8096079" y="-1693624"/>
              <a:ext cx="3422820" cy="101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925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200" dirty="0"/>
                <a:t>在下列给出的图中，哪些是静态图哪些是动态图？</a:t>
              </a:r>
              <a:endParaRPr lang="en-US" altLang="zh-CN" sz="1200" dirty="0"/>
            </a:p>
            <a:p>
              <a:pPr>
                <a:lnSpc>
                  <a:spcPct val="150000"/>
                </a:lnSpc>
                <a:spcBef>
                  <a:spcPct val="0"/>
                </a:spcBef>
              </a:pPr>
              <a:r>
                <a:rPr lang="zh-CN" altLang="en-US" sz="1200" dirty="0"/>
                <a:t>       状态机图、用例图、类图、活动图、顺序图、     对象图、构件图、合作图、配置图</a:t>
              </a:r>
            </a:p>
          </p:txBody>
        </p:sp>
        <p:sp>
          <p:nvSpPr>
            <p:cNvPr id="26" name="íśľïḑe">
              <a:extLst>
                <a:ext uri="{FF2B5EF4-FFF2-40B4-BE49-F238E27FC236}">
                  <a16:creationId xmlns:a16="http://schemas.microsoft.com/office/drawing/2014/main" id="{A6915833-8629-46A3-910E-596F65F88155}"/>
                </a:ext>
              </a:extLst>
            </p:cNvPr>
            <p:cNvSpPr txBox="1"/>
            <p:nvPr/>
          </p:nvSpPr>
          <p:spPr bwMode="auto">
            <a:xfrm>
              <a:off x="8096079" y="-2265163"/>
              <a:ext cx="3422820" cy="62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问题</a:t>
              </a:r>
              <a:r>
                <a:rPr lang="en-US" altLang="zh-CN" sz="2000" b="1" dirty="0"/>
                <a:t>4</a:t>
              </a:r>
              <a:r>
                <a:rPr lang="zh-CN" altLang="en-US" sz="2000" b="1" dirty="0"/>
                <a:t>：</a:t>
              </a:r>
              <a:endParaRPr lang="en-US" altLang="zh-CN" sz="2000" b="1" dirty="0"/>
            </a:p>
          </p:txBody>
        </p:sp>
      </p:grpSp>
      <p:cxnSp>
        <p:nvCxnSpPr>
          <p:cNvPr id="22" name="直接连接符 21">
            <a:extLst>
              <a:ext uri="{FF2B5EF4-FFF2-40B4-BE49-F238E27FC236}">
                <a16:creationId xmlns:a16="http://schemas.microsoft.com/office/drawing/2014/main" id="{B7F5B773-40D7-4F76-9EE0-FDB153BE8AF1}"/>
              </a:ext>
            </a:extLst>
          </p:cNvPr>
          <p:cNvCxnSpPr/>
          <p:nvPr/>
        </p:nvCxnSpPr>
        <p:spPr>
          <a:xfrm>
            <a:off x="763101" y="3108211"/>
            <a:ext cx="31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44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0" dur="1000" fill="hold"/>
                                        <p:tgtEl>
                                          <p:spTgt spid="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绩效评定</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52</a:t>
            </a:fld>
            <a:endParaRPr lang="zh-CN" altLang="en-US" dirty="0"/>
          </a:p>
        </p:txBody>
      </p:sp>
      <p:grpSp>
        <p:nvGrpSpPr>
          <p:cNvPr id="5" name="1b68381d-8104-4d07-a50f-4bd095a00b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74272" y="1808922"/>
            <a:ext cx="9643455" cy="3786809"/>
            <a:chOff x="2185985" y="2169000"/>
            <a:chExt cx="7820030" cy="3070783"/>
          </a:xfrm>
        </p:grpSpPr>
        <p:cxnSp>
          <p:nvCxnSpPr>
            <p:cNvPr id="6" name="直接连接符 5"/>
            <p:cNvCxnSpPr/>
            <p:nvPr/>
          </p:nvCxnSpPr>
          <p:spPr>
            <a:xfrm>
              <a:off x="218598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167815" y="3701692"/>
              <a:ext cx="838200" cy="0"/>
            </a:xfrm>
            <a:prstGeom prst="line">
              <a:avLst/>
            </a:prstGeom>
            <a:ln w="19050">
              <a:solidFill>
                <a:schemeClr val="bg1">
                  <a:lumMod val="65000"/>
                </a:schemeClr>
              </a:solidFill>
              <a:prstDash val="dash"/>
              <a:headEnd w="lg" len="lg"/>
              <a:tailEnd type="oval" w="lg" len="lg"/>
            </a:ln>
          </p:spPr>
          <p:style>
            <a:lnRef idx="1">
              <a:schemeClr val="accent1"/>
            </a:lnRef>
            <a:fillRef idx="0">
              <a:schemeClr val="accent1"/>
            </a:fillRef>
            <a:effectRef idx="0">
              <a:schemeClr val="accent1"/>
            </a:effectRef>
            <a:fontRef idx="minor">
              <a:schemeClr val="tx1"/>
            </a:fontRef>
          </p:style>
        </p:cxnSp>
        <p:sp>
          <p:nvSpPr>
            <p:cNvPr id="8" name="ï$líḓè"/>
            <p:cNvSpPr/>
            <p:nvPr/>
          </p:nvSpPr>
          <p:spPr>
            <a:xfrm>
              <a:off x="6777234" y="3193692"/>
              <a:ext cx="1016000" cy="1016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îŝḷîdè"/>
            <p:cNvSpPr/>
            <p:nvPr/>
          </p:nvSpPr>
          <p:spPr>
            <a:xfrm>
              <a:off x="3209526" y="3193692"/>
              <a:ext cx="1016000" cy="1016000"/>
            </a:xfrm>
            <a:prstGeom prst="ellipse">
              <a:avLst/>
            </a:prstGeom>
            <a:solidFill>
              <a:schemeClr val="accent1">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íṡḷiḑe"/>
            <p:cNvSpPr/>
            <p:nvPr/>
          </p:nvSpPr>
          <p:spPr>
            <a:xfrm>
              <a:off x="7966472" y="3193692"/>
              <a:ext cx="1016000" cy="1016000"/>
            </a:xfrm>
            <a:prstGeom prst="ellipse">
              <a:avLst/>
            </a:prstGeom>
            <a:solidFill>
              <a:schemeClr val="accent5">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ísľîde"/>
            <p:cNvSpPr/>
            <p:nvPr/>
          </p:nvSpPr>
          <p:spPr>
            <a:xfrm>
              <a:off x="5587998" y="3193692"/>
              <a:ext cx="1016000" cy="1016000"/>
            </a:xfrm>
            <a:prstGeom prst="ellipse">
              <a:avLst/>
            </a:prstGeom>
            <a:solidFill>
              <a:schemeClr val="accent3">
                <a:alpha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íṩḷïḋè"/>
            <p:cNvSpPr/>
            <p:nvPr/>
          </p:nvSpPr>
          <p:spPr>
            <a:xfrm>
              <a:off x="4398762" y="3193692"/>
              <a:ext cx="1016000" cy="1016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šḻíḓê"/>
            <p:cNvSpPr/>
            <p:nvPr/>
          </p:nvSpPr>
          <p:spPr bwMode="auto">
            <a:xfrm>
              <a:off x="6964576"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a:p>
          </p:txBody>
        </p:sp>
        <p:sp>
          <p:nvSpPr>
            <p:cNvPr id="14" name="ïsľîdé"/>
            <p:cNvSpPr/>
            <p:nvPr/>
          </p:nvSpPr>
          <p:spPr bwMode="auto">
            <a:xfrm>
              <a:off x="5771281" y="3385090"/>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15" name="iŝliḑê"/>
            <p:cNvSpPr/>
            <p:nvPr/>
          </p:nvSpPr>
          <p:spPr bwMode="auto">
            <a:xfrm>
              <a:off x="3384691" y="3385090"/>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16" name="i$ļiḋe"/>
            <p:cNvSpPr/>
            <p:nvPr/>
          </p:nvSpPr>
          <p:spPr bwMode="auto">
            <a:xfrm>
              <a:off x="4577986" y="3385090"/>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17" name="íṡ1iďe"/>
            <p:cNvSpPr/>
            <p:nvPr/>
          </p:nvSpPr>
          <p:spPr bwMode="auto">
            <a:xfrm>
              <a:off x="8157870" y="3385090"/>
              <a:ext cx="633204" cy="63320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a:extLst/>
          </p:spPr>
          <p:txBody>
            <a:bodyPr anchor="ctr"/>
            <a:lstStyle/>
            <a:p>
              <a:pPr algn="ctr"/>
              <a:endParaRPr/>
            </a:p>
          </p:txBody>
        </p:sp>
        <p:grpSp>
          <p:nvGrpSpPr>
            <p:cNvPr id="18" name="îṣḻíḋè"/>
            <p:cNvGrpSpPr/>
            <p:nvPr/>
          </p:nvGrpSpPr>
          <p:grpSpPr>
            <a:xfrm>
              <a:off x="7344325" y="4292482"/>
              <a:ext cx="2292764" cy="947301"/>
              <a:chOff x="7266806" y="4292482"/>
              <a:chExt cx="2292764" cy="947301"/>
            </a:xfrm>
          </p:grpSpPr>
          <p:sp>
            <p:nvSpPr>
              <p:cNvPr id="31" name="îŝľídè"/>
              <p:cNvSpPr txBox="1"/>
              <p:nvPr/>
            </p:nvSpPr>
            <p:spPr bwMode="auto">
              <a:xfrm>
                <a:off x="7266806" y="4292482"/>
                <a:ext cx="2292764" cy="418566"/>
              </a:xfrm>
              <a:prstGeom prst="rect">
                <a:avLst/>
              </a:prstGeom>
              <a:noFill/>
              <a:extLst/>
            </p:spPr>
            <p:txBody>
              <a:bodyPr wrap="none" lIns="90000" tIns="46800" rIns="90000" bIns="46800">
                <a:normAutofit/>
              </a:bodyPr>
              <a:lstStyle/>
              <a:p>
                <a:pPr algn="ctr" latinLnBrk="0"/>
                <a:r>
                  <a:rPr lang="zh-CN" altLang="en-US" sz="1600" b="1" dirty="0">
                    <a:effectLst/>
                  </a:rPr>
                  <a:t>刘值成 </a:t>
                </a:r>
                <a:r>
                  <a:rPr lang="en-US" altLang="zh-CN" sz="1600" b="1" dirty="0">
                    <a:effectLst/>
                  </a:rPr>
                  <a:t>89</a:t>
                </a:r>
                <a:endParaRPr lang="zh-CN" altLang="en-US" sz="1600" b="1" dirty="0">
                  <a:effectLst/>
                </a:endParaRPr>
              </a:p>
            </p:txBody>
          </p:sp>
          <p:sp>
            <p:nvSpPr>
              <p:cNvPr id="32" name="íşḷïḋé"/>
              <p:cNvSpPr txBox="1"/>
              <p:nvPr/>
            </p:nvSpPr>
            <p:spPr bwMode="auto">
              <a:xfrm>
                <a:off x="7266806" y="4711048"/>
                <a:ext cx="2292764" cy="528735"/>
              </a:xfrm>
              <a:prstGeom prst="rect">
                <a:avLst/>
              </a:prstGeom>
              <a:noFill/>
              <a:extLst/>
            </p:spPr>
            <p:txBody>
              <a:bodyPr wrap="square" lIns="90000" tIns="46800" rIns="90000" bIns="46800">
                <a:normAutofit/>
              </a:bodyPr>
              <a:lstStyle/>
              <a:p>
                <a:pPr algn="ctr">
                  <a:lnSpc>
                    <a:spcPct val="120000"/>
                  </a:lnSpc>
                </a:pPr>
                <a:r>
                  <a:rPr lang="en-US" altLang="zh-CN" sz="1000" dirty="0"/>
                  <a:t>PPT</a:t>
                </a:r>
                <a:r>
                  <a:rPr lang="zh-CN" altLang="en-US" sz="1000" dirty="0"/>
                  <a:t>相关图绘制</a:t>
                </a:r>
                <a:endParaRPr lang="en-US" altLang="zh-CN" sz="1000" dirty="0"/>
              </a:p>
            </p:txBody>
          </p:sp>
        </p:grpSp>
        <p:grpSp>
          <p:nvGrpSpPr>
            <p:cNvPr id="19" name="íṣḷîḓê"/>
            <p:cNvGrpSpPr/>
            <p:nvPr/>
          </p:nvGrpSpPr>
          <p:grpSpPr>
            <a:xfrm>
              <a:off x="4949618" y="4292482"/>
              <a:ext cx="2292764" cy="947301"/>
              <a:chOff x="4888334" y="4292482"/>
              <a:chExt cx="2292764" cy="947301"/>
            </a:xfrm>
          </p:grpSpPr>
          <p:sp>
            <p:nvSpPr>
              <p:cNvPr id="29" name="ïŝḻïḑè"/>
              <p:cNvSpPr txBox="1"/>
              <p:nvPr/>
            </p:nvSpPr>
            <p:spPr bwMode="auto">
              <a:xfrm>
                <a:off x="4888334" y="4292482"/>
                <a:ext cx="2292764" cy="418566"/>
              </a:xfrm>
              <a:prstGeom prst="rect">
                <a:avLst/>
              </a:prstGeom>
              <a:noFill/>
              <a:extLst/>
            </p:spPr>
            <p:txBody>
              <a:bodyPr wrap="none" lIns="90000" tIns="46800" rIns="90000" bIns="46800">
                <a:normAutofit/>
              </a:bodyPr>
              <a:lstStyle/>
              <a:p>
                <a:pPr algn="ctr" latinLnBrk="0"/>
                <a:r>
                  <a:rPr lang="zh-CN" altLang="en-US" sz="1600" b="1" dirty="0">
                    <a:effectLst/>
                  </a:rPr>
                  <a:t>张威杰 </a:t>
                </a:r>
                <a:r>
                  <a:rPr lang="en-US" altLang="zh-CN" sz="1600" b="1" dirty="0"/>
                  <a:t>92</a:t>
                </a:r>
                <a:endParaRPr lang="zh-CN" altLang="en-US" sz="1600" b="1" dirty="0">
                  <a:effectLst/>
                </a:endParaRPr>
              </a:p>
            </p:txBody>
          </p:sp>
          <p:sp>
            <p:nvSpPr>
              <p:cNvPr id="30" name="ïśḻîḓe"/>
              <p:cNvSpPr txBox="1"/>
              <p:nvPr/>
            </p:nvSpPr>
            <p:spPr bwMode="auto">
              <a:xfrm>
                <a:off x="4888334" y="4711048"/>
                <a:ext cx="2292764" cy="528735"/>
              </a:xfrm>
              <a:prstGeom prst="rect">
                <a:avLst/>
              </a:prstGeom>
              <a:noFill/>
              <a:extLst/>
            </p:spPr>
            <p:txBody>
              <a:bodyPr wrap="square" lIns="90000" tIns="46800" rIns="90000" bIns="46800">
                <a:normAutofit/>
              </a:bodyPr>
              <a:lstStyle/>
              <a:p>
                <a:pPr algn="ctr">
                  <a:lnSpc>
                    <a:spcPct val="120000"/>
                  </a:lnSpc>
                </a:pPr>
                <a:r>
                  <a:rPr lang="zh-CN" altLang="en-US" sz="1000" dirty="0"/>
                  <a:t>参与</a:t>
                </a:r>
                <a:r>
                  <a:rPr lang="en-US" altLang="zh-CN" sz="1000" dirty="0"/>
                  <a:t>PPT</a:t>
                </a:r>
                <a:r>
                  <a:rPr lang="zh-CN" altLang="en-US" sz="1000" dirty="0"/>
                  <a:t>制作、文字编辑</a:t>
                </a:r>
                <a:endParaRPr lang="en-US" altLang="zh-CN" sz="1000" dirty="0"/>
              </a:p>
            </p:txBody>
          </p:sp>
        </p:grpSp>
        <p:grpSp>
          <p:nvGrpSpPr>
            <p:cNvPr id="20" name="îSļiḍé"/>
            <p:cNvGrpSpPr/>
            <p:nvPr/>
          </p:nvGrpSpPr>
          <p:grpSpPr>
            <a:xfrm>
              <a:off x="2554911" y="4292482"/>
              <a:ext cx="2292764" cy="947301"/>
              <a:chOff x="2496110" y="4292482"/>
              <a:chExt cx="2292764" cy="947301"/>
            </a:xfrm>
          </p:grpSpPr>
          <p:sp>
            <p:nvSpPr>
              <p:cNvPr id="27" name="ïṩļïdè"/>
              <p:cNvSpPr txBox="1"/>
              <p:nvPr/>
            </p:nvSpPr>
            <p:spPr bwMode="auto">
              <a:xfrm>
                <a:off x="2496110" y="4292482"/>
                <a:ext cx="2292764" cy="418566"/>
              </a:xfrm>
              <a:prstGeom prst="rect">
                <a:avLst/>
              </a:prstGeom>
              <a:noFill/>
              <a:extLst/>
            </p:spPr>
            <p:txBody>
              <a:bodyPr wrap="none" lIns="90000" tIns="46800" rIns="90000" bIns="46800">
                <a:normAutofit/>
              </a:bodyPr>
              <a:lstStyle/>
              <a:p>
                <a:pPr algn="ctr" latinLnBrk="0"/>
                <a:r>
                  <a:rPr lang="zh-CN" altLang="en-US" sz="1600" b="1" dirty="0">
                    <a:effectLst/>
                  </a:rPr>
                  <a:t>陈铉文 </a:t>
                </a:r>
                <a:r>
                  <a:rPr lang="en-US" altLang="zh-CN" sz="1600" b="1"/>
                  <a:t>94</a:t>
                </a:r>
                <a:endParaRPr lang="zh-CN" altLang="en-US" sz="1600" b="1" dirty="0">
                  <a:effectLst/>
                </a:endParaRPr>
              </a:p>
            </p:txBody>
          </p:sp>
          <p:sp>
            <p:nvSpPr>
              <p:cNvPr id="28" name="ïšlidè"/>
              <p:cNvSpPr txBox="1"/>
              <p:nvPr/>
            </p:nvSpPr>
            <p:spPr bwMode="auto">
              <a:xfrm>
                <a:off x="2496110" y="4711048"/>
                <a:ext cx="2292764" cy="528735"/>
              </a:xfrm>
              <a:prstGeom prst="rect">
                <a:avLst/>
              </a:prstGeom>
              <a:noFill/>
              <a:extLst/>
            </p:spPr>
            <p:txBody>
              <a:bodyPr wrap="square" lIns="90000" tIns="46800" rIns="90000" bIns="46800">
                <a:normAutofit/>
              </a:bodyPr>
              <a:lstStyle/>
              <a:p>
                <a:pPr algn="ctr">
                  <a:lnSpc>
                    <a:spcPct val="120000"/>
                  </a:lnSpc>
                </a:pPr>
                <a:r>
                  <a:rPr lang="zh-CN" altLang="en-US" sz="1000" dirty="0"/>
                  <a:t>模板寻找、</a:t>
                </a:r>
                <a:r>
                  <a:rPr lang="en-US" altLang="zh-CN" sz="1000" dirty="0"/>
                  <a:t>PPT</a:t>
                </a:r>
                <a:r>
                  <a:rPr lang="zh-CN" altLang="en-US" sz="1000" dirty="0"/>
                  <a:t>制作</a:t>
                </a:r>
                <a:endParaRPr lang="en-US" altLang="zh-CN" sz="1000" dirty="0"/>
              </a:p>
            </p:txBody>
          </p:sp>
        </p:grpSp>
        <p:grpSp>
          <p:nvGrpSpPr>
            <p:cNvPr id="21" name="iš1iḓè"/>
            <p:cNvGrpSpPr/>
            <p:nvPr/>
          </p:nvGrpSpPr>
          <p:grpSpPr>
            <a:xfrm>
              <a:off x="6181708" y="2169000"/>
              <a:ext cx="2292764" cy="947301"/>
              <a:chOff x="6120424" y="2169000"/>
              <a:chExt cx="2292764" cy="947301"/>
            </a:xfrm>
          </p:grpSpPr>
          <p:sp>
            <p:nvSpPr>
              <p:cNvPr id="25" name="iṣḷïḓé"/>
              <p:cNvSpPr txBox="1"/>
              <p:nvPr/>
            </p:nvSpPr>
            <p:spPr bwMode="auto">
              <a:xfrm>
                <a:off x="6120424" y="2169000"/>
                <a:ext cx="2292764" cy="418566"/>
              </a:xfrm>
              <a:prstGeom prst="rect">
                <a:avLst/>
              </a:prstGeom>
              <a:noFill/>
              <a:extLst/>
            </p:spPr>
            <p:txBody>
              <a:bodyPr wrap="none" lIns="90000" tIns="46800" rIns="90000" bIns="46800">
                <a:normAutofit/>
              </a:bodyPr>
              <a:lstStyle/>
              <a:p>
                <a:pPr algn="ctr" latinLnBrk="0"/>
                <a:r>
                  <a:rPr lang="zh-CN" altLang="en-US" sz="1600" b="1" dirty="0">
                    <a:effectLst/>
                  </a:rPr>
                  <a:t>章奇妙  </a:t>
                </a:r>
                <a:r>
                  <a:rPr lang="en-US" altLang="zh-CN" sz="1600" b="1" dirty="0"/>
                  <a:t>93</a:t>
                </a:r>
                <a:endParaRPr lang="zh-CN" altLang="en-US" sz="1600" b="1" dirty="0">
                  <a:effectLst/>
                </a:endParaRPr>
              </a:p>
            </p:txBody>
          </p:sp>
          <p:sp>
            <p:nvSpPr>
              <p:cNvPr id="26" name="ísḻiḍé"/>
              <p:cNvSpPr txBox="1"/>
              <p:nvPr/>
            </p:nvSpPr>
            <p:spPr bwMode="auto">
              <a:xfrm>
                <a:off x="6120424" y="2587566"/>
                <a:ext cx="2292764" cy="528735"/>
              </a:xfrm>
              <a:prstGeom prst="rect">
                <a:avLst/>
              </a:prstGeom>
              <a:noFill/>
              <a:extLst/>
            </p:spPr>
            <p:txBody>
              <a:bodyPr wrap="square" lIns="90000" tIns="46800" rIns="90000" bIns="46800">
                <a:normAutofit/>
              </a:bodyPr>
              <a:lstStyle/>
              <a:p>
                <a:pPr algn="ctr">
                  <a:lnSpc>
                    <a:spcPct val="120000"/>
                  </a:lnSpc>
                </a:pPr>
                <a:r>
                  <a:rPr lang="zh-CN" altLang="en-US" sz="1000" dirty="0"/>
                  <a:t>参与</a:t>
                </a:r>
                <a:r>
                  <a:rPr lang="en-US" altLang="zh-CN" sz="1000" dirty="0"/>
                  <a:t>PPT</a:t>
                </a:r>
                <a:r>
                  <a:rPr lang="zh-CN" altLang="en-US" sz="1000" dirty="0"/>
                  <a:t>制作、文字编辑</a:t>
                </a:r>
                <a:endParaRPr lang="en-US" altLang="zh-CN" sz="1000" dirty="0"/>
              </a:p>
            </p:txBody>
          </p:sp>
        </p:grpSp>
        <p:grpSp>
          <p:nvGrpSpPr>
            <p:cNvPr id="22" name="íSḷîḓe"/>
            <p:cNvGrpSpPr/>
            <p:nvPr/>
          </p:nvGrpSpPr>
          <p:grpSpPr>
            <a:xfrm>
              <a:off x="3748206" y="2169000"/>
              <a:ext cx="2292764" cy="947301"/>
              <a:chOff x="3791744" y="2169000"/>
              <a:chExt cx="2292764" cy="947301"/>
            </a:xfrm>
          </p:grpSpPr>
          <p:sp>
            <p:nvSpPr>
              <p:cNvPr id="23" name="iṥḻîḋé"/>
              <p:cNvSpPr txBox="1"/>
              <p:nvPr/>
            </p:nvSpPr>
            <p:spPr bwMode="auto">
              <a:xfrm>
                <a:off x="3791744" y="2169000"/>
                <a:ext cx="2292764" cy="418566"/>
              </a:xfrm>
              <a:prstGeom prst="rect">
                <a:avLst/>
              </a:prstGeom>
              <a:noFill/>
              <a:extLst/>
            </p:spPr>
            <p:txBody>
              <a:bodyPr wrap="none" lIns="90000" tIns="46800" rIns="90000" bIns="46800">
                <a:normAutofit/>
              </a:bodyPr>
              <a:lstStyle/>
              <a:p>
                <a:pPr algn="ctr" latinLnBrk="0"/>
                <a:r>
                  <a:rPr lang="zh-CN" altLang="en-US" sz="1600" b="1" dirty="0">
                    <a:effectLst/>
                  </a:rPr>
                  <a:t>于坤 </a:t>
                </a:r>
                <a:r>
                  <a:rPr lang="en-US" altLang="zh-CN" sz="1600" b="1" dirty="0"/>
                  <a:t>91</a:t>
                </a:r>
                <a:r>
                  <a:rPr lang="zh-CN" altLang="en-US" sz="1600" b="1" dirty="0">
                    <a:effectLst/>
                  </a:rPr>
                  <a:t> </a:t>
                </a:r>
              </a:p>
            </p:txBody>
          </p:sp>
          <p:sp>
            <p:nvSpPr>
              <p:cNvPr id="24" name="íšḻíḑé"/>
              <p:cNvSpPr txBox="1"/>
              <p:nvPr/>
            </p:nvSpPr>
            <p:spPr bwMode="auto">
              <a:xfrm>
                <a:off x="3791744" y="2587566"/>
                <a:ext cx="2292764" cy="528735"/>
              </a:xfrm>
              <a:prstGeom prst="rect">
                <a:avLst/>
              </a:prstGeom>
              <a:noFill/>
              <a:extLst/>
            </p:spPr>
            <p:txBody>
              <a:bodyPr wrap="square" lIns="90000" tIns="46800" rIns="90000" bIns="46800">
                <a:normAutofit/>
              </a:bodyPr>
              <a:lstStyle/>
              <a:p>
                <a:pPr algn="ctr">
                  <a:lnSpc>
                    <a:spcPct val="120000"/>
                  </a:lnSpc>
                </a:pPr>
                <a:r>
                  <a:rPr lang="zh-CN" altLang="en-US" sz="1000" dirty="0"/>
                  <a:t>参与</a:t>
                </a:r>
                <a:r>
                  <a:rPr lang="en-US" altLang="zh-CN" sz="1000" dirty="0"/>
                  <a:t>PPT</a:t>
                </a:r>
                <a:r>
                  <a:rPr lang="zh-CN" altLang="en-US" sz="1000" dirty="0"/>
                  <a:t>制作、相关资料查找</a:t>
                </a:r>
                <a:endParaRPr lang="en-US" altLang="zh-CN" sz="1000" dirty="0"/>
              </a:p>
            </p:txBody>
          </p:sp>
        </p:grpSp>
      </p:grpSp>
    </p:spTree>
    <p:extLst>
      <p:ext uri="{BB962C8B-B14F-4D97-AF65-F5344CB8AC3E}">
        <p14:creationId xmlns:p14="http://schemas.microsoft.com/office/powerpoint/2010/main" val="3428736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7823C-058B-4537-AC0C-FF72FD526CB8}"/>
              </a:ext>
            </a:extLst>
          </p:cNvPr>
          <p:cNvSpPr>
            <a:spLocks noGrp="1"/>
          </p:cNvSpPr>
          <p:nvPr>
            <p:ph type="title"/>
          </p:nvPr>
        </p:nvSpPr>
        <p:spPr/>
        <p:txBody>
          <a:bodyPr/>
          <a:lstStyle/>
          <a:p>
            <a:r>
              <a:rPr lang="zh-CN" altLang="en-US" dirty="0"/>
              <a:t>参考资料</a:t>
            </a:r>
          </a:p>
        </p:txBody>
      </p:sp>
      <p:sp>
        <p:nvSpPr>
          <p:cNvPr id="3" name="页脚占位符 2">
            <a:extLst>
              <a:ext uri="{FF2B5EF4-FFF2-40B4-BE49-F238E27FC236}">
                <a16:creationId xmlns:a16="http://schemas.microsoft.com/office/drawing/2014/main" id="{03001E5C-AA30-4C2B-932E-2CD98FC1488F}"/>
              </a:ext>
            </a:extLst>
          </p:cNvPr>
          <p:cNvSpPr>
            <a:spLocks noGrp="1"/>
          </p:cNvSpPr>
          <p:nvPr>
            <p:ph type="ftr" sz="quarter" idx="11"/>
          </p:nvPr>
        </p:nvSpPr>
        <p:spPr/>
        <p:txBody>
          <a:bodyPr/>
          <a:lstStyle/>
          <a:p>
            <a:r>
              <a:rPr lang="en-US" altLang="zh-CN" dirty="0"/>
              <a:t>PRD2018-G01</a:t>
            </a:r>
            <a:endParaRPr lang="zh-CN" altLang="en-US" dirty="0"/>
          </a:p>
        </p:txBody>
      </p:sp>
      <p:sp>
        <p:nvSpPr>
          <p:cNvPr id="4" name="灯片编号占位符 3">
            <a:extLst>
              <a:ext uri="{FF2B5EF4-FFF2-40B4-BE49-F238E27FC236}">
                <a16:creationId xmlns:a16="http://schemas.microsoft.com/office/drawing/2014/main" id="{23617D4E-D366-4E0F-91D0-0D0714250B73}"/>
              </a:ext>
            </a:extLst>
          </p:cNvPr>
          <p:cNvSpPr>
            <a:spLocks noGrp="1"/>
          </p:cNvSpPr>
          <p:nvPr>
            <p:ph type="sldNum" sz="quarter" idx="12"/>
          </p:nvPr>
        </p:nvSpPr>
        <p:spPr/>
        <p:txBody>
          <a:bodyPr/>
          <a:lstStyle/>
          <a:p>
            <a:fld id="{5DD3DB80-B894-403A-B48E-6FDC1A72010E}" type="slidenum">
              <a:rPr lang="zh-CN" altLang="en-US" smtClean="0"/>
              <a:pPr/>
              <a:t>53</a:t>
            </a:fld>
            <a:endParaRPr lang="zh-CN" altLang="en-US" dirty="0"/>
          </a:p>
        </p:txBody>
      </p:sp>
      <p:sp>
        <p:nvSpPr>
          <p:cNvPr id="5" name="文本框 4">
            <a:extLst>
              <a:ext uri="{FF2B5EF4-FFF2-40B4-BE49-F238E27FC236}">
                <a16:creationId xmlns:a16="http://schemas.microsoft.com/office/drawing/2014/main" id="{C24108BF-DCC3-4FD0-9B49-2CC483C5735A}"/>
              </a:ext>
            </a:extLst>
          </p:cNvPr>
          <p:cNvSpPr txBox="1"/>
          <p:nvPr/>
        </p:nvSpPr>
        <p:spPr>
          <a:xfrm>
            <a:off x="842799" y="1620078"/>
            <a:ext cx="10506402" cy="2215991"/>
          </a:xfrm>
          <a:prstGeom prst="rect">
            <a:avLst/>
          </a:prstGeom>
          <a:noFill/>
        </p:spPr>
        <p:txBody>
          <a:bodyPr wrap="none" rtlCol="0">
            <a:spAutoFit/>
          </a:bodyPr>
          <a:lstStyle/>
          <a:p>
            <a:r>
              <a:rPr lang="zh-CN" altLang="zh-CN" dirty="0"/>
              <a:t>《</a:t>
            </a:r>
            <a:r>
              <a:rPr lang="en-US" altLang="zh-CN" dirty="0"/>
              <a:t>UML</a:t>
            </a:r>
            <a:r>
              <a:rPr lang="zh-CN" altLang="zh-CN" dirty="0"/>
              <a:t>用户指南》 人民邮电出版社 </a:t>
            </a:r>
            <a:r>
              <a:rPr lang="en-US" altLang="zh-CN" dirty="0"/>
              <a:t>Grady </a:t>
            </a:r>
            <a:r>
              <a:rPr lang="en-US" altLang="zh-CN" dirty="0" err="1"/>
              <a:t>Booch</a:t>
            </a:r>
            <a:r>
              <a:rPr lang="en-US" altLang="zh-CN" dirty="0"/>
              <a:t>, James Rumbaugh, Ivar Jacobson</a:t>
            </a:r>
            <a:r>
              <a:rPr lang="zh-CN" altLang="zh-CN" dirty="0"/>
              <a:t>著</a:t>
            </a:r>
            <a:endParaRPr lang="en-US" altLang="zh-CN" dirty="0"/>
          </a:p>
          <a:p>
            <a:r>
              <a:rPr lang="zh-CN" altLang="zh-CN" dirty="0"/>
              <a:t> 邵维忠 麻志毅 马浩海 刘辉 译</a:t>
            </a:r>
            <a:r>
              <a:rPr lang="en-US" altLang="zh-CN" dirty="0"/>
              <a:t> 2013</a:t>
            </a:r>
            <a:r>
              <a:rPr lang="zh-CN" altLang="zh-CN" dirty="0"/>
              <a:t>年</a:t>
            </a:r>
            <a:r>
              <a:rPr lang="en-US" altLang="zh-CN" dirty="0"/>
              <a:t>1</a:t>
            </a:r>
            <a:r>
              <a:rPr lang="zh-CN" altLang="zh-CN" dirty="0"/>
              <a:t>月第</a:t>
            </a:r>
            <a:r>
              <a:rPr lang="en-US" altLang="zh-CN" dirty="0"/>
              <a:t>1</a:t>
            </a:r>
            <a:r>
              <a:rPr lang="zh-CN" altLang="zh-CN" dirty="0"/>
              <a:t>版</a:t>
            </a:r>
            <a:endParaRPr lang="en-US" altLang="zh-CN" dirty="0"/>
          </a:p>
          <a:p>
            <a:endParaRPr lang="zh-CN" altLang="zh-CN" dirty="0"/>
          </a:p>
          <a:p>
            <a:r>
              <a:rPr lang="zh-CN" altLang="zh-CN" dirty="0"/>
              <a:t>《</a:t>
            </a:r>
            <a:r>
              <a:rPr lang="en-US" altLang="zh-CN" dirty="0"/>
              <a:t>UML2</a:t>
            </a:r>
            <a:r>
              <a:rPr lang="zh-CN" altLang="zh-CN" dirty="0"/>
              <a:t>基础、建模与设计教程》 清华大学出版社 杨弘平等</a:t>
            </a:r>
            <a:r>
              <a:rPr lang="en-US" altLang="zh-CN" dirty="0"/>
              <a:t> 2015</a:t>
            </a:r>
            <a:r>
              <a:rPr lang="zh-CN" altLang="zh-CN" dirty="0"/>
              <a:t>年</a:t>
            </a:r>
            <a:r>
              <a:rPr lang="en-US" altLang="zh-CN" dirty="0"/>
              <a:t>10</a:t>
            </a:r>
            <a:r>
              <a:rPr lang="zh-CN" altLang="zh-CN" dirty="0"/>
              <a:t>月第</a:t>
            </a:r>
            <a:r>
              <a:rPr lang="en-US" altLang="zh-CN" dirty="0"/>
              <a:t>1</a:t>
            </a:r>
            <a:r>
              <a:rPr lang="zh-CN" altLang="zh-CN" dirty="0"/>
              <a:t>版</a:t>
            </a:r>
          </a:p>
          <a:p>
            <a:endParaRPr lang="en-US" altLang="zh-CN" sz="1600" dirty="0"/>
          </a:p>
          <a:p>
            <a:endParaRPr lang="en-US" altLang="zh-CN" sz="1600" dirty="0"/>
          </a:p>
          <a:p>
            <a:r>
              <a:rPr lang="en-US" altLang="zh-CN" dirty="0"/>
              <a:t>OMG</a:t>
            </a:r>
            <a:r>
              <a:rPr lang="zh-CN" altLang="en-US" dirty="0"/>
              <a:t>组织</a:t>
            </a:r>
            <a:endParaRPr lang="en-US" altLang="zh-CN" dirty="0"/>
          </a:p>
          <a:p>
            <a:r>
              <a:rPr lang="en-US" altLang="zh-CN" sz="1600" dirty="0"/>
              <a:t>https://zh.wikipedia.org/wiki/%E5%AF%B9%E8%B1%A1%E7%AE%A1%E7%90%86%E7%BB%84%E7%BB%87</a:t>
            </a:r>
            <a:endParaRPr lang="zh-CN" altLang="en-US" sz="1600" dirty="0"/>
          </a:p>
        </p:txBody>
      </p:sp>
    </p:spTree>
    <p:extLst>
      <p:ext uri="{BB962C8B-B14F-4D97-AF65-F5344CB8AC3E}">
        <p14:creationId xmlns:p14="http://schemas.microsoft.com/office/powerpoint/2010/main" val="3301961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normAutofit/>
          </a:bodyPr>
          <a:lstStyle/>
          <a:p>
            <a:pPr algn="ctr"/>
            <a:r>
              <a:rPr lang="en-US" altLang="zh-CN" sz="4000" dirty="0"/>
              <a:t>Thanks.</a:t>
            </a:r>
            <a:endParaRPr lang="zh-CN" altLang="en-US" sz="4000" b="0" dirty="0"/>
          </a:p>
        </p:txBody>
      </p:sp>
      <p:sp>
        <p:nvSpPr>
          <p:cNvPr id="8" name="文本占位符 6">
            <a:extLst>
              <a:ext uri="{FF2B5EF4-FFF2-40B4-BE49-F238E27FC236}">
                <a16:creationId xmlns:a16="http://schemas.microsoft.com/office/drawing/2014/main" id="{8F8D2D50-13E9-49F3-ACF9-EBF81F773B93}"/>
              </a:ext>
            </a:extLst>
          </p:cNvPr>
          <p:cNvSpPr>
            <a:spLocks noGrp="1"/>
          </p:cNvSpPr>
          <p:nvPr>
            <p:ph type="body" sz="quarter" idx="18"/>
          </p:nvPr>
        </p:nvSpPr>
        <p:spPr>
          <a:xfrm>
            <a:off x="3235323" y="2990675"/>
            <a:ext cx="5426076" cy="310871"/>
          </a:xfrm>
        </p:spPr>
        <p:txBody>
          <a:bodyPr>
            <a:normAutofit/>
          </a:bodyPr>
          <a:lstStyle/>
          <a:p>
            <a:pPr algn="ctr"/>
            <a:r>
              <a:rPr lang="en-US" altLang="zh-CN" dirty="0"/>
              <a:t>PRD2018-G01</a:t>
            </a:r>
            <a:endParaRPr lang="en-US" altLang="en-US" dirty="0"/>
          </a:p>
        </p:txBody>
      </p:sp>
      <p:sp>
        <p:nvSpPr>
          <p:cNvPr id="9" name="文本占位符 5">
            <a:extLst>
              <a:ext uri="{FF2B5EF4-FFF2-40B4-BE49-F238E27FC236}">
                <a16:creationId xmlns:a16="http://schemas.microsoft.com/office/drawing/2014/main" id="{18FF2203-67FB-4B7F-B079-6E2B2B3F651E}"/>
              </a:ext>
            </a:extLst>
          </p:cNvPr>
          <p:cNvSpPr>
            <a:spLocks noGrp="1"/>
          </p:cNvSpPr>
          <p:nvPr>
            <p:ph type="body" sz="quarter" idx="10"/>
          </p:nvPr>
        </p:nvSpPr>
        <p:spPr>
          <a:xfrm>
            <a:off x="3235324" y="2694404"/>
            <a:ext cx="5426076" cy="296271"/>
          </a:xfrm>
        </p:spPr>
        <p:txBody>
          <a:bodyPr/>
          <a:lstStyle/>
          <a:p>
            <a:pPr algn="ctr"/>
            <a:r>
              <a:rPr lang="zh-CN" altLang="en-US" dirty="0"/>
              <a:t>制作人：陈铉文</a:t>
            </a:r>
            <a:endParaRPr lang="en-US" altLang="zh-CN" dirty="0"/>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中的发展历程</a:t>
            </a:r>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6" name="ïśḻïḓè"/>
          <p:cNvSpPr/>
          <p:nvPr/>
        </p:nvSpPr>
        <p:spPr bwMode="auto">
          <a:xfrm>
            <a:off x="4076007" y="1635345"/>
            <a:ext cx="2460717" cy="207677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solidFill>
              <a:schemeClr val="bg1">
                <a:lumMod val="95000"/>
              </a:schemeClr>
            </a:solidFill>
            <a:round/>
            <a:headEnd/>
            <a:tailEnd/>
          </a:ln>
          <a:effectLst/>
        </p:spPr>
        <p:txBody>
          <a:bodyPr anchor="ctr"/>
          <a:lstStyle/>
          <a:p>
            <a:pPr algn="ctr"/>
            <a:endParaRPr/>
          </a:p>
        </p:txBody>
      </p:sp>
      <p:sp>
        <p:nvSpPr>
          <p:cNvPr id="7" name="íṥľîḓé"/>
          <p:cNvSpPr/>
          <p:nvPr/>
        </p:nvSpPr>
        <p:spPr bwMode="auto">
          <a:xfrm>
            <a:off x="6133147" y="1628800"/>
            <a:ext cx="2068049" cy="2471623"/>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solidFill>
              <a:schemeClr val="bg1">
                <a:lumMod val="95000"/>
              </a:schemeClr>
            </a:solidFill>
            <a:round/>
            <a:headEnd/>
            <a:tailEnd/>
          </a:ln>
          <a:effectLst/>
        </p:spPr>
        <p:txBody>
          <a:bodyPr anchor="ctr"/>
          <a:lstStyle/>
          <a:p>
            <a:pPr algn="ctr"/>
            <a:endParaRPr/>
          </a:p>
        </p:txBody>
      </p:sp>
      <p:sp>
        <p:nvSpPr>
          <p:cNvPr id="8" name="išľîde"/>
          <p:cNvSpPr/>
          <p:nvPr/>
        </p:nvSpPr>
        <p:spPr bwMode="auto">
          <a:xfrm>
            <a:off x="5723029" y="3712117"/>
            <a:ext cx="2484713" cy="2057142"/>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3"/>
          </a:solidFill>
          <a:ln w="19050">
            <a:solidFill>
              <a:schemeClr val="bg1">
                <a:lumMod val="95000"/>
              </a:schemeClr>
            </a:solidFill>
            <a:round/>
            <a:headEnd/>
            <a:tailEnd/>
          </a:ln>
          <a:effectLst/>
        </p:spPr>
        <p:txBody>
          <a:bodyPr anchor="ctr"/>
          <a:lstStyle/>
          <a:p>
            <a:pPr algn="ctr"/>
            <a:endParaRPr/>
          </a:p>
        </p:txBody>
      </p:sp>
      <p:sp>
        <p:nvSpPr>
          <p:cNvPr id="9" name="ïşḻïdê"/>
          <p:cNvSpPr/>
          <p:nvPr/>
        </p:nvSpPr>
        <p:spPr bwMode="auto">
          <a:xfrm>
            <a:off x="4076009" y="3291092"/>
            <a:ext cx="2057142" cy="2471623"/>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4"/>
          </a:solidFill>
          <a:ln w="19050">
            <a:solidFill>
              <a:schemeClr val="bg1">
                <a:lumMod val="95000"/>
              </a:schemeClr>
            </a:solidFill>
            <a:round/>
            <a:headEnd/>
            <a:tailEnd/>
          </a:ln>
          <a:effectLst/>
        </p:spPr>
        <p:txBody>
          <a:bodyPr anchor="ctr"/>
          <a:lstStyle/>
          <a:p>
            <a:pPr algn="ctr"/>
            <a:endParaRPr/>
          </a:p>
        </p:txBody>
      </p:sp>
      <p:sp>
        <p:nvSpPr>
          <p:cNvPr id="14" name="îśḷíḓe"/>
          <p:cNvSpPr/>
          <p:nvPr/>
        </p:nvSpPr>
        <p:spPr bwMode="black">
          <a:xfrm>
            <a:off x="5286000" y="3500356"/>
            <a:ext cx="1660842" cy="461665"/>
          </a:xfrm>
          <a:prstGeom prst="rect">
            <a:avLst/>
          </a:prstGeom>
          <a:effectLst/>
        </p:spPr>
        <p:txBody>
          <a:bodyPr wrap="none" anchor="ctr" anchorCtr="0">
            <a:normAutofit/>
          </a:bodyPr>
          <a:lstStyle/>
          <a:p>
            <a:pPr algn="ctr"/>
            <a:r>
              <a:rPr lang="zh-CN" altLang="en-US" sz="2400" b="1" spc="-20" dirty="0">
                <a:solidFill>
                  <a:schemeClr val="accent6"/>
                </a:solidFill>
              </a:rPr>
              <a:t>“方法大战“</a:t>
            </a:r>
          </a:p>
        </p:txBody>
      </p:sp>
      <p:grpSp>
        <p:nvGrpSpPr>
          <p:cNvPr id="26" name="组合 25">
            <a:extLst>
              <a:ext uri="{FF2B5EF4-FFF2-40B4-BE49-F238E27FC236}">
                <a16:creationId xmlns:a16="http://schemas.microsoft.com/office/drawing/2014/main" id="{1444B757-FE07-4082-83FC-91280510671A}"/>
              </a:ext>
            </a:extLst>
          </p:cNvPr>
          <p:cNvGrpSpPr/>
          <p:nvPr/>
        </p:nvGrpSpPr>
        <p:grpSpPr>
          <a:xfrm>
            <a:off x="7874951" y="4582625"/>
            <a:ext cx="3655161" cy="1180089"/>
            <a:chOff x="7874951" y="4582625"/>
            <a:chExt cx="3655161" cy="1180089"/>
          </a:xfrm>
        </p:grpSpPr>
        <p:cxnSp>
          <p:nvCxnSpPr>
            <p:cNvPr id="11" name="直接连接符 10"/>
            <p:cNvCxnSpPr/>
            <p:nvPr/>
          </p:nvCxnSpPr>
          <p:spPr>
            <a:xfrm>
              <a:off x="7874951" y="4582625"/>
              <a:ext cx="936504" cy="497936"/>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21" name="îs1îďe"/>
            <p:cNvSpPr txBox="1"/>
            <p:nvPr/>
          </p:nvSpPr>
          <p:spPr>
            <a:xfrm>
              <a:off x="8902409" y="4672896"/>
              <a:ext cx="2627703" cy="321708"/>
            </a:xfrm>
            <a:prstGeom prst="rect">
              <a:avLst/>
            </a:prstGeom>
          </p:spPr>
          <p:txBody>
            <a:bodyPr vert="horz" wrap="none" lIns="90000" tIns="46800" rIns="90000" bIns="46800" anchor="ctr">
              <a:noAutofit/>
            </a:bodyPr>
            <a:lstStyle/>
            <a:p>
              <a:pPr>
                <a:spcBef>
                  <a:spcPct val="0"/>
                </a:spcBef>
              </a:pPr>
              <a:r>
                <a:rPr lang="en-US" altLang="zh-CN" sz="2000" b="1" dirty="0"/>
                <a:t>Coad/Yourdon</a:t>
              </a:r>
              <a:endParaRPr lang="zh-CN" altLang="en-US" sz="2000" b="1" dirty="0"/>
            </a:p>
          </p:txBody>
        </p:sp>
        <p:sp>
          <p:nvSpPr>
            <p:cNvPr id="22" name="îṡ1îďè"/>
            <p:cNvSpPr txBox="1"/>
            <p:nvPr/>
          </p:nvSpPr>
          <p:spPr>
            <a:xfrm>
              <a:off x="8896275" y="5040770"/>
              <a:ext cx="2625800" cy="721944"/>
            </a:xfrm>
            <a:prstGeom prst="rect">
              <a:avLst/>
            </a:prstGeom>
          </p:spPr>
          <p:txBody>
            <a:bodyPr vert="horz" wrap="square" lIns="90000" tIns="46800" rIns="90000" bIns="46800" anchor="ctr">
              <a:noAutofit/>
            </a:bodyPr>
            <a:lstStyle/>
            <a:p>
              <a:pPr>
                <a:lnSpc>
                  <a:spcPct val="150000"/>
                </a:lnSpc>
                <a:spcBef>
                  <a:spcPct val="0"/>
                </a:spcBef>
              </a:pPr>
              <a:r>
                <a:rPr lang="en-US" altLang="zh-CN" sz="1400" dirty="0"/>
                <a:t>OOA/OOD</a:t>
              </a:r>
              <a:endParaRPr lang="zh-CN" altLang="en-US" sz="1400" dirty="0"/>
            </a:p>
          </p:txBody>
        </p:sp>
      </p:grpSp>
      <p:grpSp>
        <p:nvGrpSpPr>
          <p:cNvPr id="27" name="组合 26">
            <a:extLst>
              <a:ext uri="{FF2B5EF4-FFF2-40B4-BE49-F238E27FC236}">
                <a16:creationId xmlns:a16="http://schemas.microsoft.com/office/drawing/2014/main" id="{5A90B77F-1927-4D78-8561-0956F14BC99D}"/>
              </a:ext>
            </a:extLst>
          </p:cNvPr>
          <p:cNvGrpSpPr/>
          <p:nvPr/>
        </p:nvGrpSpPr>
        <p:grpSpPr>
          <a:xfrm>
            <a:off x="669925" y="1817232"/>
            <a:ext cx="3660475" cy="1116768"/>
            <a:chOff x="669925" y="1817232"/>
            <a:chExt cx="3660475" cy="1116768"/>
          </a:xfrm>
        </p:grpSpPr>
        <p:grpSp>
          <p:nvGrpSpPr>
            <p:cNvPr id="23" name="组合 22">
              <a:extLst>
                <a:ext uri="{FF2B5EF4-FFF2-40B4-BE49-F238E27FC236}">
                  <a16:creationId xmlns:a16="http://schemas.microsoft.com/office/drawing/2014/main" id="{72C20E02-1360-40D4-9414-6C1BBD80EB9B}"/>
                </a:ext>
              </a:extLst>
            </p:cNvPr>
            <p:cNvGrpSpPr/>
            <p:nvPr/>
          </p:nvGrpSpPr>
          <p:grpSpPr>
            <a:xfrm>
              <a:off x="669925" y="1817232"/>
              <a:ext cx="3660475" cy="1116768"/>
              <a:chOff x="669925" y="1817232"/>
              <a:chExt cx="3660475" cy="1116768"/>
            </a:xfrm>
          </p:grpSpPr>
          <p:cxnSp>
            <p:nvCxnSpPr>
              <p:cNvPr id="13" name="直接连接符 12"/>
              <p:cNvCxnSpPr/>
              <p:nvPr/>
            </p:nvCxnSpPr>
            <p:spPr>
              <a:xfrm flipH="1" flipV="1">
                <a:off x="3266698" y="2214249"/>
                <a:ext cx="1063702" cy="488487"/>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5" name="iṣ1iḓê"/>
              <p:cNvSpPr txBox="1"/>
              <p:nvPr/>
            </p:nvSpPr>
            <p:spPr>
              <a:xfrm>
                <a:off x="669925" y="1817232"/>
                <a:ext cx="2450742" cy="321708"/>
              </a:xfrm>
              <a:prstGeom prst="rect">
                <a:avLst/>
              </a:prstGeom>
            </p:spPr>
            <p:txBody>
              <a:bodyPr vert="horz" wrap="none" lIns="90000" tIns="46800" rIns="90000" bIns="46800" anchor="ctr">
                <a:noAutofit/>
              </a:bodyPr>
              <a:lstStyle/>
              <a:p>
                <a:pPr algn="r">
                  <a:spcBef>
                    <a:spcPct val="0"/>
                  </a:spcBef>
                </a:pPr>
                <a:r>
                  <a:rPr lang="en-US" altLang="zh-CN" sz="2000" b="1" dirty="0" err="1"/>
                  <a:t>Booch</a:t>
                </a:r>
                <a:endParaRPr lang="zh-CN" altLang="en-US" sz="2000" b="1" dirty="0"/>
              </a:p>
            </p:txBody>
          </p:sp>
          <p:sp>
            <p:nvSpPr>
              <p:cNvPr id="16" name="îSļíďe"/>
              <p:cNvSpPr txBox="1"/>
              <p:nvPr/>
            </p:nvSpPr>
            <p:spPr>
              <a:xfrm>
                <a:off x="669925" y="2185106"/>
                <a:ext cx="2446348" cy="748894"/>
              </a:xfrm>
              <a:prstGeom prst="rect">
                <a:avLst/>
              </a:prstGeom>
            </p:spPr>
            <p:txBody>
              <a:bodyPr vert="horz" wrap="square" lIns="90000" tIns="46800" rIns="90000" bIns="46800" anchor="ctr">
                <a:noAutofit/>
              </a:bodyPr>
              <a:lstStyle/>
              <a:p>
                <a:pPr algn="r">
                  <a:lnSpc>
                    <a:spcPct val="150000"/>
                  </a:lnSpc>
                  <a:spcBef>
                    <a:spcPct val="0"/>
                  </a:spcBef>
                </a:pPr>
                <a:endParaRPr lang="en-US" altLang="zh-CN" sz="1100" dirty="0"/>
              </a:p>
            </p:txBody>
          </p:sp>
        </p:grpSp>
        <p:sp>
          <p:nvSpPr>
            <p:cNvPr id="5" name="文本框 4">
              <a:extLst>
                <a:ext uri="{FF2B5EF4-FFF2-40B4-BE49-F238E27FC236}">
                  <a16:creationId xmlns:a16="http://schemas.microsoft.com/office/drawing/2014/main" id="{287D7007-0967-4384-899B-861320127C47}"/>
                </a:ext>
              </a:extLst>
            </p:cNvPr>
            <p:cNvSpPr txBox="1"/>
            <p:nvPr/>
          </p:nvSpPr>
          <p:spPr>
            <a:xfrm>
              <a:off x="2025910" y="2464060"/>
              <a:ext cx="1090363" cy="375552"/>
            </a:xfrm>
            <a:prstGeom prst="rect">
              <a:avLst/>
            </a:prstGeom>
            <a:noFill/>
          </p:spPr>
          <p:txBody>
            <a:bodyPr wrap="none" rtlCol="0">
              <a:spAutoFit/>
            </a:bodyPr>
            <a:lstStyle/>
            <a:p>
              <a:pPr algn="r">
                <a:lnSpc>
                  <a:spcPct val="150000"/>
                </a:lnSpc>
                <a:spcBef>
                  <a:spcPct val="0"/>
                </a:spcBef>
              </a:pPr>
              <a:r>
                <a:rPr lang="en-US" altLang="zh-CN" sz="1400" dirty="0"/>
                <a:t>Booch1993</a:t>
              </a:r>
              <a:endParaRPr lang="zh-CN" altLang="en-US" sz="1400" dirty="0"/>
            </a:p>
          </p:txBody>
        </p:sp>
      </p:grpSp>
      <p:grpSp>
        <p:nvGrpSpPr>
          <p:cNvPr id="30" name="组合 29">
            <a:extLst>
              <a:ext uri="{FF2B5EF4-FFF2-40B4-BE49-F238E27FC236}">
                <a16:creationId xmlns:a16="http://schemas.microsoft.com/office/drawing/2014/main" id="{84D79AAD-9076-43F3-94E2-96F2917E3A02}"/>
              </a:ext>
            </a:extLst>
          </p:cNvPr>
          <p:cNvGrpSpPr/>
          <p:nvPr/>
        </p:nvGrpSpPr>
        <p:grpSpPr>
          <a:xfrm>
            <a:off x="7816958" y="1742754"/>
            <a:ext cx="3754276" cy="1191246"/>
            <a:chOff x="7816958" y="1742754"/>
            <a:chExt cx="3754276" cy="1191246"/>
          </a:xfrm>
        </p:grpSpPr>
        <p:grpSp>
          <p:nvGrpSpPr>
            <p:cNvPr id="25" name="组合 24">
              <a:extLst>
                <a:ext uri="{FF2B5EF4-FFF2-40B4-BE49-F238E27FC236}">
                  <a16:creationId xmlns:a16="http://schemas.microsoft.com/office/drawing/2014/main" id="{CB7963F2-423C-4A51-8595-77015F5E016F}"/>
                </a:ext>
              </a:extLst>
            </p:cNvPr>
            <p:cNvGrpSpPr/>
            <p:nvPr/>
          </p:nvGrpSpPr>
          <p:grpSpPr>
            <a:xfrm>
              <a:off x="7816958" y="1742754"/>
              <a:ext cx="3721191" cy="1191246"/>
              <a:chOff x="7816958" y="1742754"/>
              <a:chExt cx="3721191" cy="1191246"/>
            </a:xfrm>
          </p:grpSpPr>
          <p:cxnSp>
            <p:nvCxnSpPr>
              <p:cNvPr id="10" name="直接连接符 9"/>
              <p:cNvCxnSpPr/>
              <p:nvPr/>
            </p:nvCxnSpPr>
            <p:spPr>
              <a:xfrm flipV="1">
                <a:off x="7816958" y="2139771"/>
                <a:ext cx="994498" cy="530690"/>
              </a:xfrm>
              <a:prstGeom prst="line">
                <a:avLst/>
              </a:prstGeom>
              <a:ln w="12700" cmpd="sng">
                <a:solidFill>
                  <a:schemeClr val="accent2"/>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9" name="íş1ïḋè"/>
              <p:cNvSpPr txBox="1"/>
              <p:nvPr/>
            </p:nvSpPr>
            <p:spPr>
              <a:xfrm>
                <a:off x="8910446" y="1742754"/>
                <a:ext cx="2627703" cy="321708"/>
              </a:xfrm>
              <a:prstGeom prst="rect">
                <a:avLst/>
              </a:prstGeom>
            </p:spPr>
            <p:txBody>
              <a:bodyPr vert="horz" wrap="none" lIns="90000" tIns="46800" rIns="90000" bIns="46800" anchor="ctr">
                <a:noAutofit/>
              </a:bodyPr>
              <a:lstStyle/>
              <a:p>
                <a:pPr>
                  <a:spcBef>
                    <a:spcPct val="0"/>
                  </a:spcBef>
                </a:pPr>
                <a:r>
                  <a:rPr lang="en-US" altLang="zh-CN" sz="2000" b="1" dirty="0"/>
                  <a:t>Rumbaugh</a:t>
                </a:r>
                <a:endParaRPr lang="zh-CN" altLang="en-US" sz="1600" b="1" dirty="0"/>
              </a:p>
            </p:txBody>
          </p:sp>
          <p:sp>
            <p:nvSpPr>
              <p:cNvPr id="20" name="îSḷíḍe"/>
              <p:cNvSpPr txBox="1"/>
              <p:nvPr/>
            </p:nvSpPr>
            <p:spPr>
              <a:xfrm>
                <a:off x="8904312" y="2110628"/>
                <a:ext cx="2625800" cy="823372"/>
              </a:xfrm>
              <a:prstGeom prst="rect">
                <a:avLst/>
              </a:prstGeom>
            </p:spPr>
            <p:txBody>
              <a:bodyPr vert="horz" wrap="square" lIns="90000" tIns="46800" rIns="90000" bIns="46800" anchor="ctr">
                <a:noAutofit/>
              </a:bodyPr>
              <a:lstStyle/>
              <a:p>
                <a:pPr>
                  <a:lnSpc>
                    <a:spcPct val="150000"/>
                  </a:lnSpc>
                  <a:spcBef>
                    <a:spcPct val="0"/>
                  </a:spcBef>
                </a:pPr>
                <a:endParaRPr lang="zh-CN" altLang="en-US" sz="1100" dirty="0"/>
              </a:p>
            </p:txBody>
          </p:sp>
        </p:grpSp>
        <p:sp>
          <p:nvSpPr>
            <p:cNvPr id="29" name="îṡ1îďè">
              <a:extLst>
                <a:ext uri="{FF2B5EF4-FFF2-40B4-BE49-F238E27FC236}">
                  <a16:creationId xmlns:a16="http://schemas.microsoft.com/office/drawing/2014/main" id="{92EBF45E-A1BC-4559-B772-A361E3C93955}"/>
                </a:ext>
              </a:extLst>
            </p:cNvPr>
            <p:cNvSpPr txBox="1"/>
            <p:nvPr/>
          </p:nvSpPr>
          <p:spPr>
            <a:xfrm>
              <a:off x="8945434" y="2139318"/>
              <a:ext cx="2625800" cy="721944"/>
            </a:xfrm>
            <a:prstGeom prst="rect">
              <a:avLst/>
            </a:prstGeom>
          </p:spPr>
          <p:txBody>
            <a:bodyPr vert="horz" wrap="square" lIns="90000" tIns="46800" rIns="90000" bIns="46800" anchor="ctr">
              <a:noAutofit/>
            </a:bodyPr>
            <a:lstStyle/>
            <a:p>
              <a:pPr>
                <a:lnSpc>
                  <a:spcPct val="150000"/>
                </a:lnSpc>
                <a:spcBef>
                  <a:spcPct val="0"/>
                </a:spcBef>
              </a:pPr>
              <a:r>
                <a:rPr lang="en-US" altLang="zh-CN" sz="1400" dirty="0"/>
                <a:t>OMT</a:t>
              </a:r>
              <a:endParaRPr lang="zh-CN" altLang="en-US" sz="1400" dirty="0"/>
            </a:p>
          </p:txBody>
        </p:sp>
      </p:grpSp>
      <p:grpSp>
        <p:nvGrpSpPr>
          <p:cNvPr id="34" name="组合 33">
            <a:extLst>
              <a:ext uri="{FF2B5EF4-FFF2-40B4-BE49-F238E27FC236}">
                <a16:creationId xmlns:a16="http://schemas.microsoft.com/office/drawing/2014/main" id="{B8B00260-8E54-4754-87D2-1DA22DFAA38B}"/>
              </a:ext>
            </a:extLst>
          </p:cNvPr>
          <p:cNvGrpSpPr/>
          <p:nvPr/>
        </p:nvGrpSpPr>
        <p:grpSpPr>
          <a:xfrm>
            <a:off x="669924" y="4582625"/>
            <a:ext cx="3660475" cy="1291050"/>
            <a:chOff x="669924" y="4582625"/>
            <a:chExt cx="3660475" cy="1291050"/>
          </a:xfrm>
        </p:grpSpPr>
        <p:grpSp>
          <p:nvGrpSpPr>
            <p:cNvPr id="24" name="组合 23">
              <a:extLst>
                <a:ext uri="{FF2B5EF4-FFF2-40B4-BE49-F238E27FC236}">
                  <a16:creationId xmlns:a16="http://schemas.microsoft.com/office/drawing/2014/main" id="{D6C5DC86-F381-478B-B056-AD69593354B7}"/>
                </a:ext>
              </a:extLst>
            </p:cNvPr>
            <p:cNvGrpSpPr/>
            <p:nvPr/>
          </p:nvGrpSpPr>
          <p:grpSpPr>
            <a:xfrm>
              <a:off x="669925" y="4582625"/>
              <a:ext cx="3660474" cy="1180089"/>
              <a:chOff x="669925" y="4582625"/>
              <a:chExt cx="3660474" cy="1180089"/>
            </a:xfrm>
          </p:grpSpPr>
          <p:cxnSp>
            <p:nvCxnSpPr>
              <p:cNvPr id="12" name="直接连接符 11"/>
              <p:cNvCxnSpPr/>
              <p:nvPr/>
            </p:nvCxnSpPr>
            <p:spPr>
              <a:xfrm flipH="1">
                <a:off x="3393895" y="4582625"/>
                <a:ext cx="936504" cy="497936"/>
              </a:xfrm>
              <a:prstGeom prst="line">
                <a:avLst/>
              </a:prstGeom>
              <a:ln w="12700" cmpd="sng">
                <a:solidFill>
                  <a:schemeClr val="accent4"/>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7" name="iṧ1îḋè"/>
              <p:cNvSpPr txBox="1"/>
              <p:nvPr/>
            </p:nvSpPr>
            <p:spPr>
              <a:xfrm>
                <a:off x="669925" y="4672896"/>
                <a:ext cx="2625550" cy="321708"/>
              </a:xfrm>
              <a:prstGeom prst="rect">
                <a:avLst/>
              </a:prstGeom>
            </p:spPr>
            <p:txBody>
              <a:bodyPr vert="horz" wrap="none" lIns="90000" tIns="46800" rIns="90000" bIns="46800" anchor="ctr">
                <a:noAutofit/>
              </a:bodyPr>
              <a:lstStyle/>
              <a:p>
                <a:pPr algn="r">
                  <a:spcBef>
                    <a:spcPct val="0"/>
                  </a:spcBef>
                </a:pPr>
                <a:r>
                  <a:rPr lang="en-US" altLang="zh-CN" sz="2000" b="1" dirty="0"/>
                  <a:t>Jacobson</a:t>
                </a:r>
                <a:endParaRPr lang="zh-CN" altLang="en-US" sz="2000" b="1" dirty="0"/>
              </a:p>
            </p:txBody>
          </p:sp>
          <p:sp>
            <p:nvSpPr>
              <p:cNvPr id="18" name="îślïďê"/>
              <p:cNvSpPr txBox="1"/>
              <p:nvPr/>
            </p:nvSpPr>
            <p:spPr>
              <a:xfrm>
                <a:off x="669925" y="5040769"/>
                <a:ext cx="2619431" cy="721945"/>
              </a:xfrm>
              <a:prstGeom prst="rect">
                <a:avLst/>
              </a:prstGeom>
            </p:spPr>
            <p:txBody>
              <a:bodyPr vert="horz" wrap="square" lIns="90000" tIns="46800" rIns="90000" bIns="46800" anchor="ctr">
                <a:noAutofit/>
              </a:bodyPr>
              <a:lstStyle/>
              <a:p>
                <a:pPr algn="r">
                  <a:lnSpc>
                    <a:spcPct val="150000"/>
                  </a:lnSpc>
                  <a:spcBef>
                    <a:spcPct val="0"/>
                  </a:spcBef>
                </a:pPr>
                <a:endParaRPr lang="zh-CN" altLang="en-US" sz="1100" dirty="0"/>
              </a:p>
            </p:txBody>
          </p:sp>
        </p:grpSp>
        <p:sp>
          <p:nvSpPr>
            <p:cNvPr id="31" name="îṡ1îďè">
              <a:extLst>
                <a:ext uri="{FF2B5EF4-FFF2-40B4-BE49-F238E27FC236}">
                  <a16:creationId xmlns:a16="http://schemas.microsoft.com/office/drawing/2014/main" id="{797B1F1B-36DC-4BAB-A5C4-1096A46532F0}"/>
                </a:ext>
              </a:extLst>
            </p:cNvPr>
            <p:cNvSpPr txBox="1"/>
            <p:nvPr/>
          </p:nvSpPr>
          <p:spPr>
            <a:xfrm>
              <a:off x="669924" y="5151731"/>
              <a:ext cx="2625800" cy="721944"/>
            </a:xfrm>
            <a:prstGeom prst="rect">
              <a:avLst/>
            </a:prstGeom>
          </p:spPr>
          <p:txBody>
            <a:bodyPr vert="horz" wrap="square" lIns="90000" tIns="46800" rIns="90000" bIns="46800" anchor="ctr">
              <a:noAutofit/>
            </a:bodyPr>
            <a:lstStyle/>
            <a:p>
              <a:pPr algn="r">
                <a:lnSpc>
                  <a:spcPct val="150000"/>
                </a:lnSpc>
                <a:spcBef>
                  <a:spcPct val="0"/>
                </a:spcBef>
              </a:pPr>
              <a:r>
                <a:rPr lang="en-US" altLang="zh-CN" sz="1400" dirty="0"/>
                <a:t>OOSE</a:t>
              </a:r>
              <a:endParaRPr lang="zh-CN" altLang="en-US" sz="1400" dirty="0"/>
            </a:p>
          </p:txBody>
        </p:sp>
      </p:grpSp>
    </p:spTree>
    <p:extLst>
      <p:ext uri="{BB962C8B-B14F-4D97-AF65-F5344CB8AC3E}">
        <p14:creationId xmlns:p14="http://schemas.microsoft.com/office/powerpoint/2010/main" val="2725982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righ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en-US" altLang="zh-CN" dirty="0"/>
              <a:t>Booch1993</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Booch1993</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470516"/>
            <a:ext cx="4450648" cy="4241193"/>
          </a:xfrm>
          <a:prstGeom prst="rect">
            <a:avLst/>
          </a:prstGeom>
          <a:noFill/>
        </p:spPr>
        <p:txBody>
          <a:bodyPr wrap="square" lIns="90000" tIns="46800" rIns="90000" bIns="46800" rtlCol="0" anchor="ctr">
            <a:normAutofit/>
          </a:bodyPr>
          <a:lstStyle/>
          <a:p>
            <a:pPr>
              <a:lnSpc>
                <a:spcPct val="150000"/>
              </a:lnSpc>
              <a:spcBef>
                <a:spcPct val="0"/>
              </a:spcBef>
            </a:pPr>
            <a:r>
              <a:rPr lang="en-US" altLang="zh-CN" dirty="0"/>
              <a:t>	</a:t>
            </a:r>
            <a:r>
              <a:rPr lang="zh-CN" altLang="en-US" dirty="0"/>
              <a:t>面向对象软件工程的概念最早由</a:t>
            </a:r>
            <a:r>
              <a:rPr lang="en-US" altLang="zh-CN" dirty="0" err="1"/>
              <a:t>Booch</a:t>
            </a:r>
            <a:r>
              <a:rPr lang="zh-CN" altLang="en-US" dirty="0"/>
              <a:t>提出，</a:t>
            </a:r>
            <a:r>
              <a:rPr lang="zh-CN" altLang="zh-CN" dirty="0"/>
              <a:t>他是面向对象最早的倡导者之一</a:t>
            </a:r>
            <a:r>
              <a:rPr lang="zh-CN" altLang="en-US" dirty="0"/>
              <a:t>。</a:t>
            </a:r>
            <a:endParaRPr lang="en-US" altLang="zh-CN" dirty="0"/>
          </a:p>
        </p:txBody>
      </p:sp>
    </p:spTree>
    <p:extLst>
      <p:ext uri="{BB962C8B-B14F-4D97-AF65-F5344CB8AC3E}">
        <p14:creationId xmlns:p14="http://schemas.microsoft.com/office/powerpoint/2010/main" val="3257769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OMT</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OMT</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65057" y="1470516"/>
            <a:ext cx="4450648" cy="4241193"/>
          </a:xfrm>
          <a:prstGeom prst="rect">
            <a:avLst/>
          </a:prstGeom>
          <a:noFill/>
        </p:spPr>
        <p:txBody>
          <a:bodyPr wrap="square" lIns="90000" tIns="46800" rIns="90000" bIns="46800" rtlCol="0" anchor="ctr">
            <a:normAutofit/>
          </a:bodyPr>
          <a:lstStyle/>
          <a:p>
            <a:pPr>
              <a:lnSpc>
                <a:spcPct val="150000"/>
              </a:lnSpc>
              <a:spcBef>
                <a:spcPct val="0"/>
              </a:spcBef>
            </a:pPr>
            <a:r>
              <a:rPr lang="en-US" altLang="zh-CN" dirty="0"/>
              <a:t>	Rumbaugh</a:t>
            </a:r>
            <a:r>
              <a:rPr lang="zh-CN" altLang="en-US" dirty="0"/>
              <a:t>等人提出了面向对象的建模技术（</a:t>
            </a:r>
            <a:r>
              <a:rPr lang="en-US" altLang="zh-CN" dirty="0"/>
              <a:t>OMT</a:t>
            </a:r>
            <a:r>
              <a:rPr lang="zh-CN" altLang="en-US" dirty="0"/>
              <a:t>）方法，</a:t>
            </a:r>
            <a:r>
              <a:rPr lang="zh-CN" altLang="zh-CN" dirty="0"/>
              <a:t>采用了面向对象的概念，并引入各种独立与语言的表示符</a:t>
            </a:r>
            <a:r>
              <a:rPr lang="zh-CN" altLang="en-US" dirty="0"/>
              <a:t>，这种方法用对象模型、动态模型、功能模型和用例模型共同完成对整个系统的建模，所定义的概念和符号可用于付按揭开发的分析设计和实现全过程，软件开发人员在开发过程的不同阶段不需要进行概念和符号的转换。</a:t>
            </a:r>
          </a:p>
        </p:txBody>
      </p:sp>
    </p:spTree>
    <p:extLst>
      <p:ext uri="{BB962C8B-B14F-4D97-AF65-F5344CB8AC3E}">
        <p14:creationId xmlns:p14="http://schemas.microsoft.com/office/powerpoint/2010/main" val="3899054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OOSE</a:t>
            </a:r>
            <a:endParaRPr lang="zh-CN" altLang="en-US" dirty="0"/>
          </a:p>
        </p:txBody>
      </p:sp>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grpSp>
        <p:nvGrpSpPr>
          <p:cNvPr id="5" name="311f4e3a-3ee7-457c-b621-80829db5ec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6387" y="1123951"/>
            <a:ext cx="10762938" cy="4960049"/>
            <a:chOff x="756387" y="1123951"/>
            <a:chExt cx="10762938" cy="4960049"/>
          </a:xfrm>
        </p:grpSpPr>
        <p:grpSp>
          <p:nvGrpSpPr>
            <p:cNvPr id="6" name="isḻïḍè">
              <a:extLst>
                <a:ext uri="{FF2B5EF4-FFF2-40B4-BE49-F238E27FC236}">
                  <a16:creationId xmlns:a16="http://schemas.microsoft.com/office/drawing/2014/main" id="{3D19E085-6CC1-40C0-8A39-426A17CEDE6E}"/>
                </a:ext>
              </a:extLst>
            </p:cNvPr>
            <p:cNvGrpSpPr/>
            <p:nvPr/>
          </p:nvGrpSpPr>
          <p:grpSpPr>
            <a:xfrm>
              <a:off x="5914873" y="1584000"/>
              <a:ext cx="5604452" cy="4127710"/>
              <a:chOff x="5914873" y="1854001"/>
              <a:chExt cx="5604452" cy="4127710"/>
            </a:xfrm>
          </p:grpSpPr>
          <p:sp>
            <p:nvSpPr>
              <p:cNvPr id="11" name="íṧļîdè">
                <a:extLst>
                  <a:ext uri="{FF2B5EF4-FFF2-40B4-BE49-F238E27FC236}">
                    <a16:creationId xmlns:a16="http://schemas.microsoft.com/office/drawing/2014/main" id="{7340650B-45C0-4791-9B6F-047FFF8ABF36}"/>
                  </a:ext>
                </a:extLst>
              </p:cNvPr>
              <p:cNvSpPr/>
              <p:nvPr/>
            </p:nvSpPr>
            <p:spPr>
              <a:xfrm flipV="1">
                <a:off x="6637198" y="5652359"/>
                <a:ext cx="4286725" cy="329352"/>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îśḻiḋè">
                <a:extLst>
                  <a:ext uri="{FF2B5EF4-FFF2-40B4-BE49-F238E27FC236}">
                    <a16:creationId xmlns:a16="http://schemas.microsoft.com/office/drawing/2014/main" id="{8759B5AB-9FFD-4486-B253-E9934B43A633}"/>
                  </a:ext>
                </a:extLst>
              </p:cNvPr>
              <p:cNvSpPr/>
              <p:nvPr/>
            </p:nvSpPr>
            <p:spPr>
              <a:xfrm rot="4599532" flipV="1">
                <a:off x="4135771" y="3633103"/>
                <a:ext cx="3824378" cy="266173"/>
              </a:xfrm>
              <a:prstGeom prst="round2SameRect">
                <a:avLst>
                  <a:gd name="adj1" fmla="val 50000"/>
                  <a:gd name="adj2" fmla="val 0"/>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šļïḋe">
                <a:extLst>
                  <a:ext uri="{FF2B5EF4-FFF2-40B4-BE49-F238E27FC236}">
                    <a16:creationId xmlns:a16="http://schemas.microsoft.com/office/drawing/2014/main" id="{9B76372D-858D-4F96-9AB1-EC930F485B39}"/>
                  </a:ext>
                </a:extLst>
              </p:cNvPr>
              <p:cNvSpPr/>
              <p:nvPr/>
            </p:nvSpPr>
            <p:spPr>
              <a:xfrm>
                <a:off x="6637198" y="3746341"/>
                <a:ext cx="1081297" cy="1081299"/>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4" name="íśḻiḓe">
                <a:extLst>
                  <a:ext uri="{FF2B5EF4-FFF2-40B4-BE49-F238E27FC236}">
                    <a16:creationId xmlns:a16="http://schemas.microsoft.com/office/drawing/2014/main" id="{11034764-847E-4258-8EA5-EF6C1B09B595}"/>
                  </a:ext>
                </a:extLst>
              </p:cNvPr>
              <p:cNvSpPr/>
              <p:nvPr/>
            </p:nvSpPr>
            <p:spPr>
              <a:xfrm>
                <a:off x="8069143" y="3966785"/>
                <a:ext cx="1433632" cy="1433634"/>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5" name="íṩlíḍe">
                <a:extLst>
                  <a:ext uri="{FF2B5EF4-FFF2-40B4-BE49-F238E27FC236}">
                    <a16:creationId xmlns:a16="http://schemas.microsoft.com/office/drawing/2014/main" id="{AF6D452F-603F-4772-AF7A-CD21EEABA96E}"/>
                  </a:ext>
                </a:extLst>
              </p:cNvPr>
              <p:cNvSpPr/>
              <p:nvPr/>
            </p:nvSpPr>
            <p:spPr>
              <a:xfrm>
                <a:off x="7314119" y="2187709"/>
                <a:ext cx="1676618" cy="167662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400" b="1" dirty="0"/>
              </a:p>
            </p:txBody>
          </p:sp>
          <p:sp>
            <p:nvSpPr>
              <p:cNvPr id="16" name="îş1íḓê">
                <a:extLst>
                  <a:ext uri="{FF2B5EF4-FFF2-40B4-BE49-F238E27FC236}">
                    <a16:creationId xmlns:a16="http://schemas.microsoft.com/office/drawing/2014/main" id="{C3C2CF76-FF13-4B4C-8EF1-01C6A15C70D9}"/>
                  </a:ext>
                </a:extLst>
              </p:cNvPr>
              <p:cNvSpPr/>
              <p:nvPr/>
            </p:nvSpPr>
            <p:spPr>
              <a:xfrm>
                <a:off x="9188376" y="2135909"/>
                <a:ext cx="2330949" cy="2330954"/>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r>
                  <a:rPr lang="en-US" altLang="zh-CN" sz="2000" b="1" dirty="0"/>
                  <a:t>OOSE</a:t>
                </a:r>
              </a:p>
            </p:txBody>
          </p:sp>
          <p:sp>
            <p:nvSpPr>
              <p:cNvPr id="17" name="iṥ1îḑè">
                <a:extLst>
                  <a:ext uri="{FF2B5EF4-FFF2-40B4-BE49-F238E27FC236}">
                    <a16:creationId xmlns:a16="http://schemas.microsoft.com/office/drawing/2014/main" id="{F27D46BD-6CDE-4268-9FAE-02F3521D5798}"/>
                  </a:ext>
                </a:extLst>
              </p:cNvPr>
              <p:cNvSpPr/>
              <p:nvPr/>
            </p:nvSpPr>
            <p:spPr>
              <a:xfrm>
                <a:off x="9830998" y="4647310"/>
                <a:ext cx="824602" cy="824602"/>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sp>
            <p:nvSpPr>
              <p:cNvPr id="18" name="îśḻiďé">
                <a:extLst>
                  <a:ext uri="{FF2B5EF4-FFF2-40B4-BE49-F238E27FC236}">
                    <a16:creationId xmlns:a16="http://schemas.microsoft.com/office/drawing/2014/main" id="{DCFBAA4D-2E9C-40CA-873B-316E3EC6310C}"/>
                  </a:ext>
                </a:extLst>
              </p:cNvPr>
              <p:cNvSpPr/>
              <p:nvPr/>
            </p:nvSpPr>
            <p:spPr>
              <a:xfrm>
                <a:off x="6240931" y="2531952"/>
                <a:ext cx="969494" cy="969494"/>
              </a:xfrm>
              <a:prstGeom prst="ellips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spcBef>
                    <a:spcPct val="0"/>
                  </a:spcBef>
                </a:pPr>
                <a:endParaRPr lang="en-US" altLang="zh-CN" sz="1100" b="1" dirty="0"/>
              </a:p>
            </p:txBody>
          </p:sp>
        </p:grpSp>
        <p:cxnSp>
          <p:nvCxnSpPr>
            <p:cNvPr id="7" name="直接连接符 6">
              <a:extLst>
                <a:ext uri="{FF2B5EF4-FFF2-40B4-BE49-F238E27FC236}">
                  <a16:creationId xmlns:a16="http://schemas.microsoft.com/office/drawing/2014/main" id="{9A33A229-F34C-4649-B3F7-435FA3D57E07}"/>
                </a:ext>
              </a:extLst>
            </p:cNvPr>
            <p:cNvCxnSpPr/>
            <p:nvPr/>
          </p:nvCxnSpPr>
          <p:spPr>
            <a:xfrm>
              <a:off x="831000" y="1123951"/>
              <a:ext cx="0" cy="496004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8" name="íṧ1îḓé">
              <a:extLst>
                <a:ext uri="{FF2B5EF4-FFF2-40B4-BE49-F238E27FC236}">
                  <a16:creationId xmlns:a16="http://schemas.microsoft.com/office/drawing/2014/main" id="{9E5FB49A-6A7A-4347-9ACC-11B188CE0912}"/>
                </a:ext>
              </a:extLst>
            </p:cNvPr>
            <p:cNvGrpSpPr/>
            <p:nvPr/>
          </p:nvGrpSpPr>
          <p:grpSpPr>
            <a:xfrm>
              <a:off x="756387" y="2028195"/>
              <a:ext cx="4512306" cy="1475418"/>
              <a:chOff x="756387" y="120025"/>
              <a:chExt cx="4512306" cy="1475418"/>
            </a:xfrm>
          </p:grpSpPr>
          <p:sp>
            <p:nvSpPr>
              <p:cNvPr id="9" name="iŝľiďè">
                <a:extLst>
                  <a:ext uri="{FF2B5EF4-FFF2-40B4-BE49-F238E27FC236}">
                    <a16:creationId xmlns:a16="http://schemas.microsoft.com/office/drawing/2014/main" id="{92068C61-6847-4C07-AE2F-943B685CC089}"/>
                  </a:ext>
                </a:extLst>
              </p:cNvPr>
              <p:cNvSpPr txBox="1"/>
              <p:nvPr/>
            </p:nvSpPr>
            <p:spPr>
              <a:xfrm>
                <a:off x="995446" y="120025"/>
                <a:ext cx="4273247" cy="1326193"/>
              </a:xfrm>
              <a:prstGeom prst="rect">
                <a:avLst/>
              </a:prstGeom>
              <a:noFill/>
            </p:spPr>
            <p:txBody>
              <a:bodyPr wrap="square" lIns="90000" tIns="46800" rIns="90000" bIns="46800" rtlCol="0" anchor="ctr">
                <a:normAutofit/>
              </a:bodyPr>
              <a:lstStyle/>
              <a:p>
                <a:pPr>
                  <a:lnSpc>
                    <a:spcPct val="150000"/>
                  </a:lnSpc>
                </a:pPr>
                <a:endParaRPr lang="en-US" altLang="zh-CN" sz="3200" dirty="0"/>
              </a:p>
              <a:p>
                <a:pPr>
                  <a:lnSpc>
                    <a:spcPct val="150000"/>
                  </a:lnSpc>
                </a:pPr>
                <a:endParaRPr lang="en-US" altLang="zh-CN" sz="3800" dirty="0"/>
              </a:p>
            </p:txBody>
          </p:sp>
          <p:sp>
            <p:nvSpPr>
              <p:cNvPr id="10" name="iś1íḍé">
                <a:extLst>
                  <a:ext uri="{FF2B5EF4-FFF2-40B4-BE49-F238E27FC236}">
                    <a16:creationId xmlns:a16="http://schemas.microsoft.com/office/drawing/2014/main" id="{2EDF9F11-D9C3-4209-B6F6-3A0A12C3781F}"/>
                  </a:ext>
                </a:extLst>
              </p:cNvPr>
              <p:cNvSpPr/>
              <p:nvPr/>
            </p:nvSpPr>
            <p:spPr bwMode="auto">
              <a:xfrm>
                <a:off x="756387" y="1446218"/>
                <a:ext cx="149225" cy="149225"/>
              </a:xfrm>
              <a:prstGeom prst="ellipse">
                <a:avLst/>
              </a:prstGeom>
              <a:solidFill>
                <a:schemeClr val="accent1"/>
              </a:solidFill>
              <a:ln w="38100">
                <a:solidFill>
                  <a:schemeClr val="bg1"/>
                </a:solid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grpSp>
      </p:grpSp>
      <p:sp>
        <p:nvSpPr>
          <p:cNvPr id="19" name="iŝľiďè">
            <a:extLst>
              <a:ext uri="{FF2B5EF4-FFF2-40B4-BE49-F238E27FC236}">
                <a16:creationId xmlns:a16="http://schemas.microsoft.com/office/drawing/2014/main" id="{DAE7E2A5-B118-4942-96B3-079A4F6905B4}"/>
              </a:ext>
            </a:extLst>
          </p:cNvPr>
          <p:cNvSpPr txBox="1"/>
          <p:nvPr/>
        </p:nvSpPr>
        <p:spPr>
          <a:xfrm>
            <a:off x="971581" y="3765551"/>
            <a:ext cx="4273247" cy="1326194"/>
          </a:xfrm>
          <a:prstGeom prst="rect">
            <a:avLst/>
          </a:prstGeom>
          <a:noFill/>
        </p:spPr>
        <p:txBody>
          <a:bodyPr wrap="square" lIns="90000" tIns="46800" rIns="90000" bIns="46800" rtlCol="0" anchor="ctr">
            <a:normAutofit/>
          </a:bodyPr>
          <a:lstStyle/>
          <a:p>
            <a:pPr>
              <a:lnSpc>
                <a:spcPct val="150000"/>
              </a:lnSpc>
            </a:pPr>
            <a:endParaRPr lang="en-US" altLang="zh-CN" sz="3200" dirty="0"/>
          </a:p>
        </p:txBody>
      </p:sp>
      <p:sp>
        <p:nvSpPr>
          <p:cNvPr id="20" name="iŝľiďè">
            <a:extLst>
              <a:ext uri="{FF2B5EF4-FFF2-40B4-BE49-F238E27FC236}">
                <a16:creationId xmlns:a16="http://schemas.microsoft.com/office/drawing/2014/main" id="{68B18517-AE82-4D6D-A355-F463BF53499B}"/>
              </a:ext>
            </a:extLst>
          </p:cNvPr>
          <p:cNvSpPr txBox="1"/>
          <p:nvPr/>
        </p:nvSpPr>
        <p:spPr>
          <a:xfrm>
            <a:off x="1026582" y="1470516"/>
            <a:ext cx="4450648" cy="4241193"/>
          </a:xfrm>
          <a:prstGeom prst="rect">
            <a:avLst/>
          </a:prstGeom>
          <a:noFill/>
        </p:spPr>
        <p:txBody>
          <a:bodyPr wrap="square" lIns="90000" tIns="46800" rIns="90000" bIns="46800" rtlCol="0" anchor="ctr">
            <a:normAutofit/>
          </a:bodyPr>
          <a:lstStyle/>
          <a:p>
            <a:pPr>
              <a:lnSpc>
                <a:spcPct val="150000"/>
              </a:lnSpc>
              <a:spcBef>
                <a:spcPct val="0"/>
              </a:spcBef>
            </a:pPr>
            <a:r>
              <a:rPr lang="en-US" altLang="zh-CN" dirty="0"/>
              <a:t>	Jacobson</a:t>
            </a:r>
            <a:r>
              <a:rPr lang="zh-CN" altLang="en-US" dirty="0"/>
              <a:t>于</a:t>
            </a:r>
            <a:r>
              <a:rPr lang="en-US" altLang="zh-CN" dirty="0"/>
              <a:t>1994</a:t>
            </a:r>
            <a:r>
              <a:rPr lang="zh-CN" altLang="en-US" dirty="0"/>
              <a:t>年提出了</a:t>
            </a:r>
            <a:r>
              <a:rPr lang="en-US" altLang="zh-CN" dirty="0"/>
              <a:t>OOSE</a:t>
            </a:r>
            <a:r>
              <a:rPr lang="zh-CN" altLang="en-US" dirty="0"/>
              <a:t>方法，其最大的特点是面向用例（</a:t>
            </a:r>
            <a:r>
              <a:rPr lang="en-US" altLang="zh-CN" dirty="0"/>
              <a:t>Use-Case</a:t>
            </a:r>
            <a:r>
              <a:rPr lang="zh-CN" altLang="en-US" dirty="0"/>
              <a:t>），并在用例的描述中引入了外部角色的概念。</a:t>
            </a:r>
          </a:p>
        </p:txBody>
      </p:sp>
    </p:spTree>
    <p:extLst>
      <p:ext uri="{BB962C8B-B14F-4D97-AF65-F5344CB8AC3E}">
        <p14:creationId xmlns:p14="http://schemas.microsoft.com/office/powerpoint/2010/main" val="2760315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10.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ags/tag11.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ags/tag12.xml><?xml version="1.0" encoding="utf-8"?>
<p:tagLst xmlns:a="http://schemas.openxmlformats.org/drawingml/2006/main" xmlns:r="http://schemas.openxmlformats.org/officeDocument/2006/relationships" xmlns:p="http://schemas.openxmlformats.org/presentationml/2006/main">
  <p:tag name="ISLIDE.DIAGRAM" val="f0066d1e-9153-4e50-82d0-f12d4e06f081"/>
</p:tagLst>
</file>

<file path=ppt/tags/tag13.xml><?xml version="1.0" encoding="utf-8"?>
<p:tagLst xmlns:a="http://schemas.openxmlformats.org/drawingml/2006/main" xmlns:r="http://schemas.openxmlformats.org/officeDocument/2006/relationships" xmlns:p="http://schemas.openxmlformats.org/presentationml/2006/main">
  <p:tag name="ISLIDE.DIAGRAM" val="1b68381d-8104-4d07-a50f-4bd095a00b1a"/>
</p:tagLst>
</file>

<file path=ppt/tags/tag2.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3.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4.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5.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6.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7.xml><?xml version="1.0" encoding="utf-8"?>
<p:tagLst xmlns:a="http://schemas.openxmlformats.org/drawingml/2006/main" xmlns:r="http://schemas.openxmlformats.org/officeDocument/2006/relationships" xmlns:p="http://schemas.openxmlformats.org/presentationml/2006/main">
  <p:tag name="ISLIDE.DIAGRAM" val="311f4e3a-3ee7-457c-b621-80829db5ec07"/>
</p:tagLst>
</file>

<file path=ppt/tags/tag8.xml><?xml version="1.0" encoding="utf-8"?>
<p:tagLst xmlns:a="http://schemas.openxmlformats.org/drawingml/2006/main" xmlns:r="http://schemas.openxmlformats.org/officeDocument/2006/relationships" xmlns:p="http://schemas.openxmlformats.org/presentationml/2006/main">
  <p:tag name="ISLIDE.DIAGRAM" val="b15d545d-6a15-46b3-895f-c24e208876c5"/>
</p:tagLst>
</file>

<file path=ppt/tags/tag9.xml><?xml version="1.0" encoding="utf-8"?>
<p:tagLst xmlns:a="http://schemas.openxmlformats.org/drawingml/2006/main" xmlns:r="http://schemas.openxmlformats.org/officeDocument/2006/relationships" xmlns:p="http://schemas.openxmlformats.org/presentationml/2006/main">
  <p:tag name="ISLIDE.DIAGRAM" val="fca88460-b8f0-4790-b107-f027add2c3b8"/>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8.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2179</TotalTime>
  <Words>1529</Words>
  <Application>Microsoft Office PowerPoint</Application>
  <PresentationFormat>宽屏</PresentationFormat>
  <Paragraphs>405</Paragraphs>
  <Slides>54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宋体</vt:lpstr>
      <vt:lpstr>微软雅黑</vt:lpstr>
      <vt:lpstr>Arial</vt:lpstr>
      <vt:lpstr>Calibri</vt:lpstr>
      <vt:lpstr>Impact</vt:lpstr>
      <vt:lpstr>主题5</vt:lpstr>
      <vt:lpstr>UML2基础、建模与设计教程</vt:lpstr>
      <vt:lpstr>PowerPoint 演示文稿</vt:lpstr>
      <vt:lpstr>UML简介及历史</vt:lpstr>
      <vt:lpstr>什么是UML（Unified Modeling Language）</vt:lpstr>
      <vt:lpstr>OMG（ Object Management Group ）</vt:lpstr>
      <vt:lpstr>UML中的发展历程</vt:lpstr>
      <vt:lpstr>Booch1993</vt:lpstr>
      <vt:lpstr>OMT</vt:lpstr>
      <vt:lpstr>OOSE</vt:lpstr>
      <vt:lpstr>OOA/OOD</vt:lpstr>
      <vt:lpstr>UML中的发展历程</vt:lpstr>
      <vt:lpstr>UML的特点与结构</vt:lpstr>
      <vt:lpstr>UML的特点</vt:lpstr>
      <vt:lpstr>UML的结构</vt:lpstr>
      <vt:lpstr>UML中的事务</vt:lpstr>
      <vt:lpstr>构建事务</vt:lpstr>
      <vt:lpstr>UML中的事务</vt:lpstr>
      <vt:lpstr>行为事务</vt:lpstr>
      <vt:lpstr>UML中的事务</vt:lpstr>
      <vt:lpstr>分组事物</vt:lpstr>
      <vt:lpstr>UML中的事务</vt:lpstr>
      <vt:lpstr>注释事物</vt:lpstr>
      <vt:lpstr>UML中的关系</vt:lpstr>
      <vt:lpstr>依赖</vt:lpstr>
      <vt:lpstr>关联</vt:lpstr>
      <vt:lpstr>泛化</vt:lpstr>
      <vt:lpstr>实现</vt:lpstr>
      <vt:lpstr>UML中的视图与图</vt:lpstr>
      <vt:lpstr>UML的视图</vt:lpstr>
      <vt:lpstr>UML中图的分类</vt:lpstr>
      <vt:lpstr>用例图</vt:lpstr>
      <vt:lpstr>类图、对象图</vt:lpstr>
      <vt:lpstr>状态机图</vt:lpstr>
      <vt:lpstr>活动图</vt:lpstr>
      <vt:lpstr>顺序图</vt:lpstr>
      <vt:lpstr>通信图</vt:lpstr>
      <vt:lpstr>构件图</vt:lpstr>
      <vt:lpstr>部署图</vt:lpstr>
      <vt:lpstr>UML2.0新特性</vt:lpstr>
      <vt:lpstr>UML2.0新特性</vt:lpstr>
      <vt:lpstr>UML2.0中的新图</vt:lpstr>
      <vt:lpstr>UML2.0中的新图</vt:lpstr>
      <vt:lpstr>UML2.0中的新图</vt:lpstr>
      <vt:lpstr>UML2.0中的新图</vt:lpstr>
      <vt:lpstr>系统开发阶段</vt:lpstr>
      <vt:lpstr>系统开发的为五个阶段</vt:lpstr>
      <vt:lpstr>小结</vt:lpstr>
      <vt:lpstr>QUESTION</vt:lpstr>
      <vt:lpstr>QUESTION</vt:lpstr>
      <vt:lpstr>QUESTION</vt:lpstr>
      <vt:lpstr>QUESTION</vt:lpstr>
      <vt:lpstr>绩效评定</vt:lpstr>
      <vt:lpstr>参考资料</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Chen XuanWem</cp:lastModifiedBy>
  <cp:revision>93</cp:revision>
  <cp:lastPrinted>2018-04-24T16:00:00Z</cp:lastPrinted>
  <dcterms:created xsi:type="dcterms:W3CDTF">2018-04-24T16:00:00Z</dcterms:created>
  <dcterms:modified xsi:type="dcterms:W3CDTF">2018-10-23T15:06:57Z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