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3.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Override4.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5.xml" ContentType="application/vnd.openxmlformats-officedocument.themeOverride+xml"/>
  <Override PartName="/ppt/tags/tag2.xml" ContentType="application/vnd.openxmlformats-officedocument.presentationml.tags+xml"/>
  <Override PartName="/ppt/theme/themeOverride6.xml" ContentType="application/vnd.openxmlformats-officedocument.themeOverride+xml"/>
  <Override PartName="/ppt/tags/tag3.xml" ContentType="application/vnd.openxmlformats-officedocument.presentationml.tags+xml"/>
  <Override PartName="/ppt/notesSlides/notesSlide35.xml" ContentType="application/vnd.openxmlformats-officedocument.presentationml.notesSl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266" r:id="rId3"/>
    <p:sldId id="258" r:id="rId4"/>
    <p:sldId id="303" r:id="rId5"/>
    <p:sldId id="332" r:id="rId6"/>
    <p:sldId id="337" r:id="rId7"/>
    <p:sldId id="304" r:id="rId8"/>
    <p:sldId id="308" r:id="rId9"/>
    <p:sldId id="310" r:id="rId10"/>
    <p:sldId id="267" r:id="rId11"/>
    <p:sldId id="305" r:id="rId12"/>
    <p:sldId id="306" r:id="rId13"/>
    <p:sldId id="309" r:id="rId14"/>
    <p:sldId id="311" r:id="rId15"/>
    <p:sldId id="312" r:id="rId16"/>
    <p:sldId id="333" r:id="rId17"/>
    <p:sldId id="271" r:id="rId18"/>
    <p:sldId id="314" r:id="rId19"/>
    <p:sldId id="313" r:id="rId20"/>
    <p:sldId id="320" r:id="rId21"/>
    <p:sldId id="316" r:id="rId22"/>
    <p:sldId id="315" r:id="rId23"/>
    <p:sldId id="318" r:id="rId24"/>
    <p:sldId id="319" r:id="rId25"/>
    <p:sldId id="321" r:id="rId26"/>
    <p:sldId id="322" r:id="rId27"/>
    <p:sldId id="323" r:id="rId28"/>
    <p:sldId id="334" r:id="rId29"/>
    <p:sldId id="277" r:id="rId30"/>
    <p:sldId id="324" r:id="rId31"/>
    <p:sldId id="325" r:id="rId32"/>
    <p:sldId id="326" r:id="rId33"/>
    <p:sldId id="328" r:id="rId34"/>
    <p:sldId id="329" r:id="rId35"/>
    <p:sldId id="335" r:id="rId36"/>
    <p:sldId id="331" r:id="rId37"/>
    <p:sldId id="336" r:id="rId38"/>
    <p:sldId id="282" r:id="rId39"/>
    <p:sldId id="289" r:id="rId40"/>
    <p:sldId id="288" r:id="rId41"/>
    <p:sldId id="283" r:id="rId42"/>
    <p:sldId id="261" r:id="rId43"/>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80942" autoAdjust="0"/>
  </p:normalViewPr>
  <p:slideViewPr>
    <p:cSldViewPr snapToGrid="0">
      <p:cViewPr varScale="1">
        <p:scale>
          <a:sx n="97" d="100"/>
          <a:sy n="97" d="100"/>
        </p:scale>
        <p:origin x="1188" y="72"/>
      </p:cViewPr>
      <p:guideLst/>
    </p:cSldViewPr>
  </p:slideViewPr>
  <p:notesTextViewPr>
    <p:cViewPr>
      <p:scale>
        <a:sx n="3" d="2"/>
        <a:sy n="3" d="2"/>
      </p:scale>
      <p:origin x="0" y="0"/>
    </p:cViewPr>
  </p:notesTextViewPr>
  <p:sorterViewPr>
    <p:cViewPr>
      <p:scale>
        <a:sx n="125" d="100"/>
        <a:sy n="125" d="100"/>
      </p:scale>
      <p:origin x="0" y="-164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B5BB1-73EE-483E-9610-9FD88B14682C}" type="datetimeFigureOut">
              <a:rPr lang="zh-CN" altLang="en-US" smtClean="0"/>
              <a:t>2018/12/18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5A16B-4A35-41BD-93DC-295A9A0D9E87}" type="slidenum">
              <a:rPr lang="zh-CN" altLang="en-US" smtClean="0"/>
              <a:t>‹#›</a:t>
            </a:fld>
            <a:endParaRPr lang="zh-CN" altLang="en-US"/>
          </a:p>
        </p:txBody>
      </p:sp>
    </p:spTree>
    <p:extLst>
      <p:ext uri="{BB962C8B-B14F-4D97-AF65-F5344CB8AC3E}">
        <p14:creationId xmlns:p14="http://schemas.microsoft.com/office/powerpoint/2010/main" val="416465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我们通常会把类图和对象图放在一起讲。</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对象是类的实例</a:t>
            </a:r>
            <a:endParaRPr lang="en-US" altLang="zh-CN" dirty="0"/>
          </a:p>
          <a:p>
            <a:r>
              <a:rPr lang="zh-CN" altLang="en-US" dirty="0"/>
              <a:t>类是对一组具有相同属性、操作、关系和语意的对象的抽象。</a:t>
            </a:r>
            <a:endParaRPr lang="en-US" altLang="zh-CN" dirty="0"/>
          </a:p>
          <a:p>
            <a:r>
              <a:rPr lang="zh-CN" altLang="en-US" dirty="0"/>
              <a:t>对象指的是一个单独的、可确认的物体、单元或实体，它可以是具体的也可以是抽象的。</a:t>
            </a:r>
            <a:endParaRPr lang="en-US" altLang="zh-CN" dirty="0"/>
          </a:p>
          <a:p>
            <a:r>
              <a:rPr lang="zh-CN" altLang="en-US" dirty="0"/>
              <a:t>对象图用于对系统的静态设计视图或静态交互视图建模。这包括对某一时刻的系统快照建模，表示出对象集、对象的状态以及对象之间的关系</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4</a:t>
            </a:fld>
            <a:endParaRPr lang="zh-CN" altLang="en-US"/>
          </a:p>
        </p:txBody>
      </p:sp>
    </p:spTree>
    <p:extLst>
      <p:ext uri="{BB962C8B-B14F-4D97-AF65-F5344CB8AC3E}">
        <p14:creationId xmlns:p14="http://schemas.microsoft.com/office/powerpoint/2010/main" val="2879603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一个对象可以同时处于几个状态</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衍型看做元类型</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一种定义其他类型的类型</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，因为每一个衍型将创建一个相当于</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元模型中新类的等价物。当对节点或类这样的元素简历衍型时，实际上是通过创建类似于已有的构造快的新构造块来扩展</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，但新构造块有自己的新的特性、语义和表示法。</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13</a:t>
            </a:fld>
            <a:endParaRPr lang="zh-CN" altLang="en-US"/>
          </a:p>
        </p:txBody>
      </p:sp>
    </p:spTree>
    <p:extLst>
      <p:ext uri="{BB962C8B-B14F-4D97-AF65-F5344CB8AC3E}">
        <p14:creationId xmlns:p14="http://schemas.microsoft.com/office/powerpoint/2010/main" val="586360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为对象建模，要遵循如下策略</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14</a:t>
            </a:fld>
            <a:endParaRPr lang="zh-CN" altLang="en-US"/>
          </a:p>
        </p:txBody>
      </p:sp>
    </p:spTree>
    <p:extLst>
      <p:ext uri="{BB962C8B-B14F-4D97-AF65-F5344CB8AC3E}">
        <p14:creationId xmlns:p14="http://schemas.microsoft.com/office/powerpoint/2010/main" val="506747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为对象图进行逆向工程，要遵循如下策略</a:t>
            </a:r>
            <a:endParaRPr lang="en-US" altLang="zh-CN" dirty="0"/>
          </a:p>
          <a:p>
            <a:r>
              <a:rPr lang="zh-CN" altLang="en-US" sz="1200" b="0" i="0" u="none" strike="noStrike" kern="1200" dirty="0">
                <a:solidFill>
                  <a:schemeClr val="tx1"/>
                </a:solidFill>
                <a:effectLst/>
                <a:latin typeface="+mn-lt"/>
                <a:ea typeface="+mn-ea"/>
                <a:cs typeface="+mn-cs"/>
              </a:rPr>
              <a:t>代码走查是一种非正式的代码评审技术，它通常在编码完成之后由代码的作者向一组同事来讲解他自己编写的代码，由同事来给出意见。 </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15</a:t>
            </a:fld>
            <a:endParaRPr lang="zh-CN" altLang="en-US"/>
          </a:p>
        </p:txBody>
      </p:sp>
    </p:spTree>
    <p:extLst>
      <p:ext uri="{BB962C8B-B14F-4D97-AF65-F5344CB8AC3E}">
        <p14:creationId xmlns:p14="http://schemas.microsoft.com/office/powerpoint/2010/main" val="2384952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新宋体" panose="02010609030101010101" pitchFamily="49" charset="-122"/>
                <a:ea typeface="新宋体" panose="02010609030101010101" pitchFamily="49" charset="-122"/>
              </a:rPr>
              <a:t>对象图使用于模型的设计</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对源代码进行分析和说明</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对造型复杂的数据结构的理解</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从实用的角度了解系统</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优点：能够直观理解出系统运行时的实时状态</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缺点：工作量大，比较复杂</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a:solidFill>
                  <a:srgbClr val="FF0000"/>
                </a:solidFill>
                <a:latin typeface="新宋体" panose="02010609030101010101" pitchFamily="49" charset="-122"/>
                <a:ea typeface="新宋体" panose="02010609030101010101" pitchFamily="49" charset="-122"/>
              </a:rPr>
              <a:t>对象图反映了部分存在于运行系统中的具体的或原型的对象</a:t>
            </a:r>
            <a:endParaRPr lang="en-US" altLang="zh-CN" dirty="0">
              <a:solidFill>
                <a:srgbClr val="FF0000"/>
              </a:solidFill>
              <a:latin typeface="新宋体" panose="02010609030101010101" pitchFamily="49" charset="-122"/>
              <a:ea typeface="新宋体" panose="02010609030101010101" pitchFamily="49" charset="-122"/>
            </a:endParaRPr>
          </a:p>
          <a:p>
            <a:endParaRPr lang="en-US" altLang="zh-CN" dirty="0"/>
          </a:p>
          <a:p>
            <a:r>
              <a:rPr lang="zh-CN" altLang="en-US" dirty="0"/>
              <a:t>对于所有的系统（微小系统除外）会存在几百几千个对象，明显这是不能完全描述出来的</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16</a:t>
            </a:fld>
            <a:endParaRPr lang="zh-CN" altLang="en-US"/>
          </a:p>
        </p:txBody>
      </p:sp>
    </p:spTree>
    <p:extLst>
      <p:ext uri="{BB962C8B-B14F-4D97-AF65-F5344CB8AC3E}">
        <p14:creationId xmlns:p14="http://schemas.microsoft.com/office/powerpoint/2010/main" val="3069616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构件图是用于对系统的物理方面建模使用的</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17</a:t>
            </a:fld>
            <a:endParaRPr lang="zh-CN" altLang="en-US"/>
          </a:p>
        </p:txBody>
      </p:sp>
    </p:spTree>
    <p:extLst>
      <p:ext uri="{BB962C8B-B14F-4D97-AF65-F5344CB8AC3E}">
        <p14:creationId xmlns:p14="http://schemas.microsoft.com/office/powerpoint/2010/main" val="2131812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5"/>
          </p:nvPr>
        </p:nvSpPr>
        <p:spPr/>
        <p:txBody>
          <a:bodyPr/>
          <a:lstStyle/>
          <a:p>
            <a:fld id="{0FD5A16B-4A35-41BD-93DC-295A9A0D9E87}" type="slidenum">
              <a:rPr lang="zh-CN" altLang="en-US" smtClean="0"/>
              <a:t>18</a:t>
            </a:fld>
            <a:endParaRPr lang="zh-CN" altLang="en-US"/>
          </a:p>
        </p:txBody>
      </p:sp>
    </p:spTree>
    <p:extLst>
      <p:ext uri="{BB962C8B-B14F-4D97-AF65-F5344CB8AC3E}">
        <p14:creationId xmlns:p14="http://schemas.microsoft.com/office/powerpoint/2010/main" val="1115982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一个组件是一个多个类的实现一样，工件（如果它是可执行的）是一个组件的实现。</a:t>
            </a:r>
            <a:endParaRPr lang="en-US" altLang="zh-CN" sz="1200"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开发过程中一个项目有些代码是可以重复利用的</a:t>
            </a:r>
            <a:endParaRPr lang="en-US" altLang="zh-CN" sz="1200" dirty="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5"/>
          </p:nvPr>
        </p:nvSpPr>
        <p:spPr/>
        <p:txBody>
          <a:bodyPr/>
          <a:lstStyle/>
          <a:p>
            <a:fld id="{0FD5A16B-4A35-41BD-93DC-295A9A0D9E87}" type="slidenum">
              <a:rPr lang="zh-CN" altLang="en-US" smtClean="0"/>
              <a:t>19</a:t>
            </a:fld>
            <a:endParaRPr lang="zh-CN" altLang="en-US"/>
          </a:p>
        </p:txBody>
      </p:sp>
    </p:spTree>
    <p:extLst>
      <p:ext uri="{BB962C8B-B14F-4D97-AF65-F5344CB8AC3E}">
        <p14:creationId xmlns:p14="http://schemas.microsoft.com/office/powerpoint/2010/main" val="2948715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20</a:t>
            </a:fld>
            <a:endParaRPr lang="zh-CN" altLang="en-US"/>
          </a:p>
        </p:txBody>
      </p:sp>
    </p:spTree>
    <p:extLst>
      <p:ext uri="{BB962C8B-B14F-4D97-AF65-F5344CB8AC3E}">
        <p14:creationId xmlns:p14="http://schemas.microsoft.com/office/powerpoint/2010/main" val="2593238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如系统包含哪几个子系统，包括哪些类 包 构件</a:t>
            </a:r>
            <a:endParaRPr lang="en-US" altLang="zh-CN" sz="1200" dirty="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5"/>
          </p:nvPr>
        </p:nvSpPr>
        <p:spPr/>
        <p:txBody>
          <a:bodyPr/>
          <a:lstStyle/>
          <a:p>
            <a:fld id="{0FD5A16B-4A35-41BD-93DC-295A9A0D9E87}" type="slidenum">
              <a:rPr lang="zh-CN" altLang="en-US" smtClean="0"/>
              <a:t>21</a:t>
            </a:fld>
            <a:endParaRPr lang="zh-CN" altLang="en-US"/>
          </a:p>
        </p:txBody>
      </p:sp>
    </p:spTree>
    <p:extLst>
      <p:ext uri="{BB962C8B-B14F-4D97-AF65-F5344CB8AC3E}">
        <p14:creationId xmlns:p14="http://schemas.microsoft.com/office/powerpoint/2010/main" val="3925840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5"/>
          </p:nvPr>
        </p:nvSpPr>
        <p:spPr/>
        <p:txBody>
          <a:bodyPr/>
          <a:lstStyle/>
          <a:p>
            <a:fld id="{0FD5A16B-4A35-41BD-93DC-295A9A0D9E87}" type="slidenum">
              <a:rPr lang="zh-CN" altLang="en-US" smtClean="0"/>
              <a:t>22</a:t>
            </a:fld>
            <a:endParaRPr lang="zh-CN" altLang="en-US"/>
          </a:p>
        </p:txBody>
      </p:sp>
    </p:spTree>
    <p:extLst>
      <p:ext uri="{BB962C8B-B14F-4D97-AF65-F5344CB8AC3E}">
        <p14:creationId xmlns:p14="http://schemas.microsoft.com/office/powerpoint/2010/main" val="1058616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我们通常会把类图和对象图放在一起讲。</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对象是类的实例</a:t>
            </a:r>
            <a:endParaRPr lang="en-US" altLang="zh-CN" dirty="0"/>
          </a:p>
          <a:p>
            <a:r>
              <a:rPr lang="zh-CN" altLang="en-US" dirty="0"/>
              <a:t>类是对一组具有相同属性、操作、关系和语意的对象的抽象。</a:t>
            </a:r>
            <a:endParaRPr lang="en-US" altLang="zh-CN" dirty="0"/>
          </a:p>
          <a:p>
            <a:r>
              <a:rPr lang="zh-CN" altLang="en-US" dirty="0"/>
              <a:t>对象指的是一个单独的、可确认的物体、单元或实体，它可以是具体的也可以是抽象的。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对象图用于对系统的静态设计视图或静态交互视图建模。这包括对某一时刻的系统快照建模，表示出对象集、对象的状态以及对象之间的关系</a:t>
            </a:r>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5</a:t>
            </a:fld>
            <a:endParaRPr lang="zh-CN" altLang="en-US"/>
          </a:p>
        </p:txBody>
      </p:sp>
    </p:spTree>
    <p:extLst>
      <p:ext uri="{BB962C8B-B14F-4D97-AF65-F5344CB8AC3E}">
        <p14:creationId xmlns:p14="http://schemas.microsoft.com/office/powerpoint/2010/main" val="1737251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每个构件定义了两组接口，构件为接口提供了功能实现部分</a:t>
            </a:r>
            <a:endParaRPr lang="en-US" altLang="zh-CN" sz="1200"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端口是</a:t>
            </a:r>
            <a:r>
              <a:rPr lang="en-US" altLang="zh-CN" sz="1200" dirty="0">
                <a:latin typeface="新宋体" panose="02010609030101010101" pitchFamily="49" charset="-122"/>
                <a:ea typeface="新宋体" panose="02010609030101010101" pitchFamily="49" charset="-122"/>
              </a:rPr>
              <a:t>UML2.0</a:t>
            </a:r>
            <a:r>
              <a:rPr lang="zh-CN" altLang="en-US" sz="1200" dirty="0">
                <a:latin typeface="新宋体" panose="02010609030101010101" pitchFamily="49" charset="-122"/>
                <a:ea typeface="新宋体" panose="02010609030101010101" pitchFamily="49" charset="-122"/>
              </a:rPr>
              <a:t>引进的概念</a:t>
            </a:r>
            <a:endParaRPr lang="en-US" altLang="zh-CN" sz="1200"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构件在与内部和外部环境交互都要通过端口</a:t>
            </a:r>
            <a:endParaRPr lang="en-US" altLang="zh-CN" sz="1200"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封装构件对外窗口，增加构建的封装性和可替代性</a:t>
            </a:r>
            <a:endParaRPr lang="en-US" altLang="zh-CN" sz="1200"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端口是对构件的总体行为的申明</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构件的实现要保证它的全部供接口的全部操作被实现</a:t>
            </a:r>
            <a:endParaRPr lang="en-US" altLang="zh-CN"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5"/>
          </p:nvPr>
        </p:nvSpPr>
        <p:spPr/>
        <p:txBody>
          <a:bodyPr/>
          <a:lstStyle/>
          <a:p>
            <a:fld id="{0FD5A16B-4A35-41BD-93DC-295A9A0D9E87}" type="slidenum">
              <a:rPr lang="zh-CN" altLang="en-US" smtClean="0"/>
              <a:t>23</a:t>
            </a:fld>
            <a:endParaRPr lang="zh-CN" altLang="en-US"/>
          </a:p>
        </p:txBody>
      </p:sp>
    </p:spTree>
    <p:extLst>
      <p:ext uri="{BB962C8B-B14F-4D97-AF65-F5344CB8AC3E}">
        <p14:creationId xmlns:p14="http://schemas.microsoft.com/office/powerpoint/2010/main" val="459147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实施组件是构成一个可执行系统必要和充分的组件，如动态链接库（</a:t>
            </a:r>
            <a:r>
              <a:rPr lang="en-US" altLang="zh-CN" dirty="0"/>
              <a:t>DLL</a:t>
            </a:r>
            <a:r>
              <a:rPr lang="zh-CN" altLang="en-US" dirty="0"/>
              <a:t>）、二进制可执行体（</a:t>
            </a:r>
            <a:r>
              <a:rPr lang="en-US" altLang="zh-CN" dirty="0"/>
              <a:t>EXE</a:t>
            </a:r>
            <a:r>
              <a:rPr lang="zh-CN" altLang="en-US" dirty="0"/>
              <a:t>）、</a:t>
            </a:r>
            <a:r>
              <a:rPr lang="en-US" altLang="zh-CN" dirty="0"/>
              <a:t>ActiveX</a:t>
            </a:r>
            <a:r>
              <a:rPr lang="zh-CN" altLang="en-US" dirty="0"/>
              <a:t>控件和</a:t>
            </a:r>
            <a:r>
              <a:rPr lang="en-US" altLang="zh-CN" dirty="0"/>
              <a:t>JavaBean</a:t>
            </a:r>
            <a:r>
              <a:rPr lang="zh-CN" altLang="en-US" dirty="0"/>
              <a:t>组件</a:t>
            </a:r>
            <a:endParaRPr lang="en-US" altLang="zh-CN" dirty="0"/>
          </a:p>
          <a:p>
            <a:r>
              <a:rPr lang="zh-CN" altLang="en-US" dirty="0"/>
              <a:t>主要是开发过程的产物，包括创建实施组件的源代码文件及数据文件，这些组件并不是直接的参加可执行系统，而是开发过程中的工作产品，用于产生可执行系统</a:t>
            </a:r>
            <a:endParaRPr lang="en-US" altLang="zh-CN" dirty="0"/>
          </a:p>
          <a:p>
            <a:r>
              <a:rPr lang="zh-CN" altLang="en-US" dirty="0"/>
              <a:t>作为一个正在执行的系统的结果而被创建的，如由</a:t>
            </a:r>
            <a:r>
              <a:rPr lang="en-US" altLang="zh-CN" dirty="0"/>
              <a:t>DLL</a:t>
            </a:r>
            <a:r>
              <a:rPr lang="zh-CN" altLang="en-US" dirty="0"/>
              <a:t>实例化形成的</a:t>
            </a:r>
            <a:r>
              <a:rPr lang="en-US" altLang="zh-CN" dirty="0"/>
              <a:t>COM+</a:t>
            </a:r>
            <a:r>
              <a:rPr lang="zh-CN" altLang="en-US" dirty="0"/>
              <a:t>对象</a:t>
            </a:r>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24</a:t>
            </a:fld>
            <a:endParaRPr lang="zh-CN" altLang="en-US"/>
          </a:p>
        </p:txBody>
      </p:sp>
    </p:spTree>
    <p:extLst>
      <p:ext uri="{BB962C8B-B14F-4D97-AF65-F5344CB8AC3E}">
        <p14:creationId xmlns:p14="http://schemas.microsoft.com/office/powerpoint/2010/main" val="3928748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接口与实现接口的组件之间用一条带空心三角形箭头的虚线连接，箭头指向接口</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25</a:t>
            </a:fld>
            <a:endParaRPr lang="zh-CN" altLang="en-US"/>
          </a:p>
        </p:txBody>
      </p:sp>
    </p:spTree>
    <p:extLst>
      <p:ext uri="{BB962C8B-B14F-4D97-AF65-F5344CB8AC3E}">
        <p14:creationId xmlns:p14="http://schemas.microsoft.com/office/powerpoint/2010/main" val="178620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26</a:t>
            </a:fld>
            <a:endParaRPr lang="zh-CN" altLang="en-US"/>
          </a:p>
        </p:txBody>
      </p:sp>
    </p:spTree>
    <p:extLst>
      <p:ext uri="{BB962C8B-B14F-4D97-AF65-F5344CB8AC3E}">
        <p14:creationId xmlns:p14="http://schemas.microsoft.com/office/powerpoint/2010/main" val="2043616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构件图是用来反映代码的物理结构，我们可以从构件图中了解个软件组件之间的编译器和运行时依赖关系。</a:t>
            </a:r>
            <a:endParaRPr lang="en-US" altLang="zh-CN" dirty="0"/>
          </a:p>
          <a:p>
            <a:r>
              <a:rPr lang="zh-CN" altLang="en-US" dirty="0"/>
              <a:t>构件图用来对系统的静态实现视图建模</a:t>
            </a:r>
            <a:endParaRPr lang="en-US" altLang="zh-CN" dirty="0"/>
          </a:p>
          <a:p>
            <a:endParaRPr lang="en-US" altLang="zh-CN" dirty="0"/>
          </a:p>
          <a:p>
            <a:r>
              <a:rPr lang="en-US" altLang="zh-CN" dirty="0"/>
              <a:t>1.</a:t>
            </a:r>
            <a:r>
              <a:rPr lang="zh-CN" altLang="en-US" dirty="0"/>
              <a:t>找出一组相关的源代码的集合，把他们建模成组件，如果系统较大，用包进行分组，通过约束表示源代码信息，用依赖关系表示文件编译间的依赖关系。</a:t>
            </a:r>
            <a:endParaRPr lang="en-US" altLang="zh-CN" dirty="0"/>
          </a:p>
          <a:p>
            <a:r>
              <a:rPr lang="en-US" altLang="zh-CN" dirty="0"/>
              <a:t>2.</a:t>
            </a:r>
            <a:r>
              <a:rPr lang="zh-CN" altLang="en-US" dirty="0"/>
              <a:t>识别想建模的构件的集合，考虑集合中各构件的不同类型，对每个构件分析他们的关系。</a:t>
            </a:r>
            <a:endParaRPr lang="en-US" altLang="zh-CN" dirty="0"/>
          </a:p>
          <a:p>
            <a:r>
              <a:rPr lang="en-US" altLang="zh-CN" dirty="0"/>
              <a:t>3.</a:t>
            </a:r>
            <a:r>
              <a:rPr lang="zh-CN" altLang="en-US" dirty="0"/>
              <a:t>可以把物理数据库看作模式在比特世界中的具体实现，物理数据库表示了信息在关系型数据库进行存储。</a:t>
            </a:r>
            <a:endParaRPr lang="en-US" altLang="zh-CN" dirty="0"/>
          </a:p>
          <a:p>
            <a:r>
              <a:rPr lang="en-US" altLang="zh-CN" dirty="0"/>
              <a:t>4.</a:t>
            </a:r>
            <a:r>
              <a:rPr lang="zh-CN" altLang="en-US" dirty="0"/>
              <a:t>某些系统是相对静态的或动态的，可以将构件图与行为建模的</a:t>
            </a:r>
            <a:r>
              <a:rPr lang="en-US" altLang="zh-CN" dirty="0"/>
              <a:t>UML</a:t>
            </a:r>
            <a:r>
              <a:rPr lang="zh-CN" altLang="en-US" dirty="0"/>
              <a:t>的一些图结合起来表示这类系统</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27</a:t>
            </a:fld>
            <a:endParaRPr lang="zh-CN" altLang="en-US"/>
          </a:p>
        </p:txBody>
      </p:sp>
    </p:spTree>
    <p:extLst>
      <p:ext uri="{BB962C8B-B14F-4D97-AF65-F5344CB8AC3E}">
        <p14:creationId xmlns:p14="http://schemas.microsoft.com/office/powerpoint/2010/main" val="971831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a:latin typeface="新宋体" panose="02010609030101010101" pitchFamily="49" charset="-122"/>
                <a:ea typeface="新宋体" panose="02010609030101010101" pitchFamily="49" charset="-122"/>
              </a:rPr>
              <a:t>接口是用于指明类或者构件的一组服务。</a:t>
            </a:r>
            <a:endParaRPr lang="en-US" altLang="zh-CN" sz="1200" dirty="0">
              <a:latin typeface="新宋体" panose="02010609030101010101" pitchFamily="49" charset="-122"/>
              <a:ea typeface="新宋体" panose="02010609030101010101" pitchFamily="49" charset="-122"/>
            </a:endParaRPr>
          </a:p>
          <a:p>
            <a:pPr>
              <a:lnSpc>
                <a:spcPct val="150000"/>
              </a:lnSpc>
            </a:pPr>
            <a:r>
              <a:rPr lang="zh-CN" altLang="en-US" sz="1200" dirty="0">
                <a:latin typeface="新宋体" panose="02010609030101010101" pitchFamily="49" charset="-122"/>
                <a:ea typeface="新宋体" panose="02010609030101010101" pitchFamily="49" charset="-122"/>
              </a:rPr>
              <a:t>用于部署独立于位置，且可替换的系统及服务。</a:t>
            </a:r>
            <a:endParaRPr lang="en-US" altLang="zh-CN" sz="1200" dirty="0">
              <a:latin typeface="新宋体" panose="02010609030101010101" pitchFamily="49" charset="-122"/>
              <a:ea typeface="新宋体" panose="02010609030101010101" pitchFamily="49" charset="-122"/>
            </a:endParaRPr>
          </a:p>
          <a:p>
            <a:pPr>
              <a:lnSpc>
                <a:spcPct val="150000"/>
              </a:lnSpc>
            </a:pPr>
            <a:endParaRPr lang="en-US" altLang="zh-CN" sz="1200" dirty="0">
              <a:latin typeface="新宋体" panose="02010609030101010101" pitchFamily="49" charset="-122"/>
              <a:ea typeface="新宋体" panose="02010609030101010101" pitchFamily="49" charset="-122"/>
            </a:endParaRPr>
          </a:p>
          <a:p>
            <a:pPr>
              <a:lnSpc>
                <a:spcPct val="150000"/>
              </a:lnSpc>
            </a:pPr>
            <a:r>
              <a:rPr lang="zh-CN" altLang="en-US" sz="1200" dirty="0">
                <a:latin typeface="新宋体" panose="02010609030101010101" pitchFamily="49" charset="-122"/>
                <a:ea typeface="新宋体" panose="02010609030101010101" pitchFamily="49" charset="-122"/>
              </a:rPr>
              <a:t>端口允许把构件的接口划分成离散的并可以独立使用的包。</a:t>
            </a:r>
            <a:endParaRPr lang="en-US" altLang="zh-CN" sz="1200" dirty="0">
              <a:latin typeface="新宋体" panose="02010609030101010101" pitchFamily="49" charset="-122"/>
              <a:ea typeface="新宋体" panose="02010609030101010101" pitchFamily="49" charset="-122"/>
            </a:endParaRPr>
          </a:p>
          <a:p>
            <a:pPr>
              <a:lnSpc>
                <a:spcPct val="150000"/>
              </a:lnSpc>
            </a:pPr>
            <a:r>
              <a:rPr lang="zh-CN" altLang="en-US" sz="1200" dirty="0">
                <a:latin typeface="新宋体" panose="02010609030101010101" pitchFamily="49" charset="-122"/>
                <a:ea typeface="新宋体" panose="02010609030101010101" pitchFamily="49" charset="-122"/>
              </a:rPr>
              <a:t>接口没有个体标识，但是端口有。</a:t>
            </a:r>
            <a:endParaRPr lang="en-US" altLang="zh-CN" sz="1200" dirty="0">
              <a:latin typeface="新宋体" panose="02010609030101010101" pitchFamily="49" charset="-122"/>
              <a:ea typeface="新宋体" panose="02010609030101010101" pitchFamily="49" charset="-122"/>
            </a:endParaRPr>
          </a:p>
          <a:p>
            <a:pPr>
              <a:lnSpc>
                <a:spcPct val="150000"/>
              </a:lnSpc>
            </a:pPr>
            <a:endParaRPr lang="en-US" altLang="zh-CN" sz="1200"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200" dirty="0">
                <a:solidFill>
                  <a:srgbClr val="FF0000"/>
                </a:solidFill>
                <a:latin typeface="新宋体" panose="02010609030101010101" pitchFamily="49" charset="-122"/>
                <a:ea typeface="新宋体" panose="02010609030101010101" pitchFamily="49" charset="-122"/>
              </a:rPr>
              <a:t>端口提供的封装性和独立性更大程度上保证了构建的封装性和可替换性</a:t>
            </a:r>
            <a:endParaRPr lang="en-US" altLang="zh-CN" sz="1200" dirty="0">
              <a:solidFill>
                <a:srgbClr val="FF0000"/>
              </a:solidFill>
              <a:latin typeface="新宋体" panose="02010609030101010101" pitchFamily="49" charset="-122"/>
              <a:ea typeface="新宋体" panose="02010609030101010101" pitchFamily="49" charset="-122"/>
            </a:endParaRPr>
          </a:p>
          <a:p>
            <a:pPr>
              <a:lnSpc>
                <a:spcPct val="150000"/>
              </a:lnSpc>
            </a:pP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28</a:t>
            </a:fld>
            <a:endParaRPr lang="zh-CN" altLang="en-US"/>
          </a:p>
        </p:txBody>
      </p:sp>
    </p:spTree>
    <p:extLst>
      <p:ext uri="{BB962C8B-B14F-4D97-AF65-F5344CB8AC3E}">
        <p14:creationId xmlns:p14="http://schemas.microsoft.com/office/powerpoint/2010/main" val="3767412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a:t>
            </a:r>
            <a:r>
              <a:rPr lang="en-US" altLang="zh-CN" dirty="0"/>
              <a:t>UML2.0</a:t>
            </a:r>
            <a:r>
              <a:rPr lang="zh-CN" altLang="en-US" dirty="0"/>
              <a:t>新图</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29</a:t>
            </a:fld>
            <a:endParaRPr lang="zh-CN" altLang="en-US"/>
          </a:p>
        </p:txBody>
      </p:sp>
    </p:spTree>
    <p:extLst>
      <p:ext uri="{BB962C8B-B14F-4D97-AF65-F5344CB8AC3E}">
        <p14:creationId xmlns:p14="http://schemas.microsoft.com/office/powerpoint/2010/main" val="948987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包的存在只是为了帮助组织模型的元素</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30</a:t>
            </a:fld>
            <a:endParaRPr lang="zh-CN" altLang="en-US"/>
          </a:p>
        </p:txBody>
      </p:sp>
    </p:spTree>
    <p:extLst>
      <p:ext uri="{BB962C8B-B14F-4D97-AF65-F5344CB8AC3E}">
        <p14:creationId xmlns:p14="http://schemas.microsoft.com/office/powerpoint/2010/main" val="1190919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包的图标是一个带标签的文件夹</a:t>
            </a:r>
            <a:endParaRPr lang="en-US" altLang="zh-CN" dirty="0"/>
          </a:p>
          <a:p>
            <a:r>
              <a:rPr lang="zh-CN" altLang="en-US" dirty="0"/>
              <a:t>引入：一个包中的类可以被另一个指定包（以及嵌套于其中的那些包）中的类引用 是依赖关系的一种，需要在依赖线上增加一个</a:t>
            </a:r>
            <a:r>
              <a:rPr lang="en-US" altLang="zh-CN" dirty="0"/>
              <a:t>import</a:t>
            </a:r>
            <a:r>
              <a:rPr lang="zh-CN" altLang="en-US" dirty="0"/>
              <a:t>的衍型，包之间一般依赖关系都属于引入关系</a:t>
            </a:r>
            <a:endParaRPr lang="en-US" altLang="zh-CN" dirty="0"/>
          </a:p>
          <a:p>
            <a:r>
              <a:rPr lang="zh-CN" altLang="en-US" dirty="0"/>
              <a:t>泛化：一个包继承了另一个包的全部内容，同时又增加了自己的内容</a:t>
            </a:r>
            <a:endParaRPr lang="en-US" altLang="zh-CN" dirty="0"/>
          </a:p>
          <a:p>
            <a:r>
              <a:rPr lang="zh-CN" altLang="en-US" dirty="0"/>
              <a:t>嵌套：一个包中可以包含若干个子包，构成包的嵌套层次结构</a:t>
            </a:r>
            <a:endParaRPr lang="en-US" altLang="zh-CN" dirty="0"/>
          </a:p>
          <a:p>
            <a:r>
              <a:rPr lang="zh-CN" altLang="en-US" dirty="0"/>
              <a:t>引入引出 包的公共部分被称为它的引出（</a:t>
            </a:r>
            <a:r>
              <a:rPr lang="en-US" altLang="zh-CN" dirty="0"/>
              <a:t>expert</a:t>
            </a:r>
            <a:r>
              <a:rPr lang="zh-CN" altLang="en-US" dirty="0"/>
              <a:t>），该部分对于其他可以见到该包的包是可见的</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31</a:t>
            </a:fld>
            <a:endParaRPr lang="zh-CN" altLang="en-US"/>
          </a:p>
        </p:txBody>
      </p:sp>
    </p:spTree>
    <p:extLst>
      <p:ext uri="{BB962C8B-B14F-4D97-AF65-F5344CB8AC3E}">
        <p14:creationId xmlns:p14="http://schemas.microsoft.com/office/powerpoint/2010/main" val="1787068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包名可以由任何数目的字母，数字和某些标点符号除外，如冒号，并可以延续为几行</a:t>
            </a:r>
            <a:endParaRPr lang="en-US" altLang="zh-CN" dirty="0"/>
          </a:p>
          <a:p>
            <a:r>
              <a:rPr lang="zh-CN" altLang="en-US" dirty="0"/>
              <a:t>实用中，包名可以是模型词汇中的短分组名词或名词短语</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32</a:t>
            </a:fld>
            <a:endParaRPr lang="zh-CN" altLang="en-US"/>
          </a:p>
        </p:txBody>
      </p:sp>
    </p:spTree>
    <p:extLst>
      <p:ext uri="{BB962C8B-B14F-4D97-AF65-F5344CB8AC3E}">
        <p14:creationId xmlns:p14="http://schemas.microsoft.com/office/powerpoint/2010/main" val="341795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6</a:t>
            </a:fld>
            <a:endParaRPr lang="zh-CN" altLang="en-US"/>
          </a:p>
        </p:txBody>
      </p:sp>
    </p:spTree>
    <p:extLst>
      <p:ext uri="{BB962C8B-B14F-4D97-AF65-F5344CB8AC3E}">
        <p14:creationId xmlns:p14="http://schemas.microsoft.com/office/powerpoint/2010/main" val="9716028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一个包中不能有两个重名的类，但在两个包中是允许的，但最好避免这种情况，对每一个元素都唯一的命名</a:t>
            </a:r>
            <a:endParaRPr lang="en-US" altLang="zh-CN" dirty="0"/>
          </a:p>
          <a:p>
            <a:r>
              <a:rPr lang="zh-CN" altLang="en-US" dirty="0"/>
              <a:t>一般来说，两三层的嵌套差不多是可管理的极限</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33</a:t>
            </a:fld>
            <a:endParaRPr lang="zh-CN" altLang="en-US"/>
          </a:p>
        </p:txBody>
      </p:sp>
    </p:spTree>
    <p:extLst>
      <p:ext uri="{BB962C8B-B14F-4D97-AF65-F5344CB8AC3E}">
        <p14:creationId xmlns:p14="http://schemas.microsoft.com/office/powerpoint/2010/main" val="1349545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包有拥有的元素通常是公共的</a:t>
            </a:r>
            <a:endParaRPr lang="en-US" altLang="zh-CN" dirty="0"/>
          </a:p>
          <a:p>
            <a:r>
              <a:rPr lang="zh-CN" altLang="en-US" dirty="0"/>
              <a:t>包的是另一个可见性类别。在这种上下文中是一个专门的技术术语。</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新宋体" panose="02010609030101010101" pitchFamily="49" charset="-122"/>
              <a:ea typeface="新宋体" panose="0201060903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34</a:t>
            </a:fld>
            <a:endParaRPr lang="zh-CN" altLang="en-US"/>
          </a:p>
        </p:txBody>
      </p:sp>
    </p:spTree>
    <p:extLst>
      <p:ext uri="{BB962C8B-B14F-4D97-AF65-F5344CB8AC3E}">
        <p14:creationId xmlns:p14="http://schemas.microsoft.com/office/powerpoint/2010/main" val="21893170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公共部分我们称为它的引出（</a:t>
            </a:r>
            <a:r>
              <a:rPr lang="en-US" altLang="zh-CN" dirty="0"/>
              <a:t>export</a:t>
            </a:r>
            <a:r>
              <a:rPr lang="zh-CN" altLang="en-US" dirty="0"/>
              <a:t>）</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35</a:t>
            </a:fld>
            <a:endParaRPr lang="zh-CN" altLang="en-US"/>
          </a:p>
        </p:txBody>
      </p:sp>
    </p:spTree>
    <p:extLst>
      <p:ext uri="{BB962C8B-B14F-4D97-AF65-F5344CB8AC3E}">
        <p14:creationId xmlns:p14="http://schemas.microsoft.com/office/powerpoint/2010/main" val="4527784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新宋体" panose="02010609030101010101" pitchFamily="49" charset="-122"/>
                <a:ea typeface="新宋体" panose="02010609030101010101" pitchFamily="49" charset="-122"/>
              </a:rPr>
              <a:t>如果是一个小型的系统，那就不需要包，所有的抽象可以放在一个包里面</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包的存在只是为了帮助组织模型的元素，如果在实际系统中有些抽象表明他们本身就是对象，就不要拥抱，而要用诸如类或者构件这样的建模元素。</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如果不确定，就隐藏该元素</a:t>
            </a:r>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通常包括设计视图、交互式图、实现视图、部署视图、用况视图</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36</a:t>
            </a:fld>
            <a:endParaRPr lang="zh-CN" altLang="en-US"/>
          </a:p>
        </p:txBody>
      </p:sp>
    </p:spTree>
    <p:extLst>
      <p:ext uri="{BB962C8B-B14F-4D97-AF65-F5344CB8AC3E}">
        <p14:creationId xmlns:p14="http://schemas.microsoft.com/office/powerpoint/2010/main" val="2417845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为前缀表示该元素是公共（</a:t>
            </a:r>
            <a:r>
              <a:rPr lang="en-US" altLang="zh-CN" dirty="0">
                <a:latin typeface="新宋体" panose="02010609030101010101" pitchFamily="49" charset="-122"/>
                <a:ea typeface="新宋体" panose="02010609030101010101" pitchFamily="49" charset="-122"/>
              </a:rPr>
              <a:t>public</a:t>
            </a:r>
            <a:r>
              <a:rPr lang="zh-CN" altLang="en-US" dirty="0">
                <a:latin typeface="新宋体" panose="02010609030101010101" pitchFamily="49" charset="-122"/>
                <a:ea typeface="新宋体" panose="02010609030101010101" pitchFamily="49" charset="-122"/>
              </a:rPr>
              <a:t>）元素</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为前缀表示该元素是受保护的（</a:t>
            </a:r>
            <a:r>
              <a:rPr lang="en-US" altLang="zh-CN" dirty="0">
                <a:latin typeface="新宋体" panose="02010609030101010101" pitchFamily="49" charset="-122"/>
                <a:ea typeface="新宋体" panose="02010609030101010101" pitchFamily="49" charset="-122"/>
              </a:rPr>
              <a:t>protected</a:t>
            </a:r>
            <a:r>
              <a:rPr lang="zh-CN" altLang="en-US" dirty="0">
                <a:latin typeface="新宋体" panose="02010609030101010101" pitchFamily="49" charset="-122"/>
                <a:ea typeface="新宋体" panose="02010609030101010101" pitchFamily="49" charset="-122"/>
              </a:rPr>
              <a:t>）元素，仅对这个包的继承的包可见</a:t>
            </a:r>
            <a:endParaRPr lang="en-US" altLang="zh-CN"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为前缀表示该元素是私有的（</a:t>
            </a:r>
            <a:r>
              <a:rPr lang="en-US" altLang="zh-CN" dirty="0">
                <a:latin typeface="新宋体" panose="02010609030101010101" pitchFamily="49" charset="-122"/>
                <a:ea typeface="新宋体" panose="02010609030101010101" pitchFamily="49" charset="-122"/>
              </a:rPr>
              <a:t>private</a:t>
            </a:r>
            <a:r>
              <a:rPr lang="zh-CN" altLang="en-US" dirty="0">
                <a:latin typeface="新宋体" panose="02010609030101010101" pitchFamily="49" charset="-122"/>
                <a:ea typeface="新宋体" panose="02010609030101010101" pitchFamily="49" charset="-122"/>
              </a:rPr>
              <a:t>）元素，私有的元素在这个包外部完全不可见</a:t>
            </a:r>
            <a:endParaRPr lang="en-US" altLang="zh-CN"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为前缀表示该元素为</a:t>
            </a:r>
            <a:r>
              <a:rPr lang="zh-CN" altLang="en-US" dirty="0">
                <a:solidFill>
                  <a:srgbClr val="FF0000"/>
                </a:solidFill>
                <a:latin typeface="新宋体" panose="02010609030101010101" pitchFamily="49" charset="-122"/>
                <a:ea typeface="新宋体" panose="02010609030101010101" pitchFamily="49" charset="-122"/>
              </a:rPr>
              <a:t>包的（</a:t>
            </a:r>
            <a:r>
              <a:rPr lang="en-US" altLang="zh-CN" dirty="0">
                <a:solidFill>
                  <a:srgbClr val="FF0000"/>
                </a:solidFill>
                <a:latin typeface="新宋体" panose="02010609030101010101" pitchFamily="49" charset="-122"/>
                <a:ea typeface="新宋体" panose="02010609030101010101" pitchFamily="49" charset="-122"/>
              </a:rPr>
              <a:t>package</a:t>
            </a:r>
            <a:r>
              <a:rPr lang="zh-CN" altLang="en-US" dirty="0">
                <a:solidFill>
                  <a:srgbClr val="FF0000"/>
                </a:solidFill>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元素，仅在包中对其他元素可见</a:t>
            </a:r>
            <a:endParaRPr lang="en-US" altLang="zh-CN" dirty="0">
              <a:latin typeface="新宋体" panose="02010609030101010101" pitchFamily="49" charset="-122"/>
              <a:ea typeface="新宋体" panose="0201060903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37</a:t>
            </a:fld>
            <a:endParaRPr lang="zh-CN" altLang="en-US"/>
          </a:p>
        </p:txBody>
      </p:sp>
    </p:spTree>
    <p:extLst>
      <p:ext uri="{BB962C8B-B14F-4D97-AF65-F5344CB8AC3E}">
        <p14:creationId xmlns:p14="http://schemas.microsoft.com/office/powerpoint/2010/main" val="1937634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41</a:t>
            </a:fld>
            <a:endParaRPr lang="zh-CN" altLang="en-US"/>
          </a:p>
        </p:txBody>
      </p:sp>
    </p:spTree>
    <p:extLst>
      <p:ext uri="{BB962C8B-B14F-4D97-AF65-F5344CB8AC3E}">
        <p14:creationId xmlns:p14="http://schemas.microsoft.com/office/powerpoint/2010/main" val="3509740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7</a:t>
            </a:fld>
            <a:endParaRPr lang="zh-CN" altLang="en-US"/>
          </a:p>
        </p:txBody>
      </p:sp>
    </p:spTree>
    <p:extLst>
      <p:ext uri="{BB962C8B-B14F-4D97-AF65-F5344CB8AC3E}">
        <p14:creationId xmlns:p14="http://schemas.microsoft.com/office/powerpoint/2010/main" val="4127385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8</a:t>
            </a:fld>
            <a:endParaRPr lang="zh-CN" altLang="en-US"/>
          </a:p>
        </p:txBody>
      </p:sp>
    </p:spTree>
    <p:extLst>
      <p:ext uri="{BB962C8B-B14F-4D97-AF65-F5344CB8AC3E}">
        <p14:creationId xmlns:p14="http://schemas.microsoft.com/office/powerpoint/2010/main" val="2082706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9</a:t>
            </a:fld>
            <a:endParaRPr lang="zh-CN" altLang="en-US"/>
          </a:p>
        </p:txBody>
      </p:sp>
    </p:spTree>
    <p:extLst>
      <p:ext uri="{BB962C8B-B14F-4D97-AF65-F5344CB8AC3E}">
        <p14:creationId xmlns:p14="http://schemas.microsoft.com/office/powerpoint/2010/main" val="3365815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对象 对象名：类名 匿名对象 ：类名</a:t>
            </a:r>
            <a:endParaRPr lang="en-US" altLang="zh-CN" dirty="0"/>
          </a:p>
          <a:p>
            <a:r>
              <a:rPr lang="zh-CN" altLang="en-US" dirty="0"/>
              <a:t>对象可以没有属性</a:t>
            </a:r>
            <a:endParaRPr lang="en-US" altLang="zh-CN" dirty="0"/>
          </a:p>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10</a:t>
            </a:fld>
            <a:endParaRPr lang="zh-CN" altLang="en-US"/>
          </a:p>
        </p:txBody>
      </p:sp>
    </p:spTree>
    <p:extLst>
      <p:ext uri="{BB962C8B-B14F-4D97-AF65-F5344CB8AC3E}">
        <p14:creationId xmlns:p14="http://schemas.microsoft.com/office/powerpoint/2010/main" val="718339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对象 对象名：类名 匿名对象 ：类名</a:t>
            </a:r>
            <a:endParaRPr lang="en-US" altLang="zh-CN" dirty="0"/>
          </a:p>
          <a:p>
            <a:r>
              <a:rPr lang="zh-CN" altLang="en-US" dirty="0"/>
              <a:t>对象名可以是由任何数目的字母、数字和标点符号（像冒号这样的符号除外，它用于分割实例名和它的抽象名）</a:t>
            </a:r>
            <a:endParaRPr lang="en-US" altLang="zh-CN" dirty="0"/>
          </a:p>
          <a:p>
            <a:r>
              <a:rPr lang="zh-CN" altLang="en-US" dirty="0"/>
              <a:t>术语“对象”和“实例”在很大程度上是同义的，因此在大多数情况下二者可以互相使用。</a:t>
            </a:r>
            <a:endParaRPr lang="en-US" altLang="zh-CN" dirty="0"/>
          </a:p>
          <a:p>
            <a:endParaRPr lang="en-US" altLang="zh-CN" dirty="0"/>
          </a:p>
          <a:p>
            <a:r>
              <a:rPr lang="zh-CN" altLang="en-US" dirty="0"/>
              <a:t>简单名不关心对象属于什么类</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11</a:t>
            </a:fld>
            <a:endParaRPr lang="zh-CN" altLang="en-US"/>
          </a:p>
        </p:txBody>
      </p:sp>
    </p:spTree>
    <p:extLst>
      <p:ext uri="{BB962C8B-B14F-4D97-AF65-F5344CB8AC3E}">
        <p14:creationId xmlns:p14="http://schemas.microsoft.com/office/powerpoint/2010/main" val="3948014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所有的对象都是实例，但是有些实例不是对象，例如关联的实例是链而不是对象</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12</a:t>
            </a:fld>
            <a:endParaRPr lang="zh-CN" altLang="en-US"/>
          </a:p>
        </p:txBody>
      </p:sp>
    </p:spTree>
    <p:extLst>
      <p:ext uri="{BB962C8B-B14F-4D97-AF65-F5344CB8AC3E}">
        <p14:creationId xmlns:p14="http://schemas.microsoft.com/office/powerpoint/2010/main" val="3473007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622" name="íślíḋè-Rectangle 2"/>
          <p:cNvSpPr/>
          <p:nvPr userDrawn="1"/>
        </p:nvSpPr>
        <p:spPr>
          <a:xfrm>
            <a:off x="4769" y="0"/>
            <a:ext cx="12249458" cy="685195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0" name="任意多边形: 形状 359"/>
          <p:cNvSpPr>
            <a:spLocks/>
          </p:cNvSpPr>
          <p:nvPr/>
        </p:nvSpPr>
        <p:spPr bwMode="auto">
          <a:xfrm rot="1272992">
            <a:off x="663031" y="1085167"/>
            <a:ext cx="3953619" cy="6288796"/>
          </a:xfrm>
          <a:custGeom>
            <a:avLst/>
            <a:gdLst>
              <a:gd name="connsiteX0" fmla="*/ 3672822 w 3953619"/>
              <a:gd name="connsiteY0" fmla="*/ 0 h 6288796"/>
              <a:gd name="connsiteX1" fmla="*/ 3953619 w 3953619"/>
              <a:gd name="connsiteY1" fmla="*/ 156940 h 6288796"/>
              <a:gd name="connsiteX2" fmla="*/ 1696013 w 3953619"/>
              <a:gd name="connsiteY2" fmla="*/ 4640929 h 6288796"/>
              <a:gd name="connsiteX3" fmla="*/ 2032969 w 3953619"/>
              <a:gd name="connsiteY3" fmla="*/ 4573670 h 6288796"/>
              <a:gd name="connsiteX4" fmla="*/ 2437316 w 3953619"/>
              <a:gd name="connsiteY4" fmla="*/ 4663349 h 6288796"/>
              <a:gd name="connsiteX5" fmla="*/ 2953982 w 3953619"/>
              <a:gd name="connsiteY5" fmla="*/ 4416730 h 6288796"/>
              <a:gd name="connsiteX6" fmla="*/ 3616663 w 3953619"/>
              <a:gd name="connsiteY6" fmla="*/ 5078118 h 6288796"/>
              <a:gd name="connsiteX7" fmla="*/ 3565242 w 3953619"/>
              <a:gd name="connsiteY7" fmla="*/ 5339276 h 6288796"/>
              <a:gd name="connsiteX8" fmla="*/ 3553140 w 3953619"/>
              <a:gd name="connsiteY8" fmla="*/ 5362115 h 6288796"/>
              <a:gd name="connsiteX9" fmla="*/ 1166058 w 3953619"/>
              <a:gd name="connsiteY9" fmla="*/ 6288796 h 6288796"/>
              <a:gd name="connsiteX10" fmla="*/ 1086889 w 3953619"/>
              <a:gd name="connsiteY10" fmla="*/ 6288796 h 6288796"/>
              <a:gd name="connsiteX11" fmla="*/ 427052 w 3953619"/>
              <a:gd name="connsiteY11" fmla="*/ 6288796 h 6288796"/>
              <a:gd name="connsiteX12" fmla="*/ 348280 w 3953619"/>
              <a:gd name="connsiteY12" fmla="*/ 6288796 h 6288796"/>
              <a:gd name="connsiteX13" fmla="*/ 0 w 3953619"/>
              <a:gd name="connsiteY13" fmla="*/ 5391645 h 6288796"/>
              <a:gd name="connsiteX14" fmla="*/ 0 w 3953619"/>
              <a:gd name="connsiteY14" fmla="*/ 5284476 h 6288796"/>
              <a:gd name="connsiteX15" fmla="*/ 0 w 3953619"/>
              <a:gd name="connsiteY15" fmla="*/ 2735234 h 6288796"/>
              <a:gd name="connsiteX16" fmla="*/ 707608 w 3953619"/>
              <a:gd name="connsiteY16" fmla="*/ 3475093 h 6288796"/>
              <a:gd name="connsiteX17" fmla="*/ 572825 w 3953619"/>
              <a:gd name="connsiteY17" fmla="*/ 3901071 h 6288796"/>
              <a:gd name="connsiteX18" fmla="*/ 842391 w 3953619"/>
              <a:gd name="connsiteY18" fmla="*/ 4080431 h 6288796"/>
              <a:gd name="connsiteX19" fmla="*/ 3672822 w 3953619"/>
              <a:gd name="connsiteY19" fmla="*/ 0 h 628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3619" h="6288796">
                <a:moveTo>
                  <a:pt x="3672822" y="0"/>
                </a:moveTo>
                <a:cubicBezTo>
                  <a:pt x="3773909" y="56050"/>
                  <a:pt x="3863764" y="112100"/>
                  <a:pt x="3953619" y="156940"/>
                </a:cubicBezTo>
                <a:cubicBezTo>
                  <a:pt x="3088765" y="1535767"/>
                  <a:pt x="2235143" y="3026693"/>
                  <a:pt x="1696013" y="4640929"/>
                </a:cubicBezTo>
                <a:cubicBezTo>
                  <a:pt x="1797100" y="4596090"/>
                  <a:pt x="1909418" y="4573670"/>
                  <a:pt x="2032969" y="4573670"/>
                </a:cubicBezTo>
                <a:cubicBezTo>
                  <a:pt x="2178983" y="4573670"/>
                  <a:pt x="2313766" y="4607300"/>
                  <a:pt x="2437316" y="4663349"/>
                </a:cubicBezTo>
                <a:cubicBezTo>
                  <a:pt x="2560867" y="4506410"/>
                  <a:pt x="2740577" y="4416730"/>
                  <a:pt x="2953982" y="4416730"/>
                </a:cubicBezTo>
                <a:cubicBezTo>
                  <a:pt x="3324634" y="4416730"/>
                  <a:pt x="3616663" y="4708189"/>
                  <a:pt x="3616663" y="5078118"/>
                </a:cubicBezTo>
                <a:cubicBezTo>
                  <a:pt x="3616663" y="5170601"/>
                  <a:pt x="3598411" y="5258879"/>
                  <a:pt x="3565242" y="5339276"/>
                </a:cubicBezTo>
                <a:lnTo>
                  <a:pt x="3553140" y="5362115"/>
                </a:lnTo>
                <a:lnTo>
                  <a:pt x="1166058" y="6288796"/>
                </a:lnTo>
                <a:lnTo>
                  <a:pt x="1086889" y="6288796"/>
                </a:lnTo>
                <a:cubicBezTo>
                  <a:pt x="895575" y="6288796"/>
                  <a:pt x="676931" y="6288796"/>
                  <a:pt x="427052" y="6288796"/>
                </a:cubicBezTo>
                <a:lnTo>
                  <a:pt x="348280" y="6288796"/>
                </a:lnTo>
                <a:lnTo>
                  <a:pt x="0" y="5391645"/>
                </a:lnTo>
                <a:lnTo>
                  <a:pt x="0" y="5284476"/>
                </a:lnTo>
                <a:cubicBezTo>
                  <a:pt x="0" y="4758404"/>
                  <a:pt x="0" y="3956771"/>
                  <a:pt x="0" y="2735234"/>
                </a:cubicBezTo>
                <a:cubicBezTo>
                  <a:pt x="393116" y="2757654"/>
                  <a:pt x="707608" y="3082743"/>
                  <a:pt x="707608" y="3475093"/>
                </a:cubicBezTo>
                <a:cubicBezTo>
                  <a:pt x="707608" y="3632032"/>
                  <a:pt x="651449" y="3788972"/>
                  <a:pt x="572825" y="3901071"/>
                </a:cubicBezTo>
                <a:cubicBezTo>
                  <a:pt x="685144" y="3934701"/>
                  <a:pt x="774999" y="3990751"/>
                  <a:pt x="842391" y="4080431"/>
                </a:cubicBezTo>
                <a:cubicBezTo>
                  <a:pt x="1976810" y="2847334"/>
                  <a:pt x="2886591" y="1401247"/>
                  <a:pt x="3672822"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362" name="任意多边形: 形状 361"/>
          <p:cNvSpPr>
            <a:spLocks/>
          </p:cNvSpPr>
          <p:nvPr/>
        </p:nvSpPr>
        <p:spPr bwMode="auto">
          <a:xfrm>
            <a:off x="-25562" y="5955248"/>
            <a:ext cx="1258929" cy="912180"/>
          </a:xfrm>
          <a:custGeom>
            <a:avLst/>
            <a:gdLst>
              <a:gd name="connsiteX0" fmla="*/ 596467 w 1258929"/>
              <a:gd name="connsiteY0" fmla="*/ 0 h 912180"/>
              <a:gd name="connsiteX1" fmla="*/ 1258929 w 1258929"/>
              <a:gd name="connsiteY1" fmla="*/ 661381 h 912180"/>
              <a:gd name="connsiteX2" fmla="*/ 1245470 w 1258929"/>
              <a:gd name="connsiteY2" fmla="*/ 794673 h 912180"/>
              <a:gd name="connsiteX3" fmla="*/ 1208934 w 1258929"/>
              <a:gd name="connsiteY3" fmla="*/ 912180 h 912180"/>
              <a:gd name="connsiteX4" fmla="*/ 0 w 1258929"/>
              <a:gd name="connsiteY4" fmla="*/ 912180 h 912180"/>
              <a:gd name="connsiteX5" fmla="*/ 0 w 1258929"/>
              <a:gd name="connsiteY5" fmla="*/ 378309 h 912180"/>
              <a:gd name="connsiteX6" fmla="*/ 47143 w 1258929"/>
              <a:gd name="connsiteY6" fmla="*/ 291597 h 912180"/>
              <a:gd name="connsiteX7" fmla="*/ 596467 w 1258929"/>
              <a:gd name="connsiteY7" fmla="*/ 0 h 91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8929" h="912180">
                <a:moveTo>
                  <a:pt x="596467" y="0"/>
                </a:moveTo>
                <a:cubicBezTo>
                  <a:pt x="962335" y="0"/>
                  <a:pt x="1258929" y="296110"/>
                  <a:pt x="1258929" y="661381"/>
                </a:cubicBezTo>
                <a:cubicBezTo>
                  <a:pt x="1258929" y="707040"/>
                  <a:pt x="1254295" y="751618"/>
                  <a:pt x="1245470" y="794673"/>
                </a:cubicBezTo>
                <a:lnTo>
                  <a:pt x="1208934" y="912180"/>
                </a:lnTo>
                <a:lnTo>
                  <a:pt x="0" y="912180"/>
                </a:lnTo>
                <a:lnTo>
                  <a:pt x="0" y="378309"/>
                </a:lnTo>
                <a:lnTo>
                  <a:pt x="47143" y="291597"/>
                </a:lnTo>
                <a:cubicBezTo>
                  <a:pt x="166192" y="115668"/>
                  <a:pt x="367800" y="0"/>
                  <a:pt x="5964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grpSp>
        <p:nvGrpSpPr>
          <p:cNvPr id="628" name="Group 8"/>
          <p:cNvGrpSpPr/>
          <p:nvPr userDrawn="1"/>
        </p:nvGrpSpPr>
        <p:grpSpPr>
          <a:xfrm rot="1096485">
            <a:off x="5169913" y="1013858"/>
            <a:ext cx="1636713" cy="2320925"/>
            <a:chOff x="4276725" y="1611313"/>
            <a:chExt cx="1636713" cy="2320925"/>
          </a:xfrm>
        </p:grpSpPr>
        <p:sp>
          <p:nvSpPr>
            <p:cNvPr id="629"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0"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1"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2"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3"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4"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5"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6"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7"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8"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9"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0"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1"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2"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3"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4"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5"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6"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7"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8"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9"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0"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1"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2"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3"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4"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5"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6"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7"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8"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9"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0"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1"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2"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3"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4"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5"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6"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7"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8"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9"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0"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1"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2"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3"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4"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5"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676" name="îṥļîḑé-Freeform: Shape 57"/>
          <p:cNvSpPr>
            <a:spLocks/>
          </p:cNvSpPr>
          <p:nvPr userDrawn="1"/>
        </p:nvSpPr>
        <p:spPr bwMode="auto">
          <a:xfrm>
            <a:off x="4165770"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678" name="Group 335"/>
          <p:cNvGrpSpPr/>
          <p:nvPr userDrawn="1"/>
        </p:nvGrpSpPr>
        <p:grpSpPr>
          <a:xfrm>
            <a:off x="982193" y="512763"/>
            <a:ext cx="3229198" cy="1734218"/>
            <a:chOff x="982194" y="512763"/>
            <a:chExt cx="3229198" cy="1734218"/>
          </a:xfrm>
        </p:grpSpPr>
        <p:sp>
          <p:nvSpPr>
            <p:cNvPr id="679" name="îṥļîḑé-Freeform: Shape 58"/>
            <p:cNvSpPr>
              <a:spLocks/>
            </p:cNvSpPr>
            <p:nvPr/>
          </p:nvSpPr>
          <p:spPr bwMode="auto">
            <a:xfrm>
              <a:off x="1355902" y="923117"/>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0" name="îṥļîḑé-Freeform: Shape 59"/>
            <p:cNvSpPr>
              <a:spLocks/>
            </p:cNvSpPr>
            <p:nvPr/>
          </p:nvSpPr>
          <p:spPr bwMode="auto">
            <a:xfrm>
              <a:off x="2492375" y="819150"/>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1" name="îṥļîḑé-Freeform: Shape 60"/>
            <p:cNvSpPr>
              <a:spLocks/>
            </p:cNvSpPr>
            <p:nvPr/>
          </p:nvSpPr>
          <p:spPr bwMode="auto">
            <a:xfrm>
              <a:off x="1124639" y="1450090"/>
              <a:ext cx="104775" cy="104775"/>
            </a:xfrm>
            <a:custGeom>
              <a:avLst/>
              <a:gdLst>
                <a:gd name="T0" fmla="*/ 36 w 66"/>
                <a:gd name="T1" fmla="*/ 0 h 66"/>
                <a:gd name="T2" fmla="*/ 46 w 66"/>
                <a:gd name="T3" fmla="*/ 20 h 66"/>
                <a:gd name="T4" fmla="*/ 66 w 66"/>
                <a:gd name="T5" fmla="*/ 25 h 66"/>
                <a:gd name="T6" fmla="*/ 51 w 66"/>
                <a:gd name="T7" fmla="*/ 40 h 66"/>
                <a:gd name="T8" fmla="*/ 56 w 66"/>
                <a:gd name="T9" fmla="*/ 66 h 66"/>
                <a:gd name="T10" fmla="*/ 36 w 66"/>
                <a:gd name="T11" fmla="*/ 51 h 66"/>
                <a:gd name="T12" fmla="*/ 15 w 66"/>
                <a:gd name="T13" fmla="*/ 66 h 66"/>
                <a:gd name="T14" fmla="*/ 15 w 66"/>
                <a:gd name="T15" fmla="*/ 40 h 66"/>
                <a:gd name="T16" fmla="*/ 0 w 66"/>
                <a:gd name="T17" fmla="*/ 25 h 66"/>
                <a:gd name="T18" fmla="*/ 26 w 66"/>
                <a:gd name="T19" fmla="*/ 20 h 66"/>
                <a:gd name="T20" fmla="*/ 36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6" y="0"/>
                  </a:moveTo>
                  <a:lnTo>
                    <a:pt x="46" y="20"/>
                  </a:lnTo>
                  <a:lnTo>
                    <a:pt x="66" y="25"/>
                  </a:lnTo>
                  <a:lnTo>
                    <a:pt x="51" y="40"/>
                  </a:lnTo>
                  <a:lnTo>
                    <a:pt x="56" y="66"/>
                  </a:lnTo>
                  <a:lnTo>
                    <a:pt x="36" y="51"/>
                  </a:lnTo>
                  <a:lnTo>
                    <a:pt x="15" y="66"/>
                  </a:lnTo>
                  <a:lnTo>
                    <a:pt x="15" y="40"/>
                  </a:lnTo>
                  <a:lnTo>
                    <a:pt x="0" y="25"/>
                  </a:lnTo>
                  <a:lnTo>
                    <a:pt x="26" y="20"/>
                  </a:lnTo>
                  <a:lnTo>
                    <a:pt x="36" y="0"/>
                  </a:lnTo>
                  <a:close/>
                </a:path>
              </a:pathLst>
            </a:custGeom>
            <a:solidFill>
              <a:schemeClr val="accent6">
                <a:lumMod val="60000"/>
                <a:lumOff val="40000"/>
              </a:schemeClr>
            </a:solidFill>
            <a:ln>
              <a:noFill/>
            </a:ln>
            <a:extLst/>
          </p:spPr>
          <p:txBody>
            <a:bodyPr anchor="ctr"/>
            <a:lstStyle/>
            <a:p>
              <a:pPr algn="ctr"/>
              <a:endParaRPr/>
            </a:p>
          </p:txBody>
        </p:sp>
        <p:sp>
          <p:nvSpPr>
            <p:cNvPr id="682" name="îṥļîḑé-Freeform: Shape 61"/>
            <p:cNvSpPr>
              <a:spLocks/>
            </p:cNvSpPr>
            <p:nvPr/>
          </p:nvSpPr>
          <p:spPr bwMode="auto">
            <a:xfrm>
              <a:off x="3997325" y="512763"/>
              <a:ext cx="104775" cy="96837"/>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3" name="îṥļîḑé-Freeform: Shape 62"/>
            <p:cNvSpPr>
              <a:spLocks/>
            </p:cNvSpPr>
            <p:nvPr/>
          </p:nvSpPr>
          <p:spPr bwMode="auto">
            <a:xfrm>
              <a:off x="1948823" y="1223067"/>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4" name="îṥļîḑé-Freeform: Shape 63"/>
            <p:cNvSpPr>
              <a:spLocks/>
            </p:cNvSpPr>
            <p:nvPr/>
          </p:nvSpPr>
          <p:spPr bwMode="auto">
            <a:xfrm>
              <a:off x="982194" y="184876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5" name="îṥļîḑé-Freeform: Shape 64"/>
            <p:cNvSpPr>
              <a:spLocks/>
            </p:cNvSpPr>
            <p:nvPr/>
          </p:nvSpPr>
          <p:spPr bwMode="auto">
            <a:xfrm>
              <a:off x="3110021" y="93342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6" name="îṥļîḑé-Freeform: Shape 65"/>
            <p:cNvSpPr>
              <a:spLocks/>
            </p:cNvSpPr>
            <p:nvPr/>
          </p:nvSpPr>
          <p:spPr bwMode="auto">
            <a:xfrm>
              <a:off x="4149725" y="682580"/>
              <a:ext cx="61667" cy="79420"/>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7" name="îṥļîḑé-Freeform: Shape 67"/>
            <p:cNvSpPr>
              <a:spLocks/>
            </p:cNvSpPr>
            <p:nvPr/>
          </p:nvSpPr>
          <p:spPr bwMode="auto">
            <a:xfrm>
              <a:off x="3417140" y="1619986"/>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grpSp>
      <p:grpSp>
        <p:nvGrpSpPr>
          <p:cNvPr id="688" name="Group 68"/>
          <p:cNvGrpSpPr/>
          <p:nvPr userDrawn="1"/>
        </p:nvGrpSpPr>
        <p:grpSpPr>
          <a:xfrm>
            <a:off x="3611516" y="3834014"/>
            <a:ext cx="8441874" cy="2881111"/>
            <a:chOff x="3717507" y="4651645"/>
            <a:chExt cx="8476779" cy="2730180"/>
          </a:xfrm>
          <a:solidFill>
            <a:srgbClr val="FFFFFF">
              <a:alpha val="40000"/>
            </a:srgbClr>
          </a:solidFill>
        </p:grpSpPr>
        <p:sp>
          <p:nvSpPr>
            <p:cNvPr id="689"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690"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691"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692"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693"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694"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695"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696"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697"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698"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699"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0"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701"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2"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703"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704"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5"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706"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707"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708"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9"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710"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711"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712"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713"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714"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5"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6"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17"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718"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19"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20"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21"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22"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23"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724"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725"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26"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727"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728"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729"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0"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31"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2"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33"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734"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735"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736"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737"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38"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39"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0"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1"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2"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3"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44"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45"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46"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747"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48"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49"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50"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1"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2"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3"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4"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55"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56"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57"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58"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59"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60"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761"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2"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763"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764"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5"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766"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767"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68"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69"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770"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71"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72"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773"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774"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775"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776"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777"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778"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779"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780"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1"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2"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83"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4"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5"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6"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7"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8"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89"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90"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91"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792"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793"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794"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795"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796"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797"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8"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9"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0"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1"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802"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3"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4"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805"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6"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7"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808"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09"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810"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1"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812"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3"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4"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5"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6"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7"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18"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9"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0"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1"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2"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3"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4"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5"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26"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7"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28"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9"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30"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1"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2"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3"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4"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35"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36"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7"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8"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9"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40"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1"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42"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3"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4"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5"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46"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7"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8"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9"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0"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1"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2"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53"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854"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855"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56"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57"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858"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59"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60"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861"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862"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863"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864"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865"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66"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867"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68"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869"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70"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871"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872"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873"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74"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875"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876"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877"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878"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879"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880"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881"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2"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3"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4"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5"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6"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7"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8"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89"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0"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1"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892"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93"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4"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5"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6"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7"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8"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899"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900"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901"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902"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903"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904"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905"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906"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907"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908"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909"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910"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1"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2"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3"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4"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15"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6"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7"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918"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19"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0"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1"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2"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23"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4"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925"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6"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7"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8"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9"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30"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1"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2"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933"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4"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5"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6"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7"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8"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9"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940"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1"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2"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3"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4"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5"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6"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947"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948"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949"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0"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1"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2"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953"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954" name="i$liḋe-Freeform: Shape 334"/>
          <p:cNvSpPr>
            <a:spLocks/>
          </p:cNvSpPr>
          <p:nvPr userDrawn="1"/>
        </p:nvSpPr>
        <p:spPr bwMode="auto">
          <a:xfrm>
            <a:off x="3281160" y="6135244"/>
            <a:ext cx="8910839" cy="732184"/>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grpSp>
        <p:nvGrpSpPr>
          <p:cNvPr id="955" name="组合 954"/>
          <p:cNvGrpSpPr/>
          <p:nvPr userDrawn="1"/>
        </p:nvGrpSpPr>
        <p:grpSpPr>
          <a:xfrm flipV="1">
            <a:off x="-25561" y="1984912"/>
            <a:ext cx="1250489" cy="4723662"/>
            <a:chOff x="4770" y="2158798"/>
            <a:chExt cx="1006265" cy="3801117"/>
          </a:xfrm>
        </p:grpSpPr>
        <p:sp>
          <p:nvSpPr>
            <p:cNvPr id="956" name="íślíḋè-Freeform: Shape 5"/>
            <p:cNvSpPr>
              <a:spLocks/>
            </p:cNvSpPr>
            <p:nvPr/>
          </p:nvSpPr>
          <p:spPr bwMode="auto">
            <a:xfrm rot="5400000">
              <a:off x="-650979" y="282307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7" name="íślíḋè-Freeform: Shape 7"/>
            <p:cNvSpPr>
              <a:spLocks/>
            </p:cNvSpPr>
            <p:nvPr/>
          </p:nvSpPr>
          <p:spPr bwMode="auto">
            <a:xfrm rot="5400000">
              <a:off x="-659502" y="429790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 name="组合 1"/>
          <p:cNvGrpSpPr/>
          <p:nvPr userDrawn="1"/>
        </p:nvGrpSpPr>
        <p:grpSpPr>
          <a:xfrm>
            <a:off x="4771" y="2062770"/>
            <a:ext cx="997742" cy="3864693"/>
            <a:chOff x="4771" y="2062770"/>
            <a:chExt cx="997742" cy="3864693"/>
          </a:xfrm>
        </p:grpSpPr>
        <p:sp>
          <p:nvSpPr>
            <p:cNvPr id="625" name="íślíḋè-Freeform: Shape 5"/>
            <p:cNvSpPr>
              <a:spLocks/>
            </p:cNvSpPr>
            <p:nvPr/>
          </p:nvSpPr>
          <p:spPr bwMode="auto">
            <a:xfrm rot="5400000">
              <a:off x="-659501" y="272704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7" name="íślíḋè-Freeform: Shape 7"/>
            <p:cNvSpPr>
              <a:spLocks/>
            </p:cNvSpPr>
            <p:nvPr/>
          </p:nvSpPr>
          <p:spPr bwMode="auto">
            <a:xfrm rot="5400000">
              <a:off x="-659501" y="426545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57" name="任意多边形: 形状 356"/>
          <p:cNvSpPr>
            <a:spLocks/>
          </p:cNvSpPr>
          <p:nvPr/>
        </p:nvSpPr>
        <p:spPr bwMode="auto">
          <a:xfrm>
            <a:off x="-11872" y="5812400"/>
            <a:ext cx="1981701" cy="997742"/>
          </a:xfrm>
          <a:custGeom>
            <a:avLst/>
            <a:gdLst>
              <a:gd name="connsiteX0" fmla="*/ 812940 w 1981701"/>
              <a:gd name="connsiteY0" fmla="*/ 0 h 997742"/>
              <a:gd name="connsiteX1" fmla="*/ 1981701 w 1981701"/>
              <a:gd name="connsiteY1" fmla="*/ 997742 h 997742"/>
              <a:gd name="connsiteX2" fmla="*/ 64901 w 1981701"/>
              <a:gd name="connsiteY2" fmla="*/ 997742 h 997742"/>
              <a:gd name="connsiteX3" fmla="*/ 0 w 1981701"/>
              <a:gd name="connsiteY3" fmla="*/ 997742 h 997742"/>
              <a:gd name="connsiteX4" fmla="*/ 0 w 1981701"/>
              <a:gd name="connsiteY4" fmla="*/ 339277 h 997742"/>
              <a:gd name="connsiteX5" fmla="*/ 48749 w 1981701"/>
              <a:gd name="connsiteY5" fmla="*/ 288673 h 997742"/>
              <a:gd name="connsiteX6" fmla="*/ 812940 w 1981701"/>
              <a:gd name="connsiteY6" fmla="*/ 0 h 99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1701" h="997742">
                <a:moveTo>
                  <a:pt x="812940" y="0"/>
                </a:moveTo>
                <a:cubicBezTo>
                  <a:pt x="1408558" y="0"/>
                  <a:pt x="1891796" y="437213"/>
                  <a:pt x="1981701" y="997742"/>
                </a:cubicBezTo>
                <a:cubicBezTo>
                  <a:pt x="1981701" y="997742"/>
                  <a:pt x="1981701" y="997742"/>
                  <a:pt x="64901" y="997742"/>
                </a:cubicBezTo>
                <a:lnTo>
                  <a:pt x="0" y="997742"/>
                </a:lnTo>
                <a:lnTo>
                  <a:pt x="0" y="339277"/>
                </a:lnTo>
                <a:lnTo>
                  <a:pt x="48749" y="288673"/>
                </a:lnTo>
                <a:cubicBezTo>
                  <a:pt x="253844" y="109304"/>
                  <a:pt x="520749" y="0"/>
                  <a:pt x="812940" y="0"/>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960" name="íślíḋè-Freeform: Shape 7"/>
          <p:cNvSpPr>
            <a:spLocks/>
          </p:cNvSpPr>
          <p:nvPr/>
        </p:nvSpPr>
        <p:spPr bwMode="auto">
          <a:xfrm>
            <a:off x="1181952" y="581240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2" name="îṥļîḑé-Freeform: Shape 57"/>
          <p:cNvSpPr>
            <a:spLocks/>
          </p:cNvSpPr>
          <p:nvPr userDrawn="1"/>
        </p:nvSpPr>
        <p:spPr bwMode="auto">
          <a:xfrm>
            <a:off x="4289196"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1" name="îṥļîḑé-Freeform: Shape 57"/>
          <p:cNvSpPr>
            <a:spLocks/>
          </p:cNvSpPr>
          <p:nvPr userDrawn="1"/>
        </p:nvSpPr>
        <p:spPr bwMode="auto">
          <a:xfrm>
            <a:off x="4027075"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nvGrpSpPr>
          <p:cNvPr id="3" name="组合 2"/>
          <p:cNvGrpSpPr/>
          <p:nvPr userDrawn="1"/>
        </p:nvGrpSpPr>
        <p:grpSpPr>
          <a:xfrm>
            <a:off x="1543678" y="1566813"/>
            <a:ext cx="1423940" cy="608173"/>
            <a:chOff x="1543678" y="2604132"/>
            <a:chExt cx="1423940" cy="608173"/>
          </a:xfrm>
        </p:grpSpPr>
        <p:sp>
          <p:nvSpPr>
            <p:cNvPr id="963" name="îṥļîḑé-Freeform: Shape 57"/>
            <p:cNvSpPr>
              <a:spLocks/>
            </p:cNvSpPr>
            <p:nvPr userDrawn="1"/>
          </p:nvSpPr>
          <p:spPr bwMode="auto">
            <a:xfrm>
              <a:off x="1682373"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4" name="îṥļîḑé-Freeform: Shape 57"/>
            <p:cNvSpPr>
              <a:spLocks/>
            </p:cNvSpPr>
            <p:nvPr userDrawn="1"/>
          </p:nvSpPr>
          <p:spPr bwMode="auto">
            <a:xfrm>
              <a:off x="1805799"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5" name="îṥļîḑé-Freeform: Shape 57"/>
            <p:cNvSpPr>
              <a:spLocks/>
            </p:cNvSpPr>
            <p:nvPr userDrawn="1"/>
          </p:nvSpPr>
          <p:spPr bwMode="auto">
            <a:xfrm>
              <a:off x="1543678"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sp>
        <p:nvSpPr>
          <p:cNvPr id="347" name="副标题 2">
            <a:extLst>
              <a:ext uri="{FF2B5EF4-FFF2-40B4-BE49-F238E27FC236}">
                <a16:creationId xmlns:a16="http://schemas.microsoft.com/office/drawing/2014/main" id="{6EBD95E0-267C-42D9-A184-E7CD2D3A2F91}"/>
              </a:ext>
            </a:extLst>
          </p:cNvPr>
          <p:cNvSpPr>
            <a:spLocks noGrp="1"/>
          </p:cNvSpPr>
          <p:nvPr>
            <p:ph type="subTitle" idx="1"/>
          </p:nvPr>
        </p:nvSpPr>
        <p:spPr>
          <a:xfrm>
            <a:off x="2964104" y="2467149"/>
            <a:ext cx="7855511" cy="558799"/>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348" name="标题 1">
            <a:extLst>
              <a:ext uri="{FF2B5EF4-FFF2-40B4-BE49-F238E27FC236}">
                <a16:creationId xmlns:a16="http://schemas.microsoft.com/office/drawing/2014/main" id="{D47AD3EA-AEDD-4CF5-AEB1-07EF1303644A}"/>
              </a:ext>
            </a:extLst>
          </p:cNvPr>
          <p:cNvSpPr>
            <a:spLocks noGrp="1"/>
          </p:cNvSpPr>
          <p:nvPr>
            <p:ph type="ctrTitle"/>
          </p:nvPr>
        </p:nvSpPr>
        <p:spPr>
          <a:xfrm>
            <a:off x="2964104" y="1768558"/>
            <a:ext cx="7855511" cy="698591"/>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349" name="文本占位符 13">
            <a:extLst>
              <a:ext uri="{FF2B5EF4-FFF2-40B4-BE49-F238E27FC236}">
                <a16:creationId xmlns:a16="http://schemas.microsoft.com/office/drawing/2014/main" id="{96397C43-8C78-48EB-A147-DB009998E5DB}"/>
              </a:ext>
            </a:extLst>
          </p:cNvPr>
          <p:cNvSpPr>
            <a:spLocks noGrp="1"/>
          </p:cNvSpPr>
          <p:nvPr>
            <p:ph type="body" sz="quarter" idx="10" hasCustomPrompt="1"/>
          </p:nvPr>
        </p:nvSpPr>
        <p:spPr>
          <a:xfrm>
            <a:off x="2964104" y="4230457"/>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350" name="文本占位符 13">
            <a:extLst>
              <a:ext uri="{FF2B5EF4-FFF2-40B4-BE49-F238E27FC236}">
                <a16:creationId xmlns:a16="http://schemas.microsoft.com/office/drawing/2014/main" id="{C5451E21-C64D-4210-993E-A91D893E754A}"/>
              </a:ext>
            </a:extLst>
          </p:cNvPr>
          <p:cNvSpPr>
            <a:spLocks noGrp="1"/>
          </p:cNvSpPr>
          <p:nvPr>
            <p:ph type="body" sz="quarter" idx="11" hasCustomPrompt="1"/>
          </p:nvPr>
        </p:nvSpPr>
        <p:spPr>
          <a:xfrm>
            <a:off x="2964104" y="4526728"/>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54" name="íślíḋè-Rectangle 2"/>
          <p:cNvSpPr/>
          <p:nvPr userDrawn="1"/>
        </p:nvSpPr>
        <p:spPr>
          <a:xfrm>
            <a:off x="4769" y="2322617"/>
            <a:ext cx="12249458" cy="15195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5" name="íślíḋè-Freeform: Shape 4"/>
          <p:cNvSpPr>
            <a:spLocks/>
          </p:cNvSpPr>
          <p:nvPr userDrawn="1"/>
        </p:nvSpPr>
        <p:spPr bwMode="auto">
          <a:xfrm>
            <a:off x="0" y="2400399"/>
            <a:ext cx="1502118" cy="1441749"/>
          </a:xfrm>
          <a:custGeom>
            <a:avLst/>
            <a:gdLst>
              <a:gd name="T0" fmla="*/ 327 w 352"/>
              <a:gd name="T1" fmla="*/ 0 h 561"/>
              <a:gd name="T2" fmla="*/ 75 w 352"/>
              <a:gd name="T3" fmla="*/ 364 h 561"/>
              <a:gd name="T4" fmla="*/ 51 w 352"/>
              <a:gd name="T5" fmla="*/ 348 h 561"/>
              <a:gd name="T6" fmla="*/ 63 w 352"/>
              <a:gd name="T7" fmla="*/ 310 h 561"/>
              <a:gd name="T8" fmla="*/ 0 w 352"/>
              <a:gd name="T9" fmla="*/ 244 h 561"/>
              <a:gd name="T10" fmla="*/ 0 w 352"/>
              <a:gd name="T11" fmla="*/ 561 h 561"/>
              <a:gd name="T12" fmla="*/ 216 w 352"/>
              <a:gd name="T13" fmla="*/ 561 h 561"/>
              <a:gd name="T14" fmla="*/ 258 w 352"/>
              <a:gd name="T15" fmla="*/ 512 h 561"/>
              <a:gd name="T16" fmla="*/ 263 w 352"/>
              <a:gd name="T17" fmla="*/ 513 h 561"/>
              <a:gd name="T18" fmla="*/ 322 w 352"/>
              <a:gd name="T19" fmla="*/ 453 h 561"/>
              <a:gd name="T20" fmla="*/ 263 w 352"/>
              <a:gd name="T21" fmla="*/ 394 h 561"/>
              <a:gd name="T22" fmla="*/ 217 w 352"/>
              <a:gd name="T23" fmla="*/ 416 h 561"/>
              <a:gd name="T24" fmla="*/ 181 w 352"/>
              <a:gd name="T25" fmla="*/ 408 h 561"/>
              <a:gd name="T26" fmla="*/ 151 w 352"/>
              <a:gd name="T27" fmla="*/ 414 h 561"/>
              <a:gd name="T28" fmla="*/ 352 w 352"/>
              <a:gd name="T29" fmla="*/ 14 h 561"/>
              <a:gd name="T30" fmla="*/ 327 w 352"/>
              <a:gd name="T31"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561">
                <a:moveTo>
                  <a:pt x="327" y="0"/>
                </a:moveTo>
                <a:cubicBezTo>
                  <a:pt x="257" y="125"/>
                  <a:pt x="176" y="254"/>
                  <a:pt x="75" y="364"/>
                </a:cubicBezTo>
                <a:cubicBezTo>
                  <a:pt x="69" y="356"/>
                  <a:pt x="61" y="351"/>
                  <a:pt x="51" y="348"/>
                </a:cubicBezTo>
                <a:cubicBezTo>
                  <a:pt x="58" y="338"/>
                  <a:pt x="63" y="324"/>
                  <a:pt x="63" y="310"/>
                </a:cubicBezTo>
                <a:cubicBezTo>
                  <a:pt x="63" y="275"/>
                  <a:pt x="35" y="246"/>
                  <a:pt x="0" y="244"/>
                </a:cubicBezTo>
                <a:cubicBezTo>
                  <a:pt x="0" y="561"/>
                  <a:pt x="0" y="561"/>
                  <a:pt x="0" y="561"/>
                </a:cubicBezTo>
                <a:cubicBezTo>
                  <a:pt x="216" y="561"/>
                  <a:pt x="216" y="561"/>
                  <a:pt x="216" y="561"/>
                </a:cubicBezTo>
                <a:cubicBezTo>
                  <a:pt x="236" y="551"/>
                  <a:pt x="251" y="534"/>
                  <a:pt x="258" y="512"/>
                </a:cubicBezTo>
                <a:cubicBezTo>
                  <a:pt x="260" y="513"/>
                  <a:pt x="261" y="513"/>
                  <a:pt x="263" y="513"/>
                </a:cubicBezTo>
                <a:cubicBezTo>
                  <a:pt x="296" y="513"/>
                  <a:pt x="322" y="486"/>
                  <a:pt x="322" y="453"/>
                </a:cubicBezTo>
                <a:cubicBezTo>
                  <a:pt x="322" y="420"/>
                  <a:pt x="296" y="394"/>
                  <a:pt x="263" y="394"/>
                </a:cubicBezTo>
                <a:cubicBezTo>
                  <a:pt x="244" y="394"/>
                  <a:pt x="228" y="402"/>
                  <a:pt x="217" y="416"/>
                </a:cubicBezTo>
                <a:cubicBezTo>
                  <a:pt x="206" y="411"/>
                  <a:pt x="194" y="408"/>
                  <a:pt x="181" y="408"/>
                </a:cubicBezTo>
                <a:cubicBezTo>
                  <a:pt x="170" y="408"/>
                  <a:pt x="160" y="410"/>
                  <a:pt x="151" y="414"/>
                </a:cubicBezTo>
                <a:cubicBezTo>
                  <a:pt x="199" y="270"/>
                  <a:pt x="275" y="137"/>
                  <a:pt x="352" y="14"/>
                </a:cubicBezTo>
                <a:cubicBezTo>
                  <a:pt x="344" y="10"/>
                  <a:pt x="336" y="5"/>
                  <a:pt x="327"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4" name="Group 8"/>
          <p:cNvGrpSpPr/>
          <p:nvPr userDrawn="1"/>
        </p:nvGrpSpPr>
        <p:grpSpPr>
          <a:xfrm rot="865253">
            <a:off x="1152166" y="1353980"/>
            <a:ext cx="1636713" cy="2320925"/>
            <a:chOff x="4276725" y="1611313"/>
            <a:chExt cx="1636713" cy="2320925"/>
          </a:xfrm>
        </p:grpSpPr>
        <p:sp>
          <p:nvSpPr>
            <p:cNvPr id="5"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6" name="标题 1">
            <a:extLst>
              <a:ext uri="{FF2B5EF4-FFF2-40B4-BE49-F238E27FC236}">
                <a16:creationId xmlns:a16="http://schemas.microsoft.com/office/drawing/2014/main" id="{271A2F06-FC56-4A25-90AE-F8FA5E556B7D}"/>
              </a:ext>
            </a:extLst>
          </p:cNvPr>
          <p:cNvSpPr>
            <a:spLocks noGrp="1"/>
          </p:cNvSpPr>
          <p:nvPr>
            <p:ph type="title"/>
          </p:nvPr>
        </p:nvSpPr>
        <p:spPr>
          <a:xfrm>
            <a:off x="3899873" y="269986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57" name="文本占位符 2">
            <a:extLst>
              <a:ext uri="{FF2B5EF4-FFF2-40B4-BE49-F238E27FC236}">
                <a16:creationId xmlns:a16="http://schemas.microsoft.com/office/drawing/2014/main" id="{BCB9D671-4342-4B9C-A624-92C28C2E415D}"/>
              </a:ext>
            </a:extLst>
          </p:cNvPr>
          <p:cNvSpPr>
            <a:spLocks noGrp="1"/>
          </p:cNvSpPr>
          <p:nvPr>
            <p:ph type="body" idx="1"/>
          </p:nvPr>
        </p:nvSpPr>
        <p:spPr>
          <a:xfrm>
            <a:off x="3900989" y="3595219"/>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2018/12/18</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994318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2018/12/18</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11242625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tx2">
            <a:lumMod val="75000"/>
          </a:schemeClr>
        </a:solidFill>
        <a:effectLst/>
      </p:bgPr>
    </p:bg>
    <p:spTree>
      <p:nvGrpSpPr>
        <p:cNvPr id="1" name=""/>
        <p:cNvGrpSpPr/>
        <p:nvPr/>
      </p:nvGrpSpPr>
      <p:grpSpPr>
        <a:xfrm>
          <a:off x="0" y="0"/>
          <a:ext cx="0" cy="0"/>
          <a:chOff x="0" y="0"/>
          <a:chExt cx="0" cy="0"/>
        </a:xfrm>
      </p:grpSpPr>
      <p:grpSp>
        <p:nvGrpSpPr>
          <p:cNvPr id="6" name="Group 68"/>
          <p:cNvGrpSpPr/>
          <p:nvPr userDrawn="1"/>
        </p:nvGrpSpPr>
        <p:grpSpPr>
          <a:xfrm>
            <a:off x="379562" y="2730988"/>
            <a:ext cx="11673828" cy="3984138"/>
            <a:chOff x="3717507" y="4651645"/>
            <a:chExt cx="8476779" cy="2730180"/>
          </a:xfrm>
          <a:solidFill>
            <a:srgbClr val="FFFFFF">
              <a:alpha val="40000"/>
            </a:srgbClr>
          </a:solidFill>
        </p:grpSpPr>
        <p:sp>
          <p:nvSpPr>
            <p:cNvPr id="7"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8"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9"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10"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11"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12"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16"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17"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18"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19"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20"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21"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22"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3"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24"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25"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6"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27"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28"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29"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30"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31"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32"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33"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34"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35"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6"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7"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38"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39"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0"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1"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42"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43"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44"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45"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46"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47"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48"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49"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50"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1"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52"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3"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54"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55"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56"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57"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58"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59"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60"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1"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2"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3"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4"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65"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66"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67"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68"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69"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0"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1"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2"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4"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6"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7"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8"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9"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0"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1"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82"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3"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84"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85"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6"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87"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88"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89"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0"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91"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92"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3"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94"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95"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96"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97"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98"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99"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100"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101"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2"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3"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104"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5"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6"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7"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8"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9"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0"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1"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12"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113"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114"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115"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116"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117"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118"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19"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20"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1"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2"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123"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4"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5"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126"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7"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8"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129"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0"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131"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2"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133"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4"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5"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6"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7"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8"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39"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0"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1"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2"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3"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4"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5"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6"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47"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8"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49"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0"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51"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2"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53"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4"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5"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56"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57"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8"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9"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0"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61"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2"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63"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4"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5"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6"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67"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8"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9"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0"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1"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2"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3"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74"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175"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176"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77"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8"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179"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80"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81"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182"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183"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184"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185"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186"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87"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188"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89"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190"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91"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192"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193"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194"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95"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196"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197"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198"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199"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200"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201"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202"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3"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4"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5"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6"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7"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8"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9"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0"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1"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2"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213"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4"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5"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6"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7"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8"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9"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220"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221"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222"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223"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224"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225"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226"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227"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228"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29"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230"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231"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2"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3"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4"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5"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36"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7"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8"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239"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0"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1"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2"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3"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44"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5"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246"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7"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8"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49"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50"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51"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2"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3"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254"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5"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6"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7"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8"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59"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0"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261"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2"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3"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4"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5"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6"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7"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268"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269"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270"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1"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2"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3"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274"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275" name="i$liḋe-Freeform: Shape 334"/>
          <p:cNvSpPr>
            <a:spLocks/>
          </p:cNvSpPr>
          <p:nvPr userDrawn="1"/>
        </p:nvSpPr>
        <p:spPr bwMode="auto">
          <a:xfrm>
            <a:off x="0" y="5859259"/>
            <a:ext cx="12191999" cy="1008169"/>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sp>
        <p:nvSpPr>
          <p:cNvPr id="276" name="标题 1">
            <a:extLst>
              <a:ext uri="{FF2B5EF4-FFF2-40B4-BE49-F238E27FC236}">
                <a16:creationId xmlns:a16="http://schemas.microsoft.com/office/drawing/2014/main" id="{07A711F6-60B3-449D-A921-82E4F5DADCC5}"/>
              </a:ext>
            </a:extLst>
          </p:cNvPr>
          <p:cNvSpPr>
            <a:spLocks noGrp="1"/>
          </p:cNvSpPr>
          <p:nvPr>
            <p:ph type="ctrTitle" hasCustomPrompt="1"/>
          </p:nvPr>
        </p:nvSpPr>
        <p:spPr>
          <a:xfrm>
            <a:off x="3044973" y="1209350"/>
            <a:ext cx="5426076" cy="1621509"/>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277" name="文本占位符 62">
            <a:extLst>
              <a:ext uri="{FF2B5EF4-FFF2-40B4-BE49-F238E27FC236}">
                <a16:creationId xmlns:a16="http://schemas.microsoft.com/office/drawing/2014/main" id="{6960EA17-5E98-4D0C-9571-545154BA7D51}"/>
              </a:ext>
            </a:extLst>
          </p:cNvPr>
          <p:cNvSpPr>
            <a:spLocks noGrp="1"/>
          </p:cNvSpPr>
          <p:nvPr>
            <p:ph type="body" sz="quarter" idx="18" hasCustomPrompt="1"/>
          </p:nvPr>
        </p:nvSpPr>
        <p:spPr>
          <a:xfrm>
            <a:off x="3044973" y="3515586"/>
            <a:ext cx="5426076"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278" name="文本占位符 13">
            <a:extLst>
              <a:ext uri="{FF2B5EF4-FFF2-40B4-BE49-F238E27FC236}">
                <a16:creationId xmlns:a16="http://schemas.microsoft.com/office/drawing/2014/main" id="{95D2425A-B60F-45B0-9449-610E82A6E4CB}"/>
              </a:ext>
            </a:extLst>
          </p:cNvPr>
          <p:cNvSpPr>
            <a:spLocks noGrp="1"/>
          </p:cNvSpPr>
          <p:nvPr>
            <p:ph type="body" sz="quarter" idx="10" hasCustomPrompt="1"/>
          </p:nvPr>
        </p:nvSpPr>
        <p:spPr>
          <a:xfrm>
            <a:off x="3044974" y="3219315"/>
            <a:ext cx="5426076"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userDrawn="1"/>
        </p:nvGrpSpPr>
        <p:grpSpPr>
          <a:xfrm>
            <a:off x="695323" y="1016000"/>
            <a:ext cx="10810876"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 fmla="*/ 0 w 6240991"/>
                <a:gd name="connsiteY0" fmla="*/ 6858000 h 6858000"/>
                <a:gd name="connsiteX1" fmla="*/ 2886624 w 6240991"/>
                <a:gd name="connsiteY1" fmla="*/ 0 h 6858000"/>
                <a:gd name="connsiteX2" fmla="*/ 6240991 w 6240991"/>
                <a:gd name="connsiteY2" fmla="*/ 9525 h 6858000"/>
                <a:gd name="connsiteX3" fmla="*/ 3897292 w 6240991"/>
                <a:gd name="connsiteY3" fmla="*/ 6858000 h 6858000"/>
                <a:gd name="connsiteX4" fmla="*/ 0 w 624099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1" name="标题占位符 1">
            <a:extLst>
              <a:ext uri="{FF2B5EF4-FFF2-40B4-BE49-F238E27FC236}">
                <a16:creationId xmlns:a16="http://schemas.microsoft.com/office/drawing/2014/main" id="{A17E8E8A-CA17-4B19-B428-B28DA136F649}"/>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22" name="文本占位符 2">
            <a:extLst>
              <a:ext uri="{FF2B5EF4-FFF2-40B4-BE49-F238E27FC236}">
                <a16:creationId xmlns:a16="http://schemas.microsoft.com/office/drawing/2014/main" id="{E6263118-D264-4111-99A4-F68B5EFDDC62}"/>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23" name="直接连接符 22">
            <a:extLst>
              <a:ext uri="{FF2B5EF4-FFF2-40B4-BE49-F238E27FC236}">
                <a16:creationId xmlns:a16="http://schemas.microsoft.com/office/drawing/2014/main" id="{D1D4E0D0-4915-48A0-B897-C0A8BDCB9EB7}"/>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日期占位符 3">
            <a:extLst>
              <a:ext uri="{FF2B5EF4-FFF2-40B4-BE49-F238E27FC236}">
                <a16:creationId xmlns:a16="http://schemas.microsoft.com/office/drawing/2014/main" id="{02E9B895-2454-475A-B009-FAC49CC1322C}"/>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2018/12/18</a:t>
            </a:fld>
            <a:endParaRPr lang="zh-CN" altLang="en-US"/>
          </a:p>
        </p:txBody>
      </p:sp>
      <p:sp>
        <p:nvSpPr>
          <p:cNvPr id="25" name="页脚占位符 4">
            <a:extLst>
              <a:ext uri="{FF2B5EF4-FFF2-40B4-BE49-F238E27FC236}">
                <a16:creationId xmlns:a16="http://schemas.microsoft.com/office/drawing/2014/main" id="{482DEF96-8713-4339-9765-3BE9249E70DC}"/>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26" name="灯片编号占位符 5">
            <a:extLst>
              <a:ext uri="{FF2B5EF4-FFF2-40B4-BE49-F238E27FC236}">
                <a16:creationId xmlns:a16="http://schemas.microsoft.com/office/drawing/2014/main" id="{0EC1F127-E74F-41DC-9824-0E193B8BFEB4}"/>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686"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Object_diagram" TargetMode="Externa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39.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2">
            <a:extLst>
              <a:ext uri="{FF2B5EF4-FFF2-40B4-BE49-F238E27FC236}">
                <a16:creationId xmlns:a16="http://schemas.microsoft.com/office/drawing/2014/main" id="{4B79E060-0054-451C-BFDD-026246C6D892}"/>
              </a:ext>
            </a:extLst>
          </p:cNvPr>
          <p:cNvSpPr>
            <a:spLocks noGrp="1"/>
          </p:cNvSpPr>
          <p:nvPr>
            <p:ph type="body" sz="quarter" idx="10"/>
          </p:nvPr>
        </p:nvSpPr>
        <p:spPr>
          <a:xfrm>
            <a:off x="7624991" y="2680703"/>
            <a:ext cx="5891633" cy="1729606"/>
          </a:xfrm>
        </p:spPr>
        <p:txBody>
          <a:bodyPr/>
          <a:lstStyle/>
          <a:p>
            <a:r>
              <a:rPr lang="en-US" altLang="zh-CN" sz="3200" dirty="0"/>
              <a:t>BY-PRD-2018-G01</a:t>
            </a:r>
          </a:p>
        </p:txBody>
      </p:sp>
      <p:sp>
        <p:nvSpPr>
          <p:cNvPr id="17" name="文本占位符 5">
            <a:extLst>
              <a:ext uri="{FF2B5EF4-FFF2-40B4-BE49-F238E27FC236}">
                <a16:creationId xmlns:a16="http://schemas.microsoft.com/office/drawing/2014/main" id="{071915EA-BAC2-4B88-9AA3-B1CADA430F3E}"/>
              </a:ext>
            </a:extLst>
          </p:cNvPr>
          <p:cNvSpPr txBox="1">
            <a:spLocks/>
          </p:cNvSpPr>
          <p:nvPr/>
        </p:nvSpPr>
        <p:spPr>
          <a:xfrm>
            <a:off x="8683819" y="3926575"/>
            <a:ext cx="4832805" cy="296271"/>
          </a:xfrm>
          <a:prstGeom prst="rect">
            <a:avLst/>
          </a:prstGeom>
        </p:spPr>
        <p:txBody>
          <a:bodyPr vert="horz" lIns="91440" tIns="45720" rIns="91440" bIns="45720" rtlCol="0" anchor="ctr">
            <a:noAutofit/>
          </a:bodyPr>
          <a:lstStyle>
            <a:lvl1pPr marL="0" indent="0" algn="l" defTabSz="685766" rtl="0" eaLnBrk="1" latinLnBrk="0" hangingPunct="1">
              <a:lnSpc>
                <a:spcPct val="90000"/>
              </a:lnSpc>
              <a:spcBef>
                <a:spcPts val="750"/>
              </a:spcBef>
              <a:buFont typeface="Arial" panose="020B0604020202020204" pitchFamily="34" charset="0"/>
              <a:buNone/>
              <a:defRPr sz="1125" b="0" kern="1200">
                <a:solidFill>
                  <a:schemeClr val="bg1"/>
                </a:solidFill>
                <a:latin typeface="+mn-lt"/>
                <a:ea typeface="+mn-ea"/>
                <a:cs typeface="+mn-cs"/>
              </a:defRPr>
            </a:lvl1pPr>
            <a:lvl2pPr marL="342883" indent="0" algn="l" defTabSz="685766"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2pPr>
            <a:lvl3pPr marL="685765" indent="0" algn="l" defTabSz="685766"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648"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4pPr>
            <a:lvl5pPr marL="1371532"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500" dirty="0"/>
              <a:t>组长：陈铉文</a:t>
            </a:r>
            <a:endParaRPr lang="en-US" altLang="zh-CN" sz="1500" dirty="0"/>
          </a:p>
        </p:txBody>
      </p:sp>
      <p:sp>
        <p:nvSpPr>
          <p:cNvPr id="18" name="文本占位符 6">
            <a:extLst>
              <a:ext uri="{FF2B5EF4-FFF2-40B4-BE49-F238E27FC236}">
                <a16:creationId xmlns:a16="http://schemas.microsoft.com/office/drawing/2014/main" id="{FE685719-9956-454C-A7F2-04F73616AD8F}"/>
              </a:ext>
            </a:extLst>
          </p:cNvPr>
          <p:cNvSpPr>
            <a:spLocks noGrp="1"/>
          </p:cNvSpPr>
          <p:nvPr>
            <p:ph type="body" sz="quarter" idx="11"/>
          </p:nvPr>
        </p:nvSpPr>
        <p:spPr>
          <a:xfrm>
            <a:off x="8683820" y="4262174"/>
            <a:ext cx="4832805" cy="296271"/>
          </a:xfrm>
        </p:spPr>
        <p:txBody>
          <a:bodyPr/>
          <a:lstStyle/>
          <a:p>
            <a:r>
              <a:rPr lang="zh-CN" altLang="en-US" dirty="0"/>
              <a:t>组员：刘值成、张威杰、于坤、章奇妙</a:t>
            </a:r>
            <a:endParaRPr lang="en-US" altLang="en-US" dirty="0"/>
          </a:p>
        </p:txBody>
      </p:sp>
      <p:sp>
        <p:nvSpPr>
          <p:cNvPr id="19" name="标题 3">
            <a:extLst>
              <a:ext uri="{FF2B5EF4-FFF2-40B4-BE49-F238E27FC236}">
                <a16:creationId xmlns:a16="http://schemas.microsoft.com/office/drawing/2014/main" id="{09ACFFBD-9ABE-49C5-A56B-EB77A7C4E37A}"/>
              </a:ext>
            </a:extLst>
          </p:cNvPr>
          <p:cNvSpPr>
            <a:spLocks noGrp="1"/>
          </p:cNvSpPr>
          <p:nvPr>
            <p:ph type="ctrTitle"/>
          </p:nvPr>
        </p:nvSpPr>
        <p:spPr>
          <a:xfrm>
            <a:off x="7066191" y="491766"/>
            <a:ext cx="5265509" cy="2644074"/>
          </a:xfrm>
        </p:spPr>
        <p:txBody>
          <a:bodyPr>
            <a:noAutofit/>
          </a:bodyPr>
          <a:lstStyle/>
          <a:p>
            <a:r>
              <a:rPr lang="en-US" altLang="zh-CN" sz="6000" dirty="0"/>
              <a:t>UML</a:t>
            </a:r>
            <a:r>
              <a:rPr lang="zh-CN" altLang="en-US" sz="6000" dirty="0"/>
              <a:t>基础</a:t>
            </a:r>
            <a:r>
              <a:rPr lang="en-US" altLang="zh-CN" sz="6000" dirty="0"/>
              <a:t>III</a:t>
            </a:r>
            <a:br>
              <a:rPr lang="en-US" altLang="zh-CN" sz="6000" dirty="0"/>
            </a:br>
            <a:r>
              <a:rPr lang="en-US" altLang="zh-CN" sz="6000" dirty="0"/>
              <a:t>	</a:t>
            </a:r>
            <a:r>
              <a:rPr lang="zh-CN" altLang="en-US" sz="3200" dirty="0"/>
              <a:t>对象图、构件图、包图</a:t>
            </a:r>
          </a:p>
        </p:txBody>
      </p: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2382034" cy="565562"/>
          </a:xfrm>
        </p:spPr>
        <p:txBody>
          <a:bodyPr/>
          <a:lstStyle/>
          <a:p>
            <a:r>
              <a:rPr lang="zh-CN" altLang="en-US" dirty="0"/>
              <a:t>对象图的介绍</a:t>
            </a:r>
          </a:p>
        </p:txBody>
      </p:sp>
      <p:pic>
        <p:nvPicPr>
          <p:cNvPr id="51" name="图片 50">
            <a:extLst>
              <a:ext uri="{FF2B5EF4-FFF2-40B4-BE49-F238E27FC236}">
                <a16:creationId xmlns:a16="http://schemas.microsoft.com/office/drawing/2014/main" id="{ACA8B165-D37C-4D40-BE4F-58703BBB96CC}"/>
              </a:ext>
            </a:extLst>
          </p:cNvPr>
          <p:cNvPicPr>
            <a:picLocks noChangeAspect="1"/>
          </p:cNvPicPr>
          <p:nvPr/>
        </p:nvPicPr>
        <p:blipFill>
          <a:blip r:embed="rId3"/>
          <a:stretch>
            <a:fillRect/>
          </a:stretch>
        </p:blipFill>
        <p:spPr>
          <a:xfrm>
            <a:off x="10458603" y="2054633"/>
            <a:ext cx="1633707" cy="1076172"/>
          </a:xfrm>
          <a:prstGeom prst="rect">
            <a:avLst/>
          </a:prstGeom>
        </p:spPr>
      </p:pic>
      <p:sp>
        <p:nvSpPr>
          <p:cNvPr id="52" name="标题 48">
            <a:extLst>
              <a:ext uri="{FF2B5EF4-FFF2-40B4-BE49-F238E27FC236}">
                <a16:creationId xmlns:a16="http://schemas.microsoft.com/office/drawing/2014/main" id="{30409B32-6468-4D2A-B01B-49D767C14F7A}"/>
              </a:ext>
            </a:extLst>
          </p:cNvPr>
          <p:cNvSpPr txBox="1">
            <a:spLocks/>
          </p:cNvSpPr>
          <p:nvPr/>
        </p:nvSpPr>
        <p:spPr>
          <a:xfrm>
            <a:off x="9838681" y="1198921"/>
            <a:ext cx="1006476"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图例：</a:t>
            </a:r>
          </a:p>
        </p:txBody>
      </p:sp>
      <p:sp>
        <p:nvSpPr>
          <p:cNvPr id="56" name="标题 48">
            <a:extLst>
              <a:ext uri="{FF2B5EF4-FFF2-40B4-BE49-F238E27FC236}">
                <a16:creationId xmlns:a16="http://schemas.microsoft.com/office/drawing/2014/main" id="{BB0FFF1D-0DF2-404C-A52D-00B04FDE86B2}"/>
              </a:ext>
            </a:extLst>
          </p:cNvPr>
          <p:cNvSpPr txBox="1">
            <a:spLocks/>
          </p:cNvSpPr>
          <p:nvPr/>
        </p:nvSpPr>
        <p:spPr>
          <a:xfrm>
            <a:off x="9622195" y="2309938"/>
            <a:ext cx="1006476"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400" dirty="0">
                <a:latin typeface="新宋体" panose="02010609030101010101" pitchFamily="49" charset="-122"/>
                <a:ea typeface="新宋体" panose="02010609030101010101" pitchFamily="49" charset="-122"/>
              </a:rPr>
              <a:t>对象</a:t>
            </a:r>
          </a:p>
        </p:txBody>
      </p:sp>
      <p:sp>
        <p:nvSpPr>
          <p:cNvPr id="57" name="标题 48">
            <a:extLst>
              <a:ext uri="{FF2B5EF4-FFF2-40B4-BE49-F238E27FC236}">
                <a16:creationId xmlns:a16="http://schemas.microsoft.com/office/drawing/2014/main" id="{95F71BA4-414E-4B5F-AE64-62348054A35F}"/>
              </a:ext>
            </a:extLst>
          </p:cNvPr>
          <p:cNvSpPr txBox="1">
            <a:spLocks/>
          </p:cNvSpPr>
          <p:nvPr/>
        </p:nvSpPr>
        <p:spPr>
          <a:xfrm>
            <a:off x="9757157" y="3822606"/>
            <a:ext cx="524872"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400" dirty="0">
                <a:latin typeface="新宋体" panose="02010609030101010101" pitchFamily="49" charset="-122"/>
                <a:ea typeface="新宋体" panose="02010609030101010101" pitchFamily="49" charset="-122"/>
              </a:rPr>
              <a:t>链</a:t>
            </a:r>
          </a:p>
        </p:txBody>
      </p:sp>
      <p:pic>
        <p:nvPicPr>
          <p:cNvPr id="2" name="图片 1">
            <a:extLst>
              <a:ext uri="{FF2B5EF4-FFF2-40B4-BE49-F238E27FC236}">
                <a16:creationId xmlns:a16="http://schemas.microsoft.com/office/drawing/2014/main" id="{CD6F6C1E-C32E-46C7-90CE-59C27FECB64D}"/>
              </a:ext>
            </a:extLst>
          </p:cNvPr>
          <p:cNvPicPr>
            <a:picLocks noChangeAspect="1"/>
          </p:cNvPicPr>
          <p:nvPr/>
        </p:nvPicPr>
        <p:blipFill>
          <a:blip r:embed="rId4"/>
          <a:stretch>
            <a:fillRect/>
          </a:stretch>
        </p:blipFill>
        <p:spPr>
          <a:xfrm>
            <a:off x="156741" y="1198921"/>
            <a:ext cx="9582896" cy="5503050"/>
          </a:xfrm>
          <a:prstGeom prst="rect">
            <a:avLst/>
          </a:prstGeom>
        </p:spPr>
      </p:pic>
      <p:pic>
        <p:nvPicPr>
          <p:cNvPr id="3" name="图片 2">
            <a:extLst>
              <a:ext uri="{FF2B5EF4-FFF2-40B4-BE49-F238E27FC236}">
                <a16:creationId xmlns:a16="http://schemas.microsoft.com/office/drawing/2014/main" id="{08279067-2E06-4588-B05A-DD2BAA01B2FB}"/>
              </a:ext>
            </a:extLst>
          </p:cNvPr>
          <p:cNvPicPr>
            <a:picLocks noChangeAspect="1"/>
          </p:cNvPicPr>
          <p:nvPr/>
        </p:nvPicPr>
        <p:blipFill>
          <a:blip r:embed="rId5"/>
          <a:stretch>
            <a:fillRect/>
          </a:stretch>
        </p:blipFill>
        <p:spPr>
          <a:xfrm>
            <a:off x="10480118" y="3616778"/>
            <a:ext cx="1590675" cy="1009650"/>
          </a:xfrm>
          <a:prstGeom prst="rect">
            <a:avLst/>
          </a:prstGeom>
        </p:spPr>
      </p:pic>
    </p:spTree>
    <p:extLst>
      <p:ext uri="{BB962C8B-B14F-4D97-AF65-F5344CB8AC3E}">
        <p14:creationId xmlns:p14="http://schemas.microsoft.com/office/powerpoint/2010/main" val="18075744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2382034" cy="565562"/>
          </a:xfrm>
        </p:spPr>
        <p:txBody>
          <a:bodyPr/>
          <a:lstStyle/>
          <a:p>
            <a:r>
              <a:rPr lang="zh-CN" altLang="en-US" dirty="0"/>
              <a:t>对象图的介绍</a:t>
            </a:r>
          </a:p>
        </p:txBody>
      </p:sp>
      <p:sp>
        <p:nvSpPr>
          <p:cNvPr id="52" name="标题 48">
            <a:extLst>
              <a:ext uri="{FF2B5EF4-FFF2-40B4-BE49-F238E27FC236}">
                <a16:creationId xmlns:a16="http://schemas.microsoft.com/office/drawing/2014/main" id="{30409B32-6468-4D2A-B01B-49D767C14F7A}"/>
              </a:ext>
            </a:extLst>
          </p:cNvPr>
          <p:cNvSpPr txBox="1">
            <a:spLocks/>
          </p:cNvSpPr>
          <p:nvPr/>
        </p:nvSpPr>
        <p:spPr>
          <a:xfrm>
            <a:off x="886411" y="1130095"/>
            <a:ext cx="1006476"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图例：</a:t>
            </a:r>
          </a:p>
        </p:txBody>
      </p:sp>
      <p:sp>
        <p:nvSpPr>
          <p:cNvPr id="56" name="标题 48">
            <a:extLst>
              <a:ext uri="{FF2B5EF4-FFF2-40B4-BE49-F238E27FC236}">
                <a16:creationId xmlns:a16="http://schemas.microsoft.com/office/drawing/2014/main" id="{BB0FFF1D-0DF2-404C-A52D-00B04FDE86B2}"/>
              </a:ext>
            </a:extLst>
          </p:cNvPr>
          <p:cNvSpPr txBox="1">
            <a:spLocks/>
          </p:cNvSpPr>
          <p:nvPr/>
        </p:nvSpPr>
        <p:spPr>
          <a:xfrm>
            <a:off x="580172" y="3135675"/>
            <a:ext cx="1312715" cy="397771"/>
          </a:xfrm>
          <a:prstGeom prst="rect">
            <a:avLst/>
          </a:prstGeom>
        </p:spPr>
        <p:txBody>
          <a:bodyPr vert="horz" lIns="91440" tIns="45720" rIns="91440" bIns="45720" rtlCol="0" anchor="b">
            <a:normAutofit fontScale="925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400" dirty="0">
                <a:latin typeface="新宋体" panose="02010609030101010101" pitchFamily="49" charset="-122"/>
                <a:ea typeface="新宋体" panose="02010609030101010101" pitchFamily="49" charset="-122"/>
              </a:rPr>
              <a:t>具名对象</a:t>
            </a:r>
          </a:p>
        </p:txBody>
      </p:sp>
      <p:sp>
        <p:nvSpPr>
          <p:cNvPr id="10" name="标题 48">
            <a:extLst>
              <a:ext uri="{FF2B5EF4-FFF2-40B4-BE49-F238E27FC236}">
                <a16:creationId xmlns:a16="http://schemas.microsoft.com/office/drawing/2014/main" id="{18A158C1-A6E4-4C2E-9FAB-D2B12B79B26A}"/>
              </a:ext>
            </a:extLst>
          </p:cNvPr>
          <p:cNvSpPr txBox="1">
            <a:spLocks/>
          </p:cNvSpPr>
          <p:nvPr/>
        </p:nvSpPr>
        <p:spPr>
          <a:xfrm>
            <a:off x="629918" y="5839309"/>
            <a:ext cx="1312715" cy="397771"/>
          </a:xfrm>
          <a:prstGeom prst="rect">
            <a:avLst/>
          </a:prstGeom>
        </p:spPr>
        <p:txBody>
          <a:bodyPr vert="horz" lIns="91440" tIns="45720" rIns="91440" bIns="45720" rtlCol="0" anchor="b">
            <a:normAutofit fontScale="925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400" dirty="0">
                <a:latin typeface="新宋体" panose="02010609030101010101" pitchFamily="49" charset="-122"/>
                <a:ea typeface="新宋体" panose="02010609030101010101" pitchFamily="49" charset="-122"/>
              </a:rPr>
              <a:t>匿名对象</a:t>
            </a:r>
          </a:p>
        </p:txBody>
      </p:sp>
      <p:cxnSp>
        <p:nvCxnSpPr>
          <p:cNvPr id="3" name="连接符: 肘形 2">
            <a:extLst>
              <a:ext uri="{FF2B5EF4-FFF2-40B4-BE49-F238E27FC236}">
                <a16:creationId xmlns:a16="http://schemas.microsoft.com/office/drawing/2014/main" id="{D05CF269-2F13-4CC7-A283-B00FBFEF3D63}"/>
              </a:ext>
            </a:extLst>
          </p:cNvPr>
          <p:cNvCxnSpPr>
            <a:cxnSpLocks/>
            <a:stCxn id="56" idx="1"/>
            <a:endCxn id="10" idx="1"/>
          </p:cNvCxnSpPr>
          <p:nvPr/>
        </p:nvCxnSpPr>
        <p:spPr>
          <a:xfrm rot="10800000" flipH="1" flipV="1">
            <a:off x="580172" y="3334561"/>
            <a:ext cx="49746" cy="2703634"/>
          </a:xfrm>
          <a:prstGeom prst="bentConnector3">
            <a:avLst>
              <a:gd name="adj1" fmla="val -459534"/>
            </a:avLst>
          </a:prstGeom>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717B83B3-132F-42D7-90BB-64B640B5A9A9}"/>
              </a:ext>
            </a:extLst>
          </p:cNvPr>
          <p:cNvPicPr>
            <a:picLocks noChangeAspect="1"/>
          </p:cNvPicPr>
          <p:nvPr/>
        </p:nvPicPr>
        <p:blipFill>
          <a:blip r:embed="rId3"/>
          <a:stretch>
            <a:fillRect/>
          </a:stretch>
        </p:blipFill>
        <p:spPr>
          <a:xfrm>
            <a:off x="3051959" y="1172338"/>
            <a:ext cx="1442628" cy="885824"/>
          </a:xfrm>
          <a:prstGeom prst="rect">
            <a:avLst/>
          </a:prstGeom>
        </p:spPr>
      </p:pic>
      <p:pic>
        <p:nvPicPr>
          <p:cNvPr id="14" name="图片 13">
            <a:extLst>
              <a:ext uri="{FF2B5EF4-FFF2-40B4-BE49-F238E27FC236}">
                <a16:creationId xmlns:a16="http://schemas.microsoft.com/office/drawing/2014/main" id="{274C5F30-2889-434C-B42A-4F2749876AE1}"/>
              </a:ext>
            </a:extLst>
          </p:cNvPr>
          <p:cNvPicPr>
            <a:picLocks noChangeAspect="1"/>
          </p:cNvPicPr>
          <p:nvPr/>
        </p:nvPicPr>
        <p:blipFill>
          <a:blip r:embed="rId4"/>
          <a:stretch>
            <a:fillRect/>
          </a:stretch>
        </p:blipFill>
        <p:spPr>
          <a:xfrm>
            <a:off x="3051959" y="3458062"/>
            <a:ext cx="1442628" cy="885824"/>
          </a:xfrm>
          <a:prstGeom prst="rect">
            <a:avLst/>
          </a:prstGeom>
        </p:spPr>
      </p:pic>
      <p:cxnSp>
        <p:nvCxnSpPr>
          <p:cNvPr id="16" name="连接符: 肘形 15">
            <a:extLst>
              <a:ext uri="{FF2B5EF4-FFF2-40B4-BE49-F238E27FC236}">
                <a16:creationId xmlns:a16="http://schemas.microsoft.com/office/drawing/2014/main" id="{C85FEFD2-FF86-44EC-A608-529849ECAD70}"/>
              </a:ext>
            </a:extLst>
          </p:cNvPr>
          <p:cNvCxnSpPr>
            <a:cxnSpLocks/>
            <a:stCxn id="13" idx="1"/>
            <a:endCxn id="22" idx="1"/>
          </p:cNvCxnSpPr>
          <p:nvPr/>
        </p:nvCxnSpPr>
        <p:spPr>
          <a:xfrm rot="10800000" flipV="1">
            <a:off x="3033663" y="1615250"/>
            <a:ext cx="18297" cy="1142862"/>
          </a:xfrm>
          <a:prstGeom prst="bentConnector3">
            <a:avLst>
              <a:gd name="adj1" fmla="val 2737591"/>
            </a:avLst>
          </a:prstGeom>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0EAF1EDE-316C-423F-A4B6-24B5D92FE4E2}"/>
              </a:ext>
            </a:extLst>
          </p:cNvPr>
          <p:cNvCxnSpPr>
            <a:cxnSpLocks/>
            <a:stCxn id="56" idx="3"/>
          </p:cNvCxnSpPr>
          <p:nvPr/>
        </p:nvCxnSpPr>
        <p:spPr>
          <a:xfrm flipV="1">
            <a:off x="1892887" y="3334560"/>
            <a:ext cx="656639" cy="1"/>
          </a:xfrm>
          <a:prstGeom prst="line">
            <a:avLst/>
          </a:prstGeom>
        </p:spPr>
        <p:style>
          <a:lnRef idx="1">
            <a:schemeClr val="dk1"/>
          </a:lnRef>
          <a:fillRef idx="0">
            <a:schemeClr val="dk1"/>
          </a:fillRef>
          <a:effectRef idx="0">
            <a:schemeClr val="dk1"/>
          </a:effectRef>
          <a:fontRef idx="minor">
            <a:schemeClr val="tx1"/>
          </a:fontRef>
        </p:style>
      </p:cxnSp>
      <p:pic>
        <p:nvPicPr>
          <p:cNvPr id="22" name="图片 21">
            <a:extLst>
              <a:ext uri="{FF2B5EF4-FFF2-40B4-BE49-F238E27FC236}">
                <a16:creationId xmlns:a16="http://schemas.microsoft.com/office/drawing/2014/main" id="{E886BED3-CA81-40E6-98DC-31AE44E80322}"/>
              </a:ext>
            </a:extLst>
          </p:cNvPr>
          <p:cNvPicPr>
            <a:picLocks noChangeAspect="1"/>
          </p:cNvPicPr>
          <p:nvPr/>
        </p:nvPicPr>
        <p:blipFill>
          <a:blip r:embed="rId5"/>
          <a:stretch>
            <a:fillRect/>
          </a:stretch>
        </p:blipFill>
        <p:spPr>
          <a:xfrm>
            <a:off x="3033662" y="2306448"/>
            <a:ext cx="1442628" cy="903328"/>
          </a:xfrm>
          <a:prstGeom prst="rect">
            <a:avLst/>
          </a:prstGeom>
        </p:spPr>
      </p:pic>
      <p:cxnSp>
        <p:nvCxnSpPr>
          <p:cNvPr id="34" name="直接连接符 33">
            <a:extLst>
              <a:ext uri="{FF2B5EF4-FFF2-40B4-BE49-F238E27FC236}">
                <a16:creationId xmlns:a16="http://schemas.microsoft.com/office/drawing/2014/main" id="{40961C34-56C6-439B-B18D-C4594FC0E600}"/>
              </a:ext>
            </a:extLst>
          </p:cNvPr>
          <p:cNvCxnSpPr>
            <a:cxnSpLocks/>
            <a:stCxn id="10" idx="3"/>
            <a:endCxn id="40" idx="1"/>
          </p:cNvCxnSpPr>
          <p:nvPr/>
        </p:nvCxnSpPr>
        <p:spPr>
          <a:xfrm flipV="1">
            <a:off x="1942633" y="6038194"/>
            <a:ext cx="1109326" cy="1"/>
          </a:xfrm>
          <a:prstGeom prst="line">
            <a:avLst/>
          </a:prstGeom>
        </p:spPr>
        <p:style>
          <a:lnRef idx="1">
            <a:schemeClr val="dk1"/>
          </a:lnRef>
          <a:fillRef idx="0">
            <a:schemeClr val="dk1"/>
          </a:fillRef>
          <a:effectRef idx="0">
            <a:schemeClr val="dk1"/>
          </a:effectRef>
          <a:fontRef idx="minor">
            <a:schemeClr val="tx1"/>
          </a:fontRef>
        </p:style>
      </p:cxnSp>
      <p:pic>
        <p:nvPicPr>
          <p:cNvPr id="40" name="图片 39">
            <a:extLst>
              <a:ext uri="{FF2B5EF4-FFF2-40B4-BE49-F238E27FC236}">
                <a16:creationId xmlns:a16="http://schemas.microsoft.com/office/drawing/2014/main" id="{78B515FE-C886-4554-8D40-0E593C0713A5}"/>
              </a:ext>
            </a:extLst>
          </p:cNvPr>
          <p:cNvPicPr>
            <a:picLocks noChangeAspect="1"/>
          </p:cNvPicPr>
          <p:nvPr/>
        </p:nvPicPr>
        <p:blipFill>
          <a:blip r:embed="rId6"/>
          <a:stretch>
            <a:fillRect/>
          </a:stretch>
        </p:blipFill>
        <p:spPr>
          <a:xfrm>
            <a:off x="3051959" y="5607548"/>
            <a:ext cx="1446118" cy="861291"/>
          </a:xfrm>
          <a:prstGeom prst="rect">
            <a:avLst/>
          </a:prstGeom>
        </p:spPr>
      </p:pic>
      <p:sp>
        <p:nvSpPr>
          <p:cNvPr id="5" name="L 形 4">
            <a:extLst>
              <a:ext uri="{FF2B5EF4-FFF2-40B4-BE49-F238E27FC236}">
                <a16:creationId xmlns:a16="http://schemas.microsoft.com/office/drawing/2014/main" id="{54B78AC3-EBB1-406D-9EE0-4D8BBD1888BB}"/>
              </a:ext>
            </a:extLst>
          </p:cNvPr>
          <p:cNvSpPr/>
          <p:nvPr/>
        </p:nvSpPr>
        <p:spPr>
          <a:xfrm>
            <a:off x="3230051" y="1319520"/>
            <a:ext cx="980979" cy="2680980"/>
          </a:xfrm>
          <a:prstGeom prst="corner">
            <a:avLst>
              <a:gd name="adj1" fmla="val 162428"/>
              <a:gd name="adj2" fmla="val 57768"/>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7" name="矩形 6">
            <a:extLst>
              <a:ext uri="{FF2B5EF4-FFF2-40B4-BE49-F238E27FC236}">
                <a16:creationId xmlns:a16="http://schemas.microsoft.com/office/drawing/2014/main" id="{2B7C59EE-75B1-4CE2-A2AA-AE5371250CBF}"/>
              </a:ext>
            </a:extLst>
          </p:cNvPr>
          <p:cNvSpPr/>
          <p:nvPr/>
        </p:nvSpPr>
        <p:spPr>
          <a:xfrm>
            <a:off x="4476290" y="2676554"/>
            <a:ext cx="2646878" cy="369332"/>
          </a:xfrm>
          <a:prstGeom prst="rect">
            <a:avLst/>
          </a:prstGeom>
        </p:spPr>
        <p:txBody>
          <a:bodyPr wrap="none">
            <a:spAutoFit/>
          </a:bodyPr>
          <a:lstStyle/>
          <a:p>
            <a:r>
              <a:rPr lang="zh-CN" altLang="en-US" dirty="0">
                <a:solidFill>
                  <a:srgbClr val="FF0000"/>
                </a:solidFill>
              </a:rPr>
              <a:t>简单名（</a:t>
            </a:r>
            <a:r>
              <a:rPr lang="en-US" altLang="zh-CN" dirty="0">
                <a:solidFill>
                  <a:srgbClr val="FF0000"/>
                </a:solidFill>
              </a:rPr>
              <a:t>simple name</a:t>
            </a:r>
            <a:r>
              <a:rPr lang="zh-CN" altLang="en-US" dirty="0">
                <a:solidFill>
                  <a:srgbClr val="FF0000"/>
                </a:solidFill>
              </a:rPr>
              <a:t>）</a:t>
            </a:r>
          </a:p>
        </p:txBody>
      </p:sp>
      <p:sp>
        <p:nvSpPr>
          <p:cNvPr id="20" name="文本框 19">
            <a:extLst>
              <a:ext uri="{FF2B5EF4-FFF2-40B4-BE49-F238E27FC236}">
                <a16:creationId xmlns:a16="http://schemas.microsoft.com/office/drawing/2014/main" id="{34BDE2D8-7040-47C8-8D14-078912752E7C}"/>
              </a:ext>
            </a:extLst>
          </p:cNvPr>
          <p:cNvSpPr txBox="1"/>
          <p:nvPr/>
        </p:nvSpPr>
        <p:spPr>
          <a:xfrm>
            <a:off x="6970707" y="2245370"/>
            <a:ext cx="5056774" cy="2554545"/>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    当我们显式地为对象命名时，是在真正的给出一个能由人使用的名称，如果在给定的语境中对象是明显的，我们也可以简单地给出对象名。</a:t>
            </a:r>
            <a:endParaRPr lang="en-US" altLang="zh-CN" sz="2000" dirty="0">
              <a:latin typeface="新宋体" panose="02010609030101010101" pitchFamily="49" charset="-122"/>
              <a:ea typeface="新宋体" panose="02010609030101010101" pitchFamily="49" charset="-122"/>
            </a:endParaRPr>
          </a:p>
          <a:p>
            <a:r>
              <a:rPr lang="zh-CN" altLang="en-US" sz="2000" dirty="0">
                <a:latin typeface="新宋体" panose="02010609030101010101" pitchFamily="49" charset="-122"/>
                <a:ea typeface="新宋体" panose="02010609030101010101" pitchFamily="49" charset="-122"/>
              </a:rPr>
              <a:t>    其中，路径名是以抽象所在的包名为前缀的抽象名。</a:t>
            </a:r>
            <a:endParaRPr lang="en-US" altLang="zh-CN" sz="2000" dirty="0">
              <a:latin typeface="新宋体" panose="02010609030101010101" pitchFamily="49" charset="-122"/>
              <a:ea typeface="新宋体" panose="02010609030101010101" pitchFamily="49" charset="-122"/>
            </a:endParaRPr>
          </a:p>
          <a:p>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如果不知道与对象相联系的抽象，则至少要给它一个明确的名称。</a:t>
            </a:r>
            <a:endParaRPr lang="en-US" altLang="zh-CN" sz="2000" dirty="0">
              <a:solidFill>
                <a:srgbClr val="FF0000"/>
              </a:solidFill>
              <a:latin typeface="新宋体" panose="02010609030101010101" pitchFamily="49" charset="-122"/>
              <a:ea typeface="新宋体" panose="02010609030101010101" pitchFamily="49" charset="-122"/>
            </a:endParaRPr>
          </a:p>
        </p:txBody>
      </p:sp>
      <p:pic>
        <p:nvPicPr>
          <p:cNvPr id="8" name="图片 7">
            <a:extLst>
              <a:ext uri="{FF2B5EF4-FFF2-40B4-BE49-F238E27FC236}">
                <a16:creationId xmlns:a16="http://schemas.microsoft.com/office/drawing/2014/main" id="{BFA7C491-5367-47CE-A281-EFFDF68C2EAB}"/>
              </a:ext>
            </a:extLst>
          </p:cNvPr>
          <p:cNvPicPr>
            <a:picLocks noChangeAspect="1"/>
          </p:cNvPicPr>
          <p:nvPr/>
        </p:nvPicPr>
        <p:blipFill>
          <a:blip r:embed="rId7"/>
          <a:stretch>
            <a:fillRect/>
          </a:stretch>
        </p:blipFill>
        <p:spPr>
          <a:xfrm>
            <a:off x="3033662" y="4592172"/>
            <a:ext cx="1914525" cy="581025"/>
          </a:xfrm>
          <a:prstGeom prst="rect">
            <a:avLst/>
          </a:prstGeom>
        </p:spPr>
      </p:pic>
      <p:sp>
        <p:nvSpPr>
          <p:cNvPr id="23" name="矩形 22">
            <a:extLst>
              <a:ext uri="{FF2B5EF4-FFF2-40B4-BE49-F238E27FC236}">
                <a16:creationId xmlns:a16="http://schemas.microsoft.com/office/drawing/2014/main" id="{EF0340BA-48C7-4F6E-921B-206AD73CD8C6}"/>
              </a:ext>
            </a:extLst>
          </p:cNvPr>
          <p:cNvSpPr/>
          <p:nvPr/>
        </p:nvSpPr>
        <p:spPr>
          <a:xfrm>
            <a:off x="5114187" y="4698018"/>
            <a:ext cx="2428870" cy="369332"/>
          </a:xfrm>
          <a:prstGeom prst="rect">
            <a:avLst/>
          </a:prstGeom>
        </p:spPr>
        <p:txBody>
          <a:bodyPr wrap="none">
            <a:spAutoFit/>
          </a:bodyPr>
          <a:lstStyle/>
          <a:p>
            <a:r>
              <a:rPr lang="zh-CN" altLang="en-US" dirty="0">
                <a:solidFill>
                  <a:srgbClr val="FF0000"/>
                </a:solidFill>
              </a:rPr>
              <a:t>路径名（</a:t>
            </a:r>
            <a:r>
              <a:rPr lang="en-US" altLang="zh-CN" dirty="0">
                <a:solidFill>
                  <a:srgbClr val="FF0000"/>
                </a:solidFill>
              </a:rPr>
              <a:t>path name</a:t>
            </a:r>
            <a:r>
              <a:rPr lang="zh-CN" altLang="en-US" dirty="0">
                <a:solidFill>
                  <a:srgbClr val="FF0000"/>
                </a:solidFill>
              </a:rPr>
              <a:t>）</a:t>
            </a:r>
          </a:p>
        </p:txBody>
      </p:sp>
      <p:cxnSp>
        <p:nvCxnSpPr>
          <p:cNvPr id="15" name="连接符: 肘形 14">
            <a:extLst>
              <a:ext uri="{FF2B5EF4-FFF2-40B4-BE49-F238E27FC236}">
                <a16:creationId xmlns:a16="http://schemas.microsoft.com/office/drawing/2014/main" id="{1D601F14-99C0-4487-AC00-AB3DF698DFD1}"/>
              </a:ext>
            </a:extLst>
          </p:cNvPr>
          <p:cNvCxnSpPr>
            <a:cxnSpLocks/>
            <a:endCxn id="8" idx="1"/>
          </p:cNvCxnSpPr>
          <p:nvPr/>
        </p:nvCxnSpPr>
        <p:spPr>
          <a:xfrm rot="16200000" flipH="1">
            <a:off x="2213841" y="4062864"/>
            <a:ext cx="1155508" cy="484134"/>
          </a:xfrm>
          <a:prstGeom prst="bentConnector2">
            <a:avLst/>
          </a:prstGeom>
        </p:spPr>
        <p:style>
          <a:lnRef idx="1">
            <a:schemeClr val="dk1"/>
          </a:lnRef>
          <a:fillRef idx="0">
            <a:schemeClr val="dk1"/>
          </a:fillRef>
          <a:effectRef idx="0">
            <a:schemeClr val="dk1"/>
          </a:effectRef>
          <a:fontRef idx="minor">
            <a:schemeClr val="tx1"/>
          </a:fontRef>
        </p:style>
      </p:cxnSp>
      <p:sp>
        <p:nvSpPr>
          <p:cNvPr id="37" name="文本框 36">
            <a:extLst>
              <a:ext uri="{FF2B5EF4-FFF2-40B4-BE49-F238E27FC236}">
                <a16:creationId xmlns:a16="http://schemas.microsoft.com/office/drawing/2014/main" id="{924A2AF8-22F1-4F91-BC52-46646320C667}"/>
              </a:ext>
            </a:extLst>
          </p:cNvPr>
          <p:cNvSpPr txBox="1"/>
          <p:nvPr/>
        </p:nvSpPr>
        <p:spPr>
          <a:xfrm>
            <a:off x="6970707" y="5313750"/>
            <a:ext cx="5056774" cy="1015663"/>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    很多情况下，只有对象所在的计算机知道该对象的实际名称，在这种情况下，可以给出一个匿名对象。</a:t>
            </a:r>
            <a:endParaRPr lang="en-US" altLang="zh-CN" sz="2000" dirty="0">
              <a:latin typeface="新宋体" panose="02010609030101010101" pitchFamily="49" charset="-122"/>
              <a:ea typeface="新宋体" panose="02010609030101010101" pitchFamily="49" charset="-122"/>
            </a:endParaRPr>
          </a:p>
        </p:txBody>
      </p:sp>
      <p:sp>
        <p:nvSpPr>
          <p:cNvPr id="38" name="文本框 37">
            <a:extLst>
              <a:ext uri="{FF2B5EF4-FFF2-40B4-BE49-F238E27FC236}">
                <a16:creationId xmlns:a16="http://schemas.microsoft.com/office/drawing/2014/main" id="{1919AE0E-D18E-44DC-A877-567D3AA80F5E}"/>
              </a:ext>
            </a:extLst>
          </p:cNvPr>
          <p:cNvSpPr txBox="1"/>
          <p:nvPr/>
        </p:nvSpPr>
        <p:spPr>
          <a:xfrm>
            <a:off x="6970707" y="1355684"/>
            <a:ext cx="5056774" cy="707886"/>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    对象的名称和类型形成一个串，对于一个对象，要在整个串下画一条下划线</a:t>
            </a:r>
            <a:endParaRPr lang="en-US" altLang="zh-CN" sz="2000" dirty="0">
              <a:solidFill>
                <a:srgbClr val="FF0000"/>
              </a:solidFill>
              <a:latin typeface="新宋体" panose="02010609030101010101" pitchFamily="49" charset="-122"/>
              <a:ea typeface="新宋体" panose="02010609030101010101" pitchFamily="49" charset="-122"/>
            </a:endParaRPr>
          </a:p>
        </p:txBody>
      </p:sp>
      <p:cxnSp>
        <p:nvCxnSpPr>
          <p:cNvPr id="44" name="连接符: 肘形 43">
            <a:extLst>
              <a:ext uri="{FF2B5EF4-FFF2-40B4-BE49-F238E27FC236}">
                <a16:creationId xmlns:a16="http://schemas.microsoft.com/office/drawing/2014/main" id="{00F7DE5F-78D1-4E90-B045-20DDED860987}"/>
              </a:ext>
            </a:extLst>
          </p:cNvPr>
          <p:cNvCxnSpPr>
            <a:cxnSpLocks/>
            <a:endCxn id="14" idx="1"/>
          </p:cNvCxnSpPr>
          <p:nvPr/>
        </p:nvCxnSpPr>
        <p:spPr>
          <a:xfrm rot="16200000" flipH="1">
            <a:off x="2197318" y="3046333"/>
            <a:ext cx="1206850" cy="502432"/>
          </a:xfrm>
          <a:prstGeom prst="bentConnector2">
            <a:avLst/>
          </a:prstGeom>
        </p:spPr>
        <p:style>
          <a:lnRef idx="1">
            <a:schemeClr val="dk1"/>
          </a:lnRef>
          <a:fillRef idx="0">
            <a:schemeClr val="dk1"/>
          </a:fillRef>
          <a:effectRef idx="0">
            <a:schemeClr val="dk1"/>
          </a:effectRef>
          <a:fontRef idx="minor">
            <a:schemeClr val="tx1"/>
          </a:fontRef>
        </p:style>
      </p:cxnSp>
      <p:pic>
        <p:nvPicPr>
          <p:cNvPr id="2" name="图片 1">
            <a:extLst>
              <a:ext uri="{FF2B5EF4-FFF2-40B4-BE49-F238E27FC236}">
                <a16:creationId xmlns:a16="http://schemas.microsoft.com/office/drawing/2014/main" id="{B33F63FD-C0F9-46A4-B8F6-0F4A8D5EE356}"/>
              </a:ext>
            </a:extLst>
          </p:cNvPr>
          <p:cNvPicPr>
            <a:picLocks noChangeAspect="1"/>
          </p:cNvPicPr>
          <p:nvPr/>
        </p:nvPicPr>
        <p:blipFill>
          <a:blip r:embed="rId8"/>
          <a:stretch>
            <a:fillRect/>
          </a:stretch>
        </p:blipFill>
        <p:spPr>
          <a:xfrm>
            <a:off x="7543057" y="4845933"/>
            <a:ext cx="2931134" cy="327264"/>
          </a:xfrm>
          <a:prstGeom prst="rect">
            <a:avLst/>
          </a:prstGeom>
        </p:spPr>
      </p:pic>
    </p:spTree>
    <p:extLst>
      <p:ext uri="{BB962C8B-B14F-4D97-AF65-F5344CB8AC3E}">
        <p14:creationId xmlns:p14="http://schemas.microsoft.com/office/powerpoint/2010/main" val="118995769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2382034" cy="565562"/>
          </a:xfrm>
        </p:spPr>
        <p:txBody>
          <a:bodyPr/>
          <a:lstStyle/>
          <a:p>
            <a:r>
              <a:rPr lang="zh-CN" altLang="en-US" dirty="0"/>
              <a:t>对象图的介绍</a:t>
            </a:r>
          </a:p>
        </p:txBody>
      </p:sp>
      <p:sp>
        <p:nvSpPr>
          <p:cNvPr id="52" name="标题 48">
            <a:extLst>
              <a:ext uri="{FF2B5EF4-FFF2-40B4-BE49-F238E27FC236}">
                <a16:creationId xmlns:a16="http://schemas.microsoft.com/office/drawing/2014/main" id="{30409B32-6468-4D2A-B01B-49D767C14F7A}"/>
              </a:ext>
            </a:extLst>
          </p:cNvPr>
          <p:cNvSpPr txBox="1">
            <a:spLocks/>
          </p:cNvSpPr>
          <p:nvPr/>
        </p:nvSpPr>
        <p:spPr>
          <a:xfrm>
            <a:off x="886411" y="1130095"/>
            <a:ext cx="1006476"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图例：</a:t>
            </a:r>
          </a:p>
        </p:txBody>
      </p:sp>
      <p:sp>
        <p:nvSpPr>
          <p:cNvPr id="38" name="文本框 37">
            <a:extLst>
              <a:ext uri="{FF2B5EF4-FFF2-40B4-BE49-F238E27FC236}">
                <a16:creationId xmlns:a16="http://schemas.microsoft.com/office/drawing/2014/main" id="{1919AE0E-D18E-44DC-A877-567D3AA80F5E}"/>
              </a:ext>
            </a:extLst>
          </p:cNvPr>
          <p:cNvSpPr txBox="1"/>
          <p:nvPr/>
        </p:nvSpPr>
        <p:spPr>
          <a:xfrm>
            <a:off x="4054292" y="4681593"/>
            <a:ext cx="7075823" cy="1815882"/>
          </a:xfrm>
          <a:prstGeom prst="rect">
            <a:avLst/>
          </a:prstGeom>
          <a:noFill/>
        </p:spPr>
        <p:txBody>
          <a:bodyPr wrap="square" rtlCol="0">
            <a:spAutoFit/>
          </a:bodyPr>
          <a:lstStyle/>
          <a:p>
            <a:r>
              <a:rPr lang="zh-CN" altLang="en-US" sz="2800" dirty="0">
                <a:latin typeface="新宋体" panose="02010609030101010101" pitchFamily="49" charset="-122"/>
                <a:ea typeface="新宋体" panose="02010609030101010101" pitchFamily="49" charset="-122"/>
              </a:rPr>
              <a:t>    关联的实例称为链，链是对象之间的语意联系，链和关联一样，是一条直线，但链连接的是对象。两个对象之间有链存在的情况下，一个对象就能向另一个对象发送</a:t>
            </a:r>
            <a:r>
              <a:rPr lang="zh-CN" altLang="en-US" sz="2800" dirty="0">
                <a:solidFill>
                  <a:srgbClr val="FF0000"/>
                </a:solidFill>
                <a:latin typeface="新宋体" panose="02010609030101010101" pitchFamily="49" charset="-122"/>
                <a:ea typeface="新宋体" panose="02010609030101010101" pitchFamily="49" charset="-122"/>
              </a:rPr>
              <a:t>消息</a:t>
            </a:r>
            <a:r>
              <a:rPr lang="zh-CN" altLang="en-US" sz="2800" dirty="0">
                <a:latin typeface="新宋体" panose="02010609030101010101" pitchFamily="49" charset="-122"/>
                <a:ea typeface="新宋体" panose="02010609030101010101" pitchFamily="49" charset="-122"/>
              </a:rPr>
              <a:t>。</a:t>
            </a:r>
            <a:endParaRPr lang="en-US" altLang="zh-CN" sz="2800" dirty="0">
              <a:solidFill>
                <a:srgbClr val="FF0000"/>
              </a:solidFill>
              <a:latin typeface="新宋体" panose="02010609030101010101" pitchFamily="49" charset="-122"/>
              <a:ea typeface="新宋体" panose="02010609030101010101" pitchFamily="49" charset="-122"/>
            </a:endParaRPr>
          </a:p>
        </p:txBody>
      </p:sp>
      <p:pic>
        <p:nvPicPr>
          <p:cNvPr id="3" name="图片 2">
            <a:extLst>
              <a:ext uri="{FF2B5EF4-FFF2-40B4-BE49-F238E27FC236}">
                <a16:creationId xmlns:a16="http://schemas.microsoft.com/office/drawing/2014/main" id="{EDB1D47C-88D2-455D-9EE1-F0C83C046B66}"/>
              </a:ext>
            </a:extLst>
          </p:cNvPr>
          <p:cNvPicPr>
            <a:picLocks noChangeAspect="1"/>
          </p:cNvPicPr>
          <p:nvPr/>
        </p:nvPicPr>
        <p:blipFill>
          <a:blip r:embed="rId3"/>
          <a:stretch>
            <a:fillRect/>
          </a:stretch>
        </p:blipFill>
        <p:spPr>
          <a:xfrm>
            <a:off x="886410" y="1695656"/>
            <a:ext cx="7966273" cy="2750505"/>
          </a:xfrm>
          <a:prstGeom prst="rect">
            <a:avLst/>
          </a:prstGeom>
        </p:spPr>
      </p:pic>
    </p:spTree>
    <p:extLst>
      <p:ext uri="{BB962C8B-B14F-4D97-AF65-F5344CB8AC3E}">
        <p14:creationId xmlns:p14="http://schemas.microsoft.com/office/powerpoint/2010/main" val="20949159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2382034" cy="565562"/>
          </a:xfrm>
        </p:spPr>
        <p:txBody>
          <a:bodyPr/>
          <a:lstStyle/>
          <a:p>
            <a:r>
              <a:rPr lang="zh-CN" altLang="en-US" dirty="0"/>
              <a:t>对象图的扩展</a:t>
            </a:r>
          </a:p>
        </p:txBody>
      </p:sp>
      <p:sp>
        <p:nvSpPr>
          <p:cNvPr id="52" name="标题 48">
            <a:extLst>
              <a:ext uri="{FF2B5EF4-FFF2-40B4-BE49-F238E27FC236}">
                <a16:creationId xmlns:a16="http://schemas.microsoft.com/office/drawing/2014/main" id="{30409B32-6468-4D2A-B01B-49D767C14F7A}"/>
              </a:ext>
            </a:extLst>
          </p:cNvPr>
          <p:cNvSpPr txBox="1">
            <a:spLocks/>
          </p:cNvSpPr>
          <p:nvPr/>
        </p:nvSpPr>
        <p:spPr>
          <a:xfrm>
            <a:off x="886411" y="1130095"/>
            <a:ext cx="1006476"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图例：</a:t>
            </a:r>
          </a:p>
        </p:txBody>
      </p:sp>
      <p:sp>
        <p:nvSpPr>
          <p:cNvPr id="38" name="文本框 37">
            <a:extLst>
              <a:ext uri="{FF2B5EF4-FFF2-40B4-BE49-F238E27FC236}">
                <a16:creationId xmlns:a16="http://schemas.microsoft.com/office/drawing/2014/main" id="{1919AE0E-D18E-44DC-A877-567D3AA80F5E}"/>
              </a:ext>
            </a:extLst>
          </p:cNvPr>
          <p:cNvSpPr txBox="1"/>
          <p:nvPr/>
        </p:nvSpPr>
        <p:spPr>
          <a:xfrm>
            <a:off x="6164765" y="1510991"/>
            <a:ext cx="5294850" cy="1815882"/>
          </a:xfrm>
          <a:prstGeom prst="rect">
            <a:avLst/>
          </a:prstGeom>
          <a:noFill/>
        </p:spPr>
        <p:txBody>
          <a:bodyPr wrap="square" rtlCol="0">
            <a:spAutoFit/>
          </a:bodyPr>
          <a:lstStyle/>
          <a:p>
            <a:r>
              <a:rPr lang="zh-CN" altLang="en-US" sz="2800" dirty="0">
                <a:latin typeface="新宋体" panose="02010609030101010101" pitchFamily="49" charset="-122"/>
                <a:ea typeface="新宋体" panose="02010609030101010101" pitchFamily="49" charset="-122"/>
              </a:rPr>
              <a:t>    对象是有状态的，它是由对象的所有性质加上每个性质的当前的取值组成，对象的状态是动态的</a:t>
            </a:r>
            <a:endParaRPr lang="en-US" altLang="zh-CN" sz="2800" dirty="0">
              <a:solidFill>
                <a:srgbClr val="FF0000"/>
              </a:solidFill>
              <a:latin typeface="新宋体" panose="02010609030101010101" pitchFamily="49" charset="-122"/>
              <a:ea typeface="新宋体" panose="02010609030101010101" pitchFamily="49" charset="-122"/>
            </a:endParaRPr>
          </a:p>
        </p:txBody>
      </p:sp>
      <p:sp>
        <p:nvSpPr>
          <p:cNvPr id="26" name="文本框 25">
            <a:extLst>
              <a:ext uri="{FF2B5EF4-FFF2-40B4-BE49-F238E27FC236}">
                <a16:creationId xmlns:a16="http://schemas.microsoft.com/office/drawing/2014/main" id="{6A07C011-20F1-4D76-9C4B-E056ED60CCD6}"/>
              </a:ext>
            </a:extLst>
          </p:cNvPr>
          <p:cNvSpPr txBox="1"/>
          <p:nvPr/>
        </p:nvSpPr>
        <p:spPr>
          <a:xfrm>
            <a:off x="6225637" y="3540716"/>
            <a:ext cx="5294850" cy="2677656"/>
          </a:xfrm>
          <a:prstGeom prst="rect">
            <a:avLst/>
          </a:prstGeom>
          <a:noFill/>
        </p:spPr>
        <p:txBody>
          <a:bodyPr wrap="square" rtlCol="0">
            <a:spAutoFit/>
          </a:bodyPr>
          <a:lstStyle/>
          <a:p>
            <a:r>
              <a:rPr lang="zh-CN" altLang="en-US" sz="2800" dirty="0">
                <a:latin typeface="新宋体" panose="02010609030101010101" pitchFamily="49" charset="-122"/>
                <a:ea typeface="新宋体" panose="02010609030101010101" pitchFamily="49" charset="-122"/>
              </a:rPr>
              <a:t>    </a:t>
            </a:r>
            <a:r>
              <a:rPr lang="en-US" altLang="zh-CN" sz="2800" dirty="0">
                <a:latin typeface="新宋体" panose="02010609030101010101" pitchFamily="49" charset="-122"/>
                <a:ea typeface="新宋体" panose="02010609030101010101" pitchFamily="49" charset="-122"/>
              </a:rPr>
              <a:t>UML</a:t>
            </a:r>
            <a:r>
              <a:rPr lang="zh-CN" altLang="en-US" sz="2800" dirty="0">
                <a:latin typeface="新宋体" panose="02010609030101010101" pitchFamily="49" charset="-122"/>
                <a:ea typeface="新宋体" panose="02010609030101010101" pitchFamily="49" charset="-122"/>
              </a:rPr>
              <a:t>中的所有扩展机制都可应用到对象上，但是通常不直接地将实例衍型化，也不给出实例的标记值，对象的衍型和标记值可从它的抽象中所定义的衍型和标记值中派生出来</a:t>
            </a:r>
            <a:endParaRPr lang="en-US" altLang="zh-CN" sz="2800" dirty="0">
              <a:solidFill>
                <a:srgbClr val="FF0000"/>
              </a:solidFill>
              <a:latin typeface="新宋体" panose="02010609030101010101" pitchFamily="49" charset="-122"/>
              <a:ea typeface="新宋体" panose="02010609030101010101" pitchFamily="49" charset="-122"/>
            </a:endParaRPr>
          </a:p>
        </p:txBody>
      </p:sp>
      <p:pic>
        <p:nvPicPr>
          <p:cNvPr id="3" name="图片 2">
            <a:extLst>
              <a:ext uri="{FF2B5EF4-FFF2-40B4-BE49-F238E27FC236}">
                <a16:creationId xmlns:a16="http://schemas.microsoft.com/office/drawing/2014/main" id="{7664C97B-F1EC-48C7-A81F-BFB488EE6789}"/>
              </a:ext>
            </a:extLst>
          </p:cNvPr>
          <p:cNvPicPr>
            <a:picLocks noChangeAspect="1"/>
          </p:cNvPicPr>
          <p:nvPr/>
        </p:nvPicPr>
        <p:blipFill>
          <a:blip r:embed="rId3"/>
          <a:stretch>
            <a:fillRect/>
          </a:stretch>
        </p:blipFill>
        <p:spPr>
          <a:xfrm>
            <a:off x="1405892" y="1951907"/>
            <a:ext cx="3813808" cy="2090100"/>
          </a:xfrm>
          <a:prstGeom prst="rect">
            <a:avLst/>
          </a:prstGeom>
        </p:spPr>
      </p:pic>
      <p:pic>
        <p:nvPicPr>
          <p:cNvPr id="5" name="图片 4">
            <a:extLst>
              <a:ext uri="{FF2B5EF4-FFF2-40B4-BE49-F238E27FC236}">
                <a16:creationId xmlns:a16="http://schemas.microsoft.com/office/drawing/2014/main" id="{C7874443-5410-44A7-9794-32D8143735A8}"/>
              </a:ext>
            </a:extLst>
          </p:cNvPr>
          <p:cNvPicPr>
            <a:picLocks noChangeAspect="1"/>
          </p:cNvPicPr>
          <p:nvPr/>
        </p:nvPicPr>
        <p:blipFill>
          <a:blip r:embed="rId4"/>
          <a:stretch>
            <a:fillRect/>
          </a:stretch>
        </p:blipFill>
        <p:spPr>
          <a:xfrm>
            <a:off x="1669899" y="4203182"/>
            <a:ext cx="3285793" cy="1873348"/>
          </a:xfrm>
          <a:prstGeom prst="rect">
            <a:avLst/>
          </a:prstGeom>
        </p:spPr>
      </p:pic>
      <p:sp>
        <p:nvSpPr>
          <p:cNvPr id="9" name="文本框 8">
            <a:extLst>
              <a:ext uri="{FF2B5EF4-FFF2-40B4-BE49-F238E27FC236}">
                <a16:creationId xmlns:a16="http://schemas.microsoft.com/office/drawing/2014/main" id="{78F061BF-8130-4C87-9F10-D5BD82A06466}"/>
              </a:ext>
            </a:extLst>
          </p:cNvPr>
          <p:cNvSpPr txBox="1"/>
          <p:nvPr/>
        </p:nvSpPr>
        <p:spPr>
          <a:xfrm>
            <a:off x="4486546" y="1406596"/>
            <a:ext cx="1865093" cy="523220"/>
          </a:xfrm>
          <a:prstGeom prst="rect">
            <a:avLst/>
          </a:prstGeom>
          <a:noFill/>
        </p:spPr>
        <p:txBody>
          <a:bodyPr wrap="square" rtlCol="0">
            <a:spAutoFit/>
          </a:bodyPr>
          <a:lstStyle/>
          <a:p>
            <a:r>
              <a:rPr lang="zh-CN" altLang="en-US" sz="2800" dirty="0">
                <a:latin typeface="新宋体" panose="02010609030101010101" pitchFamily="49" charset="-122"/>
                <a:ea typeface="新宋体" panose="02010609030101010101" pitchFamily="49" charset="-122"/>
              </a:rPr>
              <a:t>显式状态</a:t>
            </a:r>
            <a:endParaRPr lang="en-US" altLang="zh-CN" sz="2800" dirty="0">
              <a:solidFill>
                <a:srgbClr val="FF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0005504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3085998" cy="565562"/>
          </a:xfrm>
        </p:spPr>
        <p:txBody>
          <a:bodyPr>
            <a:normAutofit/>
          </a:bodyPr>
          <a:lstStyle/>
          <a:p>
            <a:r>
              <a:rPr lang="zh-CN" altLang="en-US" dirty="0"/>
              <a:t>对对象结构建模</a:t>
            </a:r>
          </a:p>
        </p:txBody>
      </p:sp>
      <p:sp>
        <p:nvSpPr>
          <p:cNvPr id="17" name="文本框 16">
            <a:extLst>
              <a:ext uri="{FF2B5EF4-FFF2-40B4-BE49-F238E27FC236}">
                <a16:creationId xmlns:a16="http://schemas.microsoft.com/office/drawing/2014/main" id="{49BEC3A5-BB1E-43D1-927D-5A57ED8D1C57}"/>
              </a:ext>
            </a:extLst>
          </p:cNvPr>
          <p:cNvSpPr txBox="1"/>
          <p:nvPr/>
        </p:nvSpPr>
        <p:spPr>
          <a:xfrm>
            <a:off x="775406" y="1028700"/>
            <a:ext cx="10915148" cy="4893647"/>
          </a:xfrm>
          <a:prstGeom prst="rect">
            <a:avLst/>
          </a:prstGeom>
          <a:noFill/>
        </p:spPr>
        <p:txBody>
          <a:bodyPr wrap="square" rtlCol="0">
            <a:spAutoFit/>
          </a:bodyPr>
          <a:lstStyle/>
          <a:p>
            <a:pPr>
              <a:lnSpc>
                <a:spcPct val="200000"/>
              </a:lnSpc>
            </a:pPr>
            <a:r>
              <a:rPr lang="zh-CN" altLang="en-US" sz="2400" dirty="0">
                <a:latin typeface="新宋体" panose="02010609030101010101" pitchFamily="49" charset="-122"/>
                <a:ea typeface="新宋体" panose="02010609030101010101" pitchFamily="49" charset="-122"/>
              </a:rPr>
              <a:t>对象图用于对复杂的数据结构建模特别有用</a:t>
            </a:r>
            <a:endParaRPr lang="en-US" altLang="zh-CN" sz="2400" dirty="0">
              <a:latin typeface="新宋体" panose="02010609030101010101" pitchFamily="49" charset="-122"/>
              <a:ea typeface="新宋体" panose="02010609030101010101" pitchFamily="49" charset="-122"/>
            </a:endParaRPr>
          </a:p>
          <a:p>
            <a:pPr>
              <a:lnSpc>
                <a:spcPct val="200000"/>
              </a:lnSpc>
            </a:pP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1.</a:t>
            </a:r>
            <a:r>
              <a:rPr lang="zh-CN" altLang="en-US" sz="2400" dirty="0">
                <a:latin typeface="新宋体" panose="02010609030101010101" pitchFamily="49" charset="-122"/>
                <a:ea typeface="新宋体" panose="02010609030101010101" pitchFamily="49" charset="-122"/>
              </a:rPr>
              <a:t>识别想为之建模的机制。机制描述了正建模的系统部分的某些功能或行为，它</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由一组类、接口和其他事物的交互产生。</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2.</a:t>
            </a:r>
            <a:r>
              <a:rPr lang="zh-CN" altLang="en-US" sz="2400" dirty="0">
                <a:latin typeface="新宋体" panose="02010609030101010101" pitchFamily="49" charset="-122"/>
                <a:ea typeface="新宋体" panose="02010609030101010101" pitchFamily="49" charset="-122"/>
              </a:rPr>
              <a:t>创建协作来描述机制</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3.</a:t>
            </a:r>
            <a:r>
              <a:rPr lang="zh-CN" altLang="en-US" sz="2400" dirty="0">
                <a:latin typeface="新宋体" panose="02010609030101010101" pitchFamily="49" charset="-122"/>
                <a:ea typeface="新宋体" panose="02010609030101010101" pitchFamily="49" charset="-122"/>
              </a:rPr>
              <a:t>对于每个机制，识别参与协作的类、接口和其他元素，也要识别这些事物之间</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的关系。</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4.</a:t>
            </a:r>
            <a:r>
              <a:rPr lang="zh-CN" altLang="en-US" sz="2400" dirty="0">
                <a:latin typeface="新宋体" panose="02010609030101010101" pitchFamily="49" charset="-122"/>
                <a:ea typeface="新宋体" panose="02010609030101010101" pitchFamily="49" charset="-122"/>
              </a:rPr>
              <a:t>考虑贯穿这个机制的一个脚本。在某一时刻冻结该脚本，描绘参与这个机制的</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各个对象。</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5.</a:t>
            </a:r>
            <a:r>
              <a:rPr lang="zh-CN" altLang="en-US" sz="2400" dirty="0">
                <a:latin typeface="新宋体" panose="02010609030101010101" pitchFamily="49" charset="-122"/>
                <a:ea typeface="新宋体" panose="02010609030101010101" pitchFamily="49" charset="-122"/>
              </a:rPr>
              <a:t>为了理解脚本，按需要显露出每个这样的对象的状态和属性值。</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6.</a:t>
            </a:r>
            <a:r>
              <a:rPr lang="zh-CN" altLang="en-US" sz="2400" dirty="0">
                <a:latin typeface="新宋体" panose="02010609030101010101" pitchFamily="49" charset="-122"/>
                <a:ea typeface="新宋体" panose="02010609030101010101" pitchFamily="49" charset="-122"/>
              </a:rPr>
              <a:t>同样地，显露出这些对象之间的链，它代表这些对象之间关联的实例。</a:t>
            </a:r>
            <a:endParaRPr lang="en-US" altLang="zh-CN" sz="24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8124530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15</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3085998" cy="565562"/>
          </a:xfrm>
        </p:spPr>
        <p:txBody>
          <a:bodyPr>
            <a:normAutofit/>
          </a:bodyPr>
          <a:lstStyle/>
          <a:p>
            <a:r>
              <a:rPr lang="zh-CN" altLang="en-US" dirty="0"/>
              <a:t>逆向工程</a:t>
            </a:r>
          </a:p>
        </p:txBody>
      </p:sp>
      <p:sp>
        <p:nvSpPr>
          <p:cNvPr id="22" name="文本框 21">
            <a:extLst>
              <a:ext uri="{FF2B5EF4-FFF2-40B4-BE49-F238E27FC236}">
                <a16:creationId xmlns:a16="http://schemas.microsoft.com/office/drawing/2014/main" id="{E1BB12E3-9729-4D7E-A05A-15BAF7FCBEF0}"/>
              </a:ext>
            </a:extLst>
          </p:cNvPr>
          <p:cNvSpPr txBox="1"/>
          <p:nvPr/>
        </p:nvSpPr>
        <p:spPr>
          <a:xfrm>
            <a:off x="588594" y="1398083"/>
            <a:ext cx="11210115" cy="4636847"/>
          </a:xfrm>
          <a:prstGeom prst="rect">
            <a:avLst/>
          </a:prstGeom>
          <a:noFill/>
        </p:spPr>
        <p:txBody>
          <a:bodyPr wrap="square" rtlCol="0">
            <a:spAutoFit/>
          </a:bodyPr>
          <a:lstStyle/>
          <a:p>
            <a:pPr>
              <a:lnSpc>
                <a:spcPct val="150000"/>
              </a:lnSpc>
            </a:pPr>
            <a:r>
              <a:rPr lang="en-US" altLang="zh-CN" sz="2000" dirty="0">
                <a:latin typeface="新宋体" panose="02010609030101010101" pitchFamily="49" charset="-122"/>
                <a:ea typeface="新宋体" panose="02010609030101010101" pitchFamily="49" charset="-122"/>
              </a:rPr>
              <a:t>1.</a:t>
            </a:r>
            <a:r>
              <a:rPr lang="zh-CN" altLang="en-US" sz="2000" dirty="0">
                <a:latin typeface="新宋体" panose="02010609030101010101" pitchFamily="49" charset="-122"/>
                <a:ea typeface="新宋体" panose="02010609030101010101" pitchFamily="49" charset="-122"/>
              </a:rPr>
              <a:t>选择要进行逆向工程的目标。通常将语境设为一个操作的内部，或者与一个特定类的实例相关。</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2.</a:t>
            </a:r>
            <a:r>
              <a:rPr lang="zh-CN" altLang="en-US" sz="2000" dirty="0">
                <a:latin typeface="新宋体" panose="02010609030101010101" pitchFamily="49" charset="-122"/>
                <a:ea typeface="新宋体" panose="02010609030101010101" pitchFamily="49" charset="-122"/>
              </a:rPr>
              <a:t>通过使用工具或简单的走查脚本，在特定的时刻停止执行。</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3.</a:t>
            </a:r>
            <a:r>
              <a:rPr lang="zh-CN" altLang="en-US" sz="2000" dirty="0">
                <a:latin typeface="新宋体" panose="02010609030101010101" pitchFamily="49" charset="-122"/>
                <a:ea typeface="新宋体" panose="02010609030101010101" pitchFamily="49" charset="-122"/>
              </a:rPr>
              <a:t>识别出在该语境中相互协作的一组感兴趣的对象，并在对象图中表示他们。</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4.</a:t>
            </a:r>
            <a:r>
              <a:rPr lang="zh-CN" altLang="en-US" sz="2000" dirty="0">
                <a:latin typeface="新宋体" panose="02010609030101010101" pitchFamily="49" charset="-122"/>
                <a:ea typeface="新宋体" panose="02010609030101010101" pitchFamily="49" charset="-122"/>
              </a:rPr>
              <a:t>按照理解语义的需要，显露这些对象的状态。</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5.</a:t>
            </a:r>
            <a:r>
              <a:rPr lang="zh-CN" altLang="en-US" sz="2000" dirty="0">
                <a:latin typeface="新宋体" panose="02010609030101010101" pitchFamily="49" charset="-122"/>
                <a:ea typeface="新宋体" panose="02010609030101010101" pitchFamily="49" charset="-122"/>
              </a:rPr>
              <a:t>按照理解语义的需要，识别这些对象之间存在的链。</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6.</a:t>
            </a:r>
            <a:r>
              <a:rPr lang="zh-CN" altLang="en-US" sz="2000" dirty="0">
                <a:latin typeface="新宋体" panose="02010609030101010101" pitchFamily="49" charset="-122"/>
                <a:ea typeface="新宋体" panose="02010609030101010101" pitchFamily="49" charset="-122"/>
              </a:rPr>
              <a:t>若最终的图过于复杂，则要修剪它</a:t>
            </a:r>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通过删除有需要回答的关于脚本的问题务无密切关系的对</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象来实现。如图过于简化，若把某些感兴趣的对象的邻居扩充进来，并更深入地显露除各对象的</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状态。</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7.</a:t>
            </a:r>
            <a:r>
              <a:rPr lang="zh-CN" altLang="en-US" sz="2000" dirty="0">
                <a:latin typeface="新宋体" panose="02010609030101010101" pitchFamily="49" charset="-122"/>
                <a:ea typeface="新宋体" panose="02010609030101010101" pitchFamily="49" charset="-122"/>
              </a:rPr>
              <a:t>通常，必须手工地添加或标记目标代码中非显式的结构。丢失的信息提供了隐含在最终的代码中</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的设计意图。</a:t>
            </a:r>
            <a:endParaRPr lang="en-US" altLang="zh-CN" sz="20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8040335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16</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3085998" cy="565562"/>
          </a:xfrm>
        </p:spPr>
        <p:txBody>
          <a:bodyPr>
            <a:normAutofit/>
          </a:bodyPr>
          <a:lstStyle/>
          <a:p>
            <a:r>
              <a:rPr lang="en-US" altLang="zh-CN" dirty="0"/>
              <a:t>Q&amp;A</a:t>
            </a:r>
            <a:endParaRPr lang="zh-CN" altLang="en-US" dirty="0"/>
          </a:p>
        </p:txBody>
      </p:sp>
      <p:sp>
        <p:nvSpPr>
          <p:cNvPr id="22" name="文本框 21">
            <a:extLst>
              <a:ext uri="{FF2B5EF4-FFF2-40B4-BE49-F238E27FC236}">
                <a16:creationId xmlns:a16="http://schemas.microsoft.com/office/drawing/2014/main" id="{E1BB12E3-9729-4D7E-A05A-15BAF7FCBEF0}"/>
              </a:ext>
            </a:extLst>
          </p:cNvPr>
          <p:cNvSpPr txBox="1"/>
          <p:nvPr/>
        </p:nvSpPr>
        <p:spPr>
          <a:xfrm>
            <a:off x="1208026" y="1265682"/>
            <a:ext cx="6186309" cy="559769"/>
          </a:xfrm>
          <a:prstGeom prst="rect">
            <a:avLst/>
          </a:prstGeom>
          <a:noFill/>
        </p:spPr>
        <p:txBody>
          <a:bodyPr wrap="square" rtlCol="0">
            <a:spAutoFit/>
          </a:bodyPr>
          <a:lstStyle/>
          <a:p>
            <a:pPr>
              <a:lnSpc>
                <a:spcPct val="150000"/>
              </a:lnSpc>
            </a:pPr>
            <a:r>
              <a:rPr lang="zh-CN" altLang="en-US" sz="2400" dirty="0">
                <a:latin typeface="新宋体" panose="02010609030101010101" pitchFamily="49" charset="-122"/>
                <a:ea typeface="新宋体" panose="02010609030101010101" pitchFamily="49" charset="-122"/>
              </a:rPr>
              <a:t>请说明对象图的使用场景以及它的优缺点</a:t>
            </a:r>
            <a:endParaRPr lang="en-US" altLang="zh-CN" sz="2400" dirty="0">
              <a:latin typeface="新宋体" panose="02010609030101010101" pitchFamily="49" charset="-122"/>
              <a:ea typeface="新宋体" panose="02010609030101010101" pitchFamily="49" charset="-122"/>
            </a:endParaRPr>
          </a:p>
        </p:txBody>
      </p:sp>
      <p:sp>
        <p:nvSpPr>
          <p:cNvPr id="5" name="文本框 4">
            <a:extLst>
              <a:ext uri="{FF2B5EF4-FFF2-40B4-BE49-F238E27FC236}">
                <a16:creationId xmlns:a16="http://schemas.microsoft.com/office/drawing/2014/main" id="{44B78603-11FB-4902-9461-CE415E81BD0B}"/>
              </a:ext>
            </a:extLst>
          </p:cNvPr>
          <p:cNvSpPr txBox="1"/>
          <p:nvPr/>
        </p:nvSpPr>
        <p:spPr>
          <a:xfrm>
            <a:off x="1208026" y="2062433"/>
            <a:ext cx="6490631" cy="3883755"/>
          </a:xfrm>
          <a:prstGeom prst="rect">
            <a:avLst/>
          </a:prstGeom>
          <a:noFill/>
        </p:spPr>
        <p:txBody>
          <a:bodyPr wrap="square" rtlCol="0">
            <a:spAutoFit/>
          </a:bodyPr>
          <a:lstStyle/>
          <a:p>
            <a:pPr>
              <a:lnSpc>
                <a:spcPct val="150000"/>
              </a:lnSpc>
            </a:pPr>
            <a:r>
              <a:rPr lang="zh-CN" altLang="en-US" sz="2400" dirty="0">
                <a:latin typeface="新宋体" panose="02010609030101010101" pitchFamily="49" charset="-122"/>
                <a:ea typeface="新宋体" panose="02010609030101010101" pitchFamily="49" charset="-122"/>
              </a:rPr>
              <a:t>对象图使用于模型的设计</a:t>
            </a:r>
            <a:endParaRPr lang="en-US" altLang="zh-CN" sz="2400" dirty="0">
              <a:latin typeface="新宋体" panose="02010609030101010101" pitchFamily="49" charset="-122"/>
              <a:ea typeface="新宋体" panose="02010609030101010101" pitchFamily="49" charset="-122"/>
            </a:endParaRPr>
          </a:p>
          <a:p>
            <a:pPr>
              <a:lnSpc>
                <a:spcPct val="150000"/>
              </a:lnSpc>
            </a:pPr>
            <a:r>
              <a:rPr lang="zh-CN" altLang="en-US" sz="2400" dirty="0">
                <a:latin typeface="新宋体" panose="02010609030101010101" pitchFamily="49" charset="-122"/>
                <a:ea typeface="新宋体" panose="02010609030101010101" pitchFamily="49" charset="-122"/>
              </a:rPr>
              <a:t>对源代码进行分析和说明</a:t>
            </a:r>
            <a:endParaRPr lang="en-US" altLang="zh-CN" sz="2400" dirty="0">
              <a:latin typeface="新宋体" panose="02010609030101010101" pitchFamily="49" charset="-122"/>
              <a:ea typeface="新宋体" panose="02010609030101010101" pitchFamily="49" charset="-122"/>
            </a:endParaRPr>
          </a:p>
          <a:p>
            <a:pPr>
              <a:lnSpc>
                <a:spcPct val="150000"/>
              </a:lnSpc>
            </a:pPr>
            <a:r>
              <a:rPr lang="zh-CN" altLang="en-US" sz="2400" dirty="0">
                <a:latin typeface="新宋体" panose="02010609030101010101" pitchFamily="49" charset="-122"/>
                <a:ea typeface="新宋体" panose="02010609030101010101" pitchFamily="49" charset="-122"/>
              </a:rPr>
              <a:t>对造型复杂的数据结构的理解</a:t>
            </a:r>
            <a:endParaRPr lang="en-US" altLang="zh-CN" sz="2400" dirty="0">
              <a:latin typeface="新宋体" panose="02010609030101010101" pitchFamily="49" charset="-122"/>
              <a:ea typeface="新宋体" panose="02010609030101010101" pitchFamily="49" charset="-122"/>
            </a:endParaRPr>
          </a:p>
          <a:p>
            <a:pPr>
              <a:lnSpc>
                <a:spcPct val="150000"/>
              </a:lnSpc>
            </a:pPr>
            <a:r>
              <a:rPr lang="zh-CN" altLang="en-US" sz="2400" dirty="0">
                <a:latin typeface="新宋体" panose="02010609030101010101" pitchFamily="49" charset="-122"/>
                <a:ea typeface="新宋体" panose="02010609030101010101" pitchFamily="49" charset="-122"/>
              </a:rPr>
              <a:t>从实用的角度了解系统</a:t>
            </a:r>
            <a:endParaRPr lang="en-US" altLang="zh-CN" sz="2400" dirty="0">
              <a:latin typeface="新宋体" panose="02010609030101010101" pitchFamily="49" charset="-122"/>
              <a:ea typeface="新宋体" panose="02010609030101010101" pitchFamily="49" charset="-122"/>
            </a:endParaRPr>
          </a:p>
          <a:p>
            <a:pPr>
              <a:lnSpc>
                <a:spcPct val="150000"/>
              </a:lnSpc>
            </a:pPr>
            <a:endParaRPr lang="en-US" altLang="zh-CN" sz="2400" dirty="0">
              <a:latin typeface="新宋体" panose="02010609030101010101" pitchFamily="49" charset="-122"/>
              <a:ea typeface="新宋体" panose="02010609030101010101" pitchFamily="49" charset="-122"/>
            </a:endParaRPr>
          </a:p>
          <a:p>
            <a:pPr>
              <a:lnSpc>
                <a:spcPct val="150000"/>
              </a:lnSpc>
            </a:pPr>
            <a:r>
              <a:rPr lang="zh-CN" altLang="en-US" sz="2400" dirty="0">
                <a:latin typeface="新宋体" panose="02010609030101010101" pitchFamily="49" charset="-122"/>
                <a:ea typeface="新宋体" panose="02010609030101010101" pitchFamily="49" charset="-122"/>
              </a:rPr>
              <a:t>优点：能够直观理解出系统运行时的实时状态</a:t>
            </a:r>
            <a:endParaRPr lang="en-US" altLang="zh-CN" sz="2400" dirty="0">
              <a:latin typeface="新宋体" panose="02010609030101010101" pitchFamily="49" charset="-122"/>
              <a:ea typeface="新宋体" panose="02010609030101010101" pitchFamily="49" charset="-122"/>
            </a:endParaRPr>
          </a:p>
          <a:p>
            <a:pPr>
              <a:lnSpc>
                <a:spcPct val="150000"/>
              </a:lnSpc>
            </a:pPr>
            <a:r>
              <a:rPr lang="zh-CN" altLang="en-US" sz="2400" dirty="0">
                <a:latin typeface="新宋体" panose="02010609030101010101" pitchFamily="49" charset="-122"/>
                <a:ea typeface="新宋体" panose="02010609030101010101" pitchFamily="49" charset="-122"/>
              </a:rPr>
              <a:t>缺点：工作量大，比较复杂</a:t>
            </a:r>
            <a:endParaRPr lang="en-US" altLang="zh-CN" sz="2400" dirty="0">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24345042-874F-49EB-ACD9-8B52C19C6CB1}"/>
              </a:ext>
            </a:extLst>
          </p:cNvPr>
          <p:cNvSpPr/>
          <p:nvPr/>
        </p:nvSpPr>
        <p:spPr>
          <a:xfrm>
            <a:off x="7959869" y="2809683"/>
            <a:ext cx="3560618" cy="1667764"/>
          </a:xfrm>
          <a:prstGeom prst="rect">
            <a:avLst/>
          </a:prstGeom>
        </p:spPr>
        <p:txBody>
          <a:bodyPr wrap="square">
            <a:spAutoFit/>
          </a:bodyPr>
          <a:lstStyle/>
          <a:p>
            <a:pPr>
              <a:lnSpc>
                <a:spcPct val="150000"/>
              </a:lnSpc>
            </a:pPr>
            <a:r>
              <a:rPr lang="zh-CN" altLang="en-US" sz="2400" dirty="0">
                <a:solidFill>
                  <a:srgbClr val="FF0000"/>
                </a:solidFill>
                <a:latin typeface="新宋体" panose="02010609030101010101" pitchFamily="49" charset="-122"/>
                <a:ea typeface="新宋体" panose="02010609030101010101" pitchFamily="49" charset="-122"/>
              </a:rPr>
              <a:t>对象图反映了部分存在于运行系统中的具体的或原型的对象</a:t>
            </a:r>
            <a:endParaRPr lang="en-US" altLang="zh-CN" sz="2400" dirty="0">
              <a:solidFill>
                <a:srgbClr val="FF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3923511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85699" y="2599681"/>
            <a:ext cx="2543752" cy="895350"/>
          </a:xfrm>
        </p:spPr>
        <p:txBody>
          <a:bodyPr>
            <a:normAutofit/>
          </a:bodyPr>
          <a:lstStyle/>
          <a:p>
            <a:r>
              <a:rPr lang="zh-CN" altLang="en-US" sz="5400" dirty="0">
                <a:solidFill>
                  <a:schemeClr val="bg1"/>
                </a:solidFill>
              </a:rPr>
              <a:t>构件图</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8091035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1796185" cy="648690"/>
          </a:xfrm>
        </p:spPr>
        <p:txBody>
          <a:bodyPr>
            <a:normAutofit/>
          </a:bodyPr>
          <a:lstStyle/>
          <a:p>
            <a:r>
              <a:rPr lang="zh-CN" altLang="en-US" dirty="0"/>
              <a:t>定义</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18</a:t>
            </a:fld>
            <a:endParaRPr lang="zh-CN" altLang="en-US" dirty="0"/>
          </a:p>
        </p:txBody>
      </p:sp>
      <p:sp>
        <p:nvSpPr>
          <p:cNvPr id="3" name="矩形 2">
            <a:extLst>
              <a:ext uri="{FF2B5EF4-FFF2-40B4-BE49-F238E27FC236}">
                <a16:creationId xmlns:a16="http://schemas.microsoft.com/office/drawing/2014/main" id="{C05F8F10-C3A8-4E7A-BB80-EC40D580048C}"/>
              </a:ext>
            </a:extLst>
          </p:cNvPr>
          <p:cNvSpPr/>
          <p:nvPr/>
        </p:nvSpPr>
        <p:spPr>
          <a:xfrm>
            <a:off x="1391628" y="1755051"/>
            <a:ext cx="9408744" cy="2775760"/>
          </a:xfrm>
          <a:prstGeom prst="rect">
            <a:avLst/>
          </a:prstGeom>
        </p:spPr>
        <p:txBody>
          <a:bodyPr wrap="square">
            <a:spAutoFit/>
          </a:bodyPr>
          <a:lstStyle/>
          <a:p>
            <a:pPr>
              <a:lnSpc>
                <a:spcPct val="150000"/>
              </a:lnSpc>
            </a:pPr>
            <a:r>
              <a:rPr lang="zh-CN" altLang="en-US" sz="2400" dirty="0">
                <a:latin typeface="新宋体" panose="02010609030101010101" pitchFamily="49" charset="-122"/>
                <a:ea typeface="新宋体" panose="02010609030101010101" pitchFamily="49" charset="-122"/>
              </a:rPr>
              <a:t>    构件图（</a:t>
            </a:r>
            <a:r>
              <a:rPr lang="en-US" altLang="zh-CN" sz="2400" dirty="0">
                <a:latin typeface="新宋体" panose="02010609030101010101" pitchFamily="49" charset="-122"/>
                <a:ea typeface="新宋体" panose="02010609030101010101" pitchFamily="49" charset="-122"/>
              </a:rPr>
              <a:t>Component Diagram</a:t>
            </a:r>
            <a:r>
              <a:rPr lang="zh-CN" altLang="en-US" sz="2400" dirty="0">
                <a:latin typeface="新宋体" panose="02010609030101010101" pitchFamily="49" charset="-122"/>
                <a:ea typeface="新宋体" panose="02010609030101010101" pitchFamily="49" charset="-122"/>
              </a:rPr>
              <a:t>）是对面向对象系统的物理方面建模时使用的两种图之一（另一种图是部署图），用于描述软件组件及组件之间的组织和依赖关系。</a:t>
            </a:r>
            <a:r>
              <a:rPr lang="en-US" altLang="zh-CN" sz="2400" b="1" dirty="0"/>
              <a:t>[4]</a:t>
            </a:r>
            <a:endParaRPr lang="en-US" altLang="zh-CN" sz="2400" dirty="0">
              <a:latin typeface="新宋体" panose="02010609030101010101" pitchFamily="49" charset="-122"/>
              <a:ea typeface="新宋体" panose="02010609030101010101" pitchFamily="49" charset="-122"/>
            </a:endParaRPr>
          </a:p>
          <a:p>
            <a:pPr>
              <a:lnSpc>
                <a:spcPct val="150000"/>
              </a:lnSpc>
            </a:pPr>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构件图提供当前模型的物理视图，对系统的静态实现视图建模。</a:t>
            </a:r>
            <a:endParaRPr lang="en-US" altLang="zh-CN" sz="2400" dirty="0">
              <a:latin typeface="新宋体" panose="02010609030101010101" pitchFamily="49" charset="-122"/>
              <a:ea typeface="新宋体" panose="02010609030101010101" pitchFamily="49" charset="-122"/>
            </a:endParaRPr>
          </a:p>
          <a:p>
            <a:pPr>
              <a:lnSpc>
                <a:spcPct val="150000"/>
              </a:lnSpc>
            </a:pPr>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一个构件图可以表示一个系统全部或部分的构件体系。</a:t>
            </a:r>
            <a:endParaRPr lang="en-US" altLang="zh-CN" sz="24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3861674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定义</a:t>
            </a:r>
          </a:p>
        </p:txBody>
      </p:sp>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19</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604031" y="1521118"/>
            <a:ext cx="10983938" cy="4462760"/>
          </a:xfrm>
          <a:prstGeom prst="rect">
            <a:avLst/>
          </a:prstGeom>
          <a:noFill/>
        </p:spPr>
        <p:txBody>
          <a:bodyPr wrap="square" rtlCol="0">
            <a:spAutoFit/>
          </a:bodyPr>
          <a:lstStyle/>
          <a:p>
            <a:pPr>
              <a:lnSpc>
                <a:spcPct val="150000"/>
              </a:lnSpc>
            </a:pPr>
            <a:r>
              <a:rPr lang="zh-CN" altLang="en-US" sz="2400" dirty="0">
                <a:latin typeface="新宋体" panose="02010609030101010101" pitchFamily="49" charset="-122"/>
                <a:ea typeface="新宋体" panose="02010609030101010101" pitchFamily="49" charset="-122"/>
              </a:rPr>
              <a:t>    现代软件开发是基于组件的，这种开发方式对群组开发尤为重要。因此，可以使用构件图来可视化物理组件及他们之间的关系，并描述其构造细节。</a:t>
            </a:r>
            <a:endParaRPr lang="en-US" altLang="zh-CN" sz="2400" dirty="0">
              <a:latin typeface="新宋体" panose="02010609030101010101" pitchFamily="49" charset="-122"/>
              <a:ea typeface="新宋体" panose="02010609030101010101" pitchFamily="49" charset="-122"/>
            </a:endParaRPr>
          </a:p>
          <a:p>
            <a:pPr>
              <a:lnSpc>
                <a:spcPct val="150000"/>
              </a:lnSpc>
            </a:pPr>
            <a:r>
              <a:rPr lang="zh-CN" altLang="en-US" sz="2400" dirty="0">
                <a:latin typeface="新宋体" panose="02010609030101010101" pitchFamily="49" charset="-122"/>
                <a:ea typeface="新宋体" panose="02010609030101010101" pitchFamily="49" charset="-122"/>
              </a:rPr>
              <a:t>    如果在开发一个系统中所构造的组件能够在开发另一个系统中被</a:t>
            </a:r>
            <a:r>
              <a:rPr lang="zh-CN" altLang="en-US" sz="2400" dirty="0">
                <a:solidFill>
                  <a:srgbClr val="FF0000"/>
                </a:solidFill>
                <a:latin typeface="新宋体" panose="02010609030101010101" pitchFamily="49" charset="-122"/>
                <a:ea typeface="新宋体" panose="02010609030101010101" pitchFamily="49" charset="-122"/>
              </a:rPr>
              <a:t>复用</a:t>
            </a:r>
            <a:r>
              <a:rPr lang="zh-CN" altLang="en-US" sz="2400" dirty="0">
                <a:latin typeface="新宋体" panose="02010609030101010101" pitchFamily="49" charset="-122"/>
                <a:ea typeface="新宋体" panose="02010609030101010101" pitchFamily="49" charset="-122"/>
              </a:rPr>
              <a:t>，那么就越有利于获得这种竞争利益。建立组件模型的工作上花费一些努力有助于复用。</a:t>
            </a:r>
            <a:endParaRPr lang="en-US" altLang="zh-CN" sz="2400" dirty="0">
              <a:latin typeface="新宋体" panose="02010609030101010101" pitchFamily="49" charset="-122"/>
              <a:ea typeface="新宋体" panose="02010609030101010101" pitchFamily="49" charset="-122"/>
            </a:endParaRPr>
          </a:p>
          <a:p>
            <a:pPr>
              <a:lnSpc>
                <a:spcPct val="150000"/>
              </a:lnSpc>
            </a:pPr>
            <a:r>
              <a:rPr lang="zh-CN" altLang="en-US" sz="2400" dirty="0">
                <a:latin typeface="新宋体" panose="02010609030101010101" pitchFamily="49" charset="-122"/>
                <a:ea typeface="新宋体" panose="02010609030101010101" pitchFamily="49" charset="-122"/>
              </a:rPr>
              <a:t>    软件组件是软件系统的一个</a:t>
            </a:r>
            <a:r>
              <a:rPr lang="zh-CN" altLang="en-US" sz="2400" dirty="0">
                <a:solidFill>
                  <a:srgbClr val="FF0000"/>
                </a:solidFill>
                <a:latin typeface="新宋体" panose="02010609030101010101" pitchFamily="49" charset="-122"/>
                <a:ea typeface="新宋体" panose="02010609030101010101" pitchFamily="49" charset="-122"/>
              </a:rPr>
              <a:t>物理单元</a:t>
            </a:r>
            <a:r>
              <a:rPr lang="zh-CN" altLang="en-US" sz="2400" dirty="0">
                <a:latin typeface="新宋体" panose="02010609030101010101" pitchFamily="49" charset="-122"/>
                <a:ea typeface="新宋体" panose="02010609030101010101" pitchFamily="49" charset="-122"/>
              </a:rPr>
              <a:t>。</a:t>
            </a:r>
            <a:endParaRPr lang="en-US" altLang="zh-CN" sz="2400" dirty="0">
              <a:latin typeface="新宋体" panose="02010609030101010101" pitchFamily="49" charset="-122"/>
              <a:ea typeface="新宋体" panose="02010609030101010101" pitchFamily="49" charset="-122"/>
            </a:endParaRPr>
          </a:p>
          <a:p>
            <a:pPr>
              <a:lnSpc>
                <a:spcPct val="150000"/>
              </a:lnSpc>
            </a:pPr>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组件提供和其它组件之间的接口。在</a:t>
            </a:r>
            <a:r>
              <a:rPr lang="en-US" altLang="zh-CN" sz="2400" dirty="0">
                <a:latin typeface="新宋体" panose="02010609030101010101" pitchFamily="49" charset="-122"/>
                <a:ea typeface="新宋体" panose="02010609030101010101" pitchFamily="49" charset="-122"/>
              </a:rPr>
              <a:t>UML1.x</a:t>
            </a:r>
            <a:r>
              <a:rPr lang="zh-CN" altLang="en-US" sz="2400" dirty="0">
                <a:latin typeface="新宋体" panose="02010609030101010101" pitchFamily="49" charset="-122"/>
                <a:ea typeface="新宋体" panose="02010609030101010101" pitchFamily="49" charset="-122"/>
              </a:rPr>
              <a:t>中，数据文件、表格、可执行文件、文档和动态链接库等都被定义为组件。</a:t>
            </a:r>
            <a:r>
              <a:rPr lang="en-US" altLang="zh-CN" sz="2400" b="1" dirty="0"/>
              <a:t> [1]</a:t>
            </a:r>
            <a:endParaRPr lang="en-US" altLang="zh-CN" sz="2400" dirty="0">
              <a:latin typeface="新宋体" panose="02010609030101010101" pitchFamily="49" charset="-122"/>
              <a:ea typeface="新宋体" panose="02010609030101010101" pitchFamily="49" charset="-122"/>
            </a:endParaRPr>
          </a:p>
          <a:p>
            <a:endParaRPr lang="en-US" altLang="zh-CN" sz="32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4873286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F5B9E490-365D-4A50-9251-54F3C7E32E62}"/>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C363F94-FD11-41CE-923E-F0E1A0AC431C}"/>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iṣ1íḋé">
            <a:extLst>
              <a:ext uri="{FF2B5EF4-FFF2-40B4-BE49-F238E27FC236}">
                <a16:creationId xmlns:a16="http://schemas.microsoft.com/office/drawing/2014/main" id="{8A3A938D-2FF0-4052-A4C9-59DD435EDE8B}"/>
              </a:ext>
            </a:extLst>
          </p:cNvPr>
          <p:cNvSpPr txBox="1"/>
          <p:nvPr/>
        </p:nvSpPr>
        <p:spPr>
          <a:xfrm>
            <a:off x="5637417" y="1804525"/>
            <a:ext cx="466794" cy="461665"/>
          </a:xfrm>
          <a:prstGeom prst="rect">
            <a:avLst/>
          </a:prstGeom>
          <a:noFill/>
        </p:spPr>
        <p:txBody>
          <a:bodyPr wrap="none" anchor="ctr">
            <a:noAutofit/>
          </a:bodyPr>
          <a:lstStyle/>
          <a:p>
            <a:pPr algn="ctr"/>
            <a:r>
              <a:rPr lang="en-US" altLang="zh-CN" sz="2800" dirty="0">
                <a:solidFill>
                  <a:schemeClr val="accent5"/>
                </a:solidFill>
                <a:latin typeface="Impact" panose="020B0806030902050204" pitchFamily="34" charset="0"/>
              </a:rPr>
              <a:t>01</a:t>
            </a:r>
          </a:p>
        </p:txBody>
      </p:sp>
      <p:cxnSp>
        <p:nvCxnSpPr>
          <p:cNvPr id="9" name="直接连接符 8">
            <a:extLst>
              <a:ext uri="{FF2B5EF4-FFF2-40B4-BE49-F238E27FC236}">
                <a16:creationId xmlns:a16="http://schemas.microsoft.com/office/drawing/2014/main" id="{BBA626B3-8595-4BC0-B0B1-97F6145EEECC}"/>
              </a:ext>
            </a:extLst>
          </p:cNvPr>
          <p:cNvCxnSpPr/>
          <p:nvPr/>
        </p:nvCxnSpPr>
        <p:spPr>
          <a:xfrm>
            <a:off x="6235883" y="1775750"/>
            <a:ext cx="0" cy="519214"/>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íšḻídé">
            <a:extLst>
              <a:ext uri="{FF2B5EF4-FFF2-40B4-BE49-F238E27FC236}">
                <a16:creationId xmlns:a16="http://schemas.microsoft.com/office/drawing/2014/main" id="{4D5C24C6-4DD0-4193-AD42-019C1134797B}"/>
              </a:ext>
            </a:extLst>
          </p:cNvPr>
          <p:cNvSpPr txBox="1"/>
          <p:nvPr/>
        </p:nvSpPr>
        <p:spPr bwMode="auto">
          <a:xfrm>
            <a:off x="6340738" y="1774733"/>
            <a:ext cx="1355464" cy="51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对象图</a:t>
            </a:r>
            <a:endParaRPr lang="en-US" altLang="zh-CN" sz="3200" b="1" dirty="0"/>
          </a:p>
        </p:txBody>
      </p:sp>
      <p:sp>
        <p:nvSpPr>
          <p:cNvPr id="12" name="ïṧḷîďe">
            <a:extLst>
              <a:ext uri="{FF2B5EF4-FFF2-40B4-BE49-F238E27FC236}">
                <a16:creationId xmlns:a16="http://schemas.microsoft.com/office/drawing/2014/main" id="{8BC1FBD4-B5F1-47ED-A173-0723CB72B534}"/>
              </a:ext>
            </a:extLst>
          </p:cNvPr>
          <p:cNvSpPr txBox="1"/>
          <p:nvPr/>
        </p:nvSpPr>
        <p:spPr>
          <a:xfrm>
            <a:off x="5637417" y="2604251"/>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02</a:t>
            </a:r>
          </a:p>
        </p:txBody>
      </p:sp>
      <p:cxnSp>
        <p:nvCxnSpPr>
          <p:cNvPr id="13" name="直接连接符 12">
            <a:extLst>
              <a:ext uri="{FF2B5EF4-FFF2-40B4-BE49-F238E27FC236}">
                <a16:creationId xmlns:a16="http://schemas.microsoft.com/office/drawing/2014/main" id="{6C8548B8-17E5-4A0A-A120-0B5BA8FD672F}"/>
              </a:ext>
            </a:extLst>
          </p:cNvPr>
          <p:cNvCxnSpPr/>
          <p:nvPr/>
        </p:nvCxnSpPr>
        <p:spPr>
          <a:xfrm>
            <a:off x="6254317" y="2575476"/>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îṡḻiḋe">
            <a:extLst>
              <a:ext uri="{FF2B5EF4-FFF2-40B4-BE49-F238E27FC236}">
                <a16:creationId xmlns:a16="http://schemas.microsoft.com/office/drawing/2014/main" id="{4D5C24C6-4DD0-4193-AD42-019C1134797B}"/>
              </a:ext>
            </a:extLst>
          </p:cNvPr>
          <p:cNvSpPr txBox="1"/>
          <p:nvPr/>
        </p:nvSpPr>
        <p:spPr bwMode="auto">
          <a:xfrm>
            <a:off x="6340737" y="2575476"/>
            <a:ext cx="1422138" cy="51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构件图</a:t>
            </a:r>
            <a:endParaRPr lang="en-US" altLang="zh-CN" sz="3200" b="1" dirty="0"/>
          </a:p>
        </p:txBody>
      </p:sp>
      <p:sp>
        <p:nvSpPr>
          <p:cNvPr id="16" name="ïṧľïḓè">
            <a:extLst>
              <a:ext uri="{FF2B5EF4-FFF2-40B4-BE49-F238E27FC236}">
                <a16:creationId xmlns:a16="http://schemas.microsoft.com/office/drawing/2014/main" id="{634818A6-7249-4B6A-8B8C-95CE2DC1E132}"/>
              </a:ext>
            </a:extLst>
          </p:cNvPr>
          <p:cNvSpPr txBox="1"/>
          <p:nvPr/>
        </p:nvSpPr>
        <p:spPr>
          <a:xfrm>
            <a:off x="5637417" y="3403977"/>
            <a:ext cx="513282"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03</a:t>
            </a:r>
          </a:p>
        </p:txBody>
      </p:sp>
      <p:cxnSp>
        <p:nvCxnSpPr>
          <p:cNvPr id="17" name="直接连接符 16">
            <a:extLst>
              <a:ext uri="{FF2B5EF4-FFF2-40B4-BE49-F238E27FC236}">
                <a16:creationId xmlns:a16="http://schemas.microsoft.com/office/drawing/2014/main" id="{5B7C0D14-D53C-46AA-A2F9-C5ECFCE51F93}"/>
              </a:ext>
            </a:extLst>
          </p:cNvPr>
          <p:cNvCxnSpPr/>
          <p:nvPr/>
        </p:nvCxnSpPr>
        <p:spPr>
          <a:xfrm>
            <a:off x="6259127" y="3375202"/>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íṣļîdé">
            <a:extLst>
              <a:ext uri="{FF2B5EF4-FFF2-40B4-BE49-F238E27FC236}">
                <a16:creationId xmlns:a16="http://schemas.microsoft.com/office/drawing/2014/main" id="{4D5C24C6-4DD0-4193-AD42-019C1134797B}"/>
              </a:ext>
            </a:extLst>
          </p:cNvPr>
          <p:cNvSpPr txBox="1"/>
          <p:nvPr/>
        </p:nvSpPr>
        <p:spPr bwMode="auto">
          <a:xfrm>
            <a:off x="6367557" y="3375202"/>
            <a:ext cx="1328644" cy="51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包图</a:t>
            </a:r>
            <a:endParaRPr lang="en-US" altLang="zh-CN" sz="3200" b="1" dirty="0"/>
          </a:p>
        </p:txBody>
      </p:sp>
      <p:sp>
        <p:nvSpPr>
          <p:cNvPr id="20" name="îṥḷiḑe">
            <a:extLst>
              <a:ext uri="{FF2B5EF4-FFF2-40B4-BE49-F238E27FC236}">
                <a16:creationId xmlns:a16="http://schemas.microsoft.com/office/drawing/2014/main" id="{603F5002-51E2-460C-B0FE-7E96949E7072}"/>
              </a:ext>
            </a:extLst>
          </p:cNvPr>
          <p:cNvSpPr txBox="1"/>
          <p:nvPr/>
        </p:nvSpPr>
        <p:spPr>
          <a:xfrm>
            <a:off x="5637417" y="4203703"/>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04</a:t>
            </a:r>
          </a:p>
        </p:txBody>
      </p:sp>
      <p:cxnSp>
        <p:nvCxnSpPr>
          <p:cNvPr id="21" name="直接连接符 20">
            <a:extLst>
              <a:ext uri="{FF2B5EF4-FFF2-40B4-BE49-F238E27FC236}">
                <a16:creationId xmlns:a16="http://schemas.microsoft.com/office/drawing/2014/main" id="{1C45610D-EC5F-4717-B1FA-8CD39AF412C3}"/>
              </a:ext>
            </a:extLst>
          </p:cNvPr>
          <p:cNvCxnSpPr/>
          <p:nvPr/>
        </p:nvCxnSpPr>
        <p:spPr>
          <a:xfrm>
            <a:off x="6254317" y="4174928"/>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ísḷïḓe">
            <a:extLst>
              <a:ext uri="{FF2B5EF4-FFF2-40B4-BE49-F238E27FC236}">
                <a16:creationId xmlns:a16="http://schemas.microsoft.com/office/drawing/2014/main" id="{4D5C24C6-4DD0-4193-AD42-019C1134797B}"/>
              </a:ext>
            </a:extLst>
          </p:cNvPr>
          <p:cNvSpPr txBox="1"/>
          <p:nvPr/>
        </p:nvSpPr>
        <p:spPr bwMode="auto">
          <a:xfrm>
            <a:off x="6367555" y="4136591"/>
            <a:ext cx="1803136" cy="5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参考文献</a:t>
            </a:r>
            <a:endParaRPr lang="en-US" altLang="zh-CN" sz="3200" b="1" dirty="0"/>
          </a:p>
        </p:txBody>
      </p:sp>
      <p:sp>
        <p:nvSpPr>
          <p:cNvPr id="24" name="iS1íḓè">
            <a:extLst>
              <a:ext uri="{FF2B5EF4-FFF2-40B4-BE49-F238E27FC236}">
                <a16:creationId xmlns:a16="http://schemas.microsoft.com/office/drawing/2014/main" id="{2385CCA3-0D71-4681-8B1C-5E40BC8536A3}"/>
              </a:ext>
            </a:extLst>
          </p:cNvPr>
          <p:cNvSpPr txBox="1"/>
          <p:nvPr/>
        </p:nvSpPr>
        <p:spPr>
          <a:xfrm>
            <a:off x="5637417" y="5003429"/>
            <a:ext cx="514885"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05</a:t>
            </a:r>
          </a:p>
        </p:txBody>
      </p:sp>
      <p:cxnSp>
        <p:nvCxnSpPr>
          <p:cNvPr id="25" name="直接连接符 24">
            <a:extLst>
              <a:ext uri="{FF2B5EF4-FFF2-40B4-BE49-F238E27FC236}">
                <a16:creationId xmlns:a16="http://schemas.microsoft.com/office/drawing/2014/main" id="{7922AE75-CDA3-493F-9F9C-AD45846E5DBC}"/>
              </a:ext>
            </a:extLst>
          </p:cNvPr>
          <p:cNvCxnSpPr/>
          <p:nvPr/>
        </p:nvCxnSpPr>
        <p:spPr>
          <a:xfrm>
            <a:off x="6259928" y="4974654"/>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işlíḑé">
            <a:extLst>
              <a:ext uri="{FF2B5EF4-FFF2-40B4-BE49-F238E27FC236}">
                <a16:creationId xmlns:a16="http://schemas.microsoft.com/office/drawing/2014/main" id="{4D5C24C6-4DD0-4193-AD42-019C1134797B}"/>
              </a:ext>
            </a:extLst>
          </p:cNvPr>
          <p:cNvSpPr txBox="1"/>
          <p:nvPr/>
        </p:nvSpPr>
        <p:spPr bwMode="auto">
          <a:xfrm>
            <a:off x="6367555" y="5021033"/>
            <a:ext cx="2168995" cy="51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分工和绩效</a:t>
            </a:r>
            <a:endParaRPr lang="en-US" altLang="zh-CN" sz="3200" b="1" dirty="0"/>
          </a:p>
        </p:txBody>
      </p:sp>
      <p:sp>
        <p:nvSpPr>
          <p:cNvPr id="32" name="î$ḷídê">
            <a:extLst>
              <a:ext uri="{FF2B5EF4-FFF2-40B4-BE49-F238E27FC236}">
                <a16:creationId xmlns:a16="http://schemas.microsoft.com/office/drawing/2014/main" id="{4D5C24C6-4DD0-4193-AD42-019C1134797B}"/>
              </a:ext>
            </a:extLst>
          </p:cNvPr>
          <p:cNvSpPr txBox="1"/>
          <p:nvPr/>
        </p:nvSpPr>
        <p:spPr bwMode="auto">
          <a:xfrm>
            <a:off x="577705" y="1938721"/>
            <a:ext cx="2025002"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8800" b="1" dirty="0">
                <a:solidFill>
                  <a:schemeClr val="accent1"/>
                </a:solidFill>
              </a:rPr>
              <a:t>目录</a:t>
            </a:r>
            <a:endParaRPr lang="en-US" altLang="zh-CN" sz="8800" b="1" dirty="0">
              <a:solidFill>
                <a:schemeClr val="accent1"/>
              </a:solidFill>
            </a:endParaRPr>
          </a:p>
        </p:txBody>
      </p:sp>
    </p:spTree>
    <p:extLst>
      <p:ext uri="{BB962C8B-B14F-4D97-AF65-F5344CB8AC3E}">
        <p14:creationId xmlns:p14="http://schemas.microsoft.com/office/powerpoint/2010/main" val="25863676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组件和类的异同</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cxnSp>
        <p:nvCxnSpPr>
          <p:cNvPr id="8" name="直接连接符 7">
            <a:extLst>
              <a:ext uri="{FF2B5EF4-FFF2-40B4-BE49-F238E27FC236}">
                <a16:creationId xmlns:a16="http://schemas.microsoft.com/office/drawing/2014/main" id="{6B791D1D-D081-43F0-9837-95D93CAF8733}"/>
              </a:ext>
            </a:extLst>
          </p:cNvPr>
          <p:cNvCxnSpPr/>
          <p:nvPr/>
        </p:nvCxnSpPr>
        <p:spPr>
          <a:xfrm>
            <a:off x="1282315" y="2603641"/>
            <a:ext cx="962578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E97E8A22-A98C-4F15-B559-9245775B628D}"/>
              </a:ext>
            </a:extLst>
          </p:cNvPr>
          <p:cNvCxnSpPr/>
          <p:nvPr/>
        </p:nvCxnSpPr>
        <p:spPr>
          <a:xfrm>
            <a:off x="1282315" y="3129667"/>
            <a:ext cx="9625780" cy="0"/>
          </a:xfrm>
          <a:prstGeom prst="line">
            <a:avLst/>
          </a:prstGeom>
          <a:ln w="9525"/>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30D61A62-9752-4D5A-A7FF-412970ADECE8}"/>
              </a:ext>
            </a:extLst>
          </p:cNvPr>
          <p:cNvCxnSpPr/>
          <p:nvPr/>
        </p:nvCxnSpPr>
        <p:spPr>
          <a:xfrm>
            <a:off x="1282315" y="5984920"/>
            <a:ext cx="9625780" cy="0"/>
          </a:xfrm>
          <a:prstGeom prst="line">
            <a:avLst/>
          </a:prstGeom>
          <a:ln w="9525"/>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78BCFE77-D3B6-4ADA-935C-78756CB12954}"/>
              </a:ext>
            </a:extLst>
          </p:cNvPr>
          <p:cNvSpPr txBox="1"/>
          <p:nvPr/>
        </p:nvSpPr>
        <p:spPr>
          <a:xfrm>
            <a:off x="3237140" y="2639667"/>
            <a:ext cx="903238"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类图</a:t>
            </a:r>
            <a:endParaRPr lang="en-US" altLang="zh-CN" sz="2400" dirty="0">
              <a:latin typeface="新宋体" panose="02010609030101010101" pitchFamily="49" charset="-122"/>
              <a:ea typeface="新宋体" panose="02010609030101010101" pitchFamily="49" charset="-122"/>
            </a:endParaRPr>
          </a:p>
        </p:txBody>
      </p:sp>
      <p:sp>
        <p:nvSpPr>
          <p:cNvPr id="12" name="文本框 11">
            <a:extLst>
              <a:ext uri="{FF2B5EF4-FFF2-40B4-BE49-F238E27FC236}">
                <a16:creationId xmlns:a16="http://schemas.microsoft.com/office/drawing/2014/main" id="{94AE9ABD-0969-48DA-9FDA-7D3D1E374F14}"/>
              </a:ext>
            </a:extLst>
          </p:cNvPr>
          <p:cNvSpPr txBox="1"/>
          <p:nvPr/>
        </p:nvSpPr>
        <p:spPr>
          <a:xfrm>
            <a:off x="7913493" y="2661515"/>
            <a:ext cx="1151734"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构件图</a:t>
            </a:r>
            <a:endParaRPr lang="en-US" altLang="zh-CN" sz="2400" dirty="0">
              <a:latin typeface="新宋体" panose="02010609030101010101" pitchFamily="49" charset="-122"/>
              <a:ea typeface="新宋体" panose="02010609030101010101" pitchFamily="49" charset="-122"/>
            </a:endParaRPr>
          </a:p>
        </p:txBody>
      </p:sp>
      <p:sp>
        <p:nvSpPr>
          <p:cNvPr id="13" name="文本框 12">
            <a:extLst>
              <a:ext uri="{FF2B5EF4-FFF2-40B4-BE49-F238E27FC236}">
                <a16:creationId xmlns:a16="http://schemas.microsoft.com/office/drawing/2014/main" id="{C8F2D201-5FA2-424F-86CC-04B4D9C80258}"/>
              </a:ext>
            </a:extLst>
          </p:cNvPr>
          <p:cNvSpPr txBox="1"/>
          <p:nvPr/>
        </p:nvSpPr>
        <p:spPr>
          <a:xfrm>
            <a:off x="1282315" y="3221065"/>
            <a:ext cx="4788311" cy="830997"/>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表示抽象逻辑，不可以存在于实际运行的计算机上</a:t>
            </a:r>
            <a:endParaRPr lang="en-US" altLang="zh-CN" sz="2400" dirty="0">
              <a:latin typeface="新宋体" panose="02010609030101010101" pitchFamily="49" charset="-122"/>
              <a:ea typeface="新宋体" panose="02010609030101010101" pitchFamily="49" charset="-122"/>
            </a:endParaRPr>
          </a:p>
        </p:txBody>
      </p:sp>
      <p:sp>
        <p:nvSpPr>
          <p:cNvPr id="14" name="文本框 13">
            <a:extLst>
              <a:ext uri="{FF2B5EF4-FFF2-40B4-BE49-F238E27FC236}">
                <a16:creationId xmlns:a16="http://schemas.microsoft.com/office/drawing/2014/main" id="{AAB49BB2-06C1-4C55-B680-ADAD97286267}"/>
              </a:ext>
            </a:extLst>
          </p:cNvPr>
          <p:cNvSpPr txBox="1"/>
          <p:nvPr/>
        </p:nvSpPr>
        <p:spPr>
          <a:xfrm>
            <a:off x="1308484" y="4217874"/>
            <a:ext cx="4786721"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是逻辑上的概念，是逻辑模块</a:t>
            </a:r>
            <a:endParaRPr lang="en-US" altLang="zh-CN" sz="2400" dirty="0">
              <a:latin typeface="新宋体" panose="02010609030101010101" pitchFamily="49" charset="-122"/>
              <a:ea typeface="新宋体" panose="02010609030101010101" pitchFamily="49" charset="-122"/>
            </a:endParaRPr>
          </a:p>
        </p:txBody>
      </p:sp>
      <p:sp>
        <p:nvSpPr>
          <p:cNvPr id="18" name="文本框 17">
            <a:extLst>
              <a:ext uri="{FF2B5EF4-FFF2-40B4-BE49-F238E27FC236}">
                <a16:creationId xmlns:a16="http://schemas.microsoft.com/office/drawing/2014/main" id="{973C3272-995A-4B4A-B59A-AA959E04F2AF}"/>
              </a:ext>
            </a:extLst>
          </p:cNvPr>
          <p:cNvSpPr txBox="1"/>
          <p:nvPr/>
        </p:nvSpPr>
        <p:spPr>
          <a:xfrm>
            <a:off x="6216443" y="3218936"/>
            <a:ext cx="4788311" cy="830997"/>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表示计算机中的物理抽象，可以在实际运行的计算机上</a:t>
            </a:r>
            <a:endParaRPr lang="en-US" altLang="zh-CN" sz="2400" dirty="0">
              <a:latin typeface="新宋体" panose="02010609030101010101" pitchFamily="49" charset="-122"/>
              <a:ea typeface="新宋体" panose="02010609030101010101" pitchFamily="49" charset="-122"/>
            </a:endParaRPr>
          </a:p>
        </p:txBody>
      </p:sp>
      <p:sp>
        <p:nvSpPr>
          <p:cNvPr id="19" name="文本框 18">
            <a:extLst>
              <a:ext uri="{FF2B5EF4-FFF2-40B4-BE49-F238E27FC236}">
                <a16:creationId xmlns:a16="http://schemas.microsoft.com/office/drawing/2014/main" id="{AF63DB8C-D439-443E-A93F-F41DAB7CF960}"/>
              </a:ext>
            </a:extLst>
          </p:cNvPr>
          <p:cNvSpPr txBox="1"/>
          <p:nvPr/>
        </p:nvSpPr>
        <p:spPr>
          <a:xfrm>
            <a:off x="6365590" y="4222548"/>
            <a:ext cx="4788311" cy="830997"/>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表示的是物理模块，是一组其他逻辑元素的物理实现</a:t>
            </a:r>
            <a:endParaRPr lang="en-US" altLang="zh-CN" sz="2400" dirty="0">
              <a:latin typeface="新宋体" panose="02010609030101010101" pitchFamily="49" charset="-122"/>
              <a:ea typeface="新宋体" panose="02010609030101010101" pitchFamily="49" charset="-122"/>
            </a:endParaRPr>
          </a:p>
        </p:txBody>
      </p:sp>
      <p:sp>
        <p:nvSpPr>
          <p:cNvPr id="23" name="文本框 22">
            <a:extLst>
              <a:ext uri="{FF2B5EF4-FFF2-40B4-BE49-F238E27FC236}">
                <a16:creationId xmlns:a16="http://schemas.microsoft.com/office/drawing/2014/main" id="{D90B0C49-8AD8-4497-96C0-662C97A87FB0}"/>
              </a:ext>
            </a:extLst>
          </p:cNvPr>
          <p:cNvSpPr txBox="1"/>
          <p:nvPr/>
        </p:nvSpPr>
        <p:spPr>
          <a:xfrm>
            <a:off x="1204448" y="1259287"/>
            <a:ext cx="10023989" cy="1113766"/>
          </a:xfrm>
          <a:prstGeom prst="rect">
            <a:avLst/>
          </a:prstGeom>
          <a:noFill/>
        </p:spPr>
        <p:txBody>
          <a:bodyPr wrap="square" rtlCol="0">
            <a:spAutoFit/>
          </a:bodyPr>
          <a:lstStyle/>
          <a:p>
            <a:pPr>
              <a:lnSpc>
                <a:spcPct val="150000"/>
              </a:lnSpc>
            </a:pPr>
            <a:r>
              <a:rPr lang="zh-CN" altLang="en-US" sz="20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构件图和类图都有名称；都可以实现一组接口；都可以参与依赖、泛化和关联关系；度都可以被嵌套；都可以有实例；都可以参与交互。</a:t>
            </a:r>
            <a:endParaRPr lang="en-US" altLang="zh-CN" sz="2000" dirty="0">
              <a:latin typeface="新宋体" panose="02010609030101010101" pitchFamily="49" charset="-122"/>
              <a:ea typeface="新宋体" panose="02010609030101010101" pitchFamily="49" charset="-122"/>
            </a:endParaRPr>
          </a:p>
        </p:txBody>
      </p:sp>
      <p:sp>
        <p:nvSpPr>
          <p:cNvPr id="24" name="文本框 23">
            <a:extLst>
              <a:ext uri="{FF2B5EF4-FFF2-40B4-BE49-F238E27FC236}">
                <a16:creationId xmlns:a16="http://schemas.microsoft.com/office/drawing/2014/main" id="{AF5EC45F-C05F-45F0-B6CD-6A9794F4B129}"/>
              </a:ext>
            </a:extLst>
          </p:cNvPr>
          <p:cNvSpPr txBox="1"/>
          <p:nvPr/>
        </p:nvSpPr>
        <p:spPr>
          <a:xfrm>
            <a:off x="1309481" y="5228061"/>
            <a:ext cx="4786721"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可以直接拥有属性和操作</a:t>
            </a:r>
            <a:endParaRPr lang="en-US" altLang="zh-CN" sz="2400" dirty="0">
              <a:latin typeface="新宋体" panose="02010609030101010101" pitchFamily="49" charset="-122"/>
              <a:ea typeface="新宋体" panose="02010609030101010101" pitchFamily="49" charset="-122"/>
            </a:endParaRPr>
          </a:p>
        </p:txBody>
      </p:sp>
      <p:sp>
        <p:nvSpPr>
          <p:cNvPr id="25" name="文本框 24">
            <a:extLst>
              <a:ext uri="{FF2B5EF4-FFF2-40B4-BE49-F238E27FC236}">
                <a16:creationId xmlns:a16="http://schemas.microsoft.com/office/drawing/2014/main" id="{72FCC487-5296-41C4-BD23-C498AEFE59A6}"/>
              </a:ext>
            </a:extLst>
          </p:cNvPr>
          <p:cNvSpPr txBox="1"/>
          <p:nvPr/>
        </p:nvSpPr>
        <p:spPr>
          <a:xfrm>
            <a:off x="6357233" y="5228061"/>
            <a:ext cx="4786721"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一般通过接口来进行操作</a:t>
            </a:r>
            <a:endParaRPr lang="en-US" altLang="zh-CN" sz="24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7346936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用途</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21</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763861" y="1028700"/>
            <a:ext cx="10664277" cy="5545749"/>
          </a:xfrm>
          <a:prstGeom prst="rect">
            <a:avLst/>
          </a:prstGeom>
          <a:noFill/>
        </p:spPr>
        <p:txBody>
          <a:bodyPr wrap="square" rtlCol="0">
            <a:spAutoFit/>
          </a:bodyPr>
          <a:lstStyle/>
          <a:p>
            <a:pPr>
              <a:lnSpc>
                <a:spcPct val="150000"/>
              </a:lnSpc>
            </a:pPr>
            <a:r>
              <a:rPr lang="zh-CN" altLang="en-US" sz="2400" dirty="0">
                <a:latin typeface="新宋体" panose="02010609030101010101" pitchFamily="49" charset="-122"/>
                <a:ea typeface="新宋体" panose="02010609030101010101" pitchFamily="49" charset="-122"/>
              </a:rPr>
              <a:t>构件图有利于：</a:t>
            </a:r>
            <a:endParaRPr lang="en-US" altLang="zh-CN" sz="2400" dirty="0">
              <a:latin typeface="新宋体" panose="02010609030101010101" pitchFamily="49" charset="-122"/>
              <a:ea typeface="新宋体" panose="02010609030101010101" pitchFamily="49" charset="-122"/>
            </a:endParaRPr>
          </a:p>
          <a:p>
            <a:pPr>
              <a:lnSpc>
                <a:spcPct val="150000"/>
              </a:lnSpc>
            </a:pPr>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1</a:t>
            </a:r>
            <a:r>
              <a:rPr lang="zh-CN" altLang="en-US" sz="2400" dirty="0">
                <a:latin typeface="新宋体" panose="02010609030101010101" pitchFamily="49" charset="-122"/>
                <a:ea typeface="新宋体" panose="02010609030101010101" pitchFamily="49" charset="-122"/>
              </a:rPr>
              <a:t>）帮助客户在理解最终的系统结构</a:t>
            </a:r>
            <a:endParaRPr lang="en-US" altLang="zh-CN" sz="2400" dirty="0">
              <a:latin typeface="新宋体" panose="02010609030101010101" pitchFamily="49" charset="-122"/>
              <a:ea typeface="新宋体" panose="02010609030101010101" pitchFamily="49" charset="-122"/>
            </a:endParaRPr>
          </a:p>
          <a:p>
            <a:pPr>
              <a:lnSpc>
                <a:spcPct val="150000"/>
              </a:lnSpc>
            </a:pPr>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2</a:t>
            </a:r>
            <a:r>
              <a:rPr lang="zh-CN" altLang="en-US" sz="2400" dirty="0">
                <a:latin typeface="新宋体" panose="02010609030101010101" pitchFamily="49" charset="-122"/>
                <a:ea typeface="新宋体" panose="02010609030101010101" pitchFamily="49" charset="-122"/>
              </a:rPr>
              <a:t>）使开发工作有一个明确的目标</a:t>
            </a:r>
            <a:endParaRPr lang="en-US" altLang="zh-CN" sz="2400" dirty="0">
              <a:latin typeface="新宋体" panose="02010609030101010101" pitchFamily="49" charset="-122"/>
              <a:ea typeface="新宋体" panose="02010609030101010101" pitchFamily="49" charset="-122"/>
            </a:endParaRPr>
          </a:p>
          <a:p>
            <a:pPr>
              <a:lnSpc>
                <a:spcPct val="150000"/>
              </a:lnSpc>
            </a:pPr>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3</a:t>
            </a:r>
            <a:r>
              <a:rPr lang="zh-CN" altLang="en-US" sz="2400" dirty="0">
                <a:latin typeface="新宋体" panose="02010609030101010101" pitchFamily="49" charset="-122"/>
                <a:ea typeface="新宋体" panose="02010609030101010101" pitchFamily="49" charset="-122"/>
              </a:rPr>
              <a:t>）帮助开发组的其他人员理解系统</a:t>
            </a:r>
            <a:endParaRPr lang="en-US" altLang="zh-CN" sz="2400" dirty="0">
              <a:latin typeface="新宋体" panose="02010609030101010101" pitchFamily="49" charset="-122"/>
              <a:ea typeface="新宋体" panose="02010609030101010101" pitchFamily="49" charset="-122"/>
            </a:endParaRPr>
          </a:p>
          <a:p>
            <a:pPr>
              <a:lnSpc>
                <a:spcPct val="150000"/>
              </a:lnSpc>
            </a:pPr>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4</a:t>
            </a:r>
            <a:r>
              <a:rPr lang="zh-CN" altLang="en-US" sz="2400" dirty="0">
                <a:latin typeface="新宋体" panose="02010609030101010101" pitchFamily="49" charset="-122"/>
                <a:ea typeface="新宋体" panose="02010609030101010101" pitchFamily="49" charset="-122"/>
              </a:rPr>
              <a:t>）复用软件组件</a:t>
            </a:r>
            <a:endParaRPr lang="en-US" altLang="zh-CN" sz="2400" dirty="0">
              <a:latin typeface="新宋体" panose="02010609030101010101" pitchFamily="49" charset="-122"/>
              <a:ea typeface="新宋体" panose="02010609030101010101" pitchFamily="49" charset="-122"/>
            </a:endParaRPr>
          </a:p>
          <a:p>
            <a:pPr>
              <a:lnSpc>
                <a:spcPct val="150000"/>
              </a:lnSpc>
            </a:pPr>
            <a:endParaRPr lang="en-US" altLang="zh-CN" sz="2400" dirty="0">
              <a:latin typeface="新宋体" panose="02010609030101010101" pitchFamily="49" charset="-122"/>
              <a:ea typeface="新宋体" panose="02010609030101010101" pitchFamily="49" charset="-122"/>
            </a:endParaRPr>
          </a:p>
          <a:p>
            <a:pPr>
              <a:lnSpc>
                <a:spcPct val="150000"/>
              </a:lnSpc>
            </a:pPr>
            <a:r>
              <a:rPr lang="zh-CN" altLang="en-US" sz="2400" dirty="0">
                <a:latin typeface="新宋体" panose="02010609030101010101" pitchFamily="49" charset="-122"/>
                <a:ea typeface="新宋体" panose="02010609030101010101" pitchFamily="49" charset="-122"/>
              </a:rPr>
              <a:t>构件图的目的：</a:t>
            </a:r>
            <a:endParaRPr lang="en-US" altLang="zh-CN" sz="2400" dirty="0">
              <a:latin typeface="新宋体" panose="02010609030101010101" pitchFamily="49" charset="-122"/>
              <a:ea typeface="新宋体" panose="02010609030101010101" pitchFamily="49" charset="-122"/>
            </a:endParaRPr>
          </a:p>
          <a:p>
            <a:pPr>
              <a:lnSpc>
                <a:spcPct val="150000"/>
              </a:lnSpc>
            </a:pPr>
            <a:r>
              <a:rPr lang="en-US" altLang="zh-CN" sz="2400" dirty="0">
                <a:latin typeface="新宋体" panose="02010609030101010101" pitchFamily="49" charset="-122"/>
                <a:ea typeface="新宋体" panose="02010609030101010101" pitchFamily="49" charset="-122"/>
              </a:rPr>
              <a:t>1.</a:t>
            </a:r>
            <a:r>
              <a:rPr lang="zh-CN" altLang="en-US" sz="2400" dirty="0">
                <a:latin typeface="新宋体" panose="02010609030101010101" pitchFamily="49" charset="-122"/>
                <a:ea typeface="新宋体" panose="02010609030101010101" pitchFamily="49" charset="-122"/>
              </a:rPr>
              <a:t>使开发人员能够从整体上了解系统的所有物理部件</a:t>
            </a:r>
            <a:endParaRPr lang="en-US" altLang="zh-CN" sz="2400" dirty="0">
              <a:latin typeface="新宋体" panose="02010609030101010101" pitchFamily="49" charset="-122"/>
              <a:ea typeface="新宋体" panose="02010609030101010101" pitchFamily="49" charset="-122"/>
            </a:endParaRPr>
          </a:p>
          <a:p>
            <a:pPr>
              <a:lnSpc>
                <a:spcPct val="150000"/>
              </a:lnSpc>
            </a:pPr>
            <a:r>
              <a:rPr lang="en-US" altLang="zh-CN" sz="2400" dirty="0">
                <a:latin typeface="新宋体" panose="02010609030101010101" pitchFamily="49" charset="-122"/>
                <a:ea typeface="新宋体" panose="02010609030101010101" pitchFamily="49" charset="-122"/>
              </a:rPr>
              <a:t>2.</a:t>
            </a:r>
            <a:r>
              <a:rPr lang="zh-CN" altLang="en-US" sz="2400" dirty="0">
                <a:latin typeface="新宋体" panose="02010609030101010101" pitchFamily="49" charset="-122"/>
                <a:ea typeface="新宋体" panose="02010609030101010101" pitchFamily="49" charset="-122"/>
              </a:rPr>
              <a:t>使我们知道如何对构件进行打包，以便最终交付给客户</a:t>
            </a:r>
            <a:endParaRPr lang="en-US" altLang="zh-CN" sz="2400" dirty="0">
              <a:latin typeface="新宋体" panose="02010609030101010101" pitchFamily="49" charset="-122"/>
              <a:ea typeface="新宋体" panose="02010609030101010101" pitchFamily="49" charset="-122"/>
            </a:endParaRPr>
          </a:p>
          <a:p>
            <a:pPr>
              <a:lnSpc>
                <a:spcPct val="150000"/>
              </a:lnSpc>
            </a:pPr>
            <a:r>
              <a:rPr lang="en-US" altLang="zh-CN" sz="2400" dirty="0">
                <a:latin typeface="新宋体" panose="02010609030101010101" pitchFamily="49" charset="-122"/>
                <a:ea typeface="新宋体" panose="02010609030101010101" pitchFamily="49" charset="-122"/>
              </a:rPr>
              <a:t>3.</a:t>
            </a:r>
            <a:r>
              <a:rPr lang="zh-CN" altLang="en-US" sz="2400" dirty="0">
                <a:latin typeface="新宋体" panose="02010609030101010101" pitchFamily="49" charset="-122"/>
                <a:ea typeface="新宋体" panose="02010609030101010101" pitchFamily="49" charset="-122"/>
              </a:rPr>
              <a:t>显示被开发系统所包含的构件之间的依赖关系</a:t>
            </a:r>
            <a:endParaRPr lang="en-US" altLang="zh-CN" sz="24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1623548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详述</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22</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669924" y="1135066"/>
            <a:ext cx="11340398" cy="4991751"/>
          </a:xfrm>
          <a:prstGeom prst="rect">
            <a:avLst/>
          </a:prstGeom>
          <a:noFill/>
        </p:spPr>
        <p:txBody>
          <a:bodyPr wrap="square" rtlCol="0">
            <a:spAutoFit/>
          </a:bodyPr>
          <a:lstStyle/>
          <a:p>
            <a:pPr>
              <a:lnSpc>
                <a:spcPct val="150000"/>
              </a:lnSpc>
            </a:pPr>
            <a:r>
              <a:rPr lang="en-US" altLang="zh-CN" sz="2400" dirty="0">
                <a:latin typeface="新宋体" panose="02010609030101010101" pitchFamily="49" charset="-122"/>
                <a:ea typeface="新宋体" panose="02010609030101010101" pitchFamily="49" charset="-122"/>
              </a:rPr>
              <a:t>1.</a:t>
            </a:r>
            <a:r>
              <a:rPr lang="zh-CN" altLang="en-US" sz="2400" dirty="0">
                <a:latin typeface="新宋体" panose="02010609030101010101" pitchFamily="49" charset="-122"/>
                <a:ea typeface="新宋体" panose="02010609030101010101" pitchFamily="49" charset="-122"/>
              </a:rPr>
              <a:t>当处理组件的时候，必须处理组件的接口。</a:t>
            </a:r>
            <a:endParaRPr lang="en-US" altLang="zh-CN" sz="2400" dirty="0">
              <a:latin typeface="新宋体" panose="02010609030101010101" pitchFamily="49" charset="-122"/>
              <a:ea typeface="新宋体" panose="02010609030101010101" pitchFamily="49" charset="-122"/>
            </a:endParaRPr>
          </a:p>
          <a:p>
            <a:pPr>
              <a:lnSpc>
                <a:spcPct val="150000"/>
              </a:lnSpc>
            </a:pPr>
            <a:r>
              <a:rPr lang="en-US" altLang="zh-CN" sz="2400" dirty="0">
                <a:latin typeface="新宋体" panose="02010609030101010101" pitchFamily="49" charset="-122"/>
                <a:ea typeface="新宋体" panose="02010609030101010101" pitchFamily="49" charset="-122"/>
              </a:rPr>
              <a:t>2.</a:t>
            </a:r>
            <a:r>
              <a:rPr lang="zh-CN" altLang="en-US" sz="2400" dirty="0">
                <a:latin typeface="新宋体" panose="02010609030101010101" pitchFamily="49" charset="-122"/>
                <a:ea typeface="新宋体" panose="02010609030101010101" pitchFamily="49" charset="-122"/>
              </a:rPr>
              <a:t>类的接口和软件实体（组件）的接口是相同的概念，提供服务的组件呈现了一个提供的接口（</a:t>
            </a:r>
            <a:r>
              <a:rPr lang="en-US" altLang="zh-CN" sz="2400" dirty="0">
                <a:latin typeface="新宋体" panose="02010609030101010101" pitchFamily="49" charset="-122"/>
                <a:ea typeface="新宋体" panose="02010609030101010101" pitchFamily="49" charset="-122"/>
              </a:rPr>
              <a:t>Provided Interface</a:t>
            </a:r>
            <a:r>
              <a:rPr lang="zh-CN" altLang="en-US" sz="2400" dirty="0">
                <a:latin typeface="新宋体" panose="02010609030101010101" pitchFamily="49" charset="-122"/>
                <a:ea typeface="新宋体" panose="02010609030101010101" pitchFamily="49" charset="-122"/>
              </a:rPr>
              <a:t>），访问服务的组件使用了所需的接口（</a:t>
            </a:r>
            <a:r>
              <a:rPr lang="en-US" altLang="zh-CN" sz="2400" dirty="0">
                <a:latin typeface="新宋体" panose="02010609030101010101" pitchFamily="49" charset="-122"/>
                <a:ea typeface="新宋体" panose="02010609030101010101" pitchFamily="49" charset="-122"/>
              </a:rPr>
              <a:t>Required Interface</a:t>
            </a:r>
            <a:r>
              <a:rPr lang="zh-CN" altLang="en-US" sz="2400" dirty="0">
                <a:latin typeface="新宋体" panose="02010609030101010101" pitchFamily="49" charset="-122"/>
                <a:ea typeface="新宋体" panose="02010609030101010101" pitchFamily="49" charset="-122"/>
              </a:rPr>
              <a:t>）</a:t>
            </a:r>
            <a:endParaRPr lang="en-US" altLang="zh-CN" sz="2400" dirty="0">
              <a:latin typeface="新宋体" panose="02010609030101010101" pitchFamily="49" charset="-122"/>
              <a:ea typeface="新宋体" panose="02010609030101010101" pitchFamily="49" charset="-122"/>
            </a:endParaRPr>
          </a:p>
          <a:p>
            <a:pPr>
              <a:lnSpc>
                <a:spcPct val="150000"/>
              </a:lnSpc>
            </a:pPr>
            <a:r>
              <a:rPr lang="en-US" altLang="zh-CN" sz="2400" dirty="0">
                <a:latin typeface="新宋体" panose="02010609030101010101" pitchFamily="49" charset="-122"/>
                <a:ea typeface="新宋体" panose="02010609030101010101" pitchFamily="49" charset="-122"/>
              </a:rPr>
              <a:t>3.</a:t>
            </a:r>
            <a:r>
              <a:rPr lang="zh-CN" altLang="en-US" sz="2400" dirty="0">
                <a:latin typeface="新宋体" panose="02010609030101010101" pitchFamily="49" charset="-122"/>
                <a:ea typeface="新宋体" panose="02010609030101010101" pitchFamily="49" charset="-122"/>
              </a:rPr>
              <a:t>操作在被定义后只能通过组件的接口来使用组件</a:t>
            </a:r>
            <a:endParaRPr lang="en-US" altLang="zh-CN" sz="2400" dirty="0">
              <a:latin typeface="新宋体" panose="02010609030101010101" pitchFamily="49" charset="-122"/>
              <a:ea typeface="新宋体" panose="02010609030101010101" pitchFamily="49" charset="-122"/>
            </a:endParaRPr>
          </a:p>
          <a:p>
            <a:pPr>
              <a:lnSpc>
                <a:spcPct val="150000"/>
              </a:lnSpc>
            </a:pPr>
            <a:r>
              <a:rPr lang="en-US" altLang="zh-CN" sz="2400" dirty="0">
                <a:latin typeface="新宋体" panose="02010609030101010101" pitchFamily="49" charset="-122"/>
                <a:ea typeface="新宋体" panose="02010609030101010101" pitchFamily="49" charset="-122"/>
              </a:rPr>
              <a:t>4.</a:t>
            </a:r>
            <a:r>
              <a:rPr lang="zh-CN" altLang="en-US" sz="2400" dirty="0">
                <a:latin typeface="新宋体" panose="02010609030101010101" pitchFamily="49" charset="-122"/>
                <a:ea typeface="新宋体" panose="02010609030101010101" pitchFamily="49" charset="-122"/>
              </a:rPr>
              <a:t>组件和组件的接口之间的关系也叫做实现。</a:t>
            </a:r>
            <a:endParaRPr lang="en-US" altLang="zh-CN" sz="2400" dirty="0">
              <a:latin typeface="新宋体" panose="02010609030101010101" pitchFamily="49" charset="-122"/>
              <a:ea typeface="新宋体" panose="02010609030101010101" pitchFamily="49" charset="-122"/>
            </a:endParaRPr>
          </a:p>
          <a:p>
            <a:pPr>
              <a:lnSpc>
                <a:spcPct val="150000"/>
              </a:lnSpc>
            </a:pPr>
            <a:r>
              <a:rPr lang="en-US" altLang="zh-CN" sz="2400" dirty="0">
                <a:latin typeface="新宋体" panose="02010609030101010101" pitchFamily="49" charset="-122"/>
                <a:ea typeface="新宋体" panose="02010609030101010101" pitchFamily="49" charset="-122"/>
              </a:rPr>
              <a:t>5.</a:t>
            </a:r>
            <a:r>
              <a:rPr lang="zh-CN" altLang="en-US" sz="2400" dirty="0">
                <a:latin typeface="新宋体" panose="02010609030101010101" pitchFamily="49" charset="-122"/>
                <a:ea typeface="新宋体" panose="02010609030101010101" pitchFamily="49" charset="-122"/>
              </a:rPr>
              <a:t>一个组件可以访问另一个组件中所定义的服务</a:t>
            </a:r>
            <a:endParaRPr lang="en-US" altLang="zh-CN" sz="2400" dirty="0">
              <a:latin typeface="新宋体" panose="02010609030101010101" pitchFamily="49" charset="-122"/>
              <a:ea typeface="新宋体" panose="02010609030101010101" pitchFamily="49" charset="-122"/>
            </a:endParaRPr>
          </a:p>
          <a:p>
            <a:pPr>
              <a:lnSpc>
                <a:spcPct val="150000"/>
              </a:lnSpc>
            </a:pPr>
            <a:r>
              <a:rPr lang="en-US" altLang="zh-CN" sz="2400" dirty="0">
                <a:latin typeface="新宋体" panose="02010609030101010101" pitchFamily="49" charset="-122"/>
                <a:ea typeface="新宋体" panose="02010609030101010101" pitchFamily="49" charset="-122"/>
              </a:rPr>
              <a:t>6.</a:t>
            </a:r>
            <a:r>
              <a:rPr lang="zh-CN" altLang="en-US" sz="2400" dirty="0">
                <a:latin typeface="新宋体" panose="02010609030101010101" pitchFamily="49" charset="-122"/>
                <a:ea typeface="新宋体" panose="02010609030101010101" pitchFamily="49" charset="-122"/>
              </a:rPr>
              <a:t>构件图用于静态建模，是表示组件类型的组织及各种组件之间依赖关系的图。构件图通过对组件建依赖关系的描述来估计对系统组件的修改给系统可能带来的影响</a:t>
            </a:r>
            <a:endParaRPr lang="en-US" altLang="zh-CN" sz="24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11336940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1304019" cy="648690"/>
          </a:xfrm>
        </p:spPr>
        <p:txBody>
          <a:bodyPr>
            <a:normAutofit/>
          </a:bodyPr>
          <a:lstStyle/>
          <a:p>
            <a:r>
              <a:rPr lang="zh-CN" altLang="en-US" dirty="0"/>
              <a:t>组件图</a:t>
            </a:r>
          </a:p>
        </p:txBody>
      </p:sp>
      <p:sp>
        <p:nvSpPr>
          <p:cNvPr id="4" name="灯片编号占位符 3"/>
          <p:cNvSpPr>
            <a:spLocks noGrp="1"/>
          </p:cNvSpPr>
          <p:nvPr>
            <p:ph type="sldNum" sz="quarter" idx="12"/>
          </p:nvPr>
        </p:nvSpPr>
        <p:spPr>
          <a:xfrm>
            <a:off x="8610599" y="6137272"/>
            <a:ext cx="2909888" cy="206381"/>
          </a:xfrm>
        </p:spPr>
        <p:txBody>
          <a:bodyPr/>
          <a:lstStyle/>
          <a:p>
            <a:fld id="{5DD3DB80-B894-403A-B48E-6FDC1A72010E}" type="slidenum">
              <a:rPr lang="zh-CN" altLang="en-US" smtClean="0"/>
              <a:pPr/>
              <a:t>23</a:t>
            </a:fld>
            <a:endParaRPr lang="zh-CN" altLang="en-US" dirty="0"/>
          </a:p>
        </p:txBody>
      </p:sp>
      <p:pic>
        <p:nvPicPr>
          <p:cNvPr id="5" name="图片 4">
            <a:extLst>
              <a:ext uri="{FF2B5EF4-FFF2-40B4-BE49-F238E27FC236}">
                <a16:creationId xmlns:a16="http://schemas.microsoft.com/office/drawing/2014/main" id="{22FBECE9-F531-4073-A4D8-7807DBEE6278}"/>
              </a:ext>
            </a:extLst>
          </p:cNvPr>
          <p:cNvPicPr>
            <a:picLocks noChangeAspect="1"/>
          </p:cNvPicPr>
          <p:nvPr/>
        </p:nvPicPr>
        <p:blipFill>
          <a:blip r:embed="rId3"/>
          <a:stretch>
            <a:fillRect/>
          </a:stretch>
        </p:blipFill>
        <p:spPr>
          <a:xfrm>
            <a:off x="48432" y="1759842"/>
            <a:ext cx="7169926" cy="3885910"/>
          </a:xfrm>
          <a:prstGeom prst="rect">
            <a:avLst/>
          </a:prstGeom>
        </p:spPr>
      </p:pic>
      <p:sp>
        <p:nvSpPr>
          <p:cNvPr id="6" name="矩形 5">
            <a:extLst>
              <a:ext uri="{FF2B5EF4-FFF2-40B4-BE49-F238E27FC236}">
                <a16:creationId xmlns:a16="http://schemas.microsoft.com/office/drawing/2014/main" id="{1EDE9EFD-B2B5-44DD-A4AD-17E7C386531D}"/>
              </a:ext>
            </a:extLst>
          </p:cNvPr>
          <p:cNvSpPr/>
          <p:nvPr/>
        </p:nvSpPr>
        <p:spPr>
          <a:xfrm>
            <a:off x="7218358" y="1053934"/>
            <a:ext cx="3772009" cy="3600986"/>
          </a:xfrm>
          <a:prstGeom prst="rect">
            <a:avLst/>
          </a:prstGeom>
        </p:spPr>
        <p:txBody>
          <a:bodyPr wrap="square">
            <a:spAutoFit/>
          </a:bodyPr>
          <a:lstStyle/>
          <a:p>
            <a:r>
              <a:rPr lang="zh-CN" altLang="en-US" sz="2000" dirty="0">
                <a:latin typeface="新宋体" panose="02010609030101010101" pitchFamily="49" charset="-122"/>
                <a:ea typeface="新宋体" panose="02010609030101010101" pitchFamily="49" charset="-122"/>
              </a:rPr>
              <a:t>构件图的元素包括</a:t>
            </a:r>
            <a:endParaRPr lang="en-US" altLang="zh-CN" sz="2000" dirty="0">
              <a:latin typeface="新宋体" panose="02010609030101010101" pitchFamily="49" charset="-122"/>
              <a:ea typeface="新宋体" panose="02010609030101010101" pitchFamily="49" charset="-122"/>
            </a:endParaRPr>
          </a:p>
          <a:p>
            <a:endParaRPr lang="en-US" altLang="zh-CN" sz="2000" dirty="0">
              <a:latin typeface="新宋体" panose="02010609030101010101" pitchFamily="49" charset="-122"/>
              <a:ea typeface="新宋体" panose="02010609030101010101" pitchFamily="49" charset="-122"/>
            </a:endParaRPr>
          </a:p>
          <a:p>
            <a:r>
              <a:rPr lang="zh-CN" altLang="en-US" sz="2000" dirty="0">
                <a:latin typeface="新宋体" panose="02010609030101010101" pitchFamily="49" charset="-122"/>
                <a:ea typeface="新宋体" panose="02010609030101010101" pitchFamily="49" charset="-122"/>
              </a:rPr>
              <a:t>组件（</a:t>
            </a:r>
            <a:r>
              <a:rPr lang="en-US" altLang="zh-CN" sz="2000" dirty="0">
                <a:latin typeface="新宋体" panose="02010609030101010101" pitchFamily="49" charset="-122"/>
                <a:ea typeface="新宋体" panose="02010609030101010101" pitchFamily="49" charset="-122"/>
              </a:rPr>
              <a:t>Component</a:t>
            </a:r>
            <a:r>
              <a:rPr lang="zh-CN" altLang="en-US" sz="2000" dirty="0">
                <a:latin typeface="新宋体" panose="02010609030101010101" pitchFamily="49" charset="-122"/>
                <a:ea typeface="新宋体" panose="02010609030101010101" pitchFamily="49" charset="-122"/>
              </a:rPr>
              <a:t>）</a:t>
            </a:r>
            <a:endParaRPr lang="en-US" altLang="zh-CN" sz="2000" dirty="0">
              <a:latin typeface="新宋体" panose="02010609030101010101" pitchFamily="49" charset="-122"/>
              <a:ea typeface="新宋体" panose="02010609030101010101" pitchFamily="49" charset="-122"/>
            </a:endParaRPr>
          </a:p>
          <a:p>
            <a:endParaRPr lang="en-US" altLang="zh-CN" sz="2000" dirty="0">
              <a:latin typeface="新宋体" panose="02010609030101010101" pitchFamily="49" charset="-122"/>
              <a:ea typeface="新宋体" panose="02010609030101010101" pitchFamily="49" charset="-122"/>
            </a:endParaRPr>
          </a:p>
          <a:p>
            <a:endParaRPr lang="en-US" altLang="zh-CN" sz="2000" dirty="0">
              <a:latin typeface="新宋体" panose="02010609030101010101" pitchFamily="49" charset="-122"/>
              <a:ea typeface="新宋体" panose="02010609030101010101" pitchFamily="49" charset="-122"/>
            </a:endParaRPr>
          </a:p>
          <a:p>
            <a:endParaRPr lang="en-US" altLang="zh-CN" sz="2000" dirty="0">
              <a:latin typeface="新宋体" panose="02010609030101010101" pitchFamily="49" charset="-122"/>
              <a:ea typeface="新宋体" panose="02010609030101010101" pitchFamily="49" charset="-122"/>
            </a:endParaRPr>
          </a:p>
          <a:p>
            <a:r>
              <a:rPr lang="zh-CN" altLang="en-US" sz="2000" dirty="0">
                <a:latin typeface="新宋体" panose="02010609030101010101" pitchFamily="49" charset="-122"/>
                <a:ea typeface="新宋体" panose="02010609030101010101" pitchFamily="49" charset="-122"/>
              </a:rPr>
              <a:t>接口（</a:t>
            </a:r>
            <a:r>
              <a:rPr lang="en-US" altLang="zh-CN" sz="2000" dirty="0">
                <a:latin typeface="新宋体" panose="02010609030101010101" pitchFamily="49" charset="-122"/>
                <a:ea typeface="新宋体" panose="02010609030101010101" pitchFamily="49" charset="-122"/>
              </a:rPr>
              <a:t>Interface</a:t>
            </a:r>
            <a:r>
              <a:rPr lang="zh-CN" altLang="en-US" sz="2000" dirty="0">
                <a:latin typeface="新宋体" panose="02010609030101010101" pitchFamily="49" charset="-122"/>
                <a:ea typeface="新宋体" panose="02010609030101010101" pitchFamily="49" charset="-122"/>
              </a:rPr>
              <a:t>）</a:t>
            </a:r>
            <a:endParaRPr lang="en-US" altLang="zh-CN" sz="2000" dirty="0">
              <a:latin typeface="新宋体" panose="02010609030101010101" pitchFamily="49" charset="-122"/>
              <a:ea typeface="新宋体" panose="02010609030101010101" pitchFamily="49" charset="-122"/>
            </a:endParaRPr>
          </a:p>
          <a:p>
            <a:endParaRPr lang="en-US" altLang="zh-CN" sz="2000" dirty="0">
              <a:latin typeface="新宋体" panose="02010609030101010101" pitchFamily="49" charset="-122"/>
              <a:ea typeface="新宋体" panose="02010609030101010101" pitchFamily="49" charset="-122"/>
            </a:endParaRPr>
          </a:p>
          <a:p>
            <a:endParaRPr lang="en-US" altLang="zh-CN" sz="2000" dirty="0">
              <a:latin typeface="新宋体" panose="02010609030101010101" pitchFamily="49" charset="-122"/>
              <a:ea typeface="新宋体" panose="02010609030101010101" pitchFamily="49" charset="-122"/>
            </a:endParaRPr>
          </a:p>
          <a:p>
            <a:r>
              <a:rPr lang="zh-CN" altLang="en-US" sz="2000" dirty="0">
                <a:latin typeface="新宋体" panose="02010609030101010101" pitchFamily="49" charset="-122"/>
                <a:ea typeface="新宋体" panose="02010609030101010101" pitchFamily="49" charset="-122"/>
              </a:rPr>
              <a:t>关系（</a:t>
            </a:r>
            <a:r>
              <a:rPr lang="en-US" altLang="zh-CN" sz="2000" dirty="0">
                <a:latin typeface="新宋体" panose="02010609030101010101" pitchFamily="49" charset="-122"/>
                <a:ea typeface="新宋体" panose="02010609030101010101" pitchFamily="49" charset="-122"/>
              </a:rPr>
              <a:t>Relationship</a:t>
            </a:r>
            <a:r>
              <a:rPr lang="zh-CN" altLang="en-US" sz="2000" dirty="0">
                <a:latin typeface="新宋体" panose="02010609030101010101" pitchFamily="49" charset="-122"/>
                <a:ea typeface="新宋体" panose="02010609030101010101" pitchFamily="49" charset="-122"/>
              </a:rPr>
              <a:t>）</a:t>
            </a:r>
            <a:endParaRPr lang="en-US" altLang="zh-CN" sz="2000" dirty="0">
              <a:latin typeface="新宋体" panose="02010609030101010101" pitchFamily="49" charset="-122"/>
              <a:ea typeface="新宋体" panose="02010609030101010101" pitchFamily="49" charset="-122"/>
            </a:endParaRPr>
          </a:p>
          <a:p>
            <a:endParaRPr lang="en-US" altLang="zh-CN" sz="2800" dirty="0">
              <a:latin typeface="新宋体" panose="02010609030101010101" pitchFamily="49" charset="-122"/>
              <a:ea typeface="新宋体" panose="02010609030101010101" pitchFamily="49" charset="-122"/>
            </a:endParaRPr>
          </a:p>
        </p:txBody>
      </p:sp>
      <p:sp>
        <p:nvSpPr>
          <p:cNvPr id="3" name="矩形 2">
            <a:extLst>
              <a:ext uri="{FF2B5EF4-FFF2-40B4-BE49-F238E27FC236}">
                <a16:creationId xmlns:a16="http://schemas.microsoft.com/office/drawing/2014/main" id="{FD167903-743B-4F89-A90F-FCD19ED5DA3B}"/>
              </a:ext>
            </a:extLst>
          </p:cNvPr>
          <p:cNvSpPr/>
          <p:nvPr/>
        </p:nvSpPr>
        <p:spPr>
          <a:xfrm>
            <a:off x="7218358" y="4734395"/>
            <a:ext cx="3111143" cy="1938992"/>
          </a:xfrm>
          <a:prstGeom prst="rect">
            <a:avLst/>
          </a:prstGeom>
        </p:spPr>
        <p:txBody>
          <a:bodyPr wrap="square">
            <a:spAutoFit/>
          </a:bodyPr>
          <a:lstStyle/>
          <a:p>
            <a:r>
              <a:rPr lang="zh-CN" altLang="en-US" sz="2000" dirty="0">
                <a:latin typeface="新宋体" panose="02010609030101010101" pitchFamily="49" charset="-122"/>
                <a:ea typeface="新宋体" panose="02010609030101010101" pitchFamily="49" charset="-122"/>
              </a:rPr>
              <a:t>包（</a:t>
            </a:r>
            <a:r>
              <a:rPr lang="en-US" altLang="zh-CN" sz="2000" dirty="0">
                <a:latin typeface="新宋体" panose="02010609030101010101" pitchFamily="49" charset="-122"/>
                <a:ea typeface="新宋体" panose="02010609030101010101" pitchFamily="49" charset="-122"/>
              </a:rPr>
              <a:t>Package</a:t>
            </a:r>
            <a:r>
              <a:rPr lang="zh-CN" altLang="en-US" sz="2000" dirty="0">
                <a:latin typeface="新宋体" panose="02010609030101010101" pitchFamily="49" charset="-122"/>
                <a:ea typeface="新宋体" panose="02010609030101010101" pitchFamily="49" charset="-122"/>
              </a:rPr>
              <a:t>）</a:t>
            </a:r>
            <a:endParaRPr lang="en-US" altLang="zh-CN" sz="2000" dirty="0">
              <a:latin typeface="新宋体" panose="02010609030101010101" pitchFamily="49" charset="-122"/>
              <a:ea typeface="新宋体" panose="02010609030101010101" pitchFamily="49" charset="-122"/>
            </a:endParaRPr>
          </a:p>
          <a:p>
            <a:endParaRPr lang="en-US" altLang="zh-CN" sz="2000" dirty="0">
              <a:latin typeface="新宋体" panose="02010609030101010101" pitchFamily="49" charset="-122"/>
              <a:ea typeface="新宋体" panose="02010609030101010101" pitchFamily="49" charset="-122"/>
            </a:endParaRPr>
          </a:p>
          <a:p>
            <a:endParaRPr lang="en-US" altLang="zh-CN" sz="2000" dirty="0">
              <a:latin typeface="新宋体" panose="02010609030101010101" pitchFamily="49" charset="-122"/>
              <a:ea typeface="新宋体" panose="02010609030101010101" pitchFamily="49" charset="-122"/>
            </a:endParaRPr>
          </a:p>
          <a:p>
            <a:r>
              <a:rPr lang="zh-CN" altLang="en-US" sz="2000" dirty="0">
                <a:latin typeface="新宋体" panose="02010609030101010101" pitchFamily="49" charset="-122"/>
                <a:ea typeface="新宋体" panose="02010609030101010101" pitchFamily="49" charset="-122"/>
              </a:rPr>
              <a:t>子系统（</a:t>
            </a:r>
            <a:r>
              <a:rPr lang="en-US" altLang="zh-CN" sz="2000" dirty="0">
                <a:latin typeface="新宋体" panose="02010609030101010101" pitchFamily="49" charset="-122"/>
                <a:ea typeface="新宋体" panose="02010609030101010101" pitchFamily="49" charset="-122"/>
              </a:rPr>
              <a:t>Subsystem</a:t>
            </a:r>
            <a:r>
              <a:rPr lang="zh-CN" altLang="en-US" sz="2000" dirty="0">
                <a:latin typeface="新宋体" panose="02010609030101010101" pitchFamily="49" charset="-122"/>
                <a:ea typeface="新宋体" panose="02010609030101010101" pitchFamily="49" charset="-122"/>
              </a:rPr>
              <a:t>）</a:t>
            </a:r>
            <a:endParaRPr lang="en-US" altLang="zh-CN" sz="2000" dirty="0">
              <a:latin typeface="新宋体" panose="02010609030101010101" pitchFamily="49" charset="-122"/>
              <a:ea typeface="新宋体" panose="02010609030101010101" pitchFamily="49" charset="-122"/>
            </a:endParaRPr>
          </a:p>
          <a:p>
            <a:endParaRPr lang="en-US" altLang="zh-CN" sz="2000" dirty="0">
              <a:latin typeface="新宋体" panose="02010609030101010101" pitchFamily="49" charset="-122"/>
              <a:ea typeface="新宋体" panose="02010609030101010101" pitchFamily="49" charset="-122"/>
            </a:endParaRPr>
          </a:p>
          <a:p>
            <a:r>
              <a:rPr lang="zh-CN" altLang="en-US" sz="2000" dirty="0">
                <a:latin typeface="新宋体" panose="02010609030101010101" pitchFamily="49" charset="-122"/>
                <a:ea typeface="新宋体" panose="02010609030101010101" pitchFamily="49" charset="-122"/>
              </a:rPr>
              <a:t>端口（</a:t>
            </a:r>
            <a:r>
              <a:rPr lang="en-US" altLang="zh-CN" sz="2000" dirty="0">
                <a:latin typeface="新宋体" panose="02010609030101010101" pitchFamily="49" charset="-122"/>
                <a:ea typeface="新宋体" panose="02010609030101010101" pitchFamily="49" charset="-122"/>
              </a:rPr>
              <a:t>port</a:t>
            </a:r>
            <a:r>
              <a:rPr lang="zh-CN" altLang="en-US" sz="2000" dirty="0">
                <a:latin typeface="新宋体" panose="02010609030101010101" pitchFamily="49" charset="-122"/>
                <a:ea typeface="新宋体" panose="02010609030101010101" pitchFamily="49" charset="-122"/>
              </a:rPr>
              <a:t>）</a:t>
            </a:r>
            <a:endParaRPr lang="en-US" altLang="zh-CN" sz="2000" dirty="0">
              <a:latin typeface="新宋体" panose="02010609030101010101" pitchFamily="49" charset="-122"/>
              <a:ea typeface="新宋体" panose="02010609030101010101" pitchFamily="49" charset="-122"/>
            </a:endParaRPr>
          </a:p>
        </p:txBody>
      </p:sp>
      <p:pic>
        <p:nvPicPr>
          <p:cNvPr id="7" name="图片 6">
            <a:extLst>
              <a:ext uri="{FF2B5EF4-FFF2-40B4-BE49-F238E27FC236}">
                <a16:creationId xmlns:a16="http://schemas.microsoft.com/office/drawing/2014/main" id="{DBE7C890-AC6F-43CB-9740-439F26C57492}"/>
              </a:ext>
            </a:extLst>
          </p:cNvPr>
          <p:cNvPicPr>
            <a:picLocks noChangeAspect="1"/>
          </p:cNvPicPr>
          <p:nvPr/>
        </p:nvPicPr>
        <p:blipFill>
          <a:blip r:embed="rId4"/>
          <a:stretch>
            <a:fillRect/>
          </a:stretch>
        </p:blipFill>
        <p:spPr>
          <a:xfrm>
            <a:off x="9771485" y="1394129"/>
            <a:ext cx="1345160" cy="871046"/>
          </a:xfrm>
          <a:prstGeom prst="rect">
            <a:avLst/>
          </a:prstGeom>
        </p:spPr>
      </p:pic>
      <p:pic>
        <p:nvPicPr>
          <p:cNvPr id="8" name="图片 7">
            <a:extLst>
              <a:ext uri="{FF2B5EF4-FFF2-40B4-BE49-F238E27FC236}">
                <a16:creationId xmlns:a16="http://schemas.microsoft.com/office/drawing/2014/main" id="{4888AF72-60B9-446F-871A-3DDBDC80989B}"/>
              </a:ext>
            </a:extLst>
          </p:cNvPr>
          <p:cNvPicPr>
            <a:picLocks noChangeAspect="1"/>
          </p:cNvPicPr>
          <p:nvPr/>
        </p:nvPicPr>
        <p:blipFill>
          <a:blip r:embed="rId5"/>
          <a:stretch>
            <a:fillRect/>
          </a:stretch>
        </p:blipFill>
        <p:spPr>
          <a:xfrm>
            <a:off x="9737690" y="2513015"/>
            <a:ext cx="1419225" cy="990600"/>
          </a:xfrm>
          <a:prstGeom prst="rect">
            <a:avLst/>
          </a:prstGeom>
        </p:spPr>
      </p:pic>
      <p:pic>
        <p:nvPicPr>
          <p:cNvPr id="9" name="图片 8">
            <a:extLst>
              <a:ext uri="{FF2B5EF4-FFF2-40B4-BE49-F238E27FC236}">
                <a16:creationId xmlns:a16="http://schemas.microsoft.com/office/drawing/2014/main" id="{171FB328-E4DD-4A64-892A-5BA02B348243}"/>
              </a:ext>
            </a:extLst>
          </p:cNvPr>
          <p:cNvPicPr>
            <a:picLocks noChangeAspect="1"/>
          </p:cNvPicPr>
          <p:nvPr/>
        </p:nvPicPr>
        <p:blipFill>
          <a:blip r:embed="rId6"/>
          <a:stretch>
            <a:fillRect/>
          </a:stretch>
        </p:blipFill>
        <p:spPr>
          <a:xfrm>
            <a:off x="9744991" y="3751456"/>
            <a:ext cx="1395711" cy="515533"/>
          </a:xfrm>
          <a:prstGeom prst="rect">
            <a:avLst/>
          </a:prstGeom>
        </p:spPr>
      </p:pic>
      <p:pic>
        <p:nvPicPr>
          <p:cNvPr id="10" name="图片 9">
            <a:extLst>
              <a:ext uri="{FF2B5EF4-FFF2-40B4-BE49-F238E27FC236}">
                <a16:creationId xmlns:a16="http://schemas.microsoft.com/office/drawing/2014/main" id="{65E4BCE6-F852-4773-9C44-901AAEF9CFC0}"/>
              </a:ext>
            </a:extLst>
          </p:cNvPr>
          <p:cNvPicPr>
            <a:picLocks noChangeAspect="1"/>
          </p:cNvPicPr>
          <p:nvPr/>
        </p:nvPicPr>
        <p:blipFill>
          <a:blip r:embed="rId7"/>
          <a:stretch>
            <a:fillRect/>
          </a:stretch>
        </p:blipFill>
        <p:spPr>
          <a:xfrm>
            <a:off x="9689789" y="4496917"/>
            <a:ext cx="1530899" cy="773593"/>
          </a:xfrm>
          <a:prstGeom prst="rect">
            <a:avLst/>
          </a:prstGeom>
        </p:spPr>
      </p:pic>
      <p:pic>
        <p:nvPicPr>
          <p:cNvPr id="11" name="图片 10">
            <a:extLst>
              <a:ext uri="{FF2B5EF4-FFF2-40B4-BE49-F238E27FC236}">
                <a16:creationId xmlns:a16="http://schemas.microsoft.com/office/drawing/2014/main" id="{5160607B-4644-49FB-942A-F0774C78F922}"/>
              </a:ext>
            </a:extLst>
          </p:cNvPr>
          <p:cNvPicPr>
            <a:picLocks noChangeAspect="1"/>
          </p:cNvPicPr>
          <p:nvPr/>
        </p:nvPicPr>
        <p:blipFill>
          <a:blip r:embed="rId8"/>
          <a:stretch>
            <a:fillRect/>
          </a:stretch>
        </p:blipFill>
        <p:spPr>
          <a:xfrm>
            <a:off x="9725483" y="5466997"/>
            <a:ext cx="1409700" cy="781050"/>
          </a:xfrm>
          <a:prstGeom prst="rect">
            <a:avLst/>
          </a:prstGeom>
        </p:spPr>
      </p:pic>
      <p:pic>
        <p:nvPicPr>
          <p:cNvPr id="12" name="图片 11">
            <a:extLst>
              <a:ext uri="{FF2B5EF4-FFF2-40B4-BE49-F238E27FC236}">
                <a16:creationId xmlns:a16="http://schemas.microsoft.com/office/drawing/2014/main" id="{8D28DE5C-0B35-41B1-80D4-7CC96CB94532}"/>
              </a:ext>
            </a:extLst>
          </p:cNvPr>
          <p:cNvPicPr>
            <a:picLocks noChangeAspect="1"/>
          </p:cNvPicPr>
          <p:nvPr/>
        </p:nvPicPr>
        <p:blipFill>
          <a:blip r:embed="rId9"/>
          <a:stretch>
            <a:fillRect/>
          </a:stretch>
        </p:blipFill>
        <p:spPr>
          <a:xfrm>
            <a:off x="10311270" y="6378709"/>
            <a:ext cx="238125" cy="247650"/>
          </a:xfrm>
          <a:prstGeom prst="rect">
            <a:avLst/>
          </a:prstGeom>
        </p:spPr>
      </p:pic>
    </p:spTree>
    <p:extLst>
      <p:ext uri="{BB962C8B-B14F-4D97-AF65-F5344CB8AC3E}">
        <p14:creationId xmlns:p14="http://schemas.microsoft.com/office/powerpoint/2010/main" val="34885445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p:txBody>
          <a:bodyPr/>
          <a:lstStyle/>
          <a:p>
            <a:r>
              <a:rPr lang="zh-CN" altLang="en-US" dirty="0"/>
              <a:t>组件类型</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dirty="0"/>
          </a:p>
        </p:txBody>
      </p:sp>
      <p:sp>
        <p:nvSpPr>
          <p:cNvPr id="6" name="矩形 5">
            <a:extLst>
              <a:ext uri="{FF2B5EF4-FFF2-40B4-BE49-F238E27FC236}">
                <a16:creationId xmlns:a16="http://schemas.microsoft.com/office/drawing/2014/main" id="{743101C2-92CB-4CDA-9753-14A088D758B4}"/>
              </a:ext>
            </a:extLst>
          </p:cNvPr>
          <p:cNvSpPr/>
          <p:nvPr/>
        </p:nvSpPr>
        <p:spPr>
          <a:xfrm>
            <a:off x="771037" y="1245141"/>
            <a:ext cx="10648335" cy="5098512"/>
          </a:xfrm>
          <a:prstGeom prst="rect">
            <a:avLst/>
          </a:prstGeom>
        </p:spPr>
        <p:txBody>
          <a:bodyPr wrap="square">
            <a:spAutoFit/>
          </a:bodyPr>
          <a:lstStyle/>
          <a:p>
            <a:pPr>
              <a:lnSpc>
                <a:spcPct val="150000"/>
              </a:lnSpc>
            </a:pPr>
            <a:r>
              <a:rPr lang="en-US" altLang="zh-CN" sz="2000" dirty="0">
                <a:latin typeface="新宋体" panose="02010609030101010101" pitchFamily="49" charset="-122"/>
                <a:ea typeface="新宋体" panose="02010609030101010101" pitchFamily="49" charset="-122"/>
              </a:rPr>
              <a:t>1.</a:t>
            </a:r>
            <a:r>
              <a:rPr lang="zh-CN" altLang="en-US" sz="2000" dirty="0">
                <a:latin typeface="新宋体" panose="02010609030101010101" pitchFamily="49" charset="-122"/>
                <a:ea typeface="新宋体" panose="02010609030101010101" pitchFamily="49" charset="-122"/>
              </a:rPr>
              <a:t>部署组件（实施组件）（</a:t>
            </a:r>
            <a:r>
              <a:rPr lang="en-US" altLang="zh-CN" sz="2000" dirty="0">
                <a:latin typeface="新宋体" panose="02010609030101010101" pitchFamily="49" charset="-122"/>
                <a:ea typeface="新宋体" panose="02010609030101010101" pitchFamily="49" charset="-122"/>
              </a:rPr>
              <a:t>Deployment Component</a:t>
            </a:r>
            <a:r>
              <a:rPr lang="zh-CN" altLang="en-US" sz="2000" dirty="0">
                <a:latin typeface="新宋体" panose="02010609030101010101" pitchFamily="49" charset="-122"/>
                <a:ea typeface="新宋体" panose="02010609030101010101" pitchFamily="49" charset="-122"/>
              </a:rPr>
              <a:t>）</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2.</a:t>
            </a:r>
            <a:r>
              <a:rPr lang="zh-CN" altLang="en-US" sz="2000" dirty="0">
                <a:latin typeface="新宋体" panose="02010609030101010101" pitchFamily="49" charset="-122"/>
                <a:ea typeface="新宋体" panose="02010609030101010101" pitchFamily="49" charset="-122"/>
              </a:rPr>
              <a:t>工作产品组件（</a:t>
            </a:r>
            <a:r>
              <a:rPr lang="en-US" altLang="zh-CN" sz="2000" dirty="0">
                <a:latin typeface="新宋体" panose="02010609030101010101" pitchFamily="49" charset="-122"/>
                <a:ea typeface="新宋体" panose="02010609030101010101" pitchFamily="49" charset="-122"/>
              </a:rPr>
              <a:t>Work Product Component</a:t>
            </a:r>
            <a:r>
              <a:rPr lang="zh-CN" altLang="en-US" sz="2000" dirty="0">
                <a:latin typeface="新宋体" panose="02010609030101010101" pitchFamily="49" charset="-122"/>
                <a:ea typeface="新宋体" panose="02010609030101010101" pitchFamily="49" charset="-122"/>
              </a:rPr>
              <a:t>）</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3.</a:t>
            </a:r>
            <a:r>
              <a:rPr lang="zh-CN" altLang="en-US" sz="2000" dirty="0">
                <a:latin typeface="新宋体" panose="02010609030101010101" pitchFamily="49" charset="-122"/>
                <a:ea typeface="新宋体" panose="02010609030101010101" pitchFamily="49" charset="-122"/>
              </a:rPr>
              <a:t>执行组件（</a:t>
            </a:r>
            <a:r>
              <a:rPr lang="en-US" altLang="zh-CN" sz="2000" dirty="0">
                <a:latin typeface="新宋体" panose="02010609030101010101" pitchFamily="49" charset="-122"/>
                <a:ea typeface="新宋体" panose="02010609030101010101" pitchFamily="49" charset="-122"/>
              </a:rPr>
              <a:t>Execution Component</a:t>
            </a:r>
            <a:r>
              <a:rPr lang="zh-CN" altLang="en-US" sz="2000" dirty="0">
                <a:latin typeface="新宋体" panose="02010609030101010101" pitchFamily="49" charset="-122"/>
                <a:ea typeface="新宋体" panose="02010609030101010101" pitchFamily="49" charset="-122"/>
              </a:rPr>
              <a:t>）。</a:t>
            </a:r>
            <a:endParaRPr lang="en-US" altLang="zh-CN" sz="2000" dirty="0">
              <a:latin typeface="新宋体" panose="02010609030101010101" pitchFamily="49" charset="-122"/>
              <a:ea typeface="新宋体" panose="02010609030101010101" pitchFamily="49" charset="-122"/>
            </a:endParaRPr>
          </a:p>
          <a:p>
            <a:pPr>
              <a:lnSpc>
                <a:spcPct val="150000"/>
              </a:lnSpc>
            </a:pP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    实施组件是构成一个可执行系统</a:t>
            </a:r>
            <a:r>
              <a:rPr lang="zh-CN" altLang="en-US" sz="2000" dirty="0">
                <a:solidFill>
                  <a:srgbClr val="FF0000"/>
                </a:solidFill>
                <a:latin typeface="新宋体" panose="02010609030101010101" pitchFamily="49" charset="-122"/>
                <a:ea typeface="新宋体" panose="02010609030101010101" pitchFamily="49" charset="-122"/>
              </a:rPr>
              <a:t>必要和充分的组件</a:t>
            </a:r>
            <a:r>
              <a:rPr lang="zh-CN" altLang="en-US" sz="2000" dirty="0">
                <a:latin typeface="新宋体" panose="02010609030101010101" pitchFamily="49" charset="-122"/>
                <a:ea typeface="新宋体" panose="02010609030101010101" pitchFamily="49" charset="-122"/>
              </a:rPr>
              <a:t>，如动态链接库（</a:t>
            </a:r>
            <a:r>
              <a:rPr lang="en-US" altLang="zh-CN" sz="2000" dirty="0">
                <a:latin typeface="新宋体" panose="02010609030101010101" pitchFamily="49" charset="-122"/>
                <a:ea typeface="新宋体" panose="02010609030101010101" pitchFamily="49" charset="-122"/>
              </a:rPr>
              <a:t>DLL</a:t>
            </a:r>
            <a:r>
              <a:rPr lang="zh-CN" altLang="en-US" sz="2000" dirty="0">
                <a:latin typeface="新宋体" panose="02010609030101010101" pitchFamily="49" charset="-122"/>
                <a:ea typeface="新宋体" panose="02010609030101010101" pitchFamily="49" charset="-122"/>
              </a:rPr>
              <a:t>）、二进制可执行体（</a:t>
            </a:r>
            <a:r>
              <a:rPr lang="en-US" altLang="zh-CN" sz="2000" dirty="0">
                <a:latin typeface="新宋体" panose="02010609030101010101" pitchFamily="49" charset="-122"/>
                <a:ea typeface="新宋体" panose="02010609030101010101" pitchFamily="49" charset="-122"/>
              </a:rPr>
              <a:t>EXE</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ActiveX</a:t>
            </a:r>
            <a:r>
              <a:rPr lang="zh-CN" altLang="en-US" sz="2000" dirty="0">
                <a:latin typeface="新宋体" panose="02010609030101010101" pitchFamily="49" charset="-122"/>
                <a:ea typeface="新宋体" panose="02010609030101010101" pitchFamily="49" charset="-122"/>
              </a:rPr>
              <a:t>控件和</a:t>
            </a:r>
            <a:r>
              <a:rPr lang="en-US" altLang="zh-CN" sz="2000" dirty="0">
                <a:latin typeface="新宋体" panose="02010609030101010101" pitchFamily="49" charset="-122"/>
                <a:ea typeface="新宋体" panose="02010609030101010101" pitchFamily="49" charset="-122"/>
              </a:rPr>
              <a:t>JavaBean</a:t>
            </a:r>
            <a:r>
              <a:rPr lang="zh-CN" altLang="en-US" sz="2000" dirty="0">
                <a:latin typeface="新宋体" panose="02010609030101010101" pitchFamily="49" charset="-122"/>
                <a:ea typeface="新宋体" panose="02010609030101010101" pitchFamily="49" charset="-122"/>
              </a:rPr>
              <a:t>组件。</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    工作产品组件主要是</a:t>
            </a:r>
            <a:r>
              <a:rPr lang="zh-CN" altLang="en-US" sz="2000" dirty="0">
                <a:solidFill>
                  <a:srgbClr val="FF0000"/>
                </a:solidFill>
                <a:latin typeface="新宋体" panose="02010609030101010101" pitchFamily="49" charset="-122"/>
                <a:ea typeface="新宋体" panose="02010609030101010101" pitchFamily="49" charset="-122"/>
              </a:rPr>
              <a:t>开发过程的产物</a:t>
            </a:r>
            <a:r>
              <a:rPr lang="zh-CN" altLang="en-US" sz="2000" dirty="0">
                <a:latin typeface="新宋体" panose="02010609030101010101" pitchFamily="49" charset="-122"/>
                <a:ea typeface="新宋体" panose="02010609030101010101" pitchFamily="49" charset="-122"/>
              </a:rPr>
              <a:t>，包括创建实施组件的源代码文件及数据文件，这些组件并不是直接的参加可执行系统，而是开发过程中的工作产品，用于产生可执行系统。</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    执行组件作为一个正在执行的系统的结果而被创建的，如由</a:t>
            </a:r>
            <a:r>
              <a:rPr lang="en-US" altLang="zh-CN" sz="2000" dirty="0">
                <a:latin typeface="新宋体" panose="02010609030101010101" pitchFamily="49" charset="-122"/>
                <a:ea typeface="新宋体" panose="02010609030101010101" pitchFamily="49" charset="-122"/>
              </a:rPr>
              <a:t>DLL</a:t>
            </a:r>
            <a:r>
              <a:rPr lang="zh-CN" altLang="en-US" sz="2000" dirty="0">
                <a:latin typeface="新宋体" panose="02010609030101010101" pitchFamily="49" charset="-122"/>
                <a:ea typeface="新宋体" panose="02010609030101010101" pitchFamily="49" charset="-122"/>
              </a:rPr>
              <a:t>实例化形成的</a:t>
            </a:r>
            <a:r>
              <a:rPr lang="en-US" altLang="zh-CN" sz="2000" dirty="0">
                <a:latin typeface="新宋体" panose="02010609030101010101" pitchFamily="49" charset="-122"/>
                <a:ea typeface="新宋体" panose="02010609030101010101" pitchFamily="49" charset="-122"/>
              </a:rPr>
              <a:t>COM+</a:t>
            </a:r>
            <a:r>
              <a:rPr lang="zh-CN" altLang="en-US" sz="2000" dirty="0">
                <a:latin typeface="新宋体" panose="02010609030101010101" pitchFamily="49" charset="-122"/>
                <a:ea typeface="新宋体" panose="02010609030101010101" pitchFamily="49" charset="-122"/>
              </a:rPr>
              <a:t>对象。</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UML2.0</a:t>
            </a:r>
            <a:r>
              <a:rPr lang="zh-CN" altLang="en-US" sz="2000" dirty="0">
                <a:latin typeface="新宋体" panose="02010609030101010101" pitchFamily="49" charset="-122"/>
                <a:ea typeface="新宋体" panose="02010609030101010101" pitchFamily="49" charset="-122"/>
              </a:rPr>
              <a:t>则统称它们为</a:t>
            </a:r>
            <a:r>
              <a:rPr lang="zh-CN" altLang="en-US" sz="2000" dirty="0">
                <a:solidFill>
                  <a:srgbClr val="FF0000"/>
                </a:solidFill>
                <a:latin typeface="新宋体" panose="02010609030101010101" pitchFamily="49" charset="-122"/>
                <a:ea typeface="新宋体" panose="02010609030101010101" pitchFamily="49" charset="-122"/>
              </a:rPr>
              <a:t>工件（</a:t>
            </a:r>
            <a:r>
              <a:rPr lang="en-US" altLang="zh-CN" sz="2000" dirty="0">
                <a:solidFill>
                  <a:srgbClr val="FF0000"/>
                </a:solidFill>
                <a:latin typeface="新宋体" panose="02010609030101010101" pitchFamily="49" charset="-122"/>
                <a:ea typeface="新宋体" panose="02010609030101010101" pitchFamily="49" charset="-122"/>
              </a:rPr>
              <a:t>Artifact</a:t>
            </a:r>
            <a:r>
              <a:rPr lang="zh-CN" altLang="en-US" sz="2000" dirty="0">
                <a:solidFill>
                  <a:srgbClr val="FF0000"/>
                </a:solidFill>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也就是系统使用或产生的一段信息。组件定义了一个系统的功能。</a:t>
            </a:r>
          </a:p>
        </p:txBody>
      </p:sp>
      <p:pic>
        <p:nvPicPr>
          <p:cNvPr id="7" name="图片 6">
            <a:extLst>
              <a:ext uri="{FF2B5EF4-FFF2-40B4-BE49-F238E27FC236}">
                <a16:creationId xmlns:a16="http://schemas.microsoft.com/office/drawing/2014/main" id="{5FC7D2DC-2D28-4EF8-B460-6443F90DE13F}"/>
              </a:ext>
            </a:extLst>
          </p:cNvPr>
          <p:cNvPicPr>
            <a:picLocks noChangeAspect="1"/>
          </p:cNvPicPr>
          <p:nvPr/>
        </p:nvPicPr>
        <p:blipFill>
          <a:blip r:embed="rId3"/>
          <a:stretch>
            <a:fillRect/>
          </a:stretch>
        </p:blipFill>
        <p:spPr>
          <a:xfrm>
            <a:off x="9344119" y="1498231"/>
            <a:ext cx="2176368" cy="1409288"/>
          </a:xfrm>
          <a:prstGeom prst="rect">
            <a:avLst/>
          </a:prstGeom>
        </p:spPr>
      </p:pic>
    </p:spTree>
    <p:extLst>
      <p:ext uri="{BB962C8B-B14F-4D97-AF65-F5344CB8AC3E}">
        <p14:creationId xmlns:p14="http://schemas.microsoft.com/office/powerpoint/2010/main" val="35354159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接口</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823514" y="1174218"/>
            <a:ext cx="10220634" cy="1200329"/>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    接口是一组用于描述类或组件的一个服务的操作，是一个被命名的操作的集合，它不描述任何结构（因此不包含任何属性），也不描述任何实现（因此不包括任何实现操作的方法）。每个接口都有唯一的名称。</a:t>
            </a:r>
            <a:endParaRPr lang="en-US" altLang="zh-CN" sz="2400" dirty="0">
              <a:latin typeface="新宋体" panose="02010609030101010101" pitchFamily="49" charset="-122"/>
              <a:ea typeface="新宋体" panose="02010609030101010101" pitchFamily="49" charset="-122"/>
            </a:endParaRPr>
          </a:p>
        </p:txBody>
      </p:sp>
      <p:sp>
        <p:nvSpPr>
          <p:cNvPr id="16" name="文本框 15">
            <a:extLst>
              <a:ext uri="{FF2B5EF4-FFF2-40B4-BE49-F238E27FC236}">
                <a16:creationId xmlns:a16="http://schemas.microsoft.com/office/drawing/2014/main" id="{2A768C6A-FDCA-411B-926B-24FEEC1C3F13}"/>
              </a:ext>
            </a:extLst>
          </p:cNvPr>
          <p:cNvSpPr txBox="1"/>
          <p:nvPr/>
        </p:nvSpPr>
        <p:spPr>
          <a:xfrm>
            <a:off x="1290249" y="2388008"/>
            <a:ext cx="7123472" cy="3416320"/>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接口分为两种：</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1.</a:t>
            </a:r>
            <a:r>
              <a:rPr lang="zh-CN" altLang="en-US" sz="2400" dirty="0">
                <a:latin typeface="新宋体" panose="02010609030101010101" pitchFamily="49" charset="-122"/>
                <a:ea typeface="新宋体" panose="02010609030101010101" pitchFamily="49" charset="-122"/>
              </a:rPr>
              <a:t>导出接口（</a:t>
            </a:r>
            <a:r>
              <a:rPr lang="en-US" altLang="zh-CN" sz="2400" dirty="0">
                <a:latin typeface="新宋体" panose="02010609030101010101" pitchFamily="49" charset="-122"/>
                <a:ea typeface="新宋体" panose="02010609030101010101" pitchFamily="49" charset="-122"/>
              </a:rPr>
              <a:t>Expert Interface</a:t>
            </a:r>
            <a:r>
              <a:rPr lang="zh-CN" altLang="en-US" sz="2400" dirty="0">
                <a:latin typeface="新宋体" panose="02010609030101010101" pitchFamily="49" charset="-122"/>
                <a:ea typeface="新宋体" panose="02010609030101010101" pitchFamily="49" charset="-122"/>
              </a:rPr>
              <a:t>）：为其他组件提供服务的</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接口，一个组件可以有多个导出接口</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2.</a:t>
            </a:r>
            <a:r>
              <a:rPr lang="zh-CN" altLang="en-US" sz="2400" dirty="0">
                <a:latin typeface="新宋体" panose="02010609030101010101" pitchFamily="49" charset="-122"/>
                <a:ea typeface="新宋体" panose="02010609030101010101" pitchFamily="49" charset="-122"/>
              </a:rPr>
              <a:t>导入接口（</a:t>
            </a:r>
            <a:r>
              <a:rPr lang="en-US" altLang="zh-CN" sz="2400" dirty="0">
                <a:latin typeface="新宋体" panose="02010609030101010101" pitchFamily="49" charset="-122"/>
                <a:ea typeface="新宋体" panose="02010609030101010101" pitchFamily="49" charset="-122"/>
              </a:rPr>
              <a:t>Import Interface</a:t>
            </a:r>
            <a:r>
              <a:rPr lang="zh-CN" altLang="en-US" sz="2400" dirty="0">
                <a:latin typeface="新宋体" panose="02010609030101010101" pitchFamily="49" charset="-122"/>
                <a:ea typeface="新宋体" panose="02010609030101010101" pitchFamily="49" charset="-122"/>
              </a:rPr>
              <a:t>）：在组件中所用到的其他</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组件所提供的接口，称为导入接口，一个组件可以有多个导入接口。</a:t>
            </a:r>
            <a:endParaRPr lang="en-US" altLang="zh-CN" sz="2400" dirty="0">
              <a:latin typeface="新宋体" panose="02010609030101010101" pitchFamily="49" charset="-122"/>
              <a:ea typeface="新宋体" panose="02010609030101010101" pitchFamily="49" charset="-122"/>
            </a:endParaRPr>
          </a:p>
          <a:p>
            <a:endParaRPr lang="en-US" altLang="zh-CN" sz="2400" dirty="0">
              <a:latin typeface="新宋体" panose="02010609030101010101" pitchFamily="49" charset="-122"/>
              <a:ea typeface="新宋体" panose="02010609030101010101" pitchFamily="49" charset="-122"/>
            </a:endParaRPr>
          </a:p>
        </p:txBody>
      </p:sp>
      <p:sp>
        <p:nvSpPr>
          <p:cNvPr id="17" name="文本框 16">
            <a:extLst>
              <a:ext uri="{FF2B5EF4-FFF2-40B4-BE49-F238E27FC236}">
                <a16:creationId xmlns:a16="http://schemas.microsoft.com/office/drawing/2014/main" id="{DF3A3ED2-DC1F-44D3-BED7-7A41AAEA8BFB}"/>
              </a:ext>
            </a:extLst>
          </p:cNvPr>
          <p:cNvSpPr txBox="1"/>
          <p:nvPr/>
        </p:nvSpPr>
        <p:spPr>
          <a:xfrm>
            <a:off x="1290249" y="5683782"/>
            <a:ext cx="7123472" cy="830997"/>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接口也有两种表示法：一种是矩形表示法，一种是圆圈表示法</a:t>
            </a:r>
            <a:endParaRPr lang="en-US" altLang="zh-CN" sz="2400" dirty="0">
              <a:latin typeface="新宋体" panose="02010609030101010101" pitchFamily="49" charset="-122"/>
              <a:ea typeface="新宋体" panose="02010609030101010101" pitchFamily="49" charset="-122"/>
            </a:endParaRPr>
          </a:p>
        </p:txBody>
      </p:sp>
      <p:pic>
        <p:nvPicPr>
          <p:cNvPr id="5" name="图片 4">
            <a:extLst>
              <a:ext uri="{FF2B5EF4-FFF2-40B4-BE49-F238E27FC236}">
                <a16:creationId xmlns:a16="http://schemas.microsoft.com/office/drawing/2014/main" id="{74B0C4A9-F48A-44C6-9833-903042DF0BCE}"/>
              </a:ext>
            </a:extLst>
          </p:cNvPr>
          <p:cNvPicPr>
            <a:picLocks noChangeAspect="1"/>
          </p:cNvPicPr>
          <p:nvPr/>
        </p:nvPicPr>
        <p:blipFill>
          <a:blip r:embed="rId3"/>
          <a:stretch>
            <a:fillRect/>
          </a:stretch>
        </p:blipFill>
        <p:spPr>
          <a:xfrm>
            <a:off x="8726551" y="2338879"/>
            <a:ext cx="2638425" cy="1485900"/>
          </a:xfrm>
          <a:prstGeom prst="rect">
            <a:avLst/>
          </a:prstGeom>
        </p:spPr>
      </p:pic>
      <p:sp>
        <p:nvSpPr>
          <p:cNvPr id="6" name="矩形 5">
            <a:extLst>
              <a:ext uri="{FF2B5EF4-FFF2-40B4-BE49-F238E27FC236}">
                <a16:creationId xmlns:a16="http://schemas.microsoft.com/office/drawing/2014/main" id="{75890DEA-BA24-4393-9C87-BBA400F3F68D}"/>
              </a:ext>
            </a:extLst>
          </p:cNvPr>
          <p:cNvSpPr/>
          <p:nvPr/>
        </p:nvSpPr>
        <p:spPr>
          <a:xfrm>
            <a:off x="9376350" y="3878518"/>
            <a:ext cx="1723549" cy="461665"/>
          </a:xfrm>
          <a:prstGeom prst="rect">
            <a:avLst/>
          </a:prstGeom>
        </p:spPr>
        <p:txBody>
          <a:bodyPr wrap="none">
            <a:spAutoFit/>
          </a:bodyPr>
          <a:lstStyle/>
          <a:p>
            <a:r>
              <a:rPr lang="zh-CN" altLang="en-US" sz="2400" dirty="0">
                <a:latin typeface="新宋体" panose="02010609030101010101" pitchFamily="49" charset="-122"/>
                <a:ea typeface="新宋体" panose="02010609030101010101" pitchFamily="49" charset="-122"/>
              </a:rPr>
              <a:t>矩形表示法</a:t>
            </a:r>
            <a:endParaRPr lang="zh-CN" altLang="en-US" sz="2400" dirty="0"/>
          </a:p>
        </p:txBody>
      </p:sp>
      <p:sp>
        <p:nvSpPr>
          <p:cNvPr id="15" name="矩形 14">
            <a:extLst>
              <a:ext uri="{FF2B5EF4-FFF2-40B4-BE49-F238E27FC236}">
                <a16:creationId xmlns:a16="http://schemas.microsoft.com/office/drawing/2014/main" id="{D490653E-10B9-45BE-9097-473B74F31FC0}"/>
              </a:ext>
            </a:extLst>
          </p:cNvPr>
          <p:cNvSpPr/>
          <p:nvPr/>
        </p:nvSpPr>
        <p:spPr>
          <a:xfrm>
            <a:off x="9396129" y="6076962"/>
            <a:ext cx="1723549" cy="461665"/>
          </a:xfrm>
          <a:prstGeom prst="rect">
            <a:avLst/>
          </a:prstGeom>
        </p:spPr>
        <p:txBody>
          <a:bodyPr wrap="none">
            <a:spAutoFit/>
          </a:bodyPr>
          <a:lstStyle/>
          <a:p>
            <a:r>
              <a:rPr lang="zh-CN" altLang="en-US" sz="2400" dirty="0">
                <a:latin typeface="新宋体" panose="02010609030101010101" pitchFamily="49" charset="-122"/>
                <a:ea typeface="新宋体" panose="02010609030101010101" pitchFamily="49" charset="-122"/>
              </a:rPr>
              <a:t>圆圈表示法</a:t>
            </a:r>
            <a:endParaRPr lang="zh-CN" altLang="en-US" sz="2400" dirty="0"/>
          </a:p>
        </p:txBody>
      </p:sp>
      <p:pic>
        <p:nvPicPr>
          <p:cNvPr id="26" name="图片 25">
            <a:extLst>
              <a:ext uri="{FF2B5EF4-FFF2-40B4-BE49-F238E27FC236}">
                <a16:creationId xmlns:a16="http://schemas.microsoft.com/office/drawing/2014/main" id="{865D5281-1594-4837-BAD2-7843CD24645F}"/>
              </a:ext>
            </a:extLst>
          </p:cNvPr>
          <p:cNvPicPr>
            <a:picLocks noChangeAspect="1"/>
          </p:cNvPicPr>
          <p:nvPr/>
        </p:nvPicPr>
        <p:blipFill>
          <a:blip r:embed="rId4"/>
          <a:stretch>
            <a:fillRect/>
          </a:stretch>
        </p:blipFill>
        <p:spPr>
          <a:xfrm>
            <a:off x="9384356" y="4310881"/>
            <a:ext cx="1395711" cy="515533"/>
          </a:xfrm>
          <a:prstGeom prst="rect">
            <a:avLst/>
          </a:prstGeom>
        </p:spPr>
      </p:pic>
      <p:pic>
        <p:nvPicPr>
          <p:cNvPr id="20" name="图片 19">
            <a:extLst>
              <a:ext uri="{FF2B5EF4-FFF2-40B4-BE49-F238E27FC236}">
                <a16:creationId xmlns:a16="http://schemas.microsoft.com/office/drawing/2014/main" id="{682BA5FF-5A5D-4FA2-ADE5-FD80B7FF57EA}"/>
              </a:ext>
            </a:extLst>
          </p:cNvPr>
          <p:cNvPicPr>
            <a:picLocks noChangeAspect="1"/>
          </p:cNvPicPr>
          <p:nvPr/>
        </p:nvPicPr>
        <p:blipFill>
          <a:blip r:embed="rId5"/>
          <a:stretch>
            <a:fillRect/>
          </a:stretch>
        </p:blipFill>
        <p:spPr>
          <a:xfrm>
            <a:off x="8644847" y="4834803"/>
            <a:ext cx="2876550" cy="1057275"/>
          </a:xfrm>
          <a:prstGeom prst="rect">
            <a:avLst/>
          </a:prstGeom>
        </p:spPr>
      </p:pic>
    </p:spTree>
    <p:extLst>
      <p:ext uri="{BB962C8B-B14F-4D97-AF65-F5344CB8AC3E}">
        <p14:creationId xmlns:p14="http://schemas.microsoft.com/office/powerpoint/2010/main" val="3546856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关系</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1152036" y="1278960"/>
            <a:ext cx="9886337" cy="830997"/>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    关系是事物之间的联系，在面向对象的建模中，最重要关系的是依赖、泛化关联和实现，但构件图中使用最多的是依赖和实现关系。</a:t>
            </a:r>
            <a:endParaRPr lang="en-US" altLang="zh-CN" sz="2400" dirty="0">
              <a:latin typeface="新宋体" panose="02010609030101010101" pitchFamily="49" charset="-122"/>
              <a:ea typeface="新宋体" panose="02010609030101010101" pitchFamily="49" charset="-122"/>
            </a:endParaRPr>
          </a:p>
        </p:txBody>
      </p:sp>
      <p:sp>
        <p:nvSpPr>
          <p:cNvPr id="12" name="文本框 11">
            <a:extLst>
              <a:ext uri="{FF2B5EF4-FFF2-40B4-BE49-F238E27FC236}">
                <a16:creationId xmlns:a16="http://schemas.microsoft.com/office/drawing/2014/main" id="{BE721ED4-AB79-432C-8CDE-611FF92E7807}"/>
              </a:ext>
            </a:extLst>
          </p:cNvPr>
          <p:cNvSpPr txBox="1"/>
          <p:nvPr/>
        </p:nvSpPr>
        <p:spPr>
          <a:xfrm>
            <a:off x="7080713" y="2676156"/>
            <a:ext cx="4177221" cy="830997"/>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    依赖关系是组件依赖外部提供的服务（由组件到接口）。</a:t>
            </a:r>
            <a:endParaRPr lang="en-US" altLang="zh-CN" sz="2400" dirty="0">
              <a:latin typeface="新宋体" panose="02010609030101010101" pitchFamily="49" charset="-122"/>
              <a:ea typeface="新宋体" panose="02010609030101010101" pitchFamily="49" charset="-122"/>
            </a:endParaRPr>
          </a:p>
        </p:txBody>
      </p:sp>
      <p:sp>
        <p:nvSpPr>
          <p:cNvPr id="14" name="文本框 13">
            <a:extLst>
              <a:ext uri="{FF2B5EF4-FFF2-40B4-BE49-F238E27FC236}">
                <a16:creationId xmlns:a16="http://schemas.microsoft.com/office/drawing/2014/main" id="{9A27D562-2446-4C9E-8853-CC11A4769424}"/>
              </a:ext>
            </a:extLst>
          </p:cNvPr>
          <p:cNvSpPr txBox="1"/>
          <p:nvPr/>
        </p:nvSpPr>
        <p:spPr>
          <a:xfrm>
            <a:off x="7060288" y="4243103"/>
            <a:ext cx="4177221" cy="1569660"/>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    实现关系是指组件向外提供的服务。实现关系多用于组件和接口之间，组件可以实现接口。</a:t>
            </a:r>
            <a:endParaRPr lang="en-US" altLang="zh-CN" sz="2400" dirty="0">
              <a:latin typeface="新宋体" panose="02010609030101010101" pitchFamily="49" charset="-122"/>
              <a:ea typeface="新宋体" panose="02010609030101010101" pitchFamily="49" charset="-122"/>
            </a:endParaRPr>
          </a:p>
        </p:txBody>
      </p:sp>
      <p:pic>
        <p:nvPicPr>
          <p:cNvPr id="18" name="图片 17">
            <a:extLst>
              <a:ext uri="{FF2B5EF4-FFF2-40B4-BE49-F238E27FC236}">
                <a16:creationId xmlns:a16="http://schemas.microsoft.com/office/drawing/2014/main" id="{5D5D151F-DD3F-4586-BC68-D35E1321334D}"/>
              </a:ext>
            </a:extLst>
          </p:cNvPr>
          <p:cNvPicPr>
            <a:picLocks noChangeAspect="1"/>
          </p:cNvPicPr>
          <p:nvPr/>
        </p:nvPicPr>
        <p:blipFill>
          <a:blip r:embed="rId3"/>
          <a:stretch>
            <a:fillRect/>
          </a:stretch>
        </p:blipFill>
        <p:spPr>
          <a:xfrm>
            <a:off x="1312604" y="4622218"/>
            <a:ext cx="3486218" cy="1281358"/>
          </a:xfrm>
          <a:prstGeom prst="rect">
            <a:avLst/>
          </a:prstGeom>
        </p:spPr>
      </p:pic>
      <p:pic>
        <p:nvPicPr>
          <p:cNvPr id="5" name="图片 4">
            <a:extLst>
              <a:ext uri="{FF2B5EF4-FFF2-40B4-BE49-F238E27FC236}">
                <a16:creationId xmlns:a16="http://schemas.microsoft.com/office/drawing/2014/main" id="{382C2C81-E1D6-4A17-A88C-F25BB5579F1D}"/>
              </a:ext>
            </a:extLst>
          </p:cNvPr>
          <p:cNvPicPr>
            <a:picLocks noChangeAspect="1"/>
          </p:cNvPicPr>
          <p:nvPr/>
        </p:nvPicPr>
        <p:blipFill>
          <a:blip r:embed="rId4"/>
          <a:stretch>
            <a:fillRect/>
          </a:stretch>
        </p:blipFill>
        <p:spPr>
          <a:xfrm>
            <a:off x="1869851" y="2139336"/>
            <a:ext cx="2168750" cy="2194880"/>
          </a:xfrm>
          <a:prstGeom prst="rect">
            <a:avLst/>
          </a:prstGeom>
        </p:spPr>
      </p:pic>
    </p:spTree>
    <p:extLst>
      <p:ext uri="{BB962C8B-B14F-4D97-AF65-F5344CB8AC3E}">
        <p14:creationId xmlns:p14="http://schemas.microsoft.com/office/powerpoint/2010/main" val="3541965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建模</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dirty="0"/>
          </a:p>
        </p:txBody>
      </p:sp>
      <p:sp>
        <p:nvSpPr>
          <p:cNvPr id="9" name="文本框 8">
            <a:extLst>
              <a:ext uri="{FF2B5EF4-FFF2-40B4-BE49-F238E27FC236}">
                <a16:creationId xmlns:a16="http://schemas.microsoft.com/office/drawing/2014/main" id="{7CF7718E-86E5-4338-9424-0E48D06C7506}"/>
              </a:ext>
            </a:extLst>
          </p:cNvPr>
          <p:cNvSpPr txBox="1"/>
          <p:nvPr/>
        </p:nvSpPr>
        <p:spPr>
          <a:xfrm>
            <a:off x="408923" y="1393852"/>
            <a:ext cx="3819106" cy="2677656"/>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建模的过程：</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1.</a:t>
            </a:r>
            <a:r>
              <a:rPr lang="zh-CN" altLang="en-US" sz="2400" dirty="0">
                <a:latin typeface="新宋体" panose="02010609030101010101" pitchFamily="49" charset="-122"/>
                <a:ea typeface="新宋体" panose="02010609030101010101" pitchFamily="49" charset="-122"/>
              </a:rPr>
              <a:t>对系统中的组件建模</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2.</a:t>
            </a:r>
            <a:r>
              <a:rPr lang="zh-CN" altLang="en-US" sz="2400" dirty="0">
                <a:latin typeface="新宋体" panose="02010609030101010101" pitchFamily="49" charset="-122"/>
                <a:ea typeface="新宋体" panose="02010609030101010101" pitchFamily="49" charset="-122"/>
              </a:rPr>
              <a:t>定义相关组件提供的接口</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3.</a:t>
            </a:r>
            <a:r>
              <a:rPr lang="zh-CN" altLang="en-US" sz="2400" dirty="0">
                <a:latin typeface="新宋体" panose="02010609030101010101" pitchFamily="49" charset="-122"/>
                <a:ea typeface="新宋体" panose="02010609030101010101" pitchFamily="49" charset="-122"/>
              </a:rPr>
              <a:t>对它们间的关系建模</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4.</a:t>
            </a:r>
            <a:r>
              <a:rPr lang="zh-CN" altLang="en-US" sz="2400" dirty="0">
                <a:latin typeface="新宋体" panose="02010609030101010101" pitchFamily="49" charset="-122"/>
                <a:ea typeface="新宋体" panose="02010609030101010101" pitchFamily="49" charset="-122"/>
              </a:rPr>
              <a:t>对建模的结果进行精化和细化</a:t>
            </a:r>
            <a:endParaRPr lang="en-US" altLang="zh-CN" sz="2400" dirty="0">
              <a:latin typeface="新宋体" panose="02010609030101010101" pitchFamily="49" charset="-122"/>
              <a:ea typeface="新宋体" panose="02010609030101010101" pitchFamily="49" charset="-122"/>
            </a:endParaRPr>
          </a:p>
        </p:txBody>
      </p:sp>
      <p:sp>
        <p:nvSpPr>
          <p:cNvPr id="10" name="文本框 9">
            <a:extLst>
              <a:ext uri="{FF2B5EF4-FFF2-40B4-BE49-F238E27FC236}">
                <a16:creationId xmlns:a16="http://schemas.microsoft.com/office/drawing/2014/main" id="{07B44748-B981-4840-82FE-0BE432DE077C}"/>
              </a:ext>
            </a:extLst>
          </p:cNvPr>
          <p:cNvSpPr txBox="1"/>
          <p:nvPr/>
        </p:nvSpPr>
        <p:spPr>
          <a:xfrm>
            <a:off x="408923" y="4267660"/>
            <a:ext cx="3819106" cy="1938992"/>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建模的几种方式：</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1.</a:t>
            </a:r>
            <a:r>
              <a:rPr lang="zh-CN" altLang="en-US" sz="2400" dirty="0">
                <a:latin typeface="新宋体" panose="02010609030101010101" pitchFamily="49" charset="-122"/>
                <a:ea typeface="新宋体" panose="02010609030101010101" pitchFamily="49" charset="-122"/>
              </a:rPr>
              <a:t>对源代码建模</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2.</a:t>
            </a:r>
            <a:r>
              <a:rPr lang="zh-CN" altLang="en-US" sz="2400" dirty="0">
                <a:latin typeface="新宋体" panose="02010609030101010101" pitchFamily="49" charset="-122"/>
                <a:ea typeface="新宋体" panose="02010609030101010101" pitchFamily="49" charset="-122"/>
              </a:rPr>
              <a:t>对可执行体的发布建模</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3.</a:t>
            </a:r>
            <a:r>
              <a:rPr lang="zh-CN" altLang="en-US" sz="2400" dirty="0">
                <a:latin typeface="新宋体" panose="02010609030101010101" pitchFamily="49" charset="-122"/>
                <a:ea typeface="新宋体" panose="02010609030101010101" pitchFamily="49" charset="-122"/>
              </a:rPr>
              <a:t>对物理数据库建模</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4.</a:t>
            </a:r>
            <a:r>
              <a:rPr lang="zh-CN" altLang="en-US" sz="2400" dirty="0">
                <a:latin typeface="新宋体" panose="02010609030101010101" pitchFamily="49" charset="-122"/>
                <a:ea typeface="新宋体" panose="02010609030101010101" pitchFamily="49" charset="-122"/>
              </a:rPr>
              <a:t>对可适应的系统建模</a:t>
            </a:r>
            <a:endParaRPr lang="en-US" altLang="zh-CN" sz="2400" dirty="0">
              <a:latin typeface="新宋体" panose="02010609030101010101" pitchFamily="49" charset="-122"/>
              <a:ea typeface="新宋体" panose="02010609030101010101" pitchFamily="49" charset="-122"/>
            </a:endParaRPr>
          </a:p>
        </p:txBody>
      </p:sp>
      <p:pic>
        <p:nvPicPr>
          <p:cNvPr id="5" name="图片 4">
            <a:extLst>
              <a:ext uri="{FF2B5EF4-FFF2-40B4-BE49-F238E27FC236}">
                <a16:creationId xmlns:a16="http://schemas.microsoft.com/office/drawing/2014/main" id="{ABD2D1FE-CE06-40DB-801E-7B084FDF7662}"/>
              </a:ext>
            </a:extLst>
          </p:cNvPr>
          <p:cNvPicPr>
            <a:picLocks noChangeAspect="1"/>
          </p:cNvPicPr>
          <p:nvPr/>
        </p:nvPicPr>
        <p:blipFill>
          <a:blip r:embed="rId3"/>
          <a:stretch>
            <a:fillRect/>
          </a:stretch>
        </p:blipFill>
        <p:spPr>
          <a:xfrm>
            <a:off x="4060723" y="1466026"/>
            <a:ext cx="7993744" cy="4183208"/>
          </a:xfrm>
          <a:prstGeom prst="rect">
            <a:avLst/>
          </a:prstGeom>
        </p:spPr>
      </p:pic>
    </p:spTree>
    <p:extLst>
      <p:ext uri="{BB962C8B-B14F-4D97-AF65-F5344CB8AC3E}">
        <p14:creationId xmlns:p14="http://schemas.microsoft.com/office/powerpoint/2010/main" val="23059416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28</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3085998" cy="565562"/>
          </a:xfrm>
        </p:spPr>
        <p:txBody>
          <a:bodyPr>
            <a:normAutofit/>
          </a:bodyPr>
          <a:lstStyle/>
          <a:p>
            <a:r>
              <a:rPr lang="en-US" altLang="zh-CN" dirty="0"/>
              <a:t>Q&amp;A</a:t>
            </a:r>
            <a:endParaRPr lang="zh-CN" altLang="en-US" dirty="0"/>
          </a:p>
        </p:txBody>
      </p:sp>
      <p:sp>
        <p:nvSpPr>
          <p:cNvPr id="22" name="文本框 21">
            <a:extLst>
              <a:ext uri="{FF2B5EF4-FFF2-40B4-BE49-F238E27FC236}">
                <a16:creationId xmlns:a16="http://schemas.microsoft.com/office/drawing/2014/main" id="{E1BB12E3-9729-4D7E-A05A-15BAF7FCBEF0}"/>
              </a:ext>
            </a:extLst>
          </p:cNvPr>
          <p:cNvSpPr txBox="1"/>
          <p:nvPr/>
        </p:nvSpPr>
        <p:spPr>
          <a:xfrm>
            <a:off x="669925" y="1269963"/>
            <a:ext cx="6186309" cy="559769"/>
          </a:xfrm>
          <a:prstGeom prst="rect">
            <a:avLst/>
          </a:prstGeom>
          <a:noFill/>
        </p:spPr>
        <p:txBody>
          <a:bodyPr wrap="square" rtlCol="0">
            <a:spAutoFit/>
          </a:bodyPr>
          <a:lstStyle/>
          <a:p>
            <a:pPr>
              <a:lnSpc>
                <a:spcPct val="150000"/>
              </a:lnSpc>
            </a:pPr>
            <a:r>
              <a:rPr lang="zh-CN" altLang="en-US" sz="2400" dirty="0">
                <a:latin typeface="新宋体" panose="02010609030101010101" pitchFamily="49" charset="-122"/>
                <a:ea typeface="新宋体" panose="02010609030101010101" pitchFamily="49" charset="-122"/>
              </a:rPr>
              <a:t>请说明端口和接口的区别</a:t>
            </a:r>
            <a:endParaRPr lang="en-US" altLang="zh-CN" sz="2400" dirty="0">
              <a:latin typeface="新宋体" panose="02010609030101010101" pitchFamily="49" charset="-122"/>
              <a:ea typeface="新宋体" panose="02010609030101010101" pitchFamily="49" charset="-122"/>
            </a:endParaRPr>
          </a:p>
        </p:txBody>
      </p:sp>
      <p:sp>
        <p:nvSpPr>
          <p:cNvPr id="5" name="文本框 4">
            <a:extLst>
              <a:ext uri="{FF2B5EF4-FFF2-40B4-BE49-F238E27FC236}">
                <a16:creationId xmlns:a16="http://schemas.microsoft.com/office/drawing/2014/main" id="{44B78603-11FB-4902-9461-CE415E81BD0B}"/>
              </a:ext>
            </a:extLst>
          </p:cNvPr>
          <p:cNvSpPr txBox="1"/>
          <p:nvPr/>
        </p:nvSpPr>
        <p:spPr>
          <a:xfrm>
            <a:off x="669925" y="1798409"/>
            <a:ext cx="6186309" cy="3883755"/>
          </a:xfrm>
          <a:prstGeom prst="rect">
            <a:avLst/>
          </a:prstGeom>
          <a:noFill/>
        </p:spPr>
        <p:txBody>
          <a:bodyPr wrap="square" rtlCol="0">
            <a:spAutoFit/>
          </a:bodyPr>
          <a:lstStyle/>
          <a:p>
            <a:pPr>
              <a:lnSpc>
                <a:spcPct val="150000"/>
              </a:lnSpc>
            </a:pPr>
            <a:r>
              <a:rPr lang="zh-CN" altLang="en-US" sz="2400" dirty="0">
                <a:latin typeface="新宋体" panose="02010609030101010101" pitchFamily="49" charset="-122"/>
                <a:ea typeface="新宋体" panose="02010609030101010101" pitchFamily="49" charset="-122"/>
              </a:rPr>
              <a:t>接口是用于指明类或者构件的一组服务。</a:t>
            </a:r>
            <a:endParaRPr lang="en-US" altLang="zh-CN" sz="2400" dirty="0">
              <a:latin typeface="新宋体" panose="02010609030101010101" pitchFamily="49" charset="-122"/>
              <a:ea typeface="新宋体" panose="02010609030101010101" pitchFamily="49" charset="-122"/>
            </a:endParaRPr>
          </a:p>
          <a:p>
            <a:pPr>
              <a:lnSpc>
                <a:spcPct val="150000"/>
              </a:lnSpc>
            </a:pPr>
            <a:r>
              <a:rPr lang="zh-CN" altLang="en-US" sz="2400" dirty="0">
                <a:latin typeface="新宋体" panose="02010609030101010101" pitchFamily="49" charset="-122"/>
                <a:ea typeface="新宋体" panose="02010609030101010101" pitchFamily="49" charset="-122"/>
              </a:rPr>
              <a:t>用于部署独立于位置，且可替换的系统及服务。</a:t>
            </a:r>
            <a:endParaRPr lang="en-US" altLang="zh-CN" sz="2400" dirty="0">
              <a:latin typeface="新宋体" panose="02010609030101010101" pitchFamily="49" charset="-122"/>
              <a:ea typeface="新宋体" panose="02010609030101010101" pitchFamily="49" charset="-122"/>
            </a:endParaRPr>
          </a:p>
          <a:p>
            <a:pPr>
              <a:lnSpc>
                <a:spcPct val="150000"/>
              </a:lnSpc>
            </a:pPr>
            <a:endParaRPr lang="en-US" altLang="zh-CN" sz="2400" dirty="0">
              <a:latin typeface="新宋体" panose="02010609030101010101" pitchFamily="49" charset="-122"/>
              <a:ea typeface="新宋体" panose="02010609030101010101" pitchFamily="49" charset="-122"/>
            </a:endParaRPr>
          </a:p>
          <a:p>
            <a:pPr>
              <a:lnSpc>
                <a:spcPct val="150000"/>
              </a:lnSpc>
            </a:pPr>
            <a:r>
              <a:rPr lang="zh-CN" altLang="en-US" sz="2400" dirty="0">
                <a:latin typeface="新宋体" panose="02010609030101010101" pitchFamily="49" charset="-122"/>
                <a:ea typeface="新宋体" panose="02010609030101010101" pitchFamily="49" charset="-122"/>
              </a:rPr>
              <a:t>端口允许把构件的接口划分成离散的并可以独立使用的包。</a:t>
            </a:r>
            <a:endParaRPr lang="en-US" altLang="zh-CN" sz="2400" dirty="0">
              <a:latin typeface="新宋体" panose="02010609030101010101" pitchFamily="49" charset="-122"/>
              <a:ea typeface="新宋体" panose="02010609030101010101" pitchFamily="49" charset="-122"/>
            </a:endParaRPr>
          </a:p>
          <a:p>
            <a:pPr>
              <a:lnSpc>
                <a:spcPct val="150000"/>
              </a:lnSpc>
            </a:pPr>
            <a:r>
              <a:rPr lang="zh-CN" altLang="en-US" sz="2400" dirty="0">
                <a:latin typeface="新宋体" panose="02010609030101010101" pitchFamily="49" charset="-122"/>
                <a:ea typeface="新宋体" panose="02010609030101010101" pitchFamily="49" charset="-122"/>
              </a:rPr>
              <a:t>接口没有个体标识，但是端口有。</a:t>
            </a:r>
            <a:endParaRPr lang="en-US" altLang="zh-CN" sz="2400" dirty="0">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24345042-874F-49EB-ACD9-8B52C19C6CB1}"/>
              </a:ext>
            </a:extLst>
          </p:cNvPr>
          <p:cNvSpPr/>
          <p:nvPr/>
        </p:nvSpPr>
        <p:spPr>
          <a:xfrm>
            <a:off x="5704041" y="4860060"/>
            <a:ext cx="6186309" cy="1113766"/>
          </a:xfrm>
          <a:prstGeom prst="rect">
            <a:avLst/>
          </a:prstGeom>
        </p:spPr>
        <p:txBody>
          <a:bodyPr wrap="square">
            <a:spAutoFit/>
          </a:bodyPr>
          <a:lstStyle/>
          <a:p>
            <a:pPr>
              <a:lnSpc>
                <a:spcPct val="150000"/>
              </a:lnSpc>
            </a:pPr>
            <a:r>
              <a:rPr lang="zh-CN" altLang="en-US" sz="2400" dirty="0">
                <a:solidFill>
                  <a:srgbClr val="FF0000"/>
                </a:solidFill>
                <a:latin typeface="新宋体" panose="02010609030101010101" pitchFamily="49" charset="-122"/>
                <a:ea typeface="新宋体" panose="02010609030101010101" pitchFamily="49" charset="-122"/>
              </a:rPr>
              <a:t>端口提供的封装性和独立性更大程度上保证了构建的封装性和可替换性</a:t>
            </a:r>
            <a:endParaRPr lang="en-US" altLang="zh-CN" sz="2400" dirty="0">
              <a:solidFill>
                <a:srgbClr val="FF0000"/>
              </a:solidFill>
              <a:latin typeface="新宋体" panose="02010609030101010101" pitchFamily="49" charset="-122"/>
              <a:ea typeface="新宋体" panose="02010609030101010101" pitchFamily="49" charset="-122"/>
            </a:endParaRPr>
          </a:p>
        </p:txBody>
      </p:sp>
      <p:pic>
        <p:nvPicPr>
          <p:cNvPr id="7" name="图片 6">
            <a:extLst>
              <a:ext uri="{FF2B5EF4-FFF2-40B4-BE49-F238E27FC236}">
                <a16:creationId xmlns:a16="http://schemas.microsoft.com/office/drawing/2014/main" id="{AC19171E-C629-4452-BFA3-7CD3B4FEA601}"/>
              </a:ext>
            </a:extLst>
          </p:cNvPr>
          <p:cNvPicPr>
            <a:picLocks noChangeAspect="1"/>
          </p:cNvPicPr>
          <p:nvPr/>
        </p:nvPicPr>
        <p:blipFill>
          <a:blip r:embed="rId3"/>
          <a:stretch>
            <a:fillRect/>
          </a:stretch>
        </p:blipFill>
        <p:spPr>
          <a:xfrm>
            <a:off x="6718301" y="1532867"/>
            <a:ext cx="5029196" cy="2725692"/>
          </a:xfrm>
          <a:prstGeom prst="rect">
            <a:avLst/>
          </a:prstGeom>
        </p:spPr>
      </p:pic>
    </p:spTree>
    <p:extLst>
      <p:ext uri="{BB962C8B-B14F-4D97-AF65-F5344CB8AC3E}">
        <p14:creationId xmlns:p14="http://schemas.microsoft.com/office/powerpoint/2010/main" val="22434081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9" name="标题 4">
            <a:extLst>
              <a:ext uri="{FF2B5EF4-FFF2-40B4-BE49-F238E27FC236}">
                <a16:creationId xmlns:a16="http://schemas.microsoft.com/office/drawing/2014/main" id="{4EF2EC56-4170-4868-8733-70286FAB7F80}"/>
              </a:ext>
            </a:extLst>
          </p:cNvPr>
          <p:cNvSpPr>
            <a:spLocks noGrp="1"/>
          </p:cNvSpPr>
          <p:nvPr>
            <p:ph type="title"/>
          </p:nvPr>
        </p:nvSpPr>
        <p:spPr>
          <a:xfrm>
            <a:off x="4485699" y="2599681"/>
            <a:ext cx="1610301" cy="895350"/>
          </a:xfrm>
        </p:spPr>
        <p:txBody>
          <a:bodyPr>
            <a:normAutofit/>
          </a:bodyPr>
          <a:lstStyle/>
          <a:p>
            <a:r>
              <a:rPr lang="zh-CN" altLang="en-US" sz="5400" dirty="0">
                <a:solidFill>
                  <a:schemeClr val="bg1"/>
                </a:solidFill>
              </a:rPr>
              <a:t>包图</a:t>
            </a:r>
          </a:p>
        </p:txBody>
      </p:sp>
    </p:spTree>
    <p:extLst>
      <p:ext uri="{BB962C8B-B14F-4D97-AF65-F5344CB8AC3E}">
        <p14:creationId xmlns:p14="http://schemas.microsoft.com/office/powerpoint/2010/main" val="33349579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624520" y="2599681"/>
            <a:ext cx="2324677" cy="895350"/>
          </a:xfrm>
        </p:spPr>
        <p:txBody>
          <a:bodyPr>
            <a:noAutofit/>
          </a:bodyPr>
          <a:lstStyle/>
          <a:p>
            <a:pPr>
              <a:lnSpc>
                <a:spcPct val="100000"/>
              </a:lnSpc>
            </a:pPr>
            <a:r>
              <a:rPr lang="zh-CN" altLang="en-US" sz="5400" dirty="0">
                <a:solidFill>
                  <a:schemeClr val="bg1"/>
                </a:solidFill>
              </a:rPr>
              <a:t>对象图</a:t>
            </a:r>
            <a:endParaRPr lang="en-US" altLang="zh-CN" sz="5400" dirty="0">
              <a:solidFill>
                <a:schemeClr val="bg1"/>
              </a:solidFill>
            </a:endParaRP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定义</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834159" y="1529437"/>
            <a:ext cx="7101722" cy="3329758"/>
          </a:xfrm>
          <a:prstGeom prst="rect">
            <a:avLst/>
          </a:prstGeom>
          <a:noFill/>
        </p:spPr>
        <p:txBody>
          <a:bodyPr wrap="square" rtlCol="0">
            <a:spAutoFit/>
          </a:bodyPr>
          <a:lstStyle/>
          <a:p>
            <a:pPr>
              <a:lnSpc>
                <a:spcPct val="150000"/>
              </a:lnSpc>
            </a:pPr>
            <a:r>
              <a:rPr lang="zh-CN" altLang="en-US" sz="2400" dirty="0">
                <a:latin typeface="新宋体" panose="02010609030101010101" pitchFamily="49" charset="-122"/>
                <a:ea typeface="新宋体" panose="02010609030101010101" pitchFamily="49" charset="-122"/>
              </a:rPr>
              <a:t>包是一种把元素组织到一起的通用机制，有助于我们理解系统。</a:t>
            </a:r>
            <a:endParaRPr lang="en-US" altLang="zh-CN" sz="2400" dirty="0">
              <a:latin typeface="新宋体" panose="02010609030101010101" pitchFamily="49" charset="-122"/>
              <a:ea typeface="新宋体" panose="02010609030101010101" pitchFamily="49" charset="-122"/>
            </a:endParaRPr>
          </a:p>
          <a:p>
            <a:pPr>
              <a:lnSpc>
                <a:spcPct val="150000"/>
              </a:lnSpc>
            </a:pPr>
            <a:r>
              <a:rPr lang="zh-CN" altLang="en-US" sz="2400" dirty="0">
                <a:latin typeface="新宋体" panose="02010609030101010101" pitchFamily="49" charset="-122"/>
                <a:ea typeface="新宋体" panose="02010609030101010101" pitchFamily="49" charset="-122"/>
              </a:rPr>
              <a:t>包是一个命名空间，也是一个元素。</a:t>
            </a:r>
            <a:endParaRPr lang="en-US" altLang="zh-CN" sz="2400" dirty="0">
              <a:latin typeface="新宋体" panose="02010609030101010101" pitchFamily="49" charset="-122"/>
              <a:ea typeface="新宋体" panose="02010609030101010101" pitchFamily="49" charset="-122"/>
            </a:endParaRPr>
          </a:p>
          <a:p>
            <a:pPr>
              <a:lnSpc>
                <a:spcPct val="150000"/>
              </a:lnSpc>
            </a:pPr>
            <a:r>
              <a:rPr lang="zh-CN" altLang="en-US" sz="2400" dirty="0">
                <a:latin typeface="新宋体" panose="02010609030101010101" pitchFamily="49" charset="-122"/>
                <a:ea typeface="新宋体" panose="02010609030101010101" pitchFamily="49" charset="-122"/>
              </a:rPr>
              <a:t>包可以包含在其他命名空间中。</a:t>
            </a:r>
            <a:endParaRPr lang="en-US" altLang="zh-CN" sz="2400" dirty="0">
              <a:latin typeface="新宋体" panose="02010609030101010101" pitchFamily="49" charset="-122"/>
              <a:ea typeface="新宋体" panose="02010609030101010101" pitchFamily="49" charset="-122"/>
            </a:endParaRPr>
          </a:p>
          <a:p>
            <a:pPr>
              <a:lnSpc>
                <a:spcPct val="150000"/>
              </a:lnSpc>
            </a:pPr>
            <a:r>
              <a:rPr lang="zh-CN" altLang="en-US" sz="2400" dirty="0">
                <a:latin typeface="新宋体" panose="02010609030101010101" pitchFamily="49" charset="-122"/>
                <a:ea typeface="新宋体" panose="02010609030101010101" pitchFamily="49" charset="-122"/>
              </a:rPr>
              <a:t>包可以拥有其他包或与其他包合并，它的元素可以导入包命名空间中。</a:t>
            </a:r>
            <a:endParaRPr lang="en-US" altLang="zh-CN" sz="2400" dirty="0">
              <a:latin typeface="新宋体" panose="02010609030101010101" pitchFamily="49" charset="-122"/>
              <a:ea typeface="新宋体" panose="02010609030101010101" pitchFamily="49" charset="-122"/>
            </a:endParaRPr>
          </a:p>
        </p:txBody>
      </p:sp>
      <p:pic>
        <p:nvPicPr>
          <p:cNvPr id="6" name="图片 5">
            <a:extLst>
              <a:ext uri="{FF2B5EF4-FFF2-40B4-BE49-F238E27FC236}">
                <a16:creationId xmlns:a16="http://schemas.microsoft.com/office/drawing/2014/main" id="{794299EA-2132-464A-AF1A-B94F535141D2}"/>
              </a:ext>
            </a:extLst>
          </p:cNvPr>
          <p:cNvPicPr>
            <a:picLocks noChangeAspect="1"/>
          </p:cNvPicPr>
          <p:nvPr/>
        </p:nvPicPr>
        <p:blipFill>
          <a:blip r:embed="rId3"/>
          <a:stretch>
            <a:fillRect/>
          </a:stretch>
        </p:blipFill>
        <p:spPr>
          <a:xfrm>
            <a:off x="8500341" y="2548731"/>
            <a:ext cx="2857500" cy="723900"/>
          </a:xfrm>
          <a:prstGeom prst="rect">
            <a:avLst/>
          </a:prstGeom>
        </p:spPr>
      </p:pic>
      <p:sp>
        <p:nvSpPr>
          <p:cNvPr id="11" name="文本框 10">
            <a:extLst>
              <a:ext uri="{FF2B5EF4-FFF2-40B4-BE49-F238E27FC236}">
                <a16:creationId xmlns:a16="http://schemas.microsoft.com/office/drawing/2014/main" id="{4C455474-7B80-464E-B8BA-89A8BADF1A35}"/>
              </a:ext>
            </a:extLst>
          </p:cNvPr>
          <p:cNvSpPr txBox="1"/>
          <p:nvPr/>
        </p:nvSpPr>
        <p:spPr>
          <a:xfrm>
            <a:off x="834159" y="4944433"/>
            <a:ext cx="10364783" cy="830997"/>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类和包有非常重要的区别：类是对于事物的抽象，包是用于组织模型中的事物的机制。</a:t>
            </a:r>
            <a:r>
              <a:rPr lang="en-US" altLang="zh-CN" sz="2400" b="1" dirty="0"/>
              <a:t>[5]</a:t>
            </a:r>
            <a:endParaRPr lang="en-US" altLang="zh-CN" sz="24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5170604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定义</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dirty="0"/>
          </a:p>
        </p:txBody>
      </p:sp>
      <p:sp>
        <p:nvSpPr>
          <p:cNvPr id="5" name="矩形 4">
            <a:extLst>
              <a:ext uri="{FF2B5EF4-FFF2-40B4-BE49-F238E27FC236}">
                <a16:creationId xmlns:a16="http://schemas.microsoft.com/office/drawing/2014/main" id="{B87064C4-3543-4E6E-A733-4ECC4E5DF050}"/>
              </a:ext>
            </a:extLst>
          </p:cNvPr>
          <p:cNvSpPr/>
          <p:nvPr/>
        </p:nvSpPr>
        <p:spPr>
          <a:xfrm>
            <a:off x="919020" y="1544397"/>
            <a:ext cx="4801314" cy="461665"/>
          </a:xfrm>
          <a:prstGeom prst="rect">
            <a:avLst/>
          </a:prstGeom>
        </p:spPr>
        <p:txBody>
          <a:bodyPr wrap="none">
            <a:spAutoFit/>
          </a:bodyPr>
          <a:lstStyle/>
          <a:p>
            <a:r>
              <a:rPr lang="zh-CN" altLang="en-US" sz="2400" dirty="0">
                <a:latin typeface="新宋体" panose="02010609030101010101" pitchFamily="49" charset="-122"/>
                <a:ea typeface="新宋体" panose="02010609030101010101" pitchFamily="49" charset="-122"/>
              </a:rPr>
              <a:t>包图用于描述包与包之间的关系。</a:t>
            </a:r>
            <a:endParaRPr lang="en-US" altLang="zh-CN" sz="2400" dirty="0">
              <a:latin typeface="新宋体" panose="02010609030101010101" pitchFamily="49" charset="-122"/>
              <a:ea typeface="新宋体" panose="02010609030101010101" pitchFamily="49" charset="-122"/>
            </a:endParaRPr>
          </a:p>
        </p:txBody>
      </p:sp>
      <p:pic>
        <p:nvPicPr>
          <p:cNvPr id="3" name="图片 2">
            <a:extLst>
              <a:ext uri="{FF2B5EF4-FFF2-40B4-BE49-F238E27FC236}">
                <a16:creationId xmlns:a16="http://schemas.microsoft.com/office/drawing/2014/main" id="{D1489FE7-A879-4714-8B86-D0D52000227D}"/>
              </a:ext>
            </a:extLst>
          </p:cNvPr>
          <p:cNvPicPr>
            <a:picLocks noChangeAspect="1"/>
          </p:cNvPicPr>
          <p:nvPr/>
        </p:nvPicPr>
        <p:blipFill>
          <a:blip r:embed="rId3"/>
          <a:stretch>
            <a:fillRect/>
          </a:stretch>
        </p:blipFill>
        <p:spPr>
          <a:xfrm>
            <a:off x="9472740" y="1145583"/>
            <a:ext cx="2042106" cy="1361404"/>
          </a:xfrm>
          <a:prstGeom prst="rect">
            <a:avLst/>
          </a:prstGeom>
        </p:spPr>
      </p:pic>
      <p:sp>
        <p:nvSpPr>
          <p:cNvPr id="7" name="矩形 6">
            <a:extLst>
              <a:ext uri="{FF2B5EF4-FFF2-40B4-BE49-F238E27FC236}">
                <a16:creationId xmlns:a16="http://schemas.microsoft.com/office/drawing/2014/main" id="{FB7346B5-1BA5-4E1F-B0D0-3CBE2FCEB390}"/>
              </a:ext>
            </a:extLst>
          </p:cNvPr>
          <p:cNvSpPr/>
          <p:nvPr/>
        </p:nvSpPr>
        <p:spPr>
          <a:xfrm>
            <a:off x="919020" y="2189849"/>
            <a:ext cx="8165986" cy="461665"/>
          </a:xfrm>
          <a:prstGeom prst="rect">
            <a:avLst/>
          </a:prstGeom>
        </p:spPr>
        <p:txBody>
          <a:bodyPr wrap="square">
            <a:spAutoFit/>
          </a:bodyPr>
          <a:lstStyle/>
          <a:p>
            <a:r>
              <a:rPr lang="zh-CN" altLang="en-US" sz="2400" dirty="0">
                <a:latin typeface="新宋体" panose="02010609030101010101" pitchFamily="49" charset="-122"/>
                <a:ea typeface="新宋体" panose="02010609030101010101" pitchFamily="49" charset="-122"/>
              </a:rPr>
              <a:t>这些关系包括：引入（引出）关系，泛化关系，嵌套关系。</a:t>
            </a:r>
            <a:endParaRPr lang="en-US" altLang="zh-CN" sz="2400" dirty="0">
              <a:latin typeface="新宋体" panose="02010609030101010101" pitchFamily="49" charset="-122"/>
              <a:ea typeface="新宋体" panose="02010609030101010101" pitchFamily="49" charset="-122"/>
            </a:endParaRPr>
          </a:p>
        </p:txBody>
      </p:sp>
      <p:sp>
        <p:nvSpPr>
          <p:cNvPr id="8" name="矩形 7">
            <a:extLst>
              <a:ext uri="{FF2B5EF4-FFF2-40B4-BE49-F238E27FC236}">
                <a16:creationId xmlns:a16="http://schemas.microsoft.com/office/drawing/2014/main" id="{D006A4F6-5CFE-4C1A-940B-71BB6BF62B94}"/>
              </a:ext>
            </a:extLst>
          </p:cNvPr>
          <p:cNvSpPr/>
          <p:nvPr/>
        </p:nvSpPr>
        <p:spPr>
          <a:xfrm>
            <a:off x="10286044" y="2466370"/>
            <a:ext cx="492443" cy="461665"/>
          </a:xfrm>
          <a:prstGeom prst="rect">
            <a:avLst/>
          </a:prstGeom>
        </p:spPr>
        <p:txBody>
          <a:bodyPr wrap="none">
            <a:spAutoFit/>
          </a:bodyPr>
          <a:lstStyle/>
          <a:p>
            <a:r>
              <a:rPr lang="zh-CN" altLang="en-US" sz="2400" dirty="0">
                <a:latin typeface="新宋体" panose="02010609030101010101" pitchFamily="49" charset="-122"/>
                <a:ea typeface="新宋体" panose="02010609030101010101" pitchFamily="49" charset="-122"/>
              </a:rPr>
              <a:t>包</a:t>
            </a:r>
            <a:endParaRPr lang="en-US" altLang="zh-CN" sz="2400" dirty="0">
              <a:latin typeface="新宋体" panose="02010609030101010101" pitchFamily="49" charset="-122"/>
              <a:ea typeface="新宋体" panose="02010609030101010101" pitchFamily="49" charset="-122"/>
            </a:endParaRPr>
          </a:p>
        </p:txBody>
      </p:sp>
      <p:pic>
        <p:nvPicPr>
          <p:cNvPr id="6" name="图片 5">
            <a:extLst>
              <a:ext uri="{FF2B5EF4-FFF2-40B4-BE49-F238E27FC236}">
                <a16:creationId xmlns:a16="http://schemas.microsoft.com/office/drawing/2014/main" id="{4B20CB3D-44A5-49B0-A99B-45A23E9B468C}"/>
              </a:ext>
            </a:extLst>
          </p:cNvPr>
          <p:cNvPicPr>
            <a:picLocks noChangeAspect="1"/>
          </p:cNvPicPr>
          <p:nvPr/>
        </p:nvPicPr>
        <p:blipFill>
          <a:blip r:embed="rId4"/>
          <a:stretch>
            <a:fillRect/>
          </a:stretch>
        </p:blipFill>
        <p:spPr>
          <a:xfrm>
            <a:off x="156282" y="3353947"/>
            <a:ext cx="4564236" cy="2703514"/>
          </a:xfrm>
          <a:prstGeom prst="rect">
            <a:avLst/>
          </a:prstGeom>
        </p:spPr>
      </p:pic>
      <p:sp>
        <p:nvSpPr>
          <p:cNvPr id="9" name="矩形 8">
            <a:extLst>
              <a:ext uri="{FF2B5EF4-FFF2-40B4-BE49-F238E27FC236}">
                <a16:creationId xmlns:a16="http://schemas.microsoft.com/office/drawing/2014/main" id="{E5E2BAF3-4705-457D-A275-5918F6D2825C}"/>
              </a:ext>
            </a:extLst>
          </p:cNvPr>
          <p:cNvSpPr/>
          <p:nvPr/>
        </p:nvSpPr>
        <p:spPr>
          <a:xfrm>
            <a:off x="1114961" y="6163556"/>
            <a:ext cx="2646878" cy="461665"/>
          </a:xfrm>
          <a:prstGeom prst="rect">
            <a:avLst/>
          </a:prstGeom>
        </p:spPr>
        <p:txBody>
          <a:bodyPr wrap="none">
            <a:spAutoFit/>
          </a:bodyPr>
          <a:lstStyle/>
          <a:p>
            <a:r>
              <a:rPr lang="zh-CN" altLang="en-US" sz="2400" dirty="0">
                <a:latin typeface="新宋体" panose="02010609030101010101" pitchFamily="49" charset="-122"/>
                <a:ea typeface="新宋体" panose="02010609030101010101" pitchFamily="49" charset="-122"/>
              </a:rPr>
              <a:t>引入（引出）关系</a:t>
            </a:r>
            <a:endParaRPr lang="zh-CN" altLang="en-US" sz="2400" dirty="0"/>
          </a:p>
        </p:txBody>
      </p:sp>
      <p:pic>
        <p:nvPicPr>
          <p:cNvPr id="10" name="图片 9">
            <a:extLst>
              <a:ext uri="{FF2B5EF4-FFF2-40B4-BE49-F238E27FC236}">
                <a16:creationId xmlns:a16="http://schemas.microsoft.com/office/drawing/2014/main" id="{BCBE8A97-FB61-4622-BD4F-AEAA8C24C0B5}"/>
              </a:ext>
            </a:extLst>
          </p:cNvPr>
          <p:cNvPicPr>
            <a:picLocks noChangeAspect="1"/>
          </p:cNvPicPr>
          <p:nvPr/>
        </p:nvPicPr>
        <p:blipFill>
          <a:blip r:embed="rId5"/>
          <a:stretch>
            <a:fillRect/>
          </a:stretch>
        </p:blipFill>
        <p:spPr>
          <a:xfrm>
            <a:off x="4998893" y="3184961"/>
            <a:ext cx="1696875" cy="2898034"/>
          </a:xfrm>
          <a:prstGeom prst="rect">
            <a:avLst/>
          </a:prstGeom>
        </p:spPr>
      </p:pic>
      <p:sp>
        <p:nvSpPr>
          <p:cNvPr id="11" name="矩形 10">
            <a:extLst>
              <a:ext uri="{FF2B5EF4-FFF2-40B4-BE49-F238E27FC236}">
                <a16:creationId xmlns:a16="http://schemas.microsoft.com/office/drawing/2014/main" id="{5C477971-D5F3-4E3D-AE13-F1860E02EB1D}"/>
              </a:ext>
            </a:extLst>
          </p:cNvPr>
          <p:cNvSpPr/>
          <p:nvPr/>
        </p:nvSpPr>
        <p:spPr>
          <a:xfrm>
            <a:off x="5139444" y="6161835"/>
            <a:ext cx="1415772" cy="461665"/>
          </a:xfrm>
          <a:prstGeom prst="rect">
            <a:avLst/>
          </a:prstGeom>
        </p:spPr>
        <p:txBody>
          <a:bodyPr wrap="none">
            <a:spAutoFit/>
          </a:bodyPr>
          <a:lstStyle/>
          <a:p>
            <a:r>
              <a:rPr lang="zh-CN" altLang="en-US" sz="2400" dirty="0">
                <a:latin typeface="新宋体" panose="02010609030101010101" pitchFamily="49" charset="-122"/>
                <a:ea typeface="新宋体" panose="02010609030101010101" pitchFamily="49" charset="-122"/>
              </a:rPr>
              <a:t>泛化关系</a:t>
            </a:r>
            <a:endParaRPr lang="zh-CN" altLang="en-US" sz="2400" dirty="0"/>
          </a:p>
        </p:txBody>
      </p:sp>
      <p:sp>
        <p:nvSpPr>
          <p:cNvPr id="14" name="矩形 13">
            <a:extLst>
              <a:ext uri="{FF2B5EF4-FFF2-40B4-BE49-F238E27FC236}">
                <a16:creationId xmlns:a16="http://schemas.microsoft.com/office/drawing/2014/main" id="{475C268D-BE16-4A71-87F0-C03F90FCA92E}"/>
              </a:ext>
            </a:extLst>
          </p:cNvPr>
          <p:cNvSpPr/>
          <p:nvPr/>
        </p:nvSpPr>
        <p:spPr>
          <a:xfrm>
            <a:off x="8764854" y="6161835"/>
            <a:ext cx="1415772" cy="461665"/>
          </a:xfrm>
          <a:prstGeom prst="rect">
            <a:avLst/>
          </a:prstGeom>
        </p:spPr>
        <p:txBody>
          <a:bodyPr wrap="none">
            <a:spAutoFit/>
          </a:bodyPr>
          <a:lstStyle/>
          <a:p>
            <a:r>
              <a:rPr lang="zh-CN" altLang="en-US" sz="2400" dirty="0">
                <a:latin typeface="新宋体" panose="02010609030101010101" pitchFamily="49" charset="-122"/>
                <a:ea typeface="新宋体" panose="02010609030101010101" pitchFamily="49" charset="-122"/>
              </a:rPr>
              <a:t>嵌套关系</a:t>
            </a:r>
            <a:endParaRPr lang="zh-CN" altLang="en-US" sz="2400" dirty="0"/>
          </a:p>
        </p:txBody>
      </p:sp>
      <p:pic>
        <p:nvPicPr>
          <p:cNvPr id="15" name="图片 14">
            <a:extLst>
              <a:ext uri="{FF2B5EF4-FFF2-40B4-BE49-F238E27FC236}">
                <a16:creationId xmlns:a16="http://schemas.microsoft.com/office/drawing/2014/main" id="{815BC7BF-10BF-485D-B357-8F442E0BEA07}"/>
              </a:ext>
            </a:extLst>
          </p:cNvPr>
          <p:cNvPicPr>
            <a:picLocks noChangeAspect="1"/>
          </p:cNvPicPr>
          <p:nvPr/>
        </p:nvPicPr>
        <p:blipFill>
          <a:blip r:embed="rId6"/>
          <a:stretch>
            <a:fillRect/>
          </a:stretch>
        </p:blipFill>
        <p:spPr>
          <a:xfrm>
            <a:off x="6843546" y="2981898"/>
            <a:ext cx="5192172" cy="3157280"/>
          </a:xfrm>
          <a:prstGeom prst="rect">
            <a:avLst/>
          </a:prstGeom>
        </p:spPr>
      </p:pic>
    </p:spTree>
    <p:extLst>
      <p:ext uri="{BB962C8B-B14F-4D97-AF65-F5344CB8AC3E}">
        <p14:creationId xmlns:p14="http://schemas.microsoft.com/office/powerpoint/2010/main" val="4999106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命名</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1135798" y="1459321"/>
            <a:ext cx="9918813" cy="830997"/>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和对象图中的对象相同似，包也有简单名（</a:t>
            </a:r>
            <a:r>
              <a:rPr lang="en-US" altLang="zh-CN" sz="2400" dirty="0">
                <a:latin typeface="新宋体" panose="02010609030101010101" pitchFamily="49" charset="-122"/>
                <a:ea typeface="新宋体" panose="02010609030101010101" pitchFamily="49" charset="-122"/>
              </a:rPr>
              <a:t>simple name</a:t>
            </a:r>
            <a:r>
              <a:rPr lang="zh-CN" altLang="en-US" sz="2400" dirty="0">
                <a:latin typeface="新宋体" panose="02010609030101010101" pitchFamily="49" charset="-122"/>
                <a:ea typeface="新宋体" panose="02010609030101010101" pitchFamily="49" charset="-122"/>
              </a:rPr>
              <a:t>）和限定名（</a:t>
            </a:r>
            <a:r>
              <a:rPr lang="en-US" altLang="zh-CN" sz="2400" dirty="0">
                <a:latin typeface="新宋体" panose="02010609030101010101" pitchFamily="49" charset="-122"/>
                <a:ea typeface="新宋体" panose="02010609030101010101" pitchFamily="49" charset="-122"/>
              </a:rPr>
              <a:t>qualified name</a:t>
            </a:r>
            <a:r>
              <a:rPr lang="zh-CN" altLang="en-US" sz="2400" dirty="0">
                <a:latin typeface="新宋体" panose="02010609030101010101" pitchFamily="49" charset="-122"/>
                <a:ea typeface="新宋体" panose="02010609030101010101" pitchFamily="49" charset="-122"/>
              </a:rPr>
              <a:t>）的区别</a:t>
            </a:r>
            <a:endParaRPr lang="en-US" altLang="zh-CN" sz="2400" dirty="0">
              <a:latin typeface="新宋体" panose="02010609030101010101" pitchFamily="49" charset="-122"/>
              <a:ea typeface="新宋体" panose="02010609030101010101" pitchFamily="49" charset="-122"/>
            </a:endParaRPr>
          </a:p>
        </p:txBody>
      </p:sp>
      <p:pic>
        <p:nvPicPr>
          <p:cNvPr id="5" name="图片 4">
            <a:extLst>
              <a:ext uri="{FF2B5EF4-FFF2-40B4-BE49-F238E27FC236}">
                <a16:creationId xmlns:a16="http://schemas.microsoft.com/office/drawing/2014/main" id="{C1087D1F-909A-4699-89EC-E20C9EA400BE}"/>
              </a:ext>
            </a:extLst>
          </p:cNvPr>
          <p:cNvPicPr>
            <a:picLocks noChangeAspect="1"/>
          </p:cNvPicPr>
          <p:nvPr/>
        </p:nvPicPr>
        <p:blipFill>
          <a:blip r:embed="rId3"/>
          <a:stretch>
            <a:fillRect/>
          </a:stretch>
        </p:blipFill>
        <p:spPr>
          <a:xfrm>
            <a:off x="6951406" y="2720940"/>
            <a:ext cx="2465194" cy="1728178"/>
          </a:xfrm>
          <a:prstGeom prst="rect">
            <a:avLst/>
          </a:prstGeom>
        </p:spPr>
      </p:pic>
      <p:pic>
        <p:nvPicPr>
          <p:cNvPr id="6" name="图片 5">
            <a:extLst>
              <a:ext uri="{FF2B5EF4-FFF2-40B4-BE49-F238E27FC236}">
                <a16:creationId xmlns:a16="http://schemas.microsoft.com/office/drawing/2014/main" id="{C4552251-E43B-4D7E-9C32-BA0B04CDC1F6}"/>
              </a:ext>
            </a:extLst>
          </p:cNvPr>
          <p:cNvPicPr>
            <a:picLocks noChangeAspect="1"/>
          </p:cNvPicPr>
          <p:nvPr/>
        </p:nvPicPr>
        <p:blipFill>
          <a:blip r:embed="rId4"/>
          <a:stretch>
            <a:fillRect/>
          </a:stretch>
        </p:blipFill>
        <p:spPr>
          <a:xfrm>
            <a:off x="2107728" y="2856979"/>
            <a:ext cx="2542930" cy="1600548"/>
          </a:xfrm>
          <a:prstGeom prst="rect">
            <a:avLst/>
          </a:prstGeom>
        </p:spPr>
      </p:pic>
      <p:sp>
        <p:nvSpPr>
          <p:cNvPr id="7" name="矩形 6">
            <a:extLst>
              <a:ext uri="{FF2B5EF4-FFF2-40B4-BE49-F238E27FC236}">
                <a16:creationId xmlns:a16="http://schemas.microsoft.com/office/drawing/2014/main" id="{6FD844F4-7D60-4958-9E6B-AEB8EEF604A3}"/>
              </a:ext>
            </a:extLst>
          </p:cNvPr>
          <p:cNvSpPr/>
          <p:nvPr/>
        </p:nvSpPr>
        <p:spPr>
          <a:xfrm>
            <a:off x="2825195" y="4615041"/>
            <a:ext cx="1107996" cy="461665"/>
          </a:xfrm>
          <a:prstGeom prst="rect">
            <a:avLst/>
          </a:prstGeom>
        </p:spPr>
        <p:txBody>
          <a:bodyPr wrap="none">
            <a:spAutoFit/>
          </a:bodyPr>
          <a:lstStyle/>
          <a:p>
            <a:r>
              <a:rPr lang="zh-CN" altLang="en-US" sz="2400" dirty="0">
                <a:latin typeface="新宋体" panose="02010609030101010101" pitchFamily="49" charset="-122"/>
                <a:ea typeface="新宋体" panose="02010609030101010101" pitchFamily="49" charset="-122"/>
              </a:rPr>
              <a:t>简单名</a:t>
            </a:r>
            <a:endParaRPr lang="zh-CN" altLang="en-US" sz="2400" dirty="0"/>
          </a:p>
        </p:txBody>
      </p:sp>
      <p:sp>
        <p:nvSpPr>
          <p:cNvPr id="8" name="矩形 7">
            <a:extLst>
              <a:ext uri="{FF2B5EF4-FFF2-40B4-BE49-F238E27FC236}">
                <a16:creationId xmlns:a16="http://schemas.microsoft.com/office/drawing/2014/main" id="{89009FFA-4823-41A3-BC95-9A5831D56E20}"/>
              </a:ext>
            </a:extLst>
          </p:cNvPr>
          <p:cNvSpPr/>
          <p:nvPr/>
        </p:nvSpPr>
        <p:spPr>
          <a:xfrm>
            <a:off x="7827964" y="4546662"/>
            <a:ext cx="1107996" cy="461665"/>
          </a:xfrm>
          <a:prstGeom prst="rect">
            <a:avLst/>
          </a:prstGeom>
        </p:spPr>
        <p:txBody>
          <a:bodyPr wrap="none">
            <a:spAutoFit/>
          </a:bodyPr>
          <a:lstStyle/>
          <a:p>
            <a:r>
              <a:rPr lang="zh-CN" altLang="en-US" sz="2400" dirty="0">
                <a:latin typeface="新宋体" panose="02010609030101010101" pitchFamily="49" charset="-122"/>
                <a:ea typeface="新宋体" panose="02010609030101010101" pitchFamily="49" charset="-122"/>
              </a:rPr>
              <a:t>限定名</a:t>
            </a:r>
            <a:endParaRPr lang="zh-CN" altLang="en-US" sz="2400" dirty="0"/>
          </a:p>
        </p:txBody>
      </p:sp>
      <p:sp>
        <p:nvSpPr>
          <p:cNvPr id="10" name="矩形 9">
            <a:extLst>
              <a:ext uri="{FF2B5EF4-FFF2-40B4-BE49-F238E27FC236}">
                <a16:creationId xmlns:a16="http://schemas.microsoft.com/office/drawing/2014/main" id="{0B0215B9-DD3C-4317-8391-ABF630B278F8}"/>
              </a:ext>
            </a:extLst>
          </p:cNvPr>
          <p:cNvSpPr/>
          <p:nvPr/>
        </p:nvSpPr>
        <p:spPr>
          <a:xfrm>
            <a:off x="5365751" y="5182306"/>
            <a:ext cx="6032421" cy="461665"/>
          </a:xfrm>
          <a:prstGeom prst="rect">
            <a:avLst/>
          </a:prstGeom>
        </p:spPr>
        <p:txBody>
          <a:bodyPr wrap="none">
            <a:spAutoFit/>
          </a:bodyPr>
          <a:lstStyle/>
          <a:p>
            <a:r>
              <a:rPr lang="zh-CN" altLang="en-US" sz="2400" dirty="0">
                <a:latin typeface="新宋体" panose="02010609030101010101" pitchFamily="49" charset="-122"/>
                <a:ea typeface="新宋体" panose="02010609030101010101" pitchFamily="49" charset="-122"/>
              </a:rPr>
              <a:t>以包所位于的外围包的名称作为前缀的包名</a:t>
            </a:r>
            <a:endParaRPr lang="zh-CN" altLang="en-US" sz="2400" dirty="0"/>
          </a:p>
        </p:txBody>
      </p:sp>
      <p:sp>
        <p:nvSpPr>
          <p:cNvPr id="11" name="矩形 10">
            <a:extLst>
              <a:ext uri="{FF2B5EF4-FFF2-40B4-BE49-F238E27FC236}">
                <a16:creationId xmlns:a16="http://schemas.microsoft.com/office/drawing/2014/main" id="{0AE94818-FA31-4D41-820C-1759D061AAC5}"/>
              </a:ext>
            </a:extLst>
          </p:cNvPr>
          <p:cNvSpPr/>
          <p:nvPr/>
        </p:nvSpPr>
        <p:spPr>
          <a:xfrm>
            <a:off x="9545122" y="3353423"/>
            <a:ext cx="2646878" cy="461665"/>
          </a:xfrm>
          <a:prstGeom prst="rect">
            <a:avLst/>
          </a:prstGeom>
        </p:spPr>
        <p:txBody>
          <a:bodyPr wrap="none">
            <a:spAutoFit/>
          </a:bodyPr>
          <a:lstStyle/>
          <a:p>
            <a:r>
              <a:rPr lang="zh-CN" altLang="en-US" sz="2400" dirty="0">
                <a:latin typeface="新宋体" panose="02010609030101010101" pitchFamily="49" charset="-122"/>
                <a:ea typeface="新宋体" panose="02010609030101010101" pitchFamily="49" charset="-122"/>
              </a:rPr>
              <a:t>外围包名：：包名</a:t>
            </a:r>
            <a:endParaRPr lang="zh-CN" altLang="en-US" sz="2400" dirty="0"/>
          </a:p>
        </p:txBody>
      </p:sp>
    </p:spTree>
    <p:extLst>
      <p:ext uri="{BB962C8B-B14F-4D97-AF65-F5344CB8AC3E}">
        <p14:creationId xmlns:p14="http://schemas.microsoft.com/office/powerpoint/2010/main" val="168296380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命名</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33</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5513072" y="1192946"/>
            <a:ext cx="5774360" cy="1569660"/>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   </a:t>
            </a:r>
            <a:r>
              <a:rPr lang="en-US" altLang="zh-CN" sz="2400" dirty="0">
                <a:latin typeface="新宋体" panose="02010609030101010101" pitchFamily="49" charset="-122"/>
                <a:ea typeface="新宋体" panose="02010609030101010101" pitchFamily="49" charset="-122"/>
              </a:rPr>
              <a:t> UML</a:t>
            </a:r>
            <a:r>
              <a:rPr lang="zh-CN" altLang="en-US" sz="2400" dirty="0">
                <a:latin typeface="新宋体" panose="02010609030101010101" pitchFamily="49" charset="-122"/>
                <a:ea typeface="新宋体" panose="02010609030101010101" pitchFamily="49" charset="-122"/>
              </a:rPr>
              <a:t>假定在模型中有一个匿名的根包。</a:t>
            </a:r>
            <a:endParaRPr lang="en-US" altLang="zh-CN" sz="2400" dirty="0">
              <a:latin typeface="新宋体" panose="02010609030101010101" pitchFamily="49" charset="-122"/>
              <a:ea typeface="新宋体" panose="02010609030101010101" pitchFamily="49" charset="-122"/>
            </a:endParaRPr>
          </a:p>
          <a:p>
            <a:r>
              <a:rPr lang="zh-CN" altLang="en-US" sz="2400" dirty="0">
                <a:latin typeface="新宋体" panose="02010609030101010101" pitchFamily="49" charset="-122"/>
                <a:ea typeface="新宋体" panose="02010609030101010101" pitchFamily="49" charset="-122"/>
              </a:rPr>
              <a:t>    包可以拥有其他元素，这些元素可以是类、接口、构件、结点、协作、用况和图，甚至可以是其他包。</a:t>
            </a:r>
            <a:endParaRPr lang="en-US" altLang="zh-CN" sz="2400" dirty="0">
              <a:latin typeface="新宋体" panose="02010609030101010101" pitchFamily="49" charset="-122"/>
              <a:ea typeface="新宋体" panose="02010609030101010101" pitchFamily="49" charset="-122"/>
            </a:endParaRPr>
          </a:p>
        </p:txBody>
      </p:sp>
      <p:pic>
        <p:nvPicPr>
          <p:cNvPr id="3" name="图片 2">
            <a:extLst>
              <a:ext uri="{FF2B5EF4-FFF2-40B4-BE49-F238E27FC236}">
                <a16:creationId xmlns:a16="http://schemas.microsoft.com/office/drawing/2014/main" id="{87161432-CD37-4F43-ABFD-0F96D71ACF62}"/>
              </a:ext>
            </a:extLst>
          </p:cNvPr>
          <p:cNvPicPr>
            <a:picLocks noChangeAspect="1"/>
          </p:cNvPicPr>
          <p:nvPr/>
        </p:nvPicPr>
        <p:blipFill>
          <a:blip r:embed="rId3"/>
          <a:stretch>
            <a:fillRect/>
          </a:stretch>
        </p:blipFill>
        <p:spPr>
          <a:xfrm>
            <a:off x="5164593" y="3379247"/>
            <a:ext cx="3242204" cy="2238664"/>
          </a:xfrm>
          <a:prstGeom prst="rect">
            <a:avLst/>
          </a:prstGeom>
        </p:spPr>
      </p:pic>
      <p:pic>
        <p:nvPicPr>
          <p:cNvPr id="9" name="图片 8">
            <a:extLst>
              <a:ext uri="{FF2B5EF4-FFF2-40B4-BE49-F238E27FC236}">
                <a16:creationId xmlns:a16="http://schemas.microsoft.com/office/drawing/2014/main" id="{0ACB6DDC-D7E4-4EC6-B3A1-E59E81055DF0}"/>
              </a:ext>
            </a:extLst>
          </p:cNvPr>
          <p:cNvPicPr>
            <a:picLocks noChangeAspect="1"/>
          </p:cNvPicPr>
          <p:nvPr/>
        </p:nvPicPr>
        <p:blipFill>
          <a:blip r:embed="rId4"/>
          <a:stretch>
            <a:fillRect/>
          </a:stretch>
        </p:blipFill>
        <p:spPr>
          <a:xfrm>
            <a:off x="8658397" y="3419390"/>
            <a:ext cx="2452844" cy="1887788"/>
          </a:xfrm>
          <a:prstGeom prst="rect">
            <a:avLst/>
          </a:prstGeom>
        </p:spPr>
      </p:pic>
      <p:pic>
        <p:nvPicPr>
          <p:cNvPr id="11" name="图片 10">
            <a:extLst>
              <a:ext uri="{FF2B5EF4-FFF2-40B4-BE49-F238E27FC236}">
                <a16:creationId xmlns:a16="http://schemas.microsoft.com/office/drawing/2014/main" id="{8EF14650-7598-41D6-8EA9-B0C51E9E68C6}"/>
              </a:ext>
            </a:extLst>
          </p:cNvPr>
          <p:cNvPicPr>
            <a:picLocks noChangeAspect="1"/>
          </p:cNvPicPr>
          <p:nvPr/>
        </p:nvPicPr>
        <p:blipFill>
          <a:blip r:embed="rId5"/>
          <a:stretch>
            <a:fillRect/>
          </a:stretch>
        </p:blipFill>
        <p:spPr>
          <a:xfrm>
            <a:off x="231923" y="3844009"/>
            <a:ext cx="4660838" cy="1773902"/>
          </a:xfrm>
          <a:prstGeom prst="rect">
            <a:avLst/>
          </a:prstGeom>
        </p:spPr>
      </p:pic>
      <p:pic>
        <p:nvPicPr>
          <p:cNvPr id="13" name="图片 12">
            <a:extLst>
              <a:ext uri="{FF2B5EF4-FFF2-40B4-BE49-F238E27FC236}">
                <a16:creationId xmlns:a16="http://schemas.microsoft.com/office/drawing/2014/main" id="{2B10AF35-6079-432C-96A1-6A09799D4ED2}"/>
              </a:ext>
            </a:extLst>
          </p:cNvPr>
          <p:cNvPicPr>
            <a:picLocks noChangeAspect="1"/>
          </p:cNvPicPr>
          <p:nvPr/>
        </p:nvPicPr>
        <p:blipFill>
          <a:blip r:embed="rId6"/>
          <a:stretch>
            <a:fillRect/>
          </a:stretch>
        </p:blipFill>
        <p:spPr>
          <a:xfrm>
            <a:off x="1196411" y="2409624"/>
            <a:ext cx="2731862" cy="1272962"/>
          </a:xfrm>
          <a:prstGeom prst="rect">
            <a:avLst/>
          </a:prstGeom>
        </p:spPr>
      </p:pic>
      <p:sp>
        <p:nvSpPr>
          <p:cNvPr id="5" name="文本框 4">
            <a:extLst>
              <a:ext uri="{FF2B5EF4-FFF2-40B4-BE49-F238E27FC236}">
                <a16:creationId xmlns:a16="http://schemas.microsoft.com/office/drawing/2014/main" id="{B235D2AE-94F3-4CCF-8B97-F8FF735EC6E1}"/>
              </a:ext>
            </a:extLst>
          </p:cNvPr>
          <p:cNvSpPr txBox="1"/>
          <p:nvPr/>
        </p:nvSpPr>
        <p:spPr>
          <a:xfrm>
            <a:off x="9152162" y="4637036"/>
            <a:ext cx="1819274" cy="2400657"/>
          </a:xfrm>
          <a:prstGeom prst="rect">
            <a:avLst/>
          </a:prstGeom>
          <a:noFill/>
        </p:spPr>
        <p:txBody>
          <a:bodyPr wrap="square" rtlCol="0">
            <a:spAutoFit/>
          </a:bodyPr>
          <a:lstStyle/>
          <a:p>
            <a:r>
              <a:rPr lang="en-US" altLang="zh-CN" sz="15000" dirty="0">
                <a:solidFill>
                  <a:srgbClr val="FF0000"/>
                </a:solidFill>
              </a:rPr>
              <a:t>×</a:t>
            </a:r>
            <a:endParaRPr lang="zh-CN" altLang="en-US" sz="15000" dirty="0">
              <a:solidFill>
                <a:srgbClr val="FF0000"/>
              </a:solidFill>
            </a:endParaRPr>
          </a:p>
        </p:txBody>
      </p:sp>
    </p:spTree>
    <p:extLst>
      <p:ext uri="{BB962C8B-B14F-4D97-AF65-F5344CB8AC3E}">
        <p14:creationId xmlns:p14="http://schemas.microsoft.com/office/powerpoint/2010/main" val="282586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可见性</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34</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998569" y="1506360"/>
            <a:ext cx="5568486"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包可以控制包所拥有的元素的可见性</a:t>
            </a:r>
            <a:endParaRPr lang="en-US" altLang="zh-CN" sz="2400" dirty="0">
              <a:latin typeface="新宋体" panose="02010609030101010101" pitchFamily="49" charset="-122"/>
              <a:ea typeface="新宋体" panose="02010609030101010101" pitchFamily="49" charset="-122"/>
            </a:endParaRPr>
          </a:p>
        </p:txBody>
      </p:sp>
      <p:pic>
        <p:nvPicPr>
          <p:cNvPr id="5" name="图片 4">
            <a:extLst>
              <a:ext uri="{FF2B5EF4-FFF2-40B4-BE49-F238E27FC236}">
                <a16:creationId xmlns:a16="http://schemas.microsoft.com/office/drawing/2014/main" id="{BD9E965C-F13A-441C-BE82-91CA84C42C50}"/>
              </a:ext>
            </a:extLst>
          </p:cNvPr>
          <p:cNvPicPr>
            <a:picLocks noChangeAspect="1"/>
          </p:cNvPicPr>
          <p:nvPr/>
        </p:nvPicPr>
        <p:blipFill>
          <a:blip r:embed="rId3"/>
          <a:stretch>
            <a:fillRect/>
          </a:stretch>
        </p:blipFill>
        <p:spPr>
          <a:xfrm>
            <a:off x="7384026" y="1257236"/>
            <a:ext cx="4043222" cy="4754690"/>
          </a:xfrm>
          <a:prstGeom prst="rect">
            <a:avLst/>
          </a:prstGeom>
        </p:spPr>
      </p:pic>
      <p:sp>
        <p:nvSpPr>
          <p:cNvPr id="14" name="文本框 13">
            <a:extLst>
              <a:ext uri="{FF2B5EF4-FFF2-40B4-BE49-F238E27FC236}">
                <a16:creationId xmlns:a16="http://schemas.microsoft.com/office/drawing/2014/main" id="{EF580741-472B-42FF-8923-817F712DFC5E}"/>
              </a:ext>
            </a:extLst>
          </p:cNvPr>
          <p:cNvSpPr txBox="1"/>
          <p:nvPr/>
        </p:nvSpPr>
        <p:spPr>
          <a:xfrm>
            <a:off x="998567" y="2270073"/>
            <a:ext cx="5568486" cy="830997"/>
          </a:xfrm>
          <a:prstGeom prst="rect">
            <a:avLst/>
          </a:prstGeom>
          <a:noFill/>
        </p:spPr>
        <p:txBody>
          <a:bodyPr wrap="square" rtlCol="0">
            <a:spAutoFit/>
          </a:bodyPr>
          <a:lstStyle/>
          <a:p>
            <a:r>
              <a:rPr lang="en-US" altLang="zh-CN" sz="2400" dirty="0">
                <a:latin typeface="新宋体" panose="02010609030101010101" pitchFamily="49" charset="-122"/>
                <a:ea typeface="新宋体" panose="02010609030101010101" pitchFamily="49" charset="-122"/>
              </a:rPr>
              <a:t>+</a:t>
            </a:r>
            <a:r>
              <a:rPr lang="zh-CN" altLang="en-US" sz="2400" dirty="0">
                <a:latin typeface="新宋体" panose="02010609030101010101" pitchFamily="49" charset="-122"/>
                <a:ea typeface="新宋体" panose="02010609030101010101" pitchFamily="49" charset="-122"/>
              </a:rPr>
              <a:t>为前缀表示该元素是公共（</a:t>
            </a:r>
            <a:r>
              <a:rPr lang="en-US" altLang="zh-CN" sz="2400" dirty="0">
                <a:latin typeface="新宋体" panose="02010609030101010101" pitchFamily="49" charset="-122"/>
                <a:ea typeface="新宋体" panose="02010609030101010101" pitchFamily="49" charset="-122"/>
              </a:rPr>
              <a:t>public</a:t>
            </a:r>
            <a:r>
              <a:rPr lang="zh-CN" altLang="en-US" sz="2400" dirty="0">
                <a:latin typeface="新宋体" panose="02010609030101010101" pitchFamily="49" charset="-122"/>
                <a:ea typeface="新宋体" panose="02010609030101010101" pitchFamily="49" charset="-122"/>
              </a:rPr>
              <a:t>）元素</a:t>
            </a:r>
            <a:endParaRPr lang="en-US" altLang="zh-CN" sz="2400" dirty="0">
              <a:latin typeface="新宋体" panose="02010609030101010101" pitchFamily="49" charset="-122"/>
              <a:ea typeface="新宋体" panose="02010609030101010101" pitchFamily="49" charset="-122"/>
            </a:endParaRPr>
          </a:p>
        </p:txBody>
      </p:sp>
      <p:sp>
        <p:nvSpPr>
          <p:cNvPr id="15" name="文本框 14">
            <a:extLst>
              <a:ext uri="{FF2B5EF4-FFF2-40B4-BE49-F238E27FC236}">
                <a16:creationId xmlns:a16="http://schemas.microsoft.com/office/drawing/2014/main" id="{49A47C0F-8526-4D41-979D-5DE9A1D21DE7}"/>
              </a:ext>
            </a:extLst>
          </p:cNvPr>
          <p:cNvSpPr txBox="1"/>
          <p:nvPr/>
        </p:nvSpPr>
        <p:spPr>
          <a:xfrm>
            <a:off x="998567" y="3101070"/>
            <a:ext cx="5903677" cy="1200329"/>
          </a:xfrm>
          <a:prstGeom prst="rect">
            <a:avLst/>
          </a:prstGeom>
          <a:noFill/>
        </p:spPr>
        <p:txBody>
          <a:bodyPr wrap="square" rtlCol="0">
            <a:spAutoFit/>
          </a:bodyPr>
          <a:lstStyle/>
          <a:p>
            <a:r>
              <a:rPr lang="en-US" altLang="zh-CN" sz="2400" dirty="0">
                <a:latin typeface="新宋体" panose="02010609030101010101" pitchFamily="49" charset="-122"/>
                <a:ea typeface="新宋体" panose="02010609030101010101" pitchFamily="49" charset="-122"/>
              </a:rPr>
              <a:t>-</a:t>
            </a:r>
            <a:r>
              <a:rPr lang="zh-CN" altLang="en-US" sz="2400" dirty="0">
                <a:latin typeface="新宋体" panose="02010609030101010101" pitchFamily="49" charset="-122"/>
                <a:ea typeface="新宋体" panose="02010609030101010101" pitchFamily="49" charset="-122"/>
              </a:rPr>
              <a:t>为前缀表示该元素是受保护的（</a:t>
            </a:r>
            <a:r>
              <a:rPr lang="en-US" altLang="zh-CN" sz="2400" dirty="0">
                <a:latin typeface="新宋体" panose="02010609030101010101" pitchFamily="49" charset="-122"/>
                <a:ea typeface="新宋体" panose="02010609030101010101" pitchFamily="49" charset="-122"/>
              </a:rPr>
              <a:t>protected</a:t>
            </a:r>
            <a:r>
              <a:rPr lang="zh-CN" altLang="en-US" sz="2400" dirty="0">
                <a:latin typeface="新宋体" panose="02010609030101010101" pitchFamily="49" charset="-122"/>
                <a:ea typeface="新宋体" panose="02010609030101010101" pitchFamily="49" charset="-122"/>
              </a:rPr>
              <a:t>）元素，仅对这个包的继承的包可见</a:t>
            </a:r>
            <a:endParaRPr lang="en-US" altLang="zh-CN" sz="2400" dirty="0">
              <a:latin typeface="新宋体" panose="02010609030101010101" pitchFamily="49" charset="-122"/>
              <a:ea typeface="新宋体" panose="02010609030101010101" pitchFamily="49" charset="-122"/>
            </a:endParaRPr>
          </a:p>
        </p:txBody>
      </p:sp>
      <p:sp>
        <p:nvSpPr>
          <p:cNvPr id="16" name="文本框 15">
            <a:extLst>
              <a:ext uri="{FF2B5EF4-FFF2-40B4-BE49-F238E27FC236}">
                <a16:creationId xmlns:a16="http://schemas.microsoft.com/office/drawing/2014/main" id="{DC68465A-E27C-4E17-A26A-2807C1F7F080}"/>
              </a:ext>
            </a:extLst>
          </p:cNvPr>
          <p:cNvSpPr txBox="1"/>
          <p:nvPr/>
        </p:nvSpPr>
        <p:spPr>
          <a:xfrm>
            <a:off x="998567" y="4301399"/>
            <a:ext cx="6110155" cy="830997"/>
          </a:xfrm>
          <a:prstGeom prst="rect">
            <a:avLst/>
          </a:prstGeom>
          <a:noFill/>
        </p:spPr>
        <p:txBody>
          <a:bodyPr wrap="square" rtlCol="0">
            <a:spAutoFit/>
          </a:bodyPr>
          <a:lstStyle/>
          <a:p>
            <a:r>
              <a:rPr lang="en-US" altLang="zh-CN" sz="2400" dirty="0">
                <a:latin typeface="新宋体" panose="02010609030101010101" pitchFamily="49" charset="-122"/>
                <a:ea typeface="新宋体" panose="02010609030101010101" pitchFamily="49" charset="-122"/>
              </a:rPr>
              <a:t>#</a:t>
            </a:r>
            <a:r>
              <a:rPr lang="zh-CN" altLang="en-US" sz="2400" dirty="0">
                <a:latin typeface="新宋体" panose="02010609030101010101" pitchFamily="49" charset="-122"/>
                <a:ea typeface="新宋体" panose="02010609030101010101" pitchFamily="49" charset="-122"/>
              </a:rPr>
              <a:t>为前缀表示该元素是私有的（</a:t>
            </a:r>
            <a:r>
              <a:rPr lang="en-US" altLang="zh-CN" sz="2400" dirty="0">
                <a:latin typeface="新宋体" panose="02010609030101010101" pitchFamily="49" charset="-122"/>
                <a:ea typeface="新宋体" panose="02010609030101010101" pitchFamily="49" charset="-122"/>
              </a:rPr>
              <a:t>private</a:t>
            </a:r>
            <a:r>
              <a:rPr lang="zh-CN" altLang="en-US" sz="2400" dirty="0">
                <a:latin typeface="新宋体" panose="02010609030101010101" pitchFamily="49" charset="-122"/>
                <a:ea typeface="新宋体" panose="02010609030101010101" pitchFamily="49" charset="-122"/>
              </a:rPr>
              <a:t>）元素，私有的元素在这个包外部完全不可见</a:t>
            </a:r>
            <a:endParaRPr lang="en-US" altLang="zh-CN" sz="2400" dirty="0">
              <a:latin typeface="新宋体" panose="02010609030101010101" pitchFamily="49" charset="-122"/>
              <a:ea typeface="新宋体" panose="02010609030101010101" pitchFamily="49" charset="-122"/>
            </a:endParaRPr>
          </a:p>
        </p:txBody>
      </p:sp>
      <p:sp>
        <p:nvSpPr>
          <p:cNvPr id="17" name="文本框 16">
            <a:extLst>
              <a:ext uri="{FF2B5EF4-FFF2-40B4-BE49-F238E27FC236}">
                <a16:creationId xmlns:a16="http://schemas.microsoft.com/office/drawing/2014/main" id="{D5B42F16-132F-4647-94A2-BAEE8C1B94A8}"/>
              </a:ext>
            </a:extLst>
          </p:cNvPr>
          <p:cNvSpPr txBox="1"/>
          <p:nvPr/>
        </p:nvSpPr>
        <p:spPr>
          <a:xfrm>
            <a:off x="998567" y="5132396"/>
            <a:ext cx="6110154" cy="830997"/>
          </a:xfrm>
          <a:prstGeom prst="rect">
            <a:avLst/>
          </a:prstGeom>
          <a:noFill/>
        </p:spPr>
        <p:txBody>
          <a:bodyPr wrap="square" rtlCol="0">
            <a:spAutoFit/>
          </a:bodyPr>
          <a:lstStyle/>
          <a:p>
            <a:r>
              <a:rPr lang="en-US" altLang="zh-CN" sz="2400" dirty="0">
                <a:latin typeface="新宋体" panose="02010609030101010101" pitchFamily="49" charset="-122"/>
                <a:ea typeface="新宋体" panose="02010609030101010101" pitchFamily="49" charset="-122"/>
              </a:rPr>
              <a:t>~</a:t>
            </a:r>
            <a:r>
              <a:rPr lang="zh-CN" altLang="en-US" sz="2400" dirty="0">
                <a:latin typeface="新宋体" panose="02010609030101010101" pitchFamily="49" charset="-122"/>
                <a:ea typeface="新宋体" panose="02010609030101010101" pitchFamily="49" charset="-122"/>
              </a:rPr>
              <a:t>为前缀表示该元素为</a:t>
            </a:r>
            <a:r>
              <a:rPr lang="zh-CN" altLang="en-US" sz="2400" dirty="0">
                <a:solidFill>
                  <a:srgbClr val="FF0000"/>
                </a:solidFill>
                <a:latin typeface="新宋体" panose="02010609030101010101" pitchFamily="49" charset="-122"/>
                <a:ea typeface="新宋体" panose="02010609030101010101" pitchFamily="49" charset="-122"/>
              </a:rPr>
              <a:t>包的（</a:t>
            </a:r>
            <a:r>
              <a:rPr lang="en-US" altLang="zh-CN" sz="2400" dirty="0">
                <a:solidFill>
                  <a:srgbClr val="FF0000"/>
                </a:solidFill>
                <a:latin typeface="新宋体" panose="02010609030101010101" pitchFamily="49" charset="-122"/>
                <a:ea typeface="新宋体" panose="02010609030101010101" pitchFamily="49" charset="-122"/>
              </a:rPr>
              <a:t>package</a:t>
            </a:r>
            <a:r>
              <a:rPr lang="zh-CN" altLang="en-US" sz="2400" dirty="0">
                <a:solidFill>
                  <a:srgbClr val="FF0000"/>
                </a:solidFill>
                <a:latin typeface="新宋体" panose="02010609030101010101" pitchFamily="49" charset="-122"/>
                <a:ea typeface="新宋体" panose="02010609030101010101" pitchFamily="49" charset="-122"/>
              </a:rPr>
              <a:t>）</a:t>
            </a:r>
            <a:r>
              <a:rPr lang="zh-CN" altLang="en-US" sz="2400" dirty="0">
                <a:latin typeface="新宋体" panose="02010609030101010101" pitchFamily="49" charset="-122"/>
                <a:ea typeface="新宋体" panose="02010609030101010101" pitchFamily="49" charset="-122"/>
              </a:rPr>
              <a:t>元素，仅在包中对其他元素可见</a:t>
            </a:r>
            <a:endParaRPr lang="en-US" altLang="zh-CN" sz="24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5860057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引入和引出</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35</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216311" y="1312251"/>
            <a:ext cx="4257368" cy="5545749"/>
          </a:xfrm>
          <a:prstGeom prst="rect">
            <a:avLst/>
          </a:prstGeom>
          <a:noFill/>
        </p:spPr>
        <p:txBody>
          <a:bodyPr wrap="square" rtlCol="0">
            <a:spAutoFit/>
          </a:bodyPr>
          <a:lstStyle/>
          <a:p>
            <a:pPr>
              <a:lnSpc>
                <a:spcPct val="150000"/>
              </a:lnSpc>
            </a:pPr>
            <a:r>
              <a:rPr lang="zh-CN" altLang="en-US" sz="2400" dirty="0">
                <a:latin typeface="新宋体" panose="02010609030101010101" pitchFamily="49" charset="-122"/>
                <a:ea typeface="新宋体" panose="02010609030101010101" pitchFamily="49" charset="-122"/>
              </a:rPr>
              <a:t>    若一个系统中有几百个并列的类，对于之间的复杂关系网没有任何限制，我们就需要用到某种受控的包装机制来组织抽象。</a:t>
            </a:r>
            <a:endParaRPr lang="en-US" altLang="zh-CN" sz="2400" dirty="0">
              <a:latin typeface="新宋体" panose="02010609030101010101" pitchFamily="49" charset="-122"/>
              <a:ea typeface="新宋体" panose="02010609030101010101" pitchFamily="49" charset="-122"/>
            </a:endParaRPr>
          </a:p>
          <a:p>
            <a:pPr>
              <a:lnSpc>
                <a:spcPct val="150000"/>
              </a:lnSpc>
            </a:pPr>
            <a:r>
              <a:rPr lang="zh-CN" altLang="en-US" sz="2400" dirty="0">
                <a:latin typeface="新宋体" panose="02010609030101010101" pitchFamily="49" charset="-122"/>
                <a:ea typeface="新宋体" panose="02010609030101010101" pitchFamily="49" charset="-122"/>
              </a:rPr>
              <a:t>    如果一个包引入了另一个包，通过简单名就可以对被引入包中的公共元素进行访问，若没有引入，必须通过限定名才可以访问公共元素。</a:t>
            </a:r>
            <a:endParaRPr lang="en-US" altLang="zh-CN" sz="2400" dirty="0">
              <a:latin typeface="新宋体" panose="02010609030101010101" pitchFamily="49" charset="-122"/>
              <a:ea typeface="新宋体" panose="02010609030101010101" pitchFamily="49" charset="-122"/>
            </a:endParaRPr>
          </a:p>
        </p:txBody>
      </p:sp>
      <p:pic>
        <p:nvPicPr>
          <p:cNvPr id="10" name="图片 9">
            <a:extLst>
              <a:ext uri="{FF2B5EF4-FFF2-40B4-BE49-F238E27FC236}">
                <a16:creationId xmlns:a16="http://schemas.microsoft.com/office/drawing/2014/main" id="{F422A7F4-C629-47E0-BB32-F2AF733D9A9B}"/>
              </a:ext>
            </a:extLst>
          </p:cNvPr>
          <p:cNvPicPr>
            <a:picLocks noChangeAspect="1"/>
          </p:cNvPicPr>
          <p:nvPr/>
        </p:nvPicPr>
        <p:blipFill>
          <a:blip r:embed="rId3"/>
          <a:stretch>
            <a:fillRect/>
          </a:stretch>
        </p:blipFill>
        <p:spPr>
          <a:xfrm>
            <a:off x="9042948" y="1974684"/>
            <a:ext cx="3040898" cy="3575992"/>
          </a:xfrm>
          <a:prstGeom prst="rect">
            <a:avLst/>
          </a:prstGeom>
        </p:spPr>
      </p:pic>
      <p:pic>
        <p:nvPicPr>
          <p:cNvPr id="11" name="图片 10">
            <a:extLst>
              <a:ext uri="{FF2B5EF4-FFF2-40B4-BE49-F238E27FC236}">
                <a16:creationId xmlns:a16="http://schemas.microsoft.com/office/drawing/2014/main" id="{A51C8901-E60A-4111-A83D-9B461239344F}"/>
              </a:ext>
            </a:extLst>
          </p:cNvPr>
          <p:cNvPicPr>
            <a:picLocks noChangeAspect="1"/>
          </p:cNvPicPr>
          <p:nvPr/>
        </p:nvPicPr>
        <p:blipFill>
          <a:blip r:embed="rId4"/>
          <a:stretch>
            <a:fillRect/>
          </a:stretch>
        </p:blipFill>
        <p:spPr>
          <a:xfrm>
            <a:off x="4387193" y="2460503"/>
            <a:ext cx="4629214" cy="2742006"/>
          </a:xfrm>
          <a:prstGeom prst="rect">
            <a:avLst/>
          </a:prstGeom>
        </p:spPr>
      </p:pic>
    </p:spTree>
    <p:extLst>
      <p:ext uri="{BB962C8B-B14F-4D97-AF65-F5344CB8AC3E}">
        <p14:creationId xmlns:p14="http://schemas.microsoft.com/office/powerpoint/2010/main" val="25352424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建模</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36</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1057562" y="1191728"/>
            <a:ext cx="9918813" cy="400110"/>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使用包的最常见的目的就是把建模元素组织成能作为一个集合进行命名和处理的组。</a:t>
            </a:r>
            <a:endParaRPr lang="en-US" altLang="zh-CN" sz="2000" dirty="0">
              <a:latin typeface="新宋体" panose="02010609030101010101" pitchFamily="49" charset="-122"/>
              <a:ea typeface="新宋体" panose="02010609030101010101" pitchFamily="49" charset="-122"/>
            </a:endParaRPr>
          </a:p>
        </p:txBody>
      </p:sp>
      <p:sp>
        <p:nvSpPr>
          <p:cNvPr id="11" name="文本框 10">
            <a:extLst>
              <a:ext uri="{FF2B5EF4-FFF2-40B4-BE49-F238E27FC236}">
                <a16:creationId xmlns:a16="http://schemas.microsoft.com/office/drawing/2014/main" id="{5BCDDE59-CCB7-4EB8-8ECB-6B3F4B6448DC}"/>
              </a:ext>
            </a:extLst>
          </p:cNvPr>
          <p:cNvSpPr txBox="1"/>
          <p:nvPr/>
        </p:nvSpPr>
        <p:spPr>
          <a:xfrm>
            <a:off x="1215625" y="1671997"/>
            <a:ext cx="4557936" cy="4944623"/>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    对成组的元素建模：大多数情况下我们用包组合基本种类相同的元素。并用</a:t>
            </a:r>
            <a:r>
              <a:rPr lang="en-US" altLang="zh-CN" sz="2000" dirty="0">
                <a:latin typeface="新宋体" panose="02010609030101010101" pitchFamily="49" charset="-122"/>
                <a:ea typeface="新宋体" panose="02010609030101010101" pitchFamily="49" charset="-122"/>
              </a:rPr>
              <a:t>UML</a:t>
            </a:r>
            <a:r>
              <a:rPr lang="zh-CN" altLang="en-US" sz="2000" dirty="0">
                <a:latin typeface="新宋体" panose="02010609030101010101" pitchFamily="49" charset="-122"/>
                <a:ea typeface="新宋体" panose="02010609030101010101" pitchFamily="49" charset="-122"/>
              </a:rPr>
              <a:t>的引入依赖控制包之间的访问。</a:t>
            </a:r>
            <a:endParaRPr lang="en-US" altLang="zh-CN" sz="2000" dirty="0">
              <a:latin typeface="新宋体" panose="02010609030101010101" pitchFamily="49" charset="-122"/>
              <a:ea typeface="新宋体" panose="02010609030101010101" pitchFamily="49" charset="-122"/>
            </a:endParaRPr>
          </a:p>
          <a:p>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1.</a:t>
            </a:r>
            <a:r>
              <a:rPr lang="zh-CN" altLang="en-US" sz="2000" dirty="0">
                <a:latin typeface="新宋体" panose="02010609030101010101" pitchFamily="49" charset="-122"/>
                <a:ea typeface="新宋体" panose="02010609030101010101" pitchFamily="49" charset="-122"/>
              </a:rPr>
              <a:t>找出一组概念或语义上相互接</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  近的元素所定义的子块。</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2.</a:t>
            </a:r>
            <a:r>
              <a:rPr lang="zh-CN" altLang="en-US" sz="2000" dirty="0">
                <a:latin typeface="新宋体" panose="02010609030101010101" pitchFamily="49" charset="-122"/>
                <a:ea typeface="新宋体" panose="02010609030101010101" pitchFamily="49" charset="-122"/>
              </a:rPr>
              <a:t>把他们围在一个包中。</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3.</a:t>
            </a:r>
            <a:r>
              <a:rPr lang="zh-CN" altLang="en-US" sz="2000" dirty="0">
                <a:latin typeface="新宋体" panose="02010609030101010101" pitchFamily="49" charset="-122"/>
                <a:ea typeface="新宋体" panose="02010609030101010101" pitchFamily="49" charset="-122"/>
              </a:rPr>
              <a:t>判断这些元素的可见性。</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4.</a:t>
            </a:r>
            <a:r>
              <a:rPr lang="zh-CN" altLang="en-US" sz="2000" dirty="0">
                <a:latin typeface="新宋体" panose="02010609030101010101" pitchFamily="49" charset="-122"/>
                <a:ea typeface="新宋体" panose="02010609030101010101" pitchFamily="49" charset="-122"/>
              </a:rPr>
              <a:t>用引入依赖显式的连接建立在</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其他包之上的包。</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5.</a:t>
            </a:r>
            <a:r>
              <a:rPr lang="zh-CN" altLang="en-US" sz="2000" dirty="0">
                <a:latin typeface="新宋体" panose="02010609030101010101" pitchFamily="49" charset="-122"/>
                <a:ea typeface="新宋体" panose="02010609030101010101" pitchFamily="49" charset="-122"/>
              </a:rPr>
              <a:t>用泛化把特殊包连接到他们的</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较一般的包。</a:t>
            </a:r>
            <a:endParaRPr lang="en-US" altLang="zh-CN" sz="2000" dirty="0">
              <a:latin typeface="新宋体" panose="02010609030101010101" pitchFamily="49" charset="-122"/>
              <a:ea typeface="新宋体" panose="02010609030101010101" pitchFamily="49" charset="-122"/>
            </a:endParaRPr>
          </a:p>
        </p:txBody>
      </p:sp>
      <p:sp>
        <p:nvSpPr>
          <p:cNvPr id="3" name="矩形 2">
            <a:extLst>
              <a:ext uri="{FF2B5EF4-FFF2-40B4-BE49-F238E27FC236}">
                <a16:creationId xmlns:a16="http://schemas.microsoft.com/office/drawing/2014/main" id="{6B6DCDFD-1162-44FD-A8C0-B7B59C12A8FD}"/>
              </a:ext>
            </a:extLst>
          </p:cNvPr>
          <p:cNvSpPr/>
          <p:nvPr/>
        </p:nvSpPr>
        <p:spPr>
          <a:xfrm>
            <a:off x="6418440" y="1672985"/>
            <a:ext cx="4557935" cy="4021294"/>
          </a:xfrm>
          <a:prstGeom prst="rect">
            <a:avLst/>
          </a:prstGeom>
        </p:spPr>
        <p:txBody>
          <a:bodyPr wrap="square">
            <a:spAutoFit/>
          </a:bodyPr>
          <a:lstStyle/>
          <a:p>
            <a:r>
              <a:rPr lang="zh-CN" altLang="en-US" sz="2000" dirty="0">
                <a:latin typeface="新宋体" panose="02010609030101010101" pitchFamily="49" charset="-122"/>
                <a:ea typeface="新宋体" panose="02010609030101010101" pitchFamily="49" charset="-122"/>
              </a:rPr>
              <a:t>   对体系结构视图建模：当考虑软件系统体系结构的不同视图时，我们可以用包对体系结构的视图建模。</a:t>
            </a:r>
            <a:endParaRPr lang="en-US" altLang="zh-CN" sz="2000" dirty="0">
              <a:latin typeface="新宋体" panose="02010609030101010101" pitchFamily="49" charset="-122"/>
              <a:ea typeface="新宋体" panose="02010609030101010101" pitchFamily="49" charset="-122"/>
            </a:endParaRPr>
          </a:p>
          <a:p>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1.</a:t>
            </a:r>
            <a:r>
              <a:rPr lang="zh-CN" altLang="en-US" sz="2000" dirty="0">
                <a:latin typeface="新宋体" panose="02010609030101010101" pitchFamily="49" charset="-122"/>
                <a:ea typeface="新宋体" panose="02010609030101010101" pitchFamily="49" charset="-122"/>
              </a:rPr>
              <a:t>识别出语境中一组有重要作用</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的体系结构视图。</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2.</a:t>
            </a:r>
            <a:r>
              <a:rPr lang="zh-CN" altLang="en-US" sz="2000" dirty="0">
                <a:latin typeface="新宋体" panose="02010609030101010101" pitchFamily="49" charset="-122"/>
                <a:ea typeface="新宋体" panose="02010609030101010101" pitchFamily="49" charset="-122"/>
              </a:rPr>
              <a:t>把这些语义充分必要的元素和</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图放到合适的包中。</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3.</a:t>
            </a:r>
            <a:r>
              <a:rPr lang="zh-CN" altLang="en-US" sz="2000" dirty="0">
                <a:latin typeface="新宋体" panose="02010609030101010101" pitchFamily="49" charset="-122"/>
                <a:ea typeface="新宋体" panose="02010609030101010101" pitchFamily="49" charset="-122"/>
              </a:rPr>
              <a:t>如果有必要，再把这些元素组</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合到各自的包中。</a:t>
            </a:r>
          </a:p>
        </p:txBody>
      </p:sp>
    </p:spTree>
    <p:extLst>
      <p:ext uri="{BB962C8B-B14F-4D97-AF65-F5344CB8AC3E}">
        <p14:creationId xmlns:p14="http://schemas.microsoft.com/office/powerpoint/2010/main" val="20183171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en-US" altLang="zh-CN" dirty="0"/>
              <a:t>Q&amp;A</a:t>
            </a:r>
            <a:endParaRPr lang="zh-CN" altLang="en-US" dirty="0"/>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37</a:t>
            </a:fld>
            <a:endParaRPr lang="zh-CN" altLang="en-US" dirty="0"/>
          </a:p>
        </p:txBody>
      </p:sp>
      <p:pic>
        <p:nvPicPr>
          <p:cNvPr id="6" name="图片 5">
            <a:extLst>
              <a:ext uri="{FF2B5EF4-FFF2-40B4-BE49-F238E27FC236}">
                <a16:creationId xmlns:a16="http://schemas.microsoft.com/office/drawing/2014/main" id="{760A9E4D-4DA3-4655-ACDD-7E3307F549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1202" y="1202460"/>
            <a:ext cx="6182706" cy="4864242"/>
          </a:xfrm>
          <a:prstGeom prst="rect">
            <a:avLst/>
          </a:prstGeom>
        </p:spPr>
      </p:pic>
      <p:sp>
        <p:nvSpPr>
          <p:cNvPr id="9" name="文本框 8">
            <a:extLst>
              <a:ext uri="{FF2B5EF4-FFF2-40B4-BE49-F238E27FC236}">
                <a16:creationId xmlns:a16="http://schemas.microsoft.com/office/drawing/2014/main" id="{08BC4E2B-E498-4314-803B-B27D119FCCA6}"/>
              </a:ext>
            </a:extLst>
          </p:cNvPr>
          <p:cNvSpPr txBox="1"/>
          <p:nvPr/>
        </p:nvSpPr>
        <p:spPr>
          <a:xfrm>
            <a:off x="841551" y="2569285"/>
            <a:ext cx="4468778" cy="461665"/>
          </a:xfrm>
          <a:prstGeom prst="rect">
            <a:avLst/>
          </a:prstGeom>
          <a:noFill/>
        </p:spPr>
        <p:txBody>
          <a:bodyPr wrap="square" rtlCol="0">
            <a:spAutoFit/>
          </a:bodyPr>
          <a:lstStyle/>
          <a:p>
            <a:r>
              <a:rPr lang="en-US" altLang="zh-CN" sz="2400" dirty="0">
                <a:latin typeface="新宋体" panose="02010609030101010101" pitchFamily="49" charset="-122"/>
                <a:ea typeface="新宋体" panose="02010609030101010101" pitchFamily="49" charset="-122"/>
              </a:rPr>
              <a:t>+</a:t>
            </a:r>
            <a:r>
              <a:rPr lang="zh-CN" altLang="en-US" sz="2400" dirty="0">
                <a:latin typeface="新宋体" panose="02010609030101010101" pitchFamily="49" charset="-122"/>
                <a:ea typeface="新宋体" panose="02010609030101010101" pitchFamily="49" charset="-122"/>
              </a:rPr>
              <a:t> </a:t>
            </a:r>
            <a:r>
              <a:rPr lang="en-US" altLang="zh-CN" sz="2400" dirty="0">
                <a:latin typeface="新宋体" panose="02010609030101010101" pitchFamily="49" charset="-122"/>
                <a:ea typeface="新宋体" panose="02010609030101010101" pitchFamily="49" charset="-122"/>
              </a:rPr>
              <a:t>:</a:t>
            </a:r>
            <a:r>
              <a:rPr lang="zh-CN" altLang="en-US" sz="2400" dirty="0">
                <a:latin typeface="新宋体" panose="02010609030101010101" pitchFamily="49" charset="-122"/>
                <a:ea typeface="新宋体" panose="02010609030101010101" pitchFamily="49" charset="-122"/>
              </a:rPr>
              <a:t>公共（</a:t>
            </a:r>
            <a:r>
              <a:rPr lang="en-US" altLang="zh-CN" sz="2400" dirty="0">
                <a:latin typeface="新宋体" panose="02010609030101010101" pitchFamily="49" charset="-122"/>
                <a:ea typeface="新宋体" panose="02010609030101010101" pitchFamily="49" charset="-122"/>
              </a:rPr>
              <a:t>public</a:t>
            </a:r>
            <a:r>
              <a:rPr lang="zh-CN" altLang="en-US" sz="2400" dirty="0">
                <a:latin typeface="新宋体" panose="02010609030101010101" pitchFamily="49" charset="-122"/>
                <a:ea typeface="新宋体" panose="02010609030101010101" pitchFamily="49" charset="-122"/>
              </a:rPr>
              <a:t>）元素</a:t>
            </a:r>
            <a:endParaRPr lang="en-US" altLang="zh-CN" sz="2400" dirty="0">
              <a:latin typeface="新宋体" panose="02010609030101010101" pitchFamily="49" charset="-122"/>
              <a:ea typeface="新宋体" panose="02010609030101010101" pitchFamily="49" charset="-122"/>
            </a:endParaRPr>
          </a:p>
        </p:txBody>
      </p:sp>
      <p:sp>
        <p:nvSpPr>
          <p:cNvPr id="10" name="文本框 9">
            <a:extLst>
              <a:ext uri="{FF2B5EF4-FFF2-40B4-BE49-F238E27FC236}">
                <a16:creationId xmlns:a16="http://schemas.microsoft.com/office/drawing/2014/main" id="{6018D949-D7C2-4023-867D-997E34166560}"/>
              </a:ext>
            </a:extLst>
          </p:cNvPr>
          <p:cNvSpPr txBox="1"/>
          <p:nvPr/>
        </p:nvSpPr>
        <p:spPr>
          <a:xfrm>
            <a:off x="841550" y="3159241"/>
            <a:ext cx="5126631" cy="461665"/>
          </a:xfrm>
          <a:prstGeom prst="rect">
            <a:avLst/>
          </a:prstGeom>
          <a:noFill/>
        </p:spPr>
        <p:txBody>
          <a:bodyPr wrap="square" rtlCol="0">
            <a:spAutoFit/>
          </a:bodyPr>
          <a:lstStyle/>
          <a:p>
            <a:r>
              <a:rPr lang="en-US" altLang="zh-CN" sz="2400" dirty="0">
                <a:latin typeface="新宋体" panose="02010609030101010101" pitchFamily="49" charset="-122"/>
                <a:ea typeface="新宋体" panose="02010609030101010101" pitchFamily="49" charset="-122"/>
              </a:rPr>
              <a:t>-:</a:t>
            </a:r>
            <a:r>
              <a:rPr lang="zh-CN" altLang="en-US" sz="2400" dirty="0">
                <a:latin typeface="新宋体" panose="02010609030101010101" pitchFamily="49" charset="-122"/>
                <a:ea typeface="新宋体" panose="02010609030101010101" pitchFamily="49" charset="-122"/>
              </a:rPr>
              <a:t>受保护的（</a:t>
            </a:r>
            <a:r>
              <a:rPr lang="en-US" altLang="zh-CN" sz="2400" dirty="0">
                <a:latin typeface="新宋体" panose="02010609030101010101" pitchFamily="49" charset="-122"/>
                <a:ea typeface="新宋体" panose="02010609030101010101" pitchFamily="49" charset="-122"/>
              </a:rPr>
              <a:t>protected</a:t>
            </a:r>
            <a:r>
              <a:rPr lang="zh-CN" altLang="en-US" sz="2400" dirty="0">
                <a:latin typeface="新宋体" panose="02010609030101010101" pitchFamily="49" charset="-122"/>
                <a:ea typeface="新宋体" panose="02010609030101010101" pitchFamily="49" charset="-122"/>
              </a:rPr>
              <a:t>）元素</a:t>
            </a:r>
            <a:endParaRPr lang="en-US" altLang="zh-CN" sz="2400" dirty="0">
              <a:latin typeface="新宋体" panose="02010609030101010101" pitchFamily="49" charset="-122"/>
              <a:ea typeface="新宋体" panose="02010609030101010101" pitchFamily="49" charset="-122"/>
            </a:endParaRPr>
          </a:p>
        </p:txBody>
      </p:sp>
      <p:sp>
        <p:nvSpPr>
          <p:cNvPr id="12" name="文本框 11">
            <a:extLst>
              <a:ext uri="{FF2B5EF4-FFF2-40B4-BE49-F238E27FC236}">
                <a16:creationId xmlns:a16="http://schemas.microsoft.com/office/drawing/2014/main" id="{507B6406-D1CD-4610-AFAB-39EE5CAAC770}"/>
              </a:ext>
            </a:extLst>
          </p:cNvPr>
          <p:cNvSpPr txBox="1"/>
          <p:nvPr/>
        </p:nvSpPr>
        <p:spPr>
          <a:xfrm>
            <a:off x="841551" y="3749197"/>
            <a:ext cx="3337160" cy="830997"/>
          </a:xfrm>
          <a:prstGeom prst="rect">
            <a:avLst/>
          </a:prstGeom>
          <a:noFill/>
        </p:spPr>
        <p:txBody>
          <a:bodyPr wrap="square" rtlCol="0">
            <a:spAutoFit/>
          </a:bodyPr>
          <a:lstStyle/>
          <a:p>
            <a:r>
              <a:rPr lang="en-US" altLang="zh-CN" sz="2400" dirty="0">
                <a:latin typeface="新宋体" panose="02010609030101010101" pitchFamily="49" charset="-122"/>
                <a:ea typeface="新宋体" panose="02010609030101010101" pitchFamily="49" charset="-122"/>
              </a:rPr>
              <a:t>#:</a:t>
            </a:r>
            <a:r>
              <a:rPr lang="zh-CN" altLang="en-US" sz="2400" dirty="0">
                <a:latin typeface="新宋体" panose="02010609030101010101" pitchFamily="49" charset="-122"/>
                <a:ea typeface="新宋体" panose="02010609030101010101" pitchFamily="49" charset="-122"/>
              </a:rPr>
              <a:t>私有的（</a:t>
            </a:r>
            <a:r>
              <a:rPr lang="en-US" altLang="zh-CN" sz="2400" dirty="0">
                <a:latin typeface="新宋体" panose="02010609030101010101" pitchFamily="49" charset="-122"/>
                <a:ea typeface="新宋体" panose="02010609030101010101" pitchFamily="49" charset="-122"/>
              </a:rPr>
              <a:t>private</a:t>
            </a:r>
            <a:r>
              <a:rPr lang="zh-CN" altLang="en-US" sz="2400" dirty="0">
                <a:latin typeface="新宋体" panose="02010609030101010101" pitchFamily="49" charset="-122"/>
                <a:ea typeface="新宋体" panose="02010609030101010101" pitchFamily="49" charset="-122"/>
              </a:rPr>
              <a:t>）元素</a:t>
            </a:r>
            <a:endParaRPr lang="en-US" altLang="zh-CN" sz="2400" dirty="0">
              <a:latin typeface="新宋体" panose="02010609030101010101" pitchFamily="49" charset="-122"/>
              <a:ea typeface="新宋体" panose="02010609030101010101" pitchFamily="49" charset="-122"/>
            </a:endParaRPr>
          </a:p>
        </p:txBody>
      </p:sp>
      <p:sp>
        <p:nvSpPr>
          <p:cNvPr id="7" name="矩形 6">
            <a:extLst>
              <a:ext uri="{FF2B5EF4-FFF2-40B4-BE49-F238E27FC236}">
                <a16:creationId xmlns:a16="http://schemas.microsoft.com/office/drawing/2014/main" id="{673B1DF5-EC1E-4F79-9573-1F23E8A29F6D}"/>
              </a:ext>
            </a:extLst>
          </p:cNvPr>
          <p:cNvSpPr/>
          <p:nvPr/>
        </p:nvSpPr>
        <p:spPr>
          <a:xfrm>
            <a:off x="841550" y="4665038"/>
            <a:ext cx="4709652" cy="1200329"/>
          </a:xfrm>
          <a:prstGeom prst="rect">
            <a:avLst/>
          </a:prstGeom>
        </p:spPr>
        <p:txBody>
          <a:bodyPr wrap="square">
            <a:spAutoFit/>
          </a:bodyPr>
          <a:lstStyle/>
          <a:p>
            <a:pPr lvl="0">
              <a:defRPr/>
            </a:pPr>
            <a:r>
              <a:rPr lang="en-US" altLang="zh-CN" sz="2400" dirty="0">
                <a:latin typeface="新宋体" panose="02010609030101010101" pitchFamily="49" charset="-122"/>
                <a:ea typeface="新宋体" panose="02010609030101010101" pitchFamily="49" charset="-122"/>
              </a:rPr>
              <a:t>~</a:t>
            </a:r>
            <a:r>
              <a:rPr lang="zh-CN" altLang="en-US" sz="2400" dirty="0">
                <a:latin typeface="新宋体" panose="02010609030101010101" pitchFamily="49" charset="-122"/>
                <a:ea typeface="新宋体" panose="02010609030101010101" pitchFamily="49" charset="-122"/>
              </a:rPr>
              <a:t>为前缀表示该元素为</a:t>
            </a:r>
            <a:r>
              <a:rPr lang="zh-CN" altLang="en-US" sz="2400" dirty="0">
                <a:solidFill>
                  <a:srgbClr val="FF0000"/>
                </a:solidFill>
                <a:latin typeface="新宋体" panose="02010609030101010101" pitchFamily="49" charset="-122"/>
                <a:ea typeface="新宋体" panose="02010609030101010101" pitchFamily="49" charset="-122"/>
              </a:rPr>
              <a:t>包的（</a:t>
            </a:r>
            <a:r>
              <a:rPr lang="en-US" altLang="zh-CN" sz="2400" dirty="0">
                <a:solidFill>
                  <a:srgbClr val="FF0000"/>
                </a:solidFill>
                <a:latin typeface="新宋体" panose="02010609030101010101" pitchFamily="49" charset="-122"/>
                <a:ea typeface="新宋体" panose="02010609030101010101" pitchFamily="49" charset="-122"/>
              </a:rPr>
              <a:t>package</a:t>
            </a:r>
            <a:r>
              <a:rPr lang="zh-CN" altLang="en-US" sz="2400" dirty="0">
                <a:solidFill>
                  <a:srgbClr val="FF0000"/>
                </a:solidFill>
                <a:latin typeface="新宋体" panose="02010609030101010101" pitchFamily="49" charset="-122"/>
                <a:ea typeface="新宋体" panose="02010609030101010101" pitchFamily="49" charset="-122"/>
              </a:rPr>
              <a:t>）</a:t>
            </a:r>
            <a:r>
              <a:rPr lang="zh-CN" altLang="en-US" sz="2400" dirty="0">
                <a:latin typeface="新宋体" panose="02010609030101010101" pitchFamily="49" charset="-122"/>
                <a:ea typeface="新宋体" panose="02010609030101010101" pitchFamily="49" charset="-122"/>
              </a:rPr>
              <a:t>元素，仅在包中对其他元素可见。</a:t>
            </a:r>
            <a:endParaRPr lang="en-US" altLang="zh-CN" sz="2400" dirty="0">
              <a:latin typeface="新宋体" panose="02010609030101010101" pitchFamily="49" charset="-122"/>
              <a:ea typeface="新宋体" panose="02010609030101010101" pitchFamily="49" charset="-122"/>
            </a:endParaRPr>
          </a:p>
        </p:txBody>
      </p:sp>
      <p:sp>
        <p:nvSpPr>
          <p:cNvPr id="23" name="文本框 22">
            <a:extLst>
              <a:ext uri="{FF2B5EF4-FFF2-40B4-BE49-F238E27FC236}">
                <a16:creationId xmlns:a16="http://schemas.microsoft.com/office/drawing/2014/main" id="{D90B0C49-8AD8-4497-96C0-662C97A87FB0}"/>
              </a:ext>
            </a:extLst>
          </p:cNvPr>
          <p:cNvSpPr txBox="1"/>
          <p:nvPr/>
        </p:nvSpPr>
        <p:spPr>
          <a:xfrm>
            <a:off x="458092" y="1420600"/>
            <a:ext cx="6749791" cy="830997"/>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图中这些包里的元素前面的</a:t>
            </a:r>
            <a:r>
              <a:rPr lang="en-US" altLang="zh-CN" sz="2400" dirty="0">
                <a:latin typeface="新宋体" panose="02010609030101010101" pitchFamily="49" charset="-122"/>
                <a:ea typeface="新宋体" panose="02010609030101010101" pitchFamily="49" charset="-122"/>
              </a:rPr>
              <a:t>+</a:t>
            </a:r>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a:t>
            </a:r>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a:t>
            </a:r>
            <a:r>
              <a:rPr lang="zh-CN" altLang="en-US" sz="2400" dirty="0">
                <a:latin typeface="新宋体" panose="02010609030101010101" pitchFamily="49" charset="-122"/>
                <a:ea typeface="新宋体" panose="02010609030101010101" pitchFamily="49" charset="-122"/>
              </a:rPr>
              <a:t>表示什么意思？</a:t>
            </a:r>
            <a:endParaRPr lang="en-US" altLang="zh-CN" sz="2400" dirty="0">
              <a:latin typeface="新宋体" panose="02010609030101010101" pitchFamily="49" charset="-122"/>
              <a:ea typeface="新宋体" panose="02010609030101010101" pitchFamily="49" charset="-122"/>
            </a:endParaRPr>
          </a:p>
          <a:p>
            <a:r>
              <a:rPr lang="zh-CN" altLang="en-US" sz="2400" dirty="0">
                <a:latin typeface="新宋体" panose="02010609030101010101" pitchFamily="49" charset="-122"/>
                <a:ea typeface="新宋体" panose="02010609030101010101" pitchFamily="49" charset="-122"/>
              </a:rPr>
              <a:t>还缺了一种什么元素？</a:t>
            </a:r>
            <a:endParaRPr lang="en-US" altLang="zh-CN" sz="24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8346431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76173" y="2599681"/>
            <a:ext cx="3010477" cy="895350"/>
          </a:xfrm>
        </p:spPr>
        <p:txBody>
          <a:bodyPr>
            <a:normAutofit/>
          </a:bodyPr>
          <a:lstStyle/>
          <a:p>
            <a:r>
              <a:rPr lang="zh-CN" altLang="en-US" sz="5400" dirty="0">
                <a:solidFill>
                  <a:schemeClr val="bg1"/>
                </a:solidFill>
              </a:rPr>
              <a:t>参考文献</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8586421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421325e-66d4-4ffe-9309-b6aea6215e7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358091"/>
            <a:ext cx="12192000" cy="6804938"/>
            <a:chOff x="0" y="0"/>
            <a:chExt cx="12192000" cy="6644148"/>
          </a:xfrm>
        </p:grpSpPr>
        <p:sp>
          <p:nvSpPr>
            <p:cNvPr id="6" name="iṡḻîdê">
              <a:extLst>
                <a:ext uri="{FF2B5EF4-FFF2-40B4-BE49-F238E27FC236}">
                  <a16:creationId xmlns:a16="http://schemas.microsoft.com/office/drawing/2014/main" id="{D10F98CC-A913-43A8-AFE3-9135929215CD}"/>
                </a:ext>
              </a:extLst>
            </p:cNvPr>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 name="iš1íḍè">
              <a:extLst>
                <a:ext uri="{FF2B5EF4-FFF2-40B4-BE49-F238E27FC236}">
                  <a16:creationId xmlns:a16="http://schemas.microsoft.com/office/drawing/2014/main" id="{21F3A0F9-4FD0-4A71-A737-B90770FEF9CB}"/>
                </a:ext>
              </a:extLst>
            </p:cNvPr>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75" b="1" spc="225">
                <a:solidFill>
                  <a:srgbClr val="0070C0"/>
                </a:solidFill>
              </a:endParaRPr>
            </a:p>
          </p:txBody>
        </p:sp>
        <p:sp>
          <p:nvSpPr>
            <p:cNvPr id="11" name="i$1íḍè">
              <a:extLst>
                <a:ext uri="{FF2B5EF4-FFF2-40B4-BE49-F238E27FC236}">
                  <a16:creationId xmlns:a16="http://schemas.microsoft.com/office/drawing/2014/main" id="{7B979F57-9FC8-4C69-9654-9E746E2B450C}"/>
                </a:ext>
              </a:extLst>
            </p:cNvPr>
            <p:cNvSpPr txBox="1"/>
            <p:nvPr/>
          </p:nvSpPr>
          <p:spPr>
            <a:xfrm>
              <a:off x="669924" y="1695362"/>
              <a:ext cx="10850561" cy="4539443"/>
            </a:xfrm>
            <a:prstGeom prst="rect">
              <a:avLst/>
            </a:prstGeom>
            <a:noFill/>
          </p:spPr>
          <p:txBody>
            <a:bodyPr wrap="square" lIns="67500" tIns="35100" rIns="67500" bIns="35100" rtlCol="0" anchor="ctr">
              <a:normAutofit fontScale="92500" lnSpcReduction="10000"/>
            </a:bodyPr>
            <a:lstStyle/>
            <a:p>
              <a:pPr>
                <a:lnSpc>
                  <a:spcPct val="150000"/>
                </a:lnSpc>
              </a:pPr>
              <a:r>
                <a:rPr lang="en-US" altLang="zh-CN" sz="2000" b="1" dirty="0"/>
                <a:t>[1].《UML2</a:t>
              </a:r>
              <a:r>
                <a:rPr lang="zh-CN" altLang="en-US" sz="2000" b="1" dirty="0"/>
                <a:t>基础、建模与设计教程</a:t>
              </a:r>
              <a:r>
                <a:rPr lang="en-US" altLang="zh-CN" sz="2000" b="1" dirty="0"/>
                <a:t>》</a:t>
              </a:r>
            </a:p>
            <a:p>
              <a:pPr latinLnBrk="1"/>
              <a:r>
                <a:rPr lang="en-US" altLang="zh-CN" sz="2000" b="1" dirty="0"/>
                <a:t>		————</a:t>
              </a:r>
              <a:r>
                <a:rPr lang="zh-CN" altLang="en-US" sz="2000" b="1" dirty="0"/>
                <a:t>作者：杨弘平 等编著  出版社：清华大学出版社 出版时间：</a:t>
              </a:r>
              <a:r>
                <a:rPr lang="en-US" altLang="zh-CN" sz="2000" b="1" dirty="0"/>
                <a:t>2015-10-01 00:00:00 ISBN</a:t>
              </a:r>
              <a:r>
                <a:rPr lang="zh-CN" altLang="en-US" sz="2000" b="1" dirty="0"/>
                <a:t>：</a:t>
              </a:r>
              <a:r>
                <a:rPr lang="en-US" altLang="zh-CN" sz="2000" b="1" dirty="0"/>
                <a:t>9787302404491</a:t>
              </a:r>
            </a:p>
            <a:p>
              <a:pPr>
                <a:lnSpc>
                  <a:spcPct val="150000"/>
                </a:lnSpc>
              </a:pPr>
              <a:r>
                <a:rPr lang="en-US" sz="2000" b="1" dirty="0"/>
                <a:t>[2].</a:t>
              </a:r>
              <a:r>
                <a:rPr lang="en-US" altLang="zh-CN" sz="2000" b="1" dirty="0"/>
                <a:t>《UML</a:t>
              </a:r>
              <a:r>
                <a:rPr lang="zh-CN" altLang="en-US" sz="2000" b="1" dirty="0"/>
                <a:t>用户指南</a:t>
              </a:r>
              <a:r>
                <a:rPr lang="en-US" altLang="zh-CN" sz="2000" b="1" dirty="0"/>
                <a:t>》</a:t>
              </a:r>
              <a:r>
                <a:rPr lang="zh-CN" altLang="en-US" sz="2000" b="1" dirty="0"/>
                <a:t>（第二版</a:t>
              </a:r>
              <a:r>
                <a:rPr lang="en-US" altLang="zh-CN" sz="2000" b="1" dirty="0"/>
                <a:t>·</a:t>
              </a:r>
              <a:r>
                <a:rPr lang="zh-CN" altLang="en-US" sz="2000" b="1" dirty="0"/>
                <a:t>修订版）</a:t>
              </a:r>
              <a:endParaRPr lang="en-US" altLang="zh-CN" sz="2000" b="1" dirty="0"/>
            </a:p>
            <a:p>
              <a:pPr>
                <a:lnSpc>
                  <a:spcPct val="150000"/>
                </a:lnSpc>
              </a:pPr>
              <a:r>
                <a:rPr lang="en-US" sz="2000" b="1" dirty="0"/>
                <a:t>		</a:t>
              </a:r>
              <a:r>
                <a:rPr lang="en-US" altLang="zh-CN" sz="2000" b="1" dirty="0"/>
                <a:t>————</a:t>
              </a:r>
              <a:r>
                <a:rPr lang="zh-CN" altLang="en-US" sz="2000" b="1" dirty="0"/>
                <a:t>作者</a:t>
              </a:r>
              <a:r>
                <a:rPr lang="en-US" altLang="zh-CN" sz="2000" b="1" dirty="0"/>
                <a:t>:</a:t>
              </a:r>
              <a:r>
                <a:rPr lang="zh-CN" altLang="en-US" sz="2000" b="1" dirty="0"/>
                <a:t>（美）布奇 等著，邵维忠 等译  出版社</a:t>
              </a:r>
              <a:r>
                <a:rPr lang="en-US" altLang="zh-CN" sz="2000" b="1" dirty="0"/>
                <a:t>:</a:t>
              </a:r>
              <a:r>
                <a:rPr lang="zh-CN" altLang="en-US" sz="2000" b="1" dirty="0"/>
                <a:t>人民邮电出版社  出版时间</a:t>
              </a:r>
              <a:r>
                <a:rPr lang="en-US" altLang="zh-CN" sz="2000" b="1" dirty="0"/>
                <a:t>:2013</a:t>
              </a:r>
              <a:r>
                <a:rPr lang="zh-CN" altLang="en-US" sz="2000" b="1" dirty="0"/>
                <a:t>年</a:t>
              </a:r>
              <a:r>
                <a:rPr lang="en-US" altLang="zh-CN" sz="2000" b="1" dirty="0"/>
                <a:t>01</a:t>
              </a:r>
              <a:r>
                <a:rPr lang="zh-CN" altLang="en-US" sz="2000" b="1" dirty="0"/>
                <a:t>月  </a:t>
              </a:r>
              <a:r>
                <a:rPr lang="en-US" altLang="zh-CN" sz="2000" b="1" dirty="0"/>
                <a:t>ISBN</a:t>
              </a:r>
              <a:r>
                <a:rPr lang="zh-CN" altLang="en-US" sz="2000" b="1" dirty="0"/>
                <a:t>：</a:t>
              </a:r>
              <a:r>
                <a:rPr lang="en-US" altLang="zh-CN" sz="2000" b="1" dirty="0"/>
                <a:t>9787115296443</a:t>
              </a:r>
            </a:p>
            <a:p>
              <a:pPr>
                <a:lnSpc>
                  <a:spcPct val="150000"/>
                </a:lnSpc>
              </a:pPr>
              <a:endParaRPr lang="en-US" altLang="zh-CN" sz="2000" b="1" dirty="0"/>
            </a:p>
            <a:p>
              <a:pPr>
                <a:lnSpc>
                  <a:spcPct val="150000"/>
                </a:lnSpc>
              </a:pPr>
              <a:r>
                <a:rPr lang="en-US" altLang="zh-CN" sz="2000" b="1" dirty="0"/>
                <a:t>[3].</a:t>
              </a:r>
              <a:r>
                <a:rPr lang="zh-CN" altLang="en-US" sz="2000" b="1" dirty="0"/>
                <a:t>维基百科 对象图</a:t>
              </a:r>
              <a:r>
                <a:rPr lang="en-US" altLang="zh-CN" sz="2000" b="1" dirty="0"/>
                <a:t>——</a:t>
              </a:r>
              <a:r>
                <a:rPr lang="en-US" altLang="zh-CN" sz="2000" b="1" dirty="0">
                  <a:hlinkClick r:id="rId3"/>
                </a:rPr>
                <a:t>https://en.wikipedia.org/wiki/Object_diagram</a:t>
              </a:r>
              <a:r>
                <a:rPr lang="en-US" altLang="zh-CN" sz="2000" b="1" dirty="0"/>
                <a:t>    2018</a:t>
              </a:r>
              <a:r>
                <a:rPr lang="zh-CN" altLang="en-US" sz="2000" b="1" dirty="0"/>
                <a:t>年</a:t>
              </a:r>
              <a:r>
                <a:rPr lang="en-US" altLang="zh-CN" sz="2000" b="1" dirty="0"/>
                <a:t>12</a:t>
              </a:r>
              <a:r>
                <a:rPr lang="zh-CN" altLang="en-US" sz="2000" b="1" dirty="0"/>
                <a:t>月</a:t>
              </a:r>
              <a:r>
                <a:rPr lang="en-US" altLang="zh-CN" sz="2000" b="1" dirty="0"/>
                <a:t>5</a:t>
              </a:r>
              <a:r>
                <a:rPr lang="zh-CN" altLang="en-US" sz="2000" b="1" dirty="0"/>
                <a:t>日 </a:t>
              </a:r>
              <a:r>
                <a:rPr lang="en-US" altLang="zh-CN" sz="2000" b="1" dirty="0"/>
                <a:t>17:45:28</a:t>
              </a:r>
            </a:p>
            <a:p>
              <a:pPr>
                <a:lnSpc>
                  <a:spcPct val="150000"/>
                </a:lnSpc>
              </a:pPr>
              <a:r>
                <a:rPr lang="en-US" altLang="zh-CN" sz="2000" b="1" dirty="0"/>
                <a:t>[4].</a:t>
              </a:r>
              <a:r>
                <a:rPr lang="en-US" altLang="zh-CN" sz="2000" dirty="0"/>
                <a:t> </a:t>
              </a:r>
              <a:r>
                <a:rPr lang="zh-CN" altLang="en-US" sz="2000" b="1" dirty="0"/>
                <a:t>维基百科 构件图</a:t>
              </a:r>
              <a:r>
                <a:rPr lang="en-US" altLang="zh-CN" sz="2000" b="1" dirty="0"/>
                <a:t>——https://en.wikipedia.org/wiki/Component_diagram 2018</a:t>
              </a:r>
              <a:r>
                <a:rPr lang="zh-CN" altLang="en-US" sz="2000" b="1" dirty="0"/>
                <a:t>年</a:t>
              </a:r>
              <a:r>
                <a:rPr lang="en-US" altLang="zh-CN" sz="2000" b="1" dirty="0"/>
                <a:t>12</a:t>
              </a:r>
              <a:r>
                <a:rPr lang="zh-CN" altLang="en-US" sz="2000" b="1" dirty="0"/>
                <a:t>月</a:t>
              </a:r>
              <a:r>
                <a:rPr lang="en-US" altLang="zh-CN" sz="2000" b="1" dirty="0"/>
                <a:t>5</a:t>
              </a:r>
              <a:r>
                <a:rPr lang="zh-CN" altLang="en-US" sz="2000" b="1" dirty="0"/>
                <a:t>日 </a:t>
              </a:r>
              <a:r>
                <a:rPr lang="en-US" altLang="zh-CN" sz="2000" b="1" dirty="0"/>
                <a:t>18:52:26</a:t>
              </a:r>
            </a:p>
            <a:p>
              <a:pPr>
                <a:lnSpc>
                  <a:spcPct val="150000"/>
                </a:lnSpc>
              </a:pPr>
              <a:r>
                <a:rPr lang="en-US" altLang="zh-CN" sz="2000" b="1" dirty="0"/>
                <a:t>[5].</a:t>
              </a:r>
              <a:r>
                <a:rPr lang="en-US" altLang="zh-CN" sz="2000" dirty="0"/>
                <a:t> </a:t>
              </a:r>
              <a:r>
                <a:rPr lang="zh-CN" altLang="en-US" sz="2000" b="1" dirty="0"/>
                <a:t>维基百科 包图</a:t>
              </a:r>
              <a:r>
                <a:rPr lang="en-US" altLang="zh-CN" sz="2000" b="1" dirty="0"/>
                <a:t>——https://en.wikipedia.org/wiki/Package_diagram 2018</a:t>
              </a:r>
              <a:r>
                <a:rPr lang="zh-CN" altLang="en-US" sz="2000" b="1" dirty="0"/>
                <a:t>年</a:t>
              </a:r>
              <a:r>
                <a:rPr lang="en-US" altLang="zh-CN" sz="2000" b="1" dirty="0"/>
                <a:t>12</a:t>
              </a:r>
              <a:r>
                <a:rPr lang="zh-CN" altLang="en-US" sz="2000" b="1" dirty="0"/>
                <a:t>月</a:t>
              </a:r>
              <a:r>
                <a:rPr lang="en-US" altLang="zh-CN" sz="2000" b="1" dirty="0"/>
                <a:t>5</a:t>
              </a:r>
              <a:r>
                <a:rPr lang="zh-CN" altLang="en-US" sz="2000" b="1" dirty="0"/>
                <a:t>日 </a:t>
              </a:r>
              <a:r>
                <a:rPr lang="en-US" altLang="zh-CN" sz="2000" b="1" dirty="0"/>
                <a:t>20:13:36   </a:t>
              </a:r>
            </a:p>
            <a:p>
              <a:pPr>
                <a:lnSpc>
                  <a:spcPct val="150000"/>
                </a:lnSpc>
              </a:pPr>
              <a:r>
                <a:rPr lang="zh-CN" altLang="en-US" sz="2000" b="1" dirty="0"/>
                <a:t>备注：资料源引</a:t>
              </a:r>
              <a:r>
                <a:rPr lang="en-US" altLang="zh-CN" sz="2000" b="1" dirty="0"/>
                <a:t>2018.12.5 </a:t>
              </a:r>
              <a:r>
                <a:rPr lang="zh-CN" altLang="en-US" sz="2000" b="1" dirty="0"/>
                <a:t>日之前版本</a:t>
              </a:r>
              <a:endParaRPr lang="en-US" sz="2000" b="1" dirty="0"/>
            </a:p>
          </p:txBody>
        </p:sp>
      </p:grpSp>
      <p:sp>
        <p:nvSpPr>
          <p:cNvPr id="2" name="标题 1"/>
          <p:cNvSpPr>
            <a:spLocks noGrp="1"/>
          </p:cNvSpPr>
          <p:nvPr>
            <p:ph type="title"/>
          </p:nvPr>
        </p:nvSpPr>
        <p:spPr>
          <a:xfrm>
            <a:off x="2026443" y="51364"/>
            <a:ext cx="8137922" cy="1028699"/>
          </a:xfrm>
        </p:spPr>
        <p:txBody>
          <a:bodyPr>
            <a:normAutofit/>
          </a:bodyPr>
          <a:lstStyle/>
          <a:p>
            <a:r>
              <a:rPr lang="zh-CN" altLang="en-US" sz="4400" dirty="0">
                <a:solidFill>
                  <a:schemeClr val="bg1"/>
                </a:solidFill>
              </a:rPr>
              <a:t>参考文献</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39</a:t>
            </a:fld>
            <a:endParaRPr lang="zh-CN" altLang="en-US" dirty="0"/>
          </a:p>
        </p:txBody>
      </p:sp>
      <p:grpSp>
        <p:nvGrpSpPr>
          <p:cNvPr id="16" name="83714ee7-c095-409c-8ea2-3010fdcefbf3" descr="PwUAAB+LCAAAAAAABADFU8tuwjAQ/Be3vaXIQaiI3ICKikMfAtQeKg4uMYmr2EGOU1Gh/HvX2A4BXAqnJhdndnZ3Zr3ZoGv1vaIoQlNOpLpnJJGEjxXlKEDjGEWizLIADZiImUgeZF6uChS9b+q0ZuSNqfSVZCXVuYIpRjLzGR3xHe2RCcZLbmm4hQEi6wYUYgOyOM5okzYWisqvukOose15qiQ0GOWSEwUNN7i6QTaEorteC1c6OaZrKBSgmZHl9Fh5egBenzqgbfbjz7JQnAq1S3ohMDoKqjx+j/N27FpO+3Aetz3PRNpdvPVgK09TsqJPUErrtRPQEJrX5vbEQl847Nmugl/1zuj6Qoc6o+nNdx0n1esCYUO9leDTPfcorzdxmGe5/HsTHe0o/rxcsgWd0AW0daRJ8oGiTq+Du+BAlkUKvKsRPEOMMXKSw8q3Yq7GuSt2wD9n9tuU5vDBQ0FVf7HzYH4egw8kS1IlaFFY2Ci9bLmczL37MeCJvfo3c+2Ldu+UuTm8P7WMIEo/BQAA">
            <a:extLst>
              <a:ext uri="{FF2B5EF4-FFF2-40B4-BE49-F238E27FC236}">
                <a16:creationId xmlns:a16="http://schemas.microsoft.com/office/drawing/2014/main" id="{83BAB4A1-CBEF-4424-99E8-BC2DDBD3BECD}"/>
              </a:ext>
            </a:extLst>
          </p:cNvPr>
          <p:cNvGrpSpPr>
            <a:grpSpLocks noChangeAspect="1"/>
          </p:cNvGrpSpPr>
          <p:nvPr/>
        </p:nvGrpSpPr>
        <p:grpSpPr>
          <a:xfrm>
            <a:off x="7215720" y="-294698"/>
            <a:ext cx="2948644" cy="2872546"/>
            <a:chOff x="4154450" y="1623063"/>
            <a:chExt cx="4321928" cy="4210389"/>
          </a:xfrm>
        </p:grpSpPr>
        <p:sp>
          <p:nvSpPr>
            <p:cNvPr id="17" name="ExtraShape">
              <a:extLst>
                <a:ext uri="{FF2B5EF4-FFF2-40B4-BE49-F238E27FC236}">
                  <a16:creationId xmlns:a16="http://schemas.microsoft.com/office/drawing/2014/main" id="{8019E34C-89ED-4E8B-A0EC-1F290A104098}"/>
                </a:ext>
              </a:extLst>
            </p:cNvPr>
            <p:cNvSpPr/>
            <p:nvPr/>
          </p:nvSpPr>
          <p:spPr bwMode="auto">
            <a:xfrm>
              <a:off x="4196666" y="1623063"/>
              <a:ext cx="2835940" cy="2310267"/>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lumMod val="75000"/>
                <a:lumOff val="25000"/>
              </a:schemeClr>
            </a:solidFill>
            <a:ln>
              <a:noFill/>
            </a:ln>
          </p:spPr>
          <p:txBody>
            <a:bodyPr/>
            <a:lstStyle/>
            <a:p>
              <a:endParaRPr lang="zh-CN" altLang="en-US"/>
            </a:p>
          </p:txBody>
        </p:sp>
        <p:sp>
          <p:nvSpPr>
            <p:cNvPr id="18" name="ExtraShape">
              <a:extLst>
                <a:ext uri="{FF2B5EF4-FFF2-40B4-BE49-F238E27FC236}">
                  <a16:creationId xmlns:a16="http://schemas.microsoft.com/office/drawing/2014/main" id="{440617B6-8DB6-44E9-A020-537C9A6015F4}"/>
                </a:ext>
              </a:extLst>
            </p:cNvPr>
            <p:cNvSpPr/>
            <p:nvPr/>
          </p:nvSpPr>
          <p:spPr>
            <a:xfrm>
              <a:off x="5934598" y="2138375"/>
              <a:ext cx="2055525" cy="205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 name="ValueShape">
              <a:extLst>
                <a:ext uri="{FF2B5EF4-FFF2-40B4-BE49-F238E27FC236}">
                  <a16:creationId xmlns:a16="http://schemas.microsoft.com/office/drawing/2014/main" id="{C6E26441-FAC3-40F5-9236-422C36351240}"/>
                </a:ext>
              </a:extLst>
            </p:cNvPr>
            <p:cNvSpPr/>
            <p:nvPr/>
          </p:nvSpPr>
          <p:spPr>
            <a:xfrm rot="19628169">
              <a:off x="6295151" y="2472763"/>
              <a:ext cx="1397350" cy="1383080"/>
            </a:xfrm>
            <a:prstGeom prst="pie">
              <a:avLst>
                <a:gd name="adj1" fmla="val 16200000"/>
                <a:gd name="adj2" fmla="val 9504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0" name="ExtraShape">
              <a:extLst>
                <a:ext uri="{FF2B5EF4-FFF2-40B4-BE49-F238E27FC236}">
                  <a16:creationId xmlns:a16="http://schemas.microsoft.com/office/drawing/2014/main" id="{63B71E50-9912-4A7D-A8CB-797C891CBAC1}"/>
                </a:ext>
              </a:extLst>
            </p:cNvPr>
            <p:cNvSpPr/>
            <p:nvPr/>
          </p:nvSpPr>
          <p:spPr bwMode="auto">
            <a:xfrm rot="19628169">
              <a:off x="6486500" y="2033209"/>
              <a:ext cx="1989878" cy="3800243"/>
            </a:xfrm>
            <a:custGeom>
              <a:avLst/>
              <a:gdLst>
                <a:gd name="T0" fmla="*/ 166 w 438"/>
                <a:gd name="T1" fmla="*/ 24 h 839"/>
                <a:gd name="T2" fmla="*/ 112 w 438"/>
                <a:gd name="T3" fmla="*/ 384 h 839"/>
                <a:gd name="T4" fmla="*/ 190 w 438"/>
                <a:gd name="T5" fmla="*/ 486 h 839"/>
                <a:gd name="T6" fmla="*/ 168 w 438"/>
                <a:gd name="T7" fmla="*/ 741 h 839"/>
                <a:gd name="T8" fmla="*/ 276 w 438"/>
                <a:gd name="T9" fmla="*/ 827 h 839"/>
                <a:gd name="T10" fmla="*/ 297 w 438"/>
                <a:gd name="T11" fmla="*/ 566 h 839"/>
                <a:gd name="T12" fmla="*/ 264 w 438"/>
                <a:gd name="T13" fmla="*/ 406 h 839"/>
                <a:gd name="T14" fmla="*/ 395 w 438"/>
                <a:gd name="T15" fmla="*/ 134 h 839"/>
                <a:gd name="T16" fmla="*/ 283 w 438"/>
                <a:gd name="T17" fmla="*/ 753 h 839"/>
                <a:gd name="T18" fmla="*/ 218 w 438"/>
                <a:gd name="T19" fmla="*/ 809 h 839"/>
                <a:gd name="T20" fmla="*/ 223 w 438"/>
                <a:gd name="T21" fmla="*/ 805 h 839"/>
                <a:gd name="T22" fmla="*/ 219 w 438"/>
                <a:gd name="T23" fmla="*/ 789 h 839"/>
                <a:gd name="T24" fmla="*/ 195 w 438"/>
                <a:gd name="T25" fmla="*/ 788 h 839"/>
                <a:gd name="T26" fmla="*/ 220 w 438"/>
                <a:gd name="T27" fmla="*/ 749 h 839"/>
                <a:gd name="T28" fmla="*/ 191 w 438"/>
                <a:gd name="T29" fmla="*/ 757 h 839"/>
                <a:gd name="T30" fmla="*/ 216 w 438"/>
                <a:gd name="T31" fmla="*/ 719 h 839"/>
                <a:gd name="T32" fmla="*/ 190 w 438"/>
                <a:gd name="T33" fmla="*/ 725 h 839"/>
                <a:gd name="T34" fmla="*/ 214 w 438"/>
                <a:gd name="T35" fmla="*/ 684 h 839"/>
                <a:gd name="T36" fmla="*/ 188 w 438"/>
                <a:gd name="T37" fmla="*/ 684 h 839"/>
                <a:gd name="T38" fmla="*/ 213 w 438"/>
                <a:gd name="T39" fmla="*/ 647 h 839"/>
                <a:gd name="T40" fmla="*/ 187 w 438"/>
                <a:gd name="T41" fmla="*/ 653 h 839"/>
                <a:gd name="T42" fmla="*/ 211 w 438"/>
                <a:gd name="T43" fmla="*/ 616 h 839"/>
                <a:gd name="T44" fmla="*/ 187 w 438"/>
                <a:gd name="T45" fmla="*/ 622 h 839"/>
                <a:gd name="T46" fmla="*/ 226 w 438"/>
                <a:gd name="T47" fmla="*/ 589 h 839"/>
                <a:gd name="T48" fmla="*/ 187 w 438"/>
                <a:gd name="T49" fmla="*/ 598 h 839"/>
                <a:gd name="T50" fmla="*/ 228 w 438"/>
                <a:gd name="T51" fmla="*/ 559 h 839"/>
                <a:gd name="T52" fmla="*/ 190 w 438"/>
                <a:gd name="T53" fmla="*/ 563 h 839"/>
                <a:gd name="T54" fmla="*/ 222 w 438"/>
                <a:gd name="T55" fmla="*/ 531 h 839"/>
                <a:gd name="T56" fmla="*/ 195 w 438"/>
                <a:gd name="T57" fmla="*/ 527 h 839"/>
                <a:gd name="T58" fmla="*/ 276 w 438"/>
                <a:gd name="T59" fmla="*/ 580 h 839"/>
                <a:gd name="T60" fmla="*/ 211 w 438"/>
                <a:gd name="T61" fmla="*/ 476 h 839"/>
                <a:gd name="T62" fmla="*/ 242 w 438"/>
                <a:gd name="T63" fmla="*/ 410 h 839"/>
                <a:gd name="T64" fmla="*/ 237 w 438"/>
                <a:gd name="T65" fmla="*/ 388 h 839"/>
                <a:gd name="T66" fmla="*/ 172 w 438"/>
                <a:gd name="T67" fmla="*/ 46 h 839"/>
                <a:gd name="T68" fmla="*/ 237 w 438"/>
                <a:gd name="T69" fmla="*/ 38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8" h="839">
                  <a:moveTo>
                    <a:pt x="395" y="134"/>
                  </a:moveTo>
                  <a:cubicBezTo>
                    <a:pt x="352" y="53"/>
                    <a:pt x="258" y="0"/>
                    <a:pt x="166" y="24"/>
                  </a:cubicBezTo>
                  <a:cubicBezTo>
                    <a:pt x="89" y="40"/>
                    <a:pt x="21" y="102"/>
                    <a:pt x="11" y="181"/>
                  </a:cubicBezTo>
                  <a:cubicBezTo>
                    <a:pt x="0" y="261"/>
                    <a:pt x="41" y="345"/>
                    <a:pt x="112" y="384"/>
                  </a:cubicBezTo>
                  <a:cubicBezTo>
                    <a:pt x="134" y="396"/>
                    <a:pt x="158" y="404"/>
                    <a:pt x="182" y="408"/>
                  </a:cubicBezTo>
                  <a:cubicBezTo>
                    <a:pt x="184" y="434"/>
                    <a:pt x="185" y="460"/>
                    <a:pt x="190" y="486"/>
                  </a:cubicBezTo>
                  <a:cubicBezTo>
                    <a:pt x="168" y="504"/>
                    <a:pt x="169" y="546"/>
                    <a:pt x="166" y="572"/>
                  </a:cubicBezTo>
                  <a:cubicBezTo>
                    <a:pt x="161" y="628"/>
                    <a:pt x="167" y="685"/>
                    <a:pt x="168" y="741"/>
                  </a:cubicBezTo>
                  <a:cubicBezTo>
                    <a:pt x="169" y="766"/>
                    <a:pt x="167" y="807"/>
                    <a:pt x="191" y="824"/>
                  </a:cubicBezTo>
                  <a:cubicBezTo>
                    <a:pt x="209" y="837"/>
                    <a:pt x="257" y="839"/>
                    <a:pt x="276" y="827"/>
                  </a:cubicBezTo>
                  <a:cubicBezTo>
                    <a:pt x="304" y="810"/>
                    <a:pt x="306" y="767"/>
                    <a:pt x="306" y="739"/>
                  </a:cubicBezTo>
                  <a:cubicBezTo>
                    <a:pt x="305" y="682"/>
                    <a:pt x="303" y="622"/>
                    <a:pt x="297" y="566"/>
                  </a:cubicBezTo>
                  <a:cubicBezTo>
                    <a:pt x="294" y="537"/>
                    <a:pt x="294" y="499"/>
                    <a:pt x="267" y="482"/>
                  </a:cubicBezTo>
                  <a:cubicBezTo>
                    <a:pt x="264" y="457"/>
                    <a:pt x="266" y="432"/>
                    <a:pt x="264" y="406"/>
                  </a:cubicBezTo>
                  <a:cubicBezTo>
                    <a:pt x="297" y="400"/>
                    <a:pt x="329" y="387"/>
                    <a:pt x="356" y="366"/>
                  </a:cubicBezTo>
                  <a:cubicBezTo>
                    <a:pt x="432" y="308"/>
                    <a:pt x="438" y="215"/>
                    <a:pt x="395" y="134"/>
                  </a:cubicBezTo>
                  <a:close/>
                  <a:moveTo>
                    <a:pt x="276" y="580"/>
                  </a:moveTo>
                  <a:cubicBezTo>
                    <a:pt x="280" y="636"/>
                    <a:pt x="286" y="697"/>
                    <a:pt x="283" y="753"/>
                  </a:cubicBezTo>
                  <a:cubicBezTo>
                    <a:pt x="282" y="775"/>
                    <a:pt x="281" y="792"/>
                    <a:pt x="262" y="804"/>
                  </a:cubicBezTo>
                  <a:cubicBezTo>
                    <a:pt x="249" y="812"/>
                    <a:pt x="233" y="813"/>
                    <a:pt x="218" y="809"/>
                  </a:cubicBezTo>
                  <a:cubicBezTo>
                    <a:pt x="217" y="809"/>
                    <a:pt x="217" y="808"/>
                    <a:pt x="216" y="808"/>
                  </a:cubicBezTo>
                  <a:cubicBezTo>
                    <a:pt x="219" y="807"/>
                    <a:pt x="221" y="806"/>
                    <a:pt x="223" y="805"/>
                  </a:cubicBezTo>
                  <a:cubicBezTo>
                    <a:pt x="227" y="804"/>
                    <a:pt x="230" y="800"/>
                    <a:pt x="229" y="795"/>
                  </a:cubicBezTo>
                  <a:cubicBezTo>
                    <a:pt x="228" y="791"/>
                    <a:pt x="223" y="787"/>
                    <a:pt x="219" y="789"/>
                  </a:cubicBezTo>
                  <a:cubicBezTo>
                    <a:pt x="212" y="791"/>
                    <a:pt x="206" y="794"/>
                    <a:pt x="200" y="797"/>
                  </a:cubicBezTo>
                  <a:cubicBezTo>
                    <a:pt x="198" y="795"/>
                    <a:pt x="196" y="791"/>
                    <a:pt x="195" y="788"/>
                  </a:cubicBezTo>
                  <a:cubicBezTo>
                    <a:pt x="206" y="779"/>
                    <a:pt x="217" y="771"/>
                    <a:pt x="229" y="764"/>
                  </a:cubicBezTo>
                  <a:cubicBezTo>
                    <a:pt x="238" y="758"/>
                    <a:pt x="229" y="743"/>
                    <a:pt x="220" y="749"/>
                  </a:cubicBezTo>
                  <a:cubicBezTo>
                    <a:pt x="210" y="756"/>
                    <a:pt x="201" y="762"/>
                    <a:pt x="191" y="769"/>
                  </a:cubicBezTo>
                  <a:cubicBezTo>
                    <a:pt x="191" y="765"/>
                    <a:pt x="191" y="761"/>
                    <a:pt x="191" y="757"/>
                  </a:cubicBezTo>
                  <a:cubicBezTo>
                    <a:pt x="202" y="750"/>
                    <a:pt x="213" y="742"/>
                    <a:pt x="225" y="734"/>
                  </a:cubicBezTo>
                  <a:cubicBezTo>
                    <a:pt x="234" y="728"/>
                    <a:pt x="225" y="713"/>
                    <a:pt x="216" y="719"/>
                  </a:cubicBezTo>
                  <a:cubicBezTo>
                    <a:pt x="208" y="725"/>
                    <a:pt x="199" y="731"/>
                    <a:pt x="190" y="737"/>
                  </a:cubicBezTo>
                  <a:cubicBezTo>
                    <a:pt x="190" y="733"/>
                    <a:pt x="190" y="729"/>
                    <a:pt x="190" y="725"/>
                  </a:cubicBezTo>
                  <a:cubicBezTo>
                    <a:pt x="200" y="716"/>
                    <a:pt x="211" y="707"/>
                    <a:pt x="223" y="699"/>
                  </a:cubicBezTo>
                  <a:cubicBezTo>
                    <a:pt x="232" y="693"/>
                    <a:pt x="223" y="678"/>
                    <a:pt x="214" y="684"/>
                  </a:cubicBezTo>
                  <a:cubicBezTo>
                    <a:pt x="206" y="690"/>
                    <a:pt x="197" y="697"/>
                    <a:pt x="189" y="703"/>
                  </a:cubicBezTo>
                  <a:cubicBezTo>
                    <a:pt x="189" y="697"/>
                    <a:pt x="188" y="690"/>
                    <a:pt x="188" y="684"/>
                  </a:cubicBezTo>
                  <a:cubicBezTo>
                    <a:pt x="199" y="676"/>
                    <a:pt x="210" y="668"/>
                    <a:pt x="222" y="661"/>
                  </a:cubicBezTo>
                  <a:cubicBezTo>
                    <a:pt x="231" y="656"/>
                    <a:pt x="223" y="641"/>
                    <a:pt x="213" y="647"/>
                  </a:cubicBezTo>
                  <a:cubicBezTo>
                    <a:pt x="204" y="652"/>
                    <a:pt x="196" y="658"/>
                    <a:pt x="187" y="664"/>
                  </a:cubicBezTo>
                  <a:cubicBezTo>
                    <a:pt x="187" y="660"/>
                    <a:pt x="187" y="657"/>
                    <a:pt x="187" y="653"/>
                  </a:cubicBezTo>
                  <a:cubicBezTo>
                    <a:pt x="198" y="645"/>
                    <a:pt x="209" y="638"/>
                    <a:pt x="220" y="631"/>
                  </a:cubicBezTo>
                  <a:cubicBezTo>
                    <a:pt x="228" y="625"/>
                    <a:pt x="220" y="610"/>
                    <a:pt x="211" y="616"/>
                  </a:cubicBezTo>
                  <a:cubicBezTo>
                    <a:pt x="203" y="622"/>
                    <a:pt x="195" y="627"/>
                    <a:pt x="187" y="633"/>
                  </a:cubicBezTo>
                  <a:cubicBezTo>
                    <a:pt x="187" y="629"/>
                    <a:pt x="187" y="626"/>
                    <a:pt x="187" y="622"/>
                  </a:cubicBezTo>
                  <a:cubicBezTo>
                    <a:pt x="187" y="622"/>
                    <a:pt x="188" y="621"/>
                    <a:pt x="189" y="620"/>
                  </a:cubicBezTo>
                  <a:cubicBezTo>
                    <a:pt x="200" y="608"/>
                    <a:pt x="212" y="598"/>
                    <a:pt x="226" y="589"/>
                  </a:cubicBezTo>
                  <a:cubicBezTo>
                    <a:pt x="235" y="583"/>
                    <a:pt x="226" y="569"/>
                    <a:pt x="217" y="575"/>
                  </a:cubicBezTo>
                  <a:cubicBezTo>
                    <a:pt x="207" y="582"/>
                    <a:pt x="197" y="590"/>
                    <a:pt x="187" y="598"/>
                  </a:cubicBezTo>
                  <a:cubicBezTo>
                    <a:pt x="187" y="594"/>
                    <a:pt x="188" y="589"/>
                    <a:pt x="188" y="585"/>
                  </a:cubicBezTo>
                  <a:cubicBezTo>
                    <a:pt x="200" y="575"/>
                    <a:pt x="214" y="566"/>
                    <a:pt x="228" y="559"/>
                  </a:cubicBezTo>
                  <a:cubicBezTo>
                    <a:pt x="238" y="554"/>
                    <a:pt x="229" y="540"/>
                    <a:pt x="220" y="545"/>
                  </a:cubicBezTo>
                  <a:cubicBezTo>
                    <a:pt x="209" y="550"/>
                    <a:pt x="199" y="556"/>
                    <a:pt x="190" y="563"/>
                  </a:cubicBezTo>
                  <a:cubicBezTo>
                    <a:pt x="190" y="558"/>
                    <a:pt x="190" y="554"/>
                    <a:pt x="191" y="550"/>
                  </a:cubicBezTo>
                  <a:cubicBezTo>
                    <a:pt x="201" y="543"/>
                    <a:pt x="211" y="537"/>
                    <a:pt x="222" y="531"/>
                  </a:cubicBezTo>
                  <a:cubicBezTo>
                    <a:pt x="232" y="527"/>
                    <a:pt x="224" y="512"/>
                    <a:pt x="214" y="517"/>
                  </a:cubicBezTo>
                  <a:cubicBezTo>
                    <a:pt x="207" y="520"/>
                    <a:pt x="201" y="523"/>
                    <a:pt x="195" y="527"/>
                  </a:cubicBezTo>
                  <a:cubicBezTo>
                    <a:pt x="200" y="512"/>
                    <a:pt x="209" y="499"/>
                    <a:pt x="228" y="497"/>
                  </a:cubicBezTo>
                  <a:cubicBezTo>
                    <a:pt x="272" y="491"/>
                    <a:pt x="273" y="550"/>
                    <a:pt x="276" y="580"/>
                  </a:cubicBezTo>
                  <a:close/>
                  <a:moveTo>
                    <a:pt x="244" y="475"/>
                  </a:moveTo>
                  <a:cubicBezTo>
                    <a:pt x="233" y="473"/>
                    <a:pt x="221" y="474"/>
                    <a:pt x="211" y="476"/>
                  </a:cubicBezTo>
                  <a:cubicBezTo>
                    <a:pt x="207" y="454"/>
                    <a:pt x="206" y="432"/>
                    <a:pt x="205" y="410"/>
                  </a:cubicBezTo>
                  <a:cubicBezTo>
                    <a:pt x="217" y="411"/>
                    <a:pt x="229" y="411"/>
                    <a:pt x="242" y="410"/>
                  </a:cubicBezTo>
                  <a:cubicBezTo>
                    <a:pt x="243" y="431"/>
                    <a:pt x="242" y="453"/>
                    <a:pt x="244" y="475"/>
                  </a:cubicBezTo>
                  <a:close/>
                  <a:moveTo>
                    <a:pt x="237" y="388"/>
                  </a:moveTo>
                  <a:cubicBezTo>
                    <a:pt x="144" y="395"/>
                    <a:pt x="55" y="338"/>
                    <a:pt x="35" y="245"/>
                  </a:cubicBezTo>
                  <a:cubicBezTo>
                    <a:pt x="15" y="151"/>
                    <a:pt x="79" y="65"/>
                    <a:pt x="172" y="46"/>
                  </a:cubicBezTo>
                  <a:cubicBezTo>
                    <a:pt x="269" y="21"/>
                    <a:pt x="359" y="89"/>
                    <a:pt x="390" y="178"/>
                  </a:cubicBezTo>
                  <a:cubicBezTo>
                    <a:pt x="428" y="288"/>
                    <a:pt x="346" y="379"/>
                    <a:pt x="237" y="38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ExtraShape">
              <a:extLst>
                <a:ext uri="{FF2B5EF4-FFF2-40B4-BE49-F238E27FC236}">
                  <a16:creationId xmlns:a16="http://schemas.microsoft.com/office/drawing/2014/main" id="{DD15369C-FAF4-4DFF-A843-F664BDD46DA6}"/>
                </a:ext>
              </a:extLst>
            </p:cNvPr>
            <p:cNvSpPr/>
            <p:nvPr/>
          </p:nvSpPr>
          <p:spPr bwMode="auto">
            <a:xfrm rot="19628169">
              <a:off x="6154380" y="2445886"/>
              <a:ext cx="1615963" cy="1446577"/>
            </a:xfrm>
            <a:custGeom>
              <a:avLst/>
              <a:gdLst>
                <a:gd name="T0" fmla="*/ 169 w 349"/>
                <a:gd name="T1" fmla="*/ 3 h 313"/>
                <a:gd name="T2" fmla="*/ 14 w 349"/>
                <a:gd name="T3" fmla="*/ 174 h 313"/>
                <a:gd name="T4" fmla="*/ 198 w 349"/>
                <a:gd name="T5" fmla="*/ 312 h 313"/>
                <a:gd name="T6" fmla="*/ 336 w 349"/>
                <a:gd name="T7" fmla="*/ 156 h 313"/>
                <a:gd name="T8" fmla="*/ 169 w 349"/>
                <a:gd name="T9" fmla="*/ 3 h 313"/>
                <a:gd name="T10" fmla="*/ 303 w 349"/>
                <a:gd name="T11" fmla="*/ 249 h 313"/>
                <a:gd name="T12" fmla="*/ 198 w 349"/>
                <a:gd name="T13" fmla="*/ 295 h 313"/>
                <a:gd name="T14" fmla="*/ 33 w 349"/>
                <a:gd name="T15" fmla="*/ 183 h 313"/>
                <a:gd name="T16" fmla="*/ 169 w 349"/>
                <a:gd name="T17" fmla="*/ 20 h 313"/>
                <a:gd name="T18" fmla="*/ 315 w 349"/>
                <a:gd name="T19" fmla="*/ 136 h 313"/>
                <a:gd name="T20" fmla="*/ 303 w 349"/>
                <a:gd name="T21" fmla="*/ 249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13">
                  <a:moveTo>
                    <a:pt x="169" y="3"/>
                  </a:moveTo>
                  <a:cubicBezTo>
                    <a:pt x="85" y="8"/>
                    <a:pt x="0" y="85"/>
                    <a:pt x="14" y="174"/>
                  </a:cubicBezTo>
                  <a:cubicBezTo>
                    <a:pt x="27" y="259"/>
                    <a:pt x="116" y="313"/>
                    <a:pt x="198" y="312"/>
                  </a:cubicBezTo>
                  <a:cubicBezTo>
                    <a:pt x="288" y="310"/>
                    <a:pt x="349" y="249"/>
                    <a:pt x="336" y="156"/>
                  </a:cubicBezTo>
                  <a:cubicBezTo>
                    <a:pt x="325" y="72"/>
                    <a:pt x="255" y="0"/>
                    <a:pt x="169" y="3"/>
                  </a:cubicBezTo>
                  <a:close/>
                  <a:moveTo>
                    <a:pt x="303" y="249"/>
                  </a:moveTo>
                  <a:cubicBezTo>
                    <a:pt x="279" y="283"/>
                    <a:pt x="237" y="294"/>
                    <a:pt x="198" y="295"/>
                  </a:cubicBezTo>
                  <a:cubicBezTo>
                    <a:pt x="128" y="296"/>
                    <a:pt x="51" y="254"/>
                    <a:pt x="33" y="183"/>
                  </a:cubicBezTo>
                  <a:cubicBezTo>
                    <a:pt x="12" y="100"/>
                    <a:pt x="91" y="25"/>
                    <a:pt x="169" y="20"/>
                  </a:cubicBezTo>
                  <a:cubicBezTo>
                    <a:pt x="239" y="18"/>
                    <a:pt x="297" y="70"/>
                    <a:pt x="315" y="136"/>
                  </a:cubicBezTo>
                  <a:cubicBezTo>
                    <a:pt x="325" y="172"/>
                    <a:pt x="325" y="218"/>
                    <a:pt x="303" y="24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ExtraShape">
              <a:extLst>
                <a:ext uri="{FF2B5EF4-FFF2-40B4-BE49-F238E27FC236}">
                  <a16:creationId xmlns:a16="http://schemas.microsoft.com/office/drawing/2014/main" id="{9F65AFE3-B337-4918-99D5-D7D065C212B6}"/>
                </a:ext>
              </a:extLst>
            </p:cNvPr>
            <p:cNvSpPr/>
            <p:nvPr/>
          </p:nvSpPr>
          <p:spPr bwMode="auto">
            <a:xfrm rot="19628169">
              <a:off x="6465754" y="2913852"/>
              <a:ext cx="412799" cy="558674"/>
            </a:xfrm>
            <a:custGeom>
              <a:avLst/>
              <a:gdLst>
                <a:gd name="T0" fmla="*/ 66 w 112"/>
                <a:gd name="T1" fmla="*/ 14 h 152"/>
                <a:gd name="T2" fmla="*/ 0 w 112"/>
                <a:gd name="T3" fmla="*/ 114 h 152"/>
                <a:gd name="T4" fmla="*/ 17 w 112"/>
                <a:gd name="T5" fmla="*/ 149 h 152"/>
                <a:gd name="T6" fmla="*/ 41 w 112"/>
                <a:gd name="T7" fmla="*/ 133 h 152"/>
                <a:gd name="T8" fmla="*/ 46 w 112"/>
                <a:gd name="T9" fmla="*/ 104 h 152"/>
                <a:gd name="T10" fmla="*/ 67 w 112"/>
                <a:gd name="T11" fmla="*/ 68 h 152"/>
                <a:gd name="T12" fmla="*/ 106 w 112"/>
                <a:gd name="T13" fmla="*/ 36 h 152"/>
                <a:gd name="T14" fmla="*/ 105 w 112"/>
                <a:gd name="T15" fmla="*/ 10 h 152"/>
                <a:gd name="T16" fmla="*/ 66 w 112"/>
                <a:gd name="T17" fmla="*/ 14 h 152"/>
                <a:gd name="T18" fmla="*/ 72 w 112"/>
                <a:gd name="T19" fmla="*/ 40 h 152"/>
                <a:gd name="T20" fmla="*/ 38 w 112"/>
                <a:gd name="T21" fmla="*/ 79 h 152"/>
                <a:gd name="T22" fmla="*/ 28 w 112"/>
                <a:gd name="T23" fmla="*/ 106 h 152"/>
                <a:gd name="T24" fmla="*/ 26 w 112"/>
                <a:gd name="T25" fmla="*/ 115 h 152"/>
                <a:gd name="T26" fmla="*/ 17 w 112"/>
                <a:gd name="T27" fmla="*/ 114 h 152"/>
                <a:gd name="T28" fmla="*/ 57 w 112"/>
                <a:gd name="T29" fmla="*/ 40 h 152"/>
                <a:gd name="T30" fmla="*/ 89 w 112"/>
                <a:gd name="T31" fmla="*/ 28 h 152"/>
                <a:gd name="T32" fmla="*/ 72 w 112"/>
                <a:gd name="T33" fmla="*/ 4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2">
                  <a:moveTo>
                    <a:pt x="66" y="14"/>
                  </a:moveTo>
                  <a:cubicBezTo>
                    <a:pt x="28" y="34"/>
                    <a:pt x="4" y="72"/>
                    <a:pt x="0" y="114"/>
                  </a:cubicBezTo>
                  <a:cubicBezTo>
                    <a:pt x="0" y="127"/>
                    <a:pt x="2" y="145"/>
                    <a:pt x="17" y="149"/>
                  </a:cubicBezTo>
                  <a:cubicBezTo>
                    <a:pt x="28" y="152"/>
                    <a:pt x="38" y="143"/>
                    <a:pt x="41" y="133"/>
                  </a:cubicBezTo>
                  <a:cubicBezTo>
                    <a:pt x="44" y="124"/>
                    <a:pt x="43" y="113"/>
                    <a:pt x="46" y="104"/>
                  </a:cubicBezTo>
                  <a:cubicBezTo>
                    <a:pt x="50" y="90"/>
                    <a:pt x="58" y="78"/>
                    <a:pt x="67" y="68"/>
                  </a:cubicBezTo>
                  <a:cubicBezTo>
                    <a:pt x="78" y="55"/>
                    <a:pt x="96" y="49"/>
                    <a:pt x="106" y="36"/>
                  </a:cubicBezTo>
                  <a:cubicBezTo>
                    <a:pt x="111" y="29"/>
                    <a:pt x="112" y="17"/>
                    <a:pt x="105" y="10"/>
                  </a:cubicBezTo>
                  <a:cubicBezTo>
                    <a:pt x="95" y="0"/>
                    <a:pt x="77" y="9"/>
                    <a:pt x="66" y="14"/>
                  </a:cubicBezTo>
                  <a:close/>
                  <a:moveTo>
                    <a:pt x="72" y="40"/>
                  </a:moveTo>
                  <a:cubicBezTo>
                    <a:pt x="59" y="51"/>
                    <a:pt x="47" y="64"/>
                    <a:pt x="38" y="79"/>
                  </a:cubicBezTo>
                  <a:cubicBezTo>
                    <a:pt x="34" y="87"/>
                    <a:pt x="30" y="96"/>
                    <a:pt x="28" y="106"/>
                  </a:cubicBezTo>
                  <a:cubicBezTo>
                    <a:pt x="27" y="109"/>
                    <a:pt x="27" y="112"/>
                    <a:pt x="26" y="115"/>
                  </a:cubicBezTo>
                  <a:cubicBezTo>
                    <a:pt x="24" y="123"/>
                    <a:pt x="17" y="137"/>
                    <a:pt x="17" y="114"/>
                  </a:cubicBezTo>
                  <a:cubicBezTo>
                    <a:pt x="20" y="85"/>
                    <a:pt x="34" y="58"/>
                    <a:pt x="57" y="40"/>
                  </a:cubicBezTo>
                  <a:cubicBezTo>
                    <a:pt x="61" y="37"/>
                    <a:pt x="90" y="18"/>
                    <a:pt x="89" y="28"/>
                  </a:cubicBezTo>
                  <a:cubicBezTo>
                    <a:pt x="89" y="30"/>
                    <a:pt x="74" y="38"/>
                    <a:pt x="72" y="4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ExtraShape">
              <a:extLst>
                <a:ext uri="{FF2B5EF4-FFF2-40B4-BE49-F238E27FC236}">
                  <a16:creationId xmlns:a16="http://schemas.microsoft.com/office/drawing/2014/main" id="{A2FFD581-46A6-4F7C-9C92-E86370475B71}"/>
                </a:ext>
              </a:extLst>
            </p:cNvPr>
            <p:cNvSpPr/>
            <p:nvPr/>
          </p:nvSpPr>
          <p:spPr bwMode="auto">
            <a:xfrm rot="19628169">
              <a:off x="6684858" y="2686362"/>
              <a:ext cx="261159" cy="265304"/>
            </a:xfrm>
            <a:custGeom>
              <a:avLst/>
              <a:gdLst>
                <a:gd name="T0" fmla="*/ 20 w 53"/>
                <a:gd name="T1" fmla="*/ 4 h 54"/>
                <a:gd name="T2" fmla="*/ 19 w 53"/>
                <a:gd name="T3" fmla="*/ 5 h 54"/>
                <a:gd name="T4" fmla="*/ 17 w 53"/>
                <a:gd name="T5" fmla="*/ 5 h 54"/>
                <a:gd name="T6" fmla="*/ 10 w 53"/>
                <a:gd name="T7" fmla="*/ 42 h 54"/>
                <a:gd name="T8" fmla="*/ 48 w 53"/>
                <a:gd name="T9" fmla="*/ 39 h 54"/>
                <a:gd name="T10" fmla="*/ 48 w 53"/>
                <a:gd name="T11" fmla="*/ 13 h 54"/>
                <a:gd name="T12" fmla="*/ 20 w 53"/>
                <a:gd name="T13" fmla="*/ 4 h 54"/>
                <a:gd name="T14" fmla="*/ 32 w 53"/>
                <a:gd name="T15" fmla="*/ 32 h 54"/>
                <a:gd name="T16" fmla="*/ 26 w 53"/>
                <a:gd name="T17" fmla="*/ 33 h 54"/>
                <a:gd name="T18" fmla="*/ 26 w 53"/>
                <a:gd name="T19" fmla="*/ 20 h 54"/>
                <a:gd name="T20" fmla="*/ 33 w 53"/>
                <a:gd name="T21" fmla="*/ 21 h 54"/>
                <a:gd name="T22" fmla="*/ 35 w 53"/>
                <a:gd name="T23" fmla="*/ 29 h 54"/>
                <a:gd name="T24" fmla="*/ 34 w 53"/>
                <a:gd name="T25" fmla="*/ 29 h 54"/>
                <a:gd name="T26" fmla="*/ 32 w 53"/>
                <a:gd name="T27" fmla="*/ 32 h 54"/>
                <a:gd name="T28" fmla="*/ 35 w 53"/>
                <a:gd name="T29" fmla="*/ 29 h 54"/>
                <a:gd name="T30" fmla="*/ 35 w 53"/>
                <a:gd name="T3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4">
                  <a:moveTo>
                    <a:pt x="20" y="4"/>
                  </a:moveTo>
                  <a:cubicBezTo>
                    <a:pt x="19" y="4"/>
                    <a:pt x="19" y="4"/>
                    <a:pt x="19" y="5"/>
                  </a:cubicBezTo>
                  <a:cubicBezTo>
                    <a:pt x="19" y="5"/>
                    <a:pt x="18" y="5"/>
                    <a:pt x="17" y="5"/>
                  </a:cubicBezTo>
                  <a:cubicBezTo>
                    <a:pt x="4" y="12"/>
                    <a:pt x="0" y="31"/>
                    <a:pt x="10" y="42"/>
                  </a:cubicBezTo>
                  <a:cubicBezTo>
                    <a:pt x="21" y="54"/>
                    <a:pt x="39" y="52"/>
                    <a:pt x="48" y="39"/>
                  </a:cubicBezTo>
                  <a:cubicBezTo>
                    <a:pt x="53" y="32"/>
                    <a:pt x="52" y="21"/>
                    <a:pt x="48" y="13"/>
                  </a:cubicBezTo>
                  <a:cubicBezTo>
                    <a:pt x="42" y="3"/>
                    <a:pt x="30" y="0"/>
                    <a:pt x="20" y="4"/>
                  </a:cubicBezTo>
                  <a:close/>
                  <a:moveTo>
                    <a:pt x="32" y="32"/>
                  </a:moveTo>
                  <a:cubicBezTo>
                    <a:pt x="31" y="33"/>
                    <a:pt x="28" y="34"/>
                    <a:pt x="26" y="33"/>
                  </a:cubicBezTo>
                  <a:cubicBezTo>
                    <a:pt x="19" y="31"/>
                    <a:pt x="21" y="23"/>
                    <a:pt x="26" y="20"/>
                  </a:cubicBezTo>
                  <a:cubicBezTo>
                    <a:pt x="29" y="19"/>
                    <a:pt x="31" y="19"/>
                    <a:pt x="33" y="21"/>
                  </a:cubicBezTo>
                  <a:cubicBezTo>
                    <a:pt x="34" y="23"/>
                    <a:pt x="35" y="26"/>
                    <a:pt x="35" y="29"/>
                  </a:cubicBezTo>
                  <a:cubicBezTo>
                    <a:pt x="35" y="29"/>
                    <a:pt x="34" y="29"/>
                    <a:pt x="34" y="29"/>
                  </a:cubicBezTo>
                  <a:cubicBezTo>
                    <a:pt x="34" y="30"/>
                    <a:pt x="33" y="31"/>
                    <a:pt x="32" y="32"/>
                  </a:cubicBezTo>
                  <a:close/>
                  <a:moveTo>
                    <a:pt x="35" y="29"/>
                  </a:moveTo>
                  <a:cubicBezTo>
                    <a:pt x="35" y="28"/>
                    <a:pt x="35" y="28"/>
                    <a:pt x="35" y="2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24" name="ExtraShape31">
              <a:extLst>
                <a:ext uri="{FF2B5EF4-FFF2-40B4-BE49-F238E27FC236}">
                  <a16:creationId xmlns:a16="http://schemas.microsoft.com/office/drawing/2014/main" id="{04CAA750-0019-4697-8BC0-9C1493C88FC8}"/>
                </a:ext>
              </a:extLst>
            </p:cNvPr>
            <p:cNvCxnSpPr>
              <a:cxnSpLocks/>
            </p:cNvCxnSpPr>
            <p:nvPr/>
          </p:nvCxnSpPr>
          <p:spPr>
            <a:xfrm>
              <a:off x="4154450" y="4597245"/>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25" name="CustomText1">
              <a:extLst>
                <a:ext uri="{FF2B5EF4-FFF2-40B4-BE49-F238E27FC236}">
                  <a16:creationId xmlns:a16="http://schemas.microsoft.com/office/drawing/2014/main" id="{B7DC8A44-E72A-4551-8C7F-2CE655799A1B}"/>
                </a:ext>
              </a:extLst>
            </p:cNvPr>
            <p:cNvSpPr/>
            <p:nvPr/>
          </p:nvSpPr>
          <p:spPr>
            <a:xfrm>
              <a:off x="4154450" y="4657553"/>
              <a:ext cx="2055526" cy="338647"/>
            </a:xfrm>
            <a:prstGeom prst="rect">
              <a:avLst/>
            </a:prstGeom>
            <a:noFill/>
          </p:spPr>
          <p:txBody>
            <a:bodyPr wrap="none" lIns="90000" tIns="46800" rIns="90000" bIns="46800">
              <a:normAutofit fontScale="70000" lnSpcReduction="20000"/>
            </a:bodyPr>
            <a:lstStyle/>
            <a:p>
              <a:pPr algn="ctr">
                <a:defRPr/>
              </a:pPr>
              <a:endParaRPr lang="en-US" altLang="zh-CN" sz="1600" dirty="0"/>
            </a:p>
          </p:txBody>
        </p:sp>
        <p:sp>
          <p:nvSpPr>
            <p:cNvPr id="26" name="CustomText2">
              <a:extLst>
                <a:ext uri="{FF2B5EF4-FFF2-40B4-BE49-F238E27FC236}">
                  <a16:creationId xmlns:a16="http://schemas.microsoft.com/office/drawing/2014/main" id="{79933DC3-3451-42F9-98E3-DC0ADEFE29DE}"/>
                </a:ext>
              </a:extLst>
            </p:cNvPr>
            <p:cNvSpPr/>
            <p:nvPr/>
          </p:nvSpPr>
          <p:spPr>
            <a:xfrm>
              <a:off x="4154450" y="4198293"/>
              <a:ext cx="2055525" cy="398949"/>
            </a:xfrm>
            <a:prstGeom prst="rect">
              <a:avLst/>
            </a:prstGeom>
            <a:noFill/>
          </p:spPr>
          <p:txBody>
            <a:bodyPr wrap="none" lIns="90000" tIns="46800" rIns="90000" bIns="46800" anchor="ctr">
              <a:normAutofit fontScale="47500" lnSpcReduction="20000"/>
            </a:bodyPr>
            <a:lstStyle/>
            <a:p>
              <a:pPr lvl="0" algn="ctr">
                <a:defRPr/>
              </a:pPr>
              <a:endParaRPr lang="en-US" altLang="zh-CN" sz="2800" b="1" dirty="0"/>
            </a:p>
          </p:txBody>
        </p:sp>
      </p:grpSp>
    </p:spTree>
    <p:extLst>
      <p:ext uri="{BB962C8B-B14F-4D97-AF65-F5344CB8AC3E}">
        <p14:creationId xmlns:p14="http://schemas.microsoft.com/office/powerpoint/2010/main" val="37648170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定义</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290160" y="1905506"/>
            <a:ext cx="9611679" cy="1200329"/>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    对象图（</a:t>
            </a:r>
            <a:r>
              <a:rPr lang="en-US" altLang="zh-CN" sz="2400" dirty="0">
                <a:latin typeface="新宋体" panose="02010609030101010101" pitchFamily="49" charset="-122"/>
                <a:ea typeface="新宋体" panose="02010609030101010101" pitchFamily="49" charset="-122"/>
              </a:rPr>
              <a:t>object diagram</a:t>
            </a:r>
            <a:r>
              <a:rPr lang="zh-CN" altLang="en-US" sz="2400" dirty="0">
                <a:latin typeface="新宋体" panose="02010609030101010101" pitchFamily="49" charset="-122"/>
                <a:ea typeface="新宋体" panose="02010609030101010101" pitchFamily="49" charset="-122"/>
              </a:rPr>
              <a:t>）是由对象（</a:t>
            </a:r>
            <a:r>
              <a:rPr lang="en-US" altLang="zh-CN" sz="2400" dirty="0">
                <a:latin typeface="新宋体" panose="02010609030101010101" pitchFamily="49" charset="-122"/>
                <a:ea typeface="新宋体" panose="02010609030101010101" pitchFamily="49" charset="-122"/>
              </a:rPr>
              <a:t>object</a:t>
            </a:r>
            <a:r>
              <a:rPr lang="zh-CN" altLang="en-US" sz="2400" dirty="0">
                <a:latin typeface="新宋体" panose="02010609030101010101" pitchFamily="49" charset="-122"/>
                <a:ea typeface="新宋体" panose="02010609030101010101" pitchFamily="49" charset="-122"/>
              </a:rPr>
              <a:t>）和链（</a:t>
            </a:r>
            <a:r>
              <a:rPr lang="en-US" altLang="zh-CN" sz="2400" dirty="0">
                <a:latin typeface="新宋体" panose="02010609030101010101" pitchFamily="49" charset="-122"/>
                <a:ea typeface="新宋体" panose="02010609030101010101" pitchFamily="49" charset="-122"/>
              </a:rPr>
              <a:t>link</a:t>
            </a:r>
            <a:r>
              <a:rPr lang="zh-CN" altLang="en-US" sz="2400" dirty="0">
                <a:latin typeface="新宋体" panose="02010609030101010101" pitchFamily="49" charset="-122"/>
                <a:ea typeface="新宋体" panose="02010609030101010101" pitchFamily="49" charset="-122"/>
              </a:rPr>
              <a:t>）组成的，描述的是参与交互的对象在交互过程中某一时刻的状态，可以被看作是类图在某一时刻的</a:t>
            </a:r>
            <a:r>
              <a:rPr lang="zh-CN" altLang="en-US" sz="2400" dirty="0">
                <a:solidFill>
                  <a:srgbClr val="FF0000"/>
                </a:solidFill>
                <a:latin typeface="新宋体" panose="02010609030101010101" pitchFamily="49" charset="-122"/>
                <a:ea typeface="新宋体" panose="02010609030101010101" pitchFamily="49" charset="-122"/>
              </a:rPr>
              <a:t>实例</a:t>
            </a:r>
            <a:r>
              <a:rPr lang="en-US" altLang="zh-CN" sz="2400" b="1" dirty="0"/>
              <a:t>[3]</a:t>
            </a:r>
            <a:r>
              <a:rPr lang="zh-CN" altLang="en-US" sz="2400" dirty="0">
                <a:latin typeface="新宋体" panose="02010609030101010101" pitchFamily="49" charset="-122"/>
                <a:ea typeface="新宋体" panose="02010609030101010101" pitchFamily="49" charset="-122"/>
              </a:rPr>
              <a:t>。</a:t>
            </a:r>
            <a:endParaRPr lang="en-US" altLang="zh-CN" sz="24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6489412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/05</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9" name="标题 4">
            <a:extLst>
              <a:ext uri="{FF2B5EF4-FFF2-40B4-BE49-F238E27FC236}">
                <a16:creationId xmlns:a16="http://schemas.microsoft.com/office/drawing/2014/main" id="{AC0533CC-0B5A-4FED-AA96-1AF7CF5F6A94}"/>
              </a:ext>
            </a:extLst>
          </p:cNvPr>
          <p:cNvSpPr>
            <a:spLocks noGrp="1"/>
          </p:cNvSpPr>
          <p:nvPr>
            <p:ph type="title"/>
          </p:nvPr>
        </p:nvSpPr>
        <p:spPr>
          <a:xfrm>
            <a:off x="4476173" y="2599681"/>
            <a:ext cx="3324802" cy="895350"/>
          </a:xfrm>
        </p:spPr>
        <p:txBody>
          <a:bodyPr>
            <a:normAutofit fontScale="90000"/>
          </a:bodyPr>
          <a:lstStyle/>
          <a:p>
            <a:r>
              <a:rPr lang="zh-CN" altLang="en-US" sz="5400" dirty="0">
                <a:solidFill>
                  <a:schemeClr val="bg1"/>
                </a:solidFill>
              </a:rPr>
              <a:t>分工和绩效</a:t>
            </a:r>
          </a:p>
        </p:txBody>
      </p:sp>
    </p:spTree>
    <p:extLst>
      <p:ext uri="{BB962C8B-B14F-4D97-AF65-F5344CB8AC3E}">
        <p14:creationId xmlns:p14="http://schemas.microsoft.com/office/powerpoint/2010/main" val="5706596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41</a:t>
            </a:fld>
            <a:endParaRPr lang="zh-CN" altLang="en-US" dirty="0"/>
          </a:p>
        </p:txBody>
      </p:sp>
      <p:grpSp>
        <p:nvGrpSpPr>
          <p:cNvPr id="5" name="ea088165-c03c-41ca-90b6-909522d3c9e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2192000" cy="6067119"/>
            <a:chOff x="0" y="0"/>
            <a:chExt cx="12192000" cy="6067119"/>
          </a:xfrm>
        </p:grpSpPr>
        <p:sp>
          <p:nvSpPr>
            <p:cNvPr id="6" name="ïṣľïḓê"/>
            <p:cNvSpPr/>
            <p:nvPr/>
          </p:nvSpPr>
          <p:spPr>
            <a:xfrm>
              <a:off x="9997797" y="1420911"/>
              <a:ext cx="1231900" cy="376818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śliḍê"/>
            <p:cNvSpPr/>
            <p:nvPr/>
          </p:nvSpPr>
          <p:spPr>
            <a:xfrm>
              <a:off x="1018897" y="1420911"/>
              <a:ext cx="1231900" cy="34526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iṡḻíḑê"/>
            <p:cNvSpPr/>
            <p:nvPr/>
          </p:nvSpPr>
          <p:spPr>
            <a:xfrm>
              <a:off x="3317597" y="1420912"/>
              <a:ext cx="1231900" cy="2876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şľiḋè"/>
            <p:cNvSpPr/>
            <p:nvPr/>
          </p:nvSpPr>
          <p:spPr>
            <a:xfrm>
              <a:off x="5667006" y="1369119"/>
              <a:ext cx="1231900" cy="285268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ïşļiḋê"/>
            <p:cNvSpPr/>
            <p:nvPr/>
          </p:nvSpPr>
          <p:spPr>
            <a:xfrm>
              <a:off x="7914997" y="1420910"/>
              <a:ext cx="1231900" cy="330651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ïşḷïḋê"/>
            <p:cNvSpPr txBox="1"/>
            <p:nvPr/>
          </p:nvSpPr>
          <p:spPr>
            <a:xfrm>
              <a:off x="1018897" y="2070695"/>
              <a:ext cx="1231900" cy="1542517"/>
            </a:xfrm>
            <a:prstGeom prst="rect">
              <a:avLst/>
            </a:prstGeom>
            <a:noFill/>
          </p:spPr>
          <p:txBody>
            <a:bodyPr wrap="square">
              <a:normAutofit/>
            </a:bodyPr>
            <a:lstStyle/>
            <a:p>
              <a:pPr algn="ctr"/>
              <a:r>
                <a:rPr lang="zh-CN" altLang="en-US" sz="2000" dirty="0">
                  <a:solidFill>
                    <a:schemeClr val="bg1"/>
                  </a:solidFill>
                </a:rPr>
                <a:t>对象图绘制</a:t>
              </a:r>
              <a:endParaRPr lang="en-US" sz="2000" dirty="0">
                <a:solidFill>
                  <a:schemeClr val="bg1"/>
                </a:solidFill>
              </a:endParaRPr>
            </a:p>
          </p:txBody>
        </p:sp>
        <p:sp>
          <p:nvSpPr>
            <p:cNvPr id="12" name="îṧlïďé"/>
            <p:cNvSpPr txBox="1"/>
            <p:nvPr/>
          </p:nvSpPr>
          <p:spPr>
            <a:xfrm>
              <a:off x="3287993" y="3095789"/>
              <a:ext cx="1231900" cy="461665"/>
            </a:xfrm>
            <a:prstGeom prst="rect">
              <a:avLst/>
            </a:prstGeom>
            <a:noFill/>
          </p:spPr>
          <p:txBody>
            <a:bodyPr wrap="square">
              <a:normAutofit/>
            </a:bodyPr>
            <a:lstStyle/>
            <a:p>
              <a:pPr algn="ctr"/>
              <a:endParaRPr lang="en-US" sz="2400" dirty="0">
                <a:solidFill>
                  <a:schemeClr val="bg1"/>
                </a:solidFill>
              </a:endParaRPr>
            </a:p>
          </p:txBody>
        </p:sp>
        <p:sp>
          <p:nvSpPr>
            <p:cNvPr id="13" name="iṣļíde"/>
            <p:cNvSpPr txBox="1"/>
            <p:nvPr/>
          </p:nvSpPr>
          <p:spPr>
            <a:xfrm>
              <a:off x="5667006" y="3760139"/>
              <a:ext cx="1231900" cy="461665"/>
            </a:xfrm>
            <a:prstGeom prst="rect">
              <a:avLst/>
            </a:prstGeom>
            <a:noFill/>
          </p:spPr>
          <p:txBody>
            <a:bodyPr wrap="square">
              <a:normAutofit/>
            </a:bodyPr>
            <a:lstStyle/>
            <a:p>
              <a:pPr algn="ctr"/>
              <a:endParaRPr lang="en-US" sz="2400" dirty="0">
                <a:solidFill>
                  <a:schemeClr val="bg1"/>
                </a:solidFill>
              </a:endParaRPr>
            </a:p>
          </p:txBody>
        </p:sp>
        <p:sp>
          <p:nvSpPr>
            <p:cNvPr id="14" name="ïśliḓê"/>
            <p:cNvSpPr txBox="1"/>
            <p:nvPr/>
          </p:nvSpPr>
          <p:spPr>
            <a:xfrm>
              <a:off x="7914997" y="4727430"/>
              <a:ext cx="1231900" cy="461665"/>
            </a:xfrm>
            <a:prstGeom prst="rect">
              <a:avLst/>
            </a:prstGeom>
            <a:noFill/>
          </p:spPr>
          <p:txBody>
            <a:bodyPr wrap="square">
              <a:normAutofit/>
            </a:bodyPr>
            <a:lstStyle/>
            <a:p>
              <a:pPr algn="ctr"/>
              <a:endParaRPr lang="en-US" sz="2400" dirty="0">
                <a:solidFill>
                  <a:schemeClr val="bg1"/>
                </a:solidFill>
              </a:endParaRPr>
            </a:p>
          </p:txBody>
        </p:sp>
        <p:sp>
          <p:nvSpPr>
            <p:cNvPr id="15" name="îšlidê"/>
            <p:cNvSpPr txBox="1"/>
            <p:nvPr/>
          </p:nvSpPr>
          <p:spPr>
            <a:xfrm>
              <a:off x="9997797" y="5605454"/>
              <a:ext cx="1231900" cy="461665"/>
            </a:xfrm>
            <a:prstGeom prst="rect">
              <a:avLst/>
            </a:prstGeom>
            <a:noFill/>
          </p:spPr>
          <p:txBody>
            <a:bodyPr wrap="square">
              <a:normAutofit/>
            </a:bodyPr>
            <a:lstStyle/>
            <a:p>
              <a:pPr algn="ctr"/>
              <a:endParaRPr lang="en-US" sz="2400" dirty="0">
                <a:solidFill>
                  <a:schemeClr val="bg1"/>
                </a:solidFill>
              </a:endParaRPr>
            </a:p>
          </p:txBody>
        </p:sp>
        <p:sp>
          <p:nvSpPr>
            <p:cNvPr id="17" name="ïśḻïďé"/>
            <p:cNvSpPr/>
            <p:nvPr/>
          </p:nvSpPr>
          <p:spPr>
            <a:xfrm>
              <a:off x="0" y="0"/>
              <a:ext cx="12192000" cy="1663382"/>
            </a:xfrm>
            <a:prstGeom prst="round2SameRect">
              <a:avLst>
                <a:gd name="adj1" fmla="val 0"/>
                <a:gd name="adj2" fmla="val 0"/>
              </a:avLst>
            </a:prstGeom>
            <a:blipFill>
              <a:blip r:embed="rId4"/>
              <a:srcRect/>
              <a:stretch>
                <a:fillRect t="-131566" b="-129572"/>
              </a:stretch>
            </a:blipFill>
            <a:ln w="12700" cap="flat" cmpd="sng" algn="ctr">
              <a:noFill/>
              <a:prstDash val="solid"/>
              <a:miter lim="800000"/>
            </a:ln>
            <a:effectLst/>
            <a:extLst>
              <a:ext uri="{91240B29-F687-4F45-9708-019B960494DF}">
                <a14:hiddenLine xmlns:a14="http://schemas.microsoft.com/office/drawing/2010/main" w="12700"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a:p>
          </p:txBody>
        </p:sp>
        <p:sp>
          <p:nvSpPr>
            <p:cNvPr id="18" name="îṡḻîḍe">
              <a:extLst>
                <a:ext uri="{FF2B5EF4-FFF2-40B4-BE49-F238E27FC236}">
                  <a16:creationId xmlns:a16="http://schemas.microsoft.com/office/drawing/2014/main" id="{677E30ED-A3DB-483E-A3CF-512E2EBE9C31}"/>
                </a:ext>
              </a:extLst>
            </p:cNvPr>
            <p:cNvSpPr/>
            <p:nvPr/>
          </p:nvSpPr>
          <p:spPr bwMode="auto">
            <a:xfrm>
              <a:off x="0" y="1317329"/>
              <a:ext cx="12192000" cy="374810"/>
            </a:xfrm>
            <a:prstGeom prst="rect">
              <a:avLst/>
            </a:prstGeom>
            <a:solidFill>
              <a:schemeClr val="tx1">
                <a:alpha val="90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9" name="îṧ1ïḍè"/>
            <p:cNvSpPr txBox="1"/>
            <p:nvPr/>
          </p:nvSpPr>
          <p:spPr>
            <a:xfrm>
              <a:off x="1132909" y="1358703"/>
              <a:ext cx="902460" cy="279594"/>
            </a:xfrm>
            <a:prstGeom prst="rect">
              <a:avLst/>
            </a:prstGeom>
            <a:noFill/>
          </p:spPr>
          <p:txBody>
            <a:bodyPr wrap="none" anchor="ctr">
              <a:prstTxWarp prst="textPlain">
                <a:avLst/>
              </a:prstTxWarp>
              <a:normAutofit fontScale="62500" lnSpcReduction="20000"/>
            </a:bodyPr>
            <a:lstStyle/>
            <a:p>
              <a:pPr algn="ctr"/>
              <a:endParaRPr lang="en-US" sz="2400" dirty="0">
                <a:solidFill>
                  <a:schemeClr val="bg1"/>
                </a:solidFill>
                <a:latin typeface="Impact" panose="020B0806030902050204" pitchFamily="34" charset="0"/>
              </a:endParaRPr>
            </a:p>
          </p:txBody>
        </p:sp>
        <p:sp>
          <p:nvSpPr>
            <p:cNvPr id="20" name="îśļíḓê">
              <a:extLst>
                <a:ext uri="{FF2B5EF4-FFF2-40B4-BE49-F238E27FC236}">
                  <a16:creationId xmlns:a16="http://schemas.microsoft.com/office/drawing/2014/main" id="{D4E4A47E-DC0B-4C2D-99E0-AF50C047D2A4}"/>
                </a:ext>
              </a:extLst>
            </p:cNvPr>
            <p:cNvSpPr txBox="1"/>
            <p:nvPr/>
          </p:nvSpPr>
          <p:spPr>
            <a:xfrm>
              <a:off x="3506366" y="1390243"/>
              <a:ext cx="795157" cy="279594"/>
            </a:xfrm>
            <a:prstGeom prst="rect">
              <a:avLst/>
            </a:prstGeom>
            <a:noFill/>
          </p:spPr>
          <p:txBody>
            <a:bodyPr wrap="none" anchor="ctr">
              <a:prstTxWarp prst="textPlain">
                <a:avLst>
                  <a:gd name="adj" fmla="val 50300"/>
                </a:avLst>
              </a:prstTxWarp>
              <a:normAutofit lnSpcReduction="10000"/>
            </a:bodyPr>
            <a:lstStyle/>
            <a:p>
              <a:pPr algn="ctr"/>
              <a:endParaRPr lang="en-US" sz="1300" dirty="0">
                <a:solidFill>
                  <a:schemeClr val="bg1"/>
                </a:solidFill>
                <a:latin typeface="Impact" panose="020B0806030902050204" pitchFamily="34" charset="0"/>
              </a:endParaRPr>
            </a:p>
          </p:txBody>
        </p:sp>
        <p:sp>
          <p:nvSpPr>
            <p:cNvPr id="21" name="îšľiḋê">
              <a:extLst>
                <a:ext uri="{FF2B5EF4-FFF2-40B4-BE49-F238E27FC236}">
                  <a16:creationId xmlns:a16="http://schemas.microsoft.com/office/drawing/2014/main" id="{AB9AD3B1-7883-425C-A324-7938A4F84ABF}"/>
                </a:ext>
              </a:extLst>
            </p:cNvPr>
            <p:cNvSpPr txBox="1"/>
            <p:nvPr/>
          </p:nvSpPr>
          <p:spPr>
            <a:xfrm>
              <a:off x="5834668" y="1361918"/>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于    坤</a:t>
              </a:r>
              <a:endParaRPr lang="en-US" sz="2400" dirty="0">
                <a:solidFill>
                  <a:schemeClr val="bg1"/>
                </a:solidFill>
                <a:latin typeface="Impact" panose="020B0806030902050204" pitchFamily="34" charset="0"/>
              </a:endParaRPr>
            </a:p>
          </p:txBody>
        </p:sp>
        <p:sp>
          <p:nvSpPr>
            <p:cNvPr id="22" name="ïšľíḍè">
              <a:extLst>
                <a:ext uri="{FF2B5EF4-FFF2-40B4-BE49-F238E27FC236}">
                  <a16:creationId xmlns:a16="http://schemas.microsoft.com/office/drawing/2014/main" id="{C89FF89F-51DB-4842-80DE-4F0BA1DE0471}"/>
                </a:ext>
              </a:extLst>
            </p:cNvPr>
            <p:cNvSpPr txBox="1"/>
            <p:nvPr/>
          </p:nvSpPr>
          <p:spPr>
            <a:xfrm>
              <a:off x="8077108" y="1354127"/>
              <a:ext cx="904598" cy="269178"/>
            </a:xfrm>
            <a:prstGeom prst="rect">
              <a:avLst/>
            </a:prstGeom>
            <a:noFill/>
          </p:spPr>
          <p:txBody>
            <a:bodyPr wrap="none" anchor="ctr">
              <a:prstTxWarp prst="textPlain">
                <a:avLst/>
              </a:prstTxWarp>
              <a:normAutofit fontScale="55000" lnSpcReduction="20000"/>
            </a:bodyPr>
            <a:lstStyle/>
            <a:p>
              <a:pPr algn="ctr"/>
              <a:endParaRPr lang="en-US" sz="2400" dirty="0">
                <a:solidFill>
                  <a:schemeClr val="bg1"/>
                </a:solidFill>
                <a:latin typeface="Impact" panose="020B0806030902050204" pitchFamily="34" charset="0"/>
              </a:endParaRPr>
            </a:p>
          </p:txBody>
        </p:sp>
        <p:sp>
          <p:nvSpPr>
            <p:cNvPr id="23" name="ïṧḻîḑê">
              <a:extLst>
                <a:ext uri="{FF2B5EF4-FFF2-40B4-BE49-F238E27FC236}">
                  <a16:creationId xmlns:a16="http://schemas.microsoft.com/office/drawing/2014/main" id="{8DB3CCE6-BAF7-4B7D-AE2C-9EFEA4AEAB6C}"/>
                </a:ext>
              </a:extLst>
            </p:cNvPr>
            <p:cNvSpPr txBox="1"/>
            <p:nvPr/>
          </p:nvSpPr>
          <p:spPr>
            <a:xfrm>
              <a:off x="10369922" y="1343949"/>
              <a:ext cx="689169" cy="304680"/>
            </a:xfrm>
            <a:prstGeom prst="rect">
              <a:avLst/>
            </a:prstGeom>
            <a:noFill/>
          </p:spPr>
          <p:txBody>
            <a:bodyPr wrap="none" anchor="ctr">
              <a:prstTxWarp prst="textPlain">
                <a:avLst/>
              </a:prstTxWarp>
              <a:normAutofit fontScale="70000" lnSpcReduction="20000"/>
            </a:bodyPr>
            <a:lstStyle/>
            <a:p>
              <a:pPr algn="ctr"/>
              <a:endParaRPr lang="en-US" sz="2400" dirty="0">
                <a:solidFill>
                  <a:schemeClr val="bg1"/>
                </a:solidFill>
                <a:latin typeface="Impact" panose="020B0806030902050204" pitchFamily="34" charset="0"/>
              </a:endParaRPr>
            </a:p>
          </p:txBody>
        </p:sp>
      </p:grpSp>
      <p:sp>
        <p:nvSpPr>
          <p:cNvPr id="2" name="标题 1"/>
          <p:cNvSpPr>
            <a:spLocks noGrp="1"/>
          </p:cNvSpPr>
          <p:nvPr>
            <p:ph type="title"/>
          </p:nvPr>
        </p:nvSpPr>
        <p:spPr/>
        <p:txBody>
          <a:bodyPr/>
          <a:lstStyle/>
          <a:p>
            <a:r>
              <a:rPr lang="zh-CN" altLang="en-US" dirty="0">
                <a:solidFill>
                  <a:schemeClr val="bg1"/>
                </a:solidFill>
              </a:rPr>
              <a:t>分工及绩效</a:t>
            </a:r>
          </a:p>
        </p:txBody>
      </p:sp>
      <p:sp>
        <p:nvSpPr>
          <p:cNvPr id="26" name="îšľiḋê">
            <a:extLst>
              <a:ext uri="{FF2B5EF4-FFF2-40B4-BE49-F238E27FC236}">
                <a16:creationId xmlns:a16="http://schemas.microsoft.com/office/drawing/2014/main" id="{B3EF31B4-25FD-4E20-862A-FF18D8CE99A0}"/>
              </a:ext>
            </a:extLst>
          </p:cNvPr>
          <p:cNvSpPr txBox="1"/>
          <p:nvPr/>
        </p:nvSpPr>
        <p:spPr>
          <a:xfrm>
            <a:off x="10187371" y="1355678"/>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章奇妙</a:t>
            </a:r>
            <a:endParaRPr lang="en-US" altLang="zh-CN" sz="2400" dirty="0">
              <a:solidFill>
                <a:schemeClr val="bg1"/>
              </a:solidFill>
              <a:latin typeface="Impact" panose="020B0806030902050204" pitchFamily="34" charset="0"/>
            </a:endParaRPr>
          </a:p>
        </p:txBody>
      </p:sp>
      <p:sp>
        <p:nvSpPr>
          <p:cNvPr id="27" name="îšľiḋê">
            <a:extLst>
              <a:ext uri="{FF2B5EF4-FFF2-40B4-BE49-F238E27FC236}">
                <a16:creationId xmlns:a16="http://schemas.microsoft.com/office/drawing/2014/main" id="{BBF9F1F4-C0B0-4615-9ED8-64838B171449}"/>
              </a:ext>
            </a:extLst>
          </p:cNvPr>
          <p:cNvSpPr txBox="1"/>
          <p:nvPr/>
        </p:nvSpPr>
        <p:spPr>
          <a:xfrm>
            <a:off x="8093016" y="1343949"/>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刘值成</a:t>
            </a:r>
            <a:endParaRPr lang="en-US" altLang="zh-CN" sz="2400" dirty="0">
              <a:solidFill>
                <a:schemeClr val="bg1"/>
              </a:solidFill>
              <a:latin typeface="Impact" panose="020B0806030902050204" pitchFamily="34" charset="0"/>
            </a:endParaRPr>
          </a:p>
        </p:txBody>
      </p:sp>
      <p:sp>
        <p:nvSpPr>
          <p:cNvPr id="28" name="îšľiḋê">
            <a:extLst>
              <a:ext uri="{FF2B5EF4-FFF2-40B4-BE49-F238E27FC236}">
                <a16:creationId xmlns:a16="http://schemas.microsoft.com/office/drawing/2014/main" id="{EB4DD2EC-9A6B-466A-B6F4-166F9F0B6448}"/>
              </a:ext>
            </a:extLst>
          </p:cNvPr>
          <p:cNvSpPr txBox="1"/>
          <p:nvPr/>
        </p:nvSpPr>
        <p:spPr>
          <a:xfrm>
            <a:off x="3506365" y="1369119"/>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陈铉文</a:t>
            </a:r>
            <a:endParaRPr lang="en-US" altLang="zh-CN" sz="2400" dirty="0">
              <a:solidFill>
                <a:schemeClr val="bg1"/>
              </a:solidFill>
              <a:latin typeface="Impact" panose="020B0806030902050204" pitchFamily="34" charset="0"/>
            </a:endParaRPr>
          </a:p>
        </p:txBody>
      </p:sp>
      <p:sp>
        <p:nvSpPr>
          <p:cNvPr id="29" name="îšľiḋê">
            <a:extLst>
              <a:ext uri="{FF2B5EF4-FFF2-40B4-BE49-F238E27FC236}">
                <a16:creationId xmlns:a16="http://schemas.microsoft.com/office/drawing/2014/main" id="{9D63ACE3-EAE0-4450-8BCB-99C49852B117}"/>
              </a:ext>
            </a:extLst>
          </p:cNvPr>
          <p:cNvSpPr txBox="1"/>
          <p:nvPr/>
        </p:nvSpPr>
        <p:spPr>
          <a:xfrm>
            <a:off x="1209472" y="1369120"/>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张威杰</a:t>
            </a:r>
            <a:endParaRPr lang="en-US" altLang="zh-CN" sz="2400" dirty="0">
              <a:solidFill>
                <a:schemeClr val="bg1"/>
              </a:solidFill>
              <a:latin typeface="Impact" panose="020B0806030902050204" pitchFamily="34" charset="0"/>
            </a:endParaRPr>
          </a:p>
        </p:txBody>
      </p:sp>
      <p:sp>
        <p:nvSpPr>
          <p:cNvPr id="30" name="îṧlïďé">
            <a:extLst>
              <a:ext uri="{FF2B5EF4-FFF2-40B4-BE49-F238E27FC236}">
                <a16:creationId xmlns:a16="http://schemas.microsoft.com/office/drawing/2014/main" id="{7A7091C5-1BCD-4712-9236-0614BB8ED79B}"/>
              </a:ext>
            </a:extLst>
          </p:cNvPr>
          <p:cNvSpPr txBox="1"/>
          <p:nvPr/>
        </p:nvSpPr>
        <p:spPr>
          <a:xfrm>
            <a:off x="1018897" y="4424105"/>
            <a:ext cx="1231900" cy="461665"/>
          </a:xfrm>
          <a:prstGeom prst="rect">
            <a:avLst/>
          </a:prstGeom>
          <a:noFill/>
        </p:spPr>
        <p:txBody>
          <a:bodyPr wrap="square">
            <a:normAutofit/>
          </a:bodyPr>
          <a:lstStyle/>
          <a:p>
            <a:pPr algn="ctr"/>
            <a:r>
              <a:rPr lang="en-US" sz="2400" dirty="0">
                <a:solidFill>
                  <a:schemeClr val="bg1"/>
                </a:solidFill>
              </a:rPr>
              <a:t>88</a:t>
            </a:r>
          </a:p>
        </p:txBody>
      </p:sp>
      <p:sp>
        <p:nvSpPr>
          <p:cNvPr id="31" name="ïşḷïḋê">
            <a:extLst>
              <a:ext uri="{FF2B5EF4-FFF2-40B4-BE49-F238E27FC236}">
                <a16:creationId xmlns:a16="http://schemas.microsoft.com/office/drawing/2014/main" id="{D26CB799-5BB4-462D-A479-F5E4255C8689}"/>
              </a:ext>
            </a:extLst>
          </p:cNvPr>
          <p:cNvSpPr txBox="1"/>
          <p:nvPr/>
        </p:nvSpPr>
        <p:spPr>
          <a:xfrm>
            <a:off x="3297721" y="1801203"/>
            <a:ext cx="1231900" cy="1542517"/>
          </a:xfrm>
          <a:prstGeom prst="rect">
            <a:avLst/>
          </a:prstGeom>
          <a:noFill/>
        </p:spPr>
        <p:txBody>
          <a:bodyPr wrap="square">
            <a:normAutofit/>
          </a:bodyPr>
          <a:lstStyle/>
          <a:p>
            <a:pPr algn="ctr"/>
            <a:r>
              <a:rPr lang="zh-CN" altLang="en-US" sz="2000" dirty="0">
                <a:solidFill>
                  <a:schemeClr val="bg1"/>
                </a:solidFill>
              </a:rPr>
              <a:t>构件图绘制</a:t>
            </a:r>
            <a:endParaRPr lang="en-US" sz="2000" dirty="0">
              <a:solidFill>
                <a:schemeClr val="bg1"/>
              </a:solidFill>
            </a:endParaRPr>
          </a:p>
        </p:txBody>
      </p:sp>
      <p:sp>
        <p:nvSpPr>
          <p:cNvPr id="32" name="îṧlïďé">
            <a:extLst>
              <a:ext uri="{FF2B5EF4-FFF2-40B4-BE49-F238E27FC236}">
                <a16:creationId xmlns:a16="http://schemas.microsoft.com/office/drawing/2014/main" id="{BFCE7BA5-66A9-4677-A753-3B54ECC4CE6B}"/>
              </a:ext>
            </a:extLst>
          </p:cNvPr>
          <p:cNvSpPr txBox="1"/>
          <p:nvPr/>
        </p:nvSpPr>
        <p:spPr>
          <a:xfrm>
            <a:off x="5637402" y="3699096"/>
            <a:ext cx="1231900" cy="461665"/>
          </a:xfrm>
          <a:prstGeom prst="rect">
            <a:avLst/>
          </a:prstGeom>
          <a:noFill/>
        </p:spPr>
        <p:txBody>
          <a:bodyPr wrap="square">
            <a:normAutofit/>
          </a:bodyPr>
          <a:lstStyle/>
          <a:p>
            <a:pPr algn="ctr"/>
            <a:r>
              <a:rPr lang="en-US" sz="2400" dirty="0">
                <a:solidFill>
                  <a:schemeClr val="bg1"/>
                </a:solidFill>
              </a:rPr>
              <a:t>84</a:t>
            </a:r>
          </a:p>
        </p:txBody>
      </p:sp>
      <p:sp>
        <p:nvSpPr>
          <p:cNvPr id="33" name="ïşḷïḋê">
            <a:extLst>
              <a:ext uri="{FF2B5EF4-FFF2-40B4-BE49-F238E27FC236}">
                <a16:creationId xmlns:a16="http://schemas.microsoft.com/office/drawing/2014/main" id="{E522E8CA-519B-4F3E-8CE2-E34F33B54300}"/>
              </a:ext>
            </a:extLst>
          </p:cNvPr>
          <p:cNvSpPr txBox="1"/>
          <p:nvPr/>
        </p:nvSpPr>
        <p:spPr>
          <a:xfrm>
            <a:off x="5663102" y="1739175"/>
            <a:ext cx="1231900" cy="1542517"/>
          </a:xfrm>
          <a:prstGeom prst="rect">
            <a:avLst/>
          </a:prstGeom>
          <a:noFill/>
        </p:spPr>
        <p:txBody>
          <a:bodyPr wrap="square">
            <a:normAutofit/>
          </a:bodyPr>
          <a:lstStyle/>
          <a:p>
            <a:pPr algn="ctr"/>
            <a:r>
              <a:rPr lang="zh-CN" altLang="en-US" sz="2000" dirty="0">
                <a:solidFill>
                  <a:schemeClr val="bg1"/>
                </a:solidFill>
              </a:rPr>
              <a:t>资料查找和整合</a:t>
            </a:r>
            <a:endParaRPr lang="en-US" sz="2000" dirty="0">
              <a:solidFill>
                <a:schemeClr val="bg1"/>
              </a:solidFill>
            </a:endParaRPr>
          </a:p>
        </p:txBody>
      </p:sp>
      <p:sp>
        <p:nvSpPr>
          <p:cNvPr id="34" name="îṧlïďé">
            <a:extLst>
              <a:ext uri="{FF2B5EF4-FFF2-40B4-BE49-F238E27FC236}">
                <a16:creationId xmlns:a16="http://schemas.microsoft.com/office/drawing/2014/main" id="{5EF0D173-A1AC-45BC-86E6-698903BFE9B1}"/>
              </a:ext>
            </a:extLst>
          </p:cNvPr>
          <p:cNvSpPr txBox="1"/>
          <p:nvPr/>
        </p:nvSpPr>
        <p:spPr>
          <a:xfrm>
            <a:off x="3287993" y="3803883"/>
            <a:ext cx="1231900" cy="461665"/>
          </a:xfrm>
          <a:prstGeom prst="rect">
            <a:avLst/>
          </a:prstGeom>
          <a:noFill/>
        </p:spPr>
        <p:txBody>
          <a:bodyPr wrap="square">
            <a:normAutofit/>
          </a:bodyPr>
          <a:lstStyle/>
          <a:p>
            <a:pPr algn="ctr"/>
            <a:r>
              <a:rPr lang="en-US" sz="2400" dirty="0">
                <a:solidFill>
                  <a:schemeClr val="bg1"/>
                </a:solidFill>
              </a:rPr>
              <a:t>86</a:t>
            </a:r>
          </a:p>
        </p:txBody>
      </p:sp>
      <p:sp>
        <p:nvSpPr>
          <p:cNvPr id="35" name="îṧlïďé">
            <a:extLst>
              <a:ext uri="{FF2B5EF4-FFF2-40B4-BE49-F238E27FC236}">
                <a16:creationId xmlns:a16="http://schemas.microsoft.com/office/drawing/2014/main" id="{2A2B8A81-34A5-4284-970A-57C9311C580F}"/>
              </a:ext>
            </a:extLst>
          </p:cNvPr>
          <p:cNvSpPr txBox="1"/>
          <p:nvPr/>
        </p:nvSpPr>
        <p:spPr>
          <a:xfrm>
            <a:off x="7914997" y="4250556"/>
            <a:ext cx="1231900" cy="461665"/>
          </a:xfrm>
          <a:prstGeom prst="rect">
            <a:avLst/>
          </a:prstGeom>
          <a:noFill/>
        </p:spPr>
        <p:txBody>
          <a:bodyPr wrap="square">
            <a:normAutofit/>
          </a:bodyPr>
          <a:lstStyle/>
          <a:p>
            <a:pPr algn="ctr"/>
            <a:r>
              <a:rPr lang="en-US" sz="2400" dirty="0">
                <a:solidFill>
                  <a:schemeClr val="bg1"/>
                </a:solidFill>
              </a:rPr>
              <a:t>87</a:t>
            </a:r>
          </a:p>
        </p:txBody>
      </p:sp>
      <p:sp>
        <p:nvSpPr>
          <p:cNvPr id="36" name="ïşḷïḋê">
            <a:extLst>
              <a:ext uri="{FF2B5EF4-FFF2-40B4-BE49-F238E27FC236}">
                <a16:creationId xmlns:a16="http://schemas.microsoft.com/office/drawing/2014/main" id="{EC52BAC5-6AFB-4670-A488-295D7C77EC0E}"/>
              </a:ext>
            </a:extLst>
          </p:cNvPr>
          <p:cNvSpPr txBox="1"/>
          <p:nvPr/>
        </p:nvSpPr>
        <p:spPr>
          <a:xfrm>
            <a:off x="7895121" y="1982005"/>
            <a:ext cx="1231900" cy="1542517"/>
          </a:xfrm>
          <a:prstGeom prst="rect">
            <a:avLst/>
          </a:prstGeom>
          <a:noFill/>
        </p:spPr>
        <p:txBody>
          <a:bodyPr wrap="square">
            <a:normAutofit/>
          </a:bodyPr>
          <a:lstStyle/>
          <a:p>
            <a:pPr algn="ctr"/>
            <a:r>
              <a:rPr lang="zh-CN" altLang="en-US" sz="2000" dirty="0">
                <a:solidFill>
                  <a:schemeClr val="bg1"/>
                </a:solidFill>
              </a:rPr>
              <a:t>包图绘制</a:t>
            </a:r>
            <a:endParaRPr lang="en-US" sz="2000" dirty="0">
              <a:solidFill>
                <a:schemeClr val="bg1"/>
              </a:solidFill>
            </a:endParaRPr>
          </a:p>
        </p:txBody>
      </p:sp>
      <p:sp>
        <p:nvSpPr>
          <p:cNvPr id="37" name="ïşḷïḋê">
            <a:extLst>
              <a:ext uri="{FF2B5EF4-FFF2-40B4-BE49-F238E27FC236}">
                <a16:creationId xmlns:a16="http://schemas.microsoft.com/office/drawing/2014/main" id="{0414C47E-1359-443D-9066-FFDCEC572B45}"/>
              </a:ext>
            </a:extLst>
          </p:cNvPr>
          <p:cNvSpPr txBox="1"/>
          <p:nvPr/>
        </p:nvSpPr>
        <p:spPr>
          <a:xfrm>
            <a:off x="9997797" y="1775086"/>
            <a:ext cx="1231900" cy="1542517"/>
          </a:xfrm>
          <a:prstGeom prst="rect">
            <a:avLst/>
          </a:prstGeom>
          <a:noFill/>
        </p:spPr>
        <p:txBody>
          <a:bodyPr wrap="square">
            <a:normAutofit/>
          </a:bodyPr>
          <a:lstStyle/>
          <a:p>
            <a:pPr algn="ctr"/>
            <a:r>
              <a:rPr lang="zh-CN" altLang="en-US" sz="2000" dirty="0">
                <a:solidFill>
                  <a:schemeClr val="bg1"/>
                </a:solidFill>
              </a:rPr>
              <a:t>三种图资料查找</a:t>
            </a:r>
            <a:endParaRPr lang="en-US" sz="2000" dirty="0">
              <a:solidFill>
                <a:schemeClr val="bg1"/>
              </a:solidFill>
            </a:endParaRPr>
          </a:p>
        </p:txBody>
      </p:sp>
      <p:sp>
        <p:nvSpPr>
          <p:cNvPr id="38" name="îṧlïďé">
            <a:extLst>
              <a:ext uri="{FF2B5EF4-FFF2-40B4-BE49-F238E27FC236}">
                <a16:creationId xmlns:a16="http://schemas.microsoft.com/office/drawing/2014/main" id="{1D7BFF0F-F184-496E-ABC1-7AD44208668A}"/>
              </a:ext>
            </a:extLst>
          </p:cNvPr>
          <p:cNvSpPr txBox="1"/>
          <p:nvPr/>
        </p:nvSpPr>
        <p:spPr>
          <a:xfrm>
            <a:off x="9997797" y="3572642"/>
            <a:ext cx="1231900" cy="461665"/>
          </a:xfrm>
          <a:prstGeom prst="rect">
            <a:avLst/>
          </a:prstGeom>
          <a:noFill/>
        </p:spPr>
        <p:txBody>
          <a:bodyPr wrap="square">
            <a:normAutofit/>
          </a:bodyPr>
          <a:lstStyle/>
          <a:p>
            <a:pPr algn="ctr"/>
            <a:r>
              <a:rPr lang="en-US" sz="2400" dirty="0">
                <a:solidFill>
                  <a:schemeClr val="bg1"/>
                </a:solidFill>
              </a:rPr>
              <a:t>90</a:t>
            </a:r>
          </a:p>
        </p:txBody>
      </p:sp>
    </p:spTree>
    <p:extLst>
      <p:ext uri="{BB962C8B-B14F-4D97-AF65-F5344CB8AC3E}">
        <p14:creationId xmlns:p14="http://schemas.microsoft.com/office/powerpoint/2010/main" val="7628501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83A9D442-FB1B-4F3A-B175-EEF653A68D79}"/>
              </a:ext>
            </a:extLst>
          </p:cNvPr>
          <p:cNvSpPr>
            <a:spLocks noGrp="1"/>
          </p:cNvSpPr>
          <p:nvPr>
            <p:ph type="ctrTitle"/>
          </p:nvPr>
        </p:nvSpPr>
        <p:spPr>
          <a:xfrm>
            <a:off x="3235323" y="684439"/>
            <a:ext cx="5426076" cy="1621509"/>
          </a:xfrm>
        </p:spPr>
        <p:txBody>
          <a:bodyPr/>
          <a:lstStyle/>
          <a:p>
            <a:pPr algn="ctr"/>
            <a:r>
              <a:rPr lang="en-US" altLang="zh-CN" dirty="0"/>
              <a:t>Thanks.</a:t>
            </a:r>
            <a:br>
              <a:rPr lang="en-US" altLang="zh-CN" dirty="0"/>
            </a:br>
            <a:r>
              <a:rPr lang="en-US" altLang="zh-CN" sz="2400" b="0" dirty="0"/>
              <a:t>And Your Slogan Here.</a:t>
            </a:r>
            <a:endParaRPr lang="zh-CN" altLang="en-US" b="0" dirty="0"/>
          </a:p>
        </p:txBody>
      </p:sp>
    </p:spTree>
    <p:extLst>
      <p:ext uri="{BB962C8B-B14F-4D97-AF65-F5344CB8AC3E}">
        <p14:creationId xmlns:p14="http://schemas.microsoft.com/office/powerpoint/2010/main" val="12590430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定义</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290160" y="1407666"/>
            <a:ext cx="9611679" cy="2308324"/>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人们经常会把对象和类的概念混淆，区别如下：</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1.</a:t>
            </a:r>
            <a:r>
              <a:rPr lang="zh-CN" altLang="en-US" sz="2400" dirty="0">
                <a:latin typeface="新宋体" panose="02010609030101010101" pitchFamily="49" charset="-122"/>
                <a:ea typeface="新宋体" panose="02010609030101010101" pitchFamily="49" charset="-122"/>
              </a:rPr>
              <a:t>对象是一个存在于时间和空间的具体实体，而类只是一个抽象，是                 </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对象的“本质”</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2.</a:t>
            </a:r>
            <a:r>
              <a:rPr lang="zh-CN" altLang="en-US" sz="2400" dirty="0">
                <a:latin typeface="新宋体" panose="02010609030101010101" pitchFamily="49" charset="-122"/>
                <a:ea typeface="新宋体" panose="02010609030101010101" pitchFamily="49" charset="-122"/>
              </a:rPr>
              <a:t>类是共享一个公用结构和一个公共行为对象集合</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3.</a:t>
            </a:r>
            <a:r>
              <a:rPr lang="zh-CN" altLang="en-US" sz="2400" dirty="0">
                <a:latin typeface="新宋体" panose="02010609030101010101" pitchFamily="49" charset="-122"/>
                <a:ea typeface="新宋体" panose="02010609030101010101" pitchFamily="49" charset="-122"/>
              </a:rPr>
              <a:t>类是静态的，对象是动态的；类是一般化，对象是个性化；类是定</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义，对象是实例；类是抽象，对象是具体</a:t>
            </a:r>
            <a:r>
              <a:rPr lang="en-US" altLang="zh-CN" sz="2400" b="1" dirty="0"/>
              <a:t>[2]</a:t>
            </a:r>
            <a:r>
              <a:rPr lang="zh-CN" altLang="en-US" sz="2400" dirty="0">
                <a:latin typeface="新宋体" panose="02010609030101010101" pitchFamily="49" charset="-122"/>
                <a:ea typeface="新宋体" panose="02010609030101010101" pitchFamily="49" charset="-122"/>
              </a:rPr>
              <a:t>。</a:t>
            </a:r>
            <a:endParaRPr lang="en-US" altLang="zh-CN" sz="2400" dirty="0">
              <a:latin typeface="新宋体" panose="02010609030101010101" pitchFamily="49" charset="-122"/>
              <a:ea typeface="新宋体" panose="02010609030101010101" pitchFamily="49" charset="-122"/>
            </a:endParaRPr>
          </a:p>
        </p:txBody>
      </p:sp>
      <p:pic>
        <p:nvPicPr>
          <p:cNvPr id="5" name="图片 4">
            <a:extLst>
              <a:ext uri="{FF2B5EF4-FFF2-40B4-BE49-F238E27FC236}">
                <a16:creationId xmlns:a16="http://schemas.microsoft.com/office/drawing/2014/main" id="{ED01E8FE-68AF-4673-9D3A-94A484A59F59}"/>
              </a:ext>
            </a:extLst>
          </p:cNvPr>
          <p:cNvPicPr>
            <a:picLocks noChangeAspect="1"/>
          </p:cNvPicPr>
          <p:nvPr/>
        </p:nvPicPr>
        <p:blipFill>
          <a:blip r:embed="rId3"/>
          <a:stretch>
            <a:fillRect/>
          </a:stretch>
        </p:blipFill>
        <p:spPr>
          <a:xfrm>
            <a:off x="6304083" y="4288573"/>
            <a:ext cx="4362531" cy="1161761"/>
          </a:xfrm>
          <a:prstGeom prst="rect">
            <a:avLst/>
          </a:prstGeom>
        </p:spPr>
      </p:pic>
      <p:pic>
        <p:nvPicPr>
          <p:cNvPr id="6" name="图片 5">
            <a:extLst>
              <a:ext uri="{FF2B5EF4-FFF2-40B4-BE49-F238E27FC236}">
                <a16:creationId xmlns:a16="http://schemas.microsoft.com/office/drawing/2014/main" id="{4F271E6C-AC15-4EA5-BCFE-81E1DB46E196}"/>
              </a:ext>
            </a:extLst>
          </p:cNvPr>
          <p:cNvPicPr>
            <a:picLocks noChangeAspect="1"/>
          </p:cNvPicPr>
          <p:nvPr/>
        </p:nvPicPr>
        <p:blipFill>
          <a:blip r:embed="rId4"/>
          <a:stretch>
            <a:fillRect/>
          </a:stretch>
        </p:blipFill>
        <p:spPr>
          <a:xfrm>
            <a:off x="1290159" y="4094956"/>
            <a:ext cx="4200931" cy="2308324"/>
          </a:xfrm>
          <a:prstGeom prst="rect">
            <a:avLst/>
          </a:prstGeom>
        </p:spPr>
      </p:pic>
    </p:spTree>
    <p:extLst>
      <p:ext uri="{BB962C8B-B14F-4D97-AF65-F5344CB8AC3E}">
        <p14:creationId xmlns:p14="http://schemas.microsoft.com/office/powerpoint/2010/main" val="27692142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3085998" cy="565562"/>
          </a:xfrm>
        </p:spPr>
        <p:txBody>
          <a:bodyPr>
            <a:normAutofit fontScale="90000"/>
          </a:bodyPr>
          <a:lstStyle/>
          <a:p>
            <a:r>
              <a:rPr lang="zh-CN" altLang="en-US" dirty="0"/>
              <a:t>类图和对象图的区别</a:t>
            </a:r>
          </a:p>
        </p:txBody>
      </p:sp>
      <p:cxnSp>
        <p:nvCxnSpPr>
          <p:cNvPr id="3" name="直接连接符 2">
            <a:extLst>
              <a:ext uri="{FF2B5EF4-FFF2-40B4-BE49-F238E27FC236}">
                <a16:creationId xmlns:a16="http://schemas.microsoft.com/office/drawing/2014/main" id="{1DDD3D41-B72E-480C-84CA-5C6B18F8EBBD}"/>
              </a:ext>
            </a:extLst>
          </p:cNvPr>
          <p:cNvCxnSpPr/>
          <p:nvPr/>
        </p:nvCxnSpPr>
        <p:spPr>
          <a:xfrm>
            <a:off x="1278194" y="1189700"/>
            <a:ext cx="962578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B2FAA503-E4D9-45EC-9AC8-CD211173FF84}"/>
              </a:ext>
            </a:extLst>
          </p:cNvPr>
          <p:cNvCxnSpPr/>
          <p:nvPr/>
        </p:nvCxnSpPr>
        <p:spPr>
          <a:xfrm>
            <a:off x="1278194" y="1843546"/>
            <a:ext cx="9625780" cy="0"/>
          </a:xfrm>
          <a:prstGeom prst="line">
            <a:avLst/>
          </a:prstGeom>
          <a:ln w="9525"/>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8846CE4E-FB37-4177-9C1D-9B9292B5C7E7}"/>
              </a:ext>
            </a:extLst>
          </p:cNvPr>
          <p:cNvCxnSpPr/>
          <p:nvPr/>
        </p:nvCxnSpPr>
        <p:spPr>
          <a:xfrm>
            <a:off x="1253615" y="6343653"/>
            <a:ext cx="9625780" cy="0"/>
          </a:xfrm>
          <a:prstGeom prst="line">
            <a:avLst/>
          </a:prstGeom>
          <a:ln w="9525"/>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8CCB2344-F195-4A6B-9ED4-3CD1301FAD75}"/>
              </a:ext>
            </a:extLst>
          </p:cNvPr>
          <p:cNvSpPr txBox="1"/>
          <p:nvPr/>
        </p:nvSpPr>
        <p:spPr>
          <a:xfrm>
            <a:off x="3233019" y="1225726"/>
            <a:ext cx="903238"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类图</a:t>
            </a:r>
            <a:endParaRPr lang="en-US" altLang="zh-CN" sz="2400" dirty="0">
              <a:latin typeface="新宋体" panose="02010609030101010101" pitchFamily="49" charset="-122"/>
              <a:ea typeface="新宋体" panose="02010609030101010101" pitchFamily="49" charset="-122"/>
            </a:endParaRPr>
          </a:p>
        </p:txBody>
      </p:sp>
      <p:sp>
        <p:nvSpPr>
          <p:cNvPr id="15" name="文本框 14">
            <a:extLst>
              <a:ext uri="{FF2B5EF4-FFF2-40B4-BE49-F238E27FC236}">
                <a16:creationId xmlns:a16="http://schemas.microsoft.com/office/drawing/2014/main" id="{62FAF86D-57BC-4C31-93B0-3BD0F37519F0}"/>
              </a:ext>
            </a:extLst>
          </p:cNvPr>
          <p:cNvSpPr txBox="1"/>
          <p:nvPr/>
        </p:nvSpPr>
        <p:spPr>
          <a:xfrm>
            <a:off x="7909372" y="1247574"/>
            <a:ext cx="1151734"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对象图</a:t>
            </a:r>
            <a:endParaRPr lang="en-US" altLang="zh-CN" sz="2400" dirty="0">
              <a:latin typeface="新宋体" panose="02010609030101010101" pitchFamily="49" charset="-122"/>
              <a:ea typeface="新宋体" panose="02010609030101010101" pitchFamily="49" charset="-122"/>
            </a:endParaRPr>
          </a:p>
        </p:txBody>
      </p:sp>
      <p:sp>
        <p:nvSpPr>
          <p:cNvPr id="16" name="文本框 15">
            <a:extLst>
              <a:ext uri="{FF2B5EF4-FFF2-40B4-BE49-F238E27FC236}">
                <a16:creationId xmlns:a16="http://schemas.microsoft.com/office/drawing/2014/main" id="{B38D7125-0688-47E4-A378-B7D73D7111AC}"/>
              </a:ext>
            </a:extLst>
          </p:cNvPr>
          <p:cNvSpPr txBox="1"/>
          <p:nvPr/>
        </p:nvSpPr>
        <p:spPr>
          <a:xfrm>
            <a:off x="1248699" y="2147490"/>
            <a:ext cx="4532669" cy="830997"/>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类具有三个分栏：名称、属性和</a:t>
            </a:r>
            <a:r>
              <a:rPr lang="zh-CN" altLang="en-US" sz="2400" dirty="0">
                <a:solidFill>
                  <a:srgbClr val="FF0000"/>
                </a:solidFill>
                <a:latin typeface="新宋体" panose="02010609030101010101" pitchFamily="49" charset="-122"/>
                <a:ea typeface="新宋体" panose="02010609030101010101" pitchFamily="49" charset="-122"/>
              </a:rPr>
              <a:t>操作</a:t>
            </a:r>
            <a:endParaRPr lang="en-US" altLang="zh-CN" sz="2400" dirty="0">
              <a:solidFill>
                <a:srgbClr val="FF0000"/>
              </a:solidFill>
              <a:latin typeface="新宋体" panose="02010609030101010101" pitchFamily="49" charset="-122"/>
              <a:ea typeface="新宋体" panose="02010609030101010101" pitchFamily="49" charset="-122"/>
            </a:endParaRPr>
          </a:p>
        </p:txBody>
      </p:sp>
      <p:sp>
        <p:nvSpPr>
          <p:cNvPr id="17" name="文本框 16">
            <a:extLst>
              <a:ext uri="{FF2B5EF4-FFF2-40B4-BE49-F238E27FC236}">
                <a16:creationId xmlns:a16="http://schemas.microsoft.com/office/drawing/2014/main" id="{49BEC3A5-BB1E-43D1-927D-5A57ED8D1C57}"/>
              </a:ext>
            </a:extLst>
          </p:cNvPr>
          <p:cNvSpPr txBox="1"/>
          <p:nvPr/>
        </p:nvSpPr>
        <p:spPr>
          <a:xfrm>
            <a:off x="1278194" y="3295297"/>
            <a:ext cx="4227872"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在类的名称分栏中只有类名</a:t>
            </a:r>
            <a:endParaRPr lang="en-US" altLang="zh-CN" sz="2400" dirty="0">
              <a:latin typeface="新宋体" panose="02010609030101010101" pitchFamily="49" charset="-122"/>
              <a:ea typeface="新宋体" panose="02010609030101010101" pitchFamily="49" charset="-122"/>
            </a:endParaRPr>
          </a:p>
        </p:txBody>
      </p:sp>
      <p:sp>
        <p:nvSpPr>
          <p:cNvPr id="19" name="文本框 18">
            <a:extLst>
              <a:ext uri="{FF2B5EF4-FFF2-40B4-BE49-F238E27FC236}">
                <a16:creationId xmlns:a16="http://schemas.microsoft.com/office/drawing/2014/main" id="{9FC3F022-65D5-40F3-8BE9-D7EBA6BEE0C8}"/>
              </a:ext>
            </a:extLst>
          </p:cNvPr>
          <p:cNvSpPr txBox="1"/>
          <p:nvPr/>
        </p:nvSpPr>
        <p:spPr>
          <a:xfrm>
            <a:off x="1248699" y="4793213"/>
            <a:ext cx="4444182" cy="830997"/>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类的属性分栏定义了所有属性的特征</a:t>
            </a:r>
            <a:endParaRPr lang="en-US" altLang="zh-CN" sz="2400" dirty="0">
              <a:latin typeface="新宋体" panose="02010609030101010101" pitchFamily="49" charset="-122"/>
              <a:ea typeface="新宋体" panose="02010609030101010101" pitchFamily="49" charset="-122"/>
            </a:endParaRPr>
          </a:p>
        </p:txBody>
      </p:sp>
      <p:sp>
        <p:nvSpPr>
          <p:cNvPr id="23" name="文本框 22">
            <a:extLst>
              <a:ext uri="{FF2B5EF4-FFF2-40B4-BE49-F238E27FC236}">
                <a16:creationId xmlns:a16="http://schemas.microsoft.com/office/drawing/2014/main" id="{6E4081BC-59E0-4236-9865-F4C9FD5413A1}"/>
              </a:ext>
            </a:extLst>
          </p:cNvPr>
          <p:cNvSpPr txBox="1"/>
          <p:nvPr/>
        </p:nvSpPr>
        <p:spPr>
          <a:xfrm>
            <a:off x="6115663" y="2152333"/>
            <a:ext cx="4788311"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对象只有两个分栏：名称和属性</a:t>
            </a:r>
            <a:endParaRPr lang="en-US" altLang="zh-CN" sz="2400" dirty="0">
              <a:latin typeface="新宋体" panose="02010609030101010101" pitchFamily="49" charset="-122"/>
              <a:ea typeface="新宋体" panose="02010609030101010101" pitchFamily="49" charset="-122"/>
            </a:endParaRPr>
          </a:p>
        </p:txBody>
      </p:sp>
      <p:sp>
        <p:nvSpPr>
          <p:cNvPr id="24" name="文本框 23">
            <a:extLst>
              <a:ext uri="{FF2B5EF4-FFF2-40B4-BE49-F238E27FC236}">
                <a16:creationId xmlns:a16="http://schemas.microsoft.com/office/drawing/2014/main" id="{799E6304-4E15-4100-B923-F2A8FF37AED6}"/>
              </a:ext>
            </a:extLst>
          </p:cNvPr>
          <p:cNvSpPr txBox="1"/>
          <p:nvPr/>
        </p:nvSpPr>
        <p:spPr>
          <a:xfrm>
            <a:off x="6049298" y="3295297"/>
            <a:ext cx="4788311" cy="1200329"/>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对象的名称形式为“对象名：类名”，</a:t>
            </a:r>
            <a:r>
              <a:rPr lang="zh-CN" altLang="en-US" sz="2400" dirty="0">
                <a:solidFill>
                  <a:srgbClr val="FF0000"/>
                </a:solidFill>
                <a:latin typeface="新宋体" panose="02010609030101010101" pitchFamily="49" charset="-122"/>
                <a:ea typeface="新宋体" panose="02010609030101010101" pitchFamily="49" charset="-122"/>
              </a:rPr>
              <a:t>匿名对象</a:t>
            </a:r>
            <a:r>
              <a:rPr lang="zh-CN" altLang="en-US" sz="2400" dirty="0">
                <a:latin typeface="新宋体" panose="02010609030101010101" pitchFamily="49" charset="-122"/>
                <a:ea typeface="新宋体" panose="02010609030101010101" pitchFamily="49" charset="-122"/>
              </a:rPr>
              <a:t>的名称形式为“</a:t>
            </a:r>
            <a:r>
              <a:rPr lang="en-US" altLang="zh-CN" sz="2400" dirty="0">
                <a:latin typeface="新宋体" panose="02010609030101010101" pitchFamily="49" charset="-122"/>
                <a:ea typeface="新宋体" panose="02010609030101010101" pitchFamily="49" charset="-122"/>
              </a:rPr>
              <a:t>:</a:t>
            </a:r>
            <a:r>
              <a:rPr lang="zh-CN" altLang="en-US" sz="2400" dirty="0">
                <a:latin typeface="新宋体" panose="02010609030101010101" pitchFamily="49" charset="-122"/>
                <a:ea typeface="新宋体" panose="02010609030101010101" pitchFamily="49" charset="-122"/>
              </a:rPr>
              <a:t>类名”</a:t>
            </a:r>
            <a:endParaRPr lang="en-US" altLang="zh-CN" sz="2400" dirty="0">
              <a:latin typeface="新宋体" panose="02010609030101010101" pitchFamily="49" charset="-122"/>
              <a:ea typeface="新宋体" panose="02010609030101010101" pitchFamily="49" charset="-122"/>
            </a:endParaRPr>
          </a:p>
        </p:txBody>
      </p:sp>
      <p:sp>
        <p:nvSpPr>
          <p:cNvPr id="25" name="文本框 24">
            <a:extLst>
              <a:ext uri="{FF2B5EF4-FFF2-40B4-BE49-F238E27FC236}">
                <a16:creationId xmlns:a16="http://schemas.microsoft.com/office/drawing/2014/main" id="{7D4E3DB6-EA2D-4458-85C4-CCF030251EA2}"/>
              </a:ext>
            </a:extLst>
          </p:cNvPr>
          <p:cNvSpPr txBox="1"/>
          <p:nvPr/>
        </p:nvSpPr>
        <p:spPr>
          <a:xfrm>
            <a:off x="6037010" y="4793214"/>
            <a:ext cx="4812889" cy="830997"/>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对象则只定义了属性的</a:t>
            </a:r>
            <a:r>
              <a:rPr lang="zh-CN" altLang="en-US" sz="2400" dirty="0">
                <a:solidFill>
                  <a:srgbClr val="FF0000"/>
                </a:solidFill>
                <a:latin typeface="新宋体" panose="02010609030101010101" pitchFamily="49" charset="-122"/>
                <a:ea typeface="新宋体" panose="02010609030101010101" pitchFamily="49" charset="-122"/>
              </a:rPr>
              <a:t>当前值</a:t>
            </a:r>
            <a:r>
              <a:rPr lang="zh-CN" altLang="en-US" sz="2400" dirty="0">
                <a:latin typeface="新宋体" panose="02010609030101010101" pitchFamily="49" charset="-122"/>
                <a:ea typeface="新宋体" panose="02010609030101010101" pitchFamily="49" charset="-122"/>
              </a:rPr>
              <a:t>，以便用于测试用例</a:t>
            </a:r>
            <a:endParaRPr lang="en-US" altLang="zh-CN" sz="24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0962220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3085998" cy="565562"/>
          </a:xfrm>
        </p:spPr>
        <p:txBody>
          <a:bodyPr>
            <a:normAutofit fontScale="90000"/>
          </a:bodyPr>
          <a:lstStyle/>
          <a:p>
            <a:r>
              <a:rPr lang="zh-CN" altLang="en-US" dirty="0"/>
              <a:t>类图和对象图的区别</a:t>
            </a:r>
          </a:p>
        </p:txBody>
      </p:sp>
      <p:cxnSp>
        <p:nvCxnSpPr>
          <p:cNvPr id="3" name="直接连接符 2">
            <a:extLst>
              <a:ext uri="{FF2B5EF4-FFF2-40B4-BE49-F238E27FC236}">
                <a16:creationId xmlns:a16="http://schemas.microsoft.com/office/drawing/2014/main" id="{1DDD3D41-B72E-480C-84CA-5C6B18F8EBBD}"/>
              </a:ext>
            </a:extLst>
          </p:cNvPr>
          <p:cNvCxnSpPr/>
          <p:nvPr/>
        </p:nvCxnSpPr>
        <p:spPr>
          <a:xfrm>
            <a:off x="1278194" y="1189700"/>
            <a:ext cx="962578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8846CE4E-FB37-4177-9C1D-9B9292B5C7E7}"/>
              </a:ext>
            </a:extLst>
          </p:cNvPr>
          <p:cNvCxnSpPr/>
          <p:nvPr/>
        </p:nvCxnSpPr>
        <p:spPr>
          <a:xfrm>
            <a:off x="1253615" y="6343653"/>
            <a:ext cx="9625780" cy="0"/>
          </a:xfrm>
          <a:prstGeom prst="line">
            <a:avLst/>
          </a:prstGeom>
          <a:ln w="9525"/>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8CCB2344-F195-4A6B-9ED4-3CD1301FAD75}"/>
              </a:ext>
            </a:extLst>
          </p:cNvPr>
          <p:cNvSpPr txBox="1"/>
          <p:nvPr/>
        </p:nvSpPr>
        <p:spPr>
          <a:xfrm>
            <a:off x="3233019" y="1225726"/>
            <a:ext cx="903238"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类图</a:t>
            </a:r>
            <a:endParaRPr lang="en-US" altLang="zh-CN" sz="2400" dirty="0">
              <a:latin typeface="新宋体" panose="02010609030101010101" pitchFamily="49" charset="-122"/>
              <a:ea typeface="新宋体" panose="02010609030101010101" pitchFamily="49" charset="-122"/>
            </a:endParaRPr>
          </a:p>
        </p:txBody>
      </p:sp>
      <p:sp>
        <p:nvSpPr>
          <p:cNvPr id="15" name="文本框 14">
            <a:extLst>
              <a:ext uri="{FF2B5EF4-FFF2-40B4-BE49-F238E27FC236}">
                <a16:creationId xmlns:a16="http://schemas.microsoft.com/office/drawing/2014/main" id="{62FAF86D-57BC-4C31-93B0-3BD0F37519F0}"/>
              </a:ext>
            </a:extLst>
          </p:cNvPr>
          <p:cNvSpPr txBox="1"/>
          <p:nvPr/>
        </p:nvSpPr>
        <p:spPr>
          <a:xfrm>
            <a:off x="7909372" y="1247574"/>
            <a:ext cx="1151734"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对象图</a:t>
            </a:r>
            <a:endParaRPr lang="en-US" altLang="zh-CN" sz="2400" dirty="0">
              <a:latin typeface="新宋体" panose="02010609030101010101" pitchFamily="49" charset="-122"/>
              <a:ea typeface="新宋体" panose="02010609030101010101" pitchFamily="49" charset="-122"/>
            </a:endParaRPr>
          </a:p>
        </p:txBody>
      </p:sp>
      <p:sp>
        <p:nvSpPr>
          <p:cNvPr id="20" name="文本框 19">
            <a:extLst>
              <a:ext uri="{FF2B5EF4-FFF2-40B4-BE49-F238E27FC236}">
                <a16:creationId xmlns:a16="http://schemas.microsoft.com/office/drawing/2014/main" id="{B1EC84A8-3A11-4B67-AC3C-17EB077B5D2C}"/>
              </a:ext>
            </a:extLst>
          </p:cNvPr>
          <p:cNvSpPr txBox="1"/>
          <p:nvPr/>
        </p:nvSpPr>
        <p:spPr>
          <a:xfrm>
            <a:off x="1278194" y="2288095"/>
            <a:ext cx="2858063"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类中列出了操作</a:t>
            </a:r>
            <a:endParaRPr lang="en-US" altLang="zh-CN" sz="2400" dirty="0">
              <a:latin typeface="新宋体" panose="02010609030101010101" pitchFamily="49" charset="-122"/>
              <a:ea typeface="新宋体" panose="02010609030101010101" pitchFamily="49" charset="-122"/>
            </a:endParaRPr>
          </a:p>
        </p:txBody>
      </p:sp>
      <p:sp>
        <p:nvSpPr>
          <p:cNvPr id="21" name="文本框 20">
            <a:extLst>
              <a:ext uri="{FF2B5EF4-FFF2-40B4-BE49-F238E27FC236}">
                <a16:creationId xmlns:a16="http://schemas.microsoft.com/office/drawing/2014/main" id="{0921ECD1-14D5-4F97-B6B8-9363923A22FF}"/>
              </a:ext>
            </a:extLst>
          </p:cNvPr>
          <p:cNvSpPr txBox="1"/>
          <p:nvPr/>
        </p:nvSpPr>
        <p:spPr>
          <a:xfrm>
            <a:off x="1253615" y="3863877"/>
            <a:ext cx="4812889" cy="1569660"/>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类使用关联连接、关联使用名称、角色、多重性及约束等特征定义。类代表的是对对象的分类所以必须说明可以参与关联的对象的数目</a:t>
            </a:r>
            <a:endParaRPr lang="en-US" altLang="zh-CN" sz="2400" dirty="0">
              <a:latin typeface="新宋体" panose="02010609030101010101" pitchFamily="49" charset="-122"/>
              <a:ea typeface="新宋体" panose="02010609030101010101" pitchFamily="49" charset="-122"/>
            </a:endParaRPr>
          </a:p>
        </p:txBody>
      </p:sp>
      <p:sp>
        <p:nvSpPr>
          <p:cNvPr id="26" name="文本框 25">
            <a:extLst>
              <a:ext uri="{FF2B5EF4-FFF2-40B4-BE49-F238E27FC236}">
                <a16:creationId xmlns:a16="http://schemas.microsoft.com/office/drawing/2014/main" id="{87FF6C7C-629D-486C-B458-5A3C8D128A8B}"/>
              </a:ext>
            </a:extLst>
          </p:cNvPr>
          <p:cNvSpPr txBox="1"/>
          <p:nvPr/>
        </p:nvSpPr>
        <p:spPr>
          <a:xfrm>
            <a:off x="6125494" y="2288095"/>
            <a:ext cx="4788312" cy="1200329"/>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对象图中不包括操作，因为对于属于同一个类的对象而言，其操作是相同的</a:t>
            </a:r>
            <a:endParaRPr lang="en-US" altLang="zh-CN" sz="2400" dirty="0">
              <a:latin typeface="新宋体" panose="02010609030101010101" pitchFamily="49" charset="-122"/>
              <a:ea typeface="新宋体" panose="02010609030101010101" pitchFamily="49" charset="-122"/>
            </a:endParaRPr>
          </a:p>
        </p:txBody>
      </p:sp>
      <p:sp>
        <p:nvSpPr>
          <p:cNvPr id="27" name="文本框 26">
            <a:extLst>
              <a:ext uri="{FF2B5EF4-FFF2-40B4-BE49-F238E27FC236}">
                <a16:creationId xmlns:a16="http://schemas.microsoft.com/office/drawing/2014/main" id="{BD7A7CF9-D7D6-4EDD-8AA1-B6B0F184F942}"/>
              </a:ext>
            </a:extLst>
          </p:cNvPr>
          <p:cNvSpPr txBox="1"/>
          <p:nvPr/>
        </p:nvSpPr>
        <p:spPr>
          <a:xfrm>
            <a:off x="6125494" y="3863877"/>
            <a:ext cx="4788312" cy="1569660"/>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对象使用链连接，链拥有名称、角色，但是没有</a:t>
            </a:r>
            <a:r>
              <a:rPr lang="zh-CN" altLang="en-US" sz="2400" dirty="0">
                <a:solidFill>
                  <a:srgbClr val="FF0000"/>
                </a:solidFill>
                <a:latin typeface="新宋体" panose="02010609030101010101" pitchFamily="49" charset="-122"/>
                <a:ea typeface="新宋体" panose="02010609030101010101" pitchFamily="49" charset="-122"/>
              </a:rPr>
              <a:t>多重性</a:t>
            </a:r>
            <a:r>
              <a:rPr lang="zh-CN" altLang="en-US" sz="2400" dirty="0">
                <a:latin typeface="新宋体" panose="02010609030101010101" pitchFamily="49" charset="-122"/>
                <a:ea typeface="新宋体" panose="02010609030101010101" pitchFamily="49" charset="-122"/>
              </a:rPr>
              <a:t>。对象代表的是单独的实体，所有的链都是一对一的，因此</a:t>
            </a:r>
            <a:r>
              <a:rPr lang="zh-CN" altLang="en-US" sz="2400" dirty="0">
                <a:solidFill>
                  <a:srgbClr val="FF0000"/>
                </a:solidFill>
                <a:latin typeface="新宋体" panose="02010609030101010101" pitchFamily="49" charset="-122"/>
                <a:ea typeface="新宋体" panose="02010609030101010101" pitchFamily="49" charset="-122"/>
              </a:rPr>
              <a:t>不涉及多重性</a:t>
            </a:r>
            <a:endParaRPr lang="en-US" altLang="zh-CN" sz="2400" dirty="0">
              <a:solidFill>
                <a:srgbClr val="FF0000"/>
              </a:solidFill>
              <a:latin typeface="新宋体" panose="02010609030101010101" pitchFamily="49" charset="-122"/>
              <a:ea typeface="新宋体" panose="02010609030101010101" pitchFamily="49" charset="-122"/>
            </a:endParaRPr>
          </a:p>
        </p:txBody>
      </p:sp>
      <p:cxnSp>
        <p:nvCxnSpPr>
          <p:cNvPr id="22" name="直接连接符 21">
            <a:extLst>
              <a:ext uri="{FF2B5EF4-FFF2-40B4-BE49-F238E27FC236}">
                <a16:creationId xmlns:a16="http://schemas.microsoft.com/office/drawing/2014/main" id="{CC53950E-D615-495D-9361-9AE90C203903}"/>
              </a:ext>
            </a:extLst>
          </p:cNvPr>
          <p:cNvCxnSpPr/>
          <p:nvPr/>
        </p:nvCxnSpPr>
        <p:spPr>
          <a:xfrm>
            <a:off x="1278194" y="1843546"/>
            <a:ext cx="9625780" cy="0"/>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362357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定义</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2340990" y="1964499"/>
            <a:ext cx="7510019" cy="1569660"/>
          </a:xfrm>
          <a:prstGeom prst="rect">
            <a:avLst/>
          </a:prstGeom>
          <a:noFill/>
        </p:spPr>
        <p:txBody>
          <a:bodyPr wrap="square" rtlCol="0">
            <a:spAutoFit/>
          </a:bodyPr>
          <a:lstStyle/>
          <a:p>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对象图包含一组类图中事物的实例。因此，对象图</a:t>
            </a:r>
            <a:r>
              <a:rPr lang="zh-CN" altLang="en-US" sz="2400" dirty="0">
                <a:solidFill>
                  <a:srgbClr val="FF0000"/>
                </a:solidFill>
                <a:latin typeface="新宋体" panose="02010609030101010101" pitchFamily="49" charset="-122"/>
                <a:ea typeface="新宋体" panose="02010609030101010101" pitchFamily="49" charset="-122"/>
              </a:rPr>
              <a:t>表达了交互的静态部分</a:t>
            </a:r>
            <a:r>
              <a:rPr lang="zh-CN" altLang="en-US" sz="2400" dirty="0">
                <a:latin typeface="新宋体" panose="02010609030101010101" pitchFamily="49" charset="-122"/>
                <a:ea typeface="新宋体" panose="02010609030101010101" pitchFamily="49" charset="-122"/>
              </a:rPr>
              <a:t>，它由协作的对象组成，但不包含在对象之间传递的任何消息，对象图表示冻结了的系统运动的某一时刻。</a:t>
            </a:r>
            <a:r>
              <a:rPr lang="en-US" altLang="zh-CN" sz="2400" b="1" dirty="0"/>
              <a:t>[1]</a:t>
            </a:r>
            <a:endParaRPr lang="en-US" altLang="zh-CN" sz="24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00154726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用途</a:t>
            </a:r>
          </a:p>
        </p:txBody>
      </p:sp>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9</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368510" y="1675090"/>
            <a:ext cx="9454979" cy="4154984"/>
          </a:xfrm>
          <a:prstGeom prst="rect">
            <a:avLst/>
          </a:prstGeom>
          <a:noFill/>
        </p:spPr>
        <p:txBody>
          <a:bodyPr wrap="square" rtlCol="0">
            <a:spAutoFit/>
          </a:bodyPr>
          <a:lstStyle/>
          <a:p>
            <a:r>
              <a:rPr lang="zh-CN" altLang="en-US" sz="2400" b="1" dirty="0">
                <a:latin typeface="新宋体" panose="02010609030101010101" pitchFamily="49" charset="-122"/>
                <a:ea typeface="新宋体" panose="02010609030101010101" pitchFamily="49" charset="-122"/>
              </a:rPr>
              <a:t>对象图的目的</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1</a:t>
            </a:r>
            <a:r>
              <a:rPr lang="zh-CN" altLang="en-US" sz="2400" dirty="0">
                <a:latin typeface="新宋体" panose="02010609030101010101" pitchFamily="49" charset="-122"/>
                <a:ea typeface="新宋体" panose="02010609030101010101" pitchFamily="49" charset="-122"/>
              </a:rPr>
              <a:t>）正向和逆向工程的建模</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2</a:t>
            </a:r>
            <a:r>
              <a:rPr lang="zh-CN" altLang="en-US" sz="2400" dirty="0">
                <a:latin typeface="新宋体" panose="02010609030101010101" pitchFamily="49" charset="-122"/>
                <a:ea typeface="新宋体" panose="02010609030101010101" pitchFamily="49" charset="-122"/>
              </a:rPr>
              <a:t>）一个系统的对象间的关系</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3</a:t>
            </a:r>
            <a:r>
              <a:rPr lang="zh-CN" altLang="en-US" sz="2400" dirty="0">
                <a:latin typeface="新宋体" panose="02010609030101010101" pitchFamily="49" charset="-122"/>
                <a:ea typeface="新宋体" panose="02010609030101010101" pitchFamily="49" charset="-122"/>
              </a:rPr>
              <a:t>）一个交互的静态视图</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4</a:t>
            </a:r>
            <a:r>
              <a:rPr lang="zh-CN" altLang="en-US" sz="2400" dirty="0">
                <a:latin typeface="新宋体" panose="02010609030101010101" pitchFamily="49" charset="-122"/>
                <a:ea typeface="新宋体" panose="02010609030101010101" pitchFamily="49" charset="-122"/>
              </a:rPr>
              <a:t>）从具体的角度来了解对象的行为和他们的关系</a:t>
            </a:r>
            <a:endParaRPr lang="en-US" altLang="zh-CN" sz="2400" dirty="0">
              <a:latin typeface="新宋体" panose="02010609030101010101" pitchFamily="49" charset="-122"/>
              <a:ea typeface="新宋体" panose="02010609030101010101" pitchFamily="49" charset="-122"/>
            </a:endParaRPr>
          </a:p>
          <a:p>
            <a:endParaRPr lang="zh-CN" altLang="en-US" sz="2400" dirty="0">
              <a:latin typeface="新宋体" panose="02010609030101010101" pitchFamily="49" charset="-122"/>
              <a:ea typeface="新宋体" panose="02010609030101010101" pitchFamily="49" charset="-122"/>
            </a:endParaRPr>
          </a:p>
          <a:p>
            <a:r>
              <a:rPr lang="zh-CN" altLang="en-US" sz="2400" b="1" dirty="0">
                <a:latin typeface="新宋体" panose="02010609030101010101" pitchFamily="49" charset="-122"/>
                <a:ea typeface="新宋体" panose="02010609030101010101" pitchFamily="49" charset="-122"/>
              </a:rPr>
              <a:t>对象图的适用范围</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1</a:t>
            </a:r>
            <a:r>
              <a:rPr lang="zh-CN" altLang="en-US" sz="2400" dirty="0">
                <a:latin typeface="新宋体" panose="02010609030101010101" pitchFamily="49" charset="-122"/>
                <a:ea typeface="新宋体" panose="02010609030101010101" pitchFamily="49" charset="-122"/>
              </a:rPr>
              <a:t>）一个系统的原型</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2</a:t>
            </a:r>
            <a:r>
              <a:rPr lang="zh-CN" altLang="en-US" sz="2400" dirty="0">
                <a:latin typeface="新宋体" panose="02010609030101010101" pitchFamily="49" charset="-122"/>
                <a:ea typeface="新宋体" panose="02010609030101010101" pitchFamily="49" charset="-122"/>
              </a:rPr>
              <a:t>）逆向工程</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3</a:t>
            </a:r>
            <a:r>
              <a:rPr lang="zh-CN" altLang="en-US" sz="2400" dirty="0">
                <a:latin typeface="新宋体" panose="02010609030101010101" pitchFamily="49" charset="-122"/>
                <a:ea typeface="新宋体" panose="02010609030101010101" pitchFamily="49" charset="-122"/>
              </a:rPr>
              <a:t>）造型复杂的数据结构</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4</a:t>
            </a:r>
            <a:r>
              <a:rPr lang="zh-CN" altLang="en-US" sz="2400" dirty="0">
                <a:latin typeface="新宋体" panose="02010609030101010101" pitchFamily="49" charset="-122"/>
                <a:ea typeface="新宋体" panose="02010609030101010101" pitchFamily="49" charset="-122"/>
              </a:rPr>
              <a:t>）从实用的角度了解系统</a:t>
            </a:r>
          </a:p>
        </p:txBody>
      </p:sp>
    </p:spTree>
    <p:extLst>
      <p:ext uri="{BB962C8B-B14F-4D97-AF65-F5344CB8AC3E}">
        <p14:creationId xmlns:p14="http://schemas.microsoft.com/office/powerpoint/2010/main" val="19293478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bc19961b-4447-4600-a228-d63d759d2ca0"/>
</p:tagLst>
</file>

<file path=ppt/tags/tag2.xml><?xml version="1.0" encoding="utf-8"?>
<p:tagLst xmlns:a="http://schemas.openxmlformats.org/drawingml/2006/main" xmlns:r="http://schemas.openxmlformats.org/officeDocument/2006/relationships" xmlns:p="http://schemas.openxmlformats.org/presentationml/2006/main">
  <p:tag name="ISLIDE.DIAGRAM" val="5421325e-66d4-4ffe-9309-b6aea6215e7c"/>
</p:tagLst>
</file>

<file path=ppt/tags/tag3.xml><?xml version="1.0" encoding="utf-8"?>
<p:tagLst xmlns:a="http://schemas.openxmlformats.org/drawingml/2006/main" xmlns:r="http://schemas.openxmlformats.org/officeDocument/2006/relationships" xmlns:p="http://schemas.openxmlformats.org/presentationml/2006/main">
  <p:tag name="ISLIDE.DIAGRAM" val="ea088165-c03c-41ca-90b6-909522d3c9e9"/>
</p:tagLst>
</file>

<file path=ppt/theme/theme1.xml><?xml version="1.0" encoding="utf-8"?>
<a:theme xmlns:a="http://schemas.openxmlformats.org/drawingml/2006/main" name="主题5">
  <a:themeElements>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4.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5.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6.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7.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2276</TotalTime>
  <Words>4775</Words>
  <Application>Microsoft Office PowerPoint</Application>
  <PresentationFormat>宽屏</PresentationFormat>
  <Paragraphs>459</Paragraphs>
  <Slides>42</Slides>
  <Notes>35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42</vt:i4>
      </vt:variant>
    </vt:vector>
  </HeadingPairs>
  <TitlesOfParts>
    <vt:vector size="47" baseType="lpstr">
      <vt:lpstr>新宋体</vt:lpstr>
      <vt:lpstr>Arial</vt:lpstr>
      <vt:lpstr>Calibri</vt:lpstr>
      <vt:lpstr>Impact</vt:lpstr>
      <vt:lpstr>主题5</vt:lpstr>
      <vt:lpstr>UML基础III  对象图、构件图、包图</vt:lpstr>
      <vt:lpstr>PowerPoint 演示文稿</vt:lpstr>
      <vt:lpstr>对象图</vt:lpstr>
      <vt:lpstr>定义</vt:lpstr>
      <vt:lpstr>定义</vt:lpstr>
      <vt:lpstr>类图和对象图的区别</vt:lpstr>
      <vt:lpstr>类图和对象图的区别</vt:lpstr>
      <vt:lpstr>定义</vt:lpstr>
      <vt:lpstr>用途</vt:lpstr>
      <vt:lpstr>对象图的介绍</vt:lpstr>
      <vt:lpstr>对象图的介绍</vt:lpstr>
      <vt:lpstr>对象图的介绍</vt:lpstr>
      <vt:lpstr>对象图的扩展</vt:lpstr>
      <vt:lpstr>对对象结构建模</vt:lpstr>
      <vt:lpstr>逆向工程</vt:lpstr>
      <vt:lpstr>Q&amp;A</vt:lpstr>
      <vt:lpstr>构件图</vt:lpstr>
      <vt:lpstr>定义</vt:lpstr>
      <vt:lpstr>定义</vt:lpstr>
      <vt:lpstr>组件和类的异同</vt:lpstr>
      <vt:lpstr>用途</vt:lpstr>
      <vt:lpstr>详述</vt:lpstr>
      <vt:lpstr>组件图</vt:lpstr>
      <vt:lpstr>组件类型</vt:lpstr>
      <vt:lpstr>接口</vt:lpstr>
      <vt:lpstr>关系</vt:lpstr>
      <vt:lpstr>建模</vt:lpstr>
      <vt:lpstr>Q&amp;A</vt:lpstr>
      <vt:lpstr>包图</vt:lpstr>
      <vt:lpstr>定义</vt:lpstr>
      <vt:lpstr>定义</vt:lpstr>
      <vt:lpstr>命名</vt:lpstr>
      <vt:lpstr>命名</vt:lpstr>
      <vt:lpstr>可见性</vt:lpstr>
      <vt:lpstr>引入和引出</vt:lpstr>
      <vt:lpstr>建模</vt:lpstr>
      <vt:lpstr>Q&amp;A</vt:lpstr>
      <vt:lpstr>参考文献</vt:lpstr>
      <vt:lpstr>参考文献</vt:lpstr>
      <vt:lpstr>分工和绩效</vt:lpstr>
      <vt:lpstr>分工及绩效</vt:lpstr>
      <vt:lpstr>Thanks. And Your Slogan Here.</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YUKUN</cp:lastModifiedBy>
  <cp:revision>127</cp:revision>
  <cp:lastPrinted>2018-04-24T16:00:00Z</cp:lastPrinted>
  <dcterms:created xsi:type="dcterms:W3CDTF">2018-04-24T16:00:00Z</dcterms:created>
  <dcterms:modified xsi:type="dcterms:W3CDTF">2018-12-18T15:30:27Z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bc19961b-4447-4600-a228-d63d759d2ca0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2018-08-31T02:38:35.3821286Z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