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41"/>
  </p:notesMasterIdLst>
  <p:sldIdLst>
    <p:sldId id="256" r:id="rId2"/>
    <p:sldId id="401" r:id="rId3"/>
    <p:sldId id="371" r:id="rId4"/>
    <p:sldId id="376" r:id="rId5"/>
    <p:sldId id="372" r:id="rId6"/>
    <p:sldId id="374" r:id="rId7"/>
    <p:sldId id="373" r:id="rId8"/>
    <p:sldId id="377" r:id="rId9"/>
    <p:sldId id="378" r:id="rId10"/>
    <p:sldId id="379" r:id="rId11"/>
    <p:sldId id="308" r:id="rId12"/>
    <p:sldId id="293" r:id="rId13"/>
    <p:sldId id="258" r:id="rId14"/>
    <p:sldId id="391" r:id="rId15"/>
    <p:sldId id="392" r:id="rId16"/>
    <p:sldId id="393" r:id="rId17"/>
    <p:sldId id="265" r:id="rId18"/>
    <p:sldId id="395" r:id="rId19"/>
    <p:sldId id="396" r:id="rId20"/>
    <p:sldId id="397" r:id="rId21"/>
    <p:sldId id="398" r:id="rId22"/>
    <p:sldId id="399" r:id="rId23"/>
    <p:sldId id="400" r:id="rId24"/>
    <p:sldId id="380" r:id="rId25"/>
    <p:sldId id="261" r:id="rId26"/>
    <p:sldId id="381" r:id="rId27"/>
    <p:sldId id="387" r:id="rId28"/>
    <p:sldId id="382" r:id="rId29"/>
    <p:sldId id="388" r:id="rId30"/>
    <p:sldId id="383" r:id="rId31"/>
    <p:sldId id="389" r:id="rId32"/>
    <p:sldId id="384" r:id="rId33"/>
    <p:sldId id="390" r:id="rId34"/>
    <p:sldId id="385" r:id="rId35"/>
    <p:sldId id="386" r:id="rId36"/>
    <p:sldId id="404" r:id="rId37"/>
    <p:sldId id="403" r:id="rId38"/>
    <p:sldId id="402" r:id="rId39"/>
    <p:sldId id="370" r:id="rId4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52F"/>
    <a:srgbClr val="1C1B23"/>
    <a:srgbClr val="30B695"/>
    <a:srgbClr val="269278"/>
    <a:srgbClr val="217D67"/>
    <a:srgbClr val="258F76"/>
    <a:srgbClr val="C8F0E6"/>
    <a:srgbClr val="984E96"/>
    <a:srgbClr val="525068"/>
    <a:srgbClr val="B9D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7" autoAdjust="0"/>
  </p:normalViewPr>
  <p:slideViewPr>
    <p:cSldViewPr snapToGrid="0">
      <p:cViewPr varScale="1">
        <p:scale>
          <a:sx n="108" d="100"/>
          <a:sy n="108" d="100"/>
        </p:scale>
        <p:origin x="1686" y="714"/>
      </p:cViewPr>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110A-4E3B-4A8E-8787-C829840F3EF1}" type="datetimeFigureOut">
              <a:rPr lang="id-ID" smtClean="0"/>
              <a:t>07/11/2018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AABBD-5B74-40BE-9196-802D2FD825F4}" type="slidenum">
              <a:rPr lang="id-ID" smtClean="0"/>
              <a:t>‹#›</a:t>
            </a:fld>
            <a:endParaRPr lang="id-ID"/>
          </a:p>
        </p:txBody>
      </p:sp>
    </p:spTree>
    <p:extLst>
      <p:ext uri="{BB962C8B-B14F-4D97-AF65-F5344CB8AC3E}">
        <p14:creationId xmlns:p14="http://schemas.microsoft.com/office/powerpoint/2010/main" val="29285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07/11/2018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66172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07/11/2018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4171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07/11/2018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6977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rk-Blank">
    <p:bg>
      <p:bgPr>
        <a:solidFill>
          <a:srgbClr val="26252F"/>
        </a:solidFill>
        <a:effectLst/>
      </p:bgPr>
    </p:bg>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170997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bg>
      <p:bgPr>
        <a:solidFill>
          <a:srgbClr val="30B695"/>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30B695"/>
                </a:solidFill>
              </a:rPr>
              <a:pPr/>
              <a:t>‹#›</a:t>
            </a:fld>
            <a:endParaRPr lang="id-ID" sz="900" dirty="0">
              <a:solidFill>
                <a:srgbClr val="30B695"/>
              </a:solidFill>
            </a:endParaRPr>
          </a:p>
        </p:txBody>
      </p:sp>
    </p:spTree>
    <p:extLst>
      <p:ext uri="{BB962C8B-B14F-4D97-AF65-F5344CB8AC3E}">
        <p14:creationId xmlns:p14="http://schemas.microsoft.com/office/powerpoint/2010/main" val="29061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ark-Biru">
    <p:bg>
      <p:bgPr>
        <a:solidFill>
          <a:srgbClr val="26252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3652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57483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8109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40582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B9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2355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969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07/11/2018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353335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B9D533"/>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B9D533"/>
                </a:solidFill>
              </a:rPr>
              <a:pPr/>
              <a:t>‹#›</a:t>
            </a:fld>
            <a:endParaRPr lang="id-ID" sz="900" dirty="0">
              <a:solidFill>
                <a:srgbClr val="B9D533"/>
              </a:solidFill>
            </a:endParaRPr>
          </a:p>
        </p:txBody>
      </p:sp>
    </p:spTree>
    <p:extLst>
      <p:ext uri="{BB962C8B-B14F-4D97-AF65-F5344CB8AC3E}">
        <p14:creationId xmlns:p14="http://schemas.microsoft.com/office/powerpoint/2010/main" val="24397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984E96"/>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984E96"/>
                </a:solidFill>
              </a:rPr>
              <a:pPr/>
              <a:t>‹#›</a:t>
            </a:fld>
            <a:endParaRPr lang="id-ID" sz="900" dirty="0">
              <a:solidFill>
                <a:srgbClr val="984E96"/>
              </a:solidFill>
            </a:endParaRPr>
          </a:p>
        </p:txBody>
      </p:sp>
    </p:spTree>
    <p:extLst>
      <p:ext uri="{BB962C8B-B14F-4D97-AF65-F5344CB8AC3E}">
        <p14:creationId xmlns:p14="http://schemas.microsoft.com/office/powerpoint/2010/main" val="418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rgbClr val="525068"/>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525068"/>
                </a:solidFill>
              </a:rPr>
              <a:pPr/>
              <a:t>‹#›</a:t>
            </a:fld>
            <a:endParaRPr lang="id-ID" sz="900" dirty="0">
              <a:solidFill>
                <a:srgbClr val="525068"/>
              </a:solidFill>
            </a:endParaRPr>
          </a:p>
        </p:txBody>
      </p:sp>
    </p:spTree>
    <p:extLst>
      <p:ext uri="{BB962C8B-B14F-4D97-AF65-F5344CB8AC3E}">
        <p14:creationId xmlns:p14="http://schemas.microsoft.com/office/powerpoint/2010/main" val="336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9079A-B932-4316-9869-42E832570918}" type="datetimeFigureOut">
              <a:rPr lang="id-ID" smtClean="0"/>
              <a:t>07/11/2018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80829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9079A-B932-4316-9869-42E832570918}" type="datetimeFigureOut">
              <a:rPr lang="id-ID" smtClean="0"/>
              <a:t>07/11/2018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578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9079A-B932-4316-9869-42E832570918}" type="datetimeFigureOut">
              <a:rPr lang="id-ID" smtClean="0"/>
              <a:t>07/11/2018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97472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9079A-B932-4316-9869-42E832570918}" type="datetimeFigureOut">
              <a:rPr lang="id-ID" smtClean="0"/>
              <a:t>07/11/2018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63523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9079A-B932-4316-9869-42E832570918}" type="datetimeFigureOut">
              <a:rPr lang="id-ID" smtClean="0"/>
              <a:t>07/11/2018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33317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07/11/2018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5550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07/11/2018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02591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9079A-B932-4316-9869-42E832570918}" type="datetimeFigureOut">
              <a:rPr lang="id-ID" smtClean="0"/>
              <a:t>07/11/2018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E2A6B-A809-4840-BF14-8648BC0BDF87}" type="slidenum">
              <a:rPr lang="id-ID" smtClean="0"/>
              <a:t>‹#›</a:t>
            </a:fld>
            <a:endParaRPr lang="id-ID" dirty="0"/>
          </a:p>
        </p:txBody>
      </p:sp>
    </p:spTree>
    <p:extLst>
      <p:ext uri="{BB962C8B-B14F-4D97-AF65-F5344CB8AC3E}">
        <p14:creationId xmlns:p14="http://schemas.microsoft.com/office/powerpoint/2010/main" val="17473297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49" r:id="rId15"/>
    <p:sldLayoutId id="2147483652" r:id="rId16"/>
    <p:sldLayoutId id="2147483653" r:id="rId17"/>
    <p:sldLayoutId id="2147483654" r:id="rId18"/>
    <p:sldLayoutId id="2147483655" r:id="rId19"/>
    <p:sldLayoutId id="2147483657" r:id="rId20"/>
    <p:sldLayoutId id="2147483658"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16.xml"/><Relationship Id="rId7" Type="http://schemas.openxmlformats.org/officeDocument/2006/relationships/slide" Target="slide24.xml"/><Relationship Id="rId2" Type="http://schemas.openxmlformats.org/officeDocument/2006/relationships/slide" Target="slide14.xml"/><Relationship Id="rId1" Type="http://schemas.openxmlformats.org/officeDocument/2006/relationships/slideLayout" Target="../slideLayouts/slideLayout14.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8.xml"/><Relationship Id="rId9"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52F"/>
        </a:solidFill>
        <a:effectLst/>
      </p:bgPr>
    </p:bg>
    <p:spTree>
      <p:nvGrpSpPr>
        <p:cNvPr id="1" name=""/>
        <p:cNvGrpSpPr/>
        <p:nvPr/>
      </p:nvGrpSpPr>
      <p:grpSpPr>
        <a:xfrm>
          <a:off x="0" y="0"/>
          <a:ext cx="0" cy="0"/>
          <a:chOff x="0" y="0"/>
          <a:chExt cx="0" cy="0"/>
        </a:xfrm>
      </p:grpSpPr>
      <p:sp>
        <p:nvSpPr>
          <p:cNvPr id="177" name="TextBox 176"/>
          <p:cNvSpPr txBox="1"/>
          <p:nvPr/>
        </p:nvSpPr>
        <p:spPr>
          <a:xfrm>
            <a:off x="2868881" y="2410968"/>
            <a:ext cx="3267241" cy="1015663"/>
          </a:xfrm>
          <a:prstGeom prst="rect">
            <a:avLst/>
          </a:prstGeom>
          <a:noFill/>
        </p:spPr>
        <p:txBody>
          <a:bodyPr wrap="none" rtlCol="0">
            <a:spAutoFit/>
          </a:bodyPr>
          <a:lstStyle/>
          <a:p>
            <a:pPr algn="ctr"/>
            <a:r>
              <a:rPr lang="en-US" sz="6000" dirty="0">
                <a:solidFill>
                  <a:schemeClr val="bg1"/>
                </a:solidFill>
                <a:latin typeface="Sansation" panose="02000000000000000000" pitchFamily="2" charset="0"/>
              </a:rPr>
              <a:t>PRD-2018</a:t>
            </a:r>
            <a:endParaRPr lang="id-ID" sz="6000" dirty="0">
              <a:solidFill>
                <a:schemeClr val="bg1"/>
              </a:solidFill>
              <a:latin typeface="Sansation" panose="02000000000000000000" pitchFamily="2" charset="0"/>
            </a:endParaRPr>
          </a:p>
        </p:txBody>
      </p:sp>
      <p:sp>
        <p:nvSpPr>
          <p:cNvPr id="179" name="Rectangle 178"/>
          <p:cNvSpPr/>
          <p:nvPr/>
        </p:nvSpPr>
        <p:spPr>
          <a:xfrm>
            <a:off x="725883" y="3231189"/>
            <a:ext cx="7981672" cy="584775"/>
          </a:xfrm>
          <a:prstGeom prst="rect">
            <a:avLst/>
          </a:prstGeom>
        </p:spPr>
        <p:txBody>
          <a:bodyPr wrap="none">
            <a:spAutoFit/>
          </a:bodyPr>
          <a:lstStyle/>
          <a:p>
            <a:pPr algn="ctr"/>
            <a:r>
              <a:rPr lang="zh-CN" altLang="en-US" sz="3200" b="1" dirty="0">
                <a:solidFill>
                  <a:schemeClr val="bg1"/>
                </a:solidFill>
                <a:latin typeface="+mj-lt"/>
              </a:rPr>
              <a:t>基于项目的案例学习系统需求工程项目计划</a:t>
            </a:r>
            <a:endParaRPr lang="id-ID" sz="3200" b="1" dirty="0">
              <a:solidFill>
                <a:schemeClr val="bg1"/>
              </a:solidFill>
              <a:latin typeface="+mj-lt"/>
            </a:endParaRPr>
          </a:p>
        </p:txBody>
      </p:sp>
      <p:grpSp>
        <p:nvGrpSpPr>
          <p:cNvPr id="277" name="Group 276"/>
          <p:cNvGrpSpPr/>
          <p:nvPr/>
        </p:nvGrpSpPr>
        <p:grpSpPr>
          <a:xfrm>
            <a:off x="4078154" y="4002783"/>
            <a:ext cx="885851" cy="41139"/>
            <a:chOff x="5071484" y="4559432"/>
            <a:chExt cx="1599308" cy="74272"/>
          </a:xfrm>
        </p:grpSpPr>
        <p:sp>
          <p:nvSpPr>
            <p:cNvPr id="269"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76" name="Group 275"/>
            <p:cNvGrpSpPr/>
            <p:nvPr/>
          </p:nvGrpSpPr>
          <p:grpSpPr>
            <a:xfrm>
              <a:off x="5071484" y="4596568"/>
              <a:ext cx="1599308" cy="0"/>
              <a:chOff x="5071484" y="4596568"/>
              <a:chExt cx="1599308" cy="0"/>
            </a:xfrm>
          </p:grpSpPr>
          <p:cxnSp>
            <p:nvCxnSpPr>
              <p:cNvPr id="266" name="Straight Connector 265"/>
              <p:cNvCxnSpPr>
                <a:endCxn id="269"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p:cNvGrpSpPr/>
          <p:nvPr/>
        </p:nvGrpSpPr>
        <p:grpSpPr>
          <a:xfrm rot="1800000">
            <a:off x="4173471" y="1691257"/>
            <a:ext cx="560522" cy="539855"/>
            <a:chOff x="3640138" y="596901"/>
            <a:chExt cx="2109787" cy="2031999"/>
          </a:xfrm>
        </p:grpSpPr>
        <p:sp>
          <p:nvSpPr>
            <p:cNvPr id="5" name="Freeform 5"/>
            <p:cNvSpPr>
              <a:spLocks/>
            </p:cNvSpPr>
            <p:nvPr/>
          </p:nvSpPr>
          <p:spPr bwMode="auto">
            <a:xfrm>
              <a:off x="4770438" y="1077913"/>
              <a:ext cx="638175" cy="298450"/>
            </a:xfrm>
            <a:custGeom>
              <a:avLst/>
              <a:gdLst>
                <a:gd name="T0" fmla="*/ 0 w 402"/>
                <a:gd name="T1" fmla="*/ 0 h 188"/>
                <a:gd name="T2" fmla="*/ 264 w 402"/>
                <a:gd name="T3" fmla="*/ 188 h 188"/>
                <a:gd name="T4" fmla="*/ 402 w 402"/>
                <a:gd name="T5" fmla="*/ 0 h 188"/>
                <a:gd name="T6" fmla="*/ 0 w 402"/>
                <a:gd name="T7" fmla="*/ 0 h 188"/>
              </a:gdLst>
              <a:ahLst/>
              <a:cxnLst>
                <a:cxn ang="0">
                  <a:pos x="T0" y="T1"/>
                </a:cxn>
                <a:cxn ang="0">
                  <a:pos x="T2" y="T3"/>
                </a:cxn>
                <a:cxn ang="0">
                  <a:pos x="T4" y="T5"/>
                </a:cxn>
                <a:cxn ang="0">
                  <a:pos x="T6" y="T7"/>
                </a:cxn>
              </a:cxnLst>
              <a:rect l="0" t="0" r="r" b="b"/>
              <a:pathLst>
                <a:path w="402" h="188">
                  <a:moveTo>
                    <a:pt x="0" y="0"/>
                  </a:moveTo>
                  <a:lnTo>
                    <a:pt x="264" y="188"/>
                  </a:lnTo>
                  <a:lnTo>
                    <a:pt x="402" y="0"/>
                  </a:lnTo>
                  <a:lnTo>
                    <a:pt x="0" y="0"/>
                  </a:lnTo>
                  <a:close/>
                </a:path>
              </a:pathLst>
            </a:custGeom>
            <a:solidFill>
              <a:srgbClr val="189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 name="Freeform 6"/>
            <p:cNvSpPr>
              <a:spLocks/>
            </p:cNvSpPr>
            <p:nvPr/>
          </p:nvSpPr>
          <p:spPr bwMode="auto">
            <a:xfrm>
              <a:off x="3771900" y="990600"/>
              <a:ext cx="411163" cy="542925"/>
            </a:xfrm>
            <a:custGeom>
              <a:avLst/>
              <a:gdLst>
                <a:gd name="T0" fmla="*/ 248 w 259"/>
                <a:gd name="T1" fmla="*/ 0 h 342"/>
                <a:gd name="T2" fmla="*/ 0 w 259"/>
                <a:gd name="T3" fmla="*/ 342 h 342"/>
                <a:gd name="T4" fmla="*/ 259 w 259"/>
                <a:gd name="T5" fmla="*/ 221 h 342"/>
                <a:gd name="T6" fmla="*/ 248 w 259"/>
                <a:gd name="T7" fmla="*/ 0 h 342"/>
              </a:gdLst>
              <a:ahLst/>
              <a:cxnLst>
                <a:cxn ang="0">
                  <a:pos x="T0" y="T1"/>
                </a:cxn>
                <a:cxn ang="0">
                  <a:pos x="T2" y="T3"/>
                </a:cxn>
                <a:cxn ang="0">
                  <a:pos x="T4" y="T5"/>
                </a:cxn>
                <a:cxn ang="0">
                  <a:pos x="T6" y="T7"/>
                </a:cxn>
              </a:cxnLst>
              <a:rect l="0" t="0" r="r" b="b"/>
              <a:pathLst>
                <a:path w="259" h="342">
                  <a:moveTo>
                    <a:pt x="248" y="0"/>
                  </a:moveTo>
                  <a:lnTo>
                    <a:pt x="0" y="342"/>
                  </a:lnTo>
                  <a:lnTo>
                    <a:pt x="259" y="221"/>
                  </a:lnTo>
                  <a:lnTo>
                    <a:pt x="248" y="0"/>
                  </a:lnTo>
                  <a:close/>
                </a:path>
              </a:pathLst>
            </a:custGeom>
            <a:solidFill>
              <a:srgbClr val="FAA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 name="Freeform 7"/>
            <p:cNvSpPr>
              <a:spLocks/>
            </p:cNvSpPr>
            <p:nvPr/>
          </p:nvSpPr>
          <p:spPr bwMode="auto">
            <a:xfrm>
              <a:off x="3771900" y="1341438"/>
              <a:ext cx="438150" cy="508000"/>
            </a:xfrm>
            <a:custGeom>
              <a:avLst/>
              <a:gdLst>
                <a:gd name="T0" fmla="*/ 0 w 276"/>
                <a:gd name="T1" fmla="*/ 121 h 320"/>
                <a:gd name="T2" fmla="*/ 276 w 276"/>
                <a:gd name="T3" fmla="*/ 320 h 320"/>
                <a:gd name="T4" fmla="*/ 259 w 276"/>
                <a:gd name="T5" fmla="*/ 0 h 320"/>
                <a:gd name="T6" fmla="*/ 0 w 276"/>
                <a:gd name="T7" fmla="*/ 121 h 320"/>
              </a:gdLst>
              <a:ahLst/>
              <a:cxnLst>
                <a:cxn ang="0">
                  <a:pos x="T0" y="T1"/>
                </a:cxn>
                <a:cxn ang="0">
                  <a:pos x="T2" y="T3"/>
                </a:cxn>
                <a:cxn ang="0">
                  <a:pos x="T4" y="T5"/>
                </a:cxn>
                <a:cxn ang="0">
                  <a:pos x="T6" y="T7"/>
                </a:cxn>
              </a:cxnLst>
              <a:rect l="0" t="0" r="r" b="b"/>
              <a:pathLst>
                <a:path w="276" h="320">
                  <a:moveTo>
                    <a:pt x="0" y="121"/>
                  </a:moveTo>
                  <a:lnTo>
                    <a:pt x="276" y="320"/>
                  </a:lnTo>
                  <a:lnTo>
                    <a:pt x="259" y="0"/>
                  </a:lnTo>
                  <a:lnTo>
                    <a:pt x="0" y="121"/>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Freeform 8"/>
            <p:cNvSpPr>
              <a:spLocks/>
            </p:cNvSpPr>
            <p:nvPr/>
          </p:nvSpPr>
          <p:spPr bwMode="auto">
            <a:xfrm>
              <a:off x="4621213" y="2155825"/>
              <a:ext cx="403225" cy="473075"/>
            </a:xfrm>
            <a:custGeom>
              <a:avLst/>
              <a:gdLst>
                <a:gd name="T0" fmla="*/ 0 w 254"/>
                <a:gd name="T1" fmla="*/ 0 h 298"/>
                <a:gd name="T2" fmla="*/ 198 w 254"/>
                <a:gd name="T3" fmla="*/ 298 h 298"/>
                <a:gd name="T4" fmla="*/ 254 w 254"/>
                <a:gd name="T5" fmla="*/ 39 h 298"/>
                <a:gd name="T6" fmla="*/ 0 w 254"/>
                <a:gd name="T7" fmla="*/ 0 h 298"/>
              </a:gdLst>
              <a:ahLst/>
              <a:cxnLst>
                <a:cxn ang="0">
                  <a:pos x="T0" y="T1"/>
                </a:cxn>
                <a:cxn ang="0">
                  <a:pos x="T2" y="T3"/>
                </a:cxn>
                <a:cxn ang="0">
                  <a:pos x="T4" y="T5"/>
                </a:cxn>
                <a:cxn ang="0">
                  <a:pos x="T6" y="T7"/>
                </a:cxn>
              </a:cxnLst>
              <a:rect l="0" t="0" r="r" b="b"/>
              <a:pathLst>
                <a:path w="254" h="298">
                  <a:moveTo>
                    <a:pt x="0" y="0"/>
                  </a:moveTo>
                  <a:lnTo>
                    <a:pt x="198" y="298"/>
                  </a:lnTo>
                  <a:lnTo>
                    <a:pt x="254" y="39"/>
                  </a:lnTo>
                  <a:lnTo>
                    <a:pt x="0" y="0"/>
                  </a:lnTo>
                  <a:close/>
                </a:path>
              </a:pathLst>
            </a:custGeom>
            <a:solidFill>
              <a:srgbClr val="77D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9"/>
            <p:cNvSpPr>
              <a:spLocks/>
            </p:cNvSpPr>
            <p:nvPr/>
          </p:nvSpPr>
          <p:spPr bwMode="auto">
            <a:xfrm>
              <a:off x="4935538" y="2217738"/>
              <a:ext cx="288925" cy="411162"/>
            </a:xfrm>
            <a:custGeom>
              <a:avLst/>
              <a:gdLst>
                <a:gd name="T0" fmla="*/ 56 w 182"/>
                <a:gd name="T1" fmla="*/ 0 h 259"/>
                <a:gd name="T2" fmla="*/ 0 w 182"/>
                <a:gd name="T3" fmla="*/ 259 h 259"/>
                <a:gd name="T4" fmla="*/ 182 w 182"/>
                <a:gd name="T5" fmla="*/ 16 h 259"/>
                <a:gd name="T6" fmla="*/ 56 w 182"/>
                <a:gd name="T7" fmla="*/ 0 h 259"/>
              </a:gdLst>
              <a:ahLst/>
              <a:cxnLst>
                <a:cxn ang="0">
                  <a:pos x="T0" y="T1"/>
                </a:cxn>
                <a:cxn ang="0">
                  <a:pos x="T2" y="T3"/>
                </a:cxn>
                <a:cxn ang="0">
                  <a:pos x="T4" y="T5"/>
                </a:cxn>
                <a:cxn ang="0">
                  <a:pos x="T6" y="T7"/>
                </a:cxn>
              </a:cxnLst>
              <a:rect l="0" t="0" r="r" b="b"/>
              <a:pathLst>
                <a:path w="182" h="259">
                  <a:moveTo>
                    <a:pt x="56" y="0"/>
                  </a:moveTo>
                  <a:lnTo>
                    <a:pt x="0" y="259"/>
                  </a:lnTo>
                  <a:lnTo>
                    <a:pt x="182" y="16"/>
                  </a:lnTo>
                  <a:lnTo>
                    <a:pt x="56" y="0"/>
                  </a:lnTo>
                  <a:close/>
                </a:path>
              </a:pathLst>
            </a:custGeom>
            <a:solidFill>
              <a:srgbClr val="2EB8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10"/>
            <p:cNvSpPr>
              <a:spLocks/>
            </p:cNvSpPr>
            <p:nvPr/>
          </p:nvSpPr>
          <p:spPr bwMode="auto">
            <a:xfrm>
              <a:off x="4621213" y="1376363"/>
              <a:ext cx="568325" cy="779462"/>
            </a:xfrm>
            <a:custGeom>
              <a:avLst/>
              <a:gdLst>
                <a:gd name="T0" fmla="*/ 358 w 358"/>
                <a:gd name="T1" fmla="*/ 0 h 491"/>
                <a:gd name="T2" fmla="*/ 0 w 358"/>
                <a:gd name="T3" fmla="*/ 491 h 491"/>
                <a:gd name="T4" fmla="*/ 287 w 358"/>
                <a:gd name="T5" fmla="*/ 359 h 491"/>
                <a:gd name="T6" fmla="*/ 358 w 358"/>
                <a:gd name="T7" fmla="*/ 0 h 491"/>
              </a:gdLst>
              <a:ahLst/>
              <a:cxnLst>
                <a:cxn ang="0">
                  <a:pos x="T0" y="T1"/>
                </a:cxn>
                <a:cxn ang="0">
                  <a:pos x="T2" y="T3"/>
                </a:cxn>
                <a:cxn ang="0">
                  <a:pos x="T4" y="T5"/>
                </a:cxn>
                <a:cxn ang="0">
                  <a:pos x="T6" y="T7"/>
                </a:cxn>
              </a:cxnLst>
              <a:rect l="0" t="0" r="r" b="b"/>
              <a:pathLst>
                <a:path w="358" h="491">
                  <a:moveTo>
                    <a:pt x="358" y="0"/>
                  </a:moveTo>
                  <a:lnTo>
                    <a:pt x="0" y="491"/>
                  </a:lnTo>
                  <a:lnTo>
                    <a:pt x="287" y="359"/>
                  </a:lnTo>
                  <a:lnTo>
                    <a:pt x="358" y="0"/>
                  </a:lnTo>
                  <a:close/>
                </a:path>
              </a:pathLst>
            </a:custGeom>
            <a:solidFill>
              <a:srgbClr val="055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11"/>
            <p:cNvSpPr>
              <a:spLocks/>
            </p:cNvSpPr>
            <p:nvPr/>
          </p:nvSpPr>
          <p:spPr bwMode="auto">
            <a:xfrm>
              <a:off x="4621213" y="1946275"/>
              <a:ext cx="455613" cy="271462"/>
            </a:xfrm>
            <a:custGeom>
              <a:avLst/>
              <a:gdLst>
                <a:gd name="T0" fmla="*/ 0 w 287"/>
                <a:gd name="T1" fmla="*/ 132 h 171"/>
                <a:gd name="T2" fmla="*/ 254 w 287"/>
                <a:gd name="T3" fmla="*/ 171 h 171"/>
                <a:gd name="T4" fmla="*/ 287 w 287"/>
                <a:gd name="T5" fmla="*/ 0 h 171"/>
                <a:gd name="T6" fmla="*/ 0 w 287"/>
                <a:gd name="T7" fmla="*/ 132 h 171"/>
              </a:gdLst>
              <a:ahLst/>
              <a:cxnLst>
                <a:cxn ang="0">
                  <a:pos x="T0" y="T1"/>
                </a:cxn>
                <a:cxn ang="0">
                  <a:pos x="T2" y="T3"/>
                </a:cxn>
                <a:cxn ang="0">
                  <a:pos x="T4" y="T5"/>
                </a:cxn>
                <a:cxn ang="0">
                  <a:pos x="T6" y="T7"/>
                </a:cxn>
              </a:cxnLst>
              <a:rect l="0" t="0" r="r" b="b"/>
              <a:pathLst>
                <a:path w="287" h="171">
                  <a:moveTo>
                    <a:pt x="0" y="132"/>
                  </a:moveTo>
                  <a:lnTo>
                    <a:pt x="254" y="171"/>
                  </a:lnTo>
                  <a:lnTo>
                    <a:pt x="287" y="0"/>
                  </a:lnTo>
                  <a:lnTo>
                    <a:pt x="0" y="132"/>
                  </a:lnTo>
                  <a:close/>
                </a:path>
              </a:pathLst>
            </a:custGeom>
            <a:solidFill>
              <a:srgbClr val="2A8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2"/>
            <p:cNvSpPr>
              <a:spLocks/>
            </p:cNvSpPr>
            <p:nvPr/>
          </p:nvSpPr>
          <p:spPr bwMode="auto">
            <a:xfrm>
              <a:off x="5076825" y="1376363"/>
              <a:ext cx="130175" cy="569912"/>
            </a:xfrm>
            <a:custGeom>
              <a:avLst/>
              <a:gdLst>
                <a:gd name="T0" fmla="*/ 71 w 82"/>
                <a:gd name="T1" fmla="*/ 0 h 359"/>
                <a:gd name="T2" fmla="*/ 71 w 82"/>
                <a:gd name="T3" fmla="*/ 0 h 359"/>
                <a:gd name="T4" fmla="*/ 0 w 82"/>
                <a:gd name="T5" fmla="*/ 359 h 359"/>
                <a:gd name="T6" fmla="*/ 82 w 82"/>
                <a:gd name="T7" fmla="*/ 320 h 359"/>
                <a:gd name="T8" fmla="*/ 71 w 82"/>
                <a:gd name="T9" fmla="*/ 0 h 359"/>
              </a:gdLst>
              <a:ahLst/>
              <a:cxnLst>
                <a:cxn ang="0">
                  <a:pos x="T0" y="T1"/>
                </a:cxn>
                <a:cxn ang="0">
                  <a:pos x="T2" y="T3"/>
                </a:cxn>
                <a:cxn ang="0">
                  <a:pos x="T4" y="T5"/>
                </a:cxn>
                <a:cxn ang="0">
                  <a:pos x="T6" y="T7"/>
                </a:cxn>
                <a:cxn ang="0">
                  <a:pos x="T8" y="T9"/>
                </a:cxn>
              </a:cxnLst>
              <a:rect l="0" t="0" r="r" b="b"/>
              <a:pathLst>
                <a:path w="82" h="359">
                  <a:moveTo>
                    <a:pt x="71" y="0"/>
                  </a:moveTo>
                  <a:lnTo>
                    <a:pt x="71" y="0"/>
                  </a:lnTo>
                  <a:lnTo>
                    <a:pt x="0" y="359"/>
                  </a:lnTo>
                  <a:lnTo>
                    <a:pt x="82" y="320"/>
                  </a:lnTo>
                  <a:lnTo>
                    <a:pt x="71" y="0"/>
                  </a:lnTo>
                  <a:close/>
                </a:path>
              </a:pathLst>
            </a:custGeom>
            <a:solidFill>
              <a:srgbClr val="203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3"/>
            <p:cNvSpPr>
              <a:spLocks/>
            </p:cNvSpPr>
            <p:nvPr/>
          </p:nvSpPr>
          <p:spPr bwMode="auto">
            <a:xfrm>
              <a:off x="5024438" y="1884363"/>
              <a:ext cx="200025" cy="358775"/>
            </a:xfrm>
            <a:custGeom>
              <a:avLst/>
              <a:gdLst>
                <a:gd name="T0" fmla="*/ 33 w 126"/>
                <a:gd name="T1" fmla="*/ 39 h 226"/>
                <a:gd name="T2" fmla="*/ 0 w 126"/>
                <a:gd name="T3" fmla="*/ 210 h 226"/>
                <a:gd name="T4" fmla="*/ 126 w 126"/>
                <a:gd name="T5" fmla="*/ 226 h 226"/>
                <a:gd name="T6" fmla="*/ 115 w 126"/>
                <a:gd name="T7" fmla="*/ 0 h 226"/>
                <a:gd name="T8" fmla="*/ 33 w 126"/>
                <a:gd name="T9" fmla="*/ 39 h 226"/>
              </a:gdLst>
              <a:ahLst/>
              <a:cxnLst>
                <a:cxn ang="0">
                  <a:pos x="T0" y="T1"/>
                </a:cxn>
                <a:cxn ang="0">
                  <a:pos x="T2" y="T3"/>
                </a:cxn>
                <a:cxn ang="0">
                  <a:pos x="T4" y="T5"/>
                </a:cxn>
                <a:cxn ang="0">
                  <a:pos x="T6" y="T7"/>
                </a:cxn>
                <a:cxn ang="0">
                  <a:pos x="T8" y="T9"/>
                </a:cxn>
              </a:cxnLst>
              <a:rect l="0" t="0" r="r" b="b"/>
              <a:pathLst>
                <a:path w="126" h="226">
                  <a:moveTo>
                    <a:pt x="33" y="39"/>
                  </a:moveTo>
                  <a:lnTo>
                    <a:pt x="0" y="210"/>
                  </a:lnTo>
                  <a:lnTo>
                    <a:pt x="126" y="226"/>
                  </a:lnTo>
                  <a:lnTo>
                    <a:pt x="115" y="0"/>
                  </a:lnTo>
                  <a:lnTo>
                    <a:pt x="33" y="39"/>
                  </a:lnTo>
                  <a:close/>
                </a:path>
              </a:pathLst>
            </a:custGeom>
            <a:solidFill>
              <a:srgbClr val="1D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4"/>
            <p:cNvSpPr>
              <a:spLocks/>
            </p:cNvSpPr>
            <p:nvPr/>
          </p:nvSpPr>
          <p:spPr bwMode="auto">
            <a:xfrm>
              <a:off x="5189538" y="1376363"/>
              <a:ext cx="430213" cy="508000"/>
            </a:xfrm>
            <a:custGeom>
              <a:avLst/>
              <a:gdLst>
                <a:gd name="T0" fmla="*/ 0 w 271"/>
                <a:gd name="T1" fmla="*/ 0 h 320"/>
                <a:gd name="T2" fmla="*/ 11 w 271"/>
                <a:gd name="T3" fmla="*/ 320 h 320"/>
                <a:gd name="T4" fmla="*/ 271 w 271"/>
                <a:gd name="T5" fmla="*/ 204 h 320"/>
                <a:gd name="T6" fmla="*/ 0 w 271"/>
                <a:gd name="T7" fmla="*/ 0 h 320"/>
              </a:gdLst>
              <a:ahLst/>
              <a:cxnLst>
                <a:cxn ang="0">
                  <a:pos x="T0" y="T1"/>
                </a:cxn>
                <a:cxn ang="0">
                  <a:pos x="T2" y="T3"/>
                </a:cxn>
                <a:cxn ang="0">
                  <a:pos x="T4" y="T5"/>
                </a:cxn>
                <a:cxn ang="0">
                  <a:pos x="T6" y="T7"/>
                </a:cxn>
              </a:cxnLst>
              <a:rect l="0" t="0" r="r" b="b"/>
              <a:pathLst>
                <a:path w="271" h="320">
                  <a:moveTo>
                    <a:pt x="0" y="0"/>
                  </a:moveTo>
                  <a:lnTo>
                    <a:pt x="11" y="320"/>
                  </a:lnTo>
                  <a:lnTo>
                    <a:pt x="271" y="204"/>
                  </a:lnTo>
                  <a:lnTo>
                    <a:pt x="0" y="0"/>
                  </a:lnTo>
                  <a:close/>
                </a:path>
              </a:pathLst>
            </a:custGeom>
            <a:solidFill>
              <a:srgbClr val="242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5"/>
            <p:cNvSpPr>
              <a:spLocks/>
            </p:cNvSpPr>
            <p:nvPr/>
          </p:nvSpPr>
          <p:spPr bwMode="auto">
            <a:xfrm>
              <a:off x="5207000" y="1700213"/>
              <a:ext cx="412750" cy="542925"/>
            </a:xfrm>
            <a:custGeom>
              <a:avLst/>
              <a:gdLst>
                <a:gd name="T0" fmla="*/ 260 w 260"/>
                <a:gd name="T1" fmla="*/ 0 h 342"/>
                <a:gd name="T2" fmla="*/ 0 w 260"/>
                <a:gd name="T3" fmla="*/ 116 h 342"/>
                <a:gd name="T4" fmla="*/ 11 w 260"/>
                <a:gd name="T5" fmla="*/ 342 h 342"/>
                <a:gd name="T6" fmla="*/ 260 w 260"/>
                <a:gd name="T7" fmla="*/ 0 h 342"/>
              </a:gdLst>
              <a:ahLst/>
              <a:cxnLst>
                <a:cxn ang="0">
                  <a:pos x="T0" y="T1"/>
                </a:cxn>
                <a:cxn ang="0">
                  <a:pos x="T2" y="T3"/>
                </a:cxn>
                <a:cxn ang="0">
                  <a:pos x="T4" y="T5"/>
                </a:cxn>
                <a:cxn ang="0">
                  <a:pos x="T6" y="T7"/>
                </a:cxn>
              </a:cxnLst>
              <a:rect l="0" t="0" r="r" b="b"/>
              <a:pathLst>
                <a:path w="260" h="342">
                  <a:moveTo>
                    <a:pt x="260" y="0"/>
                  </a:moveTo>
                  <a:lnTo>
                    <a:pt x="0" y="116"/>
                  </a:lnTo>
                  <a:lnTo>
                    <a:pt x="11" y="342"/>
                  </a:lnTo>
                  <a:lnTo>
                    <a:pt x="260" y="0"/>
                  </a:lnTo>
                  <a:close/>
                </a:path>
              </a:pathLst>
            </a:custGeom>
            <a:solidFill>
              <a:srgbClr val="243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6"/>
            <p:cNvSpPr>
              <a:spLocks/>
            </p:cNvSpPr>
            <p:nvPr/>
          </p:nvSpPr>
          <p:spPr bwMode="auto">
            <a:xfrm>
              <a:off x="3990975" y="1849438"/>
              <a:ext cx="254000" cy="306387"/>
            </a:xfrm>
            <a:custGeom>
              <a:avLst/>
              <a:gdLst>
                <a:gd name="T0" fmla="*/ 0 w 160"/>
                <a:gd name="T1" fmla="*/ 193 h 193"/>
                <a:gd name="T2" fmla="*/ 160 w 160"/>
                <a:gd name="T3" fmla="*/ 193 h 193"/>
                <a:gd name="T4" fmla="*/ 138 w 160"/>
                <a:gd name="T5" fmla="*/ 0 h 193"/>
                <a:gd name="T6" fmla="*/ 0 w 160"/>
                <a:gd name="T7" fmla="*/ 193 h 193"/>
              </a:gdLst>
              <a:ahLst/>
              <a:cxnLst>
                <a:cxn ang="0">
                  <a:pos x="T0" y="T1"/>
                </a:cxn>
                <a:cxn ang="0">
                  <a:pos x="T2" y="T3"/>
                </a:cxn>
                <a:cxn ang="0">
                  <a:pos x="T4" y="T5"/>
                </a:cxn>
                <a:cxn ang="0">
                  <a:pos x="T6" y="T7"/>
                </a:cxn>
              </a:cxnLst>
              <a:rect l="0" t="0" r="r" b="b"/>
              <a:pathLst>
                <a:path w="160" h="193">
                  <a:moveTo>
                    <a:pt x="0" y="193"/>
                  </a:moveTo>
                  <a:lnTo>
                    <a:pt x="160" y="193"/>
                  </a:lnTo>
                  <a:lnTo>
                    <a:pt x="138" y="0"/>
                  </a:lnTo>
                  <a:lnTo>
                    <a:pt x="0" y="193"/>
                  </a:lnTo>
                  <a:close/>
                </a:path>
              </a:pathLst>
            </a:custGeom>
            <a:solidFill>
              <a:srgbClr val="C01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7"/>
            <p:cNvSpPr>
              <a:spLocks/>
            </p:cNvSpPr>
            <p:nvPr/>
          </p:nvSpPr>
          <p:spPr bwMode="auto">
            <a:xfrm>
              <a:off x="4210050" y="1849438"/>
              <a:ext cx="411163" cy="306387"/>
            </a:xfrm>
            <a:custGeom>
              <a:avLst/>
              <a:gdLst>
                <a:gd name="T0" fmla="*/ 0 w 259"/>
                <a:gd name="T1" fmla="*/ 0 h 193"/>
                <a:gd name="T2" fmla="*/ 22 w 259"/>
                <a:gd name="T3" fmla="*/ 193 h 193"/>
                <a:gd name="T4" fmla="*/ 259 w 259"/>
                <a:gd name="T5" fmla="*/ 193 h 193"/>
                <a:gd name="T6" fmla="*/ 0 w 259"/>
                <a:gd name="T7" fmla="*/ 0 h 193"/>
              </a:gdLst>
              <a:ahLst/>
              <a:cxnLst>
                <a:cxn ang="0">
                  <a:pos x="T0" y="T1"/>
                </a:cxn>
                <a:cxn ang="0">
                  <a:pos x="T2" y="T3"/>
                </a:cxn>
                <a:cxn ang="0">
                  <a:pos x="T4" y="T5"/>
                </a:cxn>
                <a:cxn ang="0">
                  <a:pos x="T6" y="T7"/>
                </a:cxn>
              </a:cxnLst>
              <a:rect l="0" t="0" r="r" b="b"/>
              <a:pathLst>
                <a:path w="259" h="193">
                  <a:moveTo>
                    <a:pt x="0" y="0"/>
                  </a:moveTo>
                  <a:lnTo>
                    <a:pt x="22" y="193"/>
                  </a:lnTo>
                  <a:lnTo>
                    <a:pt x="259" y="193"/>
                  </a:lnTo>
                  <a:lnTo>
                    <a:pt x="0" y="0"/>
                  </a:lnTo>
                  <a:close/>
                </a:path>
              </a:pathLst>
            </a:custGeom>
            <a:solidFill>
              <a:srgbClr val="F15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8"/>
            <p:cNvSpPr>
              <a:spLocks/>
            </p:cNvSpPr>
            <p:nvPr/>
          </p:nvSpPr>
          <p:spPr bwMode="auto">
            <a:xfrm>
              <a:off x="3990975" y="2155825"/>
              <a:ext cx="271463" cy="236537"/>
            </a:xfrm>
            <a:custGeom>
              <a:avLst/>
              <a:gdLst>
                <a:gd name="T0" fmla="*/ 160 w 171"/>
                <a:gd name="T1" fmla="*/ 0 h 149"/>
                <a:gd name="T2" fmla="*/ 0 w 171"/>
                <a:gd name="T3" fmla="*/ 0 h 149"/>
                <a:gd name="T4" fmla="*/ 94 w 171"/>
                <a:gd name="T5" fmla="*/ 149 h 149"/>
                <a:gd name="T6" fmla="*/ 171 w 171"/>
                <a:gd name="T7" fmla="*/ 111 h 149"/>
                <a:gd name="T8" fmla="*/ 160 w 171"/>
                <a:gd name="T9" fmla="*/ 0 h 149"/>
              </a:gdLst>
              <a:ahLst/>
              <a:cxnLst>
                <a:cxn ang="0">
                  <a:pos x="T0" y="T1"/>
                </a:cxn>
                <a:cxn ang="0">
                  <a:pos x="T2" y="T3"/>
                </a:cxn>
                <a:cxn ang="0">
                  <a:pos x="T4" y="T5"/>
                </a:cxn>
                <a:cxn ang="0">
                  <a:pos x="T6" y="T7"/>
                </a:cxn>
                <a:cxn ang="0">
                  <a:pos x="T8" y="T9"/>
                </a:cxn>
              </a:cxnLst>
              <a:rect l="0" t="0" r="r" b="b"/>
              <a:pathLst>
                <a:path w="171" h="149">
                  <a:moveTo>
                    <a:pt x="160" y="0"/>
                  </a:moveTo>
                  <a:lnTo>
                    <a:pt x="0" y="0"/>
                  </a:lnTo>
                  <a:lnTo>
                    <a:pt x="94" y="149"/>
                  </a:lnTo>
                  <a:lnTo>
                    <a:pt x="171" y="111"/>
                  </a:lnTo>
                  <a:lnTo>
                    <a:pt x="160" y="0"/>
                  </a:lnTo>
                  <a:close/>
                </a:path>
              </a:pathLst>
            </a:custGeom>
            <a:solidFill>
              <a:srgbClr val="E41C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9"/>
            <p:cNvSpPr>
              <a:spLocks/>
            </p:cNvSpPr>
            <p:nvPr/>
          </p:nvSpPr>
          <p:spPr bwMode="auto">
            <a:xfrm>
              <a:off x="4140200" y="2332038"/>
              <a:ext cx="157163" cy="296862"/>
            </a:xfrm>
            <a:custGeom>
              <a:avLst/>
              <a:gdLst>
                <a:gd name="T0" fmla="*/ 77 w 99"/>
                <a:gd name="T1" fmla="*/ 0 h 187"/>
                <a:gd name="T2" fmla="*/ 0 w 99"/>
                <a:gd name="T3" fmla="*/ 38 h 187"/>
                <a:gd name="T4" fmla="*/ 99 w 99"/>
                <a:gd name="T5" fmla="*/ 187 h 187"/>
                <a:gd name="T6" fmla="*/ 77 w 99"/>
                <a:gd name="T7" fmla="*/ 0 h 187"/>
              </a:gdLst>
              <a:ahLst/>
              <a:cxnLst>
                <a:cxn ang="0">
                  <a:pos x="T0" y="T1"/>
                </a:cxn>
                <a:cxn ang="0">
                  <a:pos x="T2" y="T3"/>
                </a:cxn>
                <a:cxn ang="0">
                  <a:pos x="T4" y="T5"/>
                </a:cxn>
                <a:cxn ang="0">
                  <a:pos x="T6" y="T7"/>
                </a:cxn>
              </a:cxnLst>
              <a:rect l="0" t="0" r="r" b="b"/>
              <a:pathLst>
                <a:path w="99" h="187">
                  <a:moveTo>
                    <a:pt x="77" y="0"/>
                  </a:moveTo>
                  <a:lnTo>
                    <a:pt x="0" y="38"/>
                  </a:lnTo>
                  <a:lnTo>
                    <a:pt x="99" y="187"/>
                  </a:lnTo>
                  <a:lnTo>
                    <a:pt x="77" y="0"/>
                  </a:lnTo>
                  <a:close/>
                </a:path>
              </a:pathLst>
            </a:custGeom>
            <a:solidFill>
              <a:srgbClr val="C8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0"/>
            <p:cNvSpPr>
              <a:spLocks/>
            </p:cNvSpPr>
            <p:nvPr/>
          </p:nvSpPr>
          <p:spPr bwMode="auto">
            <a:xfrm>
              <a:off x="3640138" y="2155825"/>
              <a:ext cx="500063" cy="473075"/>
            </a:xfrm>
            <a:custGeom>
              <a:avLst/>
              <a:gdLst>
                <a:gd name="T0" fmla="*/ 221 w 315"/>
                <a:gd name="T1" fmla="*/ 0 h 298"/>
                <a:gd name="T2" fmla="*/ 0 w 315"/>
                <a:gd name="T3" fmla="*/ 298 h 298"/>
                <a:gd name="T4" fmla="*/ 315 w 315"/>
                <a:gd name="T5" fmla="*/ 149 h 298"/>
                <a:gd name="T6" fmla="*/ 221 w 315"/>
                <a:gd name="T7" fmla="*/ 0 h 298"/>
              </a:gdLst>
              <a:ahLst/>
              <a:cxnLst>
                <a:cxn ang="0">
                  <a:pos x="T0" y="T1"/>
                </a:cxn>
                <a:cxn ang="0">
                  <a:pos x="T2" y="T3"/>
                </a:cxn>
                <a:cxn ang="0">
                  <a:pos x="T4" y="T5"/>
                </a:cxn>
                <a:cxn ang="0">
                  <a:pos x="T6" y="T7"/>
                </a:cxn>
              </a:cxnLst>
              <a:rect l="0" t="0" r="r" b="b"/>
              <a:pathLst>
                <a:path w="315" h="298">
                  <a:moveTo>
                    <a:pt x="221" y="0"/>
                  </a:moveTo>
                  <a:lnTo>
                    <a:pt x="0" y="298"/>
                  </a:lnTo>
                  <a:lnTo>
                    <a:pt x="315" y="149"/>
                  </a:lnTo>
                  <a:lnTo>
                    <a:pt x="221" y="0"/>
                  </a:lnTo>
                  <a:close/>
                </a:path>
              </a:pathLst>
            </a:custGeom>
            <a:solidFill>
              <a:srgbClr val="791D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1"/>
            <p:cNvSpPr>
              <a:spLocks/>
            </p:cNvSpPr>
            <p:nvPr/>
          </p:nvSpPr>
          <p:spPr bwMode="auto">
            <a:xfrm>
              <a:off x="3640138" y="2392363"/>
              <a:ext cx="657225" cy="236537"/>
            </a:xfrm>
            <a:custGeom>
              <a:avLst/>
              <a:gdLst>
                <a:gd name="T0" fmla="*/ 0 w 414"/>
                <a:gd name="T1" fmla="*/ 149 h 149"/>
                <a:gd name="T2" fmla="*/ 414 w 414"/>
                <a:gd name="T3" fmla="*/ 149 h 149"/>
                <a:gd name="T4" fmla="*/ 315 w 414"/>
                <a:gd name="T5" fmla="*/ 0 h 149"/>
                <a:gd name="T6" fmla="*/ 0 w 414"/>
                <a:gd name="T7" fmla="*/ 149 h 149"/>
              </a:gdLst>
              <a:ahLst/>
              <a:cxnLst>
                <a:cxn ang="0">
                  <a:pos x="T0" y="T1"/>
                </a:cxn>
                <a:cxn ang="0">
                  <a:pos x="T2" y="T3"/>
                </a:cxn>
                <a:cxn ang="0">
                  <a:pos x="T4" y="T5"/>
                </a:cxn>
                <a:cxn ang="0">
                  <a:pos x="T6" y="T7"/>
                </a:cxn>
              </a:cxnLst>
              <a:rect l="0" t="0" r="r" b="b"/>
              <a:pathLst>
                <a:path w="414" h="149">
                  <a:moveTo>
                    <a:pt x="0" y="149"/>
                  </a:moveTo>
                  <a:lnTo>
                    <a:pt x="414" y="149"/>
                  </a:lnTo>
                  <a:lnTo>
                    <a:pt x="315" y="0"/>
                  </a:lnTo>
                  <a:lnTo>
                    <a:pt x="0" y="149"/>
                  </a:lnTo>
                  <a:close/>
                </a:path>
              </a:pathLst>
            </a:custGeom>
            <a:solidFill>
              <a:srgbClr val="E4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2"/>
            <p:cNvSpPr>
              <a:spLocks/>
            </p:cNvSpPr>
            <p:nvPr/>
          </p:nvSpPr>
          <p:spPr bwMode="auto">
            <a:xfrm>
              <a:off x="4244975" y="2155825"/>
              <a:ext cx="376238" cy="176212"/>
            </a:xfrm>
            <a:custGeom>
              <a:avLst/>
              <a:gdLst>
                <a:gd name="T0" fmla="*/ 237 w 237"/>
                <a:gd name="T1" fmla="*/ 0 h 111"/>
                <a:gd name="T2" fmla="*/ 0 w 237"/>
                <a:gd name="T3" fmla="*/ 0 h 111"/>
                <a:gd name="T4" fmla="*/ 160 w 237"/>
                <a:gd name="T5" fmla="*/ 111 h 111"/>
                <a:gd name="T6" fmla="*/ 237 w 237"/>
                <a:gd name="T7" fmla="*/ 0 h 111"/>
              </a:gdLst>
              <a:ahLst/>
              <a:cxnLst>
                <a:cxn ang="0">
                  <a:pos x="T0" y="T1"/>
                </a:cxn>
                <a:cxn ang="0">
                  <a:pos x="T2" y="T3"/>
                </a:cxn>
                <a:cxn ang="0">
                  <a:pos x="T4" y="T5"/>
                </a:cxn>
                <a:cxn ang="0">
                  <a:pos x="T6" y="T7"/>
                </a:cxn>
              </a:cxnLst>
              <a:rect l="0" t="0" r="r" b="b"/>
              <a:pathLst>
                <a:path w="237" h="111">
                  <a:moveTo>
                    <a:pt x="237" y="0"/>
                  </a:moveTo>
                  <a:lnTo>
                    <a:pt x="0" y="0"/>
                  </a:lnTo>
                  <a:lnTo>
                    <a:pt x="160" y="111"/>
                  </a:lnTo>
                  <a:lnTo>
                    <a:pt x="237" y="0"/>
                  </a:lnTo>
                  <a:close/>
                </a:path>
              </a:pathLst>
            </a:custGeom>
            <a:solidFill>
              <a:srgbClr val="6E1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3"/>
            <p:cNvSpPr>
              <a:spLocks/>
            </p:cNvSpPr>
            <p:nvPr/>
          </p:nvSpPr>
          <p:spPr bwMode="auto">
            <a:xfrm>
              <a:off x="4244975" y="2155825"/>
              <a:ext cx="254000" cy="473075"/>
            </a:xfrm>
            <a:custGeom>
              <a:avLst/>
              <a:gdLst>
                <a:gd name="T0" fmla="*/ 0 w 160"/>
                <a:gd name="T1" fmla="*/ 0 h 298"/>
                <a:gd name="T2" fmla="*/ 33 w 160"/>
                <a:gd name="T3" fmla="*/ 298 h 298"/>
                <a:gd name="T4" fmla="*/ 160 w 160"/>
                <a:gd name="T5" fmla="*/ 111 h 298"/>
                <a:gd name="T6" fmla="*/ 0 w 160"/>
                <a:gd name="T7" fmla="*/ 0 h 298"/>
              </a:gdLst>
              <a:ahLst/>
              <a:cxnLst>
                <a:cxn ang="0">
                  <a:pos x="T0" y="T1"/>
                </a:cxn>
                <a:cxn ang="0">
                  <a:pos x="T2" y="T3"/>
                </a:cxn>
                <a:cxn ang="0">
                  <a:pos x="T4" y="T5"/>
                </a:cxn>
                <a:cxn ang="0">
                  <a:pos x="T6" y="T7"/>
                </a:cxn>
              </a:cxnLst>
              <a:rect l="0" t="0" r="r" b="b"/>
              <a:pathLst>
                <a:path w="160" h="298">
                  <a:moveTo>
                    <a:pt x="0" y="0"/>
                  </a:moveTo>
                  <a:lnTo>
                    <a:pt x="33" y="298"/>
                  </a:lnTo>
                  <a:lnTo>
                    <a:pt x="160" y="111"/>
                  </a:lnTo>
                  <a:lnTo>
                    <a:pt x="0" y="0"/>
                  </a:lnTo>
                  <a:close/>
                </a:path>
              </a:pathLst>
            </a:custGeom>
            <a:solidFill>
              <a:srgbClr val="B1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4"/>
            <p:cNvSpPr>
              <a:spLocks/>
            </p:cNvSpPr>
            <p:nvPr/>
          </p:nvSpPr>
          <p:spPr bwMode="auto">
            <a:xfrm>
              <a:off x="4498975" y="2155825"/>
              <a:ext cx="436563" cy="473075"/>
            </a:xfrm>
            <a:custGeom>
              <a:avLst/>
              <a:gdLst>
                <a:gd name="T0" fmla="*/ 77 w 275"/>
                <a:gd name="T1" fmla="*/ 0 h 298"/>
                <a:gd name="T2" fmla="*/ 0 w 275"/>
                <a:gd name="T3" fmla="*/ 111 h 298"/>
                <a:gd name="T4" fmla="*/ 275 w 275"/>
                <a:gd name="T5" fmla="*/ 298 h 298"/>
                <a:gd name="T6" fmla="*/ 77 w 275"/>
                <a:gd name="T7" fmla="*/ 0 h 298"/>
              </a:gdLst>
              <a:ahLst/>
              <a:cxnLst>
                <a:cxn ang="0">
                  <a:pos x="T0" y="T1"/>
                </a:cxn>
                <a:cxn ang="0">
                  <a:pos x="T2" y="T3"/>
                </a:cxn>
                <a:cxn ang="0">
                  <a:pos x="T4" y="T5"/>
                </a:cxn>
                <a:cxn ang="0">
                  <a:pos x="T6" y="T7"/>
                </a:cxn>
              </a:cxnLst>
              <a:rect l="0" t="0" r="r" b="b"/>
              <a:pathLst>
                <a:path w="275" h="298">
                  <a:moveTo>
                    <a:pt x="77" y="0"/>
                  </a:moveTo>
                  <a:lnTo>
                    <a:pt x="0" y="111"/>
                  </a:lnTo>
                  <a:lnTo>
                    <a:pt x="275" y="298"/>
                  </a:lnTo>
                  <a:lnTo>
                    <a:pt x="77" y="0"/>
                  </a:lnTo>
                  <a:close/>
                </a:path>
              </a:pathLst>
            </a:custGeom>
            <a:solidFill>
              <a:srgbClr val="590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5"/>
            <p:cNvSpPr>
              <a:spLocks/>
            </p:cNvSpPr>
            <p:nvPr/>
          </p:nvSpPr>
          <p:spPr bwMode="auto">
            <a:xfrm>
              <a:off x="4297363" y="2332038"/>
              <a:ext cx="638175" cy="296862"/>
            </a:xfrm>
            <a:custGeom>
              <a:avLst/>
              <a:gdLst>
                <a:gd name="T0" fmla="*/ 402 w 402"/>
                <a:gd name="T1" fmla="*/ 187 h 187"/>
                <a:gd name="T2" fmla="*/ 127 w 402"/>
                <a:gd name="T3" fmla="*/ 0 h 187"/>
                <a:gd name="T4" fmla="*/ 0 w 402"/>
                <a:gd name="T5" fmla="*/ 187 h 187"/>
                <a:gd name="T6" fmla="*/ 402 w 402"/>
                <a:gd name="T7" fmla="*/ 187 h 187"/>
              </a:gdLst>
              <a:ahLst/>
              <a:cxnLst>
                <a:cxn ang="0">
                  <a:pos x="T0" y="T1"/>
                </a:cxn>
                <a:cxn ang="0">
                  <a:pos x="T2" y="T3"/>
                </a:cxn>
                <a:cxn ang="0">
                  <a:pos x="T4" y="T5"/>
                </a:cxn>
                <a:cxn ang="0">
                  <a:pos x="T6" y="T7"/>
                </a:cxn>
              </a:cxnLst>
              <a:rect l="0" t="0" r="r" b="b"/>
              <a:pathLst>
                <a:path w="402" h="187">
                  <a:moveTo>
                    <a:pt x="402" y="187"/>
                  </a:moveTo>
                  <a:lnTo>
                    <a:pt x="127" y="0"/>
                  </a:lnTo>
                  <a:lnTo>
                    <a:pt x="0" y="187"/>
                  </a:lnTo>
                  <a:lnTo>
                    <a:pt x="402" y="187"/>
                  </a:lnTo>
                  <a:close/>
                </a:path>
              </a:pathLst>
            </a:custGeom>
            <a:solidFill>
              <a:srgbClr val="6C15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6"/>
            <p:cNvSpPr>
              <a:spLocks/>
            </p:cNvSpPr>
            <p:nvPr/>
          </p:nvSpPr>
          <p:spPr bwMode="auto">
            <a:xfrm>
              <a:off x="4454525" y="596901"/>
              <a:ext cx="647700" cy="341312"/>
            </a:xfrm>
            <a:custGeom>
              <a:avLst/>
              <a:gdLst>
                <a:gd name="T0" fmla="*/ 0 w 408"/>
                <a:gd name="T1" fmla="*/ 0 h 215"/>
                <a:gd name="T2" fmla="*/ 144 w 408"/>
                <a:gd name="T3" fmla="*/ 215 h 215"/>
                <a:gd name="T4" fmla="*/ 408 w 408"/>
                <a:gd name="T5" fmla="*/ 0 h 215"/>
                <a:gd name="T6" fmla="*/ 0 w 408"/>
                <a:gd name="T7" fmla="*/ 0 h 215"/>
              </a:gdLst>
              <a:ahLst/>
              <a:cxnLst>
                <a:cxn ang="0">
                  <a:pos x="T0" y="T1"/>
                </a:cxn>
                <a:cxn ang="0">
                  <a:pos x="T2" y="T3"/>
                </a:cxn>
                <a:cxn ang="0">
                  <a:pos x="T4" y="T5"/>
                </a:cxn>
                <a:cxn ang="0">
                  <a:pos x="T6" y="T7"/>
                </a:cxn>
              </a:cxnLst>
              <a:rect l="0" t="0" r="r" b="b"/>
              <a:pathLst>
                <a:path w="408" h="215">
                  <a:moveTo>
                    <a:pt x="0" y="0"/>
                  </a:moveTo>
                  <a:lnTo>
                    <a:pt x="144" y="215"/>
                  </a:lnTo>
                  <a:lnTo>
                    <a:pt x="408" y="0"/>
                  </a:lnTo>
                  <a:lnTo>
                    <a:pt x="0" y="0"/>
                  </a:lnTo>
                  <a:close/>
                </a:path>
              </a:pathLst>
            </a:custGeom>
            <a:solidFill>
              <a:srgbClr val="A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7"/>
            <p:cNvSpPr>
              <a:spLocks/>
            </p:cNvSpPr>
            <p:nvPr/>
          </p:nvSpPr>
          <p:spPr bwMode="auto">
            <a:xfrm>
              <a:off x="4683125" y="596901"/>
              <a:ext cx="419100" cy="481012"/>
            </a:xfrm>
            <a:custGeom>
              <a:avLst/>
              <a:gdLst>
                <a:gd name="T0" fmla="*/ 264 w 264"/>
                <a:gd name="T1" fmla="*/ 0 h 303"/>
                <a:gd name="T2" fmla="*/ 0 w 264"/>
                <a:gd name="T3" fmla="*/ 215 h 303"/>
                <a:gd name="T4" fmla="*/ 55 w 264"/>
                <a:gd name="T5" fmla="*/ 303 h 303"/>
                <a:gd name="T6" fmla="*/ 264 w 264"/>
                <a:gd name="T7" fmla="*/ 0 h 303"/>
              </a:gdLst>
              <a:ahLst/>
              <a:cxnLst>
                <a:cxn ang="0">
                  <a:pos x="T0" y="T1"/>
                </a:cxn>
                <a:cxn ang="0">
                  <a:pos x="T2" y="T3"/>
                </a:cxn>
                <a:cxn ang="0">
                  <a:pos x="T4" y="T5"/>
                </a:cxn>
                <a:cxn ang="0">
                  <a:pos x="T6" y="T7"/>
                </a:cxn>
              </a:cxnLst>
              <a:rect l="0" t="0" r="r" b="b"/>
              <a:pathLst>
                <a:path w="264" h="303">
                  <a:moveTo>
                    <a:pt x="264" y="0"/>
                  </a:moveTo>
                  <a:lnTo>
                    <a:pt x="0" y="215"/>
                  </a:lnTo>
                  <a:lnTo>
                    <a:pt x="55" y="303"/>
                  </a:lnTo>
                  <a:lnTo>
                    <a:pt x="264" y="0"/>
                  </a:lnTo>
                  <a:close/>
                </a:path>
              </a:pathLst>
            </a:custGeom>
            <a:solidFill>
              <a:srgbClr val="40A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8"/>
            <p:cNvSpPr>
              <a:spLocks/>
            </p:cNvSpPr>
            <p:nvPr/>
          </p:nvSpPr>
          <p:spPr bwMode="auto">
            <a:xfrm>
              <a:off x="4551363" y="938213"/>
              <a:ext cx="219075" cy="139700"/>
            </a:xfrm>
            <a:custGeom>
              <a:avLst/>
              <a:gdLst>
                <a:gd name="T0" fmla="*/ 83 w 138"/>
                <a:gd name="T1" fmla="*/ 0 h 88"/>
                <a:gd name="T2" fmla="*/ 0 w 138"/>
                <a:gd name="T3" fmla="*/ 66 h 88"/>
                <a:gd name="T4" fmla="*/ 138 w 138"/>
                <a:gd name="T5" fmla="*/ 88 h 88"/>
                <a:gd name="T6" fmla="*/ 83 w 138"/>
                <a:gd name="T7" fmla="*/ 0 h 88"/>
              </a:gdLst>
              <a:ahLst/>
              <a:cxnLst>
                <a:cxn ang="0">
                  <a:pos x="T0" y="T1"/>
                </a:cxn>
                <a:cxn ang="0">
                  <a:pos x="T2" y="T3"/>
                </a:cxn>
                <a:cxn ang="0">
                  <a:pos x="T4" y="T5"/>
                </a:cxn>
                <a:cxn ang="0">
                  <a:pos x="T6" y="T7"/>
                </a:cxn>
              </a:cxnLst>
              <a:rect l="0" t="0" r="r" b="b"/>
              <a:pathLst>
                <a:path w="138" h="88">
                  <a:moveTo>
                    <a:pt x="83" y="0"/>
                  </a:moveTo>
                  <a:lnTo>
                    <a:pt x="0" y="66"/>
                  </a:lnTo>
                  <a:lnTo>
                    <a:pt x="138" y="88"/>
                  </a:lnTo>
                  <a:lnTo>
                    <a:pt x="83" y="0"/>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9"/>
            <p:cNvSpPr>
              <a:spLocks/>
            </p:cNvSpPr>
            <p:nvPr/>
          </p:nvSpPr>
          <p:spPr bwMode="auto">
            <a:xfrm>
              <a:off x="4165600" y="990600"/>
              <a:ext cx="385763" cy="350837"/>
            </a:xfrm>
            <a:custGeom>
              <a:avLst/>
              <a:gdLst>
                <a:gd name="T0" fmla="*/ 0 w 243"/>
                <a:gd name="T1" fmla="*/ 0 h 221"/>
                <a:gd name="T2" fmla="*/ 11 w 243"/>
                <a:gd name="T3" fmla="*/ 221 h 221"/>
                <a:gd name="T4" fmla="*/ 243 w 243"/>
                <a:gd name="T5" fmla="*/ 33 h 221"/>
                <a:gd name="T6" fmla="*/ 0 w 243"/>
                <a:gd name="T7" fmla="*/ 0 h 221"/>
              </a:gdLst>
              <a:ahLst/>
              <a:cxnLst>
                <a:cxn ang="0">
                  <a:pos x="T0" y="T1"/>
                </a:cxn>
                <a:cxn ang="0">
                  <a:pos x="T2" y="T3"/>
                </a:cxn>
                <a:cxn ang="0">
                  <a:pos x="T4" y="T5"/>
                </a:cxn>
                <a:cxn ang="0">
                  <a:pos x="T6" y="T7"/>
                </a:cxn>
              </a:cxnLst>
              <a:rect l="0" t="0" r="r" b="b"/>
              <a:pathLst>
                <a:path w="243" h="221">
                  <a:moveTo>
                    <a:pt x="0" y="0"/>
                  </a:moveTo>
                  <a:lnTo>
                    <a:pt x="11" y="221"/>
                  </a:lnTo>
                  <a:lnTo>
                    <a:pt x="243" y="33"/>
                  </a:lnTo>
                  <a:lnTo>
                    <a:pt x="0" y="0"/>
                  </a:lnTo>
                  <a:close/>
                </a:path>
              </a:pathLst>
            </a:custGeom>
            <a:solidFill>
              <a:srgbClr val="F37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30"/>
            <p:cNvSpPr>
              <a:spLocks/>
            </p:cNvSpPr>
            <p:nvPr/>
          </p:nvSpPr>
          <p:spPr bwMode="auto">
            <a:xfrm>
              <a:off x="4183063" y="1042988"/>
              <a:ext cx="587375" cy="298450"/>
            </a:xfrm>
            <a:custGeom>
              <a:avLst/>
              <a:gdLst>
                <a:gd name="T0" fmla="*/ 0 w 370"/>
                <a:gd name="T1" fmla="*/ 188 h 188"/>
                <a:gd name="T2" fmla="*/ 370 w 370"/>
                <a:gd name="T3" fmla="*/ 22 h 188"/>
                <a:gd name="T4" fmla="*/ 232 w 370"/>
                <a:gd name="T5" fmla="*/ 0 h 188"/>
                <a:gd name="T6" fmla="*/ 0 w 370"/>
                <a:gd name="T7" fmla="*/ 188 h 188"/>
              </a:gdLst>
              <a:ahLst/>
              <a:cxnLst>
                <a:cxn ang="0">
                  <a:pos x="T0" y="T1"/>
                </a:cxn>
                <a:cxn ang="0">
                  <a:pos x="T2" y="T3"/>
                </a:cxn>
                <a:cxn ang="0">
                  <a:pos x="T4" y="T5"/>
                </a:cxn>
                <a:cxn ang="0">
                  <a:pos x="T6" y="T7"/>
                </a:cxn>
              </a:cxnLst>
              <a:rect l="0" t="0" r="r" b="b"/>
              <a:pathLst>
                <a:path w="370" h="188">
                  <a:moveTo>
                    <a:pt x="0" y="188"/>
                  </a:moveTo>
                  <a:lnTo>
                    <a:pt x="370" y="22"/>
                  </a:lnTo>
                  <a:lnTo>
                    <a:pt x="232" y="0"/>
                  </a:lnTo>
                  <a:lnTo>
                    <a:pt x="0" y="188"/>
                  </a:lnTo>
                  <a:close/>
                </a:path>
              </a:pathLst>
            </a:custGeom>
            <a:solidFill>
              <a:srgbClr val="F15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1"/>
            <p:cNvSpPr>
              <a:spLocks/>
            </p:cNvSpPr>
            <p:nvPr/>
          </p:nvSpPr>
          <p:spPr bwMode="auto">
            <a:xfrm>
              <a:off x="4787900" y="596901"/>
              <a:ext cx="463550" cy="455612"/>
            </a:xfrm>
            <a:custGeom>
              <a:avLst/>
              <a:gdLst>
                <a:gd name="T0" fmla="*/ 198 w 292"/>
                <a:gd name="T1" fmla="*/ 0 h 287"/>
                <a:gd name="T2" fmla="*/ 0 w 292"/>
                <a:gd name="T3" fmla="*/ 287 h 287"/>
                <a:gd name="T4" fmla="*/ 292 w 292"/>
                <a:gd name="T5" fmla="*/ 149 h 287"/>
                <a:gd name="T6" fmla="*/ 198 w 292"/>
                <a:gd name="T7" fmla="*/ 0 h 287"/>
              </a:gdLst>
              <a:ahLst/>
              <a:cxnLst>
                <a:cxn ang="0">
                  <a:pos x="T0" y="T1"/>
                </a:cxn>
                <a:cxn ang="0">
                  <a:pos x="T2" y="T3"/>
                </a:cxn>
                <a:cxn ang="0">
                  <a:pos x="T4" y="T5"/>
                </a:cxn>
                <a:cxn ang="0">
                  <a:pos x="T6" y="T7"/>
                </a:cxn>
              </a:cxnLst>
              <a:rect l="0" t="0" r="r" b="b"/>
              <a:pathLst>
                <a:path w="292" h="287">
                  <a:moveTo>
                    <a:pt x="198" y="0"/>
                  </a:moveTo>
                  <a:lnTo>
                    <a:pt x="0" y="287"/>
                  </a:lnTo>
                  <a:lnTo>
                    <a:pt x="292" y="149"/>
                  </a:lnTo>
                  <a:lnTo>
                    <a:pt x="198" y="0"/>
                  </a:lnTo>
                  <a:close/>
                </a:path>
              </a:pathLst>
            </a:custGeom>
            <a:solidFill>
              <a:srgbClr val="8FC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6" name="Freeform 32"/>
            <p:cNvSpPr>
              <a:spLocks/>
            </p:cNvSpPr>
            <p:nvPr/>
          </p:nvSpPr>
          <p:spPr bwMode="auto">
            <a:xfrm>
              <a:off x="4770438" y="833438"/>
              <a:ext cx="638175" cy="244475"/>
            </a:xfrm>
            <a:custGeom>
              <a:avLst/>
              <a:gdLst>
                <a:gd name="T0" fmla="*/ 11 w 402"/>
                <a:gd name="T1" fmla="*/ 138 h 154"/>
                <a:gd name="T2" fmla="*/ 0 w 402"/>
                <a:gd name="T3" fmla="*/ 154 h 154"/>
                <a:gd name="T4" fmla="*/ 402 w 402"/>
                <a:gd name="T5" fmla="*/ 154 h 154"/>
                <a:gd name="T6" fmla="*/ 303 w 402"/>
                <a:gd name="T7" fmla="*/ 0 h 154"/>
                <a:gd name="T8" fmla="*/ 11 w 402"/>
                <a:gd name="T9" fmla="*/ 138 h 154"/>
              </a:gdLst>
              <a:ahLst/>
              <a:cxnLst>
                <a:cxn ang="0">
                  <a:pos x="T0" y="T1"/>
                </a:cxn>
                <a:cxn ang="0">
                  <a:pos x="T2" y="T3"/>
                </a:cxn>
                <a:cxn ang="0">
                  <a:pos x="T4" y="T5"/>
                </a:cxn>
                <a:cxn ang="0">
                  <a:pos x="T6" y="T7"/>
                </a:cxn>
                <a:cxn ang="0">
                  <a:pos x="T8" y="T9"/>
                </a:cxn>
              </a:cxnLst>
              <a:rect l="0" t="0" r="r" b="b"/>
              <a:pathLst>
                <a:path w="402" h="154">
                  <a:moveTo>
                    <a:pt x="11" y="138"/>
                  </a:moveTo>
                  <a:lnTo>
                    <a:pt x="0" y="154"/>
                  </a:lnTo>
                  <a:lnTo>
                    <a:pt x="402" y="154"/>
                  </a:lnTo>
                  <a:lnTo>
                    <a:pt x="303" y="0"/>
                  </a:lnTo>
                  <a:lnTo>
                    <a:pt x="11" y="138"/>
                  </a:lnTo>
                  <a:close/>
                </a:path>
              </a:pathLst>
            </a:custGeom>
            <a:solidFill>
              <a:srgbClr val="56A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7" name="Freeform 33"/>
            <p:cNvSpPr>
              <a:spLocks/>
            </p:cNvSpPr>
            <p:nvPr/>
          </p:nvSpPr>
          <p:spPr bwMode="auto">
            <a:xfrm>
              <a:off x="5102225" y="596901"/>
              <a:ext cx="647700" cy="236537"/>
            </a:xfrm>
            <a:custGeom>
              <a:avLst/>
              <a:gdLst>
                <a:gd name="T0" fmla="*/ 0 w 408"/>
                <a:gd name="T1" fmla="*/ 0 h 149"/>
                <a:gd name="T2" fmla="*/ 94 w 408"/>
                <a:gd name="T3" fmla="*/ 149 h 149"/>
                <a:gd name="T4" fmla="*/ 408 w 408"/>
                <a:gd name="T5" fmla="*/ 0 h 149"/>
                <a:gd name="T6" fmla="*/ 0 w 408"/>
                <a:gd name="T7" fmla="*/ 0 h 149"/>
              </a:gdLst>
              <a:ahLst/>
              <a:cxnLst>
                <a:cxn ang="0">
                  <a:pos x="T0" y="T1"/>
                </a:cxn>
                <a:cxn ang="0">
                  <a:pos x="T2" y="T3"/>
                </a:cxn>
                <a:cxn ang="0">
                  <a:pos x="T4" y="T5"/>
                </a:cxn>
                <a:cxn ang="0">
                  <a:pos x="T6" y="T7"/>
                </a:cxn>
              </a:cxnLst>
              <a:rect l="0" t="0" r="r" b="b"/>
              <a:pathLst>
                <a:path w="408" h="149">
                  <a:moveTo>
                    <a:pt x="0" y="0"/>
                  </a:moveTo>
                  <a:lnTo>
                    <a:pt x="94" y="149"/>
                  </a:lnTo>
                  <a:lnTo>
                    <a:pt x="408" y="0"/>
                  </a:lnTo>
                  <a:lnTo>
                    <a:pt x="0" y="0"/>
                  </a:lnTo>
                  <a:close/>
                </a:path>
              </a:pathLst>
            </a:custGeom>
            <a:solidFill>
              <a:srgbClr val="83B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8" name="Freeform 34"/>
            <p:cNvSpPr>
              <a:spLocks/>
            </p:cNvSpPr>
            <p:nvPr/>
          </p:nvSpPr>
          <p:spPr bwMode="auto">
            <a:xfrm>
              <a:off x="5251450" y="596901"/>
              <a:ext cx="498475" cy="481012"/>
            </a:xfrm>
            <a:custGeom>
              <a:avLst/>
              <a:gdLst>
                <a:gd name="T0" fmla="*/ 314 w 314"/>
                <a:gd name="T1" fmla="*/ 0 h 303"/>
                <a:gd name="T2" fmla="*/ 0 w 314"/>
                <a:gd name="T3" fmla="*/ 149 h 303"/>
                <a:gd name="T4" fmla="*/ 99 w 314"/>
                <a:gd name="T5" fmla="*/ 303 h 303"/>
                <a:gd name="T6" fmla="*/ 314 w 314"/>
                <a:gd name="T7" fmla="*/ 0 h 303"/>
              </a:gdLst>
              <a:ahLst/>
              <a:cxnLst>
                <a:cxn ang="0">
                  <a:pos x="T0" y="T1"/>
                </a:cxn>
                <a:cxn ang="0">
                  <a:pos x="T2" y="T3"/>
                </a:cxn>
                <a:cxn ang="0">
                  <a:pos x="T4" y="T5"/>
                </a:cxn>
                <a:cxn ang="0">
                  <a:pos x="T6" y="T7"/>
                </a:cxn>
              </a:cxnLst>
              <a:rect l="0" t="0" r="r" b="b"/>
              <a:pathLst>
                <a:path w="314" h="303">
                  <a:moveTo>
                    <a:pt x="314" y="0"/>
                  </a:moveTo>
                  <a:lnTo>
                    <a:pt x="0" y="149"/>
                  </a:lnTo>
                  <a:lnTo>
                    <a:pt x="99" y="303"/>
                  </a:lnTo>
                  <a:lnTo>
                    <a:pt x="314" y="0"/>
                  </a:lnTo>
                  <a:close/>
                </a:path>
              </a:pathLst>
            </a:custGeom>
            <a:solidFill>
              <a:srgbClr val="60B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9" name="Freeform 35"/>
            <p:cNvSpPr>
              <a:spLocks/>
            </p:cNvSpPr>
            <p:nvPr/>
          </p:nvSpPr>
          <p:spPr bwMode="auto">
            <a:xfrm>
              <a:off x="4376738" y="596901"/>
              <a:ext cx="306388" cy="446087"/>
            </a:xfrm>
            <a:custGeom>
              <a:avLst/>
              <a:gdLst>
                <a:gd name="T0" fmla="*/ 193 w 193"/>
                <a:gd name="T1" fmla="*/ 215 h 281"/>
                <a:gd name="T2" fmla="*/ 49 w 193"/>
                <a:gd name="T3" fmla="*/ 0 h 281"/>
                <a:gd name="T4" fmla="*/ 0 w 193"/>
                <a:gd name="T5" fmla="*/ 265 h 281"/>
                <a:gd name="T6" fmla="*/ 110 w 193"/>
                <a:gd name="T7" fmla="*/ 281 h 281"/>
                <a:gd name="T8" fmla="*/ 193 w 193"/>
                <a:gd name="T9" fmla="*/ 215 h 281"/>
              </a:gdLst>
              <a:ahLst/>
              <a:cxnLst>
                <a:cxn ang="0">
                  <a:pos x="T0" y="T1"/>
                </a:cxn>
                <a:cxn ang="0">
                  <a:pos x="T2" y="T3"/>
                </a:cxn>
                <a:cxn ang="0">
                  <a:pos x="T4" y="T5"/>
                </a:cxn>
                <a:cxn ang="0">
                  <a:pos x="T6" y="T7"/>
                </a:cxn>
                <a:cxn ang="0">
                  <a:pos x="T8" y="T9"/>
                </a:cxn>
              </a:cxnLst>
              <a:rect l="0" t="0" r="r" b="b"/>
              <a:pathLst>
                <a:path w="193" h="281">
                  <a:moveTo>
                    <a:pt x="193" y="215"/>
                  </a:moveTo>
                  <a:lnTo>
                    <a:pt x="49" y="0"/>
                  </a:lnTo>
                  <a:lnTo>
                    <a:pt x="0" y="265"/>
                  </a:lnTo>
                  <a:lnTo>
                    <a:pt x="110" y="281"/>
                  </a:lnTo>
                  <a:lnTo>
                    <a:pt x="193" y="215"/>
                  </a:lnTo>
                  <a:close/>
                </a:path>
              </a:pathLst>
            </a:custGeom>
            <a:solidFill>
              <a:srgbClr val="FEB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0" name="Freeform 36"/>
            <p:cNvSpPr>
              <a:spLocks/>
            </p:cNvSpPr>
            <p:nvPr/>
          </p:nvSpPr>
          <p:spPr bwMode="auto">
            <a:xfrm>
              <a:off x="4165600" y="596901"/>
              <a:ext cx="288925" cy="420687"/>
            </a:xfrm>
            <a:custGeom>
              <a:avLst/>
              <a:gdLst>
                <a:gd name="T0" fmla="*/ 0 w 182"/>
                <a:gd name="T1" fmla="*/ 248 h 265"/>
                <a:gd name="T2" fmla="*/ 133 w 182"/>
                <a:gd name="T3" fmla="*/ 265 h 265"/>
                <a:gd name="T4" fmla="*/ 182 w 182"/>
                <a:gd name="T5" fmla="*/ 0 h 265"/>
                <a:gd name="T6" fmla="*/ 0 w 182"/>
                <a:gd name="T7" fmla="*/ 248 h 265"/>
              </a:gdLst>
              <a:ahLst/>
              <a:cxnLst>
                <a:cxn ang="0">
                  <a:pos x="T0" y="T1"/>
                </a:cxn>
                <a:cxn ang="0">
                  <a:pos x="T2" y="T3"/>
                </a:cxn>
                <a:cxn ang="0">
                  <a:pos x="T4" y="T5"/>
                </a:cxn>
                <a:cxn ang="0">
                  <a:pos x="T6" y="T7"/>
                </a:cxn>
              </a:cxnLst>
              <a:rect l="0" t="0" r="r" b="b"/>
              <a:pathLst>
                <a:path w="182" h="265">
                  <a:moveTo>
                    <a:pt x="0" y="248"/>
                  </a:moveTo>
                  <a:lnTo>
                    <a:pt x="133" y="265"/>
                  </a:lnTo>
                  <a:lnTo>
                    <a:pt x="182" y="0"/>
                  </a:lnTo>
                  <a:lnTo>
                    <a:pt x="0" y="248"/>
                  </a:lnTo>
                  <a:close/>
                </a:path>
              </a:pathLst>
            </a:custGeom>
            <a:solidFill>
              <a:srgbClr val="F15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1" name="Freeform 37"/>
            <p:cNvSpPr>
              <a:spLocks/>
            </p:cNvSpPr>
            <p:nvPr/>
          </p:nvSpPr>
          <p:spPr bwMode="auto">
            <a:xfrm>
              <a:off x="4183063" y="1279525"/>
              <a:ext cx="139700" cy="569912"/>
            </a:xfrm>
            <a:custGeom>
              <a:avLst/>
              <a:gdLst>
                <a:gd name="T0" fmla="*/ 0 w 88"/>
                <a:gd name="T1" fmla="*/ 39 h 359"/>
                <a:gd name="T2" fmla="*/ 17 w 88"/>
                <a:gd name="T3" fmla="*/ 359 h 359"/>
                <a:gd name="T4" fmla="*/ 88 w 88"/>
                <a:gd name="T5" fmla="*/ 0 h 359"/>
                <a:gd name="T6" fmla="*/ 0 w 88"/>
                <a:gd name="T7" fmla="*/ 39 h 359"/>
              </a:gdLst>
              <a:ahLst/>
              <a:cxnLst>
                <a:cxn ang="0">
                  <a:pos x="T0" y="T1"/>
                </a:cxn>
                <a:cxn ang="0">
                  <a:pos x="T2" y="T3"/>
                </a:cxn>
                <a:cxn ang="0">
                  <a:pos x="T4" y="T5"/>
                </a:cxn>
                <a:cxn ang="0">
                  <a:pos x="T6" y="T7"/>
                </a:cxn>
              </a:cxnLst>
              <a:rect l="0" t="0" r="r" b="b"/>
              <a:pathLst>
                <a:path w="88" h="359">
                  <a:moveTo>
                    <a:pt x="0" y="39"/>
                  </a:moveTo>
                  <a:lnTo>
                    <a:pt x="17" y="359"/>
                  </a:lnTo>
                  <a:lnTo>
                    <a:pt x="88" y="0"/>
                  </a:lnTo>
                  <a:lnTo>
                    <a:pt x="0" y="39"/>
                  </a:lnTo>
                  <a:close/>
                </a:path>
              </a:pathLst>
            </a:custGeom>
            <a:solidFill>
              <a:srgbClr val="F99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2" name="Freeform 38"/>
            <p:cNvSpPr>
              <a:spLocks/>
            </p:cNvSpPr>
            <p:nvPr/>
          </p:nvSpPr>
          <p:spPr bwMode="auto">
            <a:xfrm>
              <a:off x="4210050" y="1077913"/>
              <a:ext cx="560388" cy="771525"/>
            </a:xfrm>
            <a:custGeom>
              <a:avLst/>
              <a:gdLst>
                <a:gd name="T0" fmla="*/ 71 w 353"/>
                <a:gd name="T1" fmla="*/ 127 h 486"/>
                <a:gd name="T2" fmla="*/ 0 w 353"/>
                <a:gd name="T3" fmla="*/ 486 h 486"/>
                <a:gd name="T4" fmla="*/ 353 w 353"/>
                <a:gd name="T5" fmla="*/ 0 h 486"/>
                <a:gd name="T6" fmla="*/ 71 w 353"/>
                <a:gd name="T7" fmla="*/ 127 h 486"/>
              </a:gdLst>
              <a:ahLst/>
              <a:cxnLst>
                <a:cxn ang="0">
                  <a:pos x="T0" y="T1"/>
                </a:cxn>
                <a:cxn ang="0">
                  <a:pos x="T2" y="T3"/>
                </a:cxn>
                <a:cxn ang="0">
                  <a:pos x="T4" y="T5"/>
                </a:cxn>
                <a:cxn ang="0">
                  <a:pos x="T6" y="T7"/>
                </a:cxn>
              </a:cxnLst>
              <a:rect l="0" t="0" r="r" b="b"/>
              <a:pathLst>
                <a:path w="353" h="486">
                  <a:moveTo>
                    <a:pt x="71" y="127"/>
                  </a:moveTo>
                  <a:lnTo>
                    <a:pt x="0" y="486"/>
                  </a:lnTo>
                  <a:lnTo>
                    <a:pt x="353" y="0"/>
                  </a:lnTo>
                  <a:lnTo>
                    <a:pt x="71" y="127"/>
                  </a:lnTo>
                  <a:close/>
                </a:path>
              </a:pathLst>
            </a:custGeom>
            <a:solidFill>
              <a:srgbClr val="F27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0" name="Rectangle 178">
            <a:extLst>
              <a:ext uri="{FF2B5EF4-FFF2-40B4-BE49-F238E27FC236}">
                <a16:creationId xmlns:a16="http://schemas.microsoft.com/office/drawing/2014/main" id="{AAC5EEFB-A981-4831-9228-DCAAF21089D8}"/>
              </a:ext>
            </a:extLst>
          </p:cNvPr>
          <p:cNvSpPr/>
          <p:nvPr/>
        </p:nvSpPr>
        <p:spPr>
          <a:xfrm>
            <a:off x="4063947" y="4313020"/>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Tree>
    <p:extLst>
      <p:ext uri="{BB962C8B-B14F-4D97-AF65-F5344CB8AC3E}">
        <p14:creationId xmlns:p14="http://schemas.microsoft.com/office/powerpoint/2010/main" val="27094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8" presetClass="emph" presetSubtype="0" fill="hold" nodeType="withEffect">
                                  <p:stCondLst>
                                    <p:cond delay="0"/>
                                  </p:stCondLst>
                                  <p:childTnLst>
                                    <p:animRot by="10800000">
                                      <p:cBhvr>
                                        <p:cTn id="9" dur="1000" fill="hold"/>
                                        <p:tgtEl>
                                          <p:spTgt spid="263"/>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500"/>
                                        <p:tgtEl>
                                          <p:spTgt spid="179"/>
                                        </p:tgtEl>
                                      </p:cBhvr>
                                    </p:animEffect>
                                  </p:childTnLst>
                                </p:cTn>
                              </p:par>
                              <p:par>
                                <p:cTn id="17" presetID="22" presetClass="entr" presetSubtype="8"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wipe(left)">
                                      <p:cBhvr>
                                        <p:cTn id="19" dur="500"/>
                                        <p:tgtEl>
                                          <p:spTgt spid="27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3" name="表格 2">
            <a:extLst>
              <a:ext uri="{FF2B5EF4-FFF2-40B4-BE49-F238E27FC236}">
                <a16:creationId xmlns:a16="http://schemas.microsoft.com/office/drawing/2014/main" id="{A7B306DD-6660-4AC6-A930-ACA67A663C05}"/>
              </a:ext>
            </a:extLst>
          </p:cNvPr>
          <p:cNvGraphicFramePr>
            <a:graphicFrameLocks noGrp="1"/>
          </p:cNvGraphicFramePr>
          <p:nvPr>
            <p:extLst>
              <p:ext uri="{D42A27DB-BD31-4B8C-83A1-F6EECF244321}">
                <p14:modId xmlns:p14="http://schemas.microsoft.com/office/powerpoint/2010/main" val="2597256563"/>
              </p:ext>
            </p:extLst>
          </p:nvPr>
        </p:nvGraphicFramePr>
        <p:xfrm>
          <a:off x="628650" y="1646771"/>
          <a:ext cx="7886699" cy="3636774"/>
        </p:xfrm>
        <a:graphic>
          <a:graphicData uri="http://schemas.openxmlformats.org/drawingml/2006/table">
            <a:tbl>
              <a:tblPr>
                <a:tableStyleId>{5C22544A-7EE6-4342-B048-85BDC9FD1C3A}</a:tableStyleId>
              </a:tblPr>
              <a:tblGrid>
                <a:gridCol w="288846">
                  <a:extLst>
                    <a:ext uri="{9D8B030D-6E8A-4147-A177-3AD203B41FA5}">
                      <a16:colId xmlns:a16="http://schemas.microsoft.com/office/drawing/2014/main" val="3713248870"/>
                    </a:ext>
                  </a:extLst>
                </a:gridCol>
                <a:gridCol w="288846">
                  <a:extLst>
                    <a:ext uri="{9D8B030D-6E8A-4147-A177-3AD203B41FA5}">
                      <a16:colId xmlns:a16="http://schemas.microsoft.com/office/drawing/2014/main" val="1632971817"/>
                    </a:ext>
                  </a:extLst>
                </a:gridCol>
                <a:gridCol w="288846">
                  <a:extLst>
                    <a:ext uri="{9D8B030D-6E8A-4147-A177-3AD203B41FA5}">
                      <a16:colId xmlns:a16="http://schemas.microsoft.com/office/drawing/2014/main" val="1440216380"/>
                    </a:ext>
                  </a:extLst>
                </a:gridCol>
                <a:gridCol w="962820">
                  <a:extLst>
                    <a:ext uri="{9D8B030D-6E8A-4147-A177-3AD203B41FA5}">
                      <a16:colId xmlns:a16="http://schemas.microsoft.com/office/drawing/2014/main" val="2243433913"/>
                    </a:ext>
                  </a:extLst>
                </a:gridCol>
                <a:gridCol w="318934">
                  <a:extLst>
                    <a:ext uri="{9D8B030D-6E8A-4147-A177-3AD203B41FA5}">
                      <a16:colId xmlns:a16="http://schemas.microsoft.com/office/drawing/2014/main" val="3409986097"/>
                    </a:ext>
                  </a:extLst>
                </a:gridCol>
                <a:gridCol w="288846">
                  <a:extLst>
                    <a:ext uri="{9D8B030D-6E8A-4147-A177-3AD203B41FA5}">
                      <a16:colId xmlns:a16="http://schemas.microsoft.com/office/drawing/2014/main" val="3482474913"/>
                    </a:ext>
                  </a:extLst>
                </a:gridCol>
                <a:gridCol w="288846">
                  <a:extLst>
                    <a:ext uri="{9D8B030D-6E8A-4147-A177-3AD203B41FA5}">
                      <a16:colId xmlns:a16="http://schemas.microsoft.com/office/drawing/2014/main" val="3507366672"/>
                    </a:ext>
                  </a:extLst>
                </a:gridCol>
                <a:gridCol w="288846">
                  <a:extLst>
                    <a:ext uri="{9D8B030D-6E8A-4147-A177-3AD203B41FA5}">
                      <a16:colId xmlns:a16="http://schemas.microsoft.com/office/drawing/2014/main" val="1754390903"/>
                    </a:ext>
                  </a:extLst>
                </a:gridCol>
                <a:gridCol w="288846">
                  <a:extLst>
                    <a:ext uri="{9D8B030D-6E8A-4147-A177-3AD203B41FA5}">
                      <a16:colId xmlns:a16="http://schemas.microsoft.com/office/drawing/2014/main" val="1013529447"/>
                    </a:ext>
                  </a:extLst>
                </a:gridCol>
                <a:gridCol w="288846">
                  <a:extLst>
                    <a:ext uri="{9D8B030D-6E8A-4147-A177-3AD203B41FA5}">
                      <a16:colId xmlns:a16="http://schemas.microsoft.com/office/drawing/2014/main" val="2726834997"/>
                    </a:ext>
                  </a:extLst>
                </a:gridCol>
                <a:gridCol w="288846">
                  <a:extLst>
                    <a:ext uri="{9D8B030D-6E8A-4147-A177-3AD203B41FA5}">
                      <a16:colId xmlns:a16="http://schemas.microsoft.com/office/drawing/2014/main" val="1779766293"/>
                    </a:ext>
                  </a:extLst>
                </a:gridCol>
                <a:gridCol w="1790845">
                  <a:extLst>
                    <a:ext uri="{9D8B030D-6E8A-4147-A177-3AD203B41FA5}">
                      <a16:colId xmlns:a16="http://schemas.microsoft.com/office/drawing/2014/main" val="3116262200"/>
                    </a:ext>
                  </a:extLst>
                </a:gridCol>
                <a:gridCol w="2214486">
                  <a:extLst>
                    <a:ext uri="{9D8B030D-6E8A-4147-A177-3AD203B41FA5}">
                      <a16:colId xmlns:a16="http://schemas.microsoft.com/office/drawing/2014/main" val="1382195074"/>
                    </a:ext>
                  </a:extLst>
                </a:gridCol>
              </a:tblGrid>
              <a:tr h="404086">
                <a:tc>
                  <a:txBody>
                    <a:bodyPr/>
                    <a:lstStyle/>
                    <a:p>
                      <a:pPr algn="l" fontAlgn="ctr"/>
                      <a:r>
                        <a:rPr lang="en-US" altLang="zh-CN" sz="500" u="none" strike="noStrike">
                          <a:effectLst/>
                        </a:rPr>
                        <a:t>5.1.1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9">
                  <a:txBody>
                    <a:bodyPr/>
                    <a:lstStyle/>
                    <a:p>
                      <a:pPr algn="ctr"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确定变更控制过程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需求变更控制流程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43988583"/>
                  </a:ext>
                </a:extLst>
              </a:tr>
              <a:tr h="404086">
                <a:tc>
                  <a:txBody>
                    <a:bodyPr/>
                    <a:lstStyle/>
                    <a:p>
                      <a:pPr algn="l" fontAlgn="ctr"/>
                      <a:r>
                        <a:rPr lang="en-US" altLang="zh-CN" sz="500" u="none" strike="noStrike">
                          <a:effectLst/>
                        </a:rPr>
                        <a:t>5.1.2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进行需求影响分析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变更影响分析报告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03313526"/>
                  </a:ext>
                </a:extLst>
              </a:tr>
              <a:tr h="404086">
                <a:tc>
                  <a:txBody>
                    <a:bodyPr/>
                    <a:lstStyle/>
                    <a:p>
                      <a:pPr algn="l" fontAlgn="ctr"/>
                      <a:r>
                        <a:rPr lang="en-US" altLang="zh-CN" sz="500" u="none" strike="noStrike">
                          <a:effectLst/>
                        </a:rPr>
                        <a:t>5.1.3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建立基线并控制需求集和版本</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56667051"/>
                  </a:ext>
                </a:extLst>
              </a:tr>
              <a:tr h="404086">
                <a:tc>
                  <a:txBody>
                    <a:bodyPr/>
                    <a:lstStyle/>
                    <a:p>
                      <a:pPr algn="l" fontAlgn="ctr"/>
                      <a:r>
                        <a:rPr lang="en-US" altLang="zh-CN" sz="500" u="none" strike="noStrike">
                          <a:effectLst/>
                        </a:rPr>
                        <a:t>5.1.4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维护需求变更的历史记录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需求变更需要；</a:t>
                      </a:r>
                      <a:r>
                        <a:rPr lang="en-US" altLang="zh-CN" sz="500" u="none" strike="noStrike" dirty="0">
                          <a:effectLst/>
                        </a:rPr>
                        <a:t>SRS</a:t>
                      </a:r>
                      <a:r>
                        <a:rPr lang="zh-CN" altLang="en-US" sz="500" u="none" strike="noStrike" dirty="0">
                          <a:effectLst/>
                        </a:rPr>
                        <a:t>基线</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07509300"/>
                  </a:ext>
                </a:extLst>
              </a:tr>
              <a:tr h="404086">
                <a:tc>
                  <a:txBody>
                    <a:bodyPr/>
                    <a:lstStyle/>
                    <a:p>
                      <a:pPr algn="l" fontAlgn="ctr"/>
                      <a:r>
                        <a:rPr lang="en-US" altLang="zh-CN" sz="500" u="none" strike="noStrike">
                          <a:effectLst/>
                        </a:rPr>
                        <a:t>5.1.5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跟踪每一项变更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需求变更需要；</a:t>
                      </a:r>
                      <a:r>
                        <a:rPr lang="en-US" altLang="zh-CN" sz="500" u="none" strike="noStrike">
                          <a:effectLst/>
                        </a:rPr>
                        <a:t>SRS</a:t>
                      </a:r>
                      <a:r>
                        <a:rPr lang="zh-CN" altLang="en-US" sz="500" u="none" strike="noStrike">
                          <a:effectLst/>
                        </a:rPr>
                        <a:t>基线；版本控制</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跟踪记录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61219004"/>
                  </a:ext>
                </a:extLst>
              </a:tr>
              <a:tr h="404086">
                <a:tc>
                  <a:txBody>
                    <a:bodyPr/>
                    <a:lstStyle/>
                    <a:p>
                      <a:pPr algn="l" fontAlgn="ctr"/>
                      <a:r>
                        <a:rPr lang="en-US" altLang="zh-CN" sz="500" u="none" strike="noStrike">
                          <a:effectLst/>
                        </a:rPr>
                        <a:t>5.1.6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跟踪需求问题</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问题跟踪工具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需求澄清、缺陷弥补、评审后修改</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451287018"/>
                  </a:ext>
                </a:extLst>
              </a:tr>
              <a:tr h="404086">
                <a:tc>
                  <a:txBody>
                    <a:bodyPr/>
                    <a:lstStyle/>
                    <a:p>
                      <a:pPr algn="l" fontAlgn="ctr"/>
                      <a:r>
                        <a:rPr lang="en-US" altLang="zh-CN" sz="500" u="none" strike="noStrike">
                          <a:effectLst/>
                        </a:rPr>
                        <a:t>5.1.7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维护一个需求可跟踪矩阵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需求变更过程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需求可跟踪矩阵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66021853"/>
                  </a:ext>
                </a:extLst>
              </a:tr>
              <a:tr h="404086">
                <a:tc>
                  <a:txBody>
                    <a:bodyPr/>
                    <a:lstStyle/>
                    <a:p>
                      <a:pPr algn="l" fontAlgn="ctr"/>
                      <a:r>
                        <a:rPr lang="en-US" altLang="zh-CN" sz="500" u="none" strike="noStrike">
                          <a:effectLst/>
                        </a:rPr>
                        <a:t>5.1.8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使用需求管理工具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需求管理工具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需求管理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93172979"/>
                  </a:ext>
                </a:extLst>
              </a:tr>
              <a:tr h="404086">
                <a:tc>
                  <a:txBody>
                    <a:bodyPr/>
                    <a:lstStyle/>
                    <a:p>
                      <a:pPr algn="l" fontAlgn="ctr"/>
                      <a:r>
                        <a:rPr lang="en-US" altLang="zh-CN" sz="500" u="none" strike="noStrike">
                          <a:effectLst/>
                        </a:rPr>
                        <a:t>5.1.9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衡量需求稳定性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需求可跟踪矩阵</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需求稳定性报告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08222011"/>
                  </a:ext>
                </a:extLst>
              </a:tr>
            </a:tbl>
          </a:graphicData>
        </a:graphic>
      </p:graphicFrame>
    </p:spTree>
    <p:extLst>
      <p:ext uri="{BB962C8B-B14F-4D97-AF65-F5344CB8AC3E}">
        <p14:creationId xmlns:p14="http://schemas.microsoft.com/office/powerpoint/2010/main" val="49687425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4179747"/>
            <a:ext cx="9144000" cy="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01848" y="1114800"/>
            <a:ext cx="4339650" cy="923330"/>
          </a:xfrm>
          <a:prstGeom prst="rect">
            <a:avLst/>
          </a:prstGeom>
          <a:noFill/>
        </p:spPr>
        <p:txBody>
          <a:bodyPr wrap="none" rtlCol="0">
            <a:spAutoFit/>
          </a:bodyPr>
          <a:lstStyle/>
          <a:p>
            <a:pPr algn="ctr"/>
            <a:r>
              <a:rPr lang="zh-CN" altLang="en-US" sz="5400" dirty="0">
                <a:solidFill>
                  <a:schemeClr val="bg1"/>
                </a:solidFill>
                <a:latin typeface="Raleway" panose="020B0003030101060003" pitchFamily="34" charset="0"/>
              </a:rPr>
              <a:t>专题计划要点</a:t>
            </a:r>
            <a:endParaRPr lang="id-ID" sz="5400" dirty="0">
              <a:solidFill>
                <a:schemeClr val="bg1"/>
              </a:solidFill>
              <a:latin typeface="Raleway" panose="020B0003030101060003" pitchFamily="34" charset="0"/>
            </a:endParaRPr>
          </a:p>
        </p:txBody>
      </p:sp>
      <p:sp>
        <p:nvSpPr>
          <p:cNvPr id="69" name="Oval 68"/>
          <p:cNvSpPr/>
          <p:nvPr/>
        </p:nvSpPr>
        <p:spPr>
          <a:xfrm>
            <a:off x="4075578" y="2183061"/>
            <a:ext cx="992844" cy="992843"/>
          </a:xfrm>
          <a:prstGeom prst="ellipse">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74" name="Group 73"/>
          <p:cNvGrpSpPr/>
          <p:nvPr/>
        </p:nvGrpSpPr>
        <p:grpSpPr>
          <a:xfrm>
            <a:off x="4402348" y="2420278"/>
            <a:ext cx="338650" cy="492228"/>
            <a:chOff x="8029575" y="1790701"/>
            <a:chExt cx="1382713" cy="2009775"/>
          </a:xfrm>
          <a:solidFill>
            <a:schemeClr val="bg1"/>
          </a:solidFill>
        </p:grpSpPr>
        <p:sp>
          <p:nvSpPr>
            <p:cNvPr id="75" name="Freeform 26"/>
            <p:cNvSpPr>
              <a:spLocks noEditPoints="1"/>
            </p:cNvSpPr>
            <p:nvPr/>
          </p:nvSpPr>
          <p:spPr bwMode="auto">
            <a:xfrm>
              <a:off x="8029575" y="1790701"/>
              <a:ext cx="1382713" cy="2009775"/>
            </a:xfrm>
            <a:custGeom>
              <a:avLst/>
              <a:gdLst>
                <a:gd name="T0" fmla="*/ 184 w 368"/>
                <a:gd name="T1" fmla="*/ 0 h 535"/>
                <a:gd name="T2" fmla="*/ 0 w 368"/>
                <a:gd name="T3" fmla="*/ 184 h 535"/>
                <a:gd name="T4" fmla="*/ 84 w 368"/>
                <a:gd name="T5" fmla="*/ 385 h 535"/>
                <a:gd name="T6" fmla="*/ 184 w 368"/>
                <a:gd name="T7" fmla="*/ 535 h 535"/>
                <a:gd name="T8" fmla="*/ 284 w 368"/>
                <a:gd name="T9" fmla="*/ 386 h 535"/>
                <a:gd name="T10" fmla="*/ 368 w 368"/>
                <a:gd name="T11" fmla="*/ 184 h 535"/>
                <a:gd name="T12" fmla="*/ 184 w 368"/>
                <a:gd name="T13" fmla="*/ 0 h 535"/>
                <a:gd name="T14" fmla="*/ 227 w 368"/>
                <a:gd name="T15" fmla="*/ 454 h 535"/>
                <a:gd name="T16" fmla="*/ 144 w 368"/>
                <a:gd name="T17" fmla="*/ 465 h 535"/>
                <a:gd name="T18" fmla="*/ 134 w 368"/>
                <a:gd name="T19" fmla="*/ 433 h 535"/>
                <a:gd name="T20" fmla="*/ 134 w 368"/>
                <a:gd name="T21" fmla="*/ 432 h 535"/>
                <a:gd name="T22" fmla="*/ 238 w 368"/>
                <a:gd name="T23" fmla="*/ 420 h 535"/>
                <a:gd name="T24" fmla="*/ 233 w 368"/>
                <a:gd name="T25" fmla="*/ 434 h 535"/>
                <a:gd name="T26" fmla="*/ 227 w 368"/>
                <a:gd name="T27" fmla="*/ 454 h 535"/>
                <a:gd name="T28" fmla="*/ 129 w 368"/>
                <a:gd name="T29" fmla="*/ 416 h 535"/>
                <a:gd name="T30" fmla="*/ 119 w 368"/>
                <a:gd name="T31" fmla="*/ 384 h 535"/>
                <a:gd name="T32" fmla="*/ 249 w 368"/>
                <a:gd name="T33" fmla="*/ 384 h 535"/>
                <a:gd name="T34" fmla="*/ 243 w 368"/>
                <a:gd name="T35" fmla="*/ 402 h 535"/>
                <a:gd name="T36" fmla="*/ 129 w 368"/>
                <a:gd name="T37" fmla="*/ 416 h 535"/>
                <a:gd name="T38" fmla="*/ 184 w 368"/>
                <a:gd name="T39" fmla="*/ 502 h 535"/>
                <a:gd name="T40" fmla="*/ 151 w 368"/>
                <a:gd name="T41" fmla="*/ 481 h 535"/>
                <a:gd name="T42" fmla="*/ 221 w 368"/>
                <a:gd name="T43" fmla="*/ 472 h 535"/>
                <a:gd name="T44" fmla="*/ 184 w 368"/>
                <a:gd name="T45" fmla="*/ 502 h 535"/>
                <a:gd name="T46" fmla="*/ 262 w 368"/>
                <a:gd name="T47" fmla="*/ 351 h 535"/>
                <a:gd name="T48" fmla="*/ 106 w 368"/>
                <a:gd name="T49" fmla="*/ 351 h 535"/>
                <a:gd name="T50" fmla="*/ 78 w 368"/>
                <a:gd name="T51" fmla="*/ 297 h 535"/>
                <a:gd name="T52" fmla="*/ 33 w 368"/>
                <a:gd name="T53" fmla="*/ 184 h 535"/>
                <a:gd name="T54" fmla="*/ 184 w 368"/>
                <a:gd name="T55" fmla="*/ 33 h 535"/>
                <a:gd name="T56" fmla="*/ 335 w 368"/>
                <a:gd name="T57" fmla="*/ 184 h 535"/>
                <a:gd name="T58" fmla="*/ 290 w 368"/>
                <a:gd name="T59" fmla="*/ 297 h 535"/>
                <a:gd name="T60" fmla="*/ 262 w 368"/>
                <a:gd name="T61" fmla="*/ 35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8" h="535">
                  <a:moveTo>
                    <a:pt x="184" y="0"/>
                  </a:moveTo>
                  <a:cubicBezTo>
                    <a:pt x="82" y="0"/>
                    <a:pt x="0" y="82"/>
                    <a:pt x="0" y="184"/>
                  </a:cubicBezTo>
                  <a:cubicBezTo>
                    <a:pt x="0" y="251"/>
                    <a:pt x="62" y="323"/>
                    <a:pt x="84" y="385"/>
                  </a:cubicBezTo>
                  <a:cubicBezTo>
                    <a:pt x="118" y="479"/>
                    <a:pt x="114" y="535"/>
                    <a:pt x="184" y="535"/>
                  </a:cubicBezTo>
                  <a:cubicBezTo>
                    <a:pt x="255" y="535"/>
                    <a:pt x="250" y="479"/>
                    <a:pt x="284" y="386"/>
                  </a:cubicBezTo>
                  <a:cubicBezTo>
                    <a:pt x="306" y="323"/>
                    <a:pt x="368" y="251"/>
                    <a:pt x="368" y="184"/>
                  </a:cubicBezTo>
                  <a:cubicBezTo>
                    <a:pt x="368" y="82"/>
                    <a:pt x="286" y="0"/>
                    <a:pt x="184" y="0"/>
                  </a:cubicBezTo>
                  <a:close/>
                  <a:moveTo>
                    <a:pt x="227" y="454"/>
                  </a:moveTo>
                  <a:cubicBezTo>
                    <a:pt x="144" y="465"/>
                    <a:pt x="144" y="465"/>
                    <a:pt x="144" y="465"/>
                  </a:cubicBezTo>
                  <a:cubicBezTo>
                    <a:pt x="141" y="456"/>
                    <a:pt x="138" y="446"/>
                    <a:pt x="134" y="433"/>
                  </a:cubicBezTo>
                  <a:cubicBezTo>
                    <a:pt x="134" y="433"/>
                    <a:pt x="134" y="433"/>
                    <a:pt x="134" y="432"/>
                  </a:cubicBezTo>
                  <a:cubicBezTo>
                    <a:pt x="238" y="420"/>
                    <a:pt x="238" y="420"/>
                    <a:pt x="238" y="420"/>
                  </a:cubicBezTo>
                  <a:cubicBezTo>
                    <a:pt x="236" y="424"/>
                    <a:pt x="235" y="430"/>
                    <a:pt x="233" y="434"/>
                  </a:cubicBezTo>
                  <a:cubicBezTo>
                    <a:pt x="231" y="442"/>
                    <a:pt x="229" y="448"/>
                    <a:pt x="227" y="454"/>
                  </a:cubicBezTo>
                  <a:close/>
                  <a:moveTo>
                    <a:pt x="129" y="416"/>
                  </a:moveTo>
                  <a:cubicBezTo>
                    <a:pt x="126" y="406"/>
                    <a:pt x="123" y="396"/>
                    <a:pt x="119" y="384"/>
                  </a:cubicBezTo>
                  <a:cubicBezTo>
                    <a:pt x="249" y="384"/>
                    <a:pt x="249" y="384"/>
                    <a:pt x="249" y="384"/>
                  </a:cubicBezTo>
                  <a:cubicBezTo>
                    <a:pt x="247" y="390"/>
                    <a:pt x="245" y="396"/>
                    <a:pt x="243" y="402"/>
                  </a:cubicBezTo>
                  <a:lnTo>
                    <a:pt x="129" y="416"/>
                  </a:lnTo>
                  <a:close/>
                  <a:moveTo>
                    <a:pt x="184" y="502"/>
                  </a:moveTo>
                  <a:cubicBezTo>
                    <a:pt x="167" y="502"/>
                    <a:pt x="159" y="500"/>
                    <a:pt x="151" y="481"/>
                  </a:cubicBezTo>
                  <a:cubicBezTo>
                    <a:pt x="221" y="472"/>
                    <a:pt x="221" y="472"/>
                    <a:pt x="221" y="472"/>
                  </a:cubicBezTo>
                  <a:cubicBezTo>
                    <a:pt x="211" y="499"/>
                    <a:pt x="204" y="502"/>
                    <a:pt x="184" y="502"/>
                  </a:cubicBezTo>
                  <a:close/>
                  <a:moveTo>
                    <a:pt x="262" y="351"/>
                  </a:moveTo>
                  <a:cubicBezTo>
                    <a:pt x="106" y="351"/>
                    <a:pt x="106" y="351"/>
                    <a:pt x="106" y="351"/>
                  </a:cubicBezTo>
                  <a:cubicBezTo>
                    <a:pt x="98" y="333"/>
                    <a:pt x="88" y="315"/>
                    <a:pt x="78" y="297"/>
                  </a:cubicBezTo>
                  <a:cubicBezTo>
                    <a:pt x="56" y="258"/>
                    <a:pt x="33" y="218"/>
                    <a:pt x="33" y="184"/>
                  </a:cubicBezTo>
                  <a:cubicBezTo>
                    <a:pt x="33" y="101"/>
                    <a:pt x="101" y="33"/>
                    <a:pt x="184" y="33"/>
                  </a:cubicBezTo>
                  <a:cubicBezTo>
                    <a:pt x="267" y="33"/>
                    <a:pt x="335" y="101"/>
                    <a:pt x="335" y="184"/>
                  </a:cubicBezTo>
                  <a:cubicBezTo>
                    <a:pt x="335" y="217"/>
                    <a:pt x="312" y="258"/>
                    <a:pt x="290" y="297"/>
                  </a:cubicBezTo>
                  <a:cubicBezTo>
                    <a:pt x="280" y="315"/>
                    <a:pt x="270" y="333"/>
                    <a:pt x="262"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27"/>
            <p:cNvSpPr>
              <a:spLocks/>
            </p:cNvSpPr>
            <p:nvPr/>
          </p:nvSpPr>
          <p:spPr bwMode="auto">
            <a:xfrm>
              <a:off x="8345488" y="2103438"/>
              <a:ext cx="404813" cy="409575"/>
            </a:xfrm>
            <a:custGeom>
              <a:avLst/>
              <a:gdLst>
                <a:gd name="T0" fmla="*/ 100 w 108"/>
                <a:gd name="T1" fmla="*/ 0 h 109"/>
                <a:gd name="T2" fmla="*/ 0 w 108"/>
                <a:gd name="T3" fmla="*/ 101 h 109"/>
                <a:gd name="T4" fmla="*/ 8 w 108"/>
                <a:gd name="T5" fmla="*/ 109 h 109"/>
                <a:gd name="T6" fmla="*/ 16 w 108"/>
                <a:gd name="T7" fmla="*/ 101 h 109"/>
                <a:gd name="T8" fmla="*/ 100 w 108"/>
                <a:gd name="T9" fmla="*/ 17 h 109"/>
                <a:gd name="T10" fmla="*/ 108 w 108"/>
                <a:gd name="T11" fmla="*/ 9 h 109"/>
                <a:gd name="T12" fmla="*/ 100 w 108"/>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08" h="109">
                  <a:moveTo>
                    <a:pt x="100" y="0"/>
                  </a:moveTo>
                  <a:cubicBezTo>
                    <a:pt x="45" y="0"/>
                    <a:pt x="0" y="45"/>
                    <a:pt x="0" y="101"/>
                  </a:cubicBezTo>
                  <a:cubicBezTo>
                    <a:pt x="0" y="105"/>
                    <a:pt x="3" y="109"/>
                    <a:pt x="8" y="109"/>
                  </a:cubicBezTo>
                  <a:cubicBezTo>
                    <a:pt x="13" y="109"/>
                    <a:pt x="16" y="105"/>
                    <a:pt x="16" y="101"/>
                  </a:cubicBezTo>
                  <a:cubicBezTo>
                    <a:pt x="16" y="55"/>
                    <a:pt x="54" y="17"/>
                    <a:pt x="100" y="17"/>
                  </a:cubicBezTo>
                  <a:cubicBezTo>
                    <a:pt x="105" y="17"/>
                    <a:pt x="108" y="13"/>
                    <a:pt x="108" y="9"/>
                  </a:cubicBezTo>
                  <a:cubicBezTo>
                    <a:pt x="108" y="4"/>
                    <a:pt x="105" y="0"/>
                    <a:pt x="1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77" name="TextBox 76"/>
          <p:cNvSpPr txBox="1"/>
          <p:nvPr/>
        </p:nvSpPr>
        <p:spPr>
          <a:xfrm>
            <a:off x="4144640" y="3209180"/>
            <a:ext cx="854722" cy="253916"/>
          </a:xfrm>
          <a:prstGeom prst="rect">
            <a:avLst/>
          </a:prstGeom>
          <a:noFill/>
        </p:spPr>
        <p:txBody>
          <a:bodyPr wrap="none" rtlCol="0">
            <a:spAutoFit/>
          </a:bodyPr>
          <a:lstStyle/>
          <a:p>
            <a:pPr algn="ctr"/>
            <a:r>
              <a:rPr lang="id-ID" sz="1050" dirty="0">
                <a:solidFill>
                  <a:schemeClr val="bg1">
                    <a:lumMod val="50000"/>
                  </a:schemeClr>
                </a:solidFill>
                <a:latin typeface="Raleway" panose="020B0003030101060003" pitchFamily="34" charset="0"/>
              </a:rPr>
              <a:t>INITATION</a:t>
            </a:r>
            <a:endParaRPr lang="id-ID" sz="1050" b="1" dirty="0">
              <a:solidFill>
                <a:srgbClr val="FF6D6D"/>
              </a:solidFill>
              <a:latin typeface="Raleway" panose="020B0003030101060003" pitchFamily="34" charset="0"/>
            </a:endParaRPr>
          </a:p>
        </p:txBody>
      </p:sp>
      <p:sp>
        <p:nvSpPr>
          <p:cNvPr id="85" name="Oval 84">
            <a:hlinkClick r:id="rId2" action="ppaction://hlinksldjump"/>
          </p:cNvPr>
          <p:cNvSpPr/>
          <p:nvPr/>
        </p:nvSpPr>
        <p:spPr>
          <a:xfrm>
            <a:off x="1539720" y="382713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0" name="Oval 99">
            <a:hlinkClick r:id="rId3" action="ppaction://hlinksldjump"/>
          </p:cNvPr>
          <p:cNvSpPr/>
          <p:nvPr/>
        </p:nvSpPr>
        <p:spPr>
          <a:xfrm>
            <a:off x="2866184" y="3811065"/>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1" name="Oval 100">
            <a:hlinkClick r:id="rId4" action="ppaction://hlinksldjump"/>
          </p:cNvPr>
          <p:cNvSpPr/>
          <p:nvPr/>
        </p:nvSpPr>
        <p:spPr>
          <a:xfrm>
            <a:off x="4213773" y="384510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2" name="Oval 101">
            <a:hlinkClick r:id="rId5" action="ppaction://hlinksldjump"/>
          </p:cNvPr>
          <p:cNvSpPr/>
          <p:nvPr/>
        </p:nvSpPr>
        <p:spPr>
          <a:xfrm>
            <a:off x="5380966" y="378909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3" name="Oval 102">
            <a:hlinkClick r:id="rId6" action="ppaction://hlinksldjump"/>
          </p:cNvPr>
          <p:cNvSpPr/>
          <p:nvPr/>
        </p:nvSpPr>
        <p:spPr>
          <a:xfrm>
            <a:off x="6671727" y="384830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104" name="Oval 103">
            <a:hlinkClick r:id="rId7" action="ppaction://hlinksldjump"/>
          </p:cNvPr>
          <p:cNvSpPr/>
          <p:nvPr/>
        </p:nvSpPr>
        <p:spPr>
          <a:xfrm>
            <a:off x="7997114" y="38455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0" name="Group 19"/>
          <p:cNvGrpSpPr/>
          <p:nvPr/>
        </p:nvGrpSpPr>
        <p:grpSpPr>
          <a:xfrm>
            <a:off x="1741860" y="4072634"/>
            <a:ext cx="263864" cy="231414"/>
            <a:chOff x="-1587" y="-1587"/>
            <a:chExt cx="490537" cy="430212"/>
          </a:xfrm>
          <a:solidFill>
            <a:schemeClr val="bg1"/>
          </a:solidFill>
        </p:grpSpPr>
        <p:sp>
          <p:nvSpPr>
            <p:cNvPr id="18" name="Freeform 5"/>
            <p:cNvSpPr>
              <a:spLocks/>
            </p:cNvSpPr>
            <p:nvPr/>
          </p:nvSpPr>
          <p:spPr bwMode="auto">
            <a:xfrm>
              <a:off x="74613" y="74613"/>
              <a:ext cx="176212" cy="115887"/>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p:cNvSpPr>
              <a:spLocks noEditPoints="1"/>
            </p:cNvSpPr>
            <p:nvPr/>
          </p:nvSpPr>
          <p:spPr bwMode="auto">
            <a:xfrm>
              <a:off x="-1587" y="-158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06" name="TextBox 105"/>
          <p:cNvSpPr txBox="1"/>
          <p:nvPr/>
        </p:nvSpPr>
        <p:spPr>
          <a:xfrm>
            <a:off x="143525" y="4568352"/>
            <a:ext cx="1063805" cy="261610"/>
          </a:xfrm>
          <a:prstGeom prst="rect">
            <a:avLst/>
          </a:prstGeom>
          <a:noFill/>
        </p:spPr>
        <p:txBody>
          <a:bodyPr wrap="square" rtlCol="0">
            <a:spAutoFit/>
          </a:bodyPr>
          <a:lstStyle/>
          <a:p>
            <a:pPr algn="ctr"/>
            <a:r>
              <a:rPr lang="zh-CN" altLang="en-US" sz="1100" dirty="0">
                <a:solidFill>
                  <a:schemeClr val="bg1"/>
                </a:solidFill>
              </a:rPr>
              <a:t>时间管理计划</a:t>
            </a:r>
            <a:endParaRPr lang="en-US" sz="1100" b="1" dirty="0">
              <a:solidFill>
                <a:schemeClr val="bg1"/>
              </a:solidFill>
              <a:latin typeface="Signika Negative" pitchFamily="2" charset="0"/>
            </a:endParaRPr>
          </a:p>
        </p:txBody>
      </p:sp>
      <p:cxnSp>
        <p:nvCxnSpPr>
          <p:cNvPr id="34" name="Straight Connector 33"/>
          <p:cNvCxnSpPr>
            <a:cxnSpLocks/>
          </p:cNvCxnSpPr>
          <p:nvPr/>
        </p:nvCxnSpPr>
        <p:spPr>
          <a:xfrm flipV="1">
            <a:off x="636772" y="2716774"/>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a:stCxn id="69" idx="2"/>
          </p:cNvCxnSpPr>
          <p:nvPr/>
        </p:nvCxnSpPr>
        <p:spPr>
          <a:xfrm flipH="1">
            <a:off x="636315" y="2679483"/>
            <a:ext cx="3439263" cy="15552"/>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flipV="1">
            <a:off x="8345936" y="2679482"/>
            <a:ext cx="0" cy="1135891"/>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cxnSpLocks/>
          </p:cNvCxnSpPr>
          <p:nvPr/>
        </p:nvCxnSpPr>
        <p:spPr>
          <a:xfrm flipV="1">
            <a:off x="5067767" y="2678253"/>
            <a:ext cx="3278168" cy="123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9" name="Group 128"/>
          <p:cNvGrpSpPr/>
          <p:nvPr/>
        </p:nvGrpSpPr>
        <p:grpSpPr>
          <a:xfrm>
            <a:off x="3112413" y="4049426"/>
            <a:ext cx="227849" cy="260639"/>
            <a:chOff x="3175" y="3175"/>
            <a:chExt cx="430213" cy="492125"/>
          </a:xfrm>
          <a:solidFill>
            <a:schemeClr val="bg1"/>
          </a:solidFill>
        </p:grpSpPr>
        <p:sp>
          <p:nvSpPr>
            <p:cNvPr id="125" name="Freeform 10"/>
            <p:cNvSpPr>
              <a:spLocks noEditPoints="1"/>
            </p:cNvSpPr>
            <p:nvPr/>
          </p:nvSpPr>
          <p:spPr bwMode="auto">
            <a:xfrm>
              <a:off x="3175" y="3175"/>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1"/>
            <p:cNvSpPr>
              <a:spLocks noEditPoints="1"/>
            </p:cNvSpPr>
            <p:nvPr/>
          </p:nvSpPr>
          <p:spPr bwMode="auto">
            <a:xfrm>
              <a:off x="9525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2"/>
            <p:cNvSpPr>
              <a:spLocks noEditPoints="1"/>
            </p:cNvSpPr>
            <p:nvPr/>
          </p:nvSpPr>
          <p:spPr bwMode="auto">
            <a:xfrm>
              <a:off x="187325"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3"/>
            <p:cNvSpPr>
              <a:spLocks noEditPoints="1"/>
            </p:cNvSpPr>
            <p:nvPr/>
          </p:nvSpPr>
          <p:spPr bwMode="auto">
            <a:xfrm>
              <a:off x="27940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36" name="Group 135"/>
          <p:cNvGrpSpPr/>
          <p:nvPr/>
        </p:nvGrpSpPr>
        <p:grpSpPr>
          <a:xfrm>
            <a:off x="4419503" y="4089446"/>
            <a:ext cx="286182" cy="180601"/>
            <a:chOff x="6351" y="1588"/>
            <a:chExt cx="490538" cy="309563"/>
          </a:xfrm>
          <a:solidFill>
            <a:schemeClr val="bg1"/>
          </a:solidFill>
        </p:grpSpPr>
        <p:sp>
          <p:nvSpPr>
            <p:cNvPr id="133"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4"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5"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42" name="Group 141"/>
          <p:cNvGrpSpPr/>
          <p:nvPr/>
        </p:nvGrpSpPr>
        <p:grpSpPr>
          <a:xfrm>
            <a:off x="5650490" y="4029243"/>
            <a:ext cx="188858" cy="250196"/>
            <a:chOff x="6351" y="0"/>
            <a:chExt cx="371475" cy="492125"/>
          </a:xfrm>
          <a:solidFill>
            <a:schemeClr val="bg1"/>
          </a:solidFill>
        </p:grpSpPr>
        <p:sp>
          <p:nvSpPr>
            <p:cNvPr id="14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sp>
          <p:nvSpPr>
            <p:cNvPr id="14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146" name="Freeform 28"/>
          <p:cNvSpPr>
            <a:spLocks noEditPoints="1"/>
          </p:cNvSpPr>
          <p:nvPr/>
        </p:nvSpPr>
        <p:spPr bwMode="auto">
          <a:xfrm>
            <a:off x="6886907" y="4032269"/>
            <a:ext cx="257933" cy="255237"/>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151" name="Freeform 32"/>
          <p:cNvSpPr>
            <a:spLocks noEditPoints="1"/>
          </p:cNvSpPr>
          <p:nvPr/>
        </p:nvSpPr>
        <p:spPr bwMode="auto">
          <a:xfrm>
            <a:off x="8217550" y="4057814"/>
            <a:ext cx="256770" cy="246234"/>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1" name="Oval 99">
            <a:hlinkClick r:id="rId8" action="ppaction://hlinksldjump"/>
            <a:extLst>
              <a:ext uri="{FF2B5EF4-FFF2-40B4-BE49-F238E27FC236}">
                <a16:creationId xmlns:a16="http://schemas.microsoft.com/office/drawing/2014/main" id="{B934CF75-EABD-48F8-925F-D6753F520C04}"/>
              </a:ext>
            </a:extLst>
          </p:cNvPr>
          <p:cNvSpPr/>
          <p:nvPr/>
        </p:nvSpPr>
        <p:spPr>
          <a:xfrm>
            <a:off x="303815" y="38271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2" name="Freeform 158">
            <a:extLst>
              <a:ext uri="{FF2B5EF4-FFF2-40B4-BE49-F238E27FC236}">
                <a16:creationId xmlns:a16="http://schemas.microsoft.com/office/drawing/2014/main" id="{F53B0B76-C251-4240-9553-072A0AB53380}"/>
              </a:ext>
            </a:extLst>
          </p:cNvPr>
          <p:cNvSpPr>
            <a:spLocks noEditPoints="1"/>
          </p:cNvSpPr>
          <p:nvPr/>
        </p:nvSpPr>
        <p:spPr bwMode="auto">
          <a:xfrm>
            <a:off x="498793" y="4044448"/>
            <a:ext cx="275043" cy="228085"/>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3" name="TextBox 105">
            <a:extLst>
              <a:ext uri="{FF2B5EF4-FFF2-40B4-BE49-F238E27FC236}">
                <a16:creationId xmlns:a16="http://schemas.microsoft.com/office/drawing/2014/main" id="{6C0E696D-D39C-455B-A665-121A34804B50}"/>
              </a:ext>
            </a:extLst>
          </p:cNvPr>
          <p:cNvSpPr txBox="1"/>
          <p:nvPr/>
        </p:nvSpPr>
        <p:spPr>
          <a:xfrm>
            <a:off x="1324078" y="4572095"/>
            <a:ext cx="1063805" cy="261610"/>
          </a:xfrm>
          <a:prstGeom prst="rect">
            <a:avLst/>
          </a:prstGeom>
          <a:noFill/>
        </p:spPr>
        <p:txBody>
          <a:bodyPr wrap="square" rtlCol="0">
            <a:spAutoFit/>
          </a:bodyPr>
          <a:lstStyle/>
          <a:p>
            <a:pPr algn="ctr"/>
            <a:r>
              <a:rPr lang="zh-CN" altLang="en-US" sz="1100" b="1" dirty="0">
                <a:solidFill>
                  <a:schemeClr val="bg1"/>
                </a:solidFill>
                <a:latin typeface="Raleway" panose="020B0003030101060003" pitchFamily="34" charset="0"/>
              </a:rPr>
              <a:t>范围</a:t>
            </a:r>
            <a:r>
              <a:rPr lang="zh-CN" altLang="en-US" sz="1100" dirty="0">
                <a:solidFill>
                  <a:schemeClr val="bg1"/>
                </a:solidFill>
              </a:rPr>
              <a:t>管理计划</a:t>
            </a:r>
            <a:endParaRPr lang="en-US" sz="1100" b="1" dirty="0">
              <a:solidFill>
                <a:schemeClr val="bg1"/>
              </a:solidFill>
              <a:latin typeface="Signika Negative" pitchFamily="2" charset="0"/>
            </a:endParaRPr>
          </a:p>
        </p:txBody>
      </p:sp>
      <p:sp>
        <p:nvSpPr>
          <p:cNvPr id="54" name="TextBox 105">
            <a:extLst>
              <a:ext uri="{FF2B5EF4-FFF2-40B4-BE49-F238E27FC236}">
                <a16:creationId xmlns:a16="http://schemas.microsoft.com/office/drawing/2014/main" id="{1690BEAD-590A-4CA9-AACF-8778881D3FFA}"/>
              </a:ext>
            </a:extLst>
          </p:cNvPr>
          <p:cNvSpPr txBox="1"/>
          <p:nvPr/>
        </p:nvSpPr>
        <p:spPr>
          <a:xfrm>
            <a:off x="2715686" y="4551740"/>
            <a:ext cx="1063805" cy="261610"/>
          </a:xfrm>
          <a:prstGeom prst="rect">
            <a:avLst/>
          </a:prstGeom>
          <a:noFill/>
        </p:spPr>
        <p:txBody>
          <a:bodyPr wrap="square" rtlCol="0">
            <a:spAutoFit/>
          </a:bodyPr>
          <a:lstStyle/>
          <a:p>
            <a:pPr algn="ctr"/>
            <a:r>
              <a:rPr lang="zh-CN" altLang="en-US" sz="1100" dirty="0">
                <a:solidFill>
                  <a:schemeClr val="bg1"/>
                </a:solidFill>
              </a:rPr>
              <a:t>成本管理计划</a:t>
            </a:r>
            <a:endParaRPr lang="en-US" sz="1100" b="1" dirty="0">
              <a:solidFill>
                <a:schemeClr val="bg1"/>
              </a:solidFill>
              <a:latin typeface="Signika Negative" pitchFamily="2" charset="0"/>
            </a:endParaRPr>
          </a:p>
        </p:txBody>
      </p:sp>
      <p:sp>
        <p:nvSpPr>
          <p:cNvPr id="55" name="TextBox 105">
            <a:extLst>
              <a:ext uri="{FF2B5EF4-FFF2-40B4-BE49-F238E27FC236}">
                <a16:creationId xmlns:a16="http://schemas.microsoft.com/office/drawing/2014/main" id="{27C7F6FE-0EA5-4B68-887B-224979A122EC}"/>
              </a:ext>
            </a:extLst>
          </p:cNvPr>
          <p:cNvSpPr txBox="1"/>
          <p:nvPr/>
        </p:nvSpPr>
        <p:spPr>
          <a:xfrm>
            <a:off x="4039770" y="4557321"/>
            <a:ext cx="1063805" cy="261610"/>
          </a:xfrm>
          <a:prstGeom prst="rect">
            <a:avLst/>
          </a:prstGeom>
          <a:noFill/>
        </p:spPr>
        <p:txBody>
          <a:bodyPr wrap="square" rtlCol="0">
            <a:spAutoFit/>
          </a:bodyPr>
          <a:lstStyle/>
          <a:p>
            <a:pPr algn="ctr"/>
            <a:r>
              <a:rPr lang="zh-CN" altLang="en-US" sz="1100" dirty="0">
                <a:solidFill>
                  <a:schemeClr val="bg1"/>
                </a:solidFill>
              </a:rPr>
              <a:t>质量管理计划</a:t>
            </a:r>
            <a:endParaRPr lang="en-US" sz="1100" b="1" dirty="0">
              <a:solidFill>
                <a:schemeClr val="bg1"/>
              </a:solidFill>
              <a:latin typeface="Signika Negative" pitchFamily="2" charset="0"/>
            </a:endParaRPr>
          </a:p>
        </p:txBody>
      </p:sp>
      <p:sp>
        <p:nvSpPr>
          <p:cNvPr id="56" name="TextBox 105">
            <a:extLst>
              <a:ext uri="{FF2B5EF4-FFF2-40B4-BE49-F238E27FC236}">
                <a16:creationId xmlns:a16="http://schemas.microsoft.com/office/drawing/2014/main" id="{58608860-A34B-4834-B9F0-A682D66949EF}"/>
              </a:ext>
            </a:extLst>
          </p:cNvPr>
          <p:cNvSpPr txBox="1"/>
          <p:nvPr/>
        </p:nvSpPr>
        <p:spPr>
          <a:xfrm>
            <a:off x="5307445" y="4567498"/>
            <a:ext cx="1063805" cy="261610"/>
          </a:xfrm>
          <a:prstGeom prst="rect">
            <a:avLst/>
          </a:prstGeom>
          <a:noFill/>
        </p:spPr>
        <p:txBody>
          <a:bodyPr wrap="square" rtlCol="0">
            <a:spAutoFit/>
          </a:bodyPr>
          <a:lstStyle/>
          <a:p>
            <a:pPr algn="ctr"/>
            <a:r>
              <a:rPr lang="zh-CN" altLang="en-US" sz="1100" dirty="0">
                <a:solidFill>
                  <a:schemeClr val="bg1"/>
                </a:solidFill>
              </a:rPr>
              <a:t>沟通管理计划</a:t>
            </a:r>
            <a:endParaRPr lang="en-US" sz="1100" b="1" dirty="0">
              <a:solidFill>
                <a:schemeClr val="bg1"/>
              </a:solidFill>
              <a:latin typeface="Signika Negative" pitchFamily="2" charset="0"/>
            </a:endParaRPr>
          </a:p>
        </p:txBody>
      </p:sp>
      <p:sp>
        <p:nvSpPr>
          <p:cNvPr id="57" name="TextBox 105">
            <a:extLst>
              <a:ext uri="{FF2B5EF4-FFF2-40B4-BE49-F238E27FC236}">
                <a16:creationId xmlns:a16="http://schemas.microsoft.com/office/drawing/2014/main" id="{E791710E-7F0A-48DF-8C07-2463C2297F51}"/>
              </a:ext>
            </a:extLst>
          </p:cNvPr>
          <p:cNvSpPr txBox="1"/>
          <p:nvPr/>
        </p:nvSpPr>
        <p:spPr>
          <a:xfrm>
            <a:off x="6548159" y="4618945"/>
            <a:ext cx="1063805" cy="261610"/>
          </a:xfrm>
          <a:prstGeom prst="rect">
            <a:avLst/>
          </a:prstGeom>
          <a:noFill/>
        </p:spPr>
        <p:txBody>
          <a:bodyPr wrap="square" rtlCol="0">
            <a:spAutoFit/>
          </a:bodyPr>
          <a:lstStyle/>
          <a:p>
            <a:pPr algn="ctr"/>
            <a:r>
              <a:rPr lang="zh-CN" altLang="en-US" sz="1100" dirty="0">
                <a:solidFill>
                  <a:schemeClr val="bg1"/>
                </a:solidFill>
              </a:rPr>
              <a:t>配置管理计划</a:t>
            </a:r>
            <a:endParaRPr lang="en-US" sz="1100" b="1" dirty="0">
              <a:solidFill>
                <a:schemeClr val="bg1"/>
              </a:solidFill>
              <a:latin typeface="Signika Negative" pitchFamily="2" charset="0"/>
            </a:endParaRPr>
          </a:p>
        </p:txBody>
      </p:sp>
      <p:sp>
        <p:nvSpPr>
          <p:cNvPr id="58" name="TextBox 105">
            <a:extLst>
              <a:ext uri="{FF2B5EF4-FFF2-40B4-BE49-F238E27FC236}">
                <a16:creationId xmlns:a16="http://schemas.microsoft.com/office/drawing/2014/main" id="{7A188739-533B-4B59-9C78-1D9279F659BD}"/>
              </a:ext>
            </a:extLst>
          </p:cNvPr>
          <p:cNvSpPr txBox="1"/>
          <p:nvPr/>
        </p:nvSpPr>
        <p:spPr>
          <a:xfrm>
            <a:off x="7942417" y="4624690"/>
            <a:ext cx="1063805" cy="261610"/>
          </a:xfrm>
          <a:prstGeom prst="rect">
            <a:avLst/>
          </a:prstGeom>
          <a:noFill/>
        </p:spPr>
        <p:txBody>
          <a:bodyPr wrap="square" rtlCol="0">
            <a:spAutoFit/>
          </a:bodyPr>
          <a:lstStyle/>
          <a:p>
            <a:pPr algn="ctr"/>
            <a:r>
              <a:rPr lang="zh-CN" altLang="en-US" sz="1100" dirty="0">
                <a:solidFill>
                  <a:schemeClr val="bg1"/>
                </a:solidFill>
              </a:rPr>
              <a:t>风险管理计划</a:t>
            </a:r>
            <a:endParaRPr lang="en-US" sz="1100" b="1" dirty="0">
              <a:solidFill>
                <a:schemeClr val="bg1"/>
              </a:solidFill>
              <a:latin typeface="Signika Negative" pitchFamily="2" charset="0"/>
            </a:endParaRPr>
          </a:p>
        </p:txBody>
      </p:sp>
      <p:sp>
        <p:nvSpPr>
          <p:cNvPr id="45" name="Oval 99">
            <a:hlinkClick r:id="rId9" action="ppaction://hlinksldjump"/>
            <a:extLst>
              <a:ext uri="{FF2B5EF4-FFF2-40B4-BE49-F238E27FC236}">
                <a16:creationId xmlns:a16="http://schemas.microsoft.com/office/drawing/2014/main" id="{502CEB1B-1A80-4FF5-A269-5BC83D8AD180}"/>
              </a:ext>
            </a:extLst>
          </p:cNvPr>
          <p:cNvSpPr/>
          <p:nvPr/>
        </p:nvSpPr>
        <p:spPr>
          <a:xfrm>
            <a:off x="3779491" y="531563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898423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500" fill="hold"/>
                                        <p:tgtEl>
                                          <p:spTgt spid="74"/>
                                        </p:tgtEl>
                                        <p:attrNameLst>
                                          <p:attrName>ppt_w</p:attrName>
                                        </p:attrNameLst>
                                      </p:cBhvr>
                                      <p:tavLst>
                                        <p:tav tm="0">
                                          <p:val>
                                            <p:fltVal val="0"/>
                                          </p:val>
                                        </p:tav>
                                        <p:tav tm="100000">
                                          <p:val>
                                            <p:strVal val="#ppt_w"/>
                                          </p:val>
                                        </p:tav>
                                      </p:tavLst>
                                    </p:anim>
                                    <p:anim calcmode="lin" valueType="num">
                                      <p:cBhvr>
                                        <p:cTn id="16" dur="500" fill="hold"/>
                                        <p:tgtEl>
                                          <p:spTgt spid="74"/>
                                        </p:tgtEl>
                                        <p:attrNameLst>
                                          <p:attrName>ppt_h</p:attrName>
                                        </p:attrNameLst>
                                      </p:cBhvr>
                                      <p:tavLst>
                                        <p:tav tm="0">
                                          <p:val>
                                            <p:fltVal val="0"/>
                                          </p:val>
                                        </p:tav>
                                        <p:tav tm="100000">
                                          <p:val>
                                            <p:strVal val="#ppt_h"/>
                                          </p:val>
                                        </p:tav>
                                      </p:tavLst>
                                    </p:anim>
                                    <p:animEffect transition="in" filter="fade">
                                      <p:cBhvr>
                                        <p:cTn id="17" dur="500"/>
                                        <p:tgtEl>
                                          <p:spTgt spid="7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right)">
                                      <p:cBhvr>
                                        <p:cTn id="25" dur="500"/>
                                        <p:tgtEl>
                                          <p:spTgt spid="36"/>
                                        </p:tgtEl>
                                      </p:cBhvr>
                                    </p:animEffect>
                                  </p:childTnLst>
                                </p:cTn>
                              </p:par>
                              <p:par>
                                <p:cTn id="26" presetID="22" presetClass="entr" presetSubtype="8" fill="hold" nodeType="with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left)">
                                      <p:cBhvr>
                                        <p:cTn id="28" dur="500"/>
                                        <p:tgtEl>
                                          <p:spTgt spid="124"/>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animEffect transition="in" filter="wipe(up)">
                                      <p:cBhvr>
                                        <p:cTn id="35" dur="500"/>
                                        <p:tgtEl>
                                          <p:spTgt spid="12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fade">
                                      <p:cBhvr>
                                        <p:cTn id="39" dur="500"/>
                                        <p:tgtEl>
                                          <p:spTgt spid="10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 calcmode="lin" valueType="num">
                                      <p:cBhvr>
                                        <p:cTn id="51" dur="500" fill="hold"/>
                                        <p:tgtEl>
                                          <p:spTgt spid="151"/>
                                        </p:tgtEl>
                                        <p:attrNameLst>
                                          <p:attrName>ppt_w</p:attrName>
                                        </p:attrNameLst>
                                      </p:cBhvr>
                                      <p:tavLst>
                                        <p:tav tm="0">
                                          <p:val>
                                            <p:fltVal val="0"/>
                                          </p:val>
                                        </p:tav>
                                        <p:tav tm="100000">
                                          <p:val>
                                            <p:strVal val="#ppt_w"/>
                                          </p:val>
                                        </p:tav>
                                      </p:tavLst>
                                    </p:anim>
                                    <p:anim calcmode="lin" valueType="num">
                                      <p:cBhvr>
                                        <p:cTn id="52" dur="500" fill="hold"/>
                                        <p:tgtEl>
                                          <p:spTgt spid="151"/>
                                        </p:tgtEl>
                                        <p:attrNameLst>
                                          <p:attrName>ppt_h</p:attrName>
                                        </p:attrNameLst>
                                      </p:cBhvr>
                                      <p:tavLst>
                                        <p:tav tm="0">
                                          <p:val>
                                            <p:fltVal val="0"/>
                                          </p:val>
                                        </p:tav>
                                        <p:tav tm="100000">
                                          <p:val>
                                            <p:strVal val="#ppt_h"/>
                                          </p:val>
                                        </p:tav>
                                      </p:tavLst>
                                    </p:anim>
                                    <p:animEffect transition="in" filter="fade">
                                      <p:cBhvr>
                                        <p:cTn id="53" dur="500"/>
                                        <p:tgtEl>
                                          <p:spTgt spid="151"/>
                                        </p:tgtEl>
                                      </p:cBhvr>
                                    </p:animEffect>
                                  </p:childTnLst>
                                </p:cTn>
                              </p:par>
                              <p:par>
                                <p:cTn id="54" presetID="16" presetClass="entr" presetSubtype="21"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animEffect transition="in" filter="fade">
                                      <p:cBhvr>
                                        <p:cTn id="59" dur="500"/>
                                        <p:tgtEl>
                                          <p:spTgt spid="106"/>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500"/>
                                        <p:tgtEl>
                                          <p:spTgt spid="100"/>
                                        </p:tgtEl>
                                      </p:cBhvr>
                                    </p:animEffect>
                                  </p:childTnLst>
                                </p:cTn>
                              </p:par>
                            </p:childTnLst>
                          </p:cTn>
                        </p:par>
                        <p:par>
                          <p:cTn id="67" fill="hold">
                            <p:stCondLst>
                              <p:cond delay="4500"/>
                            </p:stCondLst>
                            <p:childTnLst>
                              <p:par>
                                <p:cTn id="68" presetID="53" presetClass="entr" presetSubtype="16" fill="hold" nodeType="afterEffect">
                                  <p:stCondLst>
                                    <p:cond delay="0"/>
                                  </p:stCondLst>
                                  <p:childTnLst>
                                    <p:set>
                                      <p:cBhvr>
                                        <p:cTn id="69" dur="1" fill="hold">
                                          <p:stCondLst>
                                            <p:cond delay="0"/>
                                          </p:stCondLst>
                                        </p:cTn>
                                        <p:tgtEl>
                                          <p:spTgt spid="129"/>
                                        </p:tgtEl>
                                        <p:attrNameLst>
                                          <p:attrName>style.visibility</p:attrName>
                                        </p:attrNameLst>
                                      </p:cBhvr>
                                      <p:to>
                                        <p:strVal val="visible"/>
                                      </p:to>
                                    </p:set>
                                    <p:anim calcmode="lin" valueType="num">
                                      <p:cBhvr>
                                        <p:cTn id="70" dur="500" fill="hold"/>
                                        <p:tgtEl>
                                          <p:spTgt spid="129"/>
                                        </p:tgtEl>
                                        <p:attrNameLst>
                                          <p:attrName>ppt_w</p:attrName>
                                        </p:attrNameLst>
                                      </p:cBhvr>
                                      <p:tavLst>
                                        <p:tav tm="0">
                                          <p:val>
                                            <p:fltVal val="0"/>
                                          </p:val>
                                        </p:tav>
                                        <p:tav tm="100000">
                                          <p:val>
                                            <p:strVal val="#ppt_w"/>
                                          </p:val>
                                        </p:tav>
                                      </p:tavLst>
                                    </p:anim>
                                    <p:anim calcmode="lin" valueType="num">
                                      <p:cBhvr>
                                        <p:cTn id="71" dur="500" fill="hold"/>
                                        <p:tgtEl>
                                          <p:spTgt spid="129"/>
                                        </p:tgtEl>
                                        <p:attrNameLst>
                                          <p:attrName>ppt_h</p:attrName>
                                        </p:attrNameLst>
                                      </p:cBhvr>
                                      <p:tavLst>
                                        <p:tav tm="0">
                                          <p:val>
                                            <p:fltVal val="0"/>
                                          </p:val>
                                        </p:tav>
                                        <p:tav tm="100000">
                                          <p:val>
                                            <p:strVal val="#ppt_h"/>
                                          </p:val>
                                        </p:tav>
                                      </p:tavLst>
                                    </p:anim>
                                    <p:animEffect transition="in" filter="fade">
                                      <p:cBhvr>
                                        <p:cTn id="72" dur="500"/>
                                        <p:tgtEl>
                                          <p:spTgt spid="12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anim calcmode="lin" valueType="num">
                                      <p:cBhvr>
                                        <p:cTn id="75" dur="500" fill="hold"/>
                                        <p:tgtEl>
                                          <p:spTgt spid="146"/>
                                        </p:tgtEl>
                                        <p:attrNameLst>
                                          <p:attrName>ppt_w</p:attrName>
                                        </p:attrNameLst>
                                      </p:cBhvr>
                                      <p:tavLst>
                                        <p:tav tm="0">
                                          <p:val>
                                            <p:fltVal val="0"/>
                                          </p:val>
                                        </p:tav>
                                        <p:tav tm="100000">
                                          <p:val>
                                            <p:strVal val="#ppt_w"/>
                                          </p:val>
                                        </p:tav>
                                      </p:tavLst>
                                    </p:anim>
                                    <p:anim calcmode="lin" valueType="num">
                                      <p:cBhvr>
                                        <p:cTn id="76" dur="500" fill="hold"/>
                                        <p:tgtEl>
                                          <p:spTgt spid="146"/>
                                        </p:tgtEl>
                                        <p:attrNameLst>
                                          <p:attrName>ppt_h</p:attrName>
                                        </p:attrNameLst>
                                      </p:cBhvr>
                                      <p:tavLst>
                                        <p:tav tm="0">
                                          <p:val>
                                            <p:fltVal val="0"/>
                                          </p:val>
                                        </p:tav>
                                        <p:tav tm="100000">
                                          <p:val>
                                            <p:strVal val="#ppt_h"/>
                                          </p:val>
                                        </p:tav>
                                      </p:tavLst>
                                    </p:anim>
                                    <p:animEffect transition="in" filter="fade">
                                      <p:cBhvr>
                                        <p:cTn id="77" dur="500"/>
                                        <p:tgtEl>
                                          <p:spTgt spid="146"/>
                                        </p:tgtEl>
                                      </p:cBhvr>
                                    </p:animEffect>
                                  </p:childTnLst>
                                </p:cTn>
                              </p:par>
                            </p:childTnLst>
                          </p:cTn>
                        </p:par>
                        <p:par>
                          <p:cTn id="78" fill="hold">
                            <p:stCondLst>
                              <p:cond delay="5000"/>
                            </p:stCondLst>
                            <p:childTnLst>
                              <p:par>
                                <p:cTn id="79" presetID="10" presetClass="entr" presetSubtype="0" fill="hold" grpId="0" nodeType="after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1"/>
                                        </p:tgtEl>
                                        <p:attrNameLst>
                                          <p:attrName>style.visibility</p:attrName>
                                        </p:attrNameLst>
                                      </p:cBhvr>
                                      <p:to>
                                        <p:strVal val="visible"/>
                                      </p:to>
                                    </p:set>
                                    <p:animEffect transition="in" filter="fade">
                                      <p:cBhvr>
                                        <p:cTn id="84" dur="500"/>
                                        <p:tgtEl>
                                          <p:spTgt spid="101"/>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136"/>
                                        </p:tgtEl>
                                        <p:attrNameLst>
                                          <p:attrName>style.visibility</p:attrName>
                                        </p:attrNameLst>
                                      </p:cBhvr>
                                      <p:to>
                                        <p:strVal val="visible"/>
                                      </p:to>
                                    </p:set>
                                    <p:anim calcmode="lin" valueType="num">
                                      <p:cBhvr>
                                        <p:cTn id="88" dur="500" fill="hold"/>
                                        <p:tgtEl>
                                          <p:spTgt spid="136"/>
                                        </p:tgtEl>
                                        <p:attrNameLst>
                                          <p:attrName>ppt_w</p:attrName>
                                        </p:attrNameLst>
                                      </p:cBhvr>
                                      <p:tavLst>
                                        <p:tav tm="0">
                                          <p:val>
                                            <p:fltVal val="0"/>
                                          </p:val>
                                        </p:tav>
                                        <p:tav tm="100000">
                                          <p:val>
                                            <p:strVal val="#ppt_w"/>
                                          </p:val>
                                        </p:tav>
                                      </p:tavLst>
                                    </p:anim>
                                    <p:anim calcmode="lin" valueType="num">
                                      <p:cBhvr>
                                        <p:cTn id="89" dur="500" fill="hold"/>
                                        <p:tgtEl>
                                          <p:spTgt spid="136"/>
                                        </p:tgtEl>
                                        <p:attrNameLst>
                                          <p:attrName>ppt_h</p:attrName>
                                        </p:attrNameLst>
                                      </p:cBhvr>
                                      <p:tavLst>
                                        <p:tav tm="0">
                                          <p:val>
                                            <p:fltVal val="0"/>
                                          </p:val>
                                        </p:tav>
                                        <p:tav tm="100000">
                                          <p:val>
                                            <p:strVal val="#ppt_h"/>
                                          </p:val>
                                        </p:tav>
                                      </p:tavLst>
                                    </p:anim>
                                    <p:animEffect transition="in" filter="fade">
                                      <p:cBhvr>
                                        <p:cTn id="90" dur="500"/>
                                        <p:tgtEl>
                                          <p:spTgt spid="136"/>
                                        </p:tgtEl>
                                      </p:cBhvr>
                                    </p:animEffect>
                                  </p:childTnLst>
                                </p:cTn>
                              </p:par>
                              <p:par>
                                <p:cTn id="91" presetID="53" presetClass="entr" presetSubtype="16" fill="hold" nodeType="withEffect">
                                  <p:stCondLst>
                                    <p:cond delay="0"/>
                                  </p:stCondLst>
                                  <p:childTnLst>
                                    <p:set>
                                      <p:cBhvr>
                                        <p:cTn id="92" dur="1" fill="hold">
                                          <p:stCondLst>
                                            <p:cond delay="0"/>
                                          </p:stCondLst>
                                        </p:cTn>
                                        <p:tgtEl>
                                          <p:spTgt spid="142"/>
                                        </p:tgtEl>
                                        <p:attrNameLst>
                                          <p:attrName>style.visibility</p:attrName>
                                        </p:attrNameLst>
                                      </p:cBhvr>
                                      <p:to>
                                        <p:strVal val="visible"/>
                                      </p:to>
                                    </p:set>
                                    <p:anim calcmode="lin" valueType="num">
                                      <p:cBhvr>
                                        <p:cTn id="93" dur="500" fill="hold"/>
                                        <p:tgtEl>
                                          <p:spTgt spid="142"/>
                                        </p:tgtEl>
                                        <p:attrNameLst>
                                          <p:attrName>ppt_w</p:attrName>
                                        </p:attrNameLst>
                                      </p:cBhvr>
                                      <p:tavLst>
                                        <p:tav tm="0">
                                          <p:val>
                                            <p:fltVal val="0"/>
                                          </p:val>
                                        </p:tav>
                                        <p:tav tm="100000">
                                          <p:val>
                                            <p:strVal val="#ppt_w"/>
                                          </p:val>
                                        </p:tav>
                                      </p:tavLst>
                                    </p:anim>
                                    <p:anim calcmode="lin" valueType="num">
                                      <p:cBhvr>
                                        <p:cTn id="94" dur="500" fill="hold"/>
                                        <p:tgtEl>
                                          <p:spTgt spid="142"/>
                                        </p:tgtEl>
                                        <p:attrNameLst>
                                          <p:attrName>ppt_h</p:attrName>
                                        </p:attrNameLst>
                                      </p:cBhvr>
                                      <p:tavLst>
                                        <p:tav tm="0">
                                          <p:val>
                                            <p:fltVal val="0"/>
                                          </p:val>
                                        </p:tav>
                                        <p:tav tm="100000">
                                          <p:val>
                                            <p:strVal val="#ppt_h"/>
                                          </p:val>
                                        </p:tav>
                                      </p:tavLst>
                                    </p:anim>
                                    <p:animEffect transition="in" filter="fade">
                                      <p:cBhvr>
                                        <p:cTn id="95" dur="500"/>
                                        <p:tgtEl>
                                          <p:spTgt spid="14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childTnLst>
                          </p:cTn>
                        </p:par>
                        <p:par>
                          <p:cTn id="99" fill="hold">
                            <p:stCondLst>
                              <p:cond delay="6000"/>
                            </p:stCondLst>
                            <p:childTnLst>
                              <p:par>
                                <p:cTn id="100" presetID="2" presetClass="entr" presetSubtype="12" fill="hold" grpId="0" nodeType="after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additive="base">
                                        <p:cTn id="102" dur="500" fill="hold"/>
                                        <p:tgtEl>
                                          <p:spTgt spid="52"/>
                                        </p:tgtEl>
                                        <p:attrNameLst>
                                          <p:attrName>ppt_x</p:attrName>
                                        </p:attrNameLst>
                                      </p:cBhvr>
                                      <p:tavLst>
                                        <p:tav tm="0">
                                          <p:val>
                                            <p:strVal val="0-#ppt_w/2"/>
                                          </p:val>
                                        </p:tav>
                                        <p:tav tm="100000">
                                          <p:val>
                                            <p:strVal val="#ppt_x"/>
                                          </p:val>
                                        </p:tav>
                                      </p:tavLst>
                                    </p:anim>
                                    <p:anim calcmode="lin" valueType="num">
                                      <p:cBhvr additive="base">
                                        <p:cTn id="103" dur="500" fill="hold"/>
                                        <p:tgtEl>
                                          <p:spTgt spid="52"/>
                                        </p:tgtEl>
                                        <p:attrNameLst>
                                          <p:attrName>ppt_y</p:attrName>
                                        </p:attrNameLst>
                                      </p:cBhvr>
                                      <p:tavLst>
                                        <p:tav tm="0">
                                          <p:val>
                                            <p:strVal val="1+#ppt_h/2"/>
                                          </p:val>
                                        </p:tav>
                                        <p:tav tm="100000">
                                          <p:val>
                                            <p:strVal val="#ppt_y"/>
                                          </p:val>
                                        </p:tav>
                                      </p:tavLst>
                                    </p:anim>
                                  </p:childTnLst>
                                </p:cTn>
                              </p:par>
                              <p:par>
                                <p:cTn id="104" presetID="10" presetClass="entr" presetSubtype="0"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500"/>
                                        <p:tgtEl>
                                          <p:spTgt spid="5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Effect transition="in" filter="fade">
                                      <p:cBhvr>
                                        <p:cTn id="118" dur="500"/>
                                        <p:tgtEl>
                                          <p:spTgt spid="5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fade">
                                      <p:cBhvr>
                                        <p:cTn id="121" dur="500"/>
                                        <p:tgtEl>
                                          <p:spTgt spid="58"/>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animBg="1"/>
      <p:bldP spid="77" grpId="0"/>
      <p:bldP spid="85" grpId="0" animBg="1"/>
      <p:bldP spid="100" grpId="0" animBg="1"/>
      <p:bldP spid="101" grpId="0" animBg="1"/>
      <p:bldP spid="102" grpId="0" animBg="1"/>
      <p:bldP spid="103" grpId="0" animBg="1"/>
      <p:bldP spid="104" grpId="0" animBg="1"/>
      <p:bldP spid="106" grpId="0"/>
      <p:bldP spid="146" grpId="0" animBg="1"/>
      <p:bldP spid="151" grpId="0" animBg="1"/>
      <p:bldP spid="51" grpId="0" animBg="1"/>
      <p:bldP spid="52" grpId="0" animBg="1"/>
      <p:bldP spid="53" grpId="0"/>
      <p:bldP spid="54" grpId="0"/>
      <p:bldP spid="55" grpId="0"/>
      <p:bldP spid="56" grpId="0"/>
      <p:bldP spid="57" grpId="0"/>
      <p:bldP spid="58" grpId="0"/>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532915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52" y="1305527"/>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dirty="0">
              <a:solidFill>
                <a:schemeClr val="bg1"/>
              </a:solidFill>
              <a:latin typeface="Raleway" panose="020B00030301010600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71849"/>
            <a:ext cx="9137659" cy="3121185"/>
          </a:xfrm>
          <a:prstGeom prst="rect">
            <a:avLst/>
          </a:prstGeom>
        </p:spPr>
      </p:pic>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2" name="TextBox 41"/>
          <p:cNvSpPr txBox="1"/>
          <p:nvPr/>
        </p:nvSpPr>
        <p:spPr>
          <a:xfrm>
            <a:off x="6085245" y="3291395"/>
            <a:ext cx="2825582" cy="738664"/>
          </a:xfrm>
          <a:prstGeom prst="rect">
            <a:avLst/>
          </a:prstGeom>
          <a:noFill/>
        </p:spPr>
        <p:txBody>
          <a:bodyPr wrap="none" rtlCol="0">
            <a:spAutoFit/>
          </a:bodyPr>
          <a:lstStyle/>
          <a:p>
            <a:pPr algn="r"/>
            <a:r>
              <a:rPr lang="en-US" sz="2100" b="1" dirty="0">
                <a:solidFill>
                  <a:schemeClr val="bg1"/>
                </a:solidFill>
                <a:latin typeface="Raleway" panose="020B0003030101060003" pitchFamily="34" charset="0"/>
              </a:rPr>
              <a:t>WE ARE A COMPANY</a:t>
            </a:r>
            <a:br>
              <a:rPr lang="en-US" sz="2100" b="1" dirty="0">
                <a:solidFill>
                  <a:schemeClr val="bg1"/>
                </a:solidFill>
                <a:latin typeface="Raleway" panose="020B0003030101060003" pitchFamily="34" charset="0"/>
              </a:rPr>
            </a:br>
            <a:r>
              <a:rPr lang="en-US" sz="2100" b="1" dirty="0">
                <a:solidFill>
                  <a:schemeClr val="bg1"/>
                </a:solidFill>
                <a:latin typeface="Raleway" panose="020B0003030101060003" pitchFamily="34" charset="0"/>
              </a:rPr>
              <a:t>OF </a:t>
            </a:r>
            <a:r>
              <a:rPr lang="id-ID" sz="2100" b="1" dirty="0">
                <a:solidFill>
                  <a:schemeClr val="bg1"/>
                </a:solidFill>
                <a:latin typeface="Raleway" panose="020B0003030101060003" pitchFamily="34" charset="0"/>
              </a:rPr>
              <a:t>SERVICE</a:t>
            </a:r>
            <a:endParaRPr lang="en-US" sz="2100" b="1" dirty="0">
              <a:solidFill>
                <a:schemeClr val="bg1"/>
              </a:solidFill>
              <a:latin typeface="Raleway" panose="020B0003030101060003" pitchFamily="34" charset="0"/>
            </a:endParaRPr>
          </a:p>
        </p:txBody>
      </p:sp>
      <p:sp>
        <p:nvSpPr>
          <p:cNvPr id="43" name="TextBox 42"/>
          <p:cNvSpPr txBox="1"/>
          <p:nvPr/>
        </p:nvSpPr>
        <p:spPr>
          <a:xfrm>
            <a:off x="5707603" y="3958537"/>
            <a:ext cx="3222835" cy="577081"/>
          </a:xfrm>
          <a:prstGeom prst="rect">
            <a:avLst/>
          </a:prstGeom>
          <a:noFill/>
        </p:spPr>
        <p:txBody>
          <a:bodyPr wrap="square" rtlCol="0">
            <a:spAutoFit/>
          </a:bodyPr>
          <a:lstStyle/>
          <a:p>
            <a:pPr algn="r"/>
            <a:r>
              <a:rPr lang="en-US" sz="1050" dirty="0">
                <a:solidFill>
                  <a:schemeClr val="bg1"/>
                </a:solidFill>
                <a:latin typeface="Raleway" panose="020B0003030101060003" pitchFamily="34" charset="0"/>
              </a:rPr>
              <a:t>We passionately believe that </a:t>
            </a:r>
            <a:r>
              <a:rPr lang="id-ID" sz="1050" dirty="0">
                <a:solidFill>
                  <a:schemeClr val="bg1"/>
                </a:solidFill>
                <a:latin typeface="Raleway" panose="020B0003030101060003" pitchFamily="34" charset="0"/>
              </a:rPr>
              <a:t>company </a:t>
            </a:r>
            <a:r>
              <a:rPr lang="en-US" sz="1050" dirty="0">
                <a:solidFill>
                  <a:schemeClr val="bg1"/>
                </a:solidFill>
                <a:latin typeface="Raleway" panose="020B0003030101060003" pitchFamily="34" charset="0"/>
              </a:rPr>
              <a:t>quality </a:t>
            </a:r>
            <a:r>
              <a:rPr lang="id-ID" sz="1050" dirty="0">
                <a:solidFill>
                  <a:schemeClr val="bg1"/>
                </a:solidFill>
                <a:latin typeface="Raleway" panose="020B0003030101060003" pitchFamily="34" charset="0"/>
              </a:rPr>
              <a:t>serve</a:t>
            </a:r>
            <a:r>
              <a:rPr lang="en-US" sz="1050" dirty="0">
                <a:solidFill>
                  <a:schemeClr val="bg1"/>
                </a:solidFill>
                <a:latin typeface="Raleway" panose="020B0003030101060003" pitchFamily="34" charset="0"/>
              </a:rPr>
              <a:t> can be made in every setting,</a:t>
            </a:r>
            <a:r>
              <a:rPr lang="id-ID" sz="1050" dirty="0">
                <a:solidFill>
                  <a:schemeClr val="bg1"/>
                </a:solidFill>
                <a:latin typeface="Raleway" panose="020B0003030101060003" pitchFamily="34" charset="0"/>
              </a:rPr>
              <a:t> </a:t>
            </a:r>
            <a:r>
              <a:rPr lang="en-US" sz="1050" dirty="0">
                <a:solidFill>
                  <a:schemeClr val="bg1"/>
                </a:solidFill>
                <a:latin typeface="Raleway" panose="020B0003030101060003" pitchFamily="34" charset="0"/>
              </a:rPr>
              <a:t>and we are excited to share it with you.</a:t>
            </a:r>
            <a:endParaRPr lang="id-ID" sz="1050" dirty="0">
              <a:solidFill>
                <a:schemeClr val="bg1"/>
              </a:solidFill>
              <a:latin typeface="Raleway" panose="020B0003030101060003" pitchFamily="34" charset="0"/>
            </a:endParaRPr>
          </a:p>
        </p:txBody>
      </p:sp>
      <p:graphicFrame>
        <p:nvGraphicFramePr>
          <p:cNvPr id="4" name="表格 3">
            <a:extLst>
              <a:ext uri="{FF2B5EF4-FFF2-40B4-BE49-F238E27FC236}">
                <a16:creationId xmlns:a16="http://schemas.microsoft.com/office/drawing/2014/main" id="{86B23EBE-163D-475C-BC0D-EEF01806B84C}"/>
              </a:ext>
            </a:extLst>
          </p:cNvPr>
          <p:cNvGraphicFramePr>
            <a:graphicFrameLocks noGrp="1"/>
          </p:cNvGraphicFramePr>
          <p:nvPr>
            <p:extLst>
              <p:ext uri="{D42A27DB-BD31-4B8C-83A1-F6EECF244321}">
                <p14:modId xmlns:p14="http://schemas.microsoft.com/office/powerpoint/2010/main" val="2141770309"/>
              </p:ext>
            </p:extLst>
          </p:nvPr>
        </p:nvGraphicFramePr>
        <p:xfrm>
          <a:off x="6342" y="2081054"/>
          <a:ext cx="9146417" cy="3762699"/>
        </p:xfrm>
        <a:graphic>
          <a:graphicData uri="http://schemas.openxmlformats.org/drawingml/2006/table">
            <a:tbl>
              <a:tblPr firstRow="1" firstCol="1" bandRow="1">
                <a:tableStyleId>{5C22544A-7EE6-4342-B048-85BDC9FD1C3A}</a:tableStyleId>
              </a:tblPr>
              <a:tblGrid>
                <a:gridCol w="3048438">
                  <a:extLst>
                    <a:ext uri="{9D8B030D-6E8A-4147-A177-3AD203B41FA5}">
                      <a16:colId xmlns:a16="http://schemas.microsoft.com/office/drawing/2014/main" val="132966073"/>
                    </a:ext>
                  </a:extLst>
                </a:gridCol>
                <a:gridCol w="3048438">
                  <a:extLst>
                    <a:ext uri="{9D8B030D-6E8A-4147-A177-3AD203B41FA5}">
                      <a16:colId xmlns:a16="http://schemas.microsoft.com/office/drawing/2014/main" val="2203589763"/>
                    </a:ext>
                  </a:extLst>
                </a:gridCol>
                <a:gridCol w="3049541">
                  <a:extLst>
                    <a:ext uri="{9D8B030D-6E8A-4147-A177-3AD203B41FA5}">
                      <a16:colId xmlns:a16="http://schemas.microsoft.com/office/drawing/2014/main" val="4101737318"/>
                    </a:ext>
                  </a:extLst>
                </a:gridCol>
              </a:tblGrid>
              <a:tr h="198037">
                <a:tc>
                  <a:txBody>
                    <a:bodyPr/>
                    <a:lstStyle/>
                    <a:p>
                      <a:pPr algn="just">
                        <a:spcAft>
                          <a:spcPts val="0"/>
                        </a:spcAft>
                      </a:pPr>
                      <a:r>
                        <a:rPr lang="zh-CN" sz="1050" kern="100">
                          <a:effectLst/>
                        </a:rPr>
                        <a:t>关键时间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任务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要求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9536932"/>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起草《需求工程计划》、《范围管理计划》、《质量管理计划》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初步制定需求工程计划及子计划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2219138"/>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制定《成本管理计划》、《沟通管理计划》、《配置管理计划》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完成需求工程的部子计划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09685425"/>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完成《可行性分析报告》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对软件的可行性进行详细的分析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4794281"/>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制定《项目章程》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制定项目开发章程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4646149"/>
                  </a:ext>
                </a:extLst>
              </a:tr>
              <a:tr h="198037">
                <a:tc>
                  <a:txBody>
                    <a:bodyPr/>
                    <a:lstStyle/>
                    <a:p>
                      <a:pPr algn="just">
                        <a:spcAft>
                          <a:spcPts val="0"/>
                        </a:spcAft>
                      </a:pPr>
                      <a:r>
                        <a:rPr lang="zh-CN" sz="1050" kern="100">
                          <a:effectLst/>
                        </a:rPr>
                        <a:t>第四周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制定开发计划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3247387"/>
                  </a:ext>
                </a:extLst>
              </a:tr>
              <a:tr h="396073">
                <a:tc>
                  <a:txBody>
                    <a:bodyPr/>
                    <a:lstStyle/>
                    <a:p>
                      <a:pPr algn="just">
                        <a:spcAft>
                          <a:spcPts val="0"/>
                        </a:spcAft>
                      </a:pPr>
                      <a:r>
                        <a:rPr lang="zh-CN" sz="1050" kern="100" dirty="0">
                          <a:effectLst/>
                        </a:rPr>
                        <a:t>第五周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通过需求及系统实际情况、制定质量保证计划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1532050"/>
                  </a:ext>
                </a:extLst>
              </a:tr>
              <a:tr h="198037">
                <a:tc>
                  <a:txBody>
                    <a:bodyPr/>
                    <a:lstStyle/>
                    <a:p>
                      <a:pPr algn="just">
                        <a:spcAft>
                          <a:spcPts val="0"/>
                        </a:spcAft>
                      </a:pPr>
                      <a:r>
                        <a:rPr lang="zh-CN" sz="1050" kern="100">
                          <a:effectLst/>
                        </a:rPr>
                        <a:t>第六周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1087895"/>
                  </a:ext>
                </a:extLst>
              </a:tr>
              <a:tr h="396073">
                <a:tc>
                  <a:txBody>
                    <a:bodyPr/>
                    <a:lstStyle/>
                    <a:p>
                      <a:pPr algn="just">
                        <a:spcAft>
                          <a:spcPts val="0"/>
                        </a:spcAft>
                      </a:pPr>
                      <a:r>
                        <a:rPr lang="zh-CN" sz="1050" kern="100">
                          <a:effectLst/>
                        </a:rPr>
                        <a:t>第七、八周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汇总收集的需求，制定需求规格说明书初稿</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7847356"/>
                  </a:ext>
                </a:extLst>
              </a:tr>
              <a:tr h="198037">
                <a:tc>
                  <a:txBody>
                    <a:bodyPr/>
                    <a:lstStyle/>
                    <a:p>
                      <a:pPr algn="just">
                        <a:spcAft>
                          <a:spcPts val="0"/>
                        </a:spcAft>
                      </a:pPr>
                      <a:r>
                        <a:rPr lang="zh-CN" sz="1050" kern="100">
                          <a:effectLst/>
                        </a:rPr>
                        <a:t>第九、十周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4017882"/>
                  </a:ext>
                </a:extLst>
              </a:tr>
              <a:tr h="198037">
                <a:tc>
                  <a:txBody>
                    <a:bodyPr/>
                    <a:lstStyle/>
                    <a:p>
                      <a:pPr algn="just">
                        <a:spcAft>
                          <a:spcPts val="0"/>
                        </a:spcAft>
                      </a:pPr>
                      <a:r>
                        <a:rPr lang="zh-CN" sz="1050" kern="100">
                          <a:effectLst/>
                        </a:rPr>
                        <a:t>第十一周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完成需求变更文档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制作需求变更的相关文档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9860806"/>
                  </a:ext>
                </a:extLst>
              </a:tr>
              <a:tr h="198037">
                <a:tc>
                  <a:txBody>
                    <a:bodyPr/>
                    <a:lstStyle/>
                    <a:p>
                      <a:pPr algn="just">
                        <a:spcAft>
                          <a:spcPts val="0"/>
                        </a:spcAft>
                      </a:pPr>
                      <a:r>
                        <a:rPr lang="zh-CN" sz="1050" kern="100">
                          <a:effectLst/>
                        </a:rPr>
                        <a:t>第十二周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需求规格说明书的最后确认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556520"/>
                  </a:ext>
                </a:extLst>
              </a:tr>
              <a:tr h="198037">
                <a:tc>
                  <a:txBody>
                    <a:bodyPr/>
                    <a:lstStyle/>
                    <a:p>
                      <a:pPr algn="just">
                        <a:spcAft>
                          <a:spcPts val="0"/>
                        </a:spcAft>
                      </a:pPr>
                      <a:r>
                        <a:rPr lang="zh-CN" sz="1050" kern="100">
                          <a:effectLst/>
                        </a:rPr>
                        <a:t>第十三、十四周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制定设计方案及编写设计文档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5756122"/>
                  </a:ext>
                </a:extLst>
              </a:tr>
              <a:tr h="198037">
                <a:tc>
                  <a:txBody>
                    <a:bodyPr/>
                    <a:lstStyle/>
                    <a:p>
                      <a:pPr algn="just">
                        <a:spcAft>
                          <a:spcPts val="0"/>
                        </a:spcAft>
                      </a:pPr>
                      <a:r>
                        <a:rPr lang="zh-CN" sz="1050" kern="100">
                          <a:effectLst/>
                        </a:rPr>
                        <a:t>第十五周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完成《项目总结报告》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项目总结</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0419825"/>
                  </a:ext>
                </a:extLst>
              </a:tr>
              <a:tr h="198037">
                <a:tc>
                  <a:txBody>
                    <a:bodyPr/>
                    <a:lstStyle/>
                    <a:p>
                      <a:pPr algn="just">
                        <a:spcAft>
                          <a:spcPts val="0"/>
                        </a:spcAft>
                      </a:pPr>
                      <a:r>
                        <a:rPr lang="zh-CN" sz="1050" kern="100">
                          <a:effectLst/>
                        </a:rPr>
                        <a:t>第十六周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交付产品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交付最终产品</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9682560"/>
                  </a:ext>
                </a:extLst>
              </a:tr>
            </a:tbl>
          </a:graphicData>
        </a:graphic>
      </p:graphicFrame>
      <p:sp>
        <p:nvSpPr>
          <p:cNvPr id="40" name="Oval 99">
            <a:hlinkClick r:id="rId3"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059032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2" grpId="0"/>
      <p:bldP spid="43" grpId="0"/>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范围管理计划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254906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0034" y="331795"/>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范围管理计划</a:t>
            </a:r>
            <a:endParaRPr lang="id-ID" sz="3600" dirty="0">
              <a:solidFill>
                <a:schemeClr val="bg1">
                  <a:lumMod val="50000"/>
                </a:schemeClr>
              </a:solidFill>
              <a:latin typeface="Raleway" panose="020B0003030101060003" pitchFamily="34" charset="0"/>
            </a:endParaRPr>
          </a:p>
        </p:txBody>
      </p:sp>
      <p:sp>
        <p:nvSpPr>
          <p:cNvPr id="6" name="Rectangle 1">
            <a:extLst>
              <a:ext uri="{FF2B5EF4-FFF2-40B4-BE49-F238E27FC236}">
                <a16:creationId xmlns:a16="http://schemas.microsoft.com/office/drawing/2014/main" id="{4EB7D6A4-00C4-46CA-936F-791344A58B5A}"/>
              </a:ext>
            </a:extLst>
          </p:cNvPr>
          <p:cNvSpPr>
            <a:spLocks noChangeArrowheads="1"/>
          </p:cNvSpPr>
          <p:nvPr/>
        </p:nvSpPr>
        <p:spPr bwMode="auto">
          <a:xfrm>
            <a:off x="-123037" y="2013671"/>
            <a:ext cx="13025048" cy="57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 name="表格 1">
            <a:extLst>
              <a:ext uri="{FF2B5EF4-FFF2-40B4-BE49-F238E27FC236}">
                <a16:creationId xmlns:a16="http://schemas.microsoft.com/office/drawing/2014/main" id="{523042CA-B4A1-499E-8AE3-88D45E21370E}"/>
              </a:ext>
            </a:extLst>
          </p:cNvPr>
          <p:cNvGraphicFramePr>
            <a:graphicFrameLocks noGrp="1"/>
          </p:cNvGraphicFramePr>
          <p:nvPr>
            <p:extLst>
              <p:ext uri="{D42A27DB-BD31-4B8C-83A1-F6EECF244321}">
                <p14:modId xmlns:p14="http://schemas.microsoft.com/office/powerpoint/2010/main" val="1116885593"/>
              </p:ext>
            </p:extLst>
          </p:nvPr>
        </p:nvGraphicFramePr>
        <p:xfrm>
          <a:off x="1002686" y="1120640"/>
          <a:ext cx="7138627" cy="3243256"/>
        </p:xfrm>
        <a:graphic>
          <a:graphicData uri="http://schemas.openxmlformats.org/drawingml/2006/table">
            <a:tbl>
              <a:tblPr firstRow="1" firstCol="1" bandRow="1">
                <a:tableStyleId>{5C22544A-7EE6-4342-B048-85BDC9FD1C3A}</a:tableStyleId>
              </a:tblPr>
              <a:tblGrid>
                <a:gridCol w="1814624">
                  <a:extLst>
                    <a:ext uri="{9D8B030D-6E8A-4147-A177-3AD203B41FA5}">
                      <a16:colId xmlns:a16="http://schemas.microsoft.com/office/drawing/2014/main" val="1965770271"/>
                    </a:ext>
                  </a:extLst>
                </a:gridCol>
                <a:gridCol w="1774053">
                  <a:extLst>
                    <a:ext uri="{9D8B030D-6E8A-4147-A177-3AD203B41FA5}">
                      <a16:colId xmlns:a16="http://schemas.microsoft.com/office/drawing/2014/main" val="264439305"/>
                    </a:ext>
                  </a:extLst>
                </a:gridCol>
                <a:gridCol w="1774975">
                  <a:extLst>
                    <a:ext uri="{9D8B030D-6E8A-4147-A177-3AD203B41FA5}">
                      <a16:colId xmlns:a16="http://schemas.microsoft.com/office/drawing/2014/main" val="1069860885"/>
                    </a:ext>
                  </a:extLst>
                </a:gridCol>
                <a:gridCol w="1774975">
                  <a:extLst>
                    <a:ext uri="{9D8B030D-6E8A-4147-A177-3AD203B41FA5}">
                      <a16:colId xmlns:a16="http://schemas.microsoft.com/office/drawing/2014/main" val="3022777244"/>
                    </a:ext>
                  </a:extLst>
                </a:gridCol>
              </a:tblGrid>
              <a:tr h="350622">
                <a:tc>
                  <a:txBody>
                    <a:bodyPr/>
                    <a:lstStyle/>
                    <a:p>
                      <a:r>
                        <a:rPr lang="zh-CN" sz="1000">
                          <a:effectLst/>
                        </a:rPr>
                        <a:t>特性</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1</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2</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3</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105191897"/>
                  </a:ext>
                </a:extLst>
              </a:tr>
              <a:tr h="350622">
                <a:tc>
                  <a:txBody>
                    <a:bodyPr/>
                    <a:lstStyle/>
                    <a:p>
                      <a:r>
                        <a:rPr lang="en-US" sz="1000">
                          <a:effectLst/>
                        </a:rPr>
                        <a:t>5.2.2.1</a:t>
                      </a:r>
                      <a:endParaRPr lang="zh-CN" sz="1000">
                        <a:effectLst/>
                        <a:latin typeface="Times New Roman" panose="02020603050405020304" pitchFamily="18" charset="0"/>
                      </a:endParaRPr>
                    </a:p>
                  </a:txBody>
                  <a:tcPr marL="68580" marR="68580" marT="0" marB="0"/>
                </a:tc>
                <a:tc>
                  <a:txBody>
                    <a:bodyPr/>
                    <a:lstStyle/>
                    <a:p>
                      <a:r>
                        <a:rPr lang="zh-CN" sz="1000">
                          <a:effectLst/>
                        </a:rPr>
                        <a:t>仅提供少量案例</a:t>
                      </a:r>
                      <a:endParaRPr lang="zh-CN" sz="1000">
                        <a:effectLst/>
                        <a:latin typeface="Times New Roman" panose="02020603050405020304" pitchFamily="18" charset="0"/>
                      </a:endParaRPr>
                    </a:p>
                  </a:txBody>
                  <a:tcPr marL="68580" marR="68580" marT="0" marB="0"/>
                </a:tc>
                <a:tc>
                  <a:txBody>
                    <a:bodyPr/>
                    <a:lstStyle/>
                    <a:p>
                      <a:r>
                        <a:rPr lang="zh-CN" sz="1000">
                          <a:effectLst/>
                        </a:rPr>
                        <a:t>添加了几个新案例</a:t>
                      </a:r>
                      <a:endParaRPr lang="zh-CN" sz="1000">
                        <a:effectLst/>
                        <a:latin typeface="Times New Roman" panose="02020603050405020304" pitchFamily="18" charset="0"/>
                      </a:endParaRPr>
                    </a:p>
                  </a:txBody>
                  <a:tcPr marL="68580" marR="68580" marT="0" marB="0"/>
                </a:tc>
                <a:tc>
                  <a:txBody>
                    <a:bodyPr/>
                    <a:lstStyle/>
                    <a:p>
                      <a:r>
                        <a:rPr lang="zh-CN" sz="1000">
                          <a:effectLst/>
                        </a:rPr>
                        <a:t>持续更新新案例</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552957067"/>
                  </a:ext>
                </a:extLst>
              </a:tr>
              <a:tr h="701244">
                <a:tc>
                  <a:txBody>
                    <a:bodyPr/>
                    <a:lstStyle/>
                    <a:p>
                      <a:r>
                        <a:rPr lang="en-US" sz="1000">
                          <a:effectLst/>
                        </a:rPr>
                        <a:t>5.2.2.2</a:t>
                      </a:r>
                      <a:endParaRPr lang="zh-CN" sz="1000">
                        <a:effectLst/>
                        <a:latin typeface="Times New Roman" panose="02020603050405020304" pitchFamily="18" charset="0"/>
                      </a:endParaRPr>
                    </a:p>
                  </a:txBody>
                  <a:tcPr marL="68580" marR="68580" marT="0" marB="0"/>
                </a:tc>
                <a:tc>
                  <a:txBody>
                    <a:bodyPr/>
                    <a:lstStyle/>
                    <a:p>
                      <a:r>
                        <a:rPr lang="zh-CN" sz="1000">
                          <a:effectLst/>
                        </a:rPr>
                        <a:t>一个案例只提供两个角色可扮演</a:t>
                      </a:r>
                      <a:endParaRPr lang="zh-CN" sz="1000">
                        <a:effectLst/>
                        <a:latin typeface="Times New Roman" panose="02020603050405020304" pitchFamily="18" charset="0"/>
                      </a:endParaRPr>
                    </a:p>
                  </a:txBody>
                  <a:tcPr marL="68580" marR="68580" marT="0" marB="0"/>
                </a:tc>
                <a:tc>
                  <a:txBody>
                    <a:bodyPr/>
                    <a:lstStyle/>
                    <a:p>
                      <a:r>
                        <a:rPr lang="zh-CN" sz="1000" dirty="0">
                          <a:effectLst/>
                        </a:rPr>
                        <a:t>支持更多的角色可供扮演</a:t>
                      </a:r>
                      <a:endParaRPr lang="zh-CN" sz="1000" dirty="0">
                        <a:effectLst/>
                        <a:latin typeface="Times New Roman" panose="02020603050405020304" pitchFamily="18" charset="0"/>
                      </a:endParaRPr>
                    </a:p>
                  </a:txBody>
                  <a:tcPr marL="68580" marR="68580" marT="0" marB="0"/>
                </a:tc>
                <a:tc>
                  <a:txBody>
                    <a:bodyPr/>
                    <a:lstStyle/>
                    <a:p>
                      <a:r>
                        <a:rPr lang="zh-CN" sz="1000">
                          <a:effectLst/>
                        </a:rPr>
                        <a:t>完整实现</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88956802"/>
                  </a:ext>
                </a:extLst>
              </a:tr>
              <a:tr h="736306">
                <a:tc>
                  <a:txBody>
                    <a:bodyPr/>
                    <a:lstStyle/>
                    <a:p>
                      <a:r>
                        <a:rPr lang="en-US" sz="1000">
                          <a:effectLst/>
                        </a:rPr>
                        <a:t>5.2.2.3</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可以在特定时间点开始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可以在任意时间点开始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69972712"/>
                  </a:ext>
                </a:extLst>
              </a:tr>
              <a:tr h="368154">
                <a:tc>
                  <a:txBody>
                    <a:bodyPr/>
                    <a:lstStyle/>
                    <a:p>
                      <a:r>
                        <a:rPr lang="en-US" sz="1000">
                          <a:effectLst/>
                        </a:rPr>
                        <a:t>5.2.2.4</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7333571"/>
                  </a:ext>
                </a:extLst>
              </a:tr>
              <a:tr h="368154">
                <a:tc>
                  <a:txBody>
                    <a:bodyPr/>
                    <a:lstStyle/>
                    <a:p>
                      <a:r>
                        <a:rPr lang="en-US" sz="1000">
                          <a:effectLst/>
                        </a:rPr>
                        <a:t>5.2.2.5</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91726014"/>
                  </a:ext>
                </a:extLst>
              </a:tr>
              <a:tr h="368154">
                <a:tc>
                  <a:txBody>
                    <a:bodyPr/>
                    <a:lstStyle/>
                    <a:p>
                      <a:r>
                        <a:rPr lang="en-US" sz="1000">
                          <a:effectLst/>
                        </a:rPr>
                        <a:t>5.2.2.6</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dirty="0">
                          <a:effectLst/>
                        </a:rPr>
                        <a:t>初步实现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更加的人性化评价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dirty="0">
                          <a:effectLst/>
                        </a:rPr>
                        <a:t> </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290922188"/>
                  </a:ext>
                </a:extLst>
              </a:tr>
            </a:tbl>
          </a:graphicData>
        </a:graphic>
      </p:graphicFrame>
      <p:sp>
        <p:nvSpPr>
          <p:cNvPr id="7" name="TextBox 2">
            <a:extLst>
              <a:ext uri="{FF2B5EF4-FFF2-40B4-BE49-F238E27FC236}">
                <a16:creationId xmlns:a16="http://schemas.microsoft.com/office/drawing/2014/main" id="{3896F369-7B80-45A8-B438-AE04A519C8FF}"/>
              </a:ext>
            </a:extLst>
          </p:cNvPr>
          <p:cNvSpPr txBox="1"/>
          <p:nvPr/>
        </p:nvSpPr>
        <p:spPr>
          <a:xfrm>
            <a:off x="1679744" y="4506410"/>
            <a:ext cx="5351676" cy="1938992"/>
          </a:xfrm>
          <a:prstGeom prst="rect">
            <a:avLst/>
          </a:prstGeom>
          <a:noFill/>
        </p:spPr>
        <p:txBody>
          <a:bodyPr wrap="square" rtlCol="0">
            <a:spAutoFit/>
          </a:bodyPr>
          <a:lstStyle/>
          <a:p>
            <a:r>
              <a:rPr lang="en-US" altLang="zh-CN" sz="2000" b="1" dirty="0">
                <a:solidFill>
                  <a:schemeClr val="bg1"/>
                </a:solidFill>
                <a:latin typeface="Raleway" panose="020B0003030101060003" pitchFamily="34" charset="0"/>
              </a:rPr>
              <a:t>5.2.1.1</a:t>
            </a:r>
            <a:r>
              <a:rPr lang="zh-CN" altLang="en-US" sz="2000" b="1" dirty="0">
                <a:solidFill>
                  <a:schemeClr val="bg1"/>
                </a:solidFill>
                <a:latin typeface="Raleway" panose="020B0003030101060003" pitchFamily="34" charset="0"/>
              </a:rPr>
              <a:t>在网站上可以选择预置的案例进行教学</a:t>
            </a:r>
          </a:p>
          <a:p>
            <a:r>
              <a:rPr lang="en-US" altLang="zh-CN" sz="2000" b="1" dirty="0">
                <a:solidFill>
                  <a:schemeClr val="bg1"/>
                </a:solidFill>
                <a:latin typeface="Raleway" panose="020B0003030101060003" pitchFamily="34" charset="0"/>
              </a:rPr>
              <a:t>5.2.1.2</a:t>
            </a:r>
            <a:r>
              <a:rPr lang="zh-CN" altLang="en-US" sz="2000" b="1" dirty="0">
                <a:solidFill>
                  <a:schemeClr val="bg1"/>
                </a:solidFill>
                <a:latin typeface="Raleway" panose="020B0003030101060003" pitchFamily="34" charset="0"/>
              </a:rPr>
              <a:t>可以在选择的案例中扮演多种角色</a:t>
            </a:r>
          </a:p>
          <a:p>
            <a:r>
              <a:rPr lang="en-US" altLang="zh-CN" sz="2000" b="1" dirty="0">
                <a:solidFill>
                  <a:schemeClr val="bg1"/>
                </a:solidFill>
                <a:latin typeface="Raleway" panose="020B0003030101060003" pitchFamily="34" charset="0"/>
              </a:rPr>
              <a:t>5.2.1.3</a:t>
            </a:r>
            <a:r>
              <a:rPr lang="zh-CN" altLang="en-US" sz="2000" b="1" dirty="0">
                <a:solidFill>
                  <a:schemeClr val="bg1"/>
                </a:solidFill>
                <a:latin typeface="Raleway" panose="020B0003030101060003" pitchFamily="34" charset="0"/>
              </a:rPr>
              <a:t>可以选择在案例的随意时间点开始</a:t>
            </a:r>
          </a:p>
          <a:p>
            <a:r>
              <a:rPr lang="en-US" altLang="zh-CN" sz="2000" b="1" dirty="0">
                <a:solidFill>
                  <a:schemeClr val="bg1"/>
                </a:solidFill>
                <a:latin typeface="Raleway" panose="020B0003030101060003" pitchFamily="34" charset="0"/>
              </a:rPr>
              <a:t>5.2.1.4</a:t>
            </a:r>
            <a:r>
              <a:rPr lang="zh-CN" altLang="en-US" sz="2000" b="1" dirty="0">
                <a:solidFill>
                  <a:schemeClr val="bg1"/>
                </a:solidFill>
                <a:latin typeface="Raleway" panose="020B0003030101060003" pitchFamily="34" charset="0"/>
              </a:rPr>
              <a:t>可以上传自定义案例</a:t>
            </a:r>
          </a:p>
          <a:p>
            <a:r>
              <a:rPr lang="en-US" altLang="zh-CN" sz="2000" b="1" dirty="0">
                <a:solidFill>
                  <a:schemeClr val="bg1"/>
                </a:solidFill>
                <a:latin typeface="Raleway" panose="020B0003030101060003" pitchFamily="34" charset="0"/>
              </a:rPr>
              <a:t>5.2.1.5</a:t>
            </a:r>
            <a:r>
              <a:rPr lang="zh-CN" altLang="en-US" sz="2000" b="1" dirty="0">
                <a:solidFill>
                  <a:schemeClr val="bg1"/>
                </a:solidFill>
                <a:latin typeface="Raleway" panose="020B0003030101060003" pitchFamily="34" charset="0"/>
              </a:rPr>
              <a:t>可以下载案例文档</a:t>
            </a:r>
          </a:p>
          <a:p>
            <a:r>
              <a:rPr lang="en-US" altLang="zh-CN" sz="2000" b="1" dirty="0">
                <a:solidFill>
                  <a:schemeClr val="bg1"/>
                </a:solidFill>
                <a:latin typeface="Raleway" panose="020B0003030101060003" pitchFamily="34" charset="0"/>
              </a:rPr>
              <a:t>5.2.1.6</a:t>
            </a:r>
            <a:r>
              <a:rPr lang="zh-CN" altLang="en-US" sz="2000" b="1" dirty="0">
                <a:solidFill>
                  <a:schemeClr val="bg1"/>
                </a:solidFill>
                <a:latin typeface="Raleway" panose="020B0003030101060003" pitchFamily="34" charset="0"/>
              </a:rPr>
              <a:t>案例完成后会进行评价</a:t>
            </a:r>
          </a:p>
        </p:txBody>
      </p:sp>
      <p:sp>
        <p:nvSpPr>
          <p:cNvPr id="8" name="Oval 99">
            <a:hlinkClick r:id="rId2" action="ppaction://hlinksldjump"/>
            <a:extLst>
              <a:ext uri="{FF2B5EF4-FFF2-40B4-BE49-F238E27FC236}">
                <a16:creationId xmlns:a16="http://schemas.microsoft.com/office/drawing/2014/main" id="{A52BC91B-F4B8-4CC5-ABCD-E5DE063C74F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926172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成本管理计划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771567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1" y="4154632"/>
            <a:ext cx="147417" cy="443345"/>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 name="TextBox 4"/>
          <p:cNvSpPr txBox="1"/>
          <p:nvPr/>
        </p:nvSpPr>
        <p:spPr>
          <a:xfrm>
            <a:off x="1014921" y="4086453"/>
            <a:ext cx="1826141" cy="584775"/>
          </a:xfrm>
          <a:prstGeom prst="rect">
            <a:avLst/>
          </a:prstGeom>
          <a:noFill/>
        </p:spPr>
        <p:txBody>
          <a:bodyPr wrap="none" rtlCol="0">
            <a:spAutoFit/>
          </a:bodyPr>
          <a:lstStyle/>
          <a:p>
            <a:r>
              <a:rPr lang="zh-CN" altLang="en-US" sz="3200" dirty="0">
                <a:solidFill>
                  <a:schemeClr val="bg1"/>
                </a:solidFill>
                <a:latin typeface="Raleway" panose="020B0003030101060003" pitchFamily="34" charset="0"/>
              </a:rPr>
              <a:t>成本估算</a:t>
            </a:r>
            <a:endParaRPr lang="id-ID" sz="3200" dirty="0">
              <a:solidFill>
                <a:schemeClr val="bg1"/>
              </a:solidFill>
              <a:latin typeface="Raleway" panose="020B0003030101060003" pitchFamily="34" charset="0"/>
            </a:endParaRPr>
          </a:p>
        </p:txBody>
      </p:sp>
      <p:sp>
        <p:nvSpPr>
          <p:cNvPr id="6" name="TextBox 5"/>
          <p:cNvSpPr txBox="1"/>
          <p:nvPr/>
        </p:nvSpPr>
        <p:spPr>
          <a:xfrm>
            <a:off x="3358458" y="4154632"/>
            <a:ext cx="7754573" cy="623248"/>
          </a:xfrm>
          <a:prstGeom prst="rect">
            <a:avLst/>
          </a:prstGeom>
          <a:noFill/>
        </p:spPr>
        <p:txBody>
          <a:bodyPr wrap="square" rtlCol="0">
            <a:spAutoFit/>
          </a:bodyPr>
          <a:lstStyle/>
          <a:p>
            <a:pPr lvl="0" eaLnBrk="0" fontAlgn="base" hangingPunct="0">
              <a:spcBef>
                <a:spcPct val="0"/>
              </a:spcBef>
              <a:spcAft>
                <a:spcPct val="0"/>
              </a:spcAft>
            </a:pPr>
            <a:r>
              <a:rPr lang="zh-CN" altLang="zh-CN" sz="1200" dirty="0">
                <a:solidFill>
                  <a:schemeClr val="bg1"/>
                </a:solidFill>
                <a:latin typeface="宋体" panose="02010600030101010101" pitchFamily="2" charset="-122"/>
              </a:rPr>
              <a:t>项目参与人数：</a:t>
            </a:r>
            <a:r>
              <a:rPr lang="en-US" altLang="zh-CN" sz="1200" dirty="0">
                <a:solidFill>
                  <a:schemeClr val="bg1"/>
                </a:solidFill>
              </a:rPr>
              <a:t>5</a:t>
            </a:r>
            <a:r>
              <a:rPr lang="zh-CN" altLang="en-US" sz="1200" dirty="0">
                <a:solidFill>
                  <a:schemeClr val="bg1"/>
                </a:solidFill>
                <a:latin typeface="宋体" panose="02010600030101010101" pitchFamily="2" charset="-122"/>
              </a:rPr>
              <a:t>人</a:t>
            </a:r>
            <a:endParaRPr lang="zh-CN" altLang="en-US" sz="1200" dirty="0">
              <a:solidFill>
                <a:schemeClr val="bg1"/>
              </a:solidFill>
            </a:endParaRPr>
          </a:p>
          <a:p>
            <a:pPr lvl="0" eaLnBrk="0" fontAlgn="base" hangingPunct="0">
              <a:spcBef>
                <a:spcPct val="0"/>
              </a:spcBef>
              <a:spcAft>
                <a:spcPct val="0"/>
              </a:spcAft>
            </a:pPr>
            <a:r>
              <a:rPr lang="zh-CN" altLang="en-US" sz="1200" dirty="0">
                <a:solidFill>
                  <a:schemeClr val="bg1"/>
                </a:solidFill>
                <a:latin typeface="宋体" panose="02010600030101010101" pitchFamily="2" charset="-122"/>
              </a:rPr>
              <a:t>项目持续时长：</a:t>
            </a:r>
            <a:r>
              <a:rPr lang="en-US" altLang="zh-CN" sz="1200" dirty="0">
                <a:solidFill>
                  <a:schemeClr val="bg1"/>
                </a:solidFill>
              </a:rPr>
              <a:t>4</a:t>
            </a:r>
            <a:r>
              <a:rPr lang="zh-CN" altLang="en-US" sz="1200" dirty="0">
                <a:solidFill>
                  <a:schemeClr val="bg1"/>
                </a:solidFill>
                <a:latin typeface="宋体" panose="02010600030101010101" pitchFamily="2" charset="-122"/>
              </a:rPr>
              <a:t>个月</a:t>
            </a:r>
            <a:endParaRPr lang="zh-CN" altLang="en-US" sz="1200" dirty="0">
              <a:solidFill>
                <a:schemeClr val="bg1"/>
              </a:solidFill>
              <a:latin typeface="Arial" panose="020B0604020202020204" pitchFamily="34" charset="0"/>
            </a:endParaRPr>
          </a:p>
          <a:p>
            <a:endParaRPr lang="en-US" sz="1050" b="1" dirty="0">
              <a:solidFill>
                <a:schemeClr val="bg1">
                  <a:lumMod val="65000"/>
                </a:schemeClr>
              </a:solidFill>
              <a:latin typeface="Signika Negative" pitchFamily="2" charset="0"/>
            </a:endParaRPr>
          </a:p>
        </p:txBody>
      </p:sp>
      <p:sp>
        <p:nvSpPr>
          <p:cNvPr id="7" name="Rectangle 6"/>
          <p:cNvSpPr/>
          <p:nvPr/>
        </p:nvSpPr>
        <p:spPr>
          <a:xfrm>
            <a:off x="0" y="3635086"/>
            <a:ext cx="9144000" cy="140462"/>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8" name="表格 7">
            <a:extLst>
              <a:ext uri="{FF2B5EF4-FFF2-40B4-BE49-F238E27FC236}">
                <a16:creationId xmlns:a16="http://schemas.microsoft.com/office/drawing/2014/main" id="{EC248FB1-E366-456C-A48B-FE11E3103A3E}"/>
              </a:ext>
            </a:extLst>
          </p:cNvPr>
          <p:cNvGraphicFramePr>
            <a:graphicFrameLocks noGrp="1"/>
          </p:cNvGraphicFramePr>
          <p:nvPr>
            <p:extLst>
              <p:ext uri="{D42A27DB-BD31-4B8C-83A1-F6EECF244321}">
                <p14:modId xmlns:p14="http://schemas.microsoft.com/office/powerpoint/2010/main" val="3781723954"/>
              </p:ext>
            </p:extLst>
          </p:nvPr>
        </p:nvGraphicFramePr>
        <p:xfrm>
          <a:off x="0" y="0"/>
          <a:ext cx="9144000" cy="3635085"/>
        </p:xfrm>
        <a:graphic>
          <a:graphicData uri="http://schemas.openxmlformats.org/drawingml/2006/table">
            <a:tbl>
              <a:tblPr firstRow="1" firstCol="1" bandRow="1">
                <a:tableStyleId>{5C22544A-7EE6-4342-B048-85BDC9FD1C3A}</a:tableStyleId>
              </a:tblPr>
              <a:tblGrid>
                <a:gridCol w="2166373">
                  <a:extLst>
                    <a:ext uri="{9D8B030D-6E8A-4147-A177-3AD203B41FA5}">
                      <a16:colId xmlns:a16="http://schemas.microsoft.com/office/drawing/2014/main" val="3676090929"/>
                    </a:ext>
                  </a:extLst>
                </a:gridCol>
                <a:gridCol w="1686676">
                  <a:extLst>
                    <a:ext uri="{9D8B030D-6E8A-4147-A177-3AD203B41FA5}">
                      <a16:colId xmlns:a16="http://schemas.microsoft.com/office/drawing/2014/main" val="2986918371"/>
                    </a:ext>
                  </a:extLst>
                </a:gridCol>
                <a:gridCol w="5290951">
                  <a:extLst>
                    <a:ext uri="{9D8B030D-6E8A-4147-A177-3AD203B41FA5}">
                      <a16:colId xmlns:a16="http://schemas.microsoft.com/office/drawing/2014/main" val="2644004172"/>
                    </a:ext>
                  </a:extLst>
                </a:gridCol>
              </a:tblGrid>
              <a:tr h="330462">
                <a:tc>
                  <a:txBody>
                    <a:bodyPr/>
                    <a:lstStyle/>
                    <a:p>
                      <a:r>
                        <a:rPr lang="zh-CN" sz="1000">
                          <a:effectLst/>
                        </a:rPr>
                        <a:t>条目</a:t>
                      </a:r>
                      <a:endParaRPr lang="zh-CN" sz="1000">
                        <a:effectLst/>
                        <a:latin typeface="Times New Roman" panose="02020603050405020304" pitchFamily="18" charset="0"/>
                      </a:endParaRPr>
                    </a:p>
                  </a:txBody>
                  <a:tcPr marL="68580" marR="68580" marT="0" marB="0"/>
                </a:tc>
                <a:tc>
                  <a:txBody>
                    <a:bodyPr/>
                    <a:lstStyle/>
                    <a:p>
                      <a:r>
                        <a:rPr lang="zh-CN" sz="1000">
                          <a:effectLst/>
                        </a:rPr>
                        <a:t>预期经费</a:t>
                      </a:r>
                      <a:r>
                        <a:rPr lang="en-US" sz="1000">
                          <a:effectLst/>
                        </a:rPr>
                        <a:t>(</a:t>
                      </a:r>
                      <a:r>
                        <a:rPr lang="zh-CN" sz="1000">
                          <a:effectLst/>
                        </a:rPr>
                        <a:t>元</a:t>
                      </a:r>
                      <a:r>
                        <a:rPr lang="en-US" sz="1000">
                          <a:effectLst/>
                        </a:rPr>
                        <a:t>)</a:t>
                      </a:r>
                      <a:endParaRPr lang="zh-CN" sz="1000">
                        <a:effectLst/>
                        <a:latin typeface="Times New Roman" panose="02020603050405020304" pitchFamily="18" charset="0"/>
                      </a:endParaRPr>
                    </a:p>
                  </a:txBody>
                  <a:tcPr marL="68580" marR="68580" marT="0" marB="0"/>
                </a:tc>
                <a:tc>
                  <a:txBody>
                    <a:bodyPr/>
                    <a:lstStyle/>
                    <a:p>
                      <a:r>
                        <a:rPr lang="zh-CN" sz="1000" dirty="0">
                          <a:effectLst/>
                        </a:rPr>
                        <a:t>备注</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56281477"/>
                  </a:ext>
                </a:extLst>
              </a:tr>
              <a:tr h="330462">
                <a:tc>
                  <a:txBody>
                    <a:bodyPr/>
                    <a:lstStyle/>
                    <a:p>
                      <a:r>
                        <a:rPr lang="zh-CN" sz="1000">
                          <a:effectLst/>
                        </a:rPr>
                        <a:t>人力成本</a:t>
                      </a:r>
                      <a:endParaRPr lang="zh-CN" sz="1000">
                        <a:effectLst/>
                        <a:latin typeface="Times New Roman" panose="02020603050405020304" pitchFamily="18" charset="0"/>
                      </a:endParaRPr>
                    </a:p>
                  </a:txBody>
                  <a:tcPr marL="68580" marR="68580" marT="0" marB="0"/>
                </a:tc>
                <a:tc>
                  <a:txBody>
                    <a:bodyPr/>
                    <a:lstStyle/>
                    <a:p>
                      <a:r>
                        <a:rPr lang="en-US" sz="1000">
                          <a:effectLst/>
                        </a:rPr>
                        <a:t>0</a:t>
                      </a:r>
                      <a:endParaRPr lang="zh-CN" sz="1000">
                        <a:effectLst/>
                        <a:latin typeface="Times New Roman" panose="02020603050405020304" pitchFamily="18" charset="0"/>
                      </a:endParaRPr>
                    </a:p>
                  </a:txBody>
                  <a:tcPr marL="68580" marR="68580" marT="0" marB="0"/>
                </a:tc>
                <a:tc>
                  <a:txBody>
                    <a:bodyPr/>
                    <a:lstStyle/>
                    <a:p>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881194718"/>
                  </a:ext>
                </a:extLst>
              </a:tr>
              <a:tr h="660925">
                <a:tc>
                  <a:txBody>
                    <a:bodyPr/>
                    <a:lstStyle/>
                    <a:p>
                      <a:r>
                        <a:rPr lang="zh-CN" sz="1000">
                          <a:effectLst/>
                        </a:rPr>
                        <a:t>场地成本</a:t>
                      </a:r>
                      <a:endParaRPr lang="zh-CN" sz="1000">
                        <a:effectLst/>
                        <a:latin typeface="Times New Roman" panose="02020603050405020304" pitchFamily="18" charset="0"/>
                      </a:endParaRPr>
                    </a:p>
                  </a:txBody>
                  <a:tcPr marL="68580" marR="68580" marT="0" marB="0"/>
                </a:tc>
                <a:tc>
                  <a:txBody>
                    <a:bodyPr/>
                    <a:lstStyle/>
                    <a:p>
                      <a:r>
                        <a:rPr lang="en-US" sz="1000" dirty="0">
                          <a:effectLst/>
                        </a:rPr>
                        <a:t>0</a:t>
                      </a:r>
                      <a:endParaRPr lang="zh-CN" sz="1000" dirty="0">
                        <a:effectLst/>
                        <a:latin typeface="Times New Roman" panose="02020603050405020304" pitchFamily="18" charset="0"/>
                      </a:endParaRPr>
                    </a:p>
                  </a:txBody>
                  <a:tcPr marL="68580" marR="68580" marT="0" marB="0"/>
                </a:tc>
                <a:tc>
                  <a:txBody>
                    <a:bodyPr/>
                    <a:lstStyle/>
                    <a:p>
                      <a:r>
                        <a:rPr lang="zh-CN" sz="1000">
                          <a:effectLst/>
                        </a:rPr>
                        <a:t>可以选择在寝室或是图书馆自习室等可以免费使用的场地进行讨论</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4286639701"/>
                  </a:ext>
                </a:extLst>
              </a:tr>
              <a:tr h="330462">
                <a:tc>
                  <a:txBody>
                    <a:bodyPr/>
                    <a:lstStyle/>
                    <a:p>
                      <a:r>
                        <a:rPr lang="zh-CN" sz="1000">
                          <a:effectLst/>
                        </a:rPr>
                        <a:t>文本印刷</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a:effectLst/>
                        </a:rPr>
                        <a:t>打印资料和报告等</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993432850"/>
                  </a:ext>
                </a:extLst>
              </a:tr>
              <a:tr h="330462">
                <a:tc>
                  <a:txBody>
                    <a:bodyPr/>
                    <a:lstStyle/>
                    <a:p>
                      <a:r>
                        <a:rPr lang="zh-CN" sz="1000">
                          <a:effectLst/>
                        </a:rPr>
                        <a:t>阿里云服务器</a:t>
                      </a:r>
                      <a:endParaRPr lang="zh-CN" sz="1000">
                        <a:effectLst/>
                        <a:latin typeface="Times New Roman" panose="02020603050405020304" pitchFamily="18" charset="0"/>
                      </a:endParaRPr>
                    </a:p>
                  </a:txBody>
                  <a:tcPr marL="68580" marR="68580" marT="0" marB="0"/>
                </a:tc>
                <a:tc>
                  <a:txBody>
                    <a:bodyPr/>
                    <a:lstStyle/>
                    <a:p>
                      <a:r>
                        <a:rPr lang="en-US" sz="1000">
                          <a:effectLst/>
                        </a:rPr>
                        <a:t>55</a:t>
                      </a:r>
                      <a:endParaRPr lang="zh-CN" sz="1000">
                        <a:effectLst/>
                        <a:latin typeface="Times New Roman" panose="02020603050405020304" pitchFamily="18" charset="0"/>
                      </a:endParaRPr>
                    </a:p>
                  </a:txBody>
                  <a:tcPr marL="68580" marR="68580" marT="0" marB="0"/>
                </a:tc>
                <a:tc>
                  <a:txBody>
                    <a:bodyPr/>
                    <a:lstStyle/>
                    <a:p>
                      <a:r>
                        <a:rPr lang="zh-CN" sz="1000">
                          <a:effectLst/>
                        </a:rPr>
                        <a:t>阿里云服务器学生价半年</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352194364"/>
                  </a:ext>
                </a:extLst>
              </a:tr>
              <a:tr h="660925">
                <a:tc>
                  <a:txBody>
                    <a:bodyPr/>
                    <a:lstStyle/>
                    <a:p>
                      <a:r>
                        <a:rPr lang="zh-CN" sz="1000">
                          <a:effectLst/>
                        </a:rPr>
                        <a:t>学习培训</a:t>
                      </a:r>
                      <a:endParaRPr lang="zh-CN" sz="1000">
                        <a:effectLst/>
                        <a:latin typeface="Times New Roman" panose="02020603050405020304" pitchFamily="18" charset="0"/>
                      </a:endParaRPr>
                    </a:p>
                  </a:txBody>
                  <a:tcPr marL="68580" marR="68580" marT="0" marB="0"/>
                </a:tc>
                <a:tc>
                  <a:txBody>
                    <a:bodyPr/>
                    <a:lstStyle/>
                    <a:p>
                      <a:r>
                        <a:rPr lang="en-US" sz="1000">
                          <a:effectLst/>
                        </a:rPr>
                        <a:t>800</a:t>
                      </a:r>
                      <a:endParaRPr lang="zh-CN" sz="1000">
                        <a:effectLst/>
                        <a:latin typeface="Times New Roman" panose="02020603050405020304" pitchFamily="18" charset="0"/>
                      </a:endParaRPr>
                    </a:p>
                  </a:txBody>
                  <a:tcPr marL="68580" marR="68580" marT="0" marB="0"/>
                </a:tc>
                <a:tc>
                  <a:txBody>
                    <a:bodyPr/>
                    <a:lstStyle/>
                    <a:p>
                      <a:r>
                        <a:rPr lang="zh-CN" sz="1000" dirty="0">
                          <a:effectLst/>
                        </a:rPr>
                        <a:t>包括了网上收费文档下载、图书购买、在线课程等</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371645506"/>
                  </a:ext>
                </a:extLst>
              </a:tr>
              <a:tr h="660925">
                <a:tc>
                  <a:txBody>
                    <a:bodyPr/>
                    <a:lstStyle/>
                    <a:p>
                      <a:r>
                        <a:rPr lang="zh-CN" sz="1000">
                          <a:effectLst/>
                        </a:rPr>
                        <a:t>软件成本</a:t>
                      </a:r>
                      <a:endParaRPr lang="zh-CN" sz="1000">
                        <a:effectLst/>
                        <a:latin typeface="Times New Roman" panose="02020603050405020304" pitchFamily="18" charset="0"/>
                      </a:endParaRPr>
                    </a:p>
                  </a:txBody>
                  <a:tcPr marL="68580" marR="68580" marT="0" marB="0"/>
                </a:tc>
                <a:tc>
                  <a:txBody>
                    <a:bodyPr/>
                    <a:lstStyle/>
                    <a:p>
                      <a:r>
                        <a:rPr lang="en-US" sz="1000">
                          <a:effectLst/>
                        </a:rPr>
                        <a:t>200</a:t>
                      </a:r>
                      <a:endParaRPr lang="zh-CN" sz="1000">
                        <a:effectLst/>
                        <a:latin typeface="Times New Roman" panose="02020603050405020304" pitchFamily="18" charset="0"/>
                      </a:endParaRPr>
                    </a:p>
                  </a:txBody>
                  <a:tcPr marL="68580" marR="68580" marT="0" marB="0"/>
                </a:tc>
                <a:tc>
                  <a:txBody>
                    <a:bodyPr/>
                    <a:lstStyle/>
                    <a:p>
                      <a:r>
                        <a:rPr lang="zh-CN" sz="1000" dirty="0">
                          <a:effectLst/>
                        </a:rPr>
                        <a:t>大部分软件会使用开源或者</a:t>
                      </a:r>
                      <a:r>
                        <a:rPr lang="zh-CN" altLang="en-US" sz="1000" dirty="0">
                          <a:effectLst/>
                        </a:rPr>
                        <a:t>使用学习用途的免费方式进行安装</a:t>
                      </a:r>
                      <a:r>
                        <a:rPr lang="zh-CN" sz="1000" dirty="0">
                          <a:effectLst/>
                        </a:rPr>
                        <a:t>，但不排除只能选择</a:t>
                      </a:r>
                      <a:r>
                        <a:rPr lang="zh-CN" altLang="en-US" sz="1000" dirty="0">
                          <a:effectLst/>
                        </a:rPr>
                        <a:t>付费的情况。</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123716451"/>
                  </a:ext>
                </a:extLst>
              </a:tr>
              <a:tr h="330462">
                <a:tc>
                  <a:txBody>
                    <a:bodyPr/>
                    <a:lstStyle/>
                    <a:p>
                      <a:r>
                        <a:rPr lang="zh-CN" sz="1000">
                          <a:effectLst/>
                        </a:rPr>
                        <a:t>活动交流</a:t>
                      </a:r>
                      <a:endParaRPr lang="zh-CN" sz="1000">
                        <a:effectLst/>
                        <a:latin typeface="Times New Roman" panose="02020603050405020304" pitchFamily="18" charset="0"/>
                      </a:endParaRPr>
                    </a:p>
                  </a:txBody>
                  <a:tcPr marL="68580" marR="68580" marT="0" marB="0"/>
                </a:tc>
                <a:tc>
                  <a:txBody>
                    <a:bodyPr/>
                    <a:lstStyle/>
                    <a:p>
                      <a:r>
                        <a:rPr lang="en-US" sz="1000" dirty="0">
                          <a:effectLst/>
                        </a:rPr>
                        <a:t>600</a:t>
                      </a:r>
                      <a:endParaRPr lang="zh-CN" sz="1000" dirty="0">
                        <a:effectLst/>
                        <a:latin typeface="Times New Roman" panose="02020603050405020304" pitchFamily="18" charset="0"/>
                      </a:endParaRPr>
                    </a:p>
                  </a:txBody>
                  <a:tcPr marL="68580" marR="68580" marT="0" marB="0"/>
                </a:tc>
                <a:tc>
                  <a:txBody>
                    <a:bodyPr/>
                    <a:lstStyle/>
                    <a:p>
                      <a:r>
                        <a:rPr lang="en-US" sz="1000" dirty="0">
                          <a:effectLst/>
                        </a:rPr>
                        <a:t>team building</a:t>
                      </a:r>
                      <a:r>
                        <a:rPr lang="zh-CN" sz="1000" dirty="0">
                          <a:effectLst/>
                        </a:rPr>
                        <a:t>交流感情增强默契</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978878408"/>
                  </a:ext>
                </a:extLst>
              </a:tr>
            </a:tbl>
          </a:graphicData>
        </a:graphic>
      </p:graphicFrame>
      <p:sp>
        <p:nvSpPr>
          <p:cNvPr id="10" name="TextBox 5">
            <a:extLst>
              <a:ext uri="{FF2B5EF4-FFF2-40B4-BE49-F238E27FC236}">
                <a16:creationId xmlns:a16="http://schemas.microsoft.com/office/drawing/2014/main" id="{F4BBB9C0-8B88-4A04-9E12-DB3C637FFAA6}"/>
              </a:ext>
            </a:extLst>
          </p:cNvPr>
          <p:cNvSpPr txBox="1"/>
          <p:nvPr/>
        </p:nvSpPr>
        <p:spPr>
          <a:xfrm>
            <a:off x="607020" y="4758847"/>
            <a:ext cx="7754573" cy="1238801"/>
          </a:xfrm>
          <a:prstGeom prst="rect">
            <a:avLst/>
          </a:prstGeom>
          <a:noFill/>
        </p:spPr>
        <p:txBody>
          <a:bodyPr wrap="square" rtlCol="0">
            <a:spAutoFit/>
          </a:bodyPr>
          <a:lstStyle/>
          <a:p>
            <a:r>
              <a:rPr lang="en-US" altLang="zh-CN" sz="1600" dirty="0">
                <a:solidFill>
                  <a:schemeClr val="bg1"/>
                </a:solidFill>
              </a:rPr>
              <a:t>      </a:t>
            </a:r>
            <a:r>
              <a:rPr lang="zh-CN" altLang="zh-CN" sz="1600" dirty="0">
                <a:solidFill>
                  <a:schemeClr val="bg1"/>
                </a:solidFill>
              </a:rPr>
              <a:t>为了防止软件需求阶段的成本超出预期，所以需要对成本加以控制。本计划的目的就是对小组在软件需求阶段可能产生的支出进行估算和管理，以保证整个项目的成本不会超出预期。</a:t>
            </a:r>
            <a:endParaRPr lang="en-US" altLang="zh-CN" sz="1600" dirty="0">
              <a:solidFill>
                <a:schemeClr val="bg1"/>
              </a:solidFill>
            </a:endParaRPr>
          </a:p>
          <a:p>
            <a:r>
              <a:rPr lang="en-US" altLang="zh-CN" sz="1600" dirty="0">
                <a:solidFill>
                  <a:schemeClr val="bg1"/>
                </a:solidFill>
              </a:rPr>
              <a:t>     </a:t>
            </a:r>
            <a:r>
              <a:rPr lang="zh-CN" altLang="en-US" sz="1600" dirty="0">
                <a:solidFill>
                  <a:schemeClr val="bg1"/>
                </a:solidFill>
              </a:rPr>
              <a:t>按小组成员每人每日工作一小时计算。</a:t>
            </a:r>
            <a:endParaRPr lang="zh-CN" altLang="zh-CN" sz="1600" dirty="0">
              <a:solidFill>
                <a:schemeClr val="bg1"/>
              </a:solidFill>
            </a:endParaRPr>
          </a:p>
          <a:p>
            <a:endParaRPr lang="en-US" sz="1050" b="1" dirty="0">
              <a:solidFill>
                <a:schemeClr val="bg1">
                  <a:lumMod val="65000"/>
                </a:schemeClr>
              </a:solidFill>
              <a:latin typeface="Signika Negative" pitchFamily="2" charset="0"/>
            </a:endParaRPr>
          </a:p>
        </p:txBody>
      </p:sp>
      <p:sp>
        <p:nvSpPr>
          <p:cNvPr id="9" name="Oval 99">
            <a:hlinkClick r:id="rId2" action="ppaction://hlinksldjump"/>
            <a:extLst>
              <a:ext uri="{FF2B5EF4-FFF2-40B4-BE49-F238E27FC236}">
                <a16:creationId xmlns:a16="http://schemas.microsoft.com/office/drawing/2014/main" id="{B1A6A8B5-E8F5-4FDE-9B96-5763418DC484}"/>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710586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animBg="1"/>
      <p:bldP spid="10"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质量管理计划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5151861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质量管理计划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4616648"/>
          </a:xfrm>
          <a:prstGeom prst="rect">
            <a:avLst/>
          </a:prstGeom>
          <a:noFill/>
        </p:spPr>
        <p:txBody>
          <a:bodyPr wrap="square" rtlCol="0">
            <a:spAutoFit/>
          </a:bodyPr>
          <a:lstStyle/>
          <a:p>
            <a:r>
              <a:rPr lang="zh-CN" altLang="zh-CN" dirty="0">
                <a:solidFill>
                  <a:schemeClr val="bg1"/>
                </a:solidFill>
              </a:rPr>
              <a:t>为保证需求工程的顺利进行，我们需要保障需求工程中各个环节都要有准备有计划地执行，其主要环节包含：</a:t>
            </a:r>
            <a:endParaRPr lang="en-US" altLang="zh-CN" dirty="0">
              <a:solidFill>
                <a:schemeClr val="bg1"/>
              </a:solidFill>
            </a:endParaRPr>
          </a:p>
          <a:p>
            <a:endParaRPr lang="en-US" altLang="zh-CN" dirty="0">
              <a:solidFill>
                <a:schemeClr val="bg1"/>
              </a:solidFill>
            </a:endParaRPr>
          </a:p>
          <a:p>
            <a:pPr lvl="1"/>
            <a:r>
              <a:rPr lang="zh-CN" altLang="zh-CN" sz="2400" dirty="0">
                <a:solidFill>
                  <a:schemeClr val="bg1"/>
                </a:solidFill>
              </a:rPr>
              <a:t>需求获取</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与客户</a:t>
            </a:r>
            <a:r>
              <a:rPr lang="en-US" altLang="zh-CN" dirty="0">
                <a:solidFill>
                  <a:schemeClr val="bg1"/>
                </a:solidFill>
              </a:rPr>
              <a:t>(</a:t>
            </a:r>
            <a:r>
              <a:rPr lang="zh-CN" altLang="zh-CN" dirty="0">
                <a:solidFill>
                  <a:schemeClr val="bg1"/>
                </a:solidFill>
              </a:rPr>
              <a:t>杨老师</a:t>
            </a:r>
            <a:r>
              <a:rPr lang="en-US" altLang="zh-CN" dirty="0">
                <a:solidFill>
                  <a:schemeClr val="bg1"/>
                </a:solidFill>
              </a:rPr>
              <a:t>)</a:t>
            </a:r>
            <a:r>
              <a:rPr lang="zh-CN" altLang="zh-CN" dirty="0">
                <a:solidFill>
                  <a:schemeClr val="bg1"/>
                </a:solidFill>
              </a:rPr>
              <a:t>进行充分交流</a:t>
            </a:r>
            <a:endParaRPr lang="en-US" altLang="zh-CN" sz="2400" dirty="0">
              <a:solidFill>
                <a:schemeClr val="bg1"/>
              </a:solidFill>
            </a:endParaRPr>
          </a:p>
          <a:p>
            <a:pPr lvl="1"/>
            <a:r>
              <a:rPr lang="zh-CN" altLang="zh-CN" sz="2400" dirty="0">
                <a:solidFill>
                  <a:schemeClr val="bg1"/>
                </a:solidFill>
              </a:rPr>
              <a:t>需求分析</a:t>
            </a:r>
            <a:r>
              <a:rPr lang="en-US" altLang="zh-CN" sz="2400" dirty="0">
                <a:solidFill>
                  <a:schemeClr val="bg1"/>
                </a:solidFill>
              </a:rPr>
              <a:t> </a:t>
            </a:r>
          </a:p>
          <a:p>
            <a:pPr lvl="1"/>
            <a:r>
              <a:rPr lang="en-US" altLang="zh-CN" sz="2400" dirty="0">
                <a:solidFill>
                  <a:schemeClr val="bg1"/>
                </a:solidFill>
              </a:rPr>
              <a:t>	</a:t>
            </a:r>
            <a:r>
              <a:rPr lang="zh-CN" altLang="zh-CN" dirty="0">
                <a:solidFill>
                  <a:schemeClr val="bg1"/>
                </a:solidFill>
              </a:rPr>
              <a:t>经济可行性，技术可行性，操作可行性</a:t>
            </a:r>
            <a:endParaRPr lang="en-US" altLang="zh-CN" sz="2400" dirty="0">
              <a:solidFill>
                <a:schemeClr val="bg1"/>
              </a:solidFill>
            </a:endParaRPr>
          </a:p>
          <a:p>
            <a:pPr lvl="1"/>
            <a:r>
              <a:rPr lang="zh-CN" altLang="zh-CN" sz="2400" dirty="0">
                <a:solidFill>
                  <a:schemeClr val="bg1"/>
                </a:solidFill>
              </a:rPr>
              <a:t>需求规格说明</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制作需求规格说明书</a:t>
            </a:r>
            <a:endParaRPr lang="en-US" altLang="zh-CN" sz="2400" dirty="0">
              <a:solidFill>
                <a:schemeClr val="bg1"/>
              </a:solidFill>
            </a:endParaRPr>
          </a:p>
          <a:p>
            <a:pPr lvl="1"/>
            <a:r>
              <a:rPr lang="zh-CN" altLang="zh-CN" sz="2400" dirty="0">
                <a:solidFill>
                  <a:schemeClr val="bg1"/>
                </a:solidFill>
              </a:rPr>
              <a:t>需求规格审核</a:t>
            </a:r>
            <a:endParaRPr lang="en-US" altLang="zh-CN" sz="2400" dirty="0">
              <a:solidFill>
                <a:schemeClr val="bg1"/>
              </a:solidFill>
            </a:endParaRPr>
          </a:p>
          <a:p>
            <a:pPr lvl="1"/>
            <a:r>
              <a:rPr lang="en-US" altLang="zh-CN" sz="2400" dirty="0">
                <a:solidFill>
                  <a:schemeClr val="bg1"/>
                </a:solidFill>
              </a:rPr>
              <a:t>	</a:t>
            </a:r>
            <a:r>
              <a:rPr lang="zh-CN" altLang="zh-CN" dirty="0">
                <a:solidFill>
                  <a:schemeClr val="bg1"/>
                </a:solidFill>
              </a:rPr>
              <a:t>记录《需求规格审核报告》</a:t>
            </a: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72253783-80E1-4B00-9BCD-F315F7DCF26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7871892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78">
            <a:extLst>
              <a:ext uri="{FF2B5EF4-FFF2-40B4-BE49-F238E27FC236}">
                <a16:creationId xmlns:a16="http://schemas.microsoft.com/office/drawing/2014/main" id="{AAC5EEFB-A981-4831-9228-DCAAF21089D8}"/>
              </a:ext>
            </a:extLst>
          </p:cNvPr>
          <p:cNvSpPr/>
          <p:nvPr/>
        </p:nvSpPr>
        <p:spPr>
          <a:xfrm>
            <a:off x="7873310" y="6185067"/>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
        <p:nvSpPr>
          <p:cNvPr id="45" name="TextBox 2">
            <a:extLst>
              <a:ext uri="{FF2B5EF4-FFF2-40B4-BE49-F238E27FC236}">
                <a16:creationId xmlns:a16="http://schemas.microsoft.com/office/drawing/2014/main" id="{053DF39F-5A45-47DA-94BE-B31113CF7B97}"/>
              </a:ext>
            </a:extLst>
          </p:cNvPr>
          <p:cNvSpPr txBox="1"/>
          <p:nvPr/>
        </p:nvSpPr>
        <p:spPr>
          <a:xfrm>
            <a:off x="27620" y="330337"/>
            <a:ext cx="2502609" cy="1015663"/>
          </a:xfrm>
          <a:prstGeom prst="rect">
            <a:avLst/>
          </a:prstGeom>
          <a:noFill/>
        </p:spPr>
        <p:txBody>
          <a:bodyPr wrap="none" rtlCol="0">
            <a:spAutoFit/>
          </a:bodyPr>
          <a:lstStyle/>
          <a:p>
            <a:pPr algn="ctr"/>
            <a:r>
              <a:rPr lang="zh-CN" altLang="en-US" sz="6000" b="1" dirty="0">
                <a:solidFill>
                  <a:schemeClr val="bg1"/>
                </a:solidFill>
                <a:latin typeface="Raleway" panose="020B0003030101060003" pitchFamily="34" charset="0"/>
              </a:rPr>
              <a:t>目录：</a:t>
            </a:r>
            <a:endParaRPr lang="id-ID" sz="6000" b="1" dirty="0">
              <a:solidFill>
                <a:schemeClr val="bg1"/>
              </a:solidFill>
              <a:latin typeface="Raleway" panose="020B0003030101060003" pitchFamily="34" charset="0"/>
            </a:endParaRPr>
          </a:p>
        </p:txBody>
      </p:sp>
      <p:sp>
        <p:nvSpPr>
          <p:cNvPr id="46" name="Rectangle 178">
            <a:extLst>
              <a:ext uri="{FF2B5EF4-FFF2-40B4-BE49-F238E27FC236}">
                <a16:creationId xmlns:a16="http://schemas.microsoft.com/office/drawing/2014/main" id="{7116D325-45A5-4257-A10B-738C024A1411}"/>
              </a:ext>
            </a:extLst>
          </p:cNvPr>
          <p:cNvSpPr/>
          <p:nvPr/>
        </p:nvSpPr>
        <p:spPr>
          <a:xfrm>
            <a:off x="1904496" y="1936397"/>
            <a:ext cx="6737742" cy="3662541"/>
          </a:xfrm>
          <a:prstGeom prst="rect">
            <a:avLst/>
          </a:prstGeom>
        </p:spPr>
        <p:txBody>
          <a:bodyPr wrap="none">
            <a:spAutoFit/>
          </a:bodyPr>
          <a:lstStyle/>
          <a:p>
            <a:r>
              <a:rPr lang="en-US" altLang="zh-CN" sz="4000" b="1" dirty="0">
                <a:solidFill>
                  <a:schemeClr val="bg1"/>
                </a:solidFill>
                <a:latin typeface="+mj-lt"/>
              </a:rPr>
              <a:t>1.</a:t>
            </a:r>
            <a:r>
              <a:rPr lang="zh-CN" altLang="en-US" sz="4000" b="1" dirty="0">
                <a:solidFill>
                  <a:schemeClr val="bg1"/>
                </a:solidFill>
                <a:latin typeface="+mj-lt"/>
              </a:rPr>
              <a:t>组织关系图</a:t>
            </a:r>
            <a:endParaRPr lang="en-US" altLang="zh-CN" sz="4000" b="1" dirty="0">
              <a:solidFill>
                <a:schemeClr val="bg1"/>
              </a:solidFill>
              <a:latin typeface="+mj-lt"/>
            </a:endParaRPr>
          </a:p>
          <a:p>
            <a:r>
              <a:rPr lang="en-US" altLang="zh-CN" sz="4000" b="1" dirty="0">
                <a:solidFill>
                  <a:schemeClr val="bg1"/>
                </a:solidFill>
                <a:latin typeface="+mj-lt"/>
              </a:rPr>
              <a:t>2.OBS</a:t>
            </a:r>
            <a:r>
              <a:rPr lang="zh-CN" altLang="en-US" sz="4000" b="1" dirty="0">
                <a:solidFill>
                  <a:schemeClr val="bg1"/>
                </a:solidFill>
                <a:latin typeface="+mj-lt"/>
              </a:rPr>
              <a:t>图</a:t>
            </a:r>
            <a:endParaRPr lang="en-US" altLang="zh-CN" sz="4000" b="1" dirty="0">
              <a:solidFill>
                <a:schemeClr val="bg1"/>
              </a:solidFill>
              <a:latin typeface="+mj-lt"/>
            </a:endParaRPr>
          </a:p>
          <a:p>
            <a:r>
              <a:rPr lang="en-US" sz="4000" b="1" dirty="0">
                <a:solidFill>
                  <a:schemeClr val="bg1"/>
                </a:solidFill>
                <a:latin typeface="+mj-lt"/>
              </a:rPr>
              <a:t>3.</a:t>
            </a:r>
            <a:r>
              <a:rPr lang="zh-CN" altLang="zh-CN" sz="4000" b="1" dirty="0">
                <a:solidFill>
                  <a:schemeClr val="bg1"/>
                </a:solidFill>
              </a:rPr>
              <a:t>工作任务的分解与人员分工</a:t>
            </a:r>
            <a:endParaRPr lang="en-US" altLang="zh-CN" sz="4000" b="1" dirty="0">
              <a:solidFill>
                <a:schemeClr val="bg1"/>
              </a:solidFill>
            </a:endParaRPr>
          </a:p>
          <a:p>
            <a:r>
              <a:rPr lang="en-US" altLang="zh-CN" sz="4000" b="1" dirty="0">
                <a:solidFill>
                  <a:schemeClr val="bg1"/>
                </a:solidFill>
              </a:rPr>
              <a:t>4. WBS</a:t>
            </a:r>
            <a:r>
              <a:rPr lang="zh-CN" altLang="en-US" sz="4000" b="1" dirty="0">
                <a:solidFill>
                  <a:schemeClr val="bg1"/>
                </a:solidFill>
              </a:rPr>
              <a:t>表</a:t>
            </a:r>
            <a:endParaRPr lang="zh-CN" altLang="zh-CN" sz="4000" b="1" dirty="0">
              <a:solidFill>
                <a:schemeClr val="bg1"/>
              </a:solidFill>
            </a:endParaRPr>
          </a:p>
          <a:p>
            <a:r>
              <a:rPr lang="en-US" altLang="zh-CN" sz="4000" b="1" dirty="0">
                <a:solidFill>
                  <a:schemeClr val="bg1"/>
                </a:solidFill>
              </a:rPr>
              <a:t>5.</a:t>
            </a:r>
            <a:r>
              <a:rPr lang="zh-CN" altLang="en-US" sz="4000" b="1" dirty="0">
                <a:solidFill>
                  <a:schemeClr val="bg1"/>
                </a:solidFill>
              </a:rPr>
              <a:t>专题计划要点</a:t>
            </a:r>
            <a:endParaRPr lang="zh-CN" altLang="zh-CN" sz="4000" b="1" dirty="0">
              <a:solidFill>
                <a:schemeClr val="bg1"/>
              </a:solidFill>
            </a:endParaRPr>
          </a:p>
          <a:p>
            <a:pPr algn="ctr"/>
            <a:endParaRPr lang="id-ID" sz="3200" b="1" dirty="0">
              <a:solidFill>
                <a:schemeClr val="bg1"/>
              </a:solidFill>
              <a:latin typeface="+mj-lt"/>
            </a:endParaRPr>
          </a:p>
        </p:txBody>
      </p:sp>
    </p:spTree>
    <p:extLst>
      <p:ext uri="{BB962C8B-B14F-4D97-AF65-F5344CB8AC3E}">
        <p14:creationId xmlns:p14="http://schemas.microsoft.com/office/powerpoint/2010/main" val="3755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沟通管理计划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614015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5847755"/>
          </a:xfrm>
          <a:prstGeom prst="rect">
            <a:avLst/>
          </a:prstGeom>
          <a:noFill/>
        </p:spPr>
        <p:txBody>
          <a:bodyPr wrap="square" rtlCol="0">
            <a:spAutoFit/>
          </a:bodyPr>
          <a:lstStyle/>
          <a:p>
            <a:pPr lvl="1"/>
            <a:r>
              <a:rPr lang="zh-CN" altLang="zh-CN" sz="2800" dirty="0">
                <a:solidFill>
                  <a:schemeClr val="bg1"/>
                </a:solidFill>
              </a:rPr>
              <a:t>开发者与客户</a:t>
            </a:r>
            <a:endParaRPr lang="en-US" altLang="zh-CN" sz="2800" dirty="0">
              <a:solidFill>
                <a:schemeClr val="bg1"/>
              </a:solidFill>
            </a:endParaRPr>
          </a:p>
          <a:p>
            <a:r>
              <a:rPr lang="en-US" altLang="zh-CN" sz="2400" dirty="0">
                <a:solidFill>
                  <a:schemeClr val="bg1"/>
                </a:solidFill>
              </a:rPr>
              <a:t>	</a:t>
            </a:r>
            <a:r>
              <a:rPr lang="en-US" altLang="zh-CN" sz="1600" dirty="0">
                <a:solidFill>
                  <a:schemeClr val="bg1"/>
                </a:solidFill>
              </a:rPr>
              <a:t>1.</a:t>
            </a:r>
            <a:r>
              <a:rPr lang="zh-CN" altLang="zh-CN" sz="1600" dirty="0">
                <a:solidFill>
                  <a:schemeClr val="bg1"/>
                </a:solidFill>
              </a:rPr>
              <a:t>此系统中第一客户为老师，在需求分析过程中需常与老师保持联络，</a:t>
            </a:r>
            <a:r>
              <a:rPr lang="en-US" altLang="zh-CN" sz="1600" dirty="0">
                <a:solidFill>
                  <a:schemeClr val="bg1"/>
                </a:solidFill>
              </a:rPr>
              <a:t>	</a:t>
            </a:r>
            <a:r>
              <a:rPr lang="zh-CN" altLang="zh-CN" sz="1600" dirty="0">
                <a:solidFill>
                  <a:schemeClr val="bg1"/>
                </a:solidFill>
              </a:rPr>
              <a:t>通过</a:t>
            </a:r>
            <a:r>
              <a:rPr lang="en-US" altLang="zh-CN" sz="1600" dirty="0">
                <a:solidFill>
                  <a:schemeClr val="bg1"/>
                </a:solidFill>
              </a:rPr>
              <a:t>	</a:t>
            </a:r>
            <a:r>
              <a:rPr lang="zh-CN" altLang="zh-CN" sz="1600" dirty="0">
                <a:solidFill>
                  <a:schemeClr val="bg1"/>
                </a:solidFill>
              </a:rPr>
              <a:t>微信，电子邮件和电话等方式预约沟通的方式，时间和地点。</a:t>
            </a:r>
          </a:p>
          <a:p>
            <a:r>
              <a:rPr lang="en-US" altLang="zh-CN" sz="1600" dirty="0">
                <a:solidFill>
                  <a:schemeClr val="bg1"/>
                </a:solidFill>
              </a:rPr>
              <a:t>	2.</a:t>
            </a:r>
            <a:r>
              <a:rPr lang="zh-CN" altLang="zh-CN" sz="1600" dirty="0">
                <a:solidFill>
                  <a:schemeClr val="bg1"/>
                </a:solidFill>
              </a:rPr>
              <a:t>第二客户为学生，主要通过邀请校园内学生体验本系统，并填写相应调查问</a:t>
            </a:r>
            <a:r>
              <a:rPr lang="en-US" altLang="zh-CN" sz="1600" dirty="0">
                <a:solidFill>
                  <a:schemeClr val="bg1"/>
                </a:solidFill>
              </a:rPr>
              <a:t>	</a:t>
            </a:r>
            <a:r>
              <a:rPr lang="zh-CN" altLang="zh-CN" sz="1600" dirty="0">
                <a:solidFill>
                  <a:schemeClr val="bg1"/>
                </a:solidFill>
              </a:rPr>
              <a:t>卷，以此来调查客户满意度。</a:t>
            </a:r>
          </a:p>
          <a:p>
            <a:pPr lvl="1"/>
            <a:r>
              <a:rPr lang="zh-CN" altLang="zh-CN" sz="2800" dirty="0">
                <a:solidFill>
                  <a:schemeClr val="bg1"/>
                </a:solidFill>
              </a:rPr>
              <a:t>开发团队内部</a:t>
            </a:r>
            <a:endParaRPr lang="en-US" altLang="zh-CN" sz="3600" dirty="0">
              <a:solidFill>
                <a:schemeClr val="bg1"/>
              </a:solidFill>
            </a:endParaRPr>
          </a:p>
          <a:p>
            <a:r>
              <a:rPr lang="en-US" altLang="zh-CN" sz="2400" dirty="0">
                <a:solidFill>
                  <a:schemeClr val="bg1"/>
                </a:solidFill>
              </a:rPr>
              <a:t>	1.</a:t>
            </a:r>
            <a:r>
              <a:rPr lang="zh-CN" altLang="zh-CN" dirty="0">
                <a:solidFill>
                  <a:schemeClr val="bg1"/>
                </a:solidFill>
              </a:rPr>
              <a:t>开发团队内部通过微信，钉钉，电子邮件等方式联络，采用视频会</a:t>
            </a:r>
            <a:r>
              <a:rPr lang="en-US" altLang="zh-CN" dirty="0">
                <a:solidFill>
                  <a:schemeClr val="bg1"/>
                </a:solidFill>
              </a:rPr>
              <a:t>	</a:t>
            </a:r>
            <a:r>
              <a:rPr lang="zh-CN" altLang="zh-CN" dirty="0">
                <a:solidFill>
                  <a:schemeClr val="bg1"/>
                </a:solidFill>
              </a:rPr>
              <a:t>议，线下会议等方式沟通，通过钉钉发布开发人员任务，共享文件资</a:t>
            </a:r>
            <a:r>
              <a:rPr lang="en-US" altLang="zh-CN" dirty="0">
                <a:solidFill>
                  <a:schemeClr val="bg1"/>
                </a:solidFill>
              </a:rPr>
              <a:t>	</a:t>
            </a:r>
            <a:r>
              <a:rPr lang="zh-CN" altLang="zh-CN" dirty="0">
                <a:solidFill>
                  <a:schemeClr val="bg1"/>
                </a:solidFill>
              </a:rPr>
              <a:t>源</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a:t>	</a:t>
            </a:r>
            <a:r>
              <a:rPr lang="zh-CN" altLang="en-US" dirty="0">
                <a:solidFill>
                  <a:schemeClr val="bg1"/>
                </a:solidFill>
              </a:rPr>
              <a:t>每周三与周六晚</a:t>
            </a:r>
            <a:r>
              <a:rPr lang="en-US" altLang="zh-CN" dirty="0">
                <a:solidFill>
                  <a:schemeClr val="bg1"/>
                </a:solidFill>
              </a:rPr>
              <a:t>10</a:t>
            </a:r>
            <a:r>
              <a:rPr lang="zh-CN" altLang="en-US" dirty="0">
                <a:solidFill>
                  <a:schemeClr val="bg1"/>
                </a:solidFill>
              </a:rPr>
              <a:t>点召开小组例会</a:t>
            </a:r>
            <a:endParaRPr lang="en-US" altLang="zh-CN" dirty="0">
              <a:solidFill>
                <a:schemeClr val="bg1"/>
              </a:solidFill>
            </a:endParaRPr>
          </a:p>
          <a:p>
            <a:r>
              <a:rPr lang="en-US" altLang="zh-CN" dirty="0">
                <a:solidFill>
                  <a:schemeClr val="bg1"/>
                </a:solidFill>
              </a:rPr>
              <a:t>	</a:t>
            </a:r>
            <a:r>
              <a:rPr lang="zh-CN" altLang="en-US" dirty="0">
                <a:solidFill>
                  <a:schemeClr val="bg1"/>
                </a:solidFill>
              </a:rPr>
              <a:t>完成项目里程碑之后进行</a:t>
            </a:r>
            <a:r>
              <a:rPr lang="en-US" altLang="zh-CN" dirty="0">
                <a:solidFill>
                  <a:schemeClr val="bg1"/>
                </a:solidFill>
              </a:rPr>
              <a:t>TEAMBUILDING</a:t>
            </a: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4172037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配置管理计划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4536347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配置管理计划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960755" y="1169570"/>
            <a:ext cx="7978449" cy="5847755"/>
          </a:xfrm>
          <a:prstGeom prst="rect">
            <a:avLst/>
          </a:prstGeom>
          <a:noFill/>
        </p:spPr>
        <p:txBody>
          <a:bodyPr wrap="square" rtlCol="0">
            <a:spAutoFit/>
          </a:bodyPr>
          <a:lstStyle/>
          <a:p>
            <a:pPr>
              <a:buClr>
                <a:srgbClr val="30B695"/>
              </a:buClr>
            </a:pPr>
            <a:r>
              <a:rPr lang="en-US" altLang="zh-CN" sz="3200" dirty="0">
                <a:solidFill>
                  <a:schemeClr val="bg1"/>
                </a:solidFill>
              </a:rPr>
              <a:t>1.</a:t>
            </a:r>
            <a:r>
              <a:rPr lang="zh-CN" altLang="en-US" sz="3200" dirty="0">
                <a:solidFill>
                  <a:schemeClr val="bg1"/>
                </a:solidFill>
              </a:rPr>
              <a:t>建立配置管理委员会</a:t>
            </a:r>
            <a:endParaRPr lang="en-US" altLang="zh-CN" sz="3200" dirty="0">
              <a:solidFill>
                <a:schemeClr val="bg1"/>
              </a:solidFill>
            </a:endParaRPr>
          </a:p>
          <a:p>
            <a:pPr>
              <a:buClr>
                <a:srgbClr val="30B695"/>
              </a:buClr>
            </a:pPr>
            <a:r>
              <a:rPr lang="en-US" altLang="zh-CN" sz="3200" dirty="0">
                <a:solidFill>
                  <a:schemeClr val="bg1"/>
                </a:solidFill>
              </a:rPr>
              <a:t>	</a:t>
            </a:r>
          </a:p>
          <a:p>
            <a:pPr>
              <a:buClr>
                <a:srgbClr val="30B695"/>
              </a:buClr>
            </a:pPr>
            <a:r>
              <a:rPr lang="en-US" altLang="zh-CN" sz="3200" dirty="0">
                <a:solidFill>
                  <a:schemeClr val="bg1"/>
                </a:solidFill>
              </a:rPr>
              <a:t>2.</a:t>
            </a:r>
            <a:r>
              <a:rPr lang="zh-CN" altLang="en-US" sz="3200" dirty="0">
                <a:solidFill>
                  <a:schemeClr val="bg1"/>
                </a:solidFill>
              </a:rPr>
              <a:t>项目成员操作权限</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3.</a:t>
            </a:r>
            <a:r>
              <a:rPr lang="zh-CN" altLang="en-US" sz="3200" dirty="0">
                <a:solidFill>
                  <a:schemeClr val="bg1"/>
                </a:solidFill>
              </a:rPr>
              <a:t>编写版本命名规范</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4.</a:t>
            </a:r>
            <a:r>
              <a:rPr lang="zh-CN" altLang="en-US" sz="3200" dirty="0">
                <a:solidFill>
                  <a:schemeClr val="bg1"/>
                </a:solidFill>
              </a:rPr>
              <a:t>规定配置变更流程</a:t>
            </a:r>
            <a:endParaRPr lang="en-US" altLang="zh-CN" sz="3200" dirty="0">
              <a:solidFill>
                <a:schemeClr val="bg1"/>
              </a:solidFill>
            </a:endParaRPr>
          </a:p>
          <a:p>
            <a:pPr lvl="1"/>
            <a:r>
              <a:rPr lang="en-US" altLang="zh-CN" dirty="0">
                <a:solidFill>
                  <a:schemeClr val="bg1"/>
                </a:solidFill>
              </a:rPr>
              <a:t>1.</a:t>
            </a:r>
            <a:r>
              <a:rPr lang="zh-CN" altLang="zh-CN" dirty="0">
                <a:solidFill>
                  <a:schemeClr val="bg1"/>
                </a:solidFill>
              </a:rPr>
              <a:t>向</a:t>
            </a:r>
            <a:r>
              <a:rPr lang="en-US" altLang="zh-CN" dirty="0">
                <a:solidFill>
                  <a:schemeClr val="bg1"/>
                </a:solidFill>
              </a:rPr>
              <a:t>SCCB</a:t>
            </a:r>
            <a:r>
              <a:rPr lang="zh-CN" altLang="zh-CN" dirty="0">
                <a:solidFill>
                  <a:schemeClr val="bg1"/>
                </a:solidFill>
              </a:rPr>
              <a:t>提交报告，由</a:t>
            </a:r>
            <a:r>
              <a:rPr lang="en-US" altLang="zh-CN" dirty="0">
                <a:solidFill>
                  <a:schemeClr val="bg1"/>
                </a:solidFill>
              </a:rPr>
              <a:t>SCCB</a:t>
            </a:r>
            <a:r>
              <a:rPr lang="zh-CN" altLang="zh-CN" dirty="0">
                <a:solidFill>
                  <a:schemeClr val="bg1"/>
                </a:solidFill>
              </a:rPr>
              <a:t>评审。</a:t>
            </a:r>
          </a:p>
          <a:p>
            <a:pPr lvl="1"/>
            <a:r>
              <a:rPr lang="en-US" altLang="zh-CN" dirty="0">
                <a:solidFill>
                  <a:schemeClr val="bg1"/>
                </a:solidFill>
              </a:rPr>
              <a:t>2.</a:t>
            </a:r>
            <a:r>
              <a:rPr lang="zh-CN" altLang="zh-CN" dirty="0">
                <a:solidFill>
                  <a:schemeClr val="bg1"/>
                </a:solidFill>
              </a:rPr>
              <a:t>判断是否批准该变更。</a:t>
            </a:r>
          </a:p>
          <a:p>
            <a:pPr lvl="1"/>
            <a:r>
              <a:rPr lang="en-US" altLang="zh-CN" dirty="0">
                <a:solidFill>
                  <a:schemeClr val="bg1"/>
                </a:solidFill>
              </a:rPr>
              <a:t>3.</a:t>
            </a:r>
            <a:r>
              <a:rPr lang="zh-CN" altLang="zh-CN" dirty="0">
                <a:solidFill>
                  <a:schemeClr val="bg1"/>
                </a:solidFill>
              </a:rPr>
              <a:t>判断后由</a:t>
            </a:r>
            <a:r>
              <a:rPr lang="en-US" altLang="zh-CN" dirty="0">
                <a:solidFill>
                  <a:schemeClr val="bg1"/>
                </a:solidFill>
              </a:rPr>
              <a:t>CCB</a:t>
            </a:r>
            <a:r>
              <a:rPr lang="zh-CN" altLang="zh-CN" dirty="0">
                <a:solidFill>
                  <a:schemeClr val="bg1"/>
                </a:solidFill>
              </a:rPr>
              <a:t>邮件形式发送结果给用户以及其他人员。</a:t>
            </a:r>
          </a:p>
          <a:p>
            <a:pPr>
              <a:buClr>
                <a:srgbClr val="30B695"/>
              </a:buClr>
            </a:pPr>
            <a:endParaRPr lang="zh-CN" altLang="zh-CN" sz="3200" dirty="0">
              <a:solidFill>
                <a:schemeClr val="bg1"/>
              </a:solidFill>
            </a:endParaRPr>
          </a:p>
        </p:txBody>
      </p:sp>
      <p:graphicFrame>
        <p:nvGraphicFramePr>
          <p:cNvPr id="2" name="表格 1">
            <a:extLst>
              <a:ext uri="{FF2B5EF4-FFF2-40B4-BE49-F238E27FC236}">
                <a16:creationId xmlns:a16="http://schemas.microsoft.com/office/drawing/2014/main" id="{824306FA-8A8C-4D15-8DE3-ECC0D8441716}"/>
              </a:ext>
            </a:extLst>
          </p:cNvPr>
          <p:cNvGraphicFramePr>
            <a:graphicFrameLocks noGrp="1"/>
          </p:cNvGraphicFramePr>
          <p:nvPr>
            <p:extLst>
              <p:ext uri="{D42A27DB-BD31-4B8C-83A1-F6EECF244321}">
                <p14:modId xmlns:p14="http://schemas.microsoft.com/office/powerpoint/2010/main" val="3697373517"/>
              </p:ext>
            </p:extLst>
          </p:nvPr>
        </p:nvGraphicFramePr>
        <p:xfrm>
          <a:off x="1442669" y="2853673"/>
          <a:ext cx="5440680" cy="1074420"/>
        </p:xfrm>
        <a:graphic>
          <a:graphicData uri="http://schemas.openxmlformats.org/drawingml/2006/table">
            <a:tbl>
              <a:tblPr>
                <a:tableStyleId>{5C22544A-7EE6-4342-B048-85BDC9FD1C3A}</a:tableStyleId>
              </a:tblPr>
              <a:tblGrid>
                <a:gridCol w="754380">
                  <a:extLst>
                    <a:ext uri="{9D8B030D-6E8A-4147-A177-3AD203B41FA5}">
                      <a16:colId xmlns:a16="http://schemas.microsoft.com/office/drawing/2014/main" val="1498853975"/>
                    </a:ext>
                  </a:extLst>
                </a:gridCol>
                <a:gridCol w="685800">
                  <a:extLst>
                    <a:ext uri="{9D8B030D-6E8A-4147-A177-3AD203B41FA5}">
                      <a16:colId xmlns:a16="http://schemas.microsoft.com/office/drawing/2014/main" val="3867695288"/>
                    </a:ext>
                  </a:extLst>
                </a:gridCol>
                <a:gridCol w="4000500">
                  <a:extLst>
                    <a:ext uri="{9D8B030D-6E8A-4147-A177-3AD203B41FA5}">
                      <a16:colId xmlns:a16="http://schemas.microsoft.com/office/drawing/2014/main" val="1272201388"/>
                    </a:ext>
                  </a:extLst>
                </a:gridCol>
              </a:tblGrid>
              <a:tr h="0">
                <a:tc>
                  <a:txBody>
                    <a:bodyPr/>
                    <a:lstStyle/>
                    <a:p>
                      <a:pPr algn="ctr">
                        <a:spcAft>
                          <a:spcPts val="0"/>
                        </a:spcAft>
                      </a:pPr>
                      <a:r>
                        <a:rPr lang="zh-CN" sz="900" kern="100">
                          <a:effectLst/>
                        </a:rPr>
                        <a:t>项目成员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900" kern="100">
                          <a:effectLst/>
                        </a:rPr>
                        <a:t>用户名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900" kern="100" dirty="0">
                          <a:effectLst/>
                        </a:rPr>
                        <a:t>权限，说明</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2343684"/>
                  </a:ext>
                </a:extLst>
              </a:tr>
              <a:tr h="0">
                <a:tc>
                  <a:txBody>
                    <a:bodyPr/>
                    <a:lstStyle/>
                    <a:p>
                      <a:pPr algn="just">
                        <a:spcAft>
                          <a:spcPts val="0"/>
                        </a:spcAft>
                      </a:pPr>
                      <a:r>
                        <a:rPr lang="zh-CN" sz="1050" kern="10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Add, </a:t>
                      </a:r>
                      <a:r>
                        <a:rPr lang="en-US" sz="1050" kern="100" dirty="0" err="1">
                          <a:effectLst/>
                        </a:rPr>
                        <a:t>Checkin</a:t>
                      </a:r>
                      <a:r>
                        <a:rPr lang="en-US" sz="1050" kern="100" dirty="0">
                          <a:effectLst/>
                        </a:rPr>
                        <a:t>/Checkout, Download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06248385"/>
                  </a:ext>
                </a:extLst>
              </a:tr>
              <a:tr h="0">
                <a:tc>
                  <a:txBody>
                    <a:bodyPr/>
                    <a:lstStyle/>
                    <a:p>
                      <a:pPr algn="just">
                        <a:spcAft>
                          <a:spcPts val="0"/>
                        </a:spcAft>
                      </a:pPr>
                      <a:r>
                        <a:rPr lang="zh-CN" sz="1050" kern="10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Checkin/Checkout, Download</a:t>
                      </a:r>
                      <a:r>
                        <a:rPr lang="zh-CN" sz="1050" kern="100">
                          <a:effectLst/>
                        </a:rPr>
                        <a:t>，</a:t>
                      </a:r>
                      <a:r>
                        <a:rPr lang="en-US" sz="1050" kern="100">
                          <a:effectLst/>
                        </a:rPr>
                        <a:t>Delete</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5025529"/>
                  </a:ext>
                </a:extLst>
              </a:tr>
              <a:tr h="0">
                <a:tc>
                  <a:txBody>
                    <a:bodyPr/>
                    <a:lstStyle/>
                    <a:p>
                      <a:pPr algn="just">
                        <a:spcAft>
                          <a:spcPts val="0"/>
                        </a:spcAft>
                      </a:pPr>
                      <a:r>
                        <a:rPr lang="zh-CN" sz="1050" kern="10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Add, Download</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1253617"/>
                  </a:ext>
                </a:extLst>
              </a:tr>
              <a:tr h="0">
                <a:tc>
                  <a:txBody>
                    <a:bodyPr/>
                    <a:lstStyle/>
                    <a:p>
                      <a:pPr algn="just">
                        <a:spcAft>
                          <a:spcPts val="0"/>
                        </a:spcAft>
                      </a:pPr>
                      <a:r>
                        <a:rPr lang="zh-CN" sz="1050" kern="10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Download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789240"/>
                  </a:ext>
                </a:extLst>
              </a:tr>
              <a:tr h="0">
                <a:tc>
                  <a:txBody>
                    <a:bodyPr/>
                    <a:lstStyle/>
                    <a:p>
                      <a:pPr algn="just">
                        <a:spcAft>
                          <a:spcPts val="0"/>
                        </a:spcAft>
                      </a:pPr>
                      <a:r>
                        <a:rPr lang="zh-CN" sz="1050" kern="10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Add, Download</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2604607"/>
                  </a:ext>
                </a:extLst>
              </a:tr>
              <a:tr h="0">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9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84181197"/>
                  </a:ext>
                </a:extLst>
              </a:tr>
            </a:tbl>
          </a:graphicData>
        </a:graphic>
      </p:graphicFrame>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1285828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风险管理计划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036021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风险评估</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2554545"/>
          </a:xfrm>
          <a:prstGeom prst="rect">
            <a:avLst/>
          </a:prstGeom>
          <a:noFill/>
        </p:spPr>
        <p:txBody>
          <a:bodyPr wrap="square" rtlCol="0">
            <a:spAutoFit/>
          </a:bodyPr>
          <a:lstStyle/>
          <a:p>
            <a:pPr marL="257175" indent="-257175">
              <a:buClr>
                <a:srgbClr val="30B695"/>
              </a:buClr>
              <a:buFont typeface="+mj-lt"/>
              <a:buAutoNum type="arabicParenR"/>
            </a:pPr>
            <a:r>
              <a:rPr lang="zh-CN" altLang="zh-CN" sz="3200" dirty="0">
                <a:solidFill>
                  <a:schemeClr val="bg1"/>
                </a:solidFill>
              </a:rPr>
              <a:t>需求获取方面的风险</a:t>
            </a:r>
          </a:p>
          <a:p>
            <a:pPr marL="257175" indent="-257175">
              <a:buClr>
                <a:srgbClr val="30B695"/>
              </a:buClr>
              <a:buFont typeface="+mj-lt"/>
              <a:buAutoNum type="arabicParenR"/>
            </a:pPr>
            <a:r>
              <a:rPr lang="zh-CN" altLang="zh-CN" sz="3200" dirty="0">
                <a:solidFill>
                  <a:schemeClr val="bg1"/>
                </a:solidFill>
              </a:rPr>
              <a:t>需求分析方面的风险</a:t>
            </a:r>
            <a:endParaRPr lang="en-US" dirty="0">
              <a:solidFill>
                <a:schemeClr val="bg1"/>
              </a:solidFill>
              <a:latin typeface="Raleway" panose="020B0003030101060003" pitchFamily="34" charset="0"/>
            </a:endParaRPr>
          </a:p>
          <a:p>
            <a:pPr marL="257175" indent="-257175">
              <a:buClr>
                <a:srgbClr val="30B695"/>
              </a:buClr>
              <a:buFont typeface="+mj-lt"/>
              <a:buAutoNum type="arabicParenR"/>
            </a:pPr>
            <a:r>
              <a:rPr lang="zh-CN" altLang="zh-CN" sz="3200" dirty="0">
                <a:solidFill>
                  <a:schemeClr val="bg1"/>
                </a:solidFill>
              </a:rPr>
              <a:t>编写需求规格说明方面的风险</a:t>
            </a:r>
          </a:p>
          <a:p>
            <a:pPr marL="257175" indent="-257175">
              <a:buClr>
                <a:srgbClr val="30B695"/>
              </a:buClr>
              <a:buFont typeface="+mj-lt"/>
              <a:buAutoNum type="arabicParenR"/>
            </a:pPr>
            <a:r>
              <a:rPr lang="zh-CN" altLang="en-US" sz="3200">
                <a:solidFill>
                  <a:schemeClr val="bg1"/>
                </a:solidFill>
              </a:rPr>
              <a:t>其他</a:t>
            </a:r>
            <a:r>
              <a:rPr lang="zh-CN" altLang="zh-CN" sz="3200">
                <a:solidFill>
                  <a:schemeClr val="bg1"/>
                </a:solidFill>
              </a:rPr>
              <a:t>方面</a:t>
            </a:r>
            <a:r>
              <a:rPr lang="zh-CN" altLang="zh-CN" sz="3200" dirty="0">
                <a:solidFill>
                  <a:schemeClr val="bg1"/>
                </a:solidFill>
              </a:rPr>
              <a:t>的风险</a:t>
            </a:r>
          </a:p>
          <a:p>
            <a:pPr marL="257175" indent="-257175">
              <a:buClr>
                <a:srgbClr val="30B695"/>
              </a:buClr>
              <a:buFont typeface="+mj-lt"/>
              <a:buAutoNum type="arabicParenR"/>
            </a:pPr>
            <a:r>
              <a:rPr lang="zh-CN" altLang="zh-CN" sz="3200" dirty="0">
                <a:solidFill>
                  <a:schemeClr val="bg1"/>
                </a:solidFill>
              </a:rPr>
              <a:t>需求管理方面的风险</a:t>
            </a: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678671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2" name="表格 1">
            <a:extLst>
              <a:ext uri="{FF2B5EF4-FFF2-40B4-BE49-F238E27FC236}">
                <a16:creationId xmlns:a16="http://schemas.microsoft.com/office/drawing/2014/main" id="{E8C2D908-CADD-4FA7-95F5-184BA1F2593B}"/>
              </a:ext>
            </a:extLst>
          </p:cNvPr>
          <p:cNvGraphicFramePr>
            <a:graphicFrameLocks noGrp="1"/>
          </p:cNvGraphicFramePr>
          <p:nvPr>
            <p:extLst>
              <p:ext uri="{D42A27DB-BD31-4B8C-83A1-F6EECF244321}">
                <p14:modId xmlns:p14="http://schemas.microsoft.com/office/powerpoint/2010/main" val="50558"/>
              </p:ext>
            </p:extLst>
          </p:nvPr>
        </p:nvGraphicFramePr>
        <p:xfrm>
          <a:off x="1021080" y="1791494"/>
          <a:ext cx="7376160" cy="4377228"/>
        </p:xfrm>
        <a:graphic>
          <a:graphicData uri="http://schemas.openxmlformats.org/drawingml/2006/table">
            <a:tbl>
              <a:tblPr firstRow="1" firstCol="1" bandRow="1">
                <a:tableStyleId>{5C22544A-7EE6-4342-B048-85BDC9FD1C3A}</a:tableStyleId>
              </a:tblPr>
              <a:tblGrid>
                <a:gridCol w="2827679">
                  <a:extLst>
                    <a:ext uri="{9D8B030D-6E8A-4147-A177-3AD203B41FA5}">
                      <a16:colId xmlns:a16="http://schemas.microsoft.com/office/drawing/2014/main" val="2275071001"/>
                    </a:ext>
                  </a:extLst>
                </a:gridCol>
                <a:gridCol w="2827679">
                  <a:extLst>
                    <a:ext uri="{9D8B030D-6E8A-4147-A177-3AD203B41FA5}">
                      <a16:colId xmlns:a16="http://schemas.microsoft.com/office/drawing/2014/main" val="2615297907"/>
                    </a:ext>
                  </a:extLst>
                </a:gridCol>
                <a:gridCol w="586901">
                  <a:extLst>
                    <a:ext uri="{9D8B030D-6E8A-4147-A177-3AD203B41FA5}">
                      <a16:colId xmlns:a16="http://schemas.microsoft.com/office/drawing/2014/main" val="3653086557"/>
                    </a:ext>
                  </a:extLst>
                </a:gridCol>
                <a:gridCol w="586901">
                  <a:extLst>
                    <a:ext uri="{9D8B030D-6E8A-4147-A177-3AD203B41FA5}">
                      <a16:colId xmlns:a16="http://schemas.microsoft.com/office/drawing/2014/main" val="1785905045"/>
                    </a:ext>
                  </a:extLst>
                </a:gridCol>
                <a:gridCol w="547000">
                  <a:extLst>
                    <a:ext uri="{9D8B030D-6E8A-4147-A177-3AD203B41FA5}">
                      <a16:colId xmlns:a16="http://schemas.microsoft.com/office/drawing/2014/main" val="262587050"/>
                    </a:ext>
                  </a:extLst>
                </a:gridCol>
              </a:tblGrid>
              <a:tr h="450138">
                <a:tc>
                  <a:txBody>
                    <a:bodyPr/>
                    <a:lstStyle/>
                    <a:p>
                      <a:pPr algn="just">
                        <a:spcAft>
                          <a:spcPts val="0"/>
                        </a:spcAft>
                      </a:pPr>
                      <a:r>
                        <a:rPr lang="en-US" sz="1000" kern="100" dirty="0">
                          <a:effectLst/>
                        </a:rPr>
                        <a:t> </a:t>
                      </a:r>
                      <a:endParaRPr lang="zh-CN" sz="1000" kern="100" dirty="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zh-CN" sz="1700" kern="100">
                          <a:effectLst/>
                        </a:rPr>
                        <a:t>风险名称</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发生概率</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损失（人时）</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ctr">
                        <a:spcAft>
                          <a:spcPts val="0"/>
                        </a:spcAft>
                      </a:pPr>
                      <a:r>
                        <a:rPr lang="zh-CN" sz="1000" kern="100">
                          <a:effectLst/>
                        </a:rPr>
                        <a:t>危险度</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extLst>
                  <a:ext uri="{0D108BD9-81ED-4DB2-BD59-A6C34878D82A}">
                    <a16:rowId xmlns:a16="http://schemas.microsoft.com/office/drawing/2014/main" val="1254147466"/>
                  </a:ext>
                </a:extLst>
              </a:tr>
              <a:tr h="450138">
                <a:tc rowSpan="9">
                  <a:txBody>
                    <a:bodyPr/>
                    <a:lstStyle/>
                    <a:p>
                      <a:pPr algn="ctr">
                        <a:spcAft>
                          <a:spcPts val="0"/>
                        </a:spcAft>
                      </a:pPr>
                      <a:r>
                        <a:rPr lang="zh-CN" sz="1700" kern="100">
                          <a:effectLst/>
                        </a:rPr>
                        <a:t>需</a:t>
                      </a:r>
                      <a:endParaRPr lang="zh-CN" sz="1000" kern="100">
                        <a:effectLst/>
                      </a:endParaRPr>
                    </a:p>
                    <a:p>
                      <a:pPr algn="ctr">
                        <a:spcAft>
                          <a:spcPts val="0"/>
                        </a:spcAft>
                      </a:pPr>
                      <a:r>
                        <a:rPr lang="zh-CN" sz="1700" kern="100">
                          <a:effectLst/>
                        </a:rPr>
                        <a:t>求</a:t>
                      </a:r>
                      <a:endParaRPr lang="zh-CN" sz="1000" kern="100">
                        <a:effectLst/>
                      </a:endParaRPr>
                    </a:p>
                    <a:p>
                      <a:pPr algn="ctr">
                        <a:spcAft>
                          <a:spcPts val="0"/>
                        </a:spcAft>
                      </a:pPr>
                      <a:r>
                        <a:rPr lang="zh-CN" sz="1700" kern="100">
                          <a:effectLst/>
                        </a:rPr>
                        <a:t>获</a:t>
                      </a:r>
                      <a:endParaRPr lang="zh-CN" sz="1000" kern="100">
                        <a:effectLst/>
                      </a:endParaRPr>
                    </a:p>
                    <a:p>
                      <a:pPr algn="ctr">
                        <a:spcAft>
                          <a:spcPts val="0"/>
                        </a:spcAft>
                      </a:pPr>
                      <a:r>
                        <a:rPr lang="zh-CN" sz="1700" kern="100">
                          <a:effectLst/>
                        </a:rPr>
                        <a:t>取</a:t>
                      </a:r>
                      <a:endParaRPr lang="zh-CN" sz="1000" kern="100">
                        <a:effectLst/>
                        <a:latin typeface="Times New Roman" panose="02020603050405020304" pitchFamily="18" charset="0"/>
                        <a:ea typeface="宋体" panose="02010600030101010101" pitchFamily="2" charset="-122"/>
                      </a:endParaRPr>
                    </a:p>
                  </a:txBody>
                  <a:tcPr marL="64305" marR="64305" marT="0" marB="0" anchor="ctr"/>
                </a:tc>
                <a:tc>
                  <a:txBody>
                    <a:bodyPr/>
                    <a:lstStyle/>
                    <a:p>
                      <a:pPr algn="just">
                        <a:spcAft>
                          <a:spcPts val="0"/>
                        </a:spcAft>
                      </a:pPr>
                      <a:r>
                        <a:rPr lang="zh-CN" sz="1000" kern="100">
                          <a:effectLst/>
                        </a:rPr>
                        <a:t>逆向工程时对项目理解不充分所引发的风险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616612142"/>
                  </a:ext>
                </a:extLst>
              </a:tr>
              <a:tr h="450138">
                <a:tc vMerge="1">
                  <a:txBody>
                    <a:bodyPr/>
                    <a:lstStyle/>
                    <a:p>
                      <a:endParaRPr lang="zh-CN" altLang="en-US"/>
                    </a:p>
                  </a:txBody>
                  <a:tcPr/>
                </a:tc>
                <a:tc>
                  <a:txBody>
                    <a:bodyPr/>
                    <a:lstStyle/>
                    <a:p>
                      <a:pPr algn="just">
                        <a:spcAft>
                          <a:spcPts val="0"/>
                        </a:spcAft>
                      </a:pPr>
                      <a:r>
                        <a:rPr lang="zh-CN" sz="1000" kern="100">
                          <a:effectLst/>
                        </a:rPr>
                        <a:t>项目早期没有编写一份完整的前景和范围文档所引发的风险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1091420055"/>
                  </a:ext>
                </a:extLst>
              </a:tr>
              <a:tr h="450138">
                <a:tc vMerge="1">
                  <a:txBody>
                    <a:bodyPr/>
                    <a:lstStyle/>
                    <a:p>
                      <a:endParaRPr lang="zh-CN" altLang="en-US"/>
                    </a:p>
                  </a:txBody>
                  <a:tcPr/>
                </a:tc>
                <a:tc>
                  <a:txBody>
                    <a:bodyPr/>
                    <a:lstStyle/>
                    <a:p>
                      <a:pPr algn="just">
                        <a:spcAft>
                          <a:spcPts val="0"/>
                        </a:spcAft>
                      </a:pPr>
                      <a:r>
                        <a:rPr lang="zh-CN" sz="1000" kern="100">
                          <a:effectLst/>
                        </a:rPr>
                        <a:t>对于逆向工程的需求工程开发时间错误的判断所引发的风险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0.02</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098324142"/>
                  </a:ext>
                </a:extLst>
              </a:tr>
              <a:tr h="450138">
                <a:tc vMerge="1">
                  <a:txBody>
                    <a:bodyPr/>
                    <a:lstStyle/>
                    <a:p>
                      <a:endParaRPr lang="zh-CN" altLang="en-US"/>
                    </a:p>
                  </a:txBody>
                  <a:tcPr/>
                </a:tc>
                <a:tc>
                  <a:txBody>
                    <a:bodyPr/>
                    <a:lstStyle/>
                    <a:p>
                      <a:pPr algn="just">
                        <a:spcAft>
                          <a:spcPts val="0"/>
                        </a:spcAft>
                      </a:pPr>
                      <a:r>
                        <a:rPr lang="zh-CN" sz="1000" kern="100">
                          <a:effectLst/>
                        </a:rPr>
                        <a:t>需求规则说明编写的不完整不正确所引发的风险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861353405"/>
                  </a:ext>
                </a:extLst>
              </a:tr>
              <a:tr h="450138">
                <a:tc vMerge="1">
                  <a:txBody>
                    <a:bodyPr/>
                    <a:lstStyle/>
                    <a:p>
                      <a:endParaRPr lang="zh-CN" altLang="en-US"/>
                    </a:p>
                  </a:txBody>
                  <a:tcPr/>
                </a:tc>
                <a:tc>
                  <a:txBody>
                    <a:bodyPr/>
                    <a:lstStyle/>
                    <a:p>
                      <a:pPr algn="just">
                        <a:spcAft>
                          <a:spcPts val="0"/>
                        </a:spcAft>
                      </a:pPr>
                      <a:r>
                        <a:rPr lang="zh-CN" sz="1000" kern="100">
                          <a:effectLst/>
                        </a:rPr>
                        <a:t>对于产品非功能性需求的忽略所引发的风险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731463913"/>
                  </a:ext>
                </a:extLst>
              </a:tr>
              <a:tr h="450138">
                <a:tc vMerge="1">
                  <a:txBody>
                    <a:bodyPr/>
                    <a:lstStyle/>
                    <a:p>
                      <a:endParaRPr lang="zh-CN" altLang="en-US"/>
                    </a:p>
                  </a:txBody>
                  <a:tcPr/>
                </a:tc>
                <a:tc>
                  <a:txBody>
                    <a:bodyPr/>
                    <a:lstStyle/>
                    <a:p>
                      <a:pPr algn="just">
                        <a:spcAft>
                          <a:spcPts val="0"/>
                        </a:spcAft>
                      </a:pPr>
                      <a:r>
                        <a:rPr lang="zh-CN" sz="1000" kern="100">
                          <a:effectLst/>
                        </a:rPr>
                        <a:t>客户（用户）对产品需求不一致所引发的风险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461132545"/>
                  </a:ext>
                </a:extLst>
              </a:tr>
              <a:tr h="300092">
                <a:tc vMerge="1">
                  <a:txBody>
                    <a:bodyPr/>
                    <a:lstStyle/>
                    <a:p>
                      <a:endParaRPr lang="zh-CN" altLang="en-US"/>
                    </a:p>
                  </a:txBody>
                  <a:tcPr/>
                </a:tc>
                <a:tc>
                  <a:txBody>
                    <a:bodyPr/>
                    <a:lstStyle/>
                    <a:p>
                      <a:pPr algn="just">
                        <a:spcAft>
                          <a:spcPts val="0"/>
                        </a:spcAft>
                      </a:pPr>
                      <a:r>
                        <a:rPr lang="zh-CN" sz="1000" kern="100">
                          <a:effectLst/>
                        </a:rPr>
                        <a:t>客户未说明的需求所引发的风险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0.1</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2</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657544091"/>
                  </a:ext>
                </a:extLst>
              </a:tr>
              <a:tr h="450138">
                <a:tc vMerge="1">
                  <a:txBody>
                    <a:bodyPr/>
                    <a:lstStyle/>
                    <a:p>
                      <a:endParaRPr lang="zh-CN" altLang="en-US"/>
                    </a:p>
                  </a:txBody>
                  <a:tcPr/>
                </a:tc>
                <a:tc>
                  <a:txBody>
                    <a:bodyPr/>
                    <a:lstStyle/>
                    <a:p>
                      <a:pPr algn="just">
                        <a:spcAft>
                          <a:spcPts val="0"/>
                        </a:spcAft>
                      </a:pPr>
                      <a:r>
                        <a:rPr lang="zh-CN" sz="1000" kern="100">
                          <a:effectLst/>
                        </a:rPr>
                        <a:t>把已有的产品作为需求基线来源所引发的风险（逆向工程）</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0.25</a:t>
                      </a:r>
                      <a:endParaRPr lang="zh-CN" sz="1000" kern="10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3396579118"/>
                  </a:ext>
                </a:extLst>
              </a:tr>
              <a:tr h="450138">
                <a:tc vMerge="1">
                  <a:txBody>
                    <a:bodyPr/>
                    <a:lstStyle/>
                    <a:p>
                      <a:endParaRPr lang="zh-CN" altLang="en-US"/>
                    </a:p>
                  </a:txBody>
                  <a:tcPr/>
                </a:tc>
                <a:tc>
                  <a:txBody>
                    <a:bodyPr/>
                    <a:lstStyle/>
                    <a:p>
                      <a:pPr algn="just">
                        <a:spcAft>
                          <a:spcPts val="0"/>
                        </a:spcAft>
                      </a:pPr>
                      <a:r>
                        <a:rPr lang="zh-CN" sz="1000" kern="100">
                          <a:effectLst/>
                        </a:rPr>
                        <a:t>根据用户提议的解决方案执行所引发的风险</a:t>
                      </a:r>
                    </a:p>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0.05</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a:effectLst/>
                        </a:rPr>
                        <a:t>10</a:t>
                      </a:r>
                      <a:endParaRPr lang="zh-CN" sz="1000" kern="100">
                        <a:effectLst/>
                        <a:latin typeface="Times New Roman" panose="02020603050405020304" pitchFamily="18" charset="0"/>
                        <a:ea typeface="宋体" panose="02010600030101010101" pitchFamily="2" charset="-122"/>
                      </a:endParaRPr>
                    </a:p>
                  </a:txBody>
                  <a:tcPr marL="64305" marR="64305" marT="0" marB="0"/>
                </a:tc>
                <a:tc>
                  <a:txBody>
                    <a:bodyPr/>
                    <a:lstStyle/>
                    <a:p>
                      <a:pPr algn="just">
                        <a:spcAft>
                          <a:spcPts val="0"/>
                        </a:spcAft>
                      </a:pPr>
                      <a:r>
                        <a:rPr lang="en-US" sz="1000" kern="100" dirty="0">
                          <a:effectLst/>
                        </a:rPr>
                        <a:t>0.5</a:t>
                      </a:r>
                      <a:endParaRPr lang="zh-CN" sz="1000" kern="100" dirty="0">
                        <a:effectLst/>
                        <a:latin typeface="Times New Roman" panose="02020603050405020304" pitchFamily="18" charset="0"/>
                        <a:ea typeface="宋体" panose="02010600030101010101" pitchFamily="2" charset="-122"/>
                      </a:endParaRPr>
                    </a:p>
                  </a:txBody>
                  <a:tcPr marL="64305" marR="64305" marT="0" marB="0"/>
                </a:tc>
                <a:extLst>
                  <a:ext uri="{0D108BD9-81ED-4DB2-BD59-A6C34878D82A}">
                    <a16:rowId xmlns:a16="http://schemas.microsoft.com/office/drawing/2014/main" val="2771892271"/>
                  </a:ext>
                </a:extLst>
              </a:tr>
            </a:tbl>
          </a:graphicData>
        </a:graphic>
      </p:graphicFrame>
    </p:spTree>
    <p:extLst>
      <p:ext uri="{BB962C8B-B14F-4D97-AF65-F5344CB8AC3E}">
        <p14:creationId xmlns:p14="http://schemas.microsoft.com/office/powerpoint/2010/main" val="38348845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需求获取方面的风险</a:t>
            </a:r>
          </a:p>
        </p:txBody>
      </p:sp>
      <p:graphicFrame>
        <p:nvGraphicFramePr>
          <p:cNvPr id="5" name="表格 4">
            <a:extLst>
              <a:ext uri="{FF2B5EF4-FFF2-40B4-BE49-F238E27FC236}">
                <a16:creationId xmlns:a16="http://schemas.microsoft.com/office/drawing/2014/main" id="{0AB332AE-0868-4BD7-B2BF-4E1B9A7BAA9D}"/>
              </a:ext>
            </a:extLst>
          </p:cNvPr>
          <p:cNvGraphicFramePr>
            <a:graphicFrameLocks noGrp="1"/>
          </p:cNvGraphicFramePr>
          <p:nvPr>
            <p:extLst>
              <p:ext uri="{D42A27DB-BD31-4B8C-83A1-F6EECF244321}">
                <p14:modId xmlns:p14="http://schemas.microsoft.com/office/powerpoint/2010/main" val="2468971002"/>
              </p:ext>
            </p:extLst>
          </p:nvPr>
        </p:nvGraphicFramePr>
        <p:xfrm>
          <a:off x="893822" y="1825626"/>
          <a:ext cx="7457699" cy="4351336"/>
        </p:xfrm>
        <a:graphic>
          <a:graphicData uri="http://schemas.openxmlformats.org/drawingml/2006/table">
            <a:tbl>
              <a:tblPr firstRow="1" firstCol="1" bandRow="1">
                <a:tableStyleId>{5C22544A-7EE6-4342-B048-85BDC9FD1C3A}</a:tableStyleId>
              </a:tblPr>
              <a:tblGrid>
                <a:gridCol w="2399887">
                  <a:extLst>
                    <a:ext uri="{9D8B030D-6E8A-4147-A177-3AD203B41FA5}">
                      <a16:colId xmlns:a16="http://schemas.microsoft.com/office/drawing/2014/main" val="783294124"/>
                    </a:ext>
                  </a:extLst>
                </a:gridCol>
                <a:gridCol w="2528906">
                  <a:extLst>
                    <a:ext uri="{9D8B030D-6E8A-4147-A177-3AD203B41FA5}">
                      <a16:colId xmlns:a16="http://schemas.microsoft.com/office/drawing/2014/main" val="3061361382"/>
                    </a:ext>
                  </a:extLst>
                </a:gridCol>
                <a:gridCol w="2528906">
                  <a:extLst>
                    <a:ext uri="{9D8B030D-6E8A-4147-A177-3AD203B41FA5}">
                      <a16:colId xmlns:a16="http://schemas.microsoft.com/office/drawing/2014/main" val="1602119416"/>
                    </a:ext>
                  </a:extLst>
                </a:gridCol>
              </a:tblGrid>
              <a:tr h="235207">
                <a:tc>
                  <a:txBody>
                    <a:bodyPr/>
                    <a:lstStyle/>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1500" kern="100">
                          <a:effectLst/>
                        </a:rPr>
                        <a:t>风险名称</a:t>
                      </a:r>
                      <a:endParaRPr lang="zh-CN" sz="900" kern="10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1500" kern="100">
                          <a:effectLst/>
                        </a:rPr>
                        <a:t>风险控制</a:t>
                      </a:r>
                      <a:endParaRPr lang="zh-CN" sz="900" kern="100">
                        <a:effectLst/>
                        <a:latin typeface="Times New Roman" panose="02020603050405020304" pitchFamily="18" charset="0"/>
                        <a:ea typeface="宋体" panose="02010600030101010101" pitchFamily="2" charset="-122"/>
                      </a:endParaRPr>
                    </a:p>
                  </a:txBody>
                  <a:tcPr marL="58802" marR="58802" marT="0" marB="0" anchor="ctr"/>
                </a:tc>
                <a:extLst>
                  <a:ext uri="{0D108BD9-81ED-4DB2-BD59-A6C34878D82A}">
                    <a16:rowId xmlns:a16="http://schemas.microsoft.com/office/drawing/2014/main" val="2737022509"/>
                  </a:ext>
                </a:extLst>
              </a:tr>
              <a:tr h="411613">
                <a:tc rowSpan="9">
                  <a:txBody>
                    <a:bodyPr/>
                    <a:lstStyle/>
                    <a:p>
                      <a:pPr algn="ctr">
                        <a:spcAft>
                          <a:spcPts val="0"/>
                        </a:spcAft>
                      </a:pPr>
                      <a:r>
                        <a:rPr lang="zh-CN" sz="1500" kern="100" dirty="0">
                          <a:effectLst/>
                        </a:rPr>
                        <a:t>需</a:t>
                      </a:r>
                      <a:endParaRPr lang="zh-CN" sz="900" kern="100" dirty="0">
                        <a:effectLst/>
                      </a:endParaRPr>
                    </a:p>
                    <a:p>
                      <a:pPr algn="ctr">
                        <a:spcAft>
                          <a:spcPts val="0"/>
                        </a:spcAft>
                      </a:pPr>
                      <a:r>
                        <a:rPr lang="zh-CN" sz="1500" kern="100" dirty="0">
                          <a:effectLst/>
                        </a:rPr>
                        <a:t>求</a:t>
                      </a:r>
                      <a:endParaRPr lang="zh-CN" sz="900" kern="100" dirty="0">
                        <a:effectLst/>
                      </a:endParaRPr>
                    </a:p>
                    <a:p>
                      <a:pPr algn="ctr">
                        <a:spcAft>
                          <a:spcPts val="0"/>
                        </a:spcAft>
                      </a:pPr>
                      <a:r>
                        <a:rPr lang="zh-CN" sz="1500" kern="100" dirty="0">
                          <a:effectLst/>
                        </a:rPr>
                        <a:t>获</a:t>
                      </a:r>
                      <a:endParaRPr lang="zh-CN" sz="900" kern="100" dirty="0">
                        <a:effectLst/>
                      </a:endParaRPr>
                    </a:p>
                    <a:p>
                      <a:pPr algn="ctr">
                        <a:spcAft>
                          <a:spcPts val="0"/>
                        </a:spcAft>
                      </a:pPr>
                      <a:r>
                        <a:rPr lang="zh-CN" sz="1500" kern="100" dirty="0">
                          <a:effectLst/>
                        </a:rPr>
                        <a:t>取</a:t>
                      </a:r>
                      <a:endParaRPr lang="zh-CN" sz="900" kern="100" dirty="0">
                        <a:effectLst/>
                        <a:latin typeface="Times New Roman" panose="02020603050405020304" pitchFamily="18" charset="0"/>
                        <a:ea typeface="宋体" panose="02010600030101010101" pitchFamily="2" charset="-122"/>
                      </a:endParaRPr>
                    </a:p>
                  </a:txBody>
                  <a:tcPr marL="58802" marR="58802" marT="0" marB="0" anchor="ctr"/>
                </a:tc>
                <a:tc>
                  <a:txBody>
                    <a:bodyPr/>
                    <a:lstStyle/>
                    <a:p>
                      <a:pPr algn="just">
                        <a:spcAft>
                          <a:spcPts val="0"/>
                        </a:spcAft>
                      </a:pPr>
                      <a:r>
                        <a:rPr lang="zh-CN" sz="900" kern="100">
                          <a:effectLst/>
                        </a:rPr>
                        <a:t>逆向工程时对项目理解不充分所引发的风险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多次寻找用户确认需求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134866191"/>
                  </a:ext>
                </a:extLst>
              </a:tr>
              <a:tr h="548817">
                <a:tc vMerge="1">
                  <a:txBody>
                    <a:bodyPr/>
                    <a:lstStyle/>
                    <a:p>
                      <a:endParaRPr lang="zh-CN" altLang="en-US"/>
                    </a:p>
                  </a:txBody>
                  <a:tcPr/>
                </a:tc>
                <a:tc>
                  <a:txBody>
                    <a:bodyPr/>
                    <a:lstStyle/>
                    <a:p>
                      <a:pPr algn="just">
                        <a:spcAft>
                          <a:spcPts val="0"/>
                        </a:spcAft>
                      </a:pPr>
                      <a:r>
                        <a:rPr lang="zh-CN" sz="900" kern="100">
                          <a:effectLst/>
                        </a:rPr>
                        <a:t>项目早期没有编写一份完整的前景和范围文档所引发的风险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与领导对于前景和范围进行多次确认</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95282597"/>
                  </a:ext>
                </a:extLst>
              </a:tr>
              <a:tr h="548817">
                <a:tc vMerge="1">
                  <a:txBody>
                    <a:bodyPr/>
                    <a:lstStyle/>
                    <a:p>
                      <a:endParaRPr lang="zh-CN" altLang="en-US"/>
                    </a:p>
                  </a:txBody>
                  <a:tcPr/>
                </a:tc>
                <a:tc>
                  <a:txBody>
                    <a:bodyPr/>
                    <a:lstStyle/>
                    <a:p>
                      <a:pPr algn="just">
                        <a:spcAft>
                          <a:spcPts val="0"/>
                        </a:spcAft>
                      </a:pPr>
                      <a:r>
                        <a:rPr lang="zh-CN" sz="900" kern="100">
                          <a:effectLst/>
                        </a:rPr>
                        <a:t>对于逆向工程的需求工程开发时间错误的判断所引发的风险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加快必要设计的需求，减少对其他需求的时间</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809031601"/>
                  </a:ext>
                </a:extLst>
              </a:tr>
              <a:tr h="411613">
                <a:tc vMerge="1">
                  <a:txBody>
                    <a:bodyPr/>
                    <a:lstStyle/>
                    <a:p>
                      <a:endParaRPr lang="zh-CN" altLang="en-US"/>
                    </a:p>
                  </a:txBody>
                  <a:tcPr/>
                </a:tc>
                <a:tc>
                  <a:txBody>
                    <a:bodyPr/>
                    <a:lstStyle/>
                    <a:p>
                      <a:pPr algn="just">
                        <a:spcAft>
                          <a:spcPts val="0"/>
                        </a:spcAft>
                      </a:pPr>
                      <a:r>
                        <a:rPr lang="zh-CN" sz="900" kern="100">
                          <a:effectLst/>
                        </a:rPr>
                        <a:t>需求规则说明编写的不完整不正确所引发的风险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在编写说明时有多次修订，多次找客户和开法人员确认需求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499420951"/>
                  </a:ext>
                </a:extLst>
              </a:tr>
              <a:tr h="411613">
                <a:tc vMerge="1">
                  <a:txBody>
                    <a:bodyPr/>
                    <a:lstStyle/>
                    <a:p>
                      <a:endParaRPr lang="zh-CN" altLang="en-US"/>
                    </a:p>
                  </a:txBody>
                  <a:tcPr/>
                </a:tc>
                <a:tc>
                  <a:txBody>
                    <a:bodyPr/>
                    <a:lstStyle/>
                    <a:p>
                      <a:pPr algn="just">
                        <a:spcAft>
                          <a:spcPts val="0"/>
                        </a:spcAft>
                      </a:pPr>
                      <a:r>
                        <a:rPr lang="zh-CN" sz="900" kern="100">
                          <a:effectLst/>
                        </a:rPr>
                        <a:t>对于产品非功能性需求的忽略所引发的风险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找客户确认需求的必要性</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2137768441"/>
                  </a:ext>
                </a:extLst>
              </a:tr>
              <a:tr h="411613">
                <a:tc vMerge="1">
                  <a:txBody>
                    <a:bodyPr/>
                    <a:lstStyle/>
                    <a:p>
                      <a:endParaRPr lang="zh-CN" altLang="en-US"/>
                    </a:p>
                  </a:txBody>
                  <a:tcPr/>
                </a:tc>
                <a:tc>
                  <a:txBody>
                    <a:bodyPr/>
                    <a:lstStyle/>
                    <a:p>
                      <a:pPr algn="just">
                        <a:spcAft>
                          <a:spcPts val="0"/>
                        </a:spcAft>
                      </a:pPr>
                      <a:r>
                        <a:rPr lang="zh-CN" sz="900" kern="100">
                          <a:effectLst/>
                        </a:rPr>
                        <a:t>客户（用户）对产品需求不一致所引发的风险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项目经理需要及时与客户沟通</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129004846"/>
                  </a:ext>
                </a:extLst>
              </a:tr>
              <a:tr h="411613">
                <a:tc vMerge="1">
                  <a:txBody>
                    <a:bodyPr/>
                    <a:lstStyle/>
                    <a:p>
                      <a:endParaRPr lang="zh-CN" altLang="en-US"/>
                    </a:p>
                  </a:txBody>
                  <a:tcPr/>
                </a:tc>
                <a:tc>
                  <a:txBody>
                    <a:bodyPr/>
                    <a:lstStyle/>
                    <a:p>
                      <a:pPr algn="just">
                        <a:spcAft>
                          <a:spcPts val="0"/>
                        </a:spcAft>
                      </a:pPr>
                      <a:r>
                        <a:rPr lang="zh-CN" sz="900" kern="100">
                          <a:effectLst/>
                        </a:rPr>
                        <a:t>客户未说明的需求所引发的风险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项目经理需要引导出客户的需求</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3704257450"/>
                  </a:ext>
                </a:extLst>
              </a:tr>
              <a:tr h="548817">
                <a:tc vMerge="1">
                  <a:txBody>
                    <a:bodyPr/>
                    <a:lstStyle/>
                    <a:p>
                      <a:endParaRPr lang="zh-CN" altLang="en-US"/>
                    </a:p>
                  </a:txBody>
                  <a:tcPr/>
                </a:tc>
                <a:tc>
                  <a:txBody>
                    <a:bodyPr/>
                    <a:lstStyle/>
                    <a:p>
                      <a:pPr algn="just">
                        <a:spcAft>
                          <a:spcPts val="0"/>
                        </a:spcAft>
                      </a:pPr>
                      <a:r>
                        <a:rPr lang="zh-CN" sz="900" kern="100">
                          <a:effectLst/>
                        </a:rPr>
                        <a:t>把已有的产品作为需求基线来源所引发的风险（逆向工程）</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a:effectLst/>
                        </a:rPr>
                        <a:t>对于开发的过程要实时有人跟进</a:t>
                      </a:r>
                      <a:endParaRPr lang="zh-CN" sz="900" kern="10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1539714798"/>
                  </a:ext>
                </a:extLst>
              </a:tr>
              <a:tr h="411613">
                <a:tc vMerge="1">
                  <a:txBody>
                    <a:bodyPr/>
                    <a:lstStyle/>
                    <a:p>
                      <a:endParaRPr lang="zh-CN" altLang="en-US"/>
                    </a:p>
                  </a:txBody>
                  <a:tcPr/>
                </a:tc>
                <a:tc>
                  <a:txBody>
                    <a:bodyPr/>
                    <a:lstStyle/>
                    <a:p>
                      <a:pPr algn="just">
                        <a:spcAft>
                          <a:spcPts val="0"/>
                        </a:spcAft>
                      </a:pPr>
                      <a:r>
                        <a:rPr lang="zh-CN" sz="900" kern="100">
                          <a:effectLst/>
                        </a:rPr>
                        <a:t>根据用户提议的解决方案执行所引发的风险</a:t>
                      </a:r>
                    </a:p>
                    <a:p>
                      <a:pPr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58802" marR="58802" marT="0" marB="0"/>
                </a:tc>
                <a:tc>
                  <a:txBody>
                    <a:bodyPr/>
                    <a:lstStyle/>
                    <a:p>
                      <a:pPr algn="just">
                        <a:spcAft>
                          <a:spcPts val="0"/>
                        </a:spcAft>
                      </a:pPr>
                      <a:r>
                        <a:rPr lang="zh-CN" sz="900" kern="100" dirty="0">
                          <a:effectLst/>
                        </a:rPr>
                        <a:t>综合考虑开发进度和实际情况</a:t>
                      </a:r>
                      <a:endParaRPr lang="zh-CN" sz="900" kern="100" dirty="0">
                        <a:effectLst/>
                        <a:latin typeface="Times New Roman" panose="02020603050405020304" pitchFamily="18" charset="0"/>
                        <a:ea typeface="宋体" panose="02010600030101010101" pitchFamily="2" charset="-122"/>
                      </a:endParaRPr>
                    </a:p>
                  </a:txBody>
                  <a:tcPr marL="58802" marR="58802" marT="0" marB="0"/>
                </a:tc>
                <a:extLst>
                  <a:ext uri="{0D108BD9-81ED-4DB2-BD59-A6C34878D82A}">
                    <a16:rowId xmlns:a16="http://schemas.microsoft.com/office/drawing/2014/main" val="4289586421"/>
                  </a:ext>
                </a:extLst>
              </a:tr>
            </a:tbl>
          </a:graphicData>
        </a:graphic>
      </p:graphicFrame>
    </p:spTree>
    <p:extLst>
      <p:ext uri="{BB962C8B-B14F-4D97-AF65-F5344CB8AC3E}">
        <p14:creationId xmlns:p14="http://schemas.microsoft.com/office/powerpoint/2010/main" val="1145882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extLst>
              <p:ext uri="{D42A27DB-BD31-4B8C-83A1-F6EECF244321}">
                <p14:modId xmlns:p14="http://schemas.microsoft.com/office/powerpoint/2010/main" val="501732341"/>
              </p:ext>
            </p:extLst>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74445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需求分析方面的风险</a:t>
            </a:r>
            <a:endParaRPr lang="en-US" altLang="zh-CN" sz="3200" dirty="0">
              <a:solidFill>
                <a:schemeClr val="bg1"/>
              </a:solidFill>
            </a:endParaRPr>
          </a:p>
        </p:txBody>
      </p:sp>
      <p:graphicFrame>
        <p:nvGraphicFramePr>
          <p:cNvPr id="5" name="表格 4">
            <a:extLst>
              <a:ext uri="{FF2B5EF4-FFF2-40B4-BE49-F238E27FC236}">
                <a16:creationId xmlns:a16="http://schemas.microsoft.com/office/drawing/2014/main" id="{72CF4CC6-3E64-4B66-80A8-038A2F9DE3BB}"/>
              </a:ext>
            </a:extLst>
          </p:cNvPr>
          <p:cNvGraphicFramePr>
            <a:graphicFrameLocks noGrp="1"/>
          </p:cNvGraphicFramePr>
          <p:nvPr/>
        </p:nvGraphicFramePr>
        <p:xfrm>
          <a:off x="1402556" y="1933736"/>
          <a:ext cx="6338887" cy="2752564"/>
        </p:xfrm>
        <a:graphic>
          <a:graphicData uri="http://schemas.openxmlformats.org/drawingml/2006/table">
            <a:tbl>
              <a:tblPr firstRow="1" firstCol="1" bandRow="1">
                <a:tableStyleId>{5C22544A-7EE6-4342-B048-85BDC9FD1C3A}</a:tableStyleId>
              </a:tblPr>
              <a:tblGrid>
                <a:gridCol w="2430036">
                  <a:extLst>
                    <a:ext uri="{9D8B030D-6E8A-4147-A177-3AD203B41FA5}">
                      <a16:colId xmlns:a16="http://schemas.microsoft.com/office/drawing/2014/main" val="2710784463"/>
                    </a:ext>
                  </a:extLst>
                </a:gridCol>
                <a:gridCol w="2430036">
                  <a:extLst>
                    <a:ext uri="{9D8B030D-6E8A-4147-A177-3AD203B41FA5}">
                      <a16:colId xmlns:a16="http://schemas.microsoft.com/office/drawing/2014/main" val="3816977746"/>
                    </a:ext>
                  </a:extLst>
                </a:gridCol>
                <a:gridCol w="504368">
                  <a:extLst>
                    <a:ext uri="{9D8B030D-6E8A-4147-A177-3AD203B41FA5}">
                      <a16:colId xmlns:a16="http://schemas.microsoft.com/office/drawing/2014/main" val="1334948702"/>
                    </a:ext>
                  </a:extLst>
                </a:gridCol>
                <a:gridCol w="504368">
                  <a:extLst>
                    <a:ext uri="{9D8B030D-6E8A-4147-A177-3AD203B41FA5}">
                      <a16:colId xmlns:a16="http://schemas.microsoft.com/office/drawing/2014/main" val="384452037"/>
                    </a:ext>
                  </a:extLst>
                </a:gridCol>
                <a:gridCol w="470079">
                  <a:extLst>
                    <a:ext uri="{9D8B030D-6E8A-4147-A177-3AD203B41FA5}">
                      <a16:colId xmlns:a16="http://schemas.microsoft.com/office/drawing/2014/main" val="2824283259"/>
                    </a:ext>
                  </a:extLst>
                </a:gridCol>
              </a:tblGrid>
              <a:tr h="688141">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27678150"/>
                  </a:ext>
                </a:extLst>
              </a:tr>
              <a:tr h="688141">
                <a:tc rowSpan="3">
                  <a:txBody>
                    <a:bodyPr/>
                    <a:lstStyle/>
                    <a:p>
                      <a:pPr algn="ctr">
                        <a:spcAft>
                          <a:spcPts val="0"/>
                        </a:spcAft>
                      </a:pPr>
                      <a:r>
                        <a:rPr lang="zh-CN" sz="1800" kern="100" dirty="0">
                          <a:effectLst/>
                        </a:rPr>
                        <a:t>需</a:t>
                      </a:r>
                      <a:endParaRPr lang="zh-CN" sz="1050" kern="100" dirty="0">
                        <a:effectLst/>
                      </a:endParaRPr>
                    </a:p>
                    <a:p>
                      <a:pPr algn="ctr">
                        <a:spcAft>
                          <a:spcPts val="0"/>
                        </a:spcAft>
                      </a:pPr>
                      <a:r>
                        <a:rPr lang="zh-CN" sz="1800" kern="100" dirty="0">
                          <a:effectLst/>
                        </a:rPr>
                        <a:t>求</a:t>
                      </a:r>
                      <a:endParaRPr lang="zh-CN" sz="1050" kern="100" dirty="0">
                        <a:effectLst/>
                      </a:endParaRPr>
                    </a:p>
                    <a:p>
                      <a:pPr algn="ctr">
                        <a:spcAft>
                          <a:spcPts val="0"/>
                        </a:spcAft>
                      </a:pPr>
                      <a:r>
                        <a:rPr lang="zh-CN" sz="1800" kern="100" dirty="0">
                          <a:effectLst/>
                        </a:rPr>
                        <a:t>分</a:t>
                      </a:r>
                      <a:endParaRPr lang="zh-CN" sz="1050" kern="100" dirty="0">
                        <a:effectLst/>
                      </a:endParaRPr>
                    </a:p>
                    <a:p>
                      <a:pPr algn="ctr">
                        <a:spcAft>
                          <a:spcPts val="0"/>
                        </a:spcAft>
                      </a:pPr>
                      <a:r>
                        <a:rPr lang="zh-CN" sz="1800" kern="100" dirty="0">
                          <a:effectLst/>
                        </a:rPr>
                        <a:t>析</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对于需求优先级不明确所引发的风险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0.5</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9351949"/>
                  </a:ext>
                </a:extLst>
              </a:tr>
              <a:tr h="688141">
                <a:tc vMerge="1">
                  <a:txBody>
                    <a:bodyPr/>
                    <a:lstStyle/>
                    <a:p>
                      <a:endParaRPr lang="zh-CN" altLang="en-US"/>
                    </a:p>
                  </a:txBody>
                  <a:tcPr/>
                </a:tc>
                <a:tc>
                  <a:txBody>
                    <a:bodyPr/>
                    <a:lstStyle/>
                    <a:p>
                      <a:pPr algn="just">
                        <a:spcAft>
                          <a:spcPts val="0"/>
                        </a:spcAft>
                      </a:pPr>
                      <a:r>
                        <a:rPr lang="zh-CN" sz="1050" kern="100">
                          <a:effectLst/>
                        </a:rPr>
                        <a:t>虽然已经获取需求，但技术上难以实现的功能所引发的风险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9237268"/>
                  </a:ext>
                </a:extLst>
              </a:tr>
              <a:tr h="688141">
                <a:tc vMerge="1">
                  <a:txBody>
                    <a:bodyPr/>
                    <a:lstStyle/>
                    <a:p>
                      <a:endParaRPr lang="zh-CN" altLang="en-US"/>
                    </a:p>
                  </a:txBody>
                  <a:tcPr/>
                </a:tc>
                <a:tc>
                  <a:txBody>
                    <a:bodyPr/>
                    <a:lstStyle/>
                    <a:p>
                      <a:pPr algn="just">
                        <a:spcAft>
                          <a:spcPts val="0"/>
                        </a:spcAft>
                      </a:pPr>
                      <a:r>
                        <a:rPr lang="zh-CN" sz="1050" kern="100" dirty="0">
                          <a:effectLst/>
                        </a:rPr>
                        <a:t>不熟悉的技术、方法、语言、工具或硬件所引发的风险</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0.1</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3756937"/>
                  </a:ext>
                </a:extLst>
              </a:tr>
            </a:tbl>
          </a:graphicData>
        </a:graphic>
      </p:graphicFrame>
    </p:spTree>
    <p:extLst>
      <p:ext uri="{BB962C8B-B14F-4D97-AF65-F5344CB8AC3E}">
        <p14:creationId xmlns:p14="http://schemas.microsoft.com/office/powerpoint/2010/main" val="2538928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2771" y="472441"/>
            <a:ext cx="3278462" cy="830997"/>
          </a:xfrm>
          <a:prstGeom prst="rect">
            <a:avLst/>
          </a:prstGeom>
          <a:noFill/>
        </p:spPr>
        <p:txBody>
          <a:bodyPr wrap="none" rtlCol="0">
            <a:spAutoFit/>
          </a:bodyPr>
          <a:lstStyle/>
          <a:p>
            <a:pPr algn="ctr"/>
            <a:r>
              <a:rPr lang="zh-CN" altLang="en-US" sz="4800" b="1" dirty="0">
                <a:solidFill>
                  <a:schemeClr val="bg1"/>
                </a:solidFill>
                <a:latin typeface="Raleway" panose="020B0003030101060003" pitchFamily="34" charset="0"/>
              </a:rPr>
              <a:t>组织关系图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aphicFrame>
        <p:nvGraphicFramePr>
          <p:cNvPr id="4" name="表格 3">
            <a:extLst>
              <a:ext uri="{FF2B5EF4-FFF2-40B4-BE49-F238E27FC236}">
                <a16:creationId xmlns:a16="http://schemas.microsoft.com/office/drawing/2014/main" id="{D7E6F796-B7FD-439A-BAC4-538C07E9E737}"/>
              </a:ext>
            </a:extLst>
          </p:cNvPr>
          <p:cNvGraphicFramePr>
            <a:graphicFrameLocks noGrp="1"/>
          </p:cNvGraphicFramePr>
          <p:nvPr>
            <p:extLst>
              <p:ext uri="{D42A27DB-BD31-4B8C-83A1-F6EECF244321}">
                <p14:modId xmlns:p14="http://schemas.microsoft.com/office/powerpoint/2010/main" val="2203295277"/>
              </p:ext>
            </p:extLst>
          </p:nvPr>
        </p:nvGraphicFramePr>
        <p:xfrm>
          <a:off x="1049051" y="1363324"/>
          <a:ext cx="7273657" cy="468617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1150323915"/>
                    </a:ext>
                  </a:extLst>
                </a:gridCol>
                <a:gridCol w="1253188">
                  <a:extLst>
                    <a:ext uri="{9D8B030D-6E8A-4147-A177-3AD203B41FA5}">
                      <a16:colId xmlns:a16="http://schemas.microsoft.com/office/drawing/2014/main" val="324508900"/>
                    </a:ext>
                  </a:extLst>
                </a:gridCol>
                <a:gridCol w="2197170">
                  <a:extLst>
                    <a:ext uri="{9D8B030D-6E8A-4147-A177-3AD203B41FA5}">
                      <a16:colId xmlns:a16="http://schemas.microsoft.com/office/drawing/2014/main" val="2190965116"/>
                    </a:ext>
                  </a:extLst>
                </a:gridCol>
                <a:gridCol w="2394407">
                  <a:extLst>
                    <a:ext uri="{9D8B030D-6E8A-4147-A177-3AD203B41FA5}">
                      <a16:colId xmlns:a16="http://schemas.microsoft.com/office/drawing/2014/main" val="1850500576"/>
                    </a:ext>
                  </a:extLst>
                </a:gridCol>
              </a:tblGrid>
              <a:tr h="163850">
                <a:tc>
                  <a:txBody>
                    <a:bodyPr/>
                    <a:lstStyle/>
                    <a:p>
                      <a:pPr algn="l">
                        <a:spcAft>
                          <a:spcPts val="0"/>
                        </a:spcAft>
                      </a:pPr>
                      <a:r>
                        <a:rPr lang="zh-CN" sz="1000" kern="100">
                          <a:effectLst/>
                        </a:rPr>
                        <a:t>项目组织人员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职位</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职责</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联系方式</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469211406"/>
                  </a:ext>
                </a:extLst>
              </a:tr>
              <a:tr h="1091594">
                <a:tc>
                  <a:txBody>
                    <a:bodyPr/>
                    <a:lstStyle/>
                    <a:p>
                      <a:pPr algn="just">
                        <a:spcAft>
                          <a:spcPts val="0"/>
                        </a:spcAft>
                      </a:pPr>
                      <a:r>
                        <a:rPr lang="zh-CN" sz="1000" kern="100">
                          <a:effectLst/>
                        </a:rPr>
                        <a:t>陈铉文</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项目经理</a:t>
                      </a:r>
                      <a:r>
                        <a:rPr lang="en-US" sz="1000" kern="100" dirty="0">
                          <a:effectLst/>
                        </a:rPr>
                        <a:t>/</a:t>
                      </a:r>
                      <a:r>
                        <a:rPr lang="zh-CN" sz="1000" kern="100" dirty="0">
                          <a:effectLst/>
                        </a:rPr>
                        <a:t>设计人员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领导、执行和管理项目团队；负责制定详细工作计划及时间管理计划；负责文档审阅与完善；参与软件的设计；</a:t>
                      </a:r>
                      <a:r>
                        <a:rPr lang="zh-CN" sz="900" kern="100">
                          <a:effectLst/>
                        </a:rPr>
                        <a:t>递交每周小组作业；</a:t>
                      </a:r>
                      <a:r>
                        <a:rPr lang="zh-CN" sz="1000" kern="100">
                          <a:effectLst/>
                        </a:rPr>
                        <a:t>负责软件的交付工作；</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18305890112</a:t>
                      </a:r>
                      <a:endParaRPr lang="zh-CN" sz="900" kern="100">
                        <a:effectLst/>
                      </a:endParaRPr>
                    </a:p>
                    <a:p>
                      <a:pPr algn="just">
                        <a:spcAft>
                          <a:spcPts val="0"/>
                        </a:spcAft>
                      </a:pPr>
                      <a:r>
                        <a:rPr lang="zh-CN" sz="1000" kern="100">
                          <a:effectLst/>
                        </a:rPr>
                        <a:t>微信：</a:t>
                      </a:r>
                      <a:r>
                        <a:rPr lang="en-US" sz="1000" kern="100">
                          <a:effectLst/>
                        </a:rPr>
                        <a:t>18305890112</a:t>
                      </a:r>
                      <a:endParaRPr lang="zh-CN" sz="900" kern="100">
                        <a:effectLst/>
                      </a:endParaRPr>
                    </a:p>
                    <a:p>
                      <a:pPr algn="just">
                        <a:spcAft>
                          <a:spcPts val="0"/>
                        </a:spcAft>
                      </a:pPr>
                      <a:r>
                        <a:rPr lang="zh-CN" sz="1000" kern="100">
                          <a:effectLst/>
                        </a:rPr>
                        <a:t>钉钉：</a:t>
                      </a:r>
                      <a:r>
                        <a:rPr lang="en-US" sz="1000" kern="100">
                          <a:effectLst/>
                        </a:rPr>
                        <a:t>18305890112</a:t>
                      </a:r>
                      <a:endParaRPr lang="zh-CN" sz="900" kern="100">
                        <a:effectLst/>
                      </a:endParaRPr>
                    </a:p>
                    <a:p>
                      <a:pPr algn="just">
                        <a:spcAft>
                          <a:spcPts val="0"/>
                        </a:spcAft>
                      </a:pPr>
                      <a:r>
                        <a:rPr lang="zh-CN" sz="1000" kern="100">
                          <a:effectLst/>
                        </a:rPr>
                        <a:t>邮箱：</a:t>
                      </a:r>
                      <a:r>
                        <a:rPr lang="en-US" sz="1000" kern="100">
                          <a:effectLst/>
                        </a:rPr>
                        <a:t>31601388@stu.zucc.edu.cn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1354720647"/>
                  </a:ext>
                </a:extLst>
              </a:tr>
              <a:tr h="935653">
                <a:tc>
                  <a:txBody>
                    <a:bodyPr/>
                    <a:lstStyle/>
                    <a:p>
                      <a:pPr algn="l">
                        <a:spcAft>
                          <a:spcPts val="0"/>
                        </a:spcAft>
                      </a:pPr>
                      <a:r>
                        <a:rPr lang="zh-CN" sz="1000" kern="100">
                          <a:effectLst/>
                        </a:rPr>
                        <a:t>刘值成</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配置管理员</a:t>
                      </a:r>
                      <a:r>
                        <a:rPr lang="en-US" sz="1000" kern="100" dirty="0">
                          <a:effectLst/>
                        </a:rPr>
                        <a:t>/UI</a:t>
                      </a:r>
                      <a:r>
                        <a:rPr lang="zh-CN" sz="1000" kern="100" dirty="0">
                          <a:effectLst/>
                        </a:rPr>
                        <a:t>设计员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负责制定配置管理计划；针对项目镜像配置库的规划；搭建配置管理环境；建立和维护配置库；负责每次评审</a:t>
                      </a:r>
                      <a:r>
                        <a:rPr lang="en-US" sz="1000" kern="100">
                          <a:effectLst/>
                        </a:rPr>
                        <a:t>PPT</a:t>
                      </a:r>
                      <a:r>
                        <a:rPr lang="zh-CN" sz="1000" kern="100">
                          <a:effectLst/>
                        </a:rPr>
                        <a:t>的制作；参与软件的</a:t>
                      </a:r>
                      <a:r>
                        <a:rPr lang="en-US" sz="1000" kern="100">
                          <a:effectLst/>
                        </a:rPr>
                        <a:t>UI</a:t>
                      </a:r>
                      <a:r>
                        <a:rPr lang="zh-CN" sz="1000" kern="100">
                          <a:effectLst/>
                        </a:rPr>
                        <a:t>设计</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13588756610</a:t>
                      </a:r>
                      <a:r>
                        <a:rPr lang="zh-CN" sz="1000" kern="100" dirty="0">
                          <a:effectLst/>
                        </a:rPr>
                        <a:t>：</a:t>
                      </a:r>
                      <a:endParaRPr lang="zh-CN" sz="900" kern="100" dirty="0">
                        <a:effectLst/>
                      </a:endParaRPr>
                    </a:p>
                    <a:p>
                      <a:pPr algn="just">
                        <a:spcAft>
                          <a:spcPts val="0"/>
                        </a:spcAft>
                      </a:pPr>
                      <a:r>
                        <a:rPr lang="zh-CN" sz="1000" kern="100" dirty="0">
                          <a:effectLst/>
                        </a:rPr>
                        <a:t>微信：</a:t>
                      </a:r>
                      <a:r>
                        <a:rPr lang="en-US" sz="1000" kern="100" dirty="0">
                          <a:effectLst/>
                        </a:rPr>
                        <a:t>13588756610</a:t>
                      </a:r>
                      <a:endParaRPr lang="zh-CN" sz="900" kern="100" dirty="0">
                        <a:effectLst/>
                      </a:endParaRPr>
                    </a:p>
                    <a:p>
                      <a:pPr algn="just">
                        <a:spcAft>
                          <a:spcPts val="0"/>
                        </a:spcAft>
                      </a:pPr>
                      <a:r>
                        <a:rPr lang="zh-CN" sz="1000" kern="100" dirty="0">
                          <a:effectLst/>
                        </a:rPr>
                        <a:t>钉钉：</a:t>
                      </a:r>
                      <a:r>
                        <a:rPr lang="en-US" sz="1000" kern="100" dirty="0">
                          <a:effectLst/>
                        </a:rPr>
                        <a:t>13588756610</a:t>
                      </a:r>
                      <a:endParaRPr lang="zh-CN" sz="900" kern="100" dirty="0">
                        <a:effectLst/>
                      </a:endParaRPr>
                    </a:p>
                    <a:p>
                      <a:pPr algn="just">
                        <a:spcAft>
                          <a:spcPts val="0"/>
                        </a:spcAft>
                      </a:pPr>
                      <a:r>
                        <a:rPr lang="zh-CN" sz="1000" kern="100" dirty="0">
                          <a:effectLst/>
                        </a:rPr>
                        <a:t>邮箱：</a:t>
                      </a:r>
                      <a:r>
                        <a:rPr lang="en-US" sz="1000" kern="100" dirty="0">
                          <a:effectLst/>
                        </a:rPr>
                        <a:t>31601402@stu.zucc.edu.cn</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2305872771"/>
                  </a:ext>
                </a:extLst>
              </a:tr>
              <a:tr h="935653">
                <a:tc>
                  <a:txBody>
                    <a:bodyPr/>
                    <a:lstStyle/>
                    <a:p>
                      <a:pPr algn="l">
                        <a:spcAft>
                          <a:spcPts val="0"/>
                        </a:spcAft>
                      </a:pPr>
                      <a:r>
                        <a:rPr lang="zh-CN" sz="1000" kern="100">
                          <a:effectLst/>
                        </a:rPr>
                        <a:t>章奇妙</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秘书</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负责每次的会议的组织、记录；负责对计划和进度的审查，并提出修改意见；维护甘特图；负责文档的审阅并给项目经理提出修改意见</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18969039141</a:t>
                      </a:r>
                      <a:endParaRPr lang="zh-CN" sz="900" kern="100">
                        <a:effectLst/>
                      </a:endParaRPr>
                    </a:p>
                    <a:p>
                      <a:pPr algn="just">
                        <a:spcAft>
                          <a:spcPts val="0"/>
                        </a:spcAft>
                      </a:pPr>
                      <a:r>
                        <a:rPr lang="zh-CN" sz="1000" kern="100">
                          <a:effectLst/>
                        </a:rPr>
                        <a:t>微信：</a:t>
                      </a:r>
                      <a:r>
                        <a:rPr lang="en-US" sz="1000" kern="100">
                          <a:effectLst/>
                        </a:rPr>
                        <a:t>wxzzzzqm</a:t>
                      </a:r>
                      <a:endParaRPr lang="zh-CN" sz="900" kern="100">
                        <a:effectLst/>
                      </a:endParaRPr>
                    </a:p>
                    <a:p>
                      <a:pPr algn="just">
                        <a:spcAft>
                          <a:spcPts val="0"/>
                        </a:spcAft>
                      </a:pPr>
                      <a:r>
                        <a:rPr lang="zh-CN" sz="1000" kern="100">
                          <a:effectLst/>
                        </a:rPr>
                        <a:t>钉钉：</a:t>
                      </a:r>
                      <a:r>
                        <a:rPr lang="en-US" sz="1000" kern="100">
                          <a:effectLst/>
                        </a:rPr>
                        <a:t>18968801019</a:t>
                      </a:r>
                      <a:endParaRPr lang="zh-CN" sz="900" kern="100">
                        <a:effectLst/>
                      </a:endParaRPr>
                    </a:p>
                    <a:p>
                      <a:pPr algn="just">
                        <a:spcAft>
                          <a:spcPts val="0"/>
                        </a:spcAft>
                      </a:pPr>
                      <a:r>
                        <a:rPr lang="zh-CN" sz="1000" kern="100">
                          <a:effectLst/>
                        </a:rPr>
                        <a:t>邮箱：</a:t>
                      </a:r>
                      <a:r>
                        <a:rPr lang="en-US" sz="1000" kern="100">
                          <a:effectLst/>
                        </a:rPr>
                        <a:t>31601415@stu.zucc.edu.cn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782349369"/>
                  </a:ext>
                </a:extLst>
              </a:tr>
              <a:tr h="779710">
                <a:tc>
                  <a:txBody>
                    <a:bodyPr/>
                    <a:lstStyle/>
                    <a:p>
                      <a:pPr algn="l">
                        <a:spcAft>
                          <a:spcPts val="0"/>
                        </a:spcAft>
                      </a:pPr>
                      <a:r>
                        <a:rPr lang="zh-CN" sz="1000" kern="100">
                          <a:effectLst/>
                        </a:rPr>
                        <a:t>张威杰</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主要设计人员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负责软件的设计及并撰写软件设计报告</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13106000258</a:t>
                      </a:r>
                      <a:endParaRPr lang="zh-CN" sz="900" kern="100">
                        <a:effectLst/>
                      </a:endParaRPr>
                    </a:p>
                    <a:p>
                      <a:pPr algn="just">
                        <a:spcAft>
                          <a:spcPts val="0"/>
                        </a:spcAft>
                      </a:pPr>
                      <a:r>
                        <a:rPr lang="zh-CN" sz="1000" kern="100">
                          <a:effectLst/>
                        </a:rPr>
                        <a:t>微信：</a:t>
                      </a:r>
                      <a:r>
                        <a:rPr lang="en-US" sz="1000" kern="100">
                          <a:effectLst/>
                        </a:rPr>
                        <a:t>13106000258</a:t>
                      </a:r>
                      <a:endParaRPr lang="zh-CN" sz="900" kern="100">
                        <a:effectLst/>
                      </a:endParaRPr>
                    </a:p>
                    <a:p>
                      <a:pPr algn="just">
                        <a:spcAft>
                          <a:spcPts val="0"/>
                        </a:spcAft>
                      </a:pPr>
                      <a:r>
                        <a:rPr lang="zh-CN" sz="1000" kern="100">
                          <a:effectLst/>
                        </a:rPr>
                        <a:t>钉钉：</a:t>
                      </a:r>
                      <a:r>
                        <a:rPr lang="en-US" sz="1000" kern="100">
                          <a:effectLst/>
                        </a:rPr>
                        <a:t>13106000258</a:t>
                      </a:r>
                      <a:endParaRPr lang="zh-CN" sz="900" kern="100">
                        <a:effectLst/>
                      </a:endParaRPr>
                    </a:p>
                    <a:p>
                      <a:pPr algn="just">
                        <a:spcAft>
                          <a:spcPts val="0"/>
                        </a:spcAft>
                      </a:pPr>
                      <a:r>
                        <a:rPr lang="zh-CN" sz="1000" kern="100">
                          <a:effectLst/>
                        </a:rPr>
                        <a:t>邮箱：</a:t>
                      </a:r>
                      <a:r>
                        <a:rPr lang="en-US" sz="1000" kern="100">
                          <a:effectLst/>
                        </a:rPr>
                        <a:t>31601414@stu.zucc.edu.cn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530853709"/>
                  </a:ext>
                </a:extLst>
              </a:tr>
              <a:tr h="779710">
                <a:tc>
                  <a:txBody>
                    <a:bodyPr/>
                    <a:lstStyle/>
                    <a:p>
                      <a:pPr algn="l">
                        <a:spcAft>
                          <a:spcPts val="0"/>
                        </a:spcAft>
                      </a:pPr>
                      <a:r>
                        <a:rPr lang="zh-CN" sz="1000" kern="100">
                          <a:effectLst/>
                        </a:rPr>
                        <a:t>于坤</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文档管理员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负责各种项目文档的起草；负责整合其他成员起草的文档；负责文档的维护；发布已更新的技术文档</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15068801939</a:t>
                      </a:r>
                      <a:endParaRPr lang="zh-CN" sz="900" kern="100" dirty="0">
                        <a:effectLst/>
                      </a:endParaRPr>
                    </a:p>
                    <a:p>
                      <a:pPr algn="just">
                        <a:spcAft>
                          <a:spcPts val="0"/>
                        </a:spcAft>
                      </a:pPr>
                      <a:r>
                        <a:rPr lang="zh-CN" sz="1000" kern="100" dirty="0">
                          <a:effectLst/>
                        </a:rPr>
                        <a:t>微信：</a:t>
                      </a:r>
                      <a:r>
                        <a:rPr lang="en-US" sz="1000" kern="100" dirty="0">
                          <a:effectLst/>
                        </a:rPr>
                        <a:t>Leap-Of-Faith</a:t>
                      </a:r>
                      <a:endParaRPr lang="zh-CN" sz="900" kern="100" dirty="0">
                        <a:effectLst/>
                      </a:endParaRPr>
                    </a:p>
                    <a:p>
                      <a:pPr algn="just">
                        <a:spcAft>
                          <a:spcPts val="0"/>
                        </a:spcAft>
                      </a:pPr>
                      <a:r>
                        <a:rPr lang="zh-CN" sz="1000" kern="100" dirty="0">
                          <a:effectLst/>
                        </a:rPr>
                        <a:t>钉钉：</a:t>
                      </a:r>
                      <a:r>
                        <a:rPr lang="en-US" sz="1000" kern="100" dirty="0">
                          <a:effectLst/>
                        </a:rPr>
                        <a:t>15068801939</a:t>
                      </a:r>
                      <a:endParaRPr lang="zh-CN" sz="900" kern="100" dirty="0">
                        <a:effectLst/>
                      </a:endParaRPr>
                    </a:p>
                    <a:p>
                      <a:pPr algn="just">
                        <a:spcAft>
                          <a:spcPts val="0"/>
                        </a:spcAft>
                      </a:pPr>
                      <a:r>
                        <a:rPr lang="zh-CN" sz="1000" kern="100" dirty="0">
                          <a:effectLst/>
                        </a:rPr>
                        <a:t>邮箱：</a:t>
                      </a:r>
                      <a:r>
                        <a:rPr lang="en-US" sz="1000" kern="100" dirty="0">
                          <a:effectLst/>
                        </a:rPr>
                        <a:t>31601413@stu.zucc.edu.cn</a:t>
                      </a:r>
                    </a:p>
                    <a:p>
                      <a:pPr algn="just">
                        <a:spcAft>
                          <a:spcPts val="0"/>
                        </a:spcAft>
                      </a:pP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525223074"/>
                  </a:ext>
                </a:extLst>
              </a:tr>
            </a:tbl>
          </a:graphicData>
        </a:graphic>
      </p:graphicFrame>
      <p:graphicFrame>
        <p:nvGraphicFramePr>
          <p:cNvPr id="2" name="表格 1">
            <a:extLst>
              <a:ext uri="{FF2B5EF4-FFF2-40B4-BE49-F238E27FC236}">
                <a16:creationId xmlns:a16="http://schemas.microsoft.com/office/drawing/2014/main" id="{E152628C-D454-493F-B9ED-03CF42A1597B}"/>
              </a:ext>
            </a:extLst>
          </p:cNvPr>
          <p:cNvGraphicFramePr>
            <a:graphicFrameLocks noGrp="1"/>
          </p:cNvGraphicFramePr>
          <p:nvPr>
            <p:extLst>
              <p:ext uri="{D42A27DB-BD31-4B8C-83A1-F6EECF244321}">
                <p14:modId xmlns:p14="http://schemas.microsoft.com/office/powerpoint/2010/main" val="1500211327"/>
              </p:ext>
            </p:extLst>
          </p:nvPr>
        </p:nvGraphicFramePr>
        <p:xfrm>
          <a:off x="1049051" y="6049494"/>
          <a:ext cx="7273657" cy="50292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886004710"/>
                    </a:ext>
                  </a:extLst>
                </a:gridCol>
                <a:gridCol w="1253188">
                  <a:extLst>
                    <a:ext uri="{9D8B030D-6E8A-4147-A177-3AD203B41FA5}">
                      <a16:colId xmlns:a16="http://schemas.microsoft.com/office/drawing/2014/main" val="3655544495"/>
                    </a:ext>
                  </a:extLst>
                </a:gridCol>
                <a:gridCol w="2197170">
                  <a:extLst>
                    <a:ext uri="{9D8B030D-6E8A-4147-A177-3AD203B41FA5}">
                      <a16:colId xmlns:a16="http://schemas.microsoft.com/office/drawing/2014/main" val="2599542857"/>
                    </a:ext>
                  </a:extLst>
                </a:gridCol>
                <a:gridCol w="2394407">
                  <a:extLst>
                    <a:ext uri="{9D8B030D-6E8A-4147-A177-3AD203B41FA5}">
                      <a16:colId xmlns:a16="http://schemas.microsoft.com/office/drawing/2014/main" val="120724346"/>
                    </a:ext>
                  </a:extLst>
                </a:gridCol>
              </a:tblGrid>
              <a:tr h="0">
                <a:tc>
                  <a:txBody>
                    <a:bodyPr/>
                    <a:lstStyle/>
                    <a:p>
                      <a:pPr algn="l">
                        <a:spcAft>
                          <a:spcPts val="0"/>
                        </a:spcAft>
                      </a:pPr>
                      <a:r>
                        <a:rPr lang="zh-CN" sz="1100" kern="100">
                          <a:effectLst/>
                        </a:rPr>
                        <a:t>杨枨老师</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批准文档的通过和项目的继续进行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dirty="0">
                          <a:effectLst/>
                        </a:rPr>
                        <a:t>手机号码：</a:t>
                      </a:r>
                      <a:r>
                        <a:rPr lang="en-US" sz="1100" kern="100" dirty="0">
                          <a:effectLst/>
                        </a:rPr>
                        <a:t>13357102333</a:t>
                      </a:r>
                      <a:endParaRPr lang="zh-CN" sz="1050" kern="100" dirty="0">
                        <a:effectLst/>
                      </a:endParaRPr>
                    </a:p>
                    <a:p>
                      <a:pPr algn="just">
                        <a:spcAft>
                          <a:spcPts val="0"/>
                        </a:spcAft>
                      </a:pPr>
                      <a:r>
                        <a:rPr lang="zh-CN" sz="1100" kern="100" dirty="0">
                          <a:effectLst/>
                        </a:rPr>
                        <a:t>微信：</a:t>
                      </a:r>
                      <a:r>
                        <a:rPr lang="en-US" sz="1100" kern="100" dirty="0">
                          <a:effectLst/>
                        </a:rPr>
                        <a:t>Holley Yang</a:t>
                      </a:r>
                      <a:endParaRPr lang="zh-CN" sz="1050" kern="100" dirty="0">
                        <a:effectLst/>
                      </a:endParaRPr>
                    </a:p>
                    <a:p>
                      <a:pPr algn="l">
                        <a:spcAft>
                          <a:spcPts val="0"/>
                        </a:spcAft>
                      </a:pPr>
                      <a:r>
                        <a:rPr lang="zh-CN" sz="1100" kern="100" dirty="0">
                          <a:effectLst/>
                        </a:rPr>
                        <a:t>邮箱：</a:t>
                      </a:r>
                      <a:r>
                        <a:rPr lang="en-US" sz="1100" kern="100" dirty="0">
                          <a:effectLst/>
                        </a:rPr>
                        <a:t>yangc@zucc.edu.cn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2809810"/>
                  </a:ext>
                </a:extLst>
              </a:tr>
            </a:tbl>
          </a:graphicData>
        </a:graphic>
      </p:graphicFrame>
    </p:spTree>
    <p:extLst>
      <p:ext uri="{BB962C8B-B14F-4D97-AF65-F5344CB8AC3E}">
        <p14:creationId xmlns:p14="http://schemas.microsoft.com/office/powerpoint/2010/main" val="42406477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5" name="表格 4">
            <a:extLst>
              <a:ext uri="{FF2B5EF4-FFF2-40B4-BE49-F238E27FC236}">
                <a16:creationId xmlns:a16="http://schemas.microsoft.com/office/drawing/2014/main" id="{2981A2DD-4A4C-4F96-9E18-626CE1402A22}"/>
              </a:ext>
            </a:extLst>
          </p:cNvPr>
          <p:cNvGraphicFramePr>
            <a:graphicFrameLocks noGrp="1"/>
          </p:cNvGraphicFramePr>
          <p:nvPr>
            <p:extLst>
              <p:ext uri="{D42A27DB-BD31-4B8C-83A1-F6EECF244321}">
                <p14:modId xmlns:p14="http://schemas.microsoft.com/office/powerpoint/2010/main" val="3049122720"/>
              </p:ext>
            </p:extLst>
          </p:nvPr>
        </p:nvGraphicFramePr>
        <p:xfrm>
          <a:off x="1021080" y="1754344"/>
          <a:ext cx="7094220" cy="4273075"/>
        </p:xfrm>
        <a:graphic>
          <a:graphicData uri="http://schemas.openxmlformats.org/drawingml/2006/table">
            <a:tbl>
              <a:tblPr firstRow="1" firstCol="1" bandRow="1">
                <a:tableStyleId>{5C22544A-7EE6-4342-B048-85BDC9FD1C3A}</a:tableStyleId>
              </a:tblPr>
              <a:tblGrid>
                <a:gridCol w="2719595">
                  <a:extLst>
                    <a:ext uri="{9D8B030D-6E8A-4147-A177-3AD203B41FA5}">
                      <a16:colId xmlns:a16="http://schemas.microsoft.com/office/drawing/2014/main" val="2425020842"/>
                    </a:ext>
                  </a:extLst>
                </a:gridCol>
                <a:gridCol w="2719595">
                  <a:extLst>
                    <a:ext uri="{9D8B030D-6E8A-4147-A177-3AD203B41FA5}">
                      <a16:colId xmlns:a16="http://schemas.microsoft.com/office/drawing/2014/main" val="2854594355"/>
                    </a:ext>
                  </a:extLst>
                </a:gridCol>
                <a:gridCol w="564468">
                  <a:extLst>
                    <a:ext uri="{9D8B030D-6E8A-4147-A177-3AD203B41FA5}">
                      <a16:colId xmlns:a16="http://schemas.microsoft.com/office/drawing/2014/main" val="2203887196"/>
                    </a:ext>
                  </a:extLst>
                </a:gridCol>
                <a:gridCol w="564468">
                  <a:extLst>
                    <a:ext uri="{9D8B030D-6E8A-4147-A177-3AD203B41FA5}">
                      <a16:colId xmlns:a16="http://schemas.microsoft.com/office/drawing/2014/main" val="4029469012"/>
                    </a:ext>
                  </a:extLst>
                </a:gridCol>
                <a:gridCol w="526094">
                  <a:extLst>
                    <a:ext uri="{9D8B030D-6E8A-4147-A177-3AD203B41FA5}">
                      <a16:colId xmlns:a16="http://schemas.microsoft.com/office/drawing/2014/main" val="4073239735"/>
                    </a:ext>
                  </a:extLst>
                </a:gridCol>
              </a:tblGrid>
              <a:tr h="85461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535770657"/>
                  </a:ext>
                </a:extLst>
              </a:tr>
              <a:tr h="854615">
                <a:tc rowSpan="4">
                  <a:txBody>
                    <a:bodyPr/>
                    <a:lstStyle/>
                    <a:p>
                      <a:pPr algn="ctr">
                        <a:spcAft>
                          <a:spcPts val="0"/>
                        </a:spcAft>
                      </a:pPr>
                      <a:r>
                        <a:rPr lang="zh-CN" sz="1800" kern="100">
                          <a:effectLst/>
                        </a:rPr>
                        <a:t>编 写 需 求 规 格 说 明</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0.9</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85216527"/>
                  </a:ext>
                </a:extLst>
              </a:tr>
              <a:tr h="854615">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0.03</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0.6</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888529"/>
                  </a:ext>
                </a:extLst>
              </a:tr>
              <a:tr h="854615">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10227869"/>
                  </a:ext>
                </a:extLst>
              </a:tr>
              <a:tr h="854615">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9218740"/>
                  </a:ext>
                </a:extLst>
              </a:tr>
            </a:tbl>
          </a:graphicData>
        </a:graphic>
      </p:graphicFrame>
    </p:spTree>
    <p:extLst>
      <p:ext uri="{BB962C8B-B14F-4D97-AF65-F5344CB8AC3E}">
        <p14:creationId xmlns:p14="http://schemas.microsoft.com/office/powerpoint/2010/main" val="157335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编写需求规格说明方面的风险</a:t>
            </a:r>
          </a:p>
        </p:txBody>
      </p:sp>
      <p:graphicFrame>
        <p:nvGraphicFramePr>
          <p:cNvPr id="2" name="表格 1">
            <a:extLst>
              <a:ext uri="{FF2B5EF4-FFF2-40B4-BE49-F238E27FC236}">
                <a16:creationId xmlns:a16="http://schemas.microsoft.com/office/drawing/2014/main" id="{210B8C88-112A-4406-807B-996044916B98}"/>
              </a:ext>
            </a:extLst>
          </p:cNvPr>
          <p:cNvGraphicFramePr>
            <a:graphicFrameLocks noGrp="1"/>
          </p:cNvGraphicFramePr>
          <p:nvPr>
            <p:extLst>
              <p:ext uri="{D42A27DB-BD31-4B8C-83A1-F6EECF244321}">
                <p14:modId xmlns:p14="http://schemas.microsoft.com/office/powerpoint/2010/main" val="222187956"/>
              </p:ext>
            </p:extLst>
          </p:nvPr>
        </p:nvGraphicFramePr>
        <p:xfrm>
          <a:off x="893822" y="1912620"/>
          <a:ext cx="7282437" cy="4130039"/>
        </p:xfrm>
        <a:graphic>
          <a:graphicData uri="http://schemas.openxmlformats.org/drawingml/2006/table">
            <a:tbl>
              <a:tblPr firstRow="1" firstCol="1" bandRow="1">
                <a:tableStyleId>{5C22544A-7EE6-4342-B048-85BDC9FD1C3A}</a:tableStyleId>
              </a:tblPr>
              <a:tblGrid>
                <a:gridCol w="2343487">
                  <a:extLst>
                    <a:ext uri="{9D8B030D-6E8A-4147-A177-3AD203B41FA5}">
                      <a16:colId xmlns:a16="http://schemas.microsoft.com/office/drawing/2014/main" val="346927736"/>
                    </a:ext>
                  </a:extLst>
                </a:gridCol>
                <a:gridCol w="2469475">
                  <a:extLst>
                    <a:ext uri="{9D8B030D-6E8A-4147-A177-3AD203B41FA5}">
                      <a16:colId xmlns:a16="http://schemas.microsoft.com/office/drawing/2014/main" val="562914791"/>
                    </a:ext>
                  </a:extLst>
                </a:gridCol>
                <a:gridCol w="2469475">
                  <a:extLst>
                    <a:ext uri="{9D8B030D-6E8A-4147-A177-3AD203B41FA5}">
                      <a16:colId xmlns:a16="http://schemas.microsoft.com/office/drawing/2014/main" val="399659373"/>
                    </a:ext>
                  </a:extLst>
                </a:gridCol>
              </a:tblGrid>
              <a:tr h="51625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0354088"/>
                  </a:ext>
                </a:extLst>
              </a:tr>
              <a:tr h="903446">
                <a:tc rowSpan="4">
                  <a:txBody>
                    <a:bodyPr/>
                    <a:lstStyle/>
                    <a:p>
                      <a:pPr algn="ctr">
                        <a:spcAft>
                          <a:spcPts val="0"/>
                        </a:spcAft>
                      </a:pPr>
                      <a:r>
                        <a:rPr lang="zh-CN" sz="1800" kern="100">
                          <a:effectLst/>
                        </a:rPr>
                        <a:t>编</a:t>
                      </a:r>
                      <a:endParaRPr lang="zh-CN" sz="1050" kern="100">
                        <a:effectLst/>
                      </a:endParaRPr>
                    </a:p>
                    <a:p>
                      <a:pPr algn="ctr">
                        <a:spcAft>
                          <a:spcPts val="0"/>
                        </a:spcAft>
                      </a:pPr>
                      <a:r>
                        <a:rPr lang="zh-CN" sz="1800" kern="100">
                          <a:effectLst/>
                        </a:rPr>
                        <a:t>写</a:t>
                      </a:r>
                      <a:endParaRPr lang="zh-CN" sz="1050" kern="100">
                        <a:effectLst/>
                      </a:endParaRPr>
                    </a:p>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规</a:t>
                      </a:r>
                      <a:endParaRPr lang="zh-CN" sz="1050" kern="100">
                        <a:effectLst/>
                      </a:endParaRPr>
                    </a:p>
                    <a:p>
                      <a:pPr algn="ctr">
                        <a:spcAft>
                          <a:spcPts val="0"/>
                        </a:spcAft>
                      </a:pPr>
                      <a:r>
                        <a:rPr lang="zh-CN" sz="1800" kern="100">
                          <a:effectLst/>
                        </a:rPr>
                        <a:t>格</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开发人员对于需求的理解不充分所引发的风险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项目经理及时与开发人员沟通并查看进度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89196916"/>
                  </a:ext>
                </a:extLst>
              </a:tr>
              <a:tr h="903446">
                <a:tc vMerge="1">
                  <a:txBody>
                    <a:bodyPr/>
                    <a:lstStyle/>
                    <a:p>
                      <a:endParaRPr lang="zh-CN" altLang="en-US"/>
                    </a:p>
                  </a:txBody>
                  <a:tcPr/>
                </a:tc>
                <a:tc>
                  <a:txBody>
                    <a:bodyPr/>
                    <a:lstStyle/>
                    <a:p>
                      <a:pPr algn="just">
                        <a:spcAft>
                          <a:spcPts val="0"/>
                        </a:spcAft>
                      </a:pPr>
                      <a:r>
                        <a:rPr lang="zh-CN" sz="1050" kern="100">
                          <a:effectLst/>
                        </a:rPr>
                        <a:t>由于时间原因需求不明确但仍然向前所引发的风险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及时调整开发的进度，与原计划相符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6642465"/>
                  </a:ext>
                </a:extLst>
              </a:tr>
              <a:tr h="903446">
                <a:tc vMerge="1">
                  <a:txBody>
                    <a:bodyPr/>
                    <a:lstStyle/>
                    <a:p>
                      <a:endParaRPr lang="zh-CN" altLang="en-US"/>
                    </a:p>
                  </a:txBody>
                  <a:tcPr/>
                </a:tc>
                <a:tc>
                  <a:txBody>
                    <a:bodyPr/>
                    <a:lstStyle/>
                    <a:p>
                      <a:pPr algn="just">
                        <a:spcAft>
                          <a:spcPts val="0"/>
                        </a:spcAft>
                      </a:pPr>
                      <a:r>
                        <a:rPr lang="zh-CN" sz="1050" kern="100">
                          <a:effectLst/>
                        </a:rPr>
                        <a:t>使用具有二义性的术语所引发的风险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对于需求规格反复审阅，与客户和开发人员一同确认</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9204066"/>
                  </a:ext>
                </a:extLst>
              </a:tr>
              <a:tr h="903446">
                <a:tc vMerge="1">
                  <a:txBody>
                    <a:bodyPr/>
                    <a:lstStyle/>
                    <a:p>
                      <a:endParaRPr lang="zh-CN" altLang="en-US"/>
                    </a:p>
                  </a:txBody>
                  <a:tcPr/>
                </a:tc>
                <a:tc>
                  <a:txBody>
                    <a:bodyPr/>
                    <a:lstStyle/>
                    <a:p>
                      <a:pPr algn="just">
                        <a:spcAft>
                          <a:spcPts val="0"/>
                        </a:spcAft>
                      </a:pPr>
                      <a:r>
                        <a:rPr lang="zh-CN" sz="1050" kern="100">
                          <a:effectLst/>
                        </a:rPr>
                        <a:t>需求规格说明中包含了设计内容所引发的风险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加强规格说明的管理，遵守相关制度</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2224935"/>
                  </a:ext>
                </a:extLst>
              </a:tr>
            </a:tbl>
          </a:graphicData>
        </a:graphic>
      </p:graphicFrame>
    </p:spTree>
    <p:extLst>
      <p:ext uri="{BB962C8B-B14F-4D97-AF65-F5344CB8AC3E}">
        <p14:creationId xmlns:p14="http://schemas.microsoft.com/office/powerpoint/2010/main" val="375699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5" name="表格 4">
            <a:extLst>
              <a:ext uri="{FF2B5EF4-FFF2-40B4-BE49-F238E27FC236}">
                <a16:creationId xmlns:a16="http://schemas.microsoft.com/office/drawing/2014/main" id="{EF9E4DC2-5D77-41DE-B6F4-A5AE57797249}"/>
              </a:ext>
            </a:extLst>
          </p:cNvPr>
          <p:cNvGraphicFramePr>
            <a:graphicFrameLocks noGrp="1"/>
          </p:cNvGraphicFramePr>
          <p:nvPr/>
        </p:nvGraphicFramePr>
        <p:xfrm>
          <a:off x="1837372" y="3281204"/>
          <a:ext cx="5469255" cy="1440180"/>
        </p:xfrm>
        <a:graphic>
          <a:graphicData uri="http://schemas.openxmlformats.org/drawingml/2006/table">
            <a:tbl>
              <a:tblPr firstRow="1" firstCol="1" bandRow="1">
                <a:tableStyleId>{5C22544A-7EE6-4342-B048-85BDC9FD1C3A}</a:tableStyleId>
              </a:tblPr>
              <a:tblGrid>
                <a:gridCol w="2096659">
                  <a:extLst>
                    <a:ext uri="{9D8B030D-6E8A-4147-A177-3AD203B41FA5}">
                      <a16:colId xmlns:a16="http://schemas.microsoft.com/office/drawing/2014/main" val="1479585341"/>
                    </a:ext>
                  </a:extLst>
                </a:gridCol>
                <a:gridCol w="2096659">
                  <a:extLst>
                    <a:ext uri="{9D8B030D-6E8A-4147-A177-3AD203B41FA5}">
                      <a16:colId xmlns:a16="http://schemas.microsoft.com/office/drawing/2014/main" val="3083703334"/>
                    </a:ext>
                  </a:extLst>
                </a:gridCol>
                <a:gridCol w="435174">
                  <a:extLst>
                    <a:ext uri="{9D8B030D-6E8A-4147-A177-3AD203B41FA5}">
                      <a16:colId xmlns:a16="http://schemas.microsoft.com/office/drawing/2014/main" val="2767746186"/>
                    </a:ext>
                  </a:extLst>
                </a:gridCol>
                <a:gridCol w="435174">
                  <a:extLst>
                    <a:ext uri="{9D8B030D-6E8A-4147-A177-3AD203B41FA5}">
                      <a16:colId xmlns:a16="http://schemas.microsoft.com/office/drawing/2014/main" val="2791527875"/>
                    </a:ext>
                  </a:extLst>
                </a:gridCol>
                <a:gridCol w="405589">
                  <a:extLst>
                    <a:ext uri="{9D8B030D-6E8A-4147-A177-3AD203B41FA5}">
                      <a16:colId xmlns:a16="http://schemas.microsoft.com/office/drawing/2014/main" val="1035569866"/>
                    </a:ext>
                  </a:extLst>
                </a:gridCol>
              </a:tblGrid>
              <a:tr h="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12245962"/>
                  </a:ext>
                </a:extLst>
              </a:tr>
              <a:tr h="0">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6384311"/>
                  </a:ext>
                </a:extLst>
              </a:tr>
              <a:tr h="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4740375"/>
                  </a:ext>
                </a:extLst>
              </a:tr>
            </a:tbl>
          </a:graphicData>
        </a:graphic>
      </p:graphicFrame>
      <p:graphicFrame>
        <p:nvGraphicFramePr>
          <p:cNvPr id="6" name="表格 5">
            <a:extLst>
              <a:ext uri="{FF2B5EF4-FFF2-40B4-BE49-F238E27FC236}">
                <a16:creationId xmlns:a16="http://schemas.microsoft.com/office/drawing/2014/main" id="{48BDA32E-FCE1-44AD-B0B2-1D5B52C7B0E6}"/>
              </a:ext>
            </a:extLst>
          </p:cNvPr>
          <p:cNvGraphicFramePr>
            <a:graphicFrameLocks noGrp="1"/>
          </p:cNvGraphicFramePr>
          <p:nvPr>
            <p:extLst>
              <p:ext uri="{D42A27DB-BD31-4B8C-83A1-F6EECF244321}">
                <p14:modId xmlns:p14="http://schemas.microsoft.com/office/powerpoint/2010/main" val="950152378"/>
              </p:ext>
            </p:extLst>
          </p:nvPr>
        </p:nvGraphicFramePr>
        <p:xfrm>
          <a:off x="1264920" y="2095500"/>
          <a:ext cx="6041707" cy="2625885"/>
        </p:xfrm>
        <a:graphic>
          <a:graphicData uri="http://schemas.openxmlformats.org/drawingml/2006/table">
            <a:tbl>
              <a:tblPr firstRow="1" firstCol="1" bandRow="1">
                <a:tableStyleId>{5C22544A-7EE6-4342-B048-85BDC9FD1C3A}</a:tableStyleId>
              </a:tblPr>
              <a:tblGrid>
                <a:gridCol w="2316111">
                  <a:extLst>
                    <a:ext uri="{9D8B030D-6E8A-4147-A177-3AD203B41FA5}">
                      <a16:colId xmlns:a16="http://schemas.microsoft.com/office/drawing/2014/main" val="1277142997"/>
                    </a:ext>
                  </a:extLst>
                </a:gridCol>
                <a:gridCol w="2316111">
                  <a:extLst>
                    <a:ext uri="{9D8B030D-6E8A-4147-A177-3AD203B41FA5}">
                      <a16:colId xmlns:a16="http://schemas.microsoft.com/office/drawing/2014/main" val="182961228"/>
                    </a:ext>
                  </a:extLst>
                </a:gridCol>
                <a:gridCol w="480722">
                  <a:extLst>
                    <a:ext uri="{9D8B030D-6E8A-4147-A177-3AD203B41FA5}">
                      <a16:colId xmlns:a16="http://schemas.microsoft.com/office/drawing/2014/main" val="1623663383"/>
                    </a:ext>
                  </a:extLst>
                </a:gridCol>
                <a:gridCol w="480722">
                  <a:extLst>
                    <a:ext uri="{9D8B030D-6E8A-4147-A177-3AD203B41FA5}">
                      <a16:colId xmlns:a16="http://schemas.microsoft.com/office/drawing/2014/main" val="1061780656"/>
                    </a:ext>
                  </a:extLst>
                </a:gridCol>
                <a:gridCol w="448041">
                  <a:extLst>
                    <a:ext uri="{9D8B030D-6E8A-4147-A177-3AD203B41FA5}">
                      <a16:colId xmlns:a16="http://schemas.microsoft.com/office/drawing/2014/main" val="600703506"/>
                    </a:ext>
                  </a:extLst>
                </a:gridCol>
              </a:tblGrid>
              <a:tr h="875295">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72315968"/>
                  </a:ext>
                </a:extLst>
              </a:tr>
              <a:tr h="875295">
                <a:tc rowSpan="2">
                  <a:txBody>
                    <a:bodyPr/>
                    <a:lstStyle/>
                    <a:p>
                      <a:pPr algn="ctr">
                        <a:spcAft>
                          <a:spcPts val="0"/>
                        </a:spcAft>
                      </a:pPr>
                      <a:r>
                        <a:rPr lang="zh-CN" sz="1800" kern="100">
                          <a:effectLst/>
                        </a:rPr>
                        <a:t>需 求 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0999817"/>
                  </a:ext>
                </a:extLst>
              </a:tr>
              <a:tr h="875295">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0.2</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87945685"/>
                  </a:ext>
                </a:extLst>
              </a:tr>
            </a:tbl>
          </a:graphicData>
        </a:graphic>
      </p:graphicFrame>
    </p:spTree>
    <p:extLst>
      <p:ext uri="{BB962C8B-B14F-4D97-AF65-F5344CB8AC3E}">
        <p14:creationId xmlns:p14="http://schemas.microsoft.com/office/powerpoint/2010/main" val="32284809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需求确认方面的风险</a:t>
            </a:r>
          </a:p>
        </p:txBody>
      </p:sp>
      <p:graphicFrame>
        <p:nvGraphicFramePr>
          <p:cNvPr id="2" name="表格 1">
            <a:extLst>
              <a:ext uri="{FF2B5EF4-FFF2-40B4-BE49-F238E27FC236}">
                <a16:creationId xmlns:a16="http://schemas.microsoft.com/office/drawing/2014/main" id="{6F8A9624-20EE-4306-A8A3-032131C2289E}"/>
              </a:ext>
            </a:extLst>
          </p:cNvPr>
          <p:cNvGraphicFramePr>
            <a:graphicFrameLocks noGrp="1"/>
          </p:cNvGraphicFramePr>
          <p:nvPr>
            <p:extLst>
              <p:ext uri="{D42A27DB-BD31-4B8C-83A1-F6EECF244321}">
                <p14:modId xmlns:p14="http://schemas.microsoft.com/office/powerpoint/2010/main" val="3371999714"/>
              </p:ext>
            </p:extLst>
          </p:nvPr>
        </p:nvGraphicFramePr>
        <p:xfrm>
          <a:off x="893822" y="2186940"/>
          <a:ext cx="6718559" cy="2743200"/>
        </p:xfrm>
        <a:graphic>
          <a:graphicData uri="http://schemas.openxmlformats.org/drawingml/2006/table">
            <a:tbl>
              <a:tblPr firstRow="1" firstCol="1" bandRow="1">
                <a:tableStyleId>{5C22544A-7EE6-4342-B048-85BDC9FD1C3A}</a:tableStyleId>
              </a:tblPr>
              <a:tblGrid>
                <a:gridCol w="2162031">
                  <a:extLst>
                    <a:ext uri="{9D8B030D-6E8A-4147-A177-3AD203B41FA5}">
                      <a16:colId xmlns:a16="http://schemas.microsoft.com/office/drawing/2014/main" val="2218951981"/>
                    </a:ext>
                  </a:extLst>
                </a:gridCol>
                <a:gridCol w="2278264">
                  <a:extLst>
                    <a:ext uri="{9D8B030D-6E8A-4147-A177-3AD203B41FA5}">
                      <a16:colId xmlns:a16="http://schemas.microsoft.com/office/drawing/2014/main" val="2783850948"/>
                    </a:ext>
                  </a:extLst>
                </a:gridCol>
                <a:gridCol w="2278264">
                  <a:extLst>
                    <a:ext uri="{9D8B030D-6E8A-4147-A177-3AD203B41FA5}">
                      <a16:colId xmlns:a16="http://schemas.microsoft.com/office/drawing/2014/main" val="374263299"/>
                    </a:ext>
                  </a:extLst>
                </a:gridCol>
              </a:tblGrid>
              <a:tr h="548640">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81478049"/>
                  </a:ext>
                </a:extLst>
              </a:tr>
              <a:tr h="960120">
                <a:tc rowSpan="2">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确</a:t>
                      </a:r>
                      <a:endParaRPr lang="zh-CN" sz="1050" kern="100">
                        <a:effectLst/>
                      </a:endParaRPr>
                    </a:p>
                    <a:p>
                      <a:pPr algn="ctr">
                        <a:spcAft>
                          <a:spcPts val="0"/>
                        </a:spcAft>
                      </a:pPr>
                      <a:r>
                        <a:rPr lang="zh-CN" sz="1800" kern="100">
                          <a:effectLst/>
                        </a:rPr>
                        <a:t>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从客户处获取的需求没有得到确认所引发的风险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加强需求获取的跟踪，及时的确认客户需求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3320345"/>
                  </a:ext>
                </a:extLst>
              </a:tr>
              <a:tr h="1234440">
                <a:tc vMerge="1">
                  <a:txBody>
                    <a:bodyPr/>
                    <a:lstStyle/>
                    <a:p>
                      <a:endParaRPr lang="zh-CN" altLang="en-US"/>
                    </a:p>
                  </a:txBody>
                  <a:tcPr/>
                </a:tc>
                <a:tc>
                  <a:txBody>
                    <a:bodyPr/>
                    <a:lstStyle/>
                    <a:p>
                      <a:pPr algn="just">
                        <a:spcAft>
                          <a:spcPts val="0"/>
                        </a:spcAft>
                      </a:pPr>
                      <a:r>
                        <a:rPr lang="zh-CN" sz="1050" kern="100">
                          <a:effectLst/>
                        </a:rPr>
                        <a:t>需求审查熟练程度低所引发的风险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加强项目经理对于项目的理解</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32300853"/>
                  </a:ext>
                </a:extLst>
              </a:tr>
            </a:tbl>
          </a:graphicData>
        </a:graphic>
      </p:graphicFrame>
    </p:spTree>
    <p:extLst>
      <p:ext uri="{BB962C8B-B14F-4D97-AF65-F5344CB8AC3E}">
        <p14:creationId xmlns:p14="http://schemas.microsoft.com/office/powerpoint/2010/main" val="23592538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5" name="表格 4">
            <a:extLst>
              <a:ext uri="{FF2B5EF4-FFF2-40B4-BE49-F238E27FC236}">
                <a16:creationId xmlns:a16="http://schemas.microsoft.com/office/drawing/2014/main" id="{830968BF-642E-498E-9CD5-AE6D98F17877}"/>
              </a:ext>
            </a:extLst>
          </p:cNvPr>
          <p:cNvGraphicFramePr>
            <a:graphicFrameLocks noGrp="1"/>
          </p:cNvGraphicFramePr>
          <p:nvPr>
            <p:extLst>
              <p:ext uri="{D42A27DB-BD31-4B8C-83A1-F6EECF244321}">
                <p14:modId xmlns:p14="http://schemas.microsoft.com/office/powerpoint/2010/main" val="2692981037"/>
              </p:ext>
            </p:extLst>
          </p:nvPr>
        </p:nvGraphicFramePr>
        <p:xfrm>
          <a:off x="893822" y="2019300"/>
          <a:ext cx="7130038" cy="3444240"/>
        </p:xfrm>
        <a:graphic>
          <a:graphicData uri="http://schemas.openxmlformats.org/drawingml/2006/table">
            <a:tbl>
              <a:tblPr firstRow="1" firstCol="1" bandRow="1">
                <a:tableStyleId>{5C22544A-7EE6-4342-B048-85BDC9FD1C3A}</a:tableStyleId>
              </a:tblPr>
              <a:tblGrid>
                <a:gridCol w="2733326">
                  <a:extLst>
                    <a:ext uri="{9D8B030D-6E8A-4147-A177-3AD203B41FA5}">
                      <a16:colId xmlns:a16="http://schemas.microsoft.com/office/drawing/2014/main" val="1586042843"/>
                    </a:ext>
                  </a:extLst>
                </a:gridCol>
                <a:gridCol w="2733326">
                  <a:extLst>
                    <a:ext uri="{9D8B030D-6E8A-4147-A177-3AD203B41FA5}">
                      <a16:colId xmlns:a16="http://schemas.microsoft.com/office/drawing/2014/main" val="604615135"/>
                    </a:ext>
                  </a:extLst>
                </a:gridCol>
                <a:gridCol w="567318">
                  <a:extLst>
                    <a:ext uri="{9D8B030D-6E8A-4147-A177-3AD203B41FA5}">
                      <a16:colId xmlns:a16="http://schemas.microsoft.com/office/drawing/2014/main" val="2489066167"/>
                    </a:ext>
                  </a:extLst>
                </a:gridCol>
                <a:gridCol w="567318">
                  <a:extLst>
                    <a:ext uri="{9D8B030D-6E8A-4147-A177-3AD203B41FA5}">
                      <a16:colId xmlns:a16="http://schemas.microsoft.com/office/drawing/2014/main" val="2873738200"/>
                    </a:ext>
                  </a:extLst>
                </a:gridCol>
                <a:gridCol w="528750">
                  <a:extLst>
                    <a:ext uri="{9D8B030D-6E8A-4147-A177-3AD203B41FA5}">
                      <a16:colId xmlns:a16="http://schemas.microsoft.com/office/drawing/2014/main" val="692090521"/>
                    </a:ext>
                  </a:extLst>
                </a:gridCol>
              </a:tblGrid>
              <a:tr h="688848">
                <a:tc>
                  <a:txBody>
                    <a:bodyPr/>
                    <a:lstStyle/>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发生概率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36820654"/>
                  </a:ext>
                </a:extLst>
              </a:tr>
              <a:tr h="688848">
                <a:tc rowSpan="4">
                  <a:txBody>
                    <a:bodyPr/>
                    <a:lstStyle/>
                    <a:p>
                      <a:pPr algn="ctr">
                        <a:spcAft>
                          <a:spcPts val="0"/>
                        </a:spcAft>
                      </a:pPr>
                      <a:r>
                        <a:rPr lang="zh-CN" sz="1800" kern="100">
                          <a:effectLst/>
                        </a:rPr>
                        <a:t>需 求 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58615790"/>
                  </a:ext>
                </a:extLst>
              </a:tr>
              <a:tr h="688848">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693625"/>
                  </a:ext>
                </a:extLst>
              </a:tr>
              <a:tr h="688848">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0.04</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0.4</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21468055"/>
                  </a:ext>
                </a:extLst>
              </a:tr>
              <a:tr h="688848">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0.2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4</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68952376"/>
                  </a:ext>
                </a:extLst>
              </a:tr>
            </a:tbl>
          </a:graphicData>
        </a:graphic>
      </p:graphicFrame>
    </p:spTree>
    <p:extLst>
      <p:ext uri="{BB962C8B-B14F-4D97-AF65-F5344CB8AC3E}">
        <p14:creationId xmlns:p14="http://schemas.microsoft.com/office/powerpoint/2010/main" val="42711882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需求管理方面的风险</a:t>
            </a:r>
          </a:p>
        </p:txBody>
      </p:sp>
      <p:graphicFrame>
        <p:nvGraphicFramePr>
          <p:cNvPr id="2" name="表格 1">
            <a:extLst>
              <a:ext uri="{FF2B5EF4-FFF2-40B4-BE49-F238E27FC236}">
                <a16:creationId xmlns:a16="http://schemas.microsoft.com/office/drawing/2014/main" id="{07383660-4C16-4C69-AAC9-D8C32EC8E955}"/>
              </a:ext>
            </a:extLst>
          </p:cNvPr>
          <p:cNvGraphicFramePr>
            <a:graphicFrameLocks noGrp="1"/>
          </p:cNvGraphicFramePr>
          <p:nvPr>
            <p:extLst>
              <p:ext uri="{D42A27DB-BD31-4B8C-83A1-F6EECF244321}">
                <p14:modId xmlns:p14="http://schemas.microsoft.com/office/powerpoint/2010/main" val="3209622532"/>
              </p:ext>
            </p:extLst>
          </p:nvPr>
        </p:nvGraphicFramePr>
        <p:xfrm>
          <a:off x="893822" y="1754345"/>
          <a:ext cx="6741417" cy="3344229"/>
        </p:xfrm>
        <a:graphic>
          <a:graphicData uri="http://schemas.openxmlformats.org/drawingml/2006/table">
            <a:tbl>
              <a:tblPr firstRow="1" firstCol="1" bandRow="1">
                <a:tableStyleId>{5C22544A-7EE6-4342-B048-85BDC9FD1C3A}</a:tableStyleId>
              </a:tblPr>
              <a:tblGrid>
                <a:gridCol w="2169387">
                  <a:extLst>
                    <a:ext uri="{9D8B030D-6E8A-4147-A177-3AD203B41FA5}">
                      <a16:colId xmlns:a16="http://schemas.microsoft.com/office/drawing/2014/main" val="701269542"/>
                    </a:ext>
                  </a:extLst>
                </a:gridCol>
                <a:gridCol w="2286015">
                  <a:extLst>
                    <a:ext uri="{9D8B030D-6E8A-4147-A177-3AD203B41FA5}">
                      <a16:colId xmlns:a16="http://schemas.microsoft.com/office/drawing/2014/main" val="2873514198"/>
                    </a:ext>
                  </a:extLst>
                </a:gridCol>
                <a:gridCol w="2286015">
                  <a:extLst>
                    <a:ext uri="{9D8B030D-6E8A-4147-A177-3AD203B41FA5}">
                      <a16:colId xmlns:a16="http://schemas.microsoft.com/office/drawing/2014/main" val="406469061"/>
                    </a:ext>
                  </a:extLst>
                </a:gridCol>
              </a:tblGrid>
              <a:tr h="418029">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80177174"/>
                  </a:ext>
                </a:extLst>
              </a:tr>
              <a:tr h="731550">
                <a:tc rowSpan="4">
                  <a:txBody>
                    <a:bodyPr/>
                    <a:lstStyle/>
                    <a:p>
                      <a:pPr algn="ctr">
                        <a:spcAft>
                          <a:spcPts val="0"/>
                        </a:spcAft>
                      </a:pPr>
                      <a:r>
                        <a:rPr lang="zh-CN" sz="1800" kern="100">
                          <a:effectLst/>
                        </a:rPr>
                        <a:t>需</a:t>
                      </a:r>
                      <a:endParaRPr lang="zh-CN" sz="1050" kern="100">
                        <a:effectLst/>
                      </a:endParaRPr>
                    </a:p>
                    <a:p>
                      <a:pPr algn="ctr">
                        <a:spcAft>
                          <a:spcPts val="0"/>
                        </a:spcAft>
                      </a:pPr>
                      <a:r>
                        <a:rPr lang="zh-CN" sz="1800" kern="100">
                          <a:effectLst/>
                        </a:rPr>
                        <a:t>求</a:t>
                      </a:r>
                      <a:endParaRPr lang="zh-CN" sz="1050" kern="100">
                        <a:effectLst/>
                      </a:endParaRPr>
                    </a:p>
                    <a:p>
                      <a:pPr algn="ctr">
                        <a:spcAft>
                          <a:spcPts val="0"/>
                        </a:spcAft>
                      </a:pPr>
                      <a:r>
                        <a:rPr lang="zh-CN" sz="1800" kern="100">
                          <a:effectLst/>
                        </a:rPr>
                        <a:t>管</a:t>
                      </a:r>
                      <a:endParaRPr lang="zh-CN" sz="1050" kern="100">
                        <a:effectLst/>
                      </a:endParaRPr>
                    </a:p>
                    <a:p>
                      <a:pPr algn="ctr">
                        <a:spcAft>
                          <a:spcPts val="0"/>
                        </a:spcAft>
                      </a:pPr>
                      <a:r>
                        <a:rPr lang="zh-CN" sz="1800" kern="100">
                          <a:effectLst/>
                        </a:rPr>
                        <a:t>理</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项目开发时需求的变更所引发的风险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及时与客户沟通，调整需求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01451174"/>
                  </a:ext>
                </a:extLst>
              </a:tr>
              <a:tr h="731550">
                <a:tc vMerge="1">
                  <a:txBody>
                    <a:bodyPr/>
                    <a:lstStyle/>
                    <a:p>
                      <a:endParaRPr lang="zh-CN" altLang="en-US"/>
                    </a:p>
                  </a:txBody>
                  <a:tcPr/>
                </a:tc>
                <a:tc>
                  <a:txBody>
                    <a:bodyPr/>
                    <a:lstStyle/>
                    <a:p>
                      <a:pPr algn="just">
                        <a:spcAft>
                          <a:spcPts val="0"/>
                        </a:spcAft>
                      </a:pPr>
                      <a:r>
                        <a:rPr lang="zh-CN" sz="1050" kern="100">
                          <a:effectLst/>
                        </a:rPr>
                        <a:t>不遵循制定的过程来进行的需求的变更所引发的风险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加强对于制度的管理及调整</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3768835"/>
                  </a:ext>
                </a:extLst>
              </a:tr>
              <a:tr h="731550">
                <a:tc vMerge="1">
                  <a:txBody>
                    <a:bodyPr/>
                    <a:lstStyle/>
                    <a:p>
                      <a:endParaRPr lang="zh-CN" altLang="en-US"/>
                    </a:p>
                  </a:txBody>
                  <a:tcPr/>
                </a:tc>
                <a:tc>
                  <a:txBody>
                    <a:bodyPr/>
                    <a:lstStyle/>
                    <a:p>
                      <a:pPr algn="just">
                        <a:spcAft>
                          <a:spcPts val="0"/>
                        </a:spcAft>
                      </a:pPr>
                      <a:r>
                        <a:rPr lang="zh-CN" sz="1050" kern="100">
                          <a:effectLst/>
                        </a:rPr>
                        <a:t>已经获得的需求未能得到实现所引发的风险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与开发人员沟通，对产品进行改造</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62808367"/>
                  </a:ext>
                </a:extLst>
              </a:tr>
              <a:tr h="731550">
                <a:tc vMerge="1">
                  <a:txBody>
                    <a:bodyPr/>
                    <a:lstStyle/>
                    <a:p>
                      <a:endParaRPr lang="zh-CN" altLang="en-US"/>
                    </a:p>
                  </a:txBody>
                  <a:tcPr/>
                </a:tc>
                <a:tc>
                  <a:txBody>
                    <a:bodyPr/>
                    <a:lstStyle/>
                    <a:p>
                      <a:pPr algn="just">
                        <a:spcAft>
                          <a:spcPts val="0"/>
                        </a:spcAft>
                      </a:pPr>
                      <a:r>
                        <a:rPr lang="zh-CN" sz="1050" kern="100">
                          <a:effectLst/>
                        </a:rPr>
                        <a:t>逆向需求定义不够完善所引发的风险</a:t>
                      </a:r>
                    </a:p>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与客户沟通，对产品需求定义进行改造</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51688341"/>
                  </a:ext>
                </a:extLst>
              </a:tr>
            </a:tbl>
          </a:graphicData>
        </a:graphic>
      </p:graphicFrame>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7971995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参考资料</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909310"/>
          </a:xfrm>
          <a:prstGeom prst="rect">
            <a:avLst/>
          </a:prstGeom>
          <a:noFill/>
        </p:spPr>
        <p:txBody>
          <a:bodyPr wrap="square" rtlCol="0">
            <a:spAutoFit/>
          </a:bodyPr>
          <a:lstStyle/>
          <a:p>
            <a:r>
              <a:rPr lang="zh-CN" altLang="en-US" dirty="0">
                <a:solidFill>
                  <a:schemeClr val="bg1"/>
                </a:solidFill>
              </a:rPr>
              <a:t>书本资料</a:t>
            </a:r>
            <a:endParaRPr lang="en-US" altLang="zh-CN" dirty="0">
              <a:solidFill>
                <a:schemeClr val="bg1"/>
              </a:solidFill>
            </a:endParaRPr>
          </a:p>
          <a:p>
            <a:r>
              <a:rPr lang="zh-CN" altLang="zh-CN" dirty="0">
                <a:solidFill>
                  <a:schemeClr val="bg1"/>
                </a:solidFill>
              </a:rPr>
              <a:t>王朝成</a:t>
            </a:r>
            <a:r>
              <a:rPr lang="en-US" altLang="zh-CN" dirty="0">
                <a:solidFill>
                  <a:schemeClr val="bg1"/>
                </a:solidFill>
              </a:rPr>
              <a:t>-</a:t>
            </a:r>
            <a:r>
              <a:rPr lang="zh-CN" altLang="zh-CN" dirty="0">
                <a:solidFill>
                  <a:schemeClr val="bg1"/>
                </a:solidFill>
              </a:rPr>
              <a:t>基于项目的案例学习系统</a:t>
            </a:r>
            <a:r>
              <a:rPr lang="en-US" altLang="zh-CN" dirty="0">
                <a:solidFill>
                  <a:schemeClr val="bg1"/>
                </a:solidFill>
              </a:rPr>
              <a:t>-</a:t>
            </a:r>
            <a:r>
              <a:rPr lang="zh-CN" altLang="zh-CN" dirty="0">
                <a:solidFill>
                  <a:schemeClr val="bg1"/>
                </a:solidFill>
              </a:rPr>
              <a:t>最终版《</a:t>
            </a:r>
            <a:r>
              <a:rPr lang="en-US" altLang="zh-CN" dirty="0">
                <a:solidFill>
                  <a:schemeClr val="bg1"/>
                </a:solidFill>
              </a:rPr>
              <a:t>PHP</a:t>
            </a:r>
            <a:r>
              <a:rPr lang="zh-CN" altLang="zh-CN" dirty="0">
                <a:solidFill>
                  <a:schemeClr val="bg1"/>
                </a:solidFill>
              </a:rPr>
              <a:t>和</a:t>
            </a:r>
            <a:r>
              <a:rPr lang="en-US" altLang="zh-CN" dirty="0">
                <a:solidFill>
                  <a:schemeClr val="bg1"/>
                </a:solidFill>
              </a:rPr>
              <a:t>MySQL Web</a:t>
            </a:r>
            <a:r>
              <a:rPr lang="zh-CN" altLang="zh-CN" dirty="0">
                <a:solidFill>
                  <a:schemeClr val="bg1"/>
                </a:solidFill>
              </a:rPr>
              <a:t>开发》 机械工业出版社 （原书第</a:t>
            </a:r>
            <a:r>
              <a:rPr lang="en-US" altLang="zh-CN" dirty="0">
                <a:solidFill>
                  <a:schemeClr val="bg1"/>
                </a:solidFill>
              </a:rPr>
              <a:t>4</a:t>
            </a:r>
            <a:r>
              <a:rPr lang="zh-CN" altLang="zh-CN" dirty="0">
                <a:solidFill>
                  <a:schemeClr val="bg1"/>
                </a:solidFill>
              </a:rPr>
              <a:t>版</a:t>
            </a:r>
            <a:r>
              <a:rPr lang="en-US" altLang="zh-CN" dirty="0">
                <a:solidFill>
                  <a:schemeClr val="bg1"/>
                </a:solidFill>
              </a:rPr>
              <a:t>/</a:t>
            </a:r>
            <a:r>
              <a:rPr lang="zh-CN" altLang="zh-CN" dirty="0">
                <a:solidFill>
                  <a:schemeClr val="bg1"/>
                </a:solidFill>
              </a:rPr>
              <a:t>（澳）威利（</a:t>
            </a:r>
            <a:r>
              <a:rPr lang="en-US" altLang="zh-CN" dirty="0" err="1">
                <a:solidFill>
                  <a:schemeClr val="bg1"/>
                </a:solidFill>
              </a:rPr>
              <a:t>Wslling</a:t>
            </a:r>
            <a:r>
              <a:rPr lang="zh-CN" altLang="zh-CN" dirty="0">
                <a:solidFill>
                  <a:schemeClr val="bg1"/>
                </a:solidFill>
              </a:rPr>
              <a:t>，</a:t>
            </a:r>
            <a:r>
              <a:rPr lang="en-US" altLang="zh-CN" dirty="0">
                <a:solidFill>
                  <a:schemeClr val="bg1"/>
                </a:solidFill>
              </a:rPr>
              <a:t>L.</a:t>
            </a:r>
            <a:r>
              <a:rPr lang="zh-CN" altLang="zh-CN" dirty="0">
                <a:solidFill>
                  <a:schemeClr val="bg1"/>
                </a:solidFill>
              </a:rPr>
              <a:t>），（澳）汤姆森（</a:t>
            </a:r>
            <a:r>
              <a:rPr lang="en-US" altLang="zh-CN" dirty="0">
                <a:solidFill>
                  <a:schemeClr val="bg1"/>
                </a:solidFill>
              </a:rPr>
              <a:t>Thomson</a:t>
            </a:r>
            <a:r>
              <a:rPr lang="zh-CN" altLang="zh-CN" dirty="0">
                <a:solidFill>
                  <a:schemeClr val="bg1"/>
                </a:solidFill>
              </a:rPr>
              <a:t>，</a:t>
            </a:r>
            <a:r>
              <a:rPr lang="en-US" altLang="zh-CN" dirty="0">
                <a:solidFill>
                  <a:schemeClr val="bg1"/>
                </a:solidFill>
              </a:rPr>
              <a:t>L.</a:t>
            </a:r>
            <a:r>
              <a:rPr lang="zh-CN" altLang="zh-CN" dirty="0">
                <a:solidFill>
                  <a:schemeClr val="bg1"/>
                </a:solidFill>
              </a:rPr>
              <a:t>）著；武欣等译</a:t>
            </a:r>
            <a:r>
              <a:rPr lang="en-US" altLang="zh-CN" dirty="0">
                <a:solidFill>
                  <a:schemeClr val="bg1"/>
                </a:solidFill>
              </a:rPr>
              <a:t> 2009</a:t>
            </a:r>
            <a:r>
              <a:rPr lang="zh-CN" altLang="zh-CN" dirty="0">
                <a:solidFill>
                  <a:schemeClr val="bg1"/>
                </a:solidFill>
              </a:rPr>
              <a:t>年</a:t>
            </a:r>
            <a:r>
              <a:rPr lang="en-US" altLang="zh-CN" dirty="0">
                <a:solidFill>
                  <a:schemeClr val="bg1"/>
                </a:solidFill>
              </a:rPr>
              <a:t>4</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《软件工程原书第八版》 机械工业出版社</a:t>
            </a:r>
            <a:r>
              <a:rPr lang="en-US" altLang="zh-CN" dirty="0">
                <a:solidFill>
                  <a:schemeClr val="bg1"/>
                </a:solidFill>
              </a:rPr>
              <a:t> </a:t>
            </a:r>
            <a:r>
              <a:rPr lang="en-US" altLang="zh-CN" dirty="0" err="1">
                <a:solidFill>
                  <a:schemeClr val="bg1"/>
                </a:solidFill>
              </a:rPr>
              <a:t>RogerS.Pressman</a:t>
            </a:r>
            <a:r>
              <a:rPr lang="en-US" altLang="zh-CN" dirty="0">
                <a:solidFill>
                  <a:schemeClr val="bg1"/>
                </a:solidFill>
              </a:rPr>
              <a:t> Bruce </a:t>
            </a:r>
            <a:r>
              <a:rPr lang="en-US" altLang="zh-CN" dirty="0" err="1">
                <a:solidFill>
                  <a:schemeClr val="bg1"/>
                </a:solidFill>
              </a:rPr>
              <a:t>R.Maxim</a:t>
            </a:r>
            <a:r>
              <a:rPr lang="zh-CN" altLang="zh-CN" dirty="0">
                <a:solidFill>
                  <a:schemeClr val="bg1"/>
                </a:solidFill>
              </a:rPr>
              <a:t>著</a:t>
            </a:r>
            <a:r>
              <a:rPr lang="en-US" altLang="zh-CN" dirty="0">
                <a:solidFill>
                  <a:schemeClr val="bg1"/>
                </a:solidFill>
              </a:rPr>
              <a:t> 2017</a:t>
            </a:r>
            <a:r>
              <a:rPr lang="zh-CN" altLang="zh-CN" dirty="0">
                <a:solidFill>
                  <a:schemeClr val="bg1"/>
                </a:solidFill>
              </a:rPr>
              <a:t>年</a:t>
            </a:r>
            <a:r>
              <a:rPr lang="en-US" altLang="zh-CN" dirty="0">
                <a:solidFill>
                  <a:schemeClr val="bg1"/>
                </a:solidFill>
              </a:rPr>
              <a:t>1</a:t>
            </a:r>
            <a:r>
              <a:rPr lang="zh-CN" altLang="zh-CN" dirty="0">
                <a:solidFill>
                  <a:schemeClr val="bg1"/>
                </a:solidFill>
              </a:rPr>
              <a:t>月第</a:t>
            </a:r>
            <a:r>
              <a:rPr lang="en-US" altLang="zh-CN" dirty="0">
                <a:solidFill>
                  <a:schemeClr val="bg1"/>
                </a:solidFill>
              </a:rPr>
              <a:t>1</a:t>
            </a:r>
            <a:r>
              <a:rPr lang="zh-CN" altLang="zh-CN" dirty="0">
                <a:solidFill>
                  <a:schemeClr val="bg1"/>
                </a:solidFill>
              </a:rPr>
              <a:t>版 第</a:t>
            </a:r>
            <a:r>
              <a:rPr lang="en-US" altLang="zh-CN" dirty="0">
                <a:solidFill>
                  <a:schemeClr val="bg1"/>
                </a:solidFill>
              </a:rPr>
              <a:t>294545</a:t>
            </a:r>
            <a:r>
              <a:rPr lang="zh-CN" altLang="zh-CN" dirty="0">
                <a:solidFill>
                  <a:schemeClr val="bg1"/>
                </a:solidFill>
              </a:rPr>
              <a:t>号</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《软件工程导论》 清华大学出版社 张海藩等</a:t>
            </a:r>
            <a:r>
              <a:rPr lang="en-US" altLang="zh-CN" dirty="0">
                <a:solidFill>
                  <a:schemeClr val="bg1"/>
                </a:solidFill>
              </a:rPr>
              <a:t> 2013</a:t>
            </a:r>
            <a:r>
              <a:rPr lang="zh-CN" altLang="zh-CN" dirty="0">
                <a:solidFill>
                  <a:schemeClr val="bg1"/>
                </a:solidFill>
              </a:rPr>
              <a:t>年</a:t>
            </a:r>
            <a:r>
              <a:rPr lang="en-US" altLang="zh-CN" dirty="0">
                <a:solidFill>
                  <a:schemeClr val="bg1"/>
                </a:solidFill>
              </a:rPr>
              <a:t>8</a:t>
            </a:r>
            <a:r>
              <a:rPr lang="zh-CN" altLang="zh-CN" dirty="0">
                <a:solidFill>
                  <a:schemeClr val="bg1"/>
                </a:solidFill>
              </a:rPr>
              <a:t>月第</a:t>
            </a:r>
            <a:r>
              <a:rPr lang="en-US" altLang="zh-CN" dirty="0">
                <a:solidFill>
                  <a:schemeClr val="bg1"/>
                </a:solidFill>
              </a:rPr>
              <a:t>6</a:t>
            </a:r>
            <a:r>
              <a:rPr lang="zh-CN" altLang="zh-CN" dirty="0">
                <a:solidFill>
                  <a:schemeClr val="bg1"/>
                </a:solidFill>
              </a:rPr>
              <a:t>版 第</a:t>
            </a:r>
            <a:r>
              <a:rPr lang="en-US" altLang="zh-CN" dirty="0">
                <a:solidFill>
                  <a:schemeClr val="bg1"/>
                </a:solidFill>
              </a:rPr>
              <a:t>150343</a:t>
            </a:r>
            <a:r>
              <a:rPr lang="zh-CN" altLang="zh-CN" dirty="0">
                <a:solidFill>
                  <a:schemeClr val="bg1"/>
                </a:solidFill>
              </a:rPr>
              <a:t>号</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《软件需求》 清华大学出版社</a:t>
            </a:r>
            <a:r>
              <a:rPr lang="en-US" altLang="zh-CN" dirty="0">
                <a:solidFill>
                  <a:schemeClr val="bg1"/>
                </a:solidFill>
              </a:rPr>
              <a:t> Karl </a:t>
            </a:r>
            <a:r>
              <a:rPr lang="en-US" altLang="zh-CN" dirty="0" err="1">
                <a:solidFill>
                  <a:schemeClr val="bg1"/>
                </a:solidFill>
              </a:rPr>
              <a:t>Wiegers</a:t>
            </a:r>
            <a:r>
              <a:rPr lang="en-US" altLang="zh-CN" dirty="0">
                <a:solidFill>
                  <a:schemeClr val="bg1"/>
                </a:solidFill>
              </a:rPr>
              <a:t>, Joy Beatty</a:t>
            </a:r>
            <a:r>
              <a:rPr lang="zh-CN" altLang="zh-CN" dirty="0">
                <a:solidFill>
                  <a:schemeClr val="bg1"/>
                </a:solidFill>
              </a:rPr>
              <a:t>著 李忠利 李淳 霍金健 孔晨辉 译</a:t>
            </a:r>
            <a:r>
              <a:rPr lang="en-US" altLang="zh-CN" dirty="0">
                <a:solidFill>
                  <a:schemeClr val="bg1"/>
                </a:solidFill>
              </a:rPr>
              <a:t> 2016</a:t>
            </a:r>
            <a:r>
              <a:rPr lang="zh-CN" altLang="zh-CN" dirty="0">
                <a:solidFill>
                  <a:schemeClr val="bg1"/>
                </a:solidFill>
              </a:rPr>
              <a:t>年</a:t>
            </a:r>
            <a:r>
              <a:rPr lang="en-US" altLang="zh-CN" dirty="0">
                <a:solidFill>
                  <a:schemeClr val="bg1"/>
                </a:solidFill>
              </a:rPr>
              <a:t>3</a:t>
            </a:r>
            <a:r>
              <a:rPr lang="zh-CN" altLang="zh-CN" dirty="0">
                <a:solidFill>
                  <a:schemeClr val="bg1"/>
                </a:solidFill>
              </a:rPr>
              <a:t>月第</a:t>
            </a:r>
            <a:r>
              <a:rPr lang="en-US" altLang="zh-CN" dirty="0">
                <a:solidFill>
                  <a:schemeClr val="bg1"/>
                </a:solidFill>
              </a:rPr>
              <a:t>3</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a:t>
            </a:r>
            <a:r>
              <a:rPr lang="en-US" altLang="zh-CN" dirty="0">
                <a:solidFill>
                  <a:schemeClr val="bg1"/>
                </a:solidFill>
              </a:rPr>
              <a:t>UML</a:t>
            </a:r>
            <a:r>
              <a:rPr lang="zh-CN" altLang="zh-CN" dirty="0">
                <a:solidFill>
                  <a:schemeClr val="bg1"/>
                </a:solidFill>
              </a:rPr>
              <a:t>用户指南》 人民邮电出版社 </a:t>
            </a:r>
            <a:r>
              <a:rPr lang="en-US" altLang="zh-CN" dirty="0">
                <a:solidFill>
                  <a:schemeClr val="bg1"/>
                </a:solidFill>
              </a:rPr>
              <a:t>Grady </a:t>
            </a:r>
            <a:r>
              <a:rPr lang="en-US" altLang="zh-CN" dirty="0" err="1">
                <a:solidFill>
                  <a:schemeClr val="bg1"/>
                </a:solidFill>
              </a:rPr>
              <a:t>Booch</a:t>
            </a:r>
            <a:r>
              <a:rPr lang="en-US" altLang="zh-CN" dirty="0">
                <a:solidFill>
                  <a:schemeClr val="bg1"/>
                </a:solidFill>
              </a:rPr>
              <a:t>, James Rumbaugh, Ivar Jacobson</a:t>
            </a:r>
            <a:r>
              <a:rPr lang="zh-CN" altLang="zh-CN" dirty="0">
                <a:solidFill>
                  <a:schemeClr val="bg1"/>
                </a:solidFill>
              </a:rPr>
              <a:t>著 邵维忠 麻志毅 马浩海 刘辉 译</a:t>
            </a:r>
            <a:r>
              <a:rPr lang="en-US" altLang="zh-CN" dirty="0">
                <a:solidFill>
                  <a:schemeClr val="bg1"/>
                </a:solidFill>
              </a:rPr>
              <a:t> 2013</a:t>
            </a:r>
            <a:r>
              <a:rPr lang="zh-CN" altLang="zh-CN" dirty="0">
                <a:solidFill>
                  <a:schemeClr val="bg1"/>
                </a:solidFill>
              </a:rPr>
              <a:t>年</a:t>
            </a:r>
            <a:r>
              <a:rPr lang="en-US" altLang="zh-CN" dirty="0">
                <a:solidFill>
                  <a:schemeClr val="bg1"/>
                </a:solidFill>
              </a:rPr>
              <a:t>1</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a:t>
            </a:r>
            <a:r>
              <a:rPr lang="en-US" altLang="zh-CN" dirty="0">
                <a:solidFill>
                  <a:schemeClr val="bg1"/>
                </a:solidFill>
              </a:rPr>
              <a:t>UML2</a:t>
            </a:r>
            <a:r>
              <a:rPr lang="zh-CN" altLang="zh-CN" dirty="0">
                <a:solidFill>
                  <a:schemeClr val="bg1"/>
                </a:solidFill>
              </a:rPr>
              <a:t>基础、建模与设计教程》 清华大学出版社 杨弘平等</a:t>
            </a:r>
            <a:r>
              <a:rPr lang="en-US" altLang="zh-CN" dirty="0">
                <a:solidFill>
                  <a:schemeClr val="bg1"/>
                </a:solidFill>
              </a:rPr>
              <a:t> 2015</a:t>
            </a:r>
            <a:r>
              <a:rPr lang="zh-CN" altLang="zh-CN" dirty="0">
                <a:solidFill>
                  <a:schemeClr val="bg1"/>
                </a:solidFill>
              </a:rPr>
              <a:t>年</a:t>
            </a:r>
            <a:r>
              <a:rPr lang="en-US" altLang="zh-CN" dirty="0">
                <a:solidFill>
                  <a:schemeClr val="bg1"/>
                </a:solidFill>
              </a:rPr>
              <a:t>10</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a:t>
            </a:r>
            <a:r>
              <a:rPr lang="en-US" altLang="zh-CN" dirty="0">
                <a:solidFill>
                  <a:schemeClr val="bg1"/>
                </a:solidFill>
              </a:rPr>
              <a:t>IT</a:t>
            </a:r>
            <a:r>
              <a:rPr lang="zh-CN" altLang="zh-CN" dirty="0">
                <a:solidFill>
                  <a:schemeClr val="bg1"/>
                </a:solidFill>
              </a:rPr>
              <a:t>项目管理》 机械工业出版社 </a:t>
            </a:r>
            <a:r>
              <a:rPr lang="en-US" altLang="zh-CN" dirty="0">
                <a:solidFill>
                  <a:schemeClr val="bg1"/>
                </a:solidFill>
              </a:rPr>
              <a:t>Kathy Schwalbe</a:t>
            </a:r>
            <a:r>
              <a:rPr lang="zh-CN" altLang="zh-CN" dirty="0">
                <a:solidFill>
                  <a:schemeClr val="bg1"/>
                </a:solidFill>
              </a:rPr>
              <a:t>著 孙新波 朱珠 贾建锋 译</a:t>
            </a:r>
            <a:r>
              <a:rPr lang="en-US" altLang="zh-CN" dirty="0">
                <a:solidFill>
                  <a:schemeClr val="bg1"/>
                </a:solidFill>
              </a:rPr>
              <a:t> 2017</a:t>
            </a:r>
            <a:r>
              <a:rPr lang="zh-CN" altLang="zh-CN" dirty="0">
                <a:solidFill>
                  <a:schemeClr val="bg1"/>
                </a:solidFill>
              </a:rPr>
              <a:t>年</a:t>
            </a:r>
            <a:r>
              <a:rPr lang="en-US" altLang="zh-CN" dirty="0">
                <a:solidFill>
                  <a:schemeClr val="bg1"/>
                </a:solidFill>
              </a:rPr>
              <a:t>10</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p>
          <a:p>
            <a:endParaRPr lang="zh-CN" altLang="zh-CN" dirty="0">
              <a:solidFill>
                <a:schemeClr val="bg1"/>
              </a:solidFill>
            </a:endParaRPr>
          </a:p>
        </p:txBody>
      </p:sp>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8962428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fade">
                                      <p:cBhvr>
                                        <p:cTn id="36" dur="500"/>
                                        <p:tgtEl>
                                          <p:spTgt spid="4">
                                            <p:txEl>
                                              <p:pRg st="11" end="11"/>
                                            </p:txEl>
                                          </p:spTgt>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参考资料</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078313"/>
          </a:xfrm>
          <a:prstGeom prst="rect">
            <a:avLst/>
          </a:prstGeom>
          <a:noFill/>
        </p:spPr>
        <p:txBody>
          <a:bodyPr wrap="square" rtlCol="0">
            <a:spAutoFit/>
          </a:bodyPr>
          <a:lstStyle/>
          <a:p>
            <a:r>
              <a:rPr lang="zh-CN" altLang="zh-CN" dirty="0">
                <a:solidFill>
                  <a:schemeClr val="bg1"/>
                </a:solidFill>
              </a:rPr>
              <a:t>网页资料：</a:t>
            </a:r>
          </a:p>
          <a:p>
            <a:r>
              <a:rPr lang="en-US" altLang="zh-CN" dirty="0">
                <a:solidFill>
                  <a:schemeClr val="bg1"/>
                </a:solidFill>
              </a:rPr>
              <a:t>PHP</a:t>
            </a:r>
            <a:r>
              <a:rPr lang="zh-CN" altLang="zh-CN" dirty="0">
                <a:solidFill>
                  <a:schemeClr val="bg1"/>
                </a:solidFill>
              </a:rPr>
              <a:t>开发工具</a:t>
            </a:r>
          </a:p>
          <a:p>
            <a:r>
              <a:rPr lang="en-US" altLang="zh-CN" dirty="0">
                <a:solidFill>
                  <a:schemeClr val="bg1"/>
                </a:solidFill>
              </a:rPr>
              <a:t>http://www.studyems.com/network/06d8f9cfc32d78ea.html    </a:t>
            </a:r>
            <a:endParaRPr lang="zh-CN" altLang="zh-CN" dirty="0">
              <a:solidFill>
                <a:schemeClr val="bg1"/>
              </a:solidFill>
            </a:endParaRPr>
          </a:p>
          <a:p>
            <a:r>
              <a:rPr lang="en-US" altLang="zh-CN" dirty="0">
                <a:solidFill>
                  <a:schemeClr val="bg1"/>
                </a:solidFill>
              </a:rPr>
              <a:t>2018.10.13 13:43</a:t>
            </a:r>
            <a:endParaRPr lang="zh-CN" altLang="zh-CN" dirty="0">
              <a:solidFill>
                <a:schemeClr val="bg1"/>
              </a:solidFill>
            </a:endParaRPr>
          </a:p>
          <a:p>
            <a:r>
              <a:rPr lang="en-US" altLang="zh-CN" dirty="0">
                <a:solidFill>
                  <a:schemeClr val="bg1"/>
                </a:solidFill>
              </a:rPr>
              <a:t>https://blog.csdn.net/qq_31763129/article/details/79984847</a:t>
            </a:r>
            <a:endParaRPr lang="zh-CN" altLang="zh-CN" dirty="0">
              <a:solidFill>
                <a:schemeClr val="bg1"/>
              </a:solidFill>
            </a:endParaRPr>
          </a:p>
          <a:p>
            <a:r>
              <a:rPr lang="en-US" altLang="zh-CN" dirty="0">
                <a:solidFill>
                  <a:schemeClr val="bg1"/>
                </a:solidFill>
              </a:rPr>
              <a:t>2018.10.13 13:55</a:t>
            </a:r>
            <a:endParaRPr lang="zh-CN" altLang="zh-CN" dirty="0">
              <a:solidFill>
                <a:schemeClr val="bg1"/>
              </a:solidFill>
            </a:endParaRPr>
          </a:p>
          <a:p>
            <a:r>
              <a:rPr lang="en-US" altLang="zh-CN" dirty="0">
                <a:solidFill>
                  <a:schemeClr val="bg1"/>
                </a:solidFill>
              </a:rPr>
              <a:t>https://www.cnblogs.com/xiaotaoing/p/6687418.html              </a:t>
            </a:r>
            <a:endParaRPr lang="zh-CN" altLang="zh-CN" dirty="0">
              <a:solidFill>
                <a:schemeClr val="bg1"/>
              </a:solidFill>
            </a:endParaRPr>
          </a:p>
          <a:p>
            <a:r>
              <a:rPr lang="en-US" altLang="zh-CN" dirty="0">
                <a:solidFill>
                  <a:schemeClr val="bg1"/>
                </a:solidFill>
              </a:rPr>
              <a:t>2018.10.14 10:25</a:t>
            </a:r>
            <a:endParaRPr lang="zh-CN" altLang="zh-CN"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solidFill>
                  <a:schemeClr val="bg1"/>
                </a:solidFill>
              </a:rPr>
              <a:t>Web</a:t>
            </a:r>
            <a:r>
              <a:rPr lang="zh-CN" altLang="zh-CN" dirty="0">
                <a:solidFill>
                  <a:schemeClr val="bg1"/>
                </a:solidFill>
              </a:rPr>
              <a:t>服务器</a:t>
            </a:r>
          </a:p>
          <a:p>
            <a:r>
              <a:rPr lang="en-US" altLang="zh-CN" dirty="0">
                <a:solidFill>
                  <a:schemeClr val="bg1"/>
                </a:solidFill>
              </a:rPr>
              <a:t>https://blog.csdn.net/qq_31763129/article/details/79984847   </a:t>
            </a:r>
            <a:endParaRPr lang="zh-CN" altLang="zh-CN" dirty="0">
              <a:solidFill>
                <a:schemeClr val="bg1"/>
              </a:solidFill>
            </a:endParaRPr>
          </a:p>
          <a:p>
            <a:r>
              <a:rPr lang="en-US" altLang="zh-CN" dirty="0">
                <a:solidFill>
                  <a:schemeClr val="bg1"/>
                </a:solidFill>
              </a:rPr>
              <a:t>2018.10.13 14:17</a:t>
            </a:r>
            <a:endParaRPr lang="zh-CN" altLang="zh-CN" dirty="0">
              <a:solidFill>
                <a:schemeClr val="bg1"/>
              </a:solidFill>
            </a:endParaRPr>
          </a:p>
          <a:p>
            <a:r>
              <a:rPr lang="en-US" altLang="zh-CN" dirty="0">
                <a:solidFill>
                  <a:schemeClr val="bg1"/>
                </a:solidFill>
              </a:rPr>
              <a:t>https://www.oschina.net/question/1446507_156701</a:t>
            </a:r>
            <a:endParaRPr lang="zh-CN" altLang="zh-CN" dirty="0">
              <a:solidFill>
                <a:schemeClr val="bg1"/>
              </a:solidFill>
            </a:endParaRPr>
          </a:p>
          <a:p>
            <a:r>
              <a:rPr lang="en-US" altLang="zh-CN" dirty="0">
                <a:solidFill>
                  <a:schemeClr val="bg1"/>
                </a:solidFill>
              </a:rPr>
              <a:t>2018.10.13 15:07</a:t>
            </a:r>
            <a:endParaRPr lang="zh-CN" altLang="zh-CN" dirty="0">
              <a:solidFill>
                <a:schemeClr val="bg1"/>
              </a:solidFill>
            </a:endParaRPr>
          </a:p>
          <a:p>
            <a:r>
              <a:rPr lang="en-US" altLang="zh-CN" dirty="0">
                <a:solidFill>
                  <a:schemeClr val="bg1"/>
                </a:solidFill>
              </a:rPr>
              <a:t> </a:t>
            </a:r>
            <a:endParaRPr lang="zh-CN" altLang="zh-CN" dirty="0">
              <a:solidFill>
                <a:schemeClr val="bg1"/>
              </a:solidFill>
            </a:endParaRPr>
          </a:p>
          <a:p>
            <a:r>
              <a:rPr lang="zh-CN" altLang="zh-CN" dirty="0">
                <a:solidFill>
                  <a:schemeClr val="bg1"/>
                </a:solidFill>
              </a:rPr>
              <a:t>建模工具</a:t>
            </a:r>
          </a:p>
          <a:p>
            <a:r>
              <a:rPr lang="en-US" altLang="zh-CN" dirty="0">
                <a:solidFill>
                  <a:schemeClr val="bg1"/>
                </a:solidFill>
              </a:rPr>
              <a:t>https://blog.csdn.net/u014020534/article/details/71242142</a:t>
            </a:r>
            <a:endParaRPr lang="zh-CN" altLang="zh-CN" dirty="0">
              <a:solidFill>
                <a:schemeClr val="bg1"/>
              </a:solidFill>
            </a:endParaRPr>
          </a:p>
          <a:p>
            <a:r>
              <a:rPr lang="en-US" altLang="zh-CN" dirty="0">
                <a:solidFill>
                  <a:schemeClr val="bg1"/>
                </a:solidFill>
              </a:rPr>
              <a:t>2018.10.14 10:36</a:t>
            </a:r>
            <a:endParaRPr lang="zh-CN" altLang="zh-CN" dirty="0">
              <a:solidFill>
                <a:schemeClr val="bg1"/>
              </a:solidFill>
            </a:endParaRPr>
          </a:p>
        </p:txBody>
      </p:sp>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5220045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500"/>
                                        <p:tgtEl>
                                          <p:spTgt spid="4">
                                            <p:txEl>
                                              <p:pRg st="10" end="1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Effect transition="in" filter="fade">
                                      <p:cBhvr>
                                        <p:cTn id="59" dur="500"/>
                                        <p:tgtEl>
                                          <p:spTgt spid="4">
                                            <p:txEl>
                                              <p:pRg st="12" end="12"/>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Effect transition="in" filter="fade">
                                      <p:cBhvr>
                                        <p:cTn id="63" dur="500"/>
                                        <p:tgtEl>
                                          <p:spTgt spid="4">
                                            <p:txEl>
                                              <p:pRg st="13" end="13"/>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Effect transition="in" filter="fade">
                                      <p:cBhvr>
                                        <p:cTn id="67" dur="500"/>
                                        <p:tgtEl>
                                          <p:spTgt spid="4">
                                            <p:txEl>
                                              <p:pRg st="14" end="14"/>
                                            </p:tx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fade">
                                      <p:cBhvr>
                                        <p:cTn id="71" dur="500"/>
                                        <p:tgtEl>
                                          <p:spTgt spid="4">
                                            <p:txEl>
                                              <p:pRg st="15" end="15"/>
                                            </p:tx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animEffect transition="in" filter="fade">
                                      <p:cBhvr>
                                        <p:cTn id="75" dur="500"/>
                                        <p:tgtEl>
                                          <p:spTgt spid="4">
                                            <p:txEl>
                                              <p:pRg st="16" end="16"/>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fade">
                                      <p:cBhvr>
                                        <p:cTn id="79" dur="500"/>
                                        <p:tgtEl>
                                          <p:spTgt spid="4">
                                            <p:txEl>
                                              <p:pRg st="17" end="17"/>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501006"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分工及绩效</a:t>
            </a:r>
            <a:endParaRPr lang="id-ID" sz="3600" dirty="0">
              <a:solidFill>
                <a:schemeClr val="bg1"/>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文本框 1">
            <a:extLst>
              <a:ext uri="{FF2B5EF4-FFF2-40B4-BE49-F238E27FC236}">
                <a16:creationId xmlns:a16="http://schemas.microsoft.com/office/drawing/2014/main" id="{E247056B-EACC-494C-A398-2269FEBE8670}"/>
              </a:ext>
            </a:extLst>
          </p:cNvPr>
          <p:cNvSpPr txBox="1"/>
          <p:nvPr/>
        </p:nvSpPr>
        <p:spPr>
          <a:xfrm>
            <a:off x="1020932" y="1556889"/>
            <a:ext cx="4882718" cy="646331"/>
          </a:xfrm>
          <a:prstGeom prst="rect">
            <a:avLst/>
          </a:prstGeom>
          <a:noFill/>
        </p:spPr>
        <p:txBody>
          <a:bodyPr wrap="square" rtlCol="0">
            <a:spAutoFit/>
          </a:bodyPr>
          <a:lstStyle/>
          <a:p>
            <a:r>
              <a:rPr lang="zh-CN" altLang="en-US" dirty="0">
                <a:solidFill>
                  <a:schemeClr val="bg1"/>
                </a:solidFill>
              </a:rPr>
              <a:t>陈铉文（组长）：</a:t>
            </a:r>
            <a:r>
              <a:rPr lang="en-US" altLang="zh-CN" dirty="0">
                <a:solidFill>
                  <a:schemeClr val="bg1"/>
                </a:solidFill>
              </a:rPr>
              <a:t>WBS</a:t>
            </a:r>
            <a:r>
              <a:rPr lang="zh-CN" altLang="en-US" dirty="0">
                <a:solidFill>
                  <a:schemeClr val="bg1"/>
                </a:solidFill>
              </a:rPr>
              <a:t>、</a:t>
            </a:r>
            <a:r>
              <a:rPr lang="en-US" altLang="zh-CN" dirty="0">
                <a:solidFill>
                  <a:schemeClr val="bg1"/>
                </a:solidFill>
              </a:rPr>
              <a:t>OBS</a:t>
            </a:r>
            <a:r>
              <a:rPr lang="zh-CN" altLang="en-US" dirty="0">
                <a:solidFill>
                  <a:schemeClr val="bg1"/>
                </a:solidFill>
              </a:rPr>
              <a:t>起草，参与需求计划文档及甘特图起草，审阅修改文档</a:t>
            </a:r>
            <a:endParaRPr lang="en-US" altLang="zh-CN" dirty="0">
              <a:solidFill>
                <a:schemeClr val="bg1"/>
              </a:solidFill>
            </a:endParaRPr>
          </a:p>
        </p:txBody>
      </p:sp>
      <p:sp>
        <p:nvSpPr>
          <p:cNvPr id="6" name="文本框 5">
            <a:extLst>
              <a:ext uri="{FF2B5EF4-FFF2-40B4-BE49-F238E27FC236}">
                <a16:creationId xmlns:a16="http://schemas.microsoft.com/office/drawing/2014/main" id="{3D04042A-001B-43F2-A16C-7C9B4EA88221}"/>
              </a:ext>
            </a:extLst>
          </p:cNvPr>
          <p:cNvSpPr txBox="1"/>
          <p:nvPr/>
        </p:nvSpPr>
        <p:spPr>
          <a:xfrm>
            <a:off x="1020933" y="2456779"/>
            <a:ext cx="4882717" cy="646331"/>
          </a:xfrm>
          <a:prstGeom prst="rect">
            <a:avLst/>
          </a:prstGeom>
          <a:noFill/>
        </p:spPr>
        <p:txBody>
          <a:bodyPr wrap="square" rtlCol="0">
            <a:spAutoFit/>
          </a:bodyPr>
          <a:lstStyle/>
          <a:p>
            <a:r>
              <a:rPr lang="zh-CN" altLang="en-US" dirty="0">
                <a:solidFill>
                  <a:schemeClr val="bg1"/>
                </a:solidFill>
              </a:rPr>
              <a:t>章奇妙：甘特图起草，参与需求计划文档起草，会议记录及其他记录</a:t>
            </a:r>
          </a:p>
        </p:txBody>
      </p:sp>
      <p:sp>
        <p:nvSpPr>
          <p:cNvPr id="7" name="文本框 6">
            <a:extLst>
              <a:ext uri="{FF2B5EF4-FFF2-40B4-BE49-F238E27FC236}">
                <a16:creationId xmlns:a16="http://schemas.microsoft.com/office/drawing/2014/main" id="{3BFEFEAA-9F0D-4915-8474-0B8C0710A410}"/>
              </a:ext>
            </a:extLst>
          </p:cNvPr>
          <p:cNvSpPr txBox="1"/>
          <p:nvPr/>
        </p:nvSpPr>
        <p:spPr>
          <a:xfrm>
            <a:off x="1020932" y="3780330"/>
            <a:ext cx="4498347" cy="369332"/>
          </a:xfrm>
          <a:prstGeom prst="rect">
            <a:avLst/>
          </a:prstGeom>
          <a:noFill/>
        </p:spPr>
        <p:txBody>
          <a:bodyPr wrap="none" rtlCol="0">
            <a:spAutoFit/>
          </a:bodyPr>
          <a:lstStyle/>
          <a:p>
            <a:r>
              <a:rPr lang="zh-CN" altLang="en-US" dirty="0">
                <a:solidFill>
                  <a:schemeClr val="bg1"/>
                </a:solidFill>
              </a:rPr>
              <a:t>于坤：参与需求计划文档起草、文档管理</a:t>
            </a:r>
          </a:p>
        </p:txBody>
      </p:sp>
      <p:sp>
        <p:nvSpPr>
          <p:cNvPr id="8" name="文本框 7">
            <a:extLst>
              <a:ext uri="{FF2B5EF4-FFF2-40B4-BE49-F238E27FC236}">
                <a16:creationId xmlns:a16="http://schemas.microsoft.com/office/drawing/2014/main" id="{88B88176-609F-40CD-BFF1-BA248488815D}"/>
              </a:ext>
            </a:extLst>
          </p:cNvPr>
          <p:cNvSpPr txBox="1"/>
          <p:nvPr/>
        </p:nvSpPr>
        <p:spPr>
          <a:xfrm>
            <a:off x="1020932" y="3233626"/>
            <a:ext cx="4570482" cy="369332"/>
          </a:xfrm>
          <a:prstGeom prst="rect">
            <a:avLst/>
          </a:prstGeom>
          <a:noFill/>
        </p:spPr>
        <p:txBody>
          <a:bodyPr wrap="none" rtlCol="0">
            <a:spAutoFit/>
          </a:bodyPr>
          <a:lstStyle/>
          <a:p>
            <a:r>
              <a:rPr lang="zh-CN" altLang="en-US" dirty="0">
                <a:solidFill>
                  <a:schemeClr val="bg1"/>
                </a:solidFill>
              </a:rPr>
              <a:t>张威杰：环境搭建，参与需求计划文档起草</a:t>
            </a:r>
          </a:p>
        </p:txBody>
      </p:sp>
      <p:sp>
        <p:nvSpPr>
          <p:cNvPr id="9" name="文本框 8">
            <a:extLst>
              <a:ext uri="{FF2B5EF4-FFF2-40B4-BE49-F238E27FC236}">
                <a16:creationId xmlns:a16="http://schemas.microsoft.com/office/drawing/2014/main" id="{1636D207-5856-4971-9163-EDBCFFB98AD8}"/>
              </a:ext>
            </a:extLst>
          </p:cNvPr>
          <p:cNvSpPr txBox="1"/>
          <p:nvPr/>
        </p:nvSpPr>
        <p:spPr>
          <a:xfrm>
            <a:off x="1020932" y="4327034"/>
            <a:ext cx="4882717" cy="646331"/>
          </a:xfrm>
          <a:prstGeom prst="rect">
            <a:avLst/>
          </a:prstGeom>
          <a:noFill/>
        </p:spPr>
        <p:txBody>
          <a:bodyPr wrap="square" rtlCol="0">
            <a:spAutoFit/>
          </a:bodyPr>
          <a:lstStyle/>
          <a:p>
            <a:r>
              <a:rPr lang="zh-CN" altLang="en-US" dirty="0">
                <a:solidFill>
                  <a:schemeClr val="bg1"/>
                </a:solidFill>
              </a:rPr>
              <a:t>刘值成：起草项目章程、参与需求计划文档起草、配置管理、评审</a:t>
            </a:r>
            <a:r>
              <a:rPr lang="en-US" altLang="zh-CN" dirty="0">
                <a:solidFill>
                  <a:schemeClr val="bg1"/>
                </a:solidFill>
              </a:rPr>
              <a:t>PPT</a:t>
            </a:r>
            <a:r>
              <a:rPr lang="zh-CN" altLang="en-US" dirty="0">
                <a:solidFill>
                  <a:schemeClr val="bg1"/>
                </a:solidFill>
              </a:rPr>
              <a:t>制作</a:t>
            </a:r>
          </a:p>
        </p:txBody>
      </p:sp>
      <p:sp>
        <p:nvSpPr>
          <p:cNvPr id="4" name="文本框 3">
            <a:extLst>
              <a:ext uri="{FF2B5EF4-FFF2-40B4-BE49-F238E27FC236}">
                <a16:creationId xmlns:a16="http://schemas.microsoft.com/office/drawing/2014/main" id="{6F2D9426-48BA-48F2-8F5F-CB5C628BC89D}"/>
              </a:ext>
            </a:extLst>
          </p:cNvPr>
          <p:cNvSpPr txBox="1"/>
          <p:nvPr/>
        </p:nvSpPr>
        <p:spPr>
          <a:xfrm>
            <a:off x="6942339" y="1556889"/>
            <a:ext cx="418704" cy="369332"/>
          </a:xfrm>
          <a:prstGeom prst="rect">
            <a:avLst/>
          </a:prstGeom>
          <a:noFill/>
        </p:spPr>
        <p:txBody>
          <a:bodyPr wrap="none" rtlCol="0">
            <a:spAutoFit/>
          </a:bodyPr>
          <a:lstStyle/>
          <a:p>
            <a:r>
              <a:rPr lang="en-US" altLang="zh-CN" dirty="0">
                <a:solidFill>
                  <a:schemeClr val="bg1"/>
                </a:solidFill>
              </a:rPr>
              <a:t>87</a:t>
            </a:r>
            <a:endParaRPr lang="zh-CN" altLang="en-US" dirty="0">
              <a:solidFill>
                <a:schemeClr val="bg1"/>
              </a:solidFill>
            </a:endParaRPr>
          </a:p>
        </p:txBody>
      </p:sp>
      <p:sp>
        <p:nvSpPr>
          <p:cNvPr id="10" name="文本框 9">
            <a:extLst>
              <a:ext uri="{FF2B5EF4-FFF2-40B4-BE49-F238E27FC236}">
                <a16:creationId xmlns:a16="http://schemas.microsoft.com/office/drawing/2014/main" id="{E9436498-876F-4143-9DD6-288A1DB41711}"/>
              </a:ext>
            </a:extLst>
          </p:cNvPr>
          <p:cNvSpPr txBox="1"/>
          <p:nvPr/>
        </p:nvSpPr>
        <p:spPr>
          <a:xfrm>
            <a:off x="6942339" y="3103110"/>
            <a:ext cx="418704" cy="369332"/>
          </a:xfrm>
          <a:prstGeom prst="rect">
            <a:avLst/>
          </a:prstGeom>
          <a:noFill/>
        </p:spPr>
        <p:txBody>
          <a:bodyPr wrap="none" rtlCol="0">
            <a:spAutoFit/>
          </a:bodyPr>
          <a:lstStyle/>
          <a:p>
            <a:r>
              <a:rPr lang="en-US" altLang="zh-CN" dirty="0">
                <a:solidFill>
                  <a:schemeClr val="bg1"/>
                </a:solidFill>
              </a:rPr>
              <a:t>91</a:t>
            </a:r>
            <a:endParaRPr lang="zh-CN" altLang="en-US" dirty="0">
              <a:solidFill>
                <a:schemeClr val="bg1"/>
              </a:solidFill>
            </a:endParaRPr>
          </a:p>
        </p:txBody>
      </p:sp>
      <p:sp>
        <p:nvSpPr>
          <p:cNvPr id="11" name="文本框 10">
            <a:extLst>
              <a:ext uri="{FF2B5EF4-FFF2-40B4-BE49-F238E27FC236}">
                <a16:creationId xmlns:a16="http://schemas.microsoft.com/office/drawing/2014/main" id="{F4B77313-0A17-40E3-9ECE-318BD11E68D8}"/>
              </a:ext>
            </a:extLst>
          </p:cNvPr>
          <p:cNvSpPr txBox="1"/>
          <p:nvPr/>
        </p:nvSpPr>
        <p:spPr>
          <a:xfrm>
            <a:off x="6942339" y="2410612"/>
            <a:ext cx="418704" cy="369332"/>
          </a:xfrm>
          <a:prstGeom prst="rect">
            <a:avLst/>
          </a:prstGeom>
          <a:noFill/>
        </p:spPr>
        <p:txBody>
          <a:bodyPr wrap="none" rtlCol="0">
            <a:spAutoFit/>
          </a:bodyPr>
          <a:lstStyle/>
          <a:p>
            <a:r>
              <a:rPr lang="en-US" altLang="zh-CN" dirty="0">
                <a:solidFill>
                  <a:schemeClr val="bg1"/>
                </a:solidFill>
              </a:rPr>
              <a:t>92</a:t>
            </a:r>
            <a:endParaRPr lang="zh-CN" altLang="en-US" dirty="0">
              <a:solidFill>
                <a:schemeClr val="bg1"/>
              </a:solidFill>
            </a:endParaRPr>
          </a:p>
        </p:txBody>
      </p:sp>
      <p:sp>
        <p:nvSpPr>
          <p:cNvPr id="12" name="文本框 11">
            <a:extLst>
              <a:ext uri="{FF2B5EF4-FFF2-40B4-BE49-F238E27FC236}">
                <a16:creationId xmlns:a16="http://schemas.microsoft.com/office/drawing/2014/main" id="{9595714A-18FB-4F18-9CF8-12A527B135A3}"/>
              </a:ext>
            </a:extLst>
          </p:cNvPr>
          <p:cNvSpPr txBox="1"/>
          <p:nvPr/>
        </p:nvSpPr>
        <p:spPr>
          <a:xfrm>
            <a:off x="6942339" y="3795608"/>
            <a:ext cx="418704" cy="369332"/>
          </a:xfrm>
          <a:prstGeom prst="rect">
            <a:avLst/>
          </a:prstGeom>
          <a:noFill/>
        </p:spPr>
        <p:txBody>
          <a:bodyPr wrap="none" rtlCol="0">
            <a:spAutoFit/>
          </a:bodyPr>
          <a:lstStyle/>
          <a:p>
            <a:r>
              <a:rPr lang="en-US" altLang="zh-CN" dirty="0">
                <a:solidFill>
                  <a:schemeClr val="bg1"/>
                </a:solidFill>
              </a:rPr>
              <a:t>89</a:t>
            </a:r>
            <a:endParaRPr lang="zh-CN" altLang="en-US" dirty="0">
              <a:solidFill>
                <a:schemeClr val="bg1"/>
              </a:solidFill>
            </a:endParaRPr>
          </a:p>
        </p:txBody>
      </p:sp>
      <p:sp>
        <p:nvSpPr>
          <p:cNvPr id="13" name="文本框 12">
            <a:extLst>
              <a:ext uri="{FF2B5EF4-FFF2-40B4-BE49-F238E27FC236}">
                <a16:creationId xmlns:a16="http://schemas.microsoft.com/office/drawing/2014/main" id="{B9ACD791-6142-4C72-8326-ABC63A6EFF5E}"/>
              </a:ext>
            </a:extLst>
          </p:cNvPr>
          <p:cNvSpPr txBox="1"/>
          <p:nvPr/>
        </p:nvSpPr>
        <p:spPr>
          <a:xfrm>
            <a:off x="6942339" y="4327034"/>
            <a:ext cx="418704" cy="369332"/>
          </a:xfrm>
          <a:prstGeom prst="rect">
            <a:avLst/>
          </a:prstGeom>
          <a:noFill/>
        </p:spPr>
        <p:txBody>
          <a:bodyPr wrap="none" rtlCol="0">
            <a:spAutoFit/>
          </a:bodyPr>
          <a:lstStyle/>
          <a:p>
            <a:r>
              <a:rPr lang="en-US" altLang="zh-CN" dirty="0">
                <a:solidFill>
                  <a:schemeClr val="bg1"/>
                </a:solidFill>
              </a:rPr>
              <a:t>90</a:t>
            </a:r>
            <a:endParaRPr lang="zh-CN" altLang="en-US" dirty="0">
              <a:solidFill>
                <a:schemeClr val="bg1"/>
              </a:solidFill>
            </a:endParaRPr>
          </a:p>
        </p:txBody>
      </p:sp>
    </p:spTree>
    <p:extLst>
      <p:ext uri="{BB962C8B-B14F-4D97-AF65-F5344CB8AC3E}">
        <p14:creationId xmlns:p14="http://schemas.microsoft.com/office/powerpoint/2010/main" val="42006666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7.png"/>
          <p:cNvPicPr>
            <a:picLocks noChangeAspect="1"/>
          </p:cNvPicPr>
          <p:nvPr/>
        </p:nvPicPr>
        <p:blipFill>
          <a:blip r:embed="rId2"/>
          <a:stretch>
            <a:fillRect/>
          </a:stretch>
        </p:blipFill>
        <p:spPr>
          <a:xfrm>
            <a:off x="4022401" y="1952596"/>
            <a:ext cx="2411033" cy="3179384"/>
          </a:xfrm>
          <a:prstGeom prst="rect">
            <a:avLst/>
          </a:prstGeom>
        </p:spPr>
      </p:pic>
      <p:pic>
        <p:nvPicPr>
          <p:cNvPr id="25" name="Picture 24" descr="12.png"/>
          <p:cNvPicPr>
            <a:picLocks noChangeAspect="1"/>
          </p:cNvPicPr>
          <p:nvPr/>
        </p:nvPicPr>
        <p:blipFill>
          <a:blip r:embed="rId3"/>
          <a:stretch>
            <a:fillRect/>
          </a:stretch>
        </p:blipFill>
        <p:spPr>
          <a:xfrm>
            <a:off x="2748460" y="1968783"/>
            <a:ext cx="3581795" cy="2393833"/>
          </a:xfrm>
          <a:prstGeom prst="rect">
            <a:avLst/>
          </a:prstGeom>
        </p:spPr>
      </p:pic>
      <p:pic>
        <p:nvPicPr>
          <p:cNvPr id="26" name="Picture 25" descr="3.png"/>
          <p:cNvPicPr>
            <a:picLocks noChangeAspect="1"/>
          </p:cNvPicPr>
          <p:nvPr/>
        </p:nvPicPr>
        <p:blipFill>
          <a:blip r:embed="rId4"/>
          <a:stretch>
            <a:fillRect/>
          </a:stretch>
        </p:blipFill>
        <p:spPr>
          <a:xfrm>
            <a:off x="3043227" y="2790564"/>
            <a:ext cx="3473296" cy="2222910"/>
          </a:xfrm>
          <a:prstGeom prst="rect">
            <a:avLst/>
          </a:prstGeom>
        </p:spPr>
      </p:pic>
      <p:pic>
        <p:nvPicPr>
          <p:cNvPr id="27" name="Picture 26" descr="1.png"/>
          <p:cNvPicPr>
            <a:picLocks noChangeAspect="1"/>
          </p:cNvPicPr>
          <p:nvPr/>
        </p:nvPicPr>
        <p:blipFill>
          <a:blip r:embed="rId5"/>
          <a:stretch>
            <a:fillRect/>
          </a:stretch>
        </p:blipFill>
        <p:spPr>
          <a:xfrm>
            <a:off x="4650582" y="1952614"/>
            <a:ext cx="1982404" cy="1433939"/>
          </a:xfrm>
          <a:prstGeom prst="rect">
            <a:avLst/>
          </a:prstGeom>
        </p:spPr>
      </p:pic>
      <p:pic>
        <p:nvPicPr>
          <p:cNvPr id="28" name="Picture 27" descr="11.png"/>
          <p:cNvPicPr>
            <a:picLocks noChangeAspect="1"/>
          </p:cNvPicPr>
          <p:nvPr/>
        </p:nvPicPr>
        <p:blipFill>
          <a:blip r:embed="rId6"/>
          <a:stretch>
            <a:fillRect/>
          </a:stretch>
        </p:blipFill>
        <p:spPr>
          <a:xfrm>
            <a:off x="4145937" y="2919845"/>
            <a:ext cx="1586396" cy="660998"/>
          </a:xfrm>
          <a:prstGeom prst="rect">
            <a:avLst/>
          </a:prstGeom>
        </p:spPr>
      </p:pic>
      <p:pic>
        <p:nvPicPr>
          <p:cNvPr id="29" name="Picture 28" descr="2.png"/>
          <p:cNvPicPr>
            <a:picLocks noChangeAspect="1"/>
          </p:cNvPicPr>
          <p:nvPr/>
        </p:nvPicPr>
        <p:blipFill>
          <a:blip r:embed="rId7"/>
          <a:stretch>
            <a:fillRect/>
          </a:stretch>
        </p:blipFill>
        <p:spPr>
          <a:xfrm>
            <a:off x="2639156" y="1899018"/>
            <a:ext cx="1047013" cy="1875248"/>
          </a:xfrm>
          <a:prstGeom prst="rect">
            <a:avLst/>
          </a:prstGeom>
        </p:spPr>
      </p:pic>
      <p:pic>
        <p:nvPicPr>
          <p:cNvPr id="30" name="Picture 29" descr="4.png"/>
          <p:cNvPicPr>
            <a:picLocks noChangeAspect="1"/>
          </p:cNvPicPr>
          <p:nvPr/>
        </p:nvPicPr>
        <p:blipFill>
          <a:blip r:embed="rId8" cstate="print"/>
          <a:stretch>
            <a:fillRect/>
          </a:stretch>
        </p:blipFill>
        <p:spPr>
          <a:xfrm>
            <a:off x="3739747" y="2220489"/>
            <a:ext cx="910835" cy="910835"/>
          </a:xfrm>
          <a:prstGeom prst="rect">
            <a:avLst/>
          </a:prstGeom>
        </p:spPr>
      </p:pic>
      <p:pic>
        <p:nvPicPr>
          <p:cNvPr id="31" name="Picture 30" descr="5.png"/>
          <p:cNvPicPr>
            <a:picLocks noChangeAspect="1"/>
          </p:cNvPicPr>
          <p:nvPr/>
        </p:nvPicPr>
        <p:blipFill>
          <a:blip r:embed="rId9" cstate="print"/>
          <a:stretch>
            <a:fillRect/>
          </a:stretch>
        </p:blipFill>
        <p:spPr>
          <a:xfrm>
            <a:off x="3418276" y="2006175"/>
            <a:ext cx="1077635" cy="571148"/>
          </a:xfrm>
          <a:prstGeom prst="rect">
            <a:avLst/>
          </a:prstGeom>
        </p:spPr>
      </p:pic>
      <p:pic>
        <p:nvPicPr>
          <p:cNvPr id="32" name="Picture 31" descr="6.png"/>
          <p:cNvPicPr>
            <a:picLocks noChangeAspect="1"/>
          </p:cNvPicPr>
          <p:nvPr/>
        </p:nvPicPr>
        <p:blipFill>
          <a:blip r:embed="rId10" cstate="print"/>
          <a:stretch>
            <a:fillRect/>
          </a:stretch>
        </p:blipFill>
        <p:spPr>
          <a:xfrm>
            <a:off x="5676323" y="2059754"/>
            <a:ext cx="635192" cy="535785"/>
          </a:xfrm>
          <a:prstGeom prst="rect">
            <a:avLst/>
          </a:prstGeom>
        </p:spPr>
      </p:pic>
      <p:pic>
        <p:nvPicPr>
          <p:cNvPr id="33" name="Picture 32" descr="8.png"/>
          <p:cNvPicPr>
            <a:picLocks noChangeAspect="1"/>
          </p:cNvPicPr>
          <p:nvPr/>
        </p:nvPicPr>
        <p:blipFill>
          <a:blip r:embed="rId11" cstate="print"/>
          <a:stretch>
            <a:fillRect/>
          </a:stretch>
        </p:blipFill>
        <p:spPr>
          <a:xfrm>
            <a:off x="4650581" y="3988580"/>
            <a:ext cx="401085" cy="434377"/>
          </a:xfrm>
          <a:prstGeom prst="rect">
            <a:avLst/>
          </a:prstGeom>
        </p:spPr>
      </p:pic>
      <p:pic>
        <p:nvPicPr>
          <p:cNvPr id="34" name="Picture 33" descr="9.png"/>
          <p:cNvPicPr>
            <a:picLocks noChangeAspect="1"/>
          </p:cNvPicPr>
          <p:nvPr/>
        </p:nvPicPr>
        <p:blipFill>
          <a:blip r:embed="rId12" cstate="print"/>
          <a:stretch>
            <a:fillRect/>
          </a:stretch>
        </p:blipFill>
        <p:spPr>
          <a:xfrm>
            <a:off x="2658732" y="2837222"/>
            <a:ext cx="869566" cy="626087"/>
          </a:xfrm>
          <a:prstGeom prst="rect">
            <a:avLst/>
          </a:prstGeom>
        </p:spPr>
      </p:pic>
      <p:pic>
        <p:nvPicPr>
          <p:cNvPr id="35" name="Picture 34" descr="10.png"/>
          <p:cNvPicPr>
            <a:picLocks noChangeAspect="1"/>
          </p:cNvPicPr>
          <p:nvPr/>
        </p:nvPicPr>
        <p:blipFill>
          <a:blip r:embed="rId13"/>
          <a:stretch>
            <a:fillRect/>
          </a:stretch>
        </p:blipFill>
        <p:spPr>
          <a:xfrm>
            <a:off x="4081238" y="4169641"/>
            <a:ext cx="1384540" cy="839954"/>
          </a:xfrm>
          <a:prstGeom prst="rect">
            <a:avLst/>
          </a:prstGeom>
        </p:spPr>
      </p:pic>
    </p:spTree>
    <p:extLst>
      <p:ext uri="{BB962C8B-B14F-4D97-AF65-F5344CB8AC3E}">
        <p14:creationId xmlns:p14="http://schemas.microsoft.com/office/powerpoint/2010/main" val="15591352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3" presetClass="entr" presetSubtype="36"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6*min(max(#ppt_w*#ppt_h,.3),1)-7.4)/-.7*#ppt_w"/>
                                          </p:val>
                                        </p:tav>
                                        <p:tav tm="100000">
                                          <p:val>
                                            <p:strVal val="#ppt_w"/>
                                          </p:val>
                                        </p:tav>
                                      </p:tavLst>
                                    </p:anim>
                                    <p:anim calcmode="lin" valueType="num">
                                      <p:cBhvr>
                                        <p:cTn id="36" dur="500" fill="hold"/>
                                        <p:tgtEl>
                                          <p:spTgt spid="25"/>
                                        </p:tgtEl>
                                        <p:attrNameLst>
                                          <p:attrName>ppt_h</p:attrName>
                                        </p:attrNameLst>
                                      </p:cBhvr>
                                      <p:tavLst>
                                        <p:tav tm="0">
                                          <p:val>
                                            <p:strVal val="(6*min(max(#ppt_w*#ppt_h,.3),1)-7.4)/-.7*#ppt_h"/>
                                          </p:val>
                                        </p:tav>
                                        <p:tav tm="100000">
                                          <p:val>
                                            <p:strVal val="#ppt_h"/>
                                          </p:val>
                                        </p:tav>
                                      </p:tavLst>
                                    </p:anim>
                                    <p:anim calcmode="lin" valueType="num">
                                      <p:cBhvr>
                                        <p:cTn id="37" dur="500" fill="hold"/>
                                        <p:tgtEl>
                                          <p:spTgt spid="25"/>
                                        </p:tgtEl>
                                        <p:attrNameLst>
                                          <p:attrName>ppt_x</p:attrName>
                                        </p:attrNameLst>
                                      </p:cBhvr>
                                      <p:tavLst>
                                        <p:tav tm="0">
                                          <p:val>
                                            <p:fltVal val="0.5"/>
                                          </p:val>
                                        </p:tav>
                                        <p:tav tm="100000">
                                          <p:val>
                                            <p:strVal val="#ppt_x"/>
                                          </p:val>
                                        </p:tav>
                                      </p:tavLst>
                                    </p:anim>
                                    <p:anim calcmode="lin" valueType="num">
                                      <p:cBhvr>
                                        <p:cTn id="38"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4000"/>
                            </p:stCondLst>
                            <p:childTnLst>
                              <p:par>
                                <p:cTn id="40" presetID="23" presetClass="entr" presetSubtype="3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strVal val="(6*min(max(#ppt_w*#ppt_h,.3),1)-7.4)/-.7*#ppt_w"/>
                                          </p:val>
                                        </p:tav>
                                        <p:tav tm="100000">
                                          <p:val>
                                            <p:strVal val="#ppt_w"/>
                                          </p:val>
                                        </p:tav>
                                      </p:tavLst>
                                    </p:anim>
                                    <p:anim calcmode="lin" valueType="num">
                                      <p:cBhvr>
                                        <p:cTn id="43" dur="500" fill="hold"/>
                                        <p:tgtEl>
                                          <p:spTgt spid="28"/>
                                        </p:tgtEl>
                                        <p:attrNameLst>
                                          <p:attrName>ppt_h</p:attrName>
                                        </p:attrNameLst>
                                      </p:cBhvr>
                                      <p:tavLst>
                                        <p:tav tm="0">
                                          <p:val>
                                            <p:strVal val="(6*min(max(#ppt_w*#ppt_h,.3),1)-7.4)/-.7*#ppt_h"/>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500"/>
                            </p:stCondLst>
                            <p:childTnLst>
                              <p:par>
                                <p:cTn id="47" presetID="23" presetClass="entr" presetSubtype="3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strVal val="(6*min(max(#ppt_w*#ppt_h,.3),1)-7.4)/-.7*#ppt_w"/>
                                          </p:val>
                                        </p:tav>
                                        <p:tav tm="100000">
                                          <p:val>
                                            <p:strVal val="#ppt_w"/>
                                          </p:val>
                                        </p:tav>
                                      </p:tavLst>
                                    </p:anim>
                                    <p:anim calcmode="lin" valueType="num">
                                      <p:cBhvr>
                                        <p:cTn id="50" dur="500" fill="hold"/>
                                        <p:tgtEl>
                                          <p:spTgt spid="24"/>
                                        </p:tgtEl>
                                        <p:attrNameLst>
                                          <p:attrName>ppt_h</p:attrName>
                                        </p:attrNameLst>
                                      </p:cBhvr>
                                      <p:tavLst>
                                        <p:tav tm="0">
                                          <p:val>
                                            <p:strVal val="(6*min(max(#ppt_w*#ppt_h,.3),1)-7.4)/-.7*#ppt_h"/>
                                          </p:val>
                                        </p:tav>
                                        <p:tav tm="100000">
                                          <p:val>
                                            <p:strVal val="#ppt_h"/>
                                          </p:val>
                                        </p:tav>
                                      </p:tavLst>
                                    </p:anim>
                                    <p:anim calcmode="lin" valueType="num">
                                      <p:cBhvr>
                                        <p:cTn id="51" dur="500" fill="hold"/>
                                        <p:tgtEl>
                                          <p:spTgt spid="24"/>
                                        </p:tgtEl>
                                        <p:attrNameLst>
                                          <p:attrName>ppt_x</p:attrName>
                                        </p:attrNameLst>
                                      </p:cBhvr>
                                      <p:tavLst>
                                        <p:tav tm="0">
                                          <p:val>
                                            <p:fltVal val="0.5"/>
                                          </p:val>
                                        </p:tav>
                                        <p:tav tm="100000">
                                          <p:val>
                                            <p:strVal val="#ppt_x"/>
                                          </p:val>
                                        </p:tav>
                                      </p:tavLst>
                                    </p:anim>
                                    <p:anim calcmode="lin" valueType="num">
                                      <p:cBhvr>
                                        <p:cTn id="52"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5000"/>
                            </p:stCondLst>
                            <p:childTnLst>
                              <p:par>
                                <p:cTn id="54" presetID="23" presetClass="entr" presetSubtype="36"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strVal val="(6*min(max(#ppt_w*#ppt_h,.3),1)-7.4)/-.7*#ppt_w"/>
                                          </p:val>
                                        </p:tav>
                                        <p:tav tm="100000">
                                          <p:val>
                                            <p:strVal val="#ppt_w"/>
                                          </p:val>
                                        </p:tav>
                                      </p:tavLst>
                                    </p:anim>
                                    <p:anim calcmode="lin" valueType="num">
                                      <p:cBhvr>
                                        <p:cTn id="57" dur="500" fill="hold"/>
                                        <p:tgtEl>
                                          <p:spTgt spid="34"/>
                                        </p:tgtEl>
                                        <p:attrNameLst>
                                          <p:attrName>ppt_h</p:attrName>
                                        </p:attrNameLst>
                                      </p:cBhvr>
                                      <p:tavLst>
                                        <p:tav tm="0">
                                          <p:val>
                                            <p:strVal val="(6*min(max(#ppt_w*#ppt_h,.3),1)-7.4)/-.7*#ppt_h"/>
                                          </p:val>
                                        </p:tav>
                                        <p:tav tm="100000">
                                          <p:val>
                                            <p:strVal val="#ppt_h"/>
                                          </p:val>
                                        </p:tav>
                                      </p:tavLst>
                                    </p:anim>
                                    <p:anim calcmode="lin" valueType="num">
                                      <p:cBhvr>
                                        <p:cTn id="58" dur="500" fill="hold"/>
                                        <p:tgtEl>
                                          <p:spTgt spid="34"/>
                                        </p:tgtEl>
                                        <p:attrNameLst>
                                          <p:attrName>ppt_x</p:attrName>
                                        </p:attrNameLst>
                                      </p:cBhvr>
                                      <p:tavLst>
                                        <p:tav tm="0">
                                          <p:val>
                                            <p:fltVal val="0.5"/>
                                          </p:val>
                                        </p:tav>
                                        <p:tav tm="100000">
                                          <p:val>
                                            <p:strVal val="#ppt_x"/>
                                          </p:val>
                                        </p:tav>
                                      </p:tavLst>
                                    </p:anim>
                                    <p:anim calcmode="lin" valueType="num">
                                      <p:cBhvr>
                                        <p:cTn id="59"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3" presetClass="entr" presetSubtype="3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strVal val="(6*min(max(#ppt_w*#ppt_h,.3),1)-7.4)/-.7*#ppt_w"/>
                                          </p:val>
                                        </p:tav>
                                        <p:tav tm="100000">
                                          <p:val>
                                            <p:strVal val="#ppt_w"/>
                                          </p:val>
                                        </p:tav>
                                      </p:tavLst>
                                    </p:anim>
                                    <p:anim calcmode="lin" valueType="num">
                                      <p:cBhvr>
                                        <p:cTn id="64" dur="500" fill="hold"/>
                                        <p:tgtEl>
                                          <p:spTgt spid="35"/>
                                        </p:tgtEl>
                                        <p:attrNameLst>
                                          <p:attrName>ppt_h</p:attrName>
                                        </p:attrNameLst>
                                      </p:cBhvr>
                                      <p:tavLst>
                                        <p:tav tm="0">
                                          <p:val>
                                            <p:strVal val="(6*min(max(#ppt_w*#ppt_h,.3),1)-7.4)/-.7*#ppt_h"/>
                                          </p:val>
                                        </p:tav>
                                        <p:tav tm="100000">
                                          <p:val>
                                            <p:strVal val="#ppt_h"/>
                                          </p:val>
                                        </p:tav>
                                      </p:tavLst>
                                    </p:anim>
                                    <p:anim calcmode="lin" valueType="num">
                                      <p:cBhvr>
                                        <p:cTn id="65" dur="500" fill="hold"/>
                                        <p:tgtEl>
                                          <p:spTgt spid="35"/>
                                        </p:tgtEl>
                                        <p:attrNameLst>
                                          <p:attrName>ppt_x</p:attrName>
                                        </p:attrNameLst>
                                      </p:cBhvr>
                                      <p:tavLst>
                                        <p:tav tm="0">
                                          <p:val>
                                            <p:fltVal val="0.5"/>
                                          </p:val>
                                        </p:tav>
                                        <p:tav tm="100000">
                                          <p:val>
                                            <p:strVal val="#ppt_x"/>
                                          </p:val>
                                        </p:tav>
                                      </p:tavLst>
                                    </p:anim>
                                    <p:anim calcmode="lin" valueType="num">
                                      <p:cBhvr>
                                        <p:cTn id="66"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67" fill="hold">
                            <p:stCondLst>
                              <p:cond delay="6000"/>
                            </p:stCondLst>
                            <p:childTnLst>
                              <p:par>
                                <p:cTn id="68" presetID="53" presetClass="exit" presetSubtype="32" fill="hold" nodeType="afterEffect">
                                  <p:stCondLst>
                                    <p:cond delay="0"/>
                                  </p:stCondLst>
                                  <p:childTnLst>
                                    <p:anim calcmode="lin" valueType="num">
                                      <p:cBhvr>
                                        <p:cTn id="69" dur="500"/>
                                        <p:tgtEl>
                                          <p:spTgt spid="27"/>
                                        </p:tgtEl>
                                        <p:attrNameLst>
                                          <p:attrName>ppt_w</p:attrName>
                                        </p:attrNameLst>
                                      </p:cBhvr>
                                      <p:tavLst>
                                        <p:tav tm="0">
                                          <p:val>
                                            <p:strVal val="ppt_w"/>
                                          </p:val>
                                        </p:tav>
                                        <p:tav tm="100000">
                                          <p:val>
                                            <p:fltVal val="0"/>
                                          </p:val>
                                        </p:tav>
                                      </p:tavLst>
                                    </p:anim>
                                    <p:anim calcmode="lin" valueType="num">
                                      <p:cBhvr>
                                        <p:cTn id="70" dur="500"/>
                                        <p:tgtEl>
                                          <p:spTgt spid="27"/>
                                        </p:tgtEl>
                                        <p:attrNameLst>
                                          <p:attrName>ppt_h</p:attrName>
                                        </p:attrNameLst>
                                      </p:cBhvr>
                                      <p:tavLst>
                                        <p:tav tm="0">
                                          <p:val>
                                            <p:strVal val="ppt_h"/>
                                          </p:val>
                                        </p:tav>
                                        <p:tav tm="100000">
                                          <p:val>
                                            <p:fltVal val="0"/>
                                          </p:val>
                                        </p:tav>
                                      </p:tavLst>
                                    </p:anim>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6500"/>
                            </p:stCondLst>
                            <p:childTnLst>
                              <p:par>
                                <p:cTn id="74" presetID="53" presetClass="exit" presetSubtype="32" fill="hold" nodeType="afterEffect">
                                  <p:stCondLst>
                                    <p:cond delay="0"/>
                                  </p:stCondLst>
                                  <p:childTnLst>
                                    <p:anim calcmode="lin" valueType="num">
                                      <p:cBhvr>
                                        <p:cTn id="75" dur="500"/>
                                        <p:tgtEl>
                                          <p:spTgt spid="29"/>
                                        </p:tgtEl>
                                        <p:attrNameLst>
                                          <p:attrName>ppt_w</p:attrName>
                                        </p:attrNameLst>
                                      </p:cBhvr>
                                      <p:tavLst>
                                        <p:tav tm="0">
                                          <p:val>
                                            <p:strVal val="ppt_w"/>
                                          </p:val>
                                        </p:tav>
                                        <p:tav tm="100000">
                                          <p:val>
                                            <p:fltVal val="0"/>
                                          </p:val>
                                        </p:tav>
                                      </p:tavLst>
                                    </p:anim>
                                    <p:anim calcmode="lin" valueType="num">
                                      <p:cBhvr>
                                        <p:cTn id="76" dur="500"/>
                                        <p:tgtEl>
                                          <p:spTgt spid="29"/>
                                        </p:tgtEl>
                                        <p:attrNameLst>
                                          <p:attrName>ppt_h</p:attrName>
                                        </p:attrNameLst>
                                      </p:cBhvr>
                                      <p:tavLst>
                                        <p:tav tm="0">
                                          <p:val>
                                            <p:strVal val="ppt_h"/>
                                          </p:val>
                                        </p:tav>
                                        <p:tav tm="100000">
                                          <p:val>
                                            <p:fltVal val="0"/>
                                          </p:val>
                                        </p:tav>
                                      </p:tavLst>
                                    </p:anim>
                                    <p:animEffect transition="out" filter="fade">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7000"/>
                            </p:stCondLst>
                            <p:childTnLst>
                              <p:par>
                                <p:cTn id="80" presetID="53" presetClass="exit" presetSubtype="32" fill="hold" nodeType="afterEffect">
                                  <p:stCondLst>
                                    <p:cond delay="0"/>
                                  </p:stCondLst>
                                  <p:childTnLst>
                                    <p:anim calcmode="lin" valueType="num">
                                      <p:cBhvr>
                                        <p:cTn id="81" dur="500"/>
                                        <p:tgtEl>
                                          <p:spTgt spid="26"/>
                                        </p:tgtEl>
                                        <p:attrNameLst>
                                          <p:attrName>ppt_w</p:attrName>
                                        </p:attrNameLst>
                                      </p:cBhvr>
                                      <p:tavLst>
                                        <p:tav tm="0">
                                          <p:val>
                                            <p:strVal val="ppt_w"/>
                                          </p:val>
                                        </p:tav>
                                        <p:tav tm="100000">
                                          <p:val>
                                            <p:fltVal val="0"/>
                                          </p:val>
                                        </p:tav>
                                      </p:tavLst>
                                    </p:anim>
                                    <p:anim calcmode="lin" valueType="num">
                                      <p:cBhvr>
                                        <p:cTn id="82" dur="500"/>
                                        <p:tgtEl>
                                          <p:spTgt spid="26"/>
                                        </p:tgtEl>
                                        <p:attrNameLst>
                                          <p:attrName>ppt_h</p:attrName>
                                        </p:attrNameLst>
                                      </p:cBhvr>
                                      <p:tavLst>
                                        <p:tav tm="0">
                                          <p:val>
                                            <p:strVal val="ppt_h"/>
                                          </p:val>
                                        </p:tav>
                                        <p:tav tm="100000">
                                          <p:val>
                                            <p:fltVal val="0"/>
                                          </p:val>
                                        </p:tav>
                                      </p:tavLst>
                                    </p:anim>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7500"/>
                            </p:stCondLst>
                            <p:childTnLst>
                              <p:par>
                                <p:cTn id="86" presetID="53" presetClass="exit" presetSubtype="32" fill="hold" nodeType="afterEffect">
                                  <p:stCondLst>
                                    <p:cond delay="0"/>
                                  </p:stCondLst>
                                  <p:childTnLst>
                                    <p:anim calcmode="lin" valueType="num">
                                      <p:cBhvr>
                                        <p:cTn id="87" dur="500"/>
                                        <p:tgtEl>
                                          <p:spTgt spid="31"/>
                                        </p:tgtEl>
                                        <p:attrNameLst>
                                          <p:attrName>ppt_w</p:attrName>
                                        </p:attrNameLst>
                                      </p:cBhvr>
                                      <p:tavLst>
                                        <p:tav tm="0">
                                          <p:val>
                                            <p:strVal val="ppt_w"/>
                                          </p:val>
                                        </p:tav>
                                        <p:tav tm="100000">
                                          <p:val>
                                            <p:fltVal val="0"/>
                                          </p:val>
                                        </p:tav>
                                      </p:tavLst>
                                    </p:anim>
                                    <p:anim calcmode="lin" valueType="num">
                                      <p:cBhvr>
                                        <p:cTn id="88" dur="500"/>
                                        <p:tgtEl>
                                          <p:spTgt spid="31"/>
                                        </p:tgtEl>
                                        <p:attrNameLst>
                                          <p:attrName>ppt_h</p:attrName>
                                        </p:attrNameLst>
                                      </p:cBhvr>
                                      <p:tavLst>
                                        <p:tav tm="0">
                                          <p:val>
                                            <p:strVal val="ppt_h"/>
                                          </p:val>
                                        </p:tav>
                                        <p:tav tm="100000">
                                          <p:val>
                                            <p:fltVal val="0"/>
                                          </p:val>
                                        </p:tav>
                                      </p:tavLst>
                                    </p:anim>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8000"/>
                            </p:stCondLst>
                            <p:childTnLst>
                              <p:par>
                                <p:cTn id="92" presetID="53" presetClass="exit" presetSubtype="32" fill="hold" nodeType="afterEffect">
                                  <p:stCondLst>
                                    <p:cond delay="0"/>
                                  </p:stCondLst>
                                  <p:childTnLst>
                                    <p:anim calcmode="lin" valueType="num">
                                      <p:cBhvr>
                                        <p:cTn id="93" dur="500"/>
                                        <p:tgtEl>
                                          <p:spTgt spid="32"/>
                                        </p:tgtEl>
                                        <p:attrNameLst>
                                          <p:attrName>ppt_w</p:attrName>
                                        </p:attrNameLst>
                                      </p:cBhvr>
                                      <p:tavLst>
                                        <p:tav tm="0">
                                          <p:val>
                                            <p:strVal val="ppt_w"/>
                                          </p:val>
                                        </p:tav>
                                        <p:tav tm="100000">
                                          <p:val>
                                            <p:fltVal val="0"/>
                                          </p:val>
                                        </p:tav>
                                      </p:tavLst>
                                    </p:anim>
                                    <p:anim calcmode="lin" valueType="num">
                                      <p:cBhvr>
                                        <p:cTn id="94" dur="500"/>
                                        <p:tgtEl>
                                          <p:spTgt spid="32"/>
                                        </p:tgtEl>
                                        <p:attrNameLst>
                                          <p:attrName>ppt_h</p:attrName>
                                        </p:attrNameLst>
                                      </p:cBhvr>
                                      <p:tavLst>
                                        <p:tav tm="0">
                                          <p:val>
                                            <p:strVal val="ppt_h"/>
                                          </p:val>
                                        </p:tav>
                                        <p:tav tm="100000">
                                          <p:val>
                                            <p:fltVal val="0"/>
                                          </p:val>
                                        </p:tav>
                                      </p:tavLst>
                                    </p:anim>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par>
                          <p:cTn id="97" fill="hold">
                            <p:stCondLst>
                              <p:cond delay="8500"/>
                            </p:stCondLst>
                            <p:childTnLst>
                              <p:par>
                                <p:cTn id="98" presetID="53" presetClass="exit" presetSubtype="32" fill="hold" nodeType="afterEffect">
                                  <p:stCondLst>
                                    <p:cond delay="0"/>
                                  </p:stCondLst>
                                  <p:childTnLst>
                                    <p:anim calcmode="lin" valueType="num">
                                      <p:cBhvr>
                                        <p:cTn id="99" dur="500"/>
                                        <p:tgtEl>
                                          <p:spTgt spid="30"/>
                                        </p:tgtEl>
                                        <p:attrNameLst>
                                          <p:attrName>ppt_w</p:attrName>
                                        </p:attrNameLst>
                                      </p:cBhvr>
                                      <p:tavLst>
                                        <p:tav tm="0">
                                          <p:val>
                                            <p:strVal val="ppt_w"/>
                                          </p:val>
                                        </p:tav>
                                        <p:tav tm="100000">
                                          <p:val>
                                            <p:fltVal val="0"/>
                                          </p:val>
                                        </p:tav>
                                      </p:tavLst>
                                    </p:anim>
                                    <p:anim calcmode="lin" valueType="num">
                                      <p:cBhvr>
                                        <p:cTn id="100" dur="500"/>
                                        <p:tgtEl>
                                          <p:spTgt spid="30"/>
                                        </p:tgtEl>
                                        <p:attrNameLst>
                                          <p:attrName>ppt_h</p:attrName>
                                        </p:attrNameLst>
                                      </p:cBhvr>
                                      <p:tavLst>
                                        <p:tav tm="0">
                                          <p:val>
                                            <p:strVal val="ppt_h"/>
                                          </p:val>
                                        </p:tav>
                                        <p:tav tm="100000">
                                          <p:val>
                                            <p:fltVal val="0"/>
                                          </p:val>
                                        </p:tav>
                                      </p:tavLst>
                                    </p:anim>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par>
                          <p:cTn id="103" fill="hold">
                            <p:stCondLst>
                              <p:cond delay="9000"/>
                            </p:stCondLst>
                            <p:childTnLst>
                              <p:par>
                                <p:cTn id="104" presetID="53" presetClass="exit" presetSubtype="32" fill="hold" nodeType="afterEffect">
                                  <p:stCondLst>
                                    <p:cond delay="0"/>
                                  </p:stCondLst>
                                  <p:childTnLst>
                                    <p:anim calcmode="lin" valueType="num">
                                      <p:cBhvr>
                                        <p:cTn id="105" dur="500"/>
                                        <p:tgtEl>
                                          <p:spTgt spid="33"/>
                                        </p:tgtEl>
                                        <p:attrNameLst>
                                          <p:attrName>ppt_w</p:attrName>
                                        </p:attrNameLst>
                                      </p:cBhvr>
                                      <p:tavLst>
                                        <p:tav tm="0">
                                          <p:val>
                                            <p:strVal val="ppt_w"/>
                                          </p:val>
                                        </p:tav>
                                        <p:tav tm="100000">
                                          <p:val>
                                            <p:fltVal val="0"/>
                                          </p:val>
                                        </p:tav>
                                      </p:tavLst>
                                    </p:anim>
                                    <p:anim calcmode="lin" valueType="num">
                                      <p:cBhvr>
                                        <p:cTn id="106" dur="500"/>
                                        <p:tgtEl>
                                          <p:spTgt spid="33"/>
                                        </p:tgtEl>
                                        <p:attrNameLst>
                                          <p:attrName>ppt_h</p:attrName>
                                        </p:attrNameLst>
                                      </p:cBhvr>
                                      <p:tavLst>
                                        <p:tav tm="0">
                                          <p:val>
                                            <p:strVal val="ppt_h"/>
                                          </p:val>
                                        </p:tav>
                                        <p:tav tm="100000">
                                          <p:val>
                                            <p:fltVal val="0"/>
                                          </p:val>
                                        </p:tav>
                                      </p:tavLst>
                                    </p:anim>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par>
                          <p:cTn id="109" fill="hold">
                            <p:stCondLst>
                              <p:cond delay="9500"/>
                            </p:stCondLst>
                            <p:childTnLst>
                              <p:par>
                                <p:cTn id="110" presetID="53" presetClass="exit" presetSubtype="32" fill="hold" nodeType="afterEffect">
                                  <p:stCondLst>
                                    <p:cond delay="0"/>
                                  </p:stCondLst>
                                  <p:childTnLst>
                                    <p:anim calcmode="lin" valueType="num">
                                      <p:cBhvr>
                                        <p:cTn id="111" dur="500"/>
                                        <p:tgtEl>
                                          <p:spTgt spid="25"/>
                                        </p:tgtEl>
                                        <p:attrNameLst>
                                          <p:attrName>ppt_w</p:attrName>
                                        </p:attrNameLst>
                                      </p:cBhvr>
                                      <p:tavLst>
                                        <p:tav tm="0">
                                          <p:val>
                                            <p:strVal val="ppt_w"/>
                                          </p:val>
                                        </p:tav>
                                        <p:tav tm="100000">
                                          <p:val>
                                            <p:fltVal val="0"/>
                                          </p:val>
                                        </p:tav>
                                      </p:tavLst>
                                    </p:anim>
                                    <p:anim calcmode="lin" valueType="num">
                                      <p:cBhvr>
                                        <p:cTn id="112" dur="500"/>
                                        <p:tgtEl>
                                          <p:spTgt spid="25"/>
                                        </p:tgtEl>
                                        <p:attrNameLst>
                                          <p:attrName>ppt_h</p:attrName>
                                        </p:attrNameLst>
                                      </p:cBhvr>
                                      <p:tavLst>
                                        <p:tav tm="0">
                                          <p:val>
                                            <p:strVal val="ppt_h"/>
                                          </p:val>
                                        </p:tav>
                                        <p:tav tm="100000">
                                          <p:val>
                                            <p:fltVal val="0"/>
                                          </p:val>
                                        </p:tav>
                                      </p:tavLst>
                                    </p:anim>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0000"/>
                            </p:stCondLst>
                            <p:childTnLst>
                              <p:par>
                                <p:cTn id="116" presetID="53" presetClass="exit" presetSubtype="32" fill="hold" nodeType="afterEffect">
                                  <p:stCondLst>
                                    <p:cond delay="0"/>
                                  </p:stCondLst>
                                  <p:childTnLst>
                                    <p:anim calcmode="lin" valueType="num">
                                      <p:cBhvr>
                                        <p:cTn id="117" dur="500"/>
                                        <p:tgtEl>
                                          <p:spTgt spid="28"/>
                                        </p:tgtEl>
                                        <p:attrNameLst>
                                          <p:attrName>ppt_w</p:attrName>
                                        </p:attrNameLst>
                                      </p:cBhvr>
                                      <p:tavLst>
                                        <p:tav tm="0">
                                          <p:val>
                                            <p:strVal val="ppt_w"/>
                                          </p:val>
                                        </p:tav>
                                        <p:tav tm="100000">
                                          <p:val>
                                            <p:fltVal val="0"/>
                                          </p:val>
                                        </p:tav>
                                      </p:tavLst>
                                    </p:anim>
                                    <p:anim calcmode="lin" valueType="num">
                                      <p:cBhvr>
                                        <p:cTn id="118" dur="500"/>
                                        <p:tgtEl>
                                          <p:spTgt spid="28"/>
                                        </p:tgtEl>
                                        <p:attrNameLst>
                                          <p:attrName>ppt_h</p:attrName>
                                        </p:attrNameLst>
                                      </p:cBhvr>
                                      <p:tavLst>
                                        <p:tav tm="0">
                                          <p:val>
                                            <p:strVal val="ppt_h"/>
                                          </p:val>
                                        </p:tav>
                                        <p:tav tm="100000">
                                          <p:val>
                                            <p:fltVal val="0"/>
                                          </p:val>
                                        </p:tav>
                                      </p:tavLst>
                                    </p:anim>
                                    <p:animEffect transition="out" filter="fade">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par>
                          <p:cTn id="121" fill="hold">
                            <p:stCondLst>
                              <p:cond delay="10500"/>
                            </p:stCondLst>
                            <p:childTnLst>
                              <p:par>
                                <p:cTn id="122" presetID="53" presetClass="exit" presetSubtype="32" fill="hold" nodeType="afterEffect">
                                  <p:stCondLst>
                                    <p:cond delay="0"/>
                                  </p:stCondLst>
                                  <p:childTnLst>
                                    <p:anim calcmode="lin" valueType="num">
                                      <p:cBhvr>
                                        <p:cTn id="123" dur="500"/>
                                        <p:tgtEl>
                                          <p:spTgt spid="24"/>
                                        </p:tgtEl>
                                        <p:attrNameLst>
                                          <p:attrName>ppt_w</p:attrName>
                                        </p:attrNameLst>
                                      </p:cBhvr>
                                      <p:tavLst>
                                        <p:tav tm="0">
                                          <p:val>
                                            <p:strVal val="ppt_w"/>
                                          </p:val>
                                        </p:tav>
                                        <p:tav tm="100000">
                                          <p:val>
                                            <p:fltVal val="0"/>
                                          </p:val>
                                        </p:tav>
                                      </p:tavLst>
                                    </p:anim>
                                    <p:anim calcmode="lin" valueType="num">
                                      <p:cBhvr>
                                        <p:cTn id="124" dur="500"/>
                                        <p:tgtEl>
                                          <p:spTgt spid="24"/>
                                        </p:tgtEl>
                                        <p:attrNameLst>
                                          <p:attrName>ppt_h</p:attrName>
                                        </p:attrNameLst>
                                      </p:cBhvr>
                                      <p:tavLst>
                                        <p:tav tm="0">
                                          <p:val>
                                            <p:strVal val="ppt_h"/>
                                          </p:val>
                                        </p:tav>
                                        <p:tav tm="100000">
                                          <p:val>
                                            <p:fltVal val="0"/>
                                          </p:val>
                                        </p:tav>
                                      </p:tavLst>
                                    </p:anim>
                                    <p:animEffect transition="out" filter="fade">
                                      <p:cBhvr>
                                        <p:cTn id="125" dur="500"/>
                                        <p:tgtEl>
                                          <p:spTgt spid="24"/>
                                        </p:tgtEl>
                                      </p:cBhvr>
                                    </p:animEffect>
                                    <p:set>
                                      <p:cBhvr>
                                        <p:cTn id="126" dur="1" fill="hold">
                                          <p:stCondLst>
                                            <p:cond delay="499"/>
                                          </p:stCondLst>
                                        </p:cTn>
                                        <p:tgtEl>
                                          <p:spTgt spid="24"/>
                                        </p:tgtEl>
                                        <p:attrNameLst>
                                          <p:attrName>style.visibility</p:attrName>
                                        </p:attrNameLst>
                                      </p:cBhvr>
                                      <p:to>
                                        <p:strVal val="hidden"/>
                                      </p:to>
                                    </p:set>
                                  </p:childTnLst>
                                </p:cTn>
                              </p:par>
                            </p:childTnLst>
                          </p:cTn>
                        </p:par>
                        <p:par>
                          <p:cTn id="127" fill="hold">
                            <p:stCondLst>
                              <p:cond delay="11000"/>
                            </p:stCondLst>
                            <p:childTnLst>
                              <p:par>
                                <p:cTn id="128" presetID="53" presetClass="exit" presetSubtype="32" fill="hold" nodeType="afterEffect">
                                  <p:stCondLst>
                                    <p:cond delay="0"/>
                                  </p:stCondLst>
                                  <p:childTnLst>
                                    <p:anim calcmode="lin" valueType="num">
                                      <p:cBhvr>
                                        <p:cTn id="129" dur="500"/>
                                        <p:tgtEl>
                                          <p:spTgt spid="34"/>
                                        </p:tgtEl>
                                        <p:attrNameLst>
                                          <p:attrName>ppt_w</p:attrName>
                                        </p:attrNameLst>
                                      </p:cBhvr>
                                      <p:tavLst>
                                        <p:tav tm="0">
                                          <p:val>
                                            <p:strVal val="ppt_w"/>
                                          </p:val>
                                        </p:tav>
                                        <p:tav tm="100000">
                                          <p:val>
                                            <p:fltVal val="0"/>
                                          </p:val>
                                        </p:tav>
                                      </p:tavLst>
                                    </p:anim>
                                    <p:anim calcmode="lin" valueType="num">
                                      <p:cBhvr>
                                        <p:cTn id="130" dur="500"/>
                                        <p:tgtEl>
                                          <p:spTgt spid="34"/>
                                        </p:tgtEl>
                                        <p:attrNameLst>
                                          <p:attrName>ppt_h</p:attrName>
                                        </p:attrNameLst>
                                      </p:cBhvr>
                                      <p:tavLst>
                                        <p:tav tm="0">
                                          <p:val>
                                            <p:strVal val="ppt_h"/>
                                          </p:val>
                                        </p:tav>
                                        <p:tav tm="100000">
                                          <p:val>
                                            <p:fltVal val="0"/>
                                          </p:val>
                                        </p:tav>
                                      </p:tavLst>
                                    </p:anim>
                                    <p:animEffect transition="out" filter="fade">
                                      <p:cBhvr>
                                        <p:cTn id="131" dur="500"/>
                                        <p:tgtEl>
                                          <p:spTgt spid="34"/>
                                        </p:tgtEl>
                                      </p:cBhvr>
                                    </p:animEffect>
                                    <p:set>
                                      <p:cBhvr>
                                        <p:cTn id="132" dur="1" fill="hold">
                                          <p:stCondLst>
                                            <p:cond delay="499"/>
                                          </p:stCondLst>
                                        </p:cTn>
                                        <p:tgtEl>
                                          <p:spTgt spid="34"/>
                                        </p:tgtEl>
                                        <p:attrNameLst>
                                          <p:attrName>style.visibility</p:attrName>
                                        </p:attrNameLst>
                                      </p:cBhvr>
                                      <p:to>
                                        <p:strVal val="hidden"/>
                                      </p:to>
                                    </p:set>
                                  </p:childTnLst>
                                </p:cTn>
                              </p:par>
                            </p:childTnLst>
                          </p:cTn>
                        </p:par>
                        <p:par>
                          <p:cTn id="133" fill="hold">
                            <p:stCondLst>
                              <p:cond delay="11500"/>
                            </p:stCondLst>
                            <p:childTnLst>
                              <p:par>
                                <p:cTn id="134" presetID="53" presetClass="exit" presetSubtype="32" fill="hold" nodeType="afterEffect">
                                  <p:stCondLst>
                                    <p:cond delay="0"/>
                                  </p:stCondLst>
                                  <p:childTnLst>
                                    <p:anim calcmode="lin" valueType="num">
                                      <p:cBhvr>
                                        <p:cTn id="135" dur="500"/>
                                        <p:tgtEl>
                                          <p:spTgt spid="35"/>
                                        </p:tgtEl>
                                        <p:attrNameLst>
                                          <p:attrName>ppt_w</p:attrName>
                                        </p:attrNameLst>
                                      </p:cBhvr>
                                      <p:tavLst>
                                        <p:tav tm="0">
                                          <p:val>
                                            <p:strVal val="ppt_w"/>
                                          </p:val>
                                        </p:tav>
                                        <p:tav tm="100000">
                                          <p:val>
                                            <p:fltVal val="0"/>
                                          </p:val>
                                        </p:tav>
                                      </p:tavLst>
                                    </p:anim>
                                    <p:anim calcmode="lin" valueType="num">
                                      <p:cBhvr>
                                        <p:cTn id="136" dur="500"/>
                                        <p:tgtEl>
                                          <p:spTgt spid="35"/>
                                        </p:tgtEl>
                                        <p:attrNameLst>
                                          <p:attrName>ppt_h</p:attrName>
                                        </p:attrNameLst>
                                      </p:cBhvr>
                                      <p:tavLst>
                                        <p:tav tm="0">
                                          <p:val>
                                            <p:strVal val="ppt_h"/>
                                          </p:val>
                                        </p:tav>
                                        <p:tav tm="100000">
                                          <p:val>
                                            <p:fltVal val="0"/>
                                          </p:val>
                                        </p:tav>
                                      </p:tavLst>
                                    </p:anim>
                                    <p:animEffect transition="out" filter="fade">
                                      <p:cBhvr>
                                        <p:cTn id="137" dur="500"/>
                                        <p:tgtEl>
                                          <p:spTgt spid="35"/>
                                        </p:tgtEl>
                                      </p:cBhvr>
                                    </p:animEffect>
                                    <p:set>
                                      <p:cBhvr>
                                        <p:cTn id="138"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130" y="313335"/>
            <a:ext cx="2052165" cy="830997"/>
          </a:xfrm>
          <a:prstGeom prst="rect">
            <a:avLst/>
          </a:prstGeom>
          <a:noFill/>
        </p:spPr>
        <p:txBody>
          <a:bodyPr wrap="none" rtlCol="0">
            <a:spAutoFit/>
          </a:bodyPr>
          <a:lstStyle/>
          <a:p>
            <a:pPr algn="ctr"/>
            <a:r>
              <a:rPr lang="en-US" altLang="zh-CN" sz="4800" b="1" dirty="0">
                <a:solidFill>
                  <a:schemeClr val="bg1"/>
                </a:solidFill>
                <a:latin typeface="Raleway" panose="020B0003030101060003" pitchFamily="34" charset="0"/>
              </a:rPr>
              <a:t>OBS</a:t>
            </a:r>
            <a:r>
              <a:rPr lang="zh-CN" altLang="en-US" sz="4800" b="1" dirty="0">
                <a:solidFill>
                  <a:schemeClr val="bg1"/>
                </a:solidFill>
                <a:latin typeface="Raleway" panose="020B0003030101060003" pitchFamily="34" charset="0"/>
              </a:rPr>
              <a:t>图</a:t>
            </a:r>
            <a:endParaRPr lang="id-ID" sz="4800" b="1" dirty="0">
              <a:solidFill>
                <a:schemeClr val="bg1"/>
              </a:solidFill>
              <a:latin typeface="Raleway" panose="020B0003030101060003" pitchFamily="34" charset="0"/>
            </a:endParaRPr>
          </a:p>
        </p:txBody>
      </p:sp>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1026" name="Picture 2" descr="lALPDgQ9qSmqMFHNA4bNA7o_954_902">
            <a:extLst>
              <a:ext uri="{FF2B5EF4-FFF2-40B4-BE49-F238E27FC236}">
                <a16:creationId xmlns:a16="http://schemas.microsoft.com/office/drawing/2014/main" id="{ABDB4D85-E1A8-4510-AA5F-EAC71E394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93" y="1144332"/>
            <a:ext cx="7011950" cy="5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44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down)">
                                      <p:cBhvr>
                                        <p:cTn id="11" dur="435">
                                          <p:stCondLst>
                                            <p:cond delay="0"/>
                                          </p:stCondLst>
                                        </p:cTn>
                                        <p:tgtEl>
                                          <p:spTgt spid="62"/>
                                        </p:tgtEl>
                                      </p:cBhvr>
                                    </p:animEffect>
                                    <p:anim calcmode="lin" valueType="num">
                                      <p:cBhvr>
                                        <p:cTn id="12"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13"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4"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5"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6"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7" dur="20">
                                          <p:stCondLst>
                                            <p:cond delay="487"/>
                                          </p:stCondLst>
                                        </p:cTn>
                                        <p:tgtEl>
                                          <p:spTgt spid="62"/>
                                        </p:tgtEl>
                                      </p:cBhvr>
                                      <p:to x="100000" y="60000"/>
                                    </p:animScale>
                                    <p:animScale>
                                      <p:cBhvr>
                                        <p:cTn id="18" dur="124" decel="50000">
                                          <p:stCondLst>
                                            <p:cond delay="507"/>
                                          </p:stCondLst>
                                        </p:cTn>
                                        <p:tgtEl>
                                          <p:spTgt spid="62"/>
                                        </p:tgtEl>
                                      </p:cBhvr>
                                      <p:to x="100000" y="100000"/>
                                    </p:animScale>
                                    <p:animScale>
                                      <p:cBhvr>
                                        <p:cTn id="19" dur="20">
                                          <p:stCondLst>
                                            <p:cond delay="984"/>
                                          </p:stCondLst>
                                        </p:cTn>
                                        <p:tgtEl>
                                          <p:spTgt spid="62"/>
                                        </p:tgtEl>
                                      </p:cBhvr>
                                      <p:to x="100000" y="80000"/>
                                    </p:animScale>
                                    <p:animScale>
                                      <p:cBhvr>
                                        <p:cTn id="20" dur="124" decel="50000">
                                          <p:stCondLst>
                                            <p:cond delay="1004"/>
                                          </p:stCondLst>
                                        </p:cTn>
                                        <p:tgtEl>
                                          <p:spTgt spid="62"/>
                                        </p:tgtEl>
                                      </p:cBhvr>
                                      <p:to x="100000" y="100000"/>
                                    </p:animScale>
                                    <p:animScale>
                                      <p:cBhvr>
                                        <p:cTn id="21" dur="20">
                                          <p:stCondLst>
                                            <p:cond delay="1231"/>
                                          </p:stCondLst>
                                        </p:cTn>
                                        <p:tgtEl>
                                          <p:spTgt spid="62"/>
                                        </p:tgtEl>
                                      </p:cBhvr>
                                      <p:to x="100000" y="90000"/>
                                    </p:animScale>
                                    <p:animScale>
                                      <p:cBhvr>
                                        <p:cTn id="22" dur="124" decel="50000">
                                          <p:stCondLst>
                                            <p:cond delay="1251"/>
                                          </p:stCondLst>
                                        </p:cTn>
                                        <p:tgtEl>
                                          <p:spTgt spid="62"/>
                                        </p:tgtEl>
                                      </p:cBhvr>
                                      <p:to x="100000" y="100000"/>
                                    </p:animScale>
                                    <p:animScale>
                                      <p:cBhvr>
                                        <p:cTn id="23" dur="20">
                                          <p:stCondLst>
                                            <p:cond delay="1356"/>
                                          </p:stCondLst>
                                        </p:cTn>
                                        <p:tgtEl>
                                          <p:spTgt spid="62"/>
                                        </p:tgtEl>
                                      </p:cBhvr>
                                      <p:to x="100000" y="95000"/>
                                    </p:animScale>
                                    <p:animScale>
                                      <p:cBhvr>
                                        <p:cTn id="24" dur="124" decel="50000">
                                          <p:stCondLst>
                                            <p:cond delay="1376"/>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5" name="表格 4">
            <a:extLst>
              <a:ext uri="{FF2B5EF4-FFF2-40B4-BE49-F238E27FC236}">
                <a16:creationId xmlns:a16="http://schemas.microsoft.com/office/drawing/2014/main" id="{463F2B0B-1304-41FC-8DE8-1489B61F4011}"/>
              </a:ext>
            </a:extLst>
          </p:cNvPr>
          <p:cNvGraphicFramePr>
            <a:graphicFrameLocks noGrp="1"/>
          </p:cNvGraphicFramePr>
          <p:nvPr>
            <p:extLst>
              <p:ext uri="{D42A27DB-BD31-4B8C-83A1-F6EECF244321}">
                <p14:modId xmlns:p14="http://schemas.microsoft.com/office/powerpoint/2010/main" val="2441618970"/>
              </p:ext>
            </p:extLst>
          </p:nvPr>
        </p:nvGraphicFramePr>
        <p:xfrm>
          <a:off x="563914" y="1804797"/>
          <a:ext cx="8499473" cy="4563336"/>
        </p:xfrm>
        <a:graphic>
          <a:graphicData uri="http://schemas.openxmlformats.org/drawingml/2006/table">
            <a:tbl>
              <a:tblPr firstRow="1" firstCol="1" bandRow="1">
                <a:tableStyleId>{5C22544A-7EE6-4342-B048-85BDC9FD1C3A}</a:tableStyleId>
              </a:tblPr>
              <a:tblGrid>
                <a:gridCol w="805072">
                  <a:extLst>
                    <a:ext uri="{9D8B030D-6E8A-4147-A177-3AD203B41FA5}">
                      <a16:colId xmlns:a16="http://schemas.microsoft.com/office/drawing/2014/main" val="4190999450"/>
                    </a:ext>
                  </a:extLst>
                </a:gridCol>
                <a:gridCol w="493479">
                  <a:extLst>
                    <a:ext uri="{9D8B030D-6E8A-4147-A177-3AD203B41FA5}">
                      <a16:colId xmlns:a16="http://schemas.microsoft.com/office/drawing/2014/main" val="3029408580"/>
                    </a:ext>
                  </a:extLst>
                </a:gridCol>
                <a:gridCol w="528515">
                  <a:extLst>
                    <a:ext uri="{9D8B030D-6E8A-4147-A177-3AD203B41FA5}">
                      <a16:colId xmlns:a16="http://schemas.microsoft.com/office/drawing/2014/main" val="1303520145"/>
                    </a:ext>
                  </a:extLst>
                </a:gridCol>
                <a:gridCol w="1162136">
                  <a:extLst>
                    <a:ext uri="{9D8B030D-6E8A-4147-A177-3AD203B41FA5}">
                      <a16:colId xmlns:a16="http://schemas.microsoft.com/office/drawing/2014/main" val="1685358090"/>
                    </a:ext>
                  </a:extLst>
                </a:gridCol>
                <a:gridCol w="679839">
                  <a:extLst>
                    <a:ext uri="{9D8B030D-6E8A-4147-A177-3AD203B41FA5}">
                      <a16:colId xmlns:a16="http://schemas.microsoft.com/office/drawing/2014/main" val="178375963"/>
                    </a:ext>
                  </a:extLst>
                </a:gridCol>
                <a:gridCol w="805072">
                  <a:extLst>
                    <a:ext uri="{9D8B030D-6E8A-4147-A177-3AD203B41FA5}">
                      <a16:colId xmlns:a16="http://schemas.microsoft.com/office/drawing/2014/main" val="2609297996"/>
                    </a:ext>
                  </a:extLst>
                </a:gridCol>
                <a:gridCol w="805072">
                  <a:extLst>
                    <a:ext uri="{9D8B030D-6E8A-4147-A177-3AD203B41FA5}">
                      <a16:colId xmlns:a16="http://schemas.microsoft.com/office/drawing/2014/main" val="1652823178"/>
                    </a:ext>
                  </a:extLst>
                </a:gridCol>
                <a:gridCol w="805072">
                  <a:extLst>
                    <a:ext uri="{9D8B030D-6E8A-4147-A177-3AD203B41FA5}">
                      <a16:colId xmlns:a16="http://schemas.microsoft.com/office/drawing/2014/main" val="2729743496"/>
                    </a:ext>
                  </a:extLst>
                </a:gridCol>
                <a:gridCol w="805072">
                  <a:extLst>
                    <a:ext uri="{9D8B030D-6E8A-4147-A177-3AD203B41FA5}">
                      <a16:colId xmlns:a16="http://schemas.microsoft.com/office/drawing/2014/main" val="438465630"/>
                    </a:ext>
                  </a:extLst>
                </a:gridCol>
                <a:gridCol w="805072">
                  <a:extLst>
                    <a:ext uri="{9D8B030D-6E8A-4147-A177-3AD203B41FA5}">
                      <a16:colId xmlns:a16="http://schemas.microsoft.com/office/drawing/2014/main" val="2883477450"/>
                    </a:ext>
                  </a:extLst>
                </a:gridCol>
                <a:gridCol w="805072">
                  <a:extLst>
                    <a:ext uri="{9D8B030D-6E8A-4147-A177-3AD203B41FA5}">
                      <a16:colId xmlns:a16="http://schemas.microsoft.com/office/drawing/2014/main" val="3087699092"/>
                    </a:ext>
                  </a:extLst>
                </a:gridCol>
              </a:tblGrid>
              <a:tr h="209631">
                <a:tc gridSpan="11">
                  <a:txBody>
                    <a:bodyPr/>
                    <a:lstStyle/>
                    <a:p>
                      <a:pPr algn="ctr">
                        <a:spcAft>
                          <a:spcPts val="0"/>
                        </a:spcAft>
                      </a:pPr>
                      <a:r>
                        <a:rPr lang="zh-CN" sz="1050" kern="0" dirty="0">
                          <a:effectLst/>
                        </a:rPr>
                        <a:t>二、工作分解结构（</a:t>
                      </a:r>
                      <a:r>
                        <a:rPr lang="en-US" sz="1050" kern="0" dirty="0">
                          <a:effectLst/>
                        </a:rPr>
                        <a:t>R-</a:t>
                      </a:r>
                      <a:r>
                        <a:rPr lang="zh-CN" sz="1050" kern="0" dirty="0">
                          <a:effectLst/>
                        </a:rPr>
                        <a:t>负责人；</a:t>
                      </a:r>
                      <a:r>
                        <a:rPr lang="en-US" sz="1050" kern="0" dirty="0">
                          <a:effectLst/>
                        </a:rPr>
                        <a:t>A-</a:t>
                      </a:r>
                      <a:r>
                        <a:rPr lang="zh-CN" sz="1050" kern="0" dirty="0">
                          <a:effectLst/>
                        </a:rPr>
                        <a:t>辅助；</a:t>
                      </a:r>
                      <a:r>
                        <a:rPr lang="en-US" sz="1050" kern="0" dirty="0">
                          <a:effectLst/>
                        </a:rPr>
                        <a:t>I-</a:t>
                      </a:r>
                      <a:r>
                        <a:rPr lang="zh-CN" sz="1050" kern="0" dirty="0">
                          <a:effectLst/>
                        </a:rPr>
                        <a:t>通知）</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0409970"/>
                  </a:ext>
                </a:extLst>
              </a:tr>
              <a:tr h="370716">
                <a:tc>
                  <a:txBody>
                    <a:bodyPr/>
                    <a:lstStyle/>
                    <a:p>
                      <a:pPr algn="ctr">
                        <a:spcAft>
                          <a:spcPts val="0"/>
                        </a:spcAft>
                      </a:pPr>
                      <a:r>
                        <a:rPr lang="en-US" sz="1050" kern="0">
                          <a:effectLst/>
                        </a:rPr>
                        <a:t>WBS</a:t>
                      </a:r>
                      <a:r>
                        <a:rPr lang="zh-CN" sz="1050" kern="0">
                          <a:effectLst/>
                        </a:rPr>
                        <a:t>代码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任务名称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包含活动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人力资源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工期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9001157"/>
                  </a:ext>
                </a:extLst>
              </a:tr>
              <a:tr h="209631">
                <a:tc>
                  <a:txBody>
                    <a:bodyPr/>
                    <a:lstStyle/>
                    <a:p>
                      <a:pPr algn="l">
                        <a:spcAft>
                          <a:spcPts val="0"/>
                        </a:spcAft>
                      </a:pPr>
                      <a:r>
                        <a:rPr lang="en-US" sz="1100" kern="0">
                          <a:effectLst/>
                        </a:rPr>
                        <a:t>1.1.1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小组会议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17292724"/>
                  </a:ext>
                </a:extLst>
              </a:tr>
              <a:tr h="209631">
                <a:tc>
                  <a:txBody>
                    <a:bodyPr/>
                    <a:lstStyle/>
                    <a:p>
                      <a:pPr algn="l">
                        <a:spcAft>
                          <a:spcPts val="0"/>
                        </a:spcAft>
                      </a:pPr>
                      <a:r>
                        <a:rPr lang="en-US" sz="1100" kern="0">
                          <a:effectLst/>
                        </a:rPr>
                        <a:t>1.1.2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技术可行性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4372532"/>
                  </a:ext>
                </a:extLst>
              </a:tr>
              <a:tr h="209631">
                <a:tc>
                  <a:txBody>
                    <a:bodyPr/>
                    <a:lstStyle/>
                    <a:p>
                      <a:pPr algn="l">
                        <a:spcAft>
                          <a:spcPts val="0"/>
                        </a:spcAft>
                      </a:pPr>
                      <a:r>
                        <a:rPr lang="en-US" sz="1100" kern="0">
                          <a:effectLst/>
                        </a:rPr>
                        <a:t>1.1.3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操作可行性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40155961"/>
                  </a:ext>
                </a:extLst>
              </a:tr>
              <a:tr h="209631">
                <a:tc>
                  <a:txBody>
                    <a:bodyPr/>
                    <a:lstStyle/>
                    <a:p>
                      <a:pPr algn="l">
                        <a:spcAft>
                          <a:spcPts val="0"/>
                        </a:spcAft>
                      </a:pPr>
                      <a:r>
                        <a:rPr lang="en-US" sz="1100" kern="0">
                          <a:effectLst/>
                        </a:rPr>
                        <a:t>1.1.4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社会可行性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9433556"/>
                  </a:ext>
                </a:extLst>
              </a:tr>
              <a:tr h="209631">
                <a:tc>
                  <a:txBody>
                    <a:bodyPr/>
                    <a:lstStyle/>
                    <a:p>
                      <a:pPr algn="l">
                        <a:spcAft>
                          <a:spcPts val="0"/>
                        </a:spcAft>
                      </a:pPr>
                      <a:r>
                        <a:rPr lang="en-US" sz="1100" kern="0">
                          <a:effectLst/>
                        </a:rPr>
                        <a:t>1.1.5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经济可行性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19002052"/>
                  </a:ext>
                </a:extLst>
              </a:tr>
              <a:tr h="209631">
                <a:tc>
                  <a:txBody>
                    <a:bodyPr/>
                    <a:lstStyle/>
                    <a:p>
                      <a:pPr algn="l">
                        <a:spcAft>
                          <a:spcPts val="0"/>
                        </a:spcAft>
                      </a:pPr>
                      <a:r>
                        <a:rPr lang="en-US" sz="1100" kern="0">
                          <a:effectLst/>
                        </a:rPr>
                        <a:t>1.1.6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系统分析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308552"/>
                  </a:ext>
                </a:extLst>
              </a:tr>
              <a:tr h="209631">
                <a:tc>
                  <a:txBody>
                    <a:bodyPr/>
                    <a:lstStyle/>
                    <a:p>
                      <a:pPr algn="l">
                        <a:spcAft>
                          <a:spcPts val="0"/>
                        </a:spcAft>
                      </a:pPr>
                      <a:r>
                        <a:rPr lang="en-US" sz="1100" kern="0">
                          <a:effectLst/>
                        </a:rPr>
                        <a:t>1.1.7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284217"/>
                  </a:ext>
                </a:extLst>
              </a:tr>
              <a:tr h="209631">
                <a:tc>
                  <a:txBody>
                    <a:bodyPr/>
                    <a:lstStyle/>
                    <a:p>
                      <a:pPr algn="l">
                        <a:spcAft>
                          <a:spcPts val="0"/>
                        </a:spcAft>
                      </a:pPr>
                      <a:r>
                        <a:rPr lang="en-US" sz="1100" kern="0">
                          <a:effectLst/>
                        </a:rPr>
                        <a:t>2.1.1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12">
                  <a:txBody>
                    <a:bodyPr/>
                    <a:lstStyle/>
                    <a:p>
                      <a:pPr algn="ctr">
                        <a:spcAft>
                          <a:spcPts val="0"/>
                        </a:spcAft>
                      </a:pPr>
                      <a:r>
                        <a:rPr lang="zh-CN" sz="1100" kern="0">
                          <a:effectLst/>
                        </a:rPr>
                        <a:t>项目计划阶段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5">
                  <a:txBody>
                    <a:bodyPr/>
                    <a:lstStyle/>
                    <a:p>
                      <a:pPr algn="ctr">
                        <a:spcAft>
                          <a:spcPts val="0"/>
                        </a:spcAft>
                      </a:pPr>
                      <a:r>
                        <a:rPr lang="zh-CN" sz="1100" kern="0">
                          <a:effectLst/>
                        </a:rPr>
                        <a:t>准备工作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环境搭建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6954266"/>
                  </a:ext>
                </a:extLst>
              </a:tr>
              <a:tr h="209631">
                <a:tc>
                  <a:txBody>
                    <a:bodyPr/>
                    <a:lstStyle/>
                    <a:p>
                      <a:pPr algn="l">
                        <a:spcAft>
                          <a:spcPts val="0"/>
                        </a:spcAft>
                      </a:pPr>
                      <a:r>
                        <a:rPr lang="en-US" sz="1100" kern="0">
                          <a:effectLst/>
                        </a:rPr>
                        <a:t>2.1.2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人员分工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3931118"/>
                  </a:ext>
                </a:extLst>
              </a:tr>
              <a:tr h="209631">
                <a:tc>
                  <a:txBody>
                    <a:bodyPr/>
                    <a:lstStyle/>
                    <a:p>
                      <a:pPr algn="l">
                        <a:spcAft>
                          <a:spcPts val="0"/>
                        </a:spcAft>
                      </a:pPr>
                      <a:r>
                        <a:rPr lang="en-US" sz="1100" kern="0">
                          <a:effectLst/>
                        </a:rPr>
                        <a:t>2.1.3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团建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96209220"/>
                  </a:ext>
                </a:extLst>
              </a:tr>
              <a:tr h="209631">
                <a:tc>
                  <a:txBody>
                    <a:bodyPr/>
                    <a:lstStyle/>
                    <a:p>
                      <a:pPr algn="l">
                        <a:spcAft>
                          <a:spcPts val="0"/>
                        </a:spcAft>
                      </a:pPr>
                      <a:r>
                        <a:rPr lang="en-US" sz="1100" kern="0">
                          <a:effectLst/>
                        </a:rPr>
                        <a:t>2.1.4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项目章程制定</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21448041"/>
                  </a:ext>
                </a:extLst>
              </a:tr>
              <a:tr h="209631">
                <a:tc>
                  <a:txBody>
                    <a:bodyPr/>
                    <a:lstStyle/>
                    <a:p>
                      <a:pPr algn="l">
                        <a:spcAft>
                          <a:spcPts val="0"/>
                        </a:spcAft>
                      </a:pPr>
                      <a:r>
                        <a:rPr lang="en-US" sz="1100" kern="0">
                          <a:effectLst/>
                        </a:rPr>
                        <a:t>2.1.5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配置管理系统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43114506"/>
                  </a:ext>
                </a:extLst>
              </a:tr>
              <a:tr h="209631">
                <a:tc>
                  <a:txBody>
                    <a:bodyPr/>
                    <a:lstStyle/>
                    <a:p>
                      <a:pPr algn="l">
                        <a:spcAft>
                          <a:spcPts val="0"/>
                        </a:spcAft>
                      </a:pPr>
                      <a:r>
                        <a:rPr lang="en-US" sz="1100" kern="0">
                          <a:effectLst/>
                        </a:rPr>
                        <a:t>2.2.1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rowSpan="7">
                  <a:txBody>
                    <a:bodyPr/>
                    <a:lstStyle/>
                    <a:p>
                      <a:pPr algn="ctr">
                        <a:spcAft>
                          <a:spcPts val="0"/>
                        </a:spcAft>
                      </a:pPr>
                      <a:r>
                        <a:rPr lang="zh-CN" sz="1100" kern="0">
                          <a:effectLst/>
                        </a:rPr>
                        <a:t>需求工程项目计划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时间管理计划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1697898"/>
                  </a:ext>
                </a:extLst>
              </a:tr>
              <a:tr h="209631">
                <a:tc>
                  <a:txBody>
                    <a:bodyPr/>
                    <a:lstStyle/>
                    <a:p>
                      <a:pPr algn="l">
                        <a:spcAft>
                          <a:spcPts val="0"/>
                        </a:spcAft>
                      </a:pPr>
                      <a:r>
                        <a:rPr lang="en-US" sz="1100" kern="0">
                          <a:effectLst/>
                        </a:rPr>
                        <a:t>2.2.2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范围管理计划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9066442"/>
                  </a:ext>
                </a:extLst>
              </a:tr>
              <a:tr h="209631">
                <a:tc>
                  <a:txBody>
                    <a:bodyPr/>
                    <a:lstStyle/>
                    <a:p>
                      <a:pPr algn="l">
                        <a:spcAft>
                          <a:spcPts val="0"/>
                        </a:spcAft>
                      </a:pPr>
                      <a:r>
                        <a:rPr lang="en-US" sz="1100" kern="0">
                          <a:effectLst/>
                        </a:rPr>
                        <a:t>2.2.3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dirty="0">
                          <a:effectLst/>
                        </a:rPr>
                        <a:t>成本管理计划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8232970"/>
                  </a:ext>
                </a:extLst>
              </a:tr>
              <a:tr h="209631">
                <a:tc>
                  <a:txBody>
                    <a:bodyPr/>
                    <a:lstStyle/>
                    <a:p>
                      <a:pPr algn="l">
                        <a:spcAft>
                          <a:spcPts val="0"/>
                        </a:spcAft>
                      </a:pPr>
                      <a:r>
                        <a:rPr lang="en-US" sz="1100" kern="0">
                          <a:effectLst/>
                        </a:rPr>
                        <a:t>2.2.4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2826168"/>
                  </a:ext>
                </a:extLst>
              </a:tr>
              <a:tr h="209631">
                <a:tc>
                  <a:txBody>
                    <a:bodyPr/>
                    <a:lstStyle/>
                    <a:p>
                      <a:pPr algn="l">
                        <a:spcAft>
                          <a:spcPts val="0"/>
                        </a:spcAft>
                      </a:pPr>
                      <a:r>
                        <a:rPr lang="en-US" sz="1100" kern="0">
                          <a:effectLst/>
                        </a:rPr>
                        <a:t>2.2.5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沟通管理计划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8400097"/>
                  </a:ext>
                </a:extLst>
              </a:tr>
              <a:tr h="209631">
                <a:tc>
                  <a:txBody>
                    <a:bodyPr/>
                    <a:lstStyle/>
                    <a:p>
                      <a:pPr algn="l">
                        <a:spcAft>
                          <a:spcPts val="0"/>
                        </a:spcAft>
                      </a:pPr>
                      <a:r>
                        <a:rPr lang="en-US" sz="1100" kern="0">
                          <a:effectLst/>
                        </a:rPr>
                        <a:t>2.2.6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22625871"/>
                  </a:ext>
                </a:extLst>
              </a:tr>
              <a:tr h="209631">
                <a:tc>
                  <a:txBody>
                    <a:bodyPr/>
                    <a:lstStyle/>
                    <a:p>
                      <a:pPr algn="l">
                        <a:spcAft>
                          <a:spcPts val="0"/>
                        </a:spcAft>
                      </a:pPr>
                      <a:r>
                        <a:rPr lang="en-US" sz="1100" kern="0">
                          <a:effectLst/>
                        </a:rPr>
                        <a:t>2.2.7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dirty="0">
                          <a:effectLst/>
                        </a:rPr>
                        <a:t>I</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542009"/>
                  </a:ext>
                </a:extLst>
              </a:tr>
            </a:tbl>
          </a:graphicData>
        </a:graphic>
      </p:graphicFrame>
    </p:spTree>
    <p:extLst>
      <p:ext uri="{BB962C8B-B14F-4D97-AF65-F5344CB8AC3E}">
        <p14:creationId xmlns:p14="http://schemas.microsoft.com/office/powerpoint/2010/main" val="36407260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2" name="表格 1">
            <a:extLst>
              <a:ext uri="{FF2B5EF4-FFF2-40B4-BE49-F238E27FC236}">
                <a16:creationId xmlns:a16="http://schemas.microsoft.com/office/drawing/2014/main" id="{3B5728AC-0964-49DD-AFDD-68EDE608520B}"/>
              </a:ext>
            </a:extLst>
          </p:cNvPr>
          <p:cNvGraphicFramePr>
            <a:graphicFrameLocks noGrp="1"/>
          </p:cNvGraphicFramePr>
          <p:nvPr>
            <p:extLst>
              <p:ext uri="{D42A27DB-BD31-4B8C-83A1-F6EECF244321}">
                <p14:modId xmlns:p14="http://schemas.microsoft.com/office/powerpoint/2010/main" val="2816488633"/>
              </p:ext>
            </p:extLst>
          </p:nvPr>
        </p:nvGraphicFramePr>
        <p:xfrm>
          <a:off x="563914" y="1825625"/>
          <a:ext cx="8431809" cy="4723459"/>
        </p:xfrm>
        <a:graphic>
          <a:graphicData uri="http://schemas.openxmlformats.org/drawingml/2006/table">
            <a:tbl>
              <a:tblPr firstRow="1" firstCol="1" bandRow="1">
                <a:tableStyleId>{5C22544A-7EE6-4342-B048-85BDC9FD1C3A}</a:tableStyleId>
              </a:tblPr>
              <a:tblGrid>
                <a:gridCol w="798663">
                  <a:extLst>
                    <a:ext uri="{9D8B030D-6E8A-4147-A177-3AD203B41FA5}">
                      <a16:colId xmlns:a16="http://schemas.microsoft.com/office/drawing/2014/main" val="770552038"/>
                    </a:ext>
                  </a:extLst>
                </a:gridCol>
                <a:gridCol w="489551">
                  <a:extLst>
                    <a:ext uri="{9D8B030D-6E8A-4147-A177-3AD203B41FA5}">
                      <a16:colId xmlns:a16="http://schemas.microsoft.com/office/drawing/2014/main" val="3164566269"/>
                    </a:ext>
                  </a:extLst>
                </a:gridCol>
                <a:gridCol w="524307">
                  <a:extLst>
                    <a:ext uri="{9D8B030D-6E8A-4147-A177-3AD203B41FA5}">
                      <a16:colId xmlns:a16="http://schemas.microsoft.com/office/drawing/2014/main" val="1202588932"/>
                    </a:ext>
                  </a:extLst>
                </a:gridCol>
                <a:gridCol w="1152884">
                  <a:extLst>
                    <a:ext uri="{9D8B030D-6E8A-4147-A177-3AD203B41FA5}">
                      <a16:colId xmlns:a16="http://schemas.microsoft.com/office/drawing/2014/main" val="4133147077"/>
                    </a:ext>
                  </a:extLst>
                </a:gridCol>
                <a:gridCol w="674426">
                  <a:extLst>
                    <a:ext uri="{9D8B030D-6E8A-4147-A177-3AD203B41FA5}">
                      <a16:colId xmlns:a16="http://schemas.microsoft.com/office/drawing/2014/main" val="4205005186"/>
                    </a:ext>
                  </a:extLst>
                </a:gridCol>
                <a:gridCol w="798663">
                  <a:extLst>
                    <a:ext uri="{9D8B030D-6E8A-4147-A177-3AD203B41FA5}">
                      <a16:colId xmlns:a16="http://schemas.microsoft.com/office/drawing/2014/main" val="3608074082"/>
                    </a:ext>
                  </a:extLst>
                </a:gridCol>
                <a:gridCol w="798663">
                  <a:extLst>
                    <a:ext uri="{9D8B030D-6E8A-4147-A177-3AD203B41FA5}">
                      <a16:colId xmlns:a16="http://schemas.microsoft.com/office/drawing/2014/main" val="114773184"/>
                    </a:ext>
                  </a:extLst>
                </a:gridCol>
                <a:gridCol w="798663">
                  <a:extLst>
                    <a:ext uri="{9D8B030D-6E8A-4147-A177-3AD203B41FA5}">
                      <a16:colId xmlns:a16="http://schemas.microsoft.com/office/drawing/2014/main" val="2727447353"/>
                    </a:ext>
                  </a:extLst>
                </a:gridCol>
                <a:gridCol w="798663">
                  <a:extLst>
                    <a:ext uri="{9D8B030D-6E8A-4147-A177-3AD203B41FA5}">
                      <a16:colId xmlns:a16="http://schemas.microsoft.com/office/drawing/2014/main" val="117788146"/>
                    </a:ext>
                  </a:extLst>
                </a:gridCol>
                <a:gridCol w="798663">
                  <a:extLst>
                    <a:ext uri="{9D8B030D-6E8A-4147-A177-3AD203B41FA5}">
                      <a16:colId xmlns:a16="http://schemas.microsoft.com/office/drawing/2014/main" val="1591880196"/>
                    </a:ext>
                  </a:extLst>
                </a:gridCol>
                <a:gridCol w="798663">
                  <a:extLst>
                    <a:ext uri="{9D8B030D-6E8A-4147-A177-3AD203B41FA5}">
                      <a16:colId xmlns:a16="http://schemas.microsoft.com/office/drawing/2014/main" val="73006456"/>
                    </a:ext>
                  </a:extLst>
                </a:gridCol>
              </a:tblGrid>
              <a:tr h="128649">
                <a:tc>
                  <a:txBody>
                    <a:bodyPr/>
                    <a:lstStyle/>
                    <a:p>
                      <a:pPr algn="l">
                        <a:spcAft>
                          <a:spcPts val="0"/>
                        </a:spcAft>
                      </a:pPr>
                      <a:r>
                        <a:rPr lang="en-US" sz="700" kern="0">
                          <a:effectLst/>
                        </a:rPr>
                        <a:t>3.1.1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计划评审阶段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评审准备</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en-US" sz="700" kern="0">
                          <a:effectLst/>
                        </a:rPr>
                        <a:t>ppt</a:t>
                      </a:r>
                      <a:r>
                        <a:rPr lang="zh-CN" sz="700" kern="0">
                          <a:effectLst/>
                        </a:rPr>
                        <a:t>制作</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8607259"/>
                  </a:ext>
                </a:extLst>
              </a:tr>
              <a:tr h="228860">
                <a:tc>
                  <a:txBody>
                    <a:bodyPr/>
                    <a:lstStyle/>
                    <a:p>
                      <a:pPr algn="l">
                        <a:spcAft>
                          <a:spcPts val="0"/>
                        </a:spcAft>
                      </a:pPr>
                      <a:r>
                        <a:rPr lang="en-US" sz="700" kern="0">
                          <a:effectLst/>
                        </a:rPr>
                        <a:t>3.1.2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校验上交</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554930668"/>
                  </a:ext>
                </a:extLst>
              </a:tr>
              <a:tr h="238340">
                <a:tc>
                  <a:txBody>
                    <a:bodyPr/>
                    <a:lstStyle/>
                    <a:p>
                      <a:pPr algn="l">
                        <a:spcAft>
                          <a:spcPts val="0"/>
                        </a:spcAft>
                      </a:pPr>
                      <a:r>
                        <a:rPr lang="en-US" sz="700" kern="0">
                          <a:effectLst/>
                        </a:rPr>
                        <a:t>4.1.1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1">
                  <a:txBody>
                    <a:bodyPr/>
                    <a:lstStyle/>
                    <a:p>
                      <a:pPr algn="ctr">
                        <a:spcAft>
                          <a:spcPts val="0"/>
                        </a:spcAft>
                      </a:pPr>
                      <a:r>
                        <a:rPr lang="zh-CN" sz="700" kern="0">
                          <a:effectLst/>
                        </a:rPr>
                        <a:t>需求开发阶段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13">
                  <a:txBody>
                    <a:bodyPr/>
                    <a:lstStyle/>
                    <a:p>
                      <a:pPr algn="ctr">
                        <a:spcAft>
                          <a:spcPts val="0"/>
                        </a:spcAft>
                      </a:pPr>
                      <a:r>
                        <a:rPr lang="zh-CN" sz="700" kern="0">
                          <a:effectLst/>
                        </a:rPr>
                        <a:t>需求获取</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定义产品愿景和项目范围</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2215543"/>
                  </a:ext>
                </a:extLst>
              </a:tr>
              <a:tr h="238340">
                <a:tc>
                  <a:txBody>
                    <a:bodyPr/>
                    <a:lstStyle/>
                    <a:p>
                      <a:pPr algn="l">
                        <a:spcAft>
                          <a:spcPts val="0"/>
                        </a:spcAft>
                      </a:pPr>
                      <a:r>
                        <a:rPr lang="en-US" sz="700" kern="0">
                          <a:effectLst/>
                        </a:rPr>
                        <a:t>4.1.2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确定需求开发过程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7412874"/>
                  </a:ext>
                </a:extLst>
              </a:tr>
              <a:tr h="238340">
                <a:tc>
                  <a:txBody>
                    <a:bodyPr/>
                    <a:lstStyle/>
                    <a:p>
                      <a:pPr algn="l">
                        <a:spcAft>
                          <a:spcPts val="0"/>
                        </a:spcAft>
                      </a:pPr>
                      <a:r>
                        <a:rPr lang="en-US" sz="700" kern="0">
                          <a:effectLst/>
                        </a:rPr>
                        <a:t>4.1.3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识别用户类型及其特征</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15193704"/>
                  </a:ext>
                </a:extLst>
              </a:tr>
              <a:tr h="238340">
                <a:tc>
                  <a:txBody>
                    <a:bodyPr/>
                    <a:lstStyle/>
                    <a:p>
                      <a:pPr algn="l">
                        <a:spcAft>
                          <a:spcPts val="0"/>
                        </a:spcAft>
                      </a:pPr>
                      <a:r>
                        <a:rPr lang="en-US" sz="700" kern="0">
                          <a:effectLst/>
                        </a:rPr>
                        <a:t>4.1.4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为每类用户选出用户代表</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062821793"/>
                  </a:ext>
                </a:extLst>
              </a:tr>
              <a:tr h="357509">
                <a:tc>
                  <a:txBody>
                    <a:bodyPr/>
                    <a:lstStyle/>
                    <a:p>
                      <a:pPr algn="l">
                        <a:spcAft>
                          <a:spcPts val="0"/>
                        </a:spcAft>
                      </a:pPr>
                      <a:r>
                        <a:rPr lang="en-US" sz="700" kern="0">
                          <a:effectLst/>
                        </a:rPr>
                        <a:t>4.1.5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安排由典型用户组成的焦点小组</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432227734"/>
                  </a:ext>
                </a:extLst>
              </a:tr>
              <a:tr h="128649">
                <a:tc>
                  <a:txBody>
                    <a:bodyPr/>
                    <a:lstStyle/>
                    <a:p>
                      <a:pPr algn="l">
                        <a:spcAft>
                          <a:spcPts val="0"/>
                        </a:spcAft>
                      </a:pPr>
                      <a:r>
                        <a:rPr lang="en-US" sz="700" kern="0">
                          <a:effectLst/>
                        </a:rPr>
                        <a:t>4.1.6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建立核心队伍</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12367425"/>
                  </a:ext>
                </a:extLst>
              </a:tr>
              <a:tr h="128649">
                <a:tc>
                  <a:txBody>
                    <a:bodyPr/>
                    <a:lstStyle/>
                    <a:p>
                      <a:pPr algn="l">
                        <a:spcAft>
                          <a:spcPts val="0"/>
                        </a:spcAft>
                      </a:pPr>
                      <a:r>
                        <a:rPr lang="en-US" sz="700" kern="0">
                          <a:effectLst/>
                        </a:rPr>
                        <a:t>4.1.7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用户访谈</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98097810"/>
                  </a:ext>
                </a:extLst>
              </a:tr>
              <a:tr h="238340">
                <a:tc>
                  <a:txBody>
                    <a:bodyPr/>
                    <a:lstStyle/>
                    <a:p>
                      <a:pPr algn="l">
                        <a:spcAft>
                          <a:spcPts val="0"/>
                        </a:spcAft>
                      </a:pPr>
                      <a:r>
                        <a:rPr lang="en-US" sz="700" kern="0">
                          <a:effectLst/>
                        </a:rPr>
                        <a:t>4.1.8</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举办并引导需求获取大会</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09243887"/>
                  </a:ext>
                </a:extLst>
              </a:tr>
              <a:tr h="238340">
                <a:tc>
                  <a:txBody>
                    <a:bodyPr/>
                    <a:lstStyle/>
                    <a:p>
                      <a:pPr algn="l">
                        <a:spcAft>
                          <a:spcPts val="0"/>
                        </a:spcAft>
                      </a:pPr>
                      <a:r>
                        <a:rPr lang="en-US" sz="700" kern="0">
                          <a:effectLst/>
                        </a:rPr>
                        <a:t>4.1.9</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分析用户工作流程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44393300"/>
                  </a:ext>
                </a:extLst>
              </a:tr>
              <a:tr h="128649">
                <a:tc>
                  <a:txBody>
                    <a:bodyPr/>
                    <a:lstStyle/>
                    <a:p>
                      <a:pPr algn="l">
                        <a:spcAft>
                          <a:spcPts val="0"/>
                        </a:spcAft>
                      </a:pPr>
                      <a:r>
                        <a:rPr lang="en-US" sz="700" kern="0">
                          <a:effectLst/>
                        </a:rPr>
                        <a:t>4.1.10</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分发调查问卷</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53373302"/>
                  </a:ext>
                </a:extLst>
              </a:tr>
              <a:tr h="128649">
                <a:tc>
                  <a:txBody>
                    <a:bodyPr/>
                    <a:lstStyle/>
                    <a:p>
                      <a:pPr algn="l">
                        <a:spcAft>
                          <a:spcPts val="0"/>
                        </a:spcAft>
                      </a:pPr>
                      <a:r>
                        <a:rPr lang="en-US" sz="700" kern="0">
                          <a:effectLst/>
                        </a:rPr>
                        <a:t>4.1.11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分析文档</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4598600"/>
                  </a:ext>
                </a:extLst>
              </a:tr>
              <a:tr h="128649">
                <a:tc>
                  <a:txBody>
                    <a:bodyPr/>
                    <a:lstStyle/>
                    <a:p>
                      <a:pPr algn="l">
                        <a:spcAft>
                          <a:spcPts val="0"/>
                        </a:spcAft>
                      </a:pPr>
                      <a:r>
                        <a:rPr lang="en-US" sz="700" kern="0">
                          <a:effectLst/>
                        </a:rPr>
                        <a:t>4.1.12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检查问题报告</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698746979"/>
                  </a:ext>
                </a:extLst>
              </a:tr>
              <a:tr h="128649">
                <a:tc>
                  <a:txBody>
                    <a:bodyPr/>
                    <a:lstStyle/>
                    <a:p>
                      <a:pPr algn="l">
                        <a:spcAft>
                          <a:spcPts val="0"/>
                        </a:spcAft>
                      </a:pPr>
                      <a:r>
                        <a:rPr lang="en-US" sz="700" kern="0">
                          <a:effectLst/>
                        </a:rPr>
                        <a:t>4.1.13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重用现有需求</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67864384"/>
                  </a:ext>
                </a:extLst>
              </a:tr>
              <a:tr h="238340">
                <a:tc>
                  <a:txBody>
                    <a:bodyPr/>
                    <a:lstStyle/>
                    <a:p>
                      <a:pPr algn="l">
                        <a:spcAft>
                          <a:spcPts val="0"/>
                        </a:spcAft>
                      </a:pPr>
                      <a:r>
                        <a:rPr lang="en-US" sz="700" kern="0">
                          <a:effectLst/>
                        </a:rPr>
                        <a:t>4.2.1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rowSpan="7">
                  <a:txBody>
                    <a:bodyPr/>
                    <a:lstStyle/>
                    <a:p>
                      <a:pPr algn="ctr">
                        <a:spcAft>
                          <a:spcPts val="0"/>
                        </a:spcAft>
                      </a:pPr>
                      <a:r>
                        <a:rPr lang="zh-CN" sz="700" kern="0">
                          <a:effectLst/>
                        </a:rPr>
                        <a:t>需求分析</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为应用环境建模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746363834"/>
                  </a:ext>
                </a:extLst>
              </a:tr>
              <a:tr h="238340">
                <a:tc>
                  <a:txBody>
                    <a:bodyPr/>
                    <a:lstStyle/>
                    <a:p>
                      <a:pPr algn="l">
                        <a:spcAft>
                          <a:spcPts val="0"/>
                        </a:spcAft>
                      </a:pPr>
                      <a:r>
                        <a:rPr lang="en-US" sz="700" kern="0">
                          <a:effectLst/>
                        </a:rPr>
                        <a:t>4.2.2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创建用户界面以及技术原型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474858251"/>
                  </a:ext>
                </a:extLst>
              </a:tr>
              <a:tr h="238340">
                <a:tc>
                  <a:txBody>
                    <a:bodyPr/>
                    <a:lstStyle/>
                    <a:p>
                      <a:pPr algn="l">
                        <a:spcAft>
                          <a:spcPts val="0"/>
                        </a:spcAft>
                      </a:pPr>
                      <a:r>
                        <a:rPr lang="en-US" sz="700" kern="0">
                          <a:effectLst/>
                        </a:rPr>
                        <a:t>4.2.3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分析需求可实现性</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256220973"/>
                  </a:ext>
                </a:extLst>
              </a:tr>
              <a:tr h="238340">
                <a:tc>
                  <a:txBody>
                    <a:bodyPr/>
                    <a:lstStyle/>
                    <a:p>
                      <a:pPr algn="l">
                        <a:spcAft>
                          <a:spcPts val="0"/>
                        </a:spcAft>
                      </a:pPr>
                      <a:r>
                        <a:rPr lang="en-US" sz="700" kern="0">
                          <a:effectLst/>
                        </a:rPr>
                        <a:t>4.2.4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需求安优先级排序</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603944000"/>
                  </a:ext>
                </a:extLst>
              </a:tr>
              <a:tr h="128649">
                <a:tc>
                  <a:txBody>
                    <a:bodyPr/>
                    <a:lstStyle/>
                    <a:p>
                      <a:pPr algn="l">
                        <a:spcAft>
                          <a:spcPts val="0"/>
                        </a:spcAft>
                      </a:pPr>
                      <a:r>
                        <a:rPr lang="en-US" sz="700" kern="0">
                          <a:effectLst/>
                        </a:rPr>
                        <a:t>4.2.5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为需求建模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94305856"/>
                  </a:ext>
                </a:extLst>
              </a:tr>
              <a:tr h="128649">
                <a:tc>
                  <a:txBody>
                    <a:bodyPr/>
                    <a:lstStyle/>
                    <a:p>
                      <a:pPr algn="l">
                        <a:spcAft>
                          <a:spcPts val="0"/>
                        </a:spcAft>
                      </a:pPr>
                      <a:r>
                        <a:rPr lang="en-US" sz="700" kern="0">
                          <a:effectLst/>
                        </a:rPr>
                        <a:t>4.2.6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建立数据字典</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270467"/>
                  </a:ext>
                </a:extLst>
              </a:tr>
              <a:tr h="238340">
                <a:tc>
                  <a:txBody>
                    <a:bodyPr/>
                    <a:lstStyle/>
                    <a:p>
                      <a:pPr algn="l">
                        <a:spcAft>
                          <a:spcPts val="0"/>
                        </a:spcAft>
                      </a:pPr>
                      <a:r>
                        <a:rPr lang="en-US" sz="700" kern="0">
                          <a:effectLst/>
                        </a:rPr>
                        <a:t>4.2.7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将需求分配给子系统</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7810340"/>
                  </a:ext>
                </a:extLst>
              </a:tr>
              <a:tr h="357509">
                <a:tc>
                  <a:txBody>
                    <a:bodyPr/>
                    <a:lstStyle/>
                    <a:p>
                      <a:pPr algn="l">
                        <a:spcAft>
                          <a:spcPts val="0"/>
                        </a:spcAft>
                      </a:pPr>
                      <a:r>
                        <a:rPr lang="en-US" sz="700" kern="0">
                          <a:effectLst/>
                        </a:rPr>
                        <a:t>4.3.1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a:txBody>
                    <a:bodyPr/>
                    <a:lstStyle/>
                    <a:p>
                      <a:pPr algn="ctr">
                        <a:spcAft>
                          <a:spcPts val="0"/>
                        </a:spcAft>
                      </a:pPr>
                      <a:r>
                        <a:rPr lang="zh-CN" sz="700" kern="0">
                          <a:effectLst/>
                        </a:rPr>
                        <a:t>需求规格说明</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采用软件需求规格说明模板</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dirty="0">
                          <a:effectLst/>
                        </a:rPr>
                        <a:t>I</a:t>
                      </a:r>
                      <a:endParaRPr lang="zh-CN" sz="700" kern="100" dirty="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393209174"/>
                  </a:ext>
                </a:extLst>
              </a:tr>
            </a:tbl>
          </a:graphicData>
        </a:graphic>
      </p:graphicFrame>
    </p:spTree>
    <p:extLst>
      <p:ext uri="{BB962C8B-B14F-4D97-AF65-F5344CB8AC3E}">
        <p14:creationId xmlns:p14="http://schemas.microsoft.com/office/powerpoint/2010/main" val="289482112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3" name="表格 2">
            <a:extLst>
              <a:ext uri="{FF2B5EF4-FFF2-40B4-BE49-F238E27FC236}">
                <a16:creationId xmlns:a16="http://schemas.microsoft.com/office/drawing/2014/main" id="{1E55C434-9A96-4067-B80C-426298F16AF9}"/>
              </a:ext>
            </a:extLst>
          </p:cNvPr>
          <p:cNvGraphicFramePr>
            <a:graphicFrameLocks noGrp="1"/>
          </p:cNvGraphicFramePr>
          <p:nvPr>
            <p:extLst>
              <p:ext uri="{D42A27DB-BD31-4B8C-83A1-F6EECF244321}">
                <p14:modId xmlns:p14="http://schemas.microsoft.com/office/powerpoint/2010/main" val="3203171500"/>
              </p:ext>
            </p:extLst>
          </p:nvPr>
        </p:nvGraphicFramePr>
        <p:xfrm>
          <a:off x="563914" y="1825624"/>
          <a:ext cx="8411312" cy="4847018"/>
        </p:xfrm>
        <a:graphic>
          <a:graphicData uri="http://schemas.openxmlformats.org/drawingml/2006/table">
            <a:tbl>
              <a:tblPr firstRow="1" firstCol="1" bandRow="1">
                <a:tableStyleId>{5C22544A-7EE6-4342-B048-85BDC9FD1C3A}</a:tableStyleId>
              </a:tblPr>
              <a:tblGrid>
                <a:gridCol w="796721">
                  <a:extLst>
                    <a:ext uri="{9D8B030D-6E8A-4147-A177-3AD203B41FA5}">
                      <a16:colId xmlns:a16="http://schemas.microsoft.com/office/drawing/2014/main" val="3642486686"/>
                    </a:ext>
                  </a:extLst>
                </a:gridCol>
                <a:gridCol w="488361">
                  <a:extLst>
                    <a:ext uri="{9D8B030D-6E8A-4147-A177-3AD203B41FA5}">
                      <a16:colId xmlns:a16="http://schemas.microsoft.com/office/drawing/2014/main" val="1631601332"/>
                    </a:ext>
                  </a:extLst>
                </a:gridCol>
                <a:gridCol w="523033">
                  <a:extLst>
                    <a:ext uri="{9D8B030D-6E8A-4147-A177-3AD203B41FA5}">
                      <a16:colId xmlns:a16="http://schemas.microsoft.com/office/drawing/2014/main" val="55576991"/>
                    </a:ext>
                  </a:extLst>
                </a:gridCol>
                <a:gridCol w="1150084">
                  <a:extLst>
                    <a:ext uri="{9D8B030D-6E8A-4147-A177-3AD203B41FA5}">
                      <a16:colId xmlns:a16="http://schemas.microsoft.com/office/drawing/2014/main" val="1091148367"/>
                    </a:ext>
                  </a:extLst>
                </a:gridCol>
                <a:gridCol w="672787">
                  <a:extLst>
                    <a:ext uri="{9D8B030D-6E8A-4147-A177-3AD203B41FA5}">
                      <a16:colId xmlns:a16="http://schemas.microsoft.com/office/drawing/2014/main" val="3094092715"/>
                    </a:ext>
                  </a:extLst>
                </a:gridCol>
                <a:gridCol w="796721">
                  <a:extLst>
                    <a:ext uri="{9D8B030D-6E8A-4147-A177-3AD203B41FA5}">
                      <a16:colId xmlns:a16="http://schemas.microsoft.com/office/drawing/2014/main" val="183434462"/>
                    </a:ext>
                  </a:extLst>
                </a:gridCol>
                <a:gridCol w="796721">
                  <a:extLst>
                    <a:ext uri="{9D8B030D-6E8A-4147-A177-3AD203B41FA5}">
                      <a16:colId xmlns:a16="http://schemas.microsoft.com/office/drawing/2014/main" val="2952071308"/>
                    </a:ext>
                  </a:extLst>
                </a:gridCol>
                <a:gridCol w="796721">
                  <a:extLst>
                    <a:ext uri="{9D8B030D-6E8A-4147-A177-3AD203B41FA5}">
                      <a16:colId xmlns:a16="http://schemas.microsoft.com/office/drawing/2014/main" val="473145177"/>
                    </a:ext>
                  </a:extLst>
                </a:gridCol>
                <a:gridCol w="796721">
                  <a:extLst>
                    <a:ext uri="{9D8B030D-6E8A-4147-A177-3AD203B41FA5}">
                      <a16:colId xmlns:a16="http://schemas.microsoft.com/office/drawing/2014/main" val="281972973"/>
                    </a:ext>
                  </a:extLst>
                </a:gridCol>
                <a:gridCol w="796721">
                  <a:extLst>
                    <a:ext uri="{9D8B030D-6E8A-4147-A177-3AD203B41FA5}">
                      <a16:colId xmlns:a16="http://schemas.microsoft.com/office/drawing/2014/main" val="454677407"/>
                    </a:ext>
                  </a:extLst>
                </a:gridCol>
                <a:gridCol w="796721">
                  <a:extLst>
                    <a:ext uri="{9D8B030D-6E8A-4147-A177-3AD203B41FA5}">
                      <a16:colId xmlns:a16="http://schemas.microsoft.com/office/drawing/2014/main" val="92676054"/>
                    </a:ext>
                  </a:extLst>
                </a:gridCol>
              </a:tblGrid>
              <a:tr h="315603">
                <a:tc>
                  <a:txBody>
                    <a:bodyPr/>
                    <a:lstStyle/>
                    <a:p>
                      <a:pPr algn="l">
                        <a:spcAft>
                          <a:spcPts val="0"/>
                        </a:spcAft>
                      </a:pPr>
                      <a:r>
                        <a:rPr lang="en-US" sz="900" kern="0" dirty="0">
                          <a:effectLst/>
                        </a:rPr>
                        <a:t>4.3.2</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10">
                  <a:txBody>
                    <a:bodyPr/>
                    <a:lstStyle/>
                    <a:p>
                      <a:endParaRPr lang="zh-CN" sz="800">
                        <a:effectLst/>
                        <a:latin typeface="Times New Roman" panose="02020603050405020304" pitchFamily="18" charset="0"/>
                      </a:endParaRPr>
                    </a:p>
                  </a:txBody>
                  <a:tcPr marL="57953" marR="57953" marT="0" marB="0" anchor="ctr"/>
                </a:tc>
                <a:tc rowSpan="5">
                  <a:txBody>
                    <a:bodyPr/>
                    <a:lstStyle/>
                    <a:p>
                      <a:endParaRPr lang="zh-CN" sz="800">
                        <a:effectLst/>
                        <a:latin typeface="Times New Roman" panose="02020603050405020304" pitchFamily="18" charset="0"/>
                      </a:endParaRPr>
                    </a:p>
                  </a:txBody>
                  <a:tcPr marL="57953" marR="57953" marT="0" marB="0" anchor="ctr"/>
                </a:tc>
                <a:tc>
                  <a:txBody>
                    <a:bodyPr/>
                    <a:lstStyle/>
                    <a:p>
                      <a:pPr algn="l">
                        <a:spcAft>
                          <a:spcPts val="0"/>
                        </a:spcAft>
                      </a:pPr>
                      <a:r>
                        <a:rPr lang="zh-CN" sz="900" kern="0">
                          <a:effectLst/>
                        </a:rPr>
                        <a:t>明确需求来源，需求唯一标识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005314144"/>
                  </a:ext>
                </a:extLst>
              </a:tr>
              <a:tr h="170354">
                <a:tc>
                  <a:txBody>
                    <a:bodyPr/>
                    <a:lstStyle/>
                    <a:p>
                      <a:pPr algn="l">
                        <a:spcAft>
                          <a:spcPts val="0"/>
                        </a:spcAft>
                      </a:pPr>
                      <a:r>
                        <a:rPr lang="en-US" sz="900" kern="0">
                          <a:effectLst/>
                        </a:rPr>
                        <a:t>4.3.3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记录业务规则</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13899052"/>
                  </a:ext>
                </a:extLst>
              </a:tr>
              <a:tr h="315603">
                <a:tc>
                  <a:txBody>
                    <a:bodyPr/>
                    <a:lstStyle/>
                    <a:p>
                      <a:pPr algn="l">
                        <a:spcAft>
                          <a:spcPts val="0"/>
                        </a:spcAft>
                      </a:pPr>
                      <a:r>
                        <a:rPr lang="en-US" sz="900" kern="0">
                          <a:effectLst/>
                        </a:rPr>
                        <a:t>4.3.4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记录非功能需求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0633537"/>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SRS</a:t>
                      </a:r>
                      <a:r>
                        <a:rPr lang="zh-CN" sz="900" kern="0">
                          <a:effectLst/>
                        </a:rPr>
                        <a:t>文档</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93391339"/>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ppt</a:t>
                      </a:r>
                      <a:r>
                        <a:rPr lang="zh-CN" sz="900" kern="0">
                          <a:effectLst/>
                        </a:rPr>
                        <a:t>制作</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652557478"/>
                  </a:ext>
                </a:extLst>
              </a:tr>
              <a:tr h="170354">
                <a:tc>
                  <a:txBody>
                    <a:bodyPr/>
                    <a:lstStyle/>
                    <a:p>
                      <a:pPr algn="l">
                        <a:spcAft>
                          <a:spcPts val="0"/>
                        </a:spcAft>
                      </a:pPr>
                      <a:r>
                        <a:rPr lang="en-US" sz="900" kern="0">
                          <a:effectLst/>
                        </a:rPr>
                        <a:t>4.4.1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rowSpan="5">
                  <a:txBody>
                    <a:bodyPr/>
                    <a:lstStyle/>
                    <a:p>
                      <a:pPr algn="ctr">
                        <a:spcAft>
                          <a:spcPts val="0"/>
                        </a:spcAft>
                      </a:pPr>
                      <a:r>
                        <a:rPr lang="zh-CN" sz="900" kern="0">
                          <a:effectLst/>
                        </a:rPr>
                        <a:t>需求验证</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需求评审</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198800883"/>
                  </a:ext>
                </a:extLst>
              </a:tr>
              <a:tr h="170354">
                <a:tc>
                  <a:txBody>
                    <a:bodyPr/>
                    <a:lstStyle/>
                    <a:p>
                      <a:pPr algn="l">
                        <a:spcAft>
                          <a:spcPts val="0"/>
                        </a:spcAft>
                      </a:pPr>
                      <a:r>
                        <a:rPr lang="en-US" sz="900" kern="0">
                          <a:effectLst/>
                        </a:rPr>
                        <a:t>4.4.2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编写测试用例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9263797"/>
                  </a:ext>
                </a:extLst>
              </a:tr>
              <a:tr h="170354">
                <a:tc>
                  <a:txBody>
                    <a:bodyPr/>
                    <a:lstStyle/>
                    <a:p>
                      <a:pPr algn="l">
                        <a:spcAft>
                          <a:spcPts val="0"/>
                        </a:spcAft>
                      </a:pPr>
                      <a:r>
                        <a:rPr lang="en-US" sz="900" kern="0">
                          <a:effectLst/>
                        </a:rPr>
                        <a:t>4.4.3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编写用户手册</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202339827"/>
                  </a:ext>
                </a:extLst>
              </a:tr>
              <a:tr h="170354">
                <a:tc>
                  <a:txBody>
                    <a:bodyPr/>
                    <a:lstStyle/>
                    <a:p>
                      <a:pPr algn="l">
                        <a:spcAft>
                          <a:spcPts val="0"/>
                        </a:spcAft>
                      </a:pPr>
                      <a:r>
                        <a:rPr lang="en-US" sz="900" kern="0">
                          <a:effectLst/>
                        </a:rPr>
                        <a:t>4.4.4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定义验收标准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449338715"/>
                  </a:ext>
                </a:extLst>
              </a:tr>
              <a:tr h="170354">
                <a:tc>
                  <a:txBody>
                    <a:bodyPr/>
                    <a:lstStyle/>
                    <a:p>
                      <a:pPr algn="l">
                        <a:spcAft>
                          <a:spcPts val="0"/>
                        </a:spcAft>
                      </a:pPr>
                      <a:r>
                        <a:rPr lang="en-US" sz="900" kern="0">
                          <a:effectLst/>
                        </a:rPr>
                        <a:t>4.4.5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模拟需求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21360409"/>
                  </a:ext>
                </a:extLst>
              </a:tr>
              <a:tr h="315603">
                <a:tc>
                  <a:txBody>
                    <a:bodyPr/>
                    <a:lstStyle/>
                    <a:p>
                      <a:pPr algn="l">
                        <a:spcAft>
                          <a:spcPts val="0"/>
                        </a:spcAft>
                      </a:pPr>
                      <a:r>
                        <a:rPr lang="en-US" sz="900" kern="0">
                          <a:effectLst/>
                        </a:rPr>
                        <a:t>5.1.1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dirty="0">
                          <a:effectLst/>
                        </a:rPr>
                        <a:t>需求管理阶段</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a:effectLst/>
                        </a:rPr>
                        <a:t>需求管理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确定变更控制过程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A</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55022153"/>
                  </a:ext>
                </a:extLst>
              </a:tr>
              <a:tr h="315603">
                <a:tc>
                  <a:txBody>
                    <a:bodyPr/>
                    <a:lstStyle/>
                    <a:p>
                      <a:pPr algn="l">
                        <a:spcAft>
                          <a:spcPts val="0"/>
                        </a:spcAft>
                      </a:pPr>
                      <a:r>
                        <a:rPr lang="en-US" sz="900" kern="0">
                          <a:effectLst/>
                        </a:rPr>
                        <a:t>5.1.2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进行需求影响分析</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3532681"/>
                  </a:ext>
                </a:extLst>
              </a:tr>
              <a:tr h="473405">
                <a:tc>
                  <a:txBody>
                    <a:bodyPr/>
                    <a:lstStyle/>
                    <a:p>
                      <a:pPr algn="l">
                        <a:spcAft>
                          <a:spcPts val="0"/>
                        </a:spcAft>
                      </a:pPr>
                      <a:r>
                        <a:rPr lang="en-US" sz="900" kern="0">
                          <a:effectLst/>
                        </a:rPr>
                        <a:t>5.1.3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effectLst/>
                        </a:rPr>
                        <a:t>建立基线并控制需求集和版本</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64102995"/>
                  </a:ext>
                </a:extLst>
              </a:tr>
              <a:tr h="315603">
                <a:tc>
                  <a:txBody>
                    <a:bodyPr/>
                    <a:lstStyle/>
                    <a:p>
                      <a:pPr algn="l">
                        <a:spcAft>
                          <a:spcPts val="0"/>
                        </a:spcAft>
                      </a:pPr>
                      <a:r>
                        <a:rPr lang="en-US" sz="900" kern="0">
                          <a:effectLst/>
                        </a:rPr>
                        <a:t>5.1.4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维护需求变更的历史记录</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366291258"/>
                  </a:ext>
                </a:extLst>
              </a:tr>
              <a:tr h="315603">
                <a:tc>
                  <a:txBody>
                    <a:bodyPr/>
                    <a:lstStyle/>
                    <a:p>
                      <a:pPr algn="l">
                        <a:spcAft>
                          <a:spcPts val="0"/>
                        </a:spcAft>
                      </a:pPr>
                      <a:r>
                        <a:rPr lang="en-US" sz="900" kern="0" dirty="0">
                          <a:effectLst/>
                        </a:rPr>
                        <a:t>5.1.5</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跟踪每一项变更</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37975900"/>
                  </a:ext>
                </a:extLst>
              </a:tr>
              <a:tr h="170354">
                <a:tc>
                  <a:txBody>
                    <a:bodyPr/>
                    <a:lstStyle/>
                    <a:p>
                      <a:pPr algn="l">
                        <a:spcAft>
                          <a:spcPts val="0"/>
                        </a:spcAft>
                      </a:pPr>
                      <a:r>
                        <a:rPr lang="en-US" sz="900" kern="0">
                          <a:effectLst/>
                        </a:rPr>
                        <a:t>5.1.6</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跟踪需求问题</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78946861"/>
                  </a:ext>
                </a:extLst>
              </a:tr>
              <a:tr h="315603">
                <a:tc>
                  <a:txBody>
                    <a:bodyPr/>
                    <a:lstStyle/>
                    <a:p>
                      <a:pPr algn="l">
                        <a:spcAft>
                          <a:spcPts val="0"/>
                        </a:spcAft>
                      </a:pPr>
                      <a:r>
                        <a:rPr lang="en-US" sz="900" kern="0">
                          <a:effectLst/>
                        </a:rPr>
                        <a:t>5.1.7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维护一个需求可跟踪矩阵</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970322706"/>
                  </a:ext>
                </a:extLst>
              </a:tr>
              <a:tr h="315603">
                <a:tc>
                  <a:txBody>
                    <a:bodyPr/>
                    <a:lstStyle/>
                    <a:p>
                      <a:pPr algn="l">
                        <a:spcAft>
                          <a:spcPts val="0"/>
                        </a:spcAft>
                      </a:pPr>
                      <a:r>
                        <a:rPr lang="en-US" sz="900" kern="0">
                          <a:effectLst/>
                        </a:rPr>
                        <a:t>5.1.8</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使用需求管理工具</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399034909"/>
                  </a:ext>
                </a:extLst>
              </a:tr>
              <a:tr h="315603">
                <a:tc>
                  <a:txBody>
                    <a:bodyPr/>
                    <a:lstStyle/>
                    <a:p>
                      <a:pPr algn="l">
                        <a:spcAft>
                          <a:spcPts val="0"/>
                        </a:spcAft>
                      </a:pPr>
                      <a:r>
                        <a:rPr lang="en-US" sz="900" kern="0">
                          <a:effectLst/>
                        </a:rPr>
                        <a:t>5.1.9</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衡量需求稳定性</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I</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844430519"/>
                  </a:ext>
                </a:extLst>
              </a:tr>
            </a:tbl>
          </a:graphicData>
        </a:graphic>
      </p:graphicFrame>
    </p:spTree>
    <p:extLst>
      <p:ext uri="{BB962C8B-B14F-4D97-AF65-F5344CB8AC3E}">
        <p14:creationId xmlns:p14="http://schemas.microsoft.com/office/powerpoint/2010/main" val="124339966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6" name="表格 5">
            <a:extLst>
              <a:ext uri="{FF2B5EF4-FFF2-40B4-BE49-F238E27FC236}">
                <a16:creationId xmlns:a16="http://schemas.microsoft.com/office/drawing/2014/main" id="{59BCA8C2-C619-44CD-8A5A-6EADB19DA3D2}"/>
              </a:ext>
            </a:extLst>
          </p:cNvPr>
          <p:cNvGraphicFramePr>
            <a:graphicFrameLocks noGrp="1"/>
          </p:cNvGraphicFramePr>
          <p:nvPr>
            <p:extLst>
              <p:ext uri="{D42A27DB-BD31-4B8C-83A1-F6EECF244321}">
                <p14:modId xmlns:p14="http://schemas.microsoft.com/office/powerpoint/2010/main" val="3209992785"/>
              </p:ext>
            </p:extLst>
          </p:nvPr>
        </p:nvGraphicFramePr>
        <p:xfrm>
          <a:off x="628650" y="1188988"/>
          <a:ext cx="7996370" cy="5179148"/>
        </p:xfrm>
        <a:graphic>
          <a:graphicData uri="http://schemas.openxmlformats.org/drawingml/2006/table">
            <a:tbl>
              <a:tblPr>
                <a:tableStyleId>{5C22544A-7EE6-4342-B048-85BDC9FD1C3A}</a:tableStyleId>
              </a:tblPr>
              <a:tblGrid>
                <a:gridCol w="277131">
                  <a:extLst>
                    <a:ext uri="{9D8B030D-6E8A-4147-A177-3AD203B41FA5}">
                      <a16:colId xmlns:a16="http://schemas.microsoft.com/office/drawing/2014/main" val="4191268031"/>
                    </a:ext>
                  </a:extLst>
                </a:gridCol>
                <a:gridCol w="277131">
                  <a:extLst>
                    <a:ext uri="{9D8B030D-6E8A-4147-A177-3AD203B41FA5}">
                      <a16:colId xmlns:a16="http://schemas.microsoft.com/office/drawing/2014/main" val="1694363283"/>
                    </a:ext>
                  </a:extLst>
                </a:gridCol>
                <a:gridCol w="277131">
                  <a:extLst>
                    <a:ext uri="{9D8B030D-6E8A-4147-A177-3AD203B41FA5}">
                      <a16:colId xmlns:a16="http://schemas.microsoft.com/office/drawing/2014/main" val="1837910080"/>
                    </a:ext>
                  </a:extLst>
                </a:gridCol>
                <a:gridCol w="923768">
                  <a:extLst>
                    <a:ext uri="{9D8B030D-6E8A-4147-A177-3AD203B41FA5}">
                      <a16:colId xmlns:a16="http://schemas.microsoft.com/office/drawing/2014/main" val="2289626959"/>
                    </a:ext>
                  </a:extLst>
                </a:gridCol>
                <a:gridCol w="305998">
                  <a:extLst>
                    <a:ext uri="{9D8B030D-6E8A-4147-A177-3AD203B41FA5}">
                      <a16:colId xmlns:a16="http://schemas.microsoft.com/office/drawing/2014/main" val="4286106738"/>
                    </a:ext>
                  </a:extLst>
                </a:gridCol>
                <a:gridCol w="277131">
                  <a:extLst>
                    <a:ext uri="{9D8B030D-6E8A-4147-A177-3AD203B41FA5}">
                      <a16:colId xmlns:a16="http://schemas.microsoft.com/office/drawing/2014/main" val="4273409943"/>
                    </a:ext>
                  </a:extLst>
                </a:gridCol>
                <a:gridCol w="277131">
                  <a:extLst>
                    <a:ext uri="{9D8B030D-6E8A-4147-A177-3AD203B41FA5}">
                      <a16:colId xmlns:a16="http://schemas.microsoft.com/office/drawing/2014/main" val="3337398662"/>
                    </a:ext>
                  </a:extLst>
                </a:gridCol>
                <a:gridCol w="277131">
                  <a:extLst>
                    <a:ext uri="{9D8B030D-6E8A-4147-A177-3AD203B41FA5}">
                      <a16:colId xmlns:a16="http://schemas.microsoft.com/office/drawing/2014/main" val="3433586537"/>
                    </a:ext>
                  </a:extLst>
                </a:gridCol>
                <a:gridCol w="277131">
                  <a:extLst>
                    <a:ext uri="{9D8B030D-6E8A-4147-A177-3AD203B41FA5}">
                      <a16:colId xmlns:a16="http://schemas.microsoft.com/office/drawing/2014/main" val="3619275262"/>
                    </a:ext>
                  </a:extLst>
                </a:gridCol>
                <a:gridCol w="277131">
                  <a:extLst>
                    <a:ext uri="{9D8B030D-6E8A-4147-A177-3AD203B41FA5}">
                      <a16:colId xmlns:a16="http://schemas.microsoft.com/office/drawing/2014/main" val="83461460"/>
                    </a:ext>
                  </a:extLst>
                </a:gridCol>
                <a:gridCol w="277131">
                  <a:extLst>
                    <a:ext uri="{9D8B030D-6E8A-4147-A177-3AD203B41FA5}">
                      <a16:colId xmlns:a16="http://schemas.microsoft.com/office/drawing/2014/main" val="792476127"/>
                    </a:ext>
                  </a:extLst>
                </a:gridCol>
                <a:gridCol w="802523">
                  <a:extLst>
                    <a:ext uri="{9D8B030D-6E8A-4147-A177-3AD203B41FA5}">
                      <a16:colId xmlns:a16="http://schemas.microsoft.com/office/drawing/2014/main" val="3586135043"/>
                    </a:ext>
                  </a:extLst>
                </a:gridCol>
                <a:gridCol w="1345237">
                  <a:extLst>
                    <a:ext uri="{9D8B030D-6E8A-4147-A177-3AD203B41FA5}">
                      <a16:colId xmlns:a16="http://schemas.microsoft.com/office/drawing/2014/main" val="329453464"/>
                    </a:ext>
                  </a:extLst>
                </a:gridCol>
                <a:gridCol w="2124665">
                  <a:extLst>
                    <a:ext uri="{9D8B030D-6E8A-4147-A177-3AD203B41FA5}">
                      <a16:colId xmlns:a16="http://schemas.microsoft.com/office/drawing/2014/main" val="2280144700"/>
                    </a:ext>
                  </a:extLst>
                </a:gridCol>
              </a:tblGrid>
              <a:tr h="196078">
                <a:tc gridSpan="14">
                  <a:txBody>
                    <a:bodyPr/>
                    <a:lstStyle/>
                    <a:p>
                      <a:pPr algn="ctr" fontAlgn="ctr"/>
                      <a:r>
                        <a:rPr lang="en-US" sz="500" u="none" strike="noStrike" dirty="0">
                          <a:effectLst/>
                        </a:rPr>
                        <a:t>WBS</a:t>
                      </a:r>
                      <a:r>
                        <a:rPr lang="zh-CN" altLang="en-US" sz="500" u="none" strike="noStrike" dirty="0">
                          <a:effectLst/>
                        </a:rPr>
                        <a:t>表</a:t>
                      </a:r>
                      <a:endParaRPr lang="zh-CN" altLang="en-US" sz="500" b="0" i="0" u="none" strike="noStrike" dirty="0">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2340502"/>
                  </a:ext>
                </a:extLst>
              </a:tr>
              <a:tr h="197963">
                <a:tc gridSpan="14">
                  <a:txBody>
                    <a:bodyPr/>
                    <a:lstStyle/>
                    <a:p>
                      <a:pPr algn="ctr"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23956864"/>
                  </a:ext>
                </a:extLst>
              </a:tr>
              <a:tr h="179111">
                <a:tc gridSpan="14">
                  <a:txBody>
                    <a:bodyPr/>
                    <a:lstStyle/>
                    <a:p>
                      <a:pPr algn="ctr" fontAlgn="ctr"/>
                      <a:r>
                        <a:rPr lang="zh-CN" altLang="en-US" sz="500" u="none" strike="noStrike">
                          <a:effectLst/>
                        </a:rPr>
                        <a:t>一、项目基本概况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3986105"/>
                  </a:ext>
                </a:extLst>
              </a:tr>
              <a:tr h="179111">
                <a:tc gridSpan="3">
                  <a:txBody>
                    <a:bodyPr/>
                    <a:lstStyle/>
                    <a:p>
                      <a:pPr algn="ctr" fontAlgn="ctr"/>
                      <a:r>
                        <a:rPr lang="zh-CN" altLang="en-US" sz="500" u="none" strike="noStrike">
                          <a:effectLst/>
                        </a:rPr>
                        <a:t>项目名称：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案例教学系统需求工程</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项目编号</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500" u="none" strike="noStrike">
                          <a:effectLst/>
                        </a:rPr>
                        <a:t>PRD2018-G01</a:t>
                      </a:r>
                      <a:endParaRPr 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版本：</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sz="500" u="none" strike="noStrike">
                          <a:effectLst/>
                        </a:rPr>
                        <a:t>0.2.1.20181013_Alpha_a_cxw_01</a:t>
                      </a:r>
                      <a:endParaRPr 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1098985989"/>
                  </a:ext>
                </a:extLst>
              </a:tr>
              <a:tr h="180996">
                <a:tc gridSpan="3">
                  <a:txBody>
                    <a:bodyPr/>
                    <a:lstStyle/>
                    <a:p>
                      <a:pPr algn="ctr" fontAlgn="ctr"/>
                      <a:r>
                        <a:rPr lang="zh-CN" altLang="en-US" sz="500" u="none" strike="noStrike">
                          <a:effectLst/>
                        </a:rPr>
                        <a:t>制作人：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审核人：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审核日期：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447841810"/>
                  </a:ext>
                </a:extLst>
              </a:tr>
              <a:tr h="179111">
                <a:tc gridSpan="3">
                  <a:txBody>
                    <a:bodyPr/>
                    <a:lstStyle/>
                    <a:p>
                      <a:pPr algn="ctr" fontAlgn="ctr"/>
                      <a:r>
                        <a:rPr lang="zh-CN" altLang="en-US" sz="500" u="none" strike="noStrike">
                          <a:effectLst/>
                        </a:rPr>
                        <a:t>项目经理：</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gridSpan="3">
                  <a:txBody>
                    <a:bodyPr/>
                    <a:lstStyle/>
                    <a:p>
                      <a:pPr algn="ctr" fontAlgn="ctr"/>
                      <a:r>
                        <a:rPr lang="zh-CN" altLang="en-US" sz="500" u="none" strike="noStrike">
                          <a:effectLst/>
                        </a:rPr>
                        <a:t>制作日期：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altLang="zh-CN" sz="500" u="none" strike="noStrike">
                          <a:effectLst/>
                        </a:rPr>
                        <a:t>2018.10.06</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500" u="none" strike="noStrike">
                          <a:effectLst/>
                        </a:rPr>
                        <a:t>修改日期：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en-US" altLang="zh-CN" sz="500" u="none" strike="noStrike">
                          <a:effectLst/>
                        </a:rPr>
                        <a:t>2018.10.13</a:t>
                      </a:r>
                      <a:endParaRPr lang="en-US" altLang="zh-CN"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extLst>
                  <a:ext uri="{0D108BD9-81ED-4DB2-BD59-A6C34878D82A}">
                    <a16:rowId xmlns:a16="http://schemas.microsoft.com/office/drawing/2014/main" val="836449974"/>
                  </a:ext>
                </a:extLst>
              </a:tr>
              <a:tr h="188538">
                <a:tc gridSpan="11">
                  <a:txBody>
                    <a:bodyPr/>
                    <a:lstStyle/>
                    <a:p>
                      <a:pPr algn="ctr" fontAlgn="ctr"/>
                      <a:r>
                        <a:rPr lang="zh-CN" altLang="en-US" sz="500" u="none" strike="noStrike">
                          <a:effectLst/>
                        </a:rPr>
                        <a:t>二、工作分解结构（</a:t>
                      </a:r>
                      <a:r>
                        <a:rPr lang="en-US" altLang="zh-CN" sz="500" u="none" strike="noStrike">
                          <a:effectLst/>
                        </a:rPr>
                        <a:t>R-</a:t>
                      </a:r>
                      <a:r>
                        <a:rPr lang="zh-CN" altLang="en-US" sz="500" u="none" strike="noStrike">
                          <a:effectLst/>
                        </a:rPr>
                        <a:t>负责人；</a:t>
                      </a:r>
                      <a:r>
                        <a:rPr lang="en-US" altLang="zh-CN" sz="500" u="none" strike="noStrike">
                          <a:effectLst/>
                        </a:rPr>
                        <a:t>A-</a:t>
                      </a:r>
                      <a:r>
                        <a:rPr lang="zh-CN" altLang="en-US" sz="500" u="none" strike="noStrike">
                          <a:effectLst/>
                        </a:rPr>
                        <a:t>辅助；</a:t>
                      </a:r>
                      <a:r>
                        <a:rPr lang="en-US" altLang="zh-CN" sz="500" u="none" strike="noStrike">
                          <a:effectLst/>
                        </a:rPr>
                        <a:t>I-</a:t>
                      </a:r>
                      <a:r>
                        <a:rPr lang="zh-CN" altLang="en-US" sz="500" u="none" strike="noStrike">
                          <a:effectLst/>
                        </a:rPr>
                        <a:t>通知）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l" fontAlgn="ctr"/>
                      <a:r>
                        <a:rPr lang="zh-CN" altLang="en-US" sz="500" u="none" strike="noStrike">
                          <a:effectLst/>
                        </a:rPr>
                        <a:t>　</a:t>
                      </a:r>
                      <a:endParaRPr lang="zh-CN" altLang="en-US" sz="500" b="0" i="0" u="none" strike="noStrike">
                        <a:solidFill>
                          <a:srgbClr val="000000"/>
                        </a:solidFill>
                        <a:effectLst/>
                        <a:latin typeface="Calibri" panose="020F0502020204030204" pitchFamily="34" charset="0"/>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80851324"/>
                  </a:ext>
                </a:extLst>
              </a:tr>
              <a:tr h="180996">
                <a:tc>
                  <a:txBody>
                    <a:bodyPr/>
                    <a:lstStyle/>
                    <a:p>
                      <a:pPr algn="ctr" fontAlgn="ctr"/>
                      <a:r>
                        <a:rPr lang="en-US" sz="500" u="none" strike="noStrike">
                          <a:effectLst/>
                        </a:rPr>
                        <a:t>WBS</a:t>
                      </a:r>
                      <a:r>
                        <a:rPr lang="zh-CN" altLang="en-US" sz="500" u="none" strike="noStrike">
                          <a:effectLst/>
                        </a:rPr>
                        <a:t>代码</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阶段</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任务名称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包含活动</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人力资源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工期</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陈铉文</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张威杰</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章奇妙</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于坤</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a:txBody>
                    <a:bodyPr/>
                    <a:lstStyle/>
                    <a:p>
                      <a:pPr algn="ctr" fontAlgn="ctr"/>
                      <a:r>
                        <a:rPr lang="zh-CN" altLang="en-US" sz="500" u="none" strike="noStrike">
                          <a:effectLst/>
                        </a:rPr>
                        <a:t>刘值成</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gridSpan="2">
                  <a:txBody>
                    <a:bodyPr/>
                    <a:lstStyle/>
                    <a:p>
                      <a:pPr algn="l" fontAlgn="ctr"/>
                      <a:r>
                        <a:rPr lang="zh-CN" altLang="en-US" sz="500" u="none" strike="noStrike">
                          <a:effectLst/>
                        </a:rPr>
                        <a:t>输入</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tc hMerge="1">
                  <a:txBody>
                    <a:bodyPr/>
                    <a:lstStyle/>
                    <a:p>
                      <a:endParaRPr lang="zh-CN" altLang="en-US"/>
                    </a:p>
                  </a:txBody>
                  <a:tcPr/>
                </a:tc>
                <a:tc>
                  <a:txBody>
                    <a:bodyPr/>
                    <a:lstStyle/>
                    <a:p>
                      <a:pPr algn="ctr" fontAlgn="ctr"/>
                      <a:r>
                        <a:rPr lang="zh-CN" altLang="en-US" sz="500" u="none" strike="noStrike">
                          <a:effectLst/>
                        </a:rPr>
                        <a:t>输出</a:t>
                      </a:r>
                      <a:endParaRPr lang="zh-CN" altLang="en-US" sz="500" b="0" i="0" u="none" strike="noStrike">
                        <a:solidFill>
                          <a:srgbClr val="000000"/>
                        </a:solidFill>
                        <a:effectLst/>
                        <a:latin typeface="宋体" panose="02010600030101010101" pitchFamily="2" charset="-122"/>
                        <a:ea typeface="宋体" panose="02010600030101010101" pitchFamily="2" charset="-122"/>
                      </a:endParaRPr>
                    </a:p>
                  </a:txBody>
                  <a:tcPr marL="3417" marR="3417" marT="3417" marB="0" anchor="ctr"/>
                </a:tc>
                <a:extLst>
                  <a:ext uri="{0D108BD9-81ED-4DB2-BD59-A6C34878D82A}">
                    <a16:rowId xmlns:a16="http://schemas.microsoft.com/office/drawing/2014/main" val="54282648"/>
                  </a:ext>
                </a:extLst>
              </a:tr>
              <a:tr h="179111">
                <a:tc>
                  <a:txBody>
                    <a:bodyPr/>
                    <a:lstStyle/>
                    <a:p>
                      <a:pPr algn="l" fontAlgn="ctr"/>
                      <a:r>
                        <a:rPr lang="en-US" altLang="zh-CN" sz="500" u="none" strike="noStrike">
                          <a:effectLst/>
                        </a:rPr>
                        <a:t>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7">
                  <a:txBody>
                    <a:bodyPr/>
                    <a:lstStyle/>
                    <a:p>
                      <a:pPr algn="ctr" fontAlgn="ctr"/>
                      <a:r>
                        <a:rPr lang="zh-CN" altLang="en-US" sz="500" u="none" strike="noStrike">
                          <a:effectLst/>
                        </a:rPr>
                        <a:t>可行性分析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杨老师提出项目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27653706"/>
                  </a:ext>
                </a:extLst>
              </a:tr>
              <a:tr h="175738">
                <a:tc>
                  <a:txBody>
                    <a:bodyPr/>
                    <a:lstStyle/>
                    <a:p>
                      <a:pPr algn="l" fontAlgn="ctr"/>
                      <a:r>
                        <a:rPr lang="en-US" altLang="zh-CN" sz="500" u="none" strike="noStrike">
                          <a:effectLst/>
                        </a:rPr>
                        <a:t>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技术可行性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638525607"/>
                  </a:ext>
                </a:extLst>
              </a:tr>
              <a:tr h="175738">
                <a:tc>
                  <a:txBody>
                    <a:bodyPr/>
                    <a:lstStyle/>
                    <a:p>
                      <a:pPr algn="l" fontAlgn="ctr"/>
                      <a:r>
                        <a:rPr lang="en-US" altLang="zh-CN" sz="500" u="none" strike="noStrike">
                          <a:effectLst/>
                        </a:rPr>
                        <a:t>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操作可行性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47109224"/>
                  </a:ext>
                </a:extLst>
              </a:tr>
              <a:tr h="175738">
                <a:tc>
                  <a:txBody>
                    <a:bodyPr/>
                    <a:lstStyle/>
                    <a:p>
                      <a:pPr algn="l" fontAlgn="ctr"/>
                      <a:r>
                        <a:rPr lang="en-US" altLang="zh-CN" sz="500" u="none" strike="noStrike">
                          <a:effectLst/>
                        </a:rPr>
                        <a:t>1.1.4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社会可行性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832321233"/>
                  </a:ext>
                </a:extLst>
              </a:tr>
              <a:tr h="175738">
                <a:tc>
                  <a:txBody>
                    <a:bodyPr/>
                    <a:lstStyle/>
                    <a:p>
                      <a:pPr algn="l" fontAlgn="ctr"/>
                      <a:r>
                        <a:rPr lang="en-US" altLang="zh-CN" sz="500" u="none" strike="noStrike">
                          <a:effectLst/>
                        </a:rPr>
                        <a:t>1.1.5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经济可行性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9951433"/>
                  </a:ext>
                </a:extLst>
              </a:tr>
              <a:tr h="175738">
                <a:tc>
                  <a:txBody>
                    <a:bodyPr/>
                    <a:lstStyle/>
                    <a:p>
                      <a:pPr algn="l" fontAlgn="ctr"/>
                      <a:r>
                        <a:rPr lang="en-US" altLang="zh-CN" sz="500" u="none" strike="noStrike">
                          <a:effectLst/>
                        </a:rPr>
                        <a:t>1.1.6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系统分析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小组会议</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系统分析报告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063753595"/>
                  </a:ext>
                </a:extLst>
              </a:tr>
              <a:tr h="175738">
                <a:tc>
                  <a:txBody>
                    <a:bodyPr/>
                    <a:lstStyle/>
                    <a:p>
                      <a:pPr algn="l" fontAlgn="ctr"/>
                      <a:r>
                        <a:rPr lang="en-US" altLang="zh-CN" sz="500" u="none" strike="noStrike">
                          <a:effectLst/>
                        </a:rPr>
                        <a:t>1.1.7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dirty="0">
                          <a:effectLst/>
                        </a:rPr>
                        <a:t>四个可行性；系统分析报告</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080532784"/>
                  </a:ext>
                </a:extLst>
              </a:tr>
              <a:tr h="175738">
                <a:tc>
                  <a:txBody>
                    <a:bodyPr/>
                    <a:lstStyle/>
                    <a:p>
                      <a:pPr algn="l" fontAlgn="ctr"/>
                      <a:r>
                        <a:rPr lang="en-US" altLang="zh-CN" sz="500" u="none" strike="noStrike">
                          <a:effectLst/>
                        </a:rPr>
                        <a:t>2.1.1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2">
                  <a:txBody>
                    <a:bodyPr/>
                    <a:lstStyle/>
                    <a:p>
                      <a:pPr algn="ctr" fontAlgn="ctr"/>
                      <a:r>
                        <a:rPr lang="zh-CN" altLang="en-US" sz="500" u="none" strike="noStrike">
                          <a:effectLst/>
                        </a:rPr>
                        <a:t>项目计划阶段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5">
                  <a:txBody>
                    <a:bodyPr/>
                    <a:lstStyle/>
                    <a:p>
                      <a:pPr algn="ctr" fontAlgn="ctr"/>
                      <a:r>
                        <a:rPr lang="zh-CN" altLang="en-US" sz="500" u="none" strike="noStrike">
                          <a:effectLst/>
                        </a:rPr>
                        <a:t>准备工作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环境搭建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软件环境</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254434557"/>
                  </a:ext>
                </a:extLst>
              </a:tr>
              <a:tr h="175738">
                <a:tc>
                  <a:txBody>
                    <a:bodyPr/>
                    <a:lstStyle/>
                    <a:p>
                      <a:pPr algn="l" fontAlgn="ctr"/>
                      <a:r>
                        <a:rPr lang="en-US" altLang="zh-CN" sz="500" u="none" strike="noStrike">
                          <a:effectLst/>
                        </a:rPr>
                        <a:t>2.1.2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人员分工</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WBS</a:t>
                      </a:r>
                      <a:r>
                        <a:rPr lang="zh-CN" altLang="en-US" sz="500" u="none" strike="noStrike">
                          <a:effectLst/>
                        </a:rPr>
                        <a:t>表、甘特图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4449209"/>
                  </a:ext>
                </a:extLst>
              </a:tr>
              <a:tr h="175738">
                <a:tc>
                  <a:txBody>
                    <a:bodyPr/>
                    <a:lstStyle/>
                    <a:p>
                      <a:pPr algn="l" fontAlgn="ctr"/>
                      <a:r>
                        <a:rPr lang="en-US" altLang="zh-CN" sz="500" u="none" strike="noStrike">
                          <a:effectLst/>
                        </a:rPr>
                        <a:t>2.1.3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团建</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G01</a:t>
                      </a:r>
                      <a:r>
                        <a:rPr lang="zh-CN" altLang="en-US" sz="500" u="none" strike="noStrike">
                          <a:effectLst/>
                        </a:rPr>
                        <a:t>团队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19258384"/>
                  </a:ext>
                </a:extLst>
              </a:tr>
              <a:tr h="175738">
                <a:tc>
                  <a:txBody>
                    <a:bodyPr/>
                    <a:lstStyle/>
                    <a:p>
                      <a:pPr algn="l" fontAlgn="ctr"/>
                      <a:r>
                        <a:rPr lang="en-US" altLang="zh-CN" sz="500" u="none" strike="noStrike">
                          <a:effectLst/>
                        </a:rPr>
                        <a:t>2.1.4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项目章程制定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项目章程</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422765905"/>
                  </a:ext>
                </a:extLst>
              </a:tr>
              <a:tr h="175738">
                <a:tc>
                  <a:txBody>
                    <a:bodyPr/>
                    <a:lstStyle/>
                    <a:p>
                      <a:pPr algn="l" fontAlgn="ctr"/>
                      <a:r>
                        <a:rPr lang="en-US" altLang="zh-CN" sz="500" u="none" strike="noStrike">
                          <a:effectLst/>
                        </a:rPr>
                        <a:t>2.1.5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sz="500" u="none" strike="noStrike">
                          <a:effectLst/>
                        </a:rPr>
                        <a:t>git、github</a:t>
                      </a:r>
                      <a:r>
                        <a:rPr lang="zh-CN" altLang="en-US" sz="500" u="none" strike="noStrike">
                          <a:effectLst/>
                        </a:rPr>
                        <a:t>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590374149"/>
                  </a:ext>
                </a:extLst>
              </a:tr>
              <a:tr h="179111">
                <a:tc>
                  <a:txBody>
                    <a:bodyPr/>
                    <a:lstStyle/>
                    <a:p>
                      <a:pPr algn="l" fontAlgn="ctr"/>
                      <a:r>
                        <a:rPr lang="en-US" altLang="zh-CN" sz="500" u="none" strike="noStrike">
                          <a:effectLst/>
                        </a:rPr>
                        <a:t>2.2.1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时间管理计划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27451562"/>
                  </a:ext>
                </a:extLst>
              </a:tr>
              <a:tr h="175738">
                <a:tc>
                  <a:txBody>
                    <a:bodyPr/>
                    <a:lstStyle/>
                    <a:p>
                      <a:pPr algn="l" fontAlgn="ctr"/>
                      <a:r>
                        <a:rPr lang="en-US" altLang="zh-CN" sz="500" u="none" strike="noStrike">
                          <a:effectLst/>
                        </a:rPr>
                        <a:t>2.2.2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范围管理计划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25380332"/>
                  </a:ext>
                </a:extLst>
              </a:tr>
              <a:tr h="175738">
                <a:tc>
                  <a:txBody>
                    <a:bodyPr/>
                    <a:lstStyle/>
                    <a:p>
                      <a:pPr algn="l" fontAlgn="ctr"/>
                      <a:r>
                        <a:rPr lang="en-US" altLang="zh-CN" sz="500" u="none" strike="noStrike">
                          <a:effectLst/>
                        </a:rPr>
                        <a:t>2.2.3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成本管理计划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90945281"/>
                  </a:ext>
                </a:extLst>
              </a:tr>
              <a:tr h="175738">
                <a:tc>
                  <a:txBody>
                    <a:bodyPr/>
                    <a:lstStyle/>
                    <a:p>
                      <a:pPr algn="l" fontAlgn="ctr"/>
                      <a:r>
                        <a:rPr lang="en-US" altLang="zh-CN" sz="500" u="none" strike="noStrike">
                          <a:effectLst/>
                        </a:rPr>
                        <a:t>2.2.4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质量管理计划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112448445"/>
                  </a:ext>
                </a:extLst>
              </a:tr>
              <a:tr h="175738">
                <a:tc>
                  <a:txBody>
                    <a:bodyPr/>
                    <a:lstStyle/>
                    <a:p>
                      <a:pPr algn="l" fontAlgn="ctr"/>
                      <a:r>
                        <a:rPr lang="en-US" altLang="zh-CN" sz="500" u="none" strike="noStrike">
                          <a:effectLst/>
                        </a:rPr>
                        <a:t>2.2.5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沟通管理计划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174750781"/>
                  </a:ext>
                </a:extLst>
              </a:tr>
              <a:tr h="175738">
                <a:tc>
                  <a:txBody>
                    <a:bodyPr/>
                    <a:lstStyle/>
                    <a:p>
                      <a:pPr algn="l" fontAlgn="ctr"/>
                      <a:r>
                        <a:rPr lang="en-US" altLang="zh-CN" sz="500" u="none" strike="noStrike">
                          <a:effectLst/>
                        </a:rPr>
                        <a:t>2.2.6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配置管理计划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07331871"/>
                  </a:ext>
                </a:extLst>
              </a:tr>
              <a:tr h="175738">
                <a:tc>
                  <a:txBody>
                    <a:bodyPr/>
                    <a:lstStyle/>
                    <a:p>
                      <a:pPr algn="l" fontAlgn="ctr"/>
                      <a:r>
                        <a:rPr lang="en-US" altLang="zh-CN" sz="500" u="none" strike="noStrike">
                          <a:effectLst/>
                        </a:rPr>
                        <a:t>2.2.7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文档编写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可行性分析结果；各个子计划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en-US" altLang="zh-CN" sz="500" u="none" strike="noStrike">
                          <a:effectLst/>
                        </a:rPr>
                        <a:t>《</a:t>
                      </a:r>
                      <a:r>
                        <a:rPr lang="zh-CN" altLang="en-US" sz="500" u="none" strike="noStrike">
                          <a:effectLst/>
                        </a:rPr>
                        <a:t>需求工程项目计划</a:t>
                      </a:r>
                      <a:r>
                        <a:rPr lang="en-US" altLang="zh-CN" sz="500" u="none" strike="noStrike">
                          <a:effectLst/>
                        </a:rPr>
                        <a: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026866"/>
                  </a:ext>
                </a:extLst>
              </a:tr>
              <a:tr h="175738">
                <a:tc>
                  <a:txBody>
                    <a:bodyPr/>
                    <a:lstStyle/>
                    <a:p>
                      <a:pPr algn="l" fontAlgn="ctr"/>
                      <a:r>
                        <a:rPr lang="en-US" altLang="zh-CN" sz="500" u="none" strike="noStrike">
                          <a:effectLst/>
                        </a:rPr>
                        <a:t>3.1.1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计划评审阶段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2">
                  <a:txBody>
                    <a:bodyPr/>
                    <a:lstStyle/>
                    <a:p>
                      <a:pPr algn="ctr" fontAlgn="ctr"/>
                      <a:r>
                        <a:rPr lang="zh-CN" altLang="en-US" sz="500" u="none" strike="noStrike">
                          <a:effectLst/>
                        </a:rPr>
                        <a:t>评审准备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a:effectLst/>
                        </a:rPr>
                        <a:t>需求工程项目计划</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97315118"/>
                  </a:ext>
                </a:extLst>
              </a:tr>
              <a:tr h="175738">
                <a:tc>
                  <a:txBody>
                    <a:bodyPr/>
                    <a:lstStyle/>
                    <a:p>
                      <a:pPr algn="l" fontAlgn="ctr"/>
                      <a:r>
                        <a:rPr lang="en-US" altLang="zh-CN" sz="500" u="none" strike="noStrike">
                          <a:effectLst/>
                        </a:rPr>
                        <a:t>3.1.2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校验上交</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gridSpan="2">
                  <a:txBody>
                    <a:bodyPr/>
                    <a:lstStyle/>
                    <a:p>
                      <a:pPr algn="l" fontAlgn="ctr"/>
                      <a:r>
                        <a:rPr lang="zh-CN" altLang="en-US" sz="500" u="none" strike="noStrike">
                          <a:effectLst/>
                        </a:rPr>
                        <a:t>可行性分析报告；</a:t>
                      </a:r>
                      <a:r>
                        <a:rPr lang="en-US" altLang="zh-CN" sz="500" u="none" strike="noStrike">
                          <a:effectLst/>
                        </a:rPr>
                        <a:t>《</a:t>
                      </a:r>
                      <a:r>
                        <a:rPr lang="zh-CN" altLang="en-US" sz="500" u="none" strike="noStrike">
                          <a:effectLst/>
                        </a:rPr>
                        <a:t>需求工程项目计划</a:t>
                      </a:r>
                      <a:r>
                        <a:rPr lang="en-US" altLang="zh-CN" sz="500" u="none" strike="noStrike">
                          <a:effectLst/>
                        </a:rPr>
                        <a:t>》</a:t>
                      </a:r>
                      <a:r>
                        <a:rPr lang="zh-CN" altLang="en-US" sz="500" u="none" strike="noStrike">
                          <a:effectLst/>
                        </a:rPr>
                        <a:t>及其子计划；</a:t>
                      </a:r>
                      <a:r>
                        <a:rPr lang="en-US" altLang="zh-CN" sz="500" u="none" strike="noStrike">
                          <a:effectLst/>
                        </a:rPr>
                        <a:t>WBS</a:t>
                      </a:r>
                      <a:r>
                        <a:rPr lang="zh-CN" altLang="en-US" sz="500" u="none" strike="noStrike">
                          <a:effectLst/>
                        </a:rPr>
                        <a:t>；甘特图；</a:t>
                      </a:r>
                      <a:r>
                        <a:rPr lang="en-US" altLang="zh-CN" sz="500" u="none" strike="noStrike">
                          <a:effectLst/>
                        </a:rPr>
                        <a:t>ppt</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hMerge="1">
                  <a:txBody>
                    <a:bodyPr/>
                    <a:lstStyle/>
                    <a:p>
                      <a:endParaRPr lang="zh-CN" altLang="en-US"/>
                    </a:p>
                  </a:txBody>
                  <a:tcPr/>
                </a:tc>
                <a:tc>
                  <a:txBody>
                    <a:bodyPr/>
                    <a:lstStyle/>
                    <a:p>
                      <a:pPr algn="l" fontAlgn="ctr"/>
                      <a:r>
                        <a:rPr lang="zh-CN" altLang="en-US" sz="500" u="none" strike="noStrike" dirty="0">
                          <a:effectLst/>
                        </a:rPr>
                        <a:t>可行性分析报告；</a:t>
                      </a:r>
                      <a:r>
                        <a:rPr lang="en-US" altLang="zh-CN" sz="500" u="none" strike="noStrike" dirty="0">
                          <a:effectLst/>
                        </a:rPr>
                        <a:t>《</a:t>
                      </a:r>
                      <a:r>
                        <a:rPr lang="zh-CN" altLang="en-US" sz="500" u="none" strike="noStrike" dirty="0">
                          <a:effectLst/>
                        </a:rPr>
                        <a:t>需求工程项目计划</a:t>
                      </a:r>
                      <a:r>
                        <a:rPr lang="en-US" altLang="zh-CN" sz="500" u="none" strike="noStrike" dirty="0">
                          <a:effectLst/>
                        </a:rPr>
                        <a:t>》</a:t>
                      </a:r>
                      <a:r>
                        <a:rPr lang="zh-CN" altLang="en-US" sz="500" u="none" strike="noStrike" dirty="0">
                          <a:effectLst/>
                        </a:rPr>
                        <a:t>及其子计划；</a:t>
                      </a:r>
                      <a:r>
                        <a:rPr lang="en-US" altLang="zh-CN" sz="500" u="none" strike="noStrike" dirty="0">
                          <a:effectLst/>
                        </a:rPr>
                        <a:t>WBS</a:t>
                      </a:r>
                      <a:r>
                        <a:rPr lang="zh-CN" altLang="en-US" sz="500" u="none" strike="noStrike" dirty="0">
                          <a:effectLst/>
                        </a:rPr>
                        <a:t>；甘特图；</a:t>
                      </a:r>
                      <a:r>
                        <a:rPr lang="en-US" altLang="zh-CN" sz="500" u="none" strike="noStrike" dirty="0">
                          <a:effectLst/>
                        </a:rPr>
                        <a:t>ppt</a:t>
                      </a:r>
                      <a:endParaRPr lang="en-US" altLang="zh-CN"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370880"/>
                  </a:ext>
                </a:extLst>
              </a:tr>
            </a:tbl>
          </a:graphicData>
        </a:graphic>
      </p:graphicFrame>
    </p:spTree>
    <p:extLst>
      <p:ext uri="{BB962C8B-B14F-4D97-AF65-F5344CB8AC3E}">
        <p14:creationId xmlns:p14="http://schemas.microsoft.com/office/powerpoint/2010/main" val="6050224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119981" y="217283"/>
            <a:ext cx="4674724" cy="523220"/>
          </a:xfrm>
          <a:prstGeom prst="rect">
            <a:avLst/>
          </a:prstGeom>
          <a:noFill/>
        </p:spPr>
        <p:txBody>
          <a:bodyPr wrap="square" rtlCol="0">
            <a:spAutoFit/>
          </a:bodyPr>
          <a:lstStyle/>
          <a:p>
            <a:pPr algn="ctr"/>
            <a:r>
              <a:rPr lang="en-US" altLang="zh-CN" sz="2800" b="1" dirty="0">
                <a:solidFill>
                  <a:schemeClr val="bg1"/>
                </a:solidFill>
              </a:rPr>
              <a:t>WBS</a:t>
            </a:r>
            <a:r>
              <a:rPr lang="zh-CN" altLang="en-US" sz="2800" b="1" dirty="0">
                <a:solidFill>
                  <a:schemeClr val="bg1"/>
                </a:solidFill>
              </a:rPr>
              <a:t>表</a:t>
            </a:r>
            <a:endParaRPr lang="zh-CN" altLang="zh-CN" sz="2800" b="1" dirty="0">
              <a:solidFill>
                <a:schemeClr val="bg1"/>
              </a:solidFill>
            </a:endParaRPr>
          </a:p>
        </p:txBody>
      </p:sp>
      <p:graphicFrame>
        <p:nvGraphicFramePr>
          <p:cNvPr id="2" name="表格 1">
            <a:extLst>
              <a:ext uri="{FF2B5EF4-FFF2-40B4-BE49-F238E27FC236}">
                <a16:creationId xmlns:a16="http://schemas.microsoft.com/office/drawing/2014/main" id="{611DD48F-E782-486C-B2B0-1205EB0AA2E6}"/>
              </a:ext>
            </a:extLst>
          </p:cNvPr>
          <p:cNvGraphicFramePr>
            <a:graphicFrameLocks noGrp="1"/>
          </p:cNvGraphicFramePr>
          <p:nvPr>
            <p:extLst>
              <p:ext uri="{D42A27DB-BD31-4B8C-83A1-F6EECF244321}">
                <p14:modId xmlns:p14="http://schemas.microsoft.com/office/powerpoint/2010/main" val="826775292"/>
              </p:ext>
            </p:extLst>
          </p:nvPr>
        </p:nvGraphicFramePr>
        <p:xfrm>
          <a:off x="628650" y="1281896"/>
          <a:ext cx="8051973" cy="5219643"/>
        </p:xfrm>
        <a:graphic>
          <a:graphicData uri="http://schemas.openxmlformats.org/drawingml/2006/table">
            <a:tbl>
              <a:tblPr>
                <a:tableStyleId>{5C22544A-7EE6-4342-B048-85BDC9FD1C3A}</a:tableStyleId>
              </a:tblPr>
              <a:tblGrid>
                <a:gridCol w="294899">
                  <a:extLst>
                    <a:ext uri="{9D8B030D-6E8A-4147-A177-3AD203B41FA5}">
                      <a16:colId xmlns:a16="http://schemas.microsoft.com/office/drawing/2014/main" val="2863850757"/>
                    </a:ext>
                  </a:extLst>
                </a:gridCol>
                <a:gridCol w="294899">
                  <a:extLst>
                    <a:ext uri="{9D8B030D-6E8A-4147-A177-3AD203B41FA5}">
                      <a16:colId xmlns:a16="http://schemas.microsoft.com/office/drawing/2014/main" val="3985836030"/>
                    </a:ext>
                  </a:extLst>
                </a:gridCol>
                <a:gridCol w="294899">
                  <a:extLst>
                    <a:ext uri="{9D8B030D-6E8A-4147-A177-3AD203B41FA5}">
                      <a16:colId xmlns:a16="http://schemas.microsoft.com/office/drawing/2014/main" val="2706479535"/>
                    </a:ext>
                  </a:extLst>
                </a:gridCol>
                <a:gridCol w="982997">
                  <a:extLst>
                    <a:ext uri="{9D8B030D-6E8A-4147-A177-3AD203B41FA5}">
                      <a16:colId xmlns:a16="http://schemas.microsoft.com/office/drawing/2014/main" val="2675747458"/>
                    </a:ext>
                  </a:extLst>
                </a:gridCol>
                <a:gridCol w="325618">
                  <a:extLst>
                    <a:ext uri="{9D8B030D-6E8A-4147-A177-3AD203B41FA5}">
                      <a16:colId xmlns:a16="http://schemas.microsoft.com/office/drawing/2014/main" val="2934695655"/>
                    </a:ext>
                  </a:extLst>
                </a:gridCol>
                <a:gridCol w="294899">
                  <a:extLst>
                    <a:ext uri="{9D8B030D-6E8A-4147-A177-3AD203B41FA5}">
                      <a16:colId xmlns:a16="http://schemas.microsoft.com/office/drawing/2014/main" val="1065776090"/>
                    </a:ext>
                  </a:extLst>
                </a:gridCol>
                <a:gridCol w="294899">
                  <a:extLst>
                    <a:ext uri="{9D8B030D-6E8A-4147-A177-3AD203B41FA5}">
                      <a16:colId xmlns:a16="http://schemas.microsoft.com/office/drawing/2014/main" val="1135502042"/>
                    </a:ext>
                  </a:extLst>
                </a:gridCol>
                <a:gridCol w="294899">
                  <a:extLst>
                    <a:ext uri="{9D8B030D-6E8A-4147-A177-3AD203B41FA5}">
                      <a16:colId xmlns:a16="http://schemas.microsoft.com/office/drawing/2014/main" val="1509921640"/>
                    </a:ext>
                  </a:extLst>
                </a:gridCol>
                <a:gridCol w="294899">
                  <a:extLst>
                    <a:ext uri="{9D8B030D-6E8A-4147-A177-3AD203B41FA5}">
                      <a16:colId xmlns:a16="http://schemas.microsoft.com/office/drawing/2014/main" val="3772076764"/>
                    </a:ext>
                  </a:extLst>
                </a:gridCol>
                <a:gridCol w="294899">
                  <a:extLst>
                    <a:ext uri="{9D8B030D-6E8A-4147-A177-3AD203B41FA5}">
                      <a16:colId xmlns:a16="http://schemas.microsoft.com/office/drawing/2014/main" val="1699757639"/>
                    </a:ext>
                  </a:extLst>
                </a:gridCol>
                <a:gridCol w="294899">
                  <a:extLst>
                    <a:ext uri="{9D8B030D-6E8A-4147-A177-3AD203B41FA5}">
                      <a16:colId xmlns:a16="http://schemas.microsoft.com/office/drawing/2014/main" val="4255659155"/>
                    </a:ext>
                  </a:extLst>
                </a:gridCol>
                <a:gridCol w="1828374">
                  <a:extLst>
                    <a:ext uri="{9D8B030D-6E8A-4147-A177-3AD203B41FA5}">
                      <a16:colId xmlns:a16="http://schemas.microsoft.com/office/drawing/2014/main" val="1676684296"/>
                    </a:ext>
                  </a:extLst>
                </a:gridCol>
                <a:gridCol w="2260893">
                  <a:extLst>
                    <a:ext uri="{9D8B030D-6E8A-4147-A177-3AD203B41FA5}">
                      <a16:colId xmlns:a16="http://schemas.microsoft.com/office/drawing/2014/main" val="570667180"/>
                    </a:ext>
                  </a:extLst>
                </a:gridCol>
              </a:tblGrid>
              <a:tr h="149785">
                <a:tc>
                  <a:txBody>
                    <a:bodyPr/>
                    <a:lstStyle/>
                    <a:p>
                      <a:pPr algn="l" fontAlgn="ctr"/>
                      <a:r>
                        <a:rPr lang="en-US" altLang="zh-CN" sz="500" u="none" strike="noStrike">
                          <a:effectLst/>
                        </a:rPr>
                        <a:t>4.1.1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31">
                  <a:txBody>
                    <a:bodyPr/>
                    <a:lstStyle/>
                    <a:p>
                      <a:pPr algn="ctr" fontAlgn="ctr"/>
                      <a:r>
                        <a:rPr lang="zh-CN" altLang="en-US" sz="500" u="none" strike="noStrike">
                          <a:effectLst/>
                        </a:rPr>
                        <a:t>需求开发阶段</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rowSpan="13">
                  <a:txBody>
                    <a:bodyPr/>
                    <a:lstStyle/>
                    <a:p>
                      <a:pPr algn="ctr" fontAlgn="ctr"/>
                      <a:r>
                        <a:rPr lang="zh-CN" altLang="en-US" sz="500" u="none" strike="noStrike">
                          <a:effectLst/>
                        </a:rPr>
                        <a:t>需求获取</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定义产品愿景和项目范围</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需求工程项目计划</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产品愿景文档及项目范围文档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673348547"/>
                  </a:ext>
                </a:extLst>
              </a:tr>
              <a:tr h="149785">
                <a:tc>
                  <a:txBody>
                    <a:bodyPr/>
                    <a:lstStyle/>
                    <a:p>
                      <a:pPr algn="l" fontAlgn="ctr"/>
                      <a:r>
                        <a:rPr lang="en-US" altLang="zh-CN" sz="500" u="none" strike="noStrike">
                          <a:effectLst/>
                        </a:rPr>
                        <a:t>4.1.2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确定需求开发过程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项目计划；愿景及范围文档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开发流程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734041491"/>
                  </a:ext>
                </a:extLst>
              </a:tr>
              <a:tr h="149785">
                <a:tc>
                  <a:txBody>
                    <a:bodyPr/>
                    <a:lstStyle/>
                    <a:p>
                      <a:pPr algn="l" fontAlgn="ctr"/>
                      <a:r>
                        <a:rPr lang="en-US" altLang="zh-CN" sz="500" u="none" strike="noStrike">
                          <a:effectLst/>
                        </a:rPr>
                        <a:t>4.1.3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识别用户类型及其特征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50855086"/>
                  </a:ext>
                </a:extLst>
              </a:tr>
              <a:tr h="149785">
                <a:tc>
                  <a:txBody>
                    <a:bodyPr/>
                    <a:lstStyle/>
                    <a:p>
                      <a:pPr algn="l" fontAlgn="ctr"/>
                      <a:r>
                        <a:rPr lang="en-US" altLang="zh-CN" sz="500" u="none" strike="noStrike">
                          <a:effectLst/>
                        </a:rPr>
                        <a:t>4.1.4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为每类用户选出用户代表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201614801"/>
                  </a:ext>
                </a:extLst>
              </a:tr>
              <a:tr h="149785">
                <a:tc>
                  <a:txBody>
                    <a:bodyPr/>
                    <a:lstStyle/>
                    <a:p>
                      <a:pPr algn="l" fontAlgn="ctr"/>
                      <a:r>
                        <a:rPr lang="en-US" altLang="zh-CN" sz="500" u="none" strike="noStrike">
                          <a:effectLst/>
                        </a:rPr>
                        <a:t>4.1.5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安排由典型用户组成的焦点小组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957646258"/>
                  </a:ext>
                </a:extLst>
              </a:tr>
              <a:tr h="149785">
                <a:tc>
                  <a:txBody>
                    <a:bodyPr/>
                    <a:lstStyle/>
                    <a:p>
                      <a:pPr algn="l" fontAlgn="ctr"/>
                      <a:r>
                        <a:rPr lang="en-US" altLang="zh-CN" sz="500" u="none" strike="noStrike">
                          <a:effectLst/>
                        </a:rPr>
                        <a:t>4.1.6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团队建设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核心队伍</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38529414"/>
                  </a:ext>
                </a:extLst>
              </a:tr>
              <a:tr h="149785">
                <a:tc>
                  <a:txBody>
                    <a:bodyPr/>
                    <a:lstStyle/>
                    <a:p>
                      <a:pPr algn="l" fontAlgn="ctr"/>
                      <a:r>
                        <a:rPr lang="en-US" altLang="zh-CN" sz="500" u="none" strike="noStrike">
                          <a:effectLst/>
                        </a:rPr>
                        <a:t>4.1.7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用户类型及其特征报告；用户代表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访谈记录；用户访谈报告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420989325"/>
                  </a:ext>
                </a:extLst>
              </a:tr>
              <a:tr h="149785">
                <a:tc>
                  <a:txBody>
                    <a:bodyPr/>
                    <a:lstStyle/>
                    <a:p>
                      <a:pPr algn="l" fontAlgn="ctr"/>
                      <a:r>
                        <a:rPr lang="en-US" altLang="zh-CN" sz="500" u="none" strike="noStrike">
                          <a:effectLst/>
                        </a:rPr>
                        <a:t>4.1.8</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举办并引导需求获取大会</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焦点小组；问题和稻草人模型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53891656"/>
                  </a:ext>
                </a:extLst>
              </a:tr>
              <a:tr h="149785">
                <a:tc>
                  <a:txBody>
                    <a:bodyPr/>
                    <a:lstStyle/>
                    <a:p>
                      <a:pPr algn="l" fontAlgn="ctr"/>
                      <a:r>
                        <a:rPr lang="en-US" altLang="zh-CN" sz="500" u="none" strike="noStrike">
                          <a:effectLst/>
                        </a:rPr>
                        <a:t>4.1.9</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分析用户工作流程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用户代表使用过程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690191917"/>
                  </a:ext>
                </a:extLst>
              </a:tr>
              <a:tr h="149785">
                <a:tc>
                  <a:txBody>
                    <a:bodyPr/>
                    <a:lstStyle/>
                    <a:p>
                      <a:pPr algn="l" fontAlgn="ctr"/>
                      <a:r>
                        <a:rPr lang="en-US" altLang="zh-CN" sz="500" u="none" strike="noStrike">
                          <a:effectLst/>
                        </a:rPr>
                        <a:t>4.1.10</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分发调查问卷</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调查问卷编写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调查结果报告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64036535"/>
                  </a:ext>
                </a:extLst>
              </a:tr>
              <a:tr h="149785">
                <a:tc>
                  <a:txBody>
                    <a:bodyPr/>
                    <a:lstStyle/>
                    <a:p>
                      <a:pPr algn="l" fontAlgn="ctr"/>
                      <a:r>
                        <a:rPr lang="en-US" altLang="zh-CN" sz="500" u="none" strike="noStrike">
                          <a:effectLst/>
                        </a:rPr>
                        <a:t>4.1.11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现有文档；硕士论文</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858582406"/>
                  </a:ext>
                </a:extLst>
              </a:tr>
              <a:tr h="149785">
                <a:tc>
                  <a:txBody>
                    <a:bodyPr/>
                    <a:lstStyle/>
                    <a:p>
                      <a:pPr algn="l" fontAlgn="ctr"/>
                      <a:r>
                        <a:rPr lang="en-US" altLang="zh-CN" sz="500" u="none" strike="noStrike">
                          <a:effectLst/>
                        </a:rPr>
                        <a:t>4.1.12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检查问题报告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获取的需求；问题报告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80875123"/>
                  </a:ext>
                </a:extLst>
              </a:tr>
              <a:tr h="149785">
                <a:tc>
                  <a:txBody>
                    <a:bodyPr/>
                    <a:lstStyle/>
                    <a:p>
                      <a:pPr algn="l" fontAlgn="ctr"/>
                      <a:r>
                        <a:rPr lang="en-US" altLang="zh-CN" sz="500" u="none" strike="noStrike">
                          <a:effectLst/>
                        </a:rPr>
                        <a:t>4.1.13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重用现有需求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现有需求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391249124"/>
                  </a:ext>
                </a:extLst>
              </a:tr>
              <a:tr h="149785">
                <a:tc>
                  <a:txBody>
                    <a:bodyPr/>
                    <a:lstStyle/>
                    <a:p>
                      <a:pPr algn="l" fontAlgn="ctr"/>
                      <a:r>
                        <a:rPr lang="en-US" altLang="zh-CN" sz="500" u="none" strike="noStrike">
                          <a:effectLst/>
                        </a:rPr>
                        <a:t>4.2.1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7">
                  <a:txBody>
                    <a:bodyPr/>
                    <a:lstStyle/>
                    <a:p>
                      <a:pPr algn="ctr" fontAlgn="ctr"/>
                      <a:r>
                        <a:rPr lang="zh-CN" altLang="en-US" sz="500" u="none" strike="noStrike">
                          <a:effectLst/>
                        </a:rPr>
                        <a:t>需求分析</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为应用环境建模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系统环境关系图；生态环境图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4857449"/>
                  </a:ext>
                </a:extLst>
              </a:tr>
              <a:tr h="293143">
                <a:tc>
                  <a:txBody>
                    <a:bodyPr/>
                    <a:lstStyle/>
                    <a:p>
                      <a:pPr algn="l" fontAlgn="ctr"/>
                      <a:r>
                        <a:rPr lang="en-US" altLang="zh-CN" sz="500" u="none" strike="noStrike">
                          <a:effectLst/>
                        </a:rPr>
                        <a:t>4.2.2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创建用户界面以及技术原型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47151118"/>
                  </a:ext>
                </a:extLst>
              </a:tr>
              <a:tr h="293143">
                <a:tc>
                  <a:txBody>
                    <a:bodyPr/>
                    <a:lstStyle/>
                    <a:p>
                      <a:pPr algn="l" fontAlgn="ctr"/>
                      <a:r>
                        <a:rPr lang="en-US" altLang="zh-CN" sz="500" u="none" strike="noStrike">
                          <a:effectLst/>
                        </a:rPr>
                        <a:t>4.2.3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分析需求可实现性</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可实现性分析报告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1722044"/>
                  </a:ext>
                </a:extLst>
              </a:tr>
              <a:tr h="149785">
                <a:tc>
                  <a:txBody>
                    <a:bodyPr/>
                    <a:lstStyle/>
                    <a:p>
                      <a:pPr algn="l" fontAlgn="ctr"/>
                      <a:r>
                        <a:rPr lang="en-US" altLang="zh-CN" sz="500" u="none" strike="noStrike">
                          <a:effectLst/>
                        </a:rPr>
                        <a:t>4.2.4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需求安优先级排序</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排序好的需求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60485883"/>
                  </a:ext>
                </a:extLst>
              </a:tr>
              <a:tr h="293143">
                <a:tc>
                  <a:txBody>
                    <a:bodyPr/>
                    <a:lstStyle/>
                    <a:p>
                      <a:pPr algn="l" fontAlgn="ctr"/>
                      <a:r>
                        <a:rPr lang="en-US" altLang="zh-CN" sz="500" u="none" strike="noStrike">
                          <a:effectLst/>
                        </a:rPr>
                        <a:t>4.2.5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为需求建模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数据流图、视图关系图、状态转移图、状态表、会话图和决策树等</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38097594"/>
                  </a:ext>
                </a:extLst>
              </a:tr>
              <a:tr h="293143">
                <a:tc>
                  <a:txBody>
                    <a:bodyPr/>
                    <a:lstStyle/>
                    <a:p>
                      <a:pPr algn="l" fontAlgn="ctr"/>
                      <a:r>
                        <a:rPr lang="en-US" altLang="zh-CN" sz="500" u="none" strike="noStrike">
                          <a:effectLst/>
                        </a:rPr>
                        <a:t>4.2.6</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建立数据字典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提取的需求；访谈报告；愿景及范围文档；业务流程图；应用环境模型；界面原型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数据字典</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370388841"/>
                  </a:ext>
                </a:extLst>
              </a:tr>
              <a:tr h="149785">
                <a:tc>
                  <a:txBody>
                    <a:bodyPr/>
                    <a:lstStyle/>
                    <a:p>
                      <a:pPr algn="l" fontAlgn="ctr"/>
                      <a:r>
                        <a:rPr lang="en-US" altLang="zh-CN" sz="500" u="none" strike="noStrike">
                          <a:effectLst/>
                        </a:rPr>
                        <a:t>4.2.7</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将需求分配给子系统</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子系统需求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4144637305"/>
                  </a:ext>
                </a:extLst>
              </a:tr>
              <a:tr h="152661">
                <a:tc>
                  <a:txBody>
                    <a:bodyPr/>
                    <a:lstStyle/>
                    <a:p>
                      <a:pPr algn="l" fontAlgn="ctr"/>
                      <a:r>
                        <a:rPr lang="en-US" altLang="zh-CN" sz="500" u="none" strike="noStrike">
                          <a:effectLst/>
                        </a:rPr>
                        <a:t>4.3.1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6">
                  <a:txBody>
                    <a:bodyPr/>
                    <a:lstStyle/>
                    <a:p>
                      <a:pPr algn="ctr" fontAlgn="ctr"/>
                      <a:r>
                        <a:rPr lang="zh-CN" altLang="en-US" sz="500" u="none" strike="noStrike">
                          <a:effectLst/>
                        </a:rPr>
                        <a:t>需求规格说明</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采用软件需求规格说明模板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文档模板寻找</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altLang="zh-CN" sz="500" u="none" strike="noStrike">
                          <a:effectLst/>
                        </a:rPr>
                        <a:t>ISO9001</a:t>
                      </a:r>
                      <a:r>
                        <a:rPr lang="zh-CN" altLang="en-US" sz="500" u="none" strike="noStrike">
                          <a:effectLst/>
                        </a:rPr>
                        <a:t>软件工程项目标准文档模板</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536091830"/>
                  </a:ext>
                </a:extLst>
              </a:tr>
              <a:tr h="149785">
                <a:tc>
                  <a:txBody>
                    <a:bodyPr/>
                    <a:lstStyle/>
                    <a:p>
                      <a:pPr algn="l" fontAlgn="ctr"/>
                      <a:r>
                        <a:rPr lang="en-US" altLang="zh-CN" sz="500" u="none" strike="noStrike">
                          <a:effectLst/>
                        </a:rPr>
                        <a:t>4.3.2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明确需求来源，需求唯一标识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标识好的需求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031848838"/>
                  </a:ext>
                </a:extLst>
              </a:tr>
              <a:tr h="149785">
                <a:tc>
                  <a:txBody>
                    <a:bodyPr/>
                    <a:lstStyle/>
                    <a:p>
                      <a:pPr algn="l" fontAlgn="ctr"/>
                      <a:r>
                        <a:rPr lang="en-US" altLang="zh-CN" sz="500" u="none" strike="noStrike">
                          <a:effectLst/>
                        </a:rPr>
                        <a:t>4.3.3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记录业务规则</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（公司政策；政府法规）；标准和算法</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项目文档标准；项目章程；项目配置管理标准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930167393"/>
                  </a:ext>
                </a:extLst>
              </a:tr>
              <a:tr h="149785">
                <a:tc>
                  <a:txBody>
                    <a:bodyPr/>
                    <a:lstStyle/>
                    <a:p>
                      <a:pPr algn="l" fontAlgn="ctr"/>
                      <a:r>
                        <a:rPr lang="en-US" altLang="zh-CN" sz="500" u="none" strike="noStrike">
                          <a:effectLst/>
                        </a:rPr>
                        <a:t>4.3.4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记录非功能需求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提取的需求；访谈报告</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非功能需求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28051875"/>
                  </a:ext>
                </a:extLst>
              </a:tr>
              <a:tr h="149785">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现阶段所有成果</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265458502"/>
                  </a:ext>
                </a:extLst>
              </a:tr>
              <a:tr h="149785">
                <a:tc>
                  <a:txBody>
                    <a:bodyPr/>
                    <a:lstStyle/>
                    <a:p>
                      <a:pPr algn="l" fontAlgn="ctr"/>
                      <a:r>
                        <a:rPr lang="en-US" altLang="zh-CN" sz="500" u="none" strike="noStrike">
                          <a:effectLst/>
                        </a:rPr>
                        <a:t>4.3.5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en-US" sz="500" u="none" strike="noStrike">
                          <a:effectLst/>
                        </a:rPr>
                        <a:t>ppt</a:t>
                      </a:r>
                      <a:r>
                        <a:rPr lang="zh-CN" altLang="en-US" sz="500" u="none" strike="noStrike">
                          <a:effectLst/>
                        </a:rPr>
                        <a:t>制作</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现阶段所有成果；</a:t>
                      </a:r>
                      <a:r>
                        <a:rPr lang="en-US" altLang="zh-CN" sz="500" u="none" strike="noStrike">
                          <a:effectLst/>
                        </a:rPr>
                        <a:t>SRS</a:t>
                      </a:r>
                      <a:r>
                        <a:rPr lang="zh-CN" altLang="en-US" sz="500" u="none" strike="noStrike">
                          <a:effectLst/>
                        </a:rPr>
                        <a:t>文档</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评审</a:t>
                      </a:r>
                      <a:r>
                        <a:rPr lang="en-US" sz="500" u="none" strike="noStrike">
                          <a:effectLst/>
                        </a:rPr>
                        <a:t>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2618688138"/>
                  </a:ext>
                </a:extLst>
              </a:tr>
              <a:tr h="149785">
                <a:tc>
                  <a:txBody>
                    <a:bodyPr/>
                    <a:lstStyle/>
                    <a:p>
                      <a:pPr algn="l" fontAlgn="ctr"/>
                      <a:r>
                        <a:rPr lang="en-US" altLang="zh-CN" sz="500" u="none" strike="noStrike">
                          <a:effectLst/>
                        </a:rPr>
                        <a:t>4.4.1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rowSpan="5">
                  <a:txBody>
                    <a:bodyPr/>
                    <a:lstStyle/>
                    <a:p>
                      <a:pPr algn="ctr" fontAlgn="ctr"/>
                      <a:r>
                        <a:rPr lang="zh-CN" altLang="en-US" sz="500" u="none" strike="noStrike">
                          <a:effectLst/>
                        </a:rPr>
                        <a:t>需求验证</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需求评审</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SRS、PPT</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修改</a:t>
                      </a: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816641780"/>
                  </a:ext>
                </a:extLst>
              </a:tr>
              <a:tr h="149785">
                <a:tc>
                  <a:txBody>
                    <a:bodyPr/>
                    <a:lstStyle/>
                    <a:p>
                      <a:pPr algn="l" fontAlgn="ctr"/>
                      <a:r>
                        <a:rPr lang="en-US" altLang="zh-CN" sz="500" u="none" strike="noStrike">
                          <a:effectLst/>
                        </a:rPr>
                        <a:t>4.4.2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测试用例</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574401167"/>
                  </a:ext>
                </a:extLst>
              </a:tr>
              <a:tr h="149785">
                <a:tc>
                  <a:txBody>
                    <a:bodyPr/>
                    <a:lstStyle/>
                    <a:p>
                      <a:pPr algn="l" fontAlgn="ctr"/>
                      <a:r>
                        <a:rPr lang="en-US" altLang="zh-CN" sz="500" u="none" strike="noStrike">
                          <a:effectLst/>
                        </a:rPr>
                        <a:t>4.4.3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编写用户手册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3</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用户手册</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701344283"/>
                  </a:ext>
                </a:extLst>
              </a:tr>
              <a:tr h="149785">
                <a:tc>
                  <a:txBody>
                    <a:bodyPr/>
                    <a:lstStyle/>
                    <a:p>
                      <a:pPr algn="l" fontAlgn="ctr"/>
                      <a:r>
                        <a:rPr lang="en-US" altLang="zh-CN" sz="500" u="none" strike="noStrike">
                          <a:effectLst/>
                        </a:rPr>
                        <a:t>4.4.4</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定义验收标准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2</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A</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用户访谈</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a:effectLst/>
                        </a:rPr>
                        <a:t>验收标准</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1738481602"/>
                  </a:ext>
                </a:extLst>
              </a:tr>
              <a:tr h="149785">
                <a:tc>
                  <a:txBody>
                    <a:bodyPr/>
                    <a:lstStyle/>
                    <a:p>
                      <a:pPr algn="l" fontAlgn="ctr"/>
                      <a:r>
                        <a:rPr lang="en-US" altLang="zh-CN" sz="500" u="none" strike="noStrike">
                          <a:effectLst/>
                        </a:rPr>
                        <a:t>4.4.5</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500" u="none" strike="noStrike">
                          <a:effectLst/>
                        </a:rPr>
                        <a:t>模拟需求</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I</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ctr" fontAlgn="ctr"/>
                      <a:r>
                        <a:rPr lang="en-US" sz="500" u="none" strike="noStrike">
                          <a:effectLst/>
                        </a:rPr>
                        <a:t>R</a:t>
                      </a:r>
                      <a:endParaRPr 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en-US" sz="500" u="none" strike="noStrike">
                          <a:effectLst/>
                        </a:rPr>
                        <a:t>SRS；</a:t>
                      </a:r>
                      <a:r>
                        <a:rPr lang="zh-CN" altLang="en-US" sz="500" u="none" strike="noStrike">
                          <a:effectLst/>
                        </a:rPr>
                        <a:t>模拟器</a:t>
                      </a:r>
                      <a:endParaRPr lang="zh-CN" altLang="en-US" sz="500" b="0" i="0" u="none" strike="noStrike">
                        <a:solidFill>
                          <a:srgbClr val="000000"/>
                        </a:solidFill>
                        <a:effectLst/>
                        <a:latin typeface="等线" panose="02010600030101010101" pitchFamily="2" charset="-122"/>
                        <a:ea typeface="等线" panose="02010600030101010101" pitchFamily="2" charset="-122"/>
                      </a:endParaRPr>
                    </a:p>
                  </a:txBody>
                  <a:tcPr marL="3417" marR="3417" marT="3417" marB="0" anchor="ctr"/>
                </a:tc>
                <a:tc>
                  <a:txBody>
                    <a:bodyPr/>
                    <a:lstStyle/>
                    <a:p>
                      <a:pPr algn="l" fontAlgn="ctr"/>
                      <a:r>
                        <a:rPr lang="zh-CN" altLang="en-US" sz="500" u="none" strike="noStrike" dirty="0">
                          <a:effectLst/>
                        </a:rPr>
                        <a:t>可运行的系统模型</a:t>
                      </a:r>
                      <a:endParaRPr lang="zh-CN" altLang="en-US" sz="500" b="0" i="0" u="none" strike="noStrike" dirty="0">
                        <a:solidFill>
                          <a:srgbClr val="000000"/>
                        </a:solidFill>
                        <a:effectLst/>
                        <a:latin typeface="等线" panose="02010600030101010101" pitchFamily="2" charset="-122"/>
                        <a:ea typeface="等线" panose="02010600030101010101" pitchFamily="2" charset="-122"/>
                      </a:endParaRPr>
                    </a:p>
                  </a:txBody>
                  <a:tcPr marL="3417" marR="3417" marT="3417" marB="0" anchor="ctr"/>
                </a:tc>
                <a:extLst>
                  <a:ext uri="{0D108BD9-81ED-4DB2-BD59-A6C34878D82A}">
                    <a16:rowId xmlns:a16="http://schemas.microsoft.com/office/drawing/2014/main" val="3068550872"/>
                  </a:ext>
                </a:extLst>
              </a:tr>
            </a:tbl>
          </a:graphicData>
        </a:graphic>
      </p:graphicFrame>
    </p:spTree>
    <p:extLst>
      <p:ext uri="{BB962C8B-B14F-4D97-AF65-F5344CB8AC3E}">
        <p14:creationId xmlns:p14="http://schemas.microsoft.com/office/powerpoint/2010/main" val="152628306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3941</TotalTime>
  <Words>4473</Words>
  <Application>Microsoft Office PowerPoint</Application>
  <PresentationFormat>全屏显示(4:3)</PresentationFormat>
  <Paragraphs>1896</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Raleway</vt:lpstr>
      <vt:lpstr>Sansation</vt:lpstr>
      <vt:lpstr>Signika Negative</vt:lpstr>
      <vt:lpstr>等线</vt:lpstr>
      <vt:lpstr>宋体</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keywords>ppt</cp:keywords>
  <cp:lastModifiedBy>Chen XuanWem</cp:lastModifiedBy>
  <cp:revision>402</cp:revision>
  <dcterms:created xsi:type="dcterms:W3CDTF">2014-07-11T05:58:42Z</dcterms:created>
  <dcterms:modified xsi:type="dcterms:W3CDTF">2018-11-07T01:30:14Z</dcterms:modified>
</cp:coreProperties>
</file>