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50" r:id="rId2"/>
    <p:sldId id="332" r:id="rId3"/>
    <p:sldId id="340" r:id="rId4"/>
    <p:sldId id="354" r:id="rId5"/>
    <p:sldId id="355" r:id="rId6"/>
    <p:sldId id="351" r:id="rId7"/>
    <p:sldId id="356" r:id="rId8"/>
    <p:sldId id="357" r:id="rId9"/>
    <p:sldId id="375" r:id="rId10"/>
    <p:sldId id="384" r:id="rId11"/>
    <p:sldId id="385" r:id="rId12"/>
    <p:sldId id="377" r:id="rId13"/>
    <p:sldId id="378" r:id="rId14"/>
    <p:sldId id="380" r:id="rId15"/>
    <p:sldId id="381" r:id="rId16"/>
    <p:sldId id="341" r:id="rId17"/>
    <p:sldId id="358" r:id="rId18"/>
    <p:sldId id="325" r:id="rId19"/>
    <p:sldId id="359" r:id="rId20"/>
    <p:sldId id="360" r:id="rId21"/>
    <p:sldId id="376" r:id="rId22"/>
    <p:sldId id="379" r:id="rId23"/>
    <p:sldId id="361" r:id="rId24"/>
    <p:sldId id="362" r:id="rId25"/>
    <p:sldId id="363" r:id="rId26"/>
    <p:sldId id="317" r:id="rId27"/>
    <p:sldId id="386" r:id="rId28"/>
    <p:sldId id="387" r:id="rId29"/>
    <p:sldId id="34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82" r:id="rId41"/>
    <p:sldId id="383" r:id="rId42"/>
    <p:sldId id="374" r:id="rId43"/>
    <p:sldId id="388" r:id="rId44"/>
    <p:sldId id="334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5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999"/>
    <a:srgbClr val="15425B"/>
    <a:srgbClr val="03184D"/>
    <a:srgbClr val="199AAC"/>
    <a:srgbClr val="15415A"/>
    <a:srgbClr val="EEEDE5"/>
    <a:srgbClr val="BD184B"/>
    <a:srgbClr val="16AD8F"/>
    <a:srgbClr val="20989A"/>
    <a:srgbClr val="AFD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2" autoAdjust="0"/>
    <p:restoredTop sz="98307" autoAdjust="0"/>
  </p:normalViewPr>
  <p:slideViewPr>
    <p:cSldViewPr>
      <p:cViewPr varScale="1">
        <p:scale>
          <a:sx n="91" d="100"/>
          <a:sy n="91" d="100"/>
        </p:scale>
        <p:origin x="672" y="78"/>
      </p:cViewPr>
      <p:guideLst>
        <p:guide orient="horz" pos="1685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2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FE34-86F9-42C4-8DC9-4E7FAF24455D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7D9F-F0B2-497E-BF7B-2B7E255A8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5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0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7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5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47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62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55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20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47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55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47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8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91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24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35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1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21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96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18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71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60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60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1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03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11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13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033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978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512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07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55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35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2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632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016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95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872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638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CDAA1-80F9-478E-A1B1-FAB1A074B640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亮亮图文旗舰店</a:t>
            </a:r>
          </a:p>
          <a:p>
            <a:pPr eaLnBrk="1" hangingPunct="1"/>
            <a:r>
              <a:rPr lang="en-US" altLang="zh-CN"/>
              <a:t>https://liangliangtuwen.tmall.com</a:t>
            </a:r>
          </a:p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413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80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8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7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8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00"/>
          <a:stretch>
            <a:fillRect/>
          </a:stretch>
        </p:blipFill>
        <p:spPr>
          <a:xfrm rot="10800000">
            <a:off x="-324544" y="0"/>
            <a:ext cx="5040560" cy="1203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r="7384" b="2138"/>
          <a:stretch>
            <a:fillRect/>
          </a:stretch>
        </p:blipFill>
        <p:spPr>
          <a:xfrm rot="5400000">
            <a:off x="-575022" y="517971"/>
            <a:ext cx="5184577" cy="41075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r="7018" b="1353"/>
          <a:stretch>
            <a:fillRect/>
          </a:stretch>
        </p:blipFill>
        <p:spPr>
          <a:xfrm rot="5400000">
            <a:off x="-1324658" y="1267606"/>
            <a:ext cx="5184577" cy="26082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27" y="4002385"/>
            <a:ext cx="1374998" cy="10077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72"/>
          <a:stretch>
            <a:fillRect/>
          </a:stretch>
        </p:blipFill>
        <p:spPr>
          <a:xfrm rot="5400000">
            <a:off x="1805749" y="4274215"/>
            <a:ext cx="676823" cy="1102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03"/>
          <a:stretch>
            <a:fillRect/>
          </a:stretch>
        </p:blipFill>
        <p:spPr>
          <a:xfrm>
            <a:off x="-96228" y="1851670"/>
            <a:ext cx="9252520" cy="3312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4"/>
          <a:stretch>
            <a:fillRect/>
          </a:stretch>
        </p:blipFill>
        <p:spPr>
          <a:xfrm>
            <a:off x="-83528" y="2067694"/>
            <a:ext cx="1393379" cy="2251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63" y="3254561"/>
            <a:ext cx="2094786" cy="1545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939902"/>
            <a:ext cx="1789088" cy="16698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09" y="1826270"/>
            <a:ext cx="1316105" cy="2679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67" t="8001" r="10858" b="57000"/>
          <a:stretch>
            <a:fillRect/>
          </a:stretch>
        </p:blipFill>
        <p:spPr>
          <a:xfrm>
            <a:off x="7991872" y="-34308"/>
            <a:ext cx="1152128" cy="18002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9761" y="241759"/>
            <a:ext cx="1153496" cy="648072"/>
            <a:chOff x="9761" y="241759"/>
            <a:chExt cx="1153496" cy="648072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657" b="60713"/>
            <a:stretch>
              <a:fillRect/>
            </a:stretch>
          </p:blipFill>
          <p:spPr>
            <a:xfrm rot="16200000">
              <a:off x="251520" y="0"/>
              <a:ext cx="648072" cy="113159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61"/>
            <a:stretch>
              <a:fillRect/>
            </a:stretch>
          </p:blipFill>
          <p:spPr>
            <a:xfrm rot="16200000">
              <a:off x="331797" y="34332"/>
              <a:ext cx="607167" cy="105575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19"/>
          <a:stretch>
            <a:fillRect/>
          </a:stretch>
        </p:blipFill>
        <p:spPr>
          <a:xfrm>
            <a:off x="0" y="1961481"/>
            <a:ext cx="9144000" cy="3110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576146-C38A-4DCD-84CF-81CDB3891966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7722"/>
          <a:stretch>
            <a:fillRect/>
          </a:stretch>
        </p:blipFill>
        <p:spPr>
          <a:xfrm>
            <a:off x="-19050" y="1359594"/>
            <a:ext cx="9144000" cy="38044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12"/>
          <a:stretch>
            <a:fillRect/>
          </a:stretch>
        </p:blipFill>
        <p:spPr>
          <a:xfrm>
            <a:off x="18604" y="3507854"/>
            <a:ext cx="9144000" cy="1656184"/>
          </a:xfrm>
          <a:prstGeom prst="rect">
            <a:avLst/>
          </a:prstGeom>
        </p:spPr>
      </p:pic>
      <p:sp>
        <p:nvSpPr>
          <p:cNvPr id="4" name="TextBox 40"/>
          <p:cNvSpPr txBox="1"/>
          <p:nvPr/>
        </p:nvSpPr>
        <p:spPr>
          <a:xfrm>
            <a:off x="1597998" y="1653683"/>
            <a:ext cx="5907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UML</a:t>
            </a:r>
            <a:r>
              <a:rPr lang="zh-CN" altLang="en-US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基础</a:t>
            </a:r>
            <a:r>
              <a:rPr lang="en-US" altLang="zh-CN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III</a:t>
            </a:r>
            <a:r>
              <a:rPr lang="zh-CN" altLang="en-US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翻转</a:t>
            </a:r>
            <a:r>
              <a:rPr lang="en-US" altLang="zh-CN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PPT</a:t>
            </a:r>
            <a:endParaRPr lang="zh-CN" altLang="en-US" sz="4800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TextBox 41"/>
          <p:cNvSpPr txBox="1"/>
          <p:nvPr/>
        </p:nvSpPr>
        <p:spPr>
          <a:xfrm>
            <a:off x="3609759" y="247416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PRD-2018-GO3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56604" y="2843501"/>
            <a:ext cx="406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232" y="3291830"/>
            <a:ext cx="1889096" cy="17184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3"/>
          <a:stretch>
            <a:fillRect/>
          </a:stretch>
        </p:blipFill>
        <p:spPr>
          <a:xfrm>
            <a:off x="-60895" y="1492120"/>
            <a:ext cx="1467111" cy="2303766"/>
          </a:xfrm>
          <a:prstGeom prst="rect">
            <a:avLst/>
          </a:prstGeom>
        </p:spPr>
      </p:pic>
      <p:sp>
        <p:nvSpPr>
          <p:cNvPr id="14" name="TextBox 41">
            <a:extLst>
              <a:ext uri="{FF2B5EF4-FFF2-40B4-BE49-F238E27FC236}">
                <a16:creationId xmlns:a16="http://schemas.microsoft.com/office/drawing/2014/main" id="{EE6E5AF2-1F16-482C-9B5A-89D523365C58}"/>
              </a:ext>
            </a:extLst>
          </p:cNvPr>
          <p:cNvSpPr txBox="1"/>
          <p:nvPr/>
        </p:nvSpPr>
        <p:spPr>
          <a:xfrm>
            <a:off x="2521433" y="2935834"/>
            <a:ext cx="4148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组长：沈启航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组员：徐哲远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叶柏成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	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骆佳俊 杨以恒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7ED4DC3-F921-49FC-A98B-A503F28146BA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591"/>
            <a:ext cx="1384598" cy="1118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32"/>
          <p:cNvSpPr txBox="1"/>
          <p:nvPr/>
        </p:nvSpPr>
        <p:spPr>
          <a:xfrm>
            <a:off x="503548" y="987574"/>
            <a:ext cx="8136904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如果冻结一个运行的系统，或者只想象被建模的系统的某一瞬间，就会发现这样一组对象：每一个对象都处于一个特定的状态，并与其他对象有特定的关系。可以用对象图来可视化、详述、构造和文档化这些快照的结构。对象图对复杂的数据结构建模特别有用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为系统的设计视图建模时，可以用一组类图完整地详述抽象的语义以及它们之间的关系。然而，用对象图则不能完整地详述系统的对象结构。对于一个类，可以有多个可能的实例，对于相互间存在关系的一组类，对象间可能的配置是相当多的。这就是所谓的为对象结构建模，即对象图显示了在某一时刻相互联系的一组对象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9589BA-A997-4657-905C-53236B74AAD8}"/>
              </a:ext>
            </a:extLst>
          </p:cNvPr>
          <p:cNvSpPr txBox="1"/>
          <p:nvPr/>
        </p:nvSpPr>
        <p:spPr>
          <a:xfrm>
            <a:off x="1043608" y="4835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对象图建模技术</a:t>
            </a:r>
          </a:p>
        </p:txBody>
      </p:sp>
    </p:spTree>
    <p:extLst>
      <p:ext uri="{BB962C8B-B14F-4D97-AF65-F5344CB8AC3E}">
        <p14:creationId xmlns:p14="http://schemas.microsoft.com/office/powerpoint/2010/main" val="1261086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32"/>
          <p:cNvSpPr txBox="1"/>
          <p:nvPr/>
        </p:nvSpPr>
        <p:spPr>
          <a:xfrm>
            <a:off x="521550" y="885327"/>
            <a:ext cx="8100900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为对象结构建模，要遵循如下策略：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识别想为之建模的机制。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创建协作来描述机制。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对于每个机制，识别参与协作的类、接口和其他元素，也要识别这些事物之间的关系。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考虑贯穿这个机制的一个脚本。在某一时刻冻结该脚本，描绘参与这个机制的各个对象。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为了理解脚本，按需要显露出每个这样的对象的状态和属性值。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同样地，显露出这些对象之间的链，它代表这些对象之间关联的实例。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（机制描述了正建模的系统部分的某些功能或行为，它由一组类、接口和其他事物的交互产生）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9589BA-A997-4657-905C-53236B74AAD8}"/>
              </a:ext>
            </a:extLst>
          </p:cNvPr>
          <p:cNvSpPr txBox="1"/>
          <p:nvPr/>
        </p:nvSpPr>
        <p:spPr>
          <a:xfrm>
            <a:off x="1043608" y="4835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对象图建模技术</a:t>
            </a:r>
          </a:p>
        </p:txBody>
      </p:sp>
    </p:spTree>
    <p:extLst>
      <p:ext uri="{BB962C8B-B14F-4D97-AF65-F5344CB8AC3E}">
        <p14:creationId xmlns:p14="http://schemas.microsoft.com/office/powerpoint/2010/main" val="122392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1600" y="411510"/>
            <a:ext cx="1445327" cy="369657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问题一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1ABE6B-1B51-4270-95B6-8D5421601277}"/>
              </a:ext>
            </a:extLst>
          </p:cNvPr>
          <p:cNvSpPr txBox="1"/>
          <p:nvPr/>
        </p:nvSpPr>
        <p:spPr>
          <a:xfrm>
            <a:off x="1966158" y="163564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请列举三个对象图和类图的区别</a:t>
            </a:r>
          </a:p>
        </p:txBody>
      </p:sp>
    </p:spTree>
    <p:extLst>
      <p:ext uri="{BB962C8B-B14F-4D97-AF65-F5344CB8AC3E}">
        <p14:creationId xmlns:p14="http://schemas.microsoft.com/office/powerpoint/2010/main" val="2483364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43608" y="443146"/>
            <a:ext cx="1085287" cy="369657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答案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C33CE6-6A56-44E1-900C-759D47D9260F}"/>
              </a:ext>
            </a:extLst>
          </p:cNvPr>
          <p:cNvGraphicFramePr>
            <a:graphicFrameLocks noGrp="1"/>
          </p:cNvGraphicFramePr>
          <p:nvPr/>
        </p:nvGraphicFramePr>
        <p:xfrm>
          <a:off x="1377400" y="842685"/>
          <a:ext cx="63892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600">
                  <a:extLst>
                    <a:ext uri="{9D8B030D-6E8A-4147-A177-3AD203B41FA5}">
                      <a16:colId xmlns:a16="http://schemas.microsoft.com/office/drawing/2014/main" val="1928324008"/>
                    </a:ext>
                  </a:extLst>
                </a:gridCol>
                <a:gridCol w="3194600">
                  <a:extLst>
                    <a:ext uri="{9D8B030D-6E8A-4147-A177-3AD203B41FA5}">
                      <a16:colId xmlns:a16="http://schemas.microsoft.com/office/drawing/2014/main" val="3304361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4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构成：类名、属性、操作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构成：对象名、属性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8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只有类名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对象名：类名（体现对象图是类图的示例）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属性栏定义了所有属性的特征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属性栏定义了属性的当前值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0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无操作：因为同一个类的对象操作是一样的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5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使用关联连接：关联名称、角色名、约束、多重性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使用链接连接：链接的名称、角色名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7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类是代表的对对象的分类，所以必须说明参与关联的对象的个数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对象代表的单个实体，所有的链接都是一对一的，所以不涉及多重性，即不标对象的个数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25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11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1600" y="411510"/>
            <a:ext cx="1445327" cy="369657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问题二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1ABE6B-1B51-4270-95B6-8D5421601277}"/>
              </a:ext>
            </a:extLst>
          </p:cNvPr>
          <p:cNvSpPr txBox="1"/>
          <p:nvPr/>
        </p:nvSpPr>
        <p:spPr>
          <a:xfrm>
            <a:off x="1490868" y="1635646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对象图应该出现在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UML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的哪个视图中？</a:t>
            </a:r>
          </a:p>
        </p:txBody>
      </p:sp>
    </p:spTree>
    <p:extLst>
      <p:ext uri="{BB962C8B-B14F-4D97-AF65-F5344CB8AC3E}">
        <p14:creationId xmlns:p14="http://schemas.microsoft.com/office/powerpoint/2010/main" val="3410669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1600" y="411510"/>
            <a:ext cx="1445327" cy="369657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答案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1ABE6B-1B51-4270-95B6-8D5421601277}"/>
              </a:ext>
            </a:extLst>
          </p:cNvPr>
          <p:cNvSpPr txBox="1"/>
          <p:nvPr/>
        </p:nvSpPr>
        <p:spPr>
          <a:xfrm>
            <a:off x="3635896" y="156363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逻辑视图</a:t>
            </a:r>
          </a:p>
        </p:txBody>
      </p:sp>
    </p:spTree>
    <p:extLst>
      <p:ext uri="{BB962C8B-B14F-4D97-AF65-F5344CB8AC3E}">
        <p14:creationId xmlns:p14="http://schemas.microsoft.com/office/powerpoint/2010/main" val="1040169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11560" y="1291008"/>
            <a:ext cx="50497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构件图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Component Diagram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1814228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构件图的组成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1291008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什么是构件图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延时符</a:t>
            </a:r>
          </a:p>
        </p:txBody>
      </p:sp>
      <p:sp>
        <p:nvSpPr>
          <p:cNvPr id="70" name="Rectangle 30"/>
          <p:cNvSpPr/>
          <p:nvPr/>
        </p:nvSpPr>
        <p:spPr>
          <a:xfrm>
            <a:off x="2587517" y="2954793"/>
            <a:ext cx="294137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74" name="Rectangle 34"/>
          <p:cNvSpPr/>
          <p:nvPr/>
        </p:nvSpPr>
        <p:spPr>
          <a:xfrm>
            <a:off x="979866" y="1046178"/>
            <a:ext cx="7192534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定义：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描绘了各种软件构件之间的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依赖关系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，构件如何连接在一起以形成更大的组件，例如，可执行文件和源文件之间的依赖关系。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作用：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用于说明任意复杂系统的结构。</a:t>
            </a:r>
          </a:p>
        </p:txBody>
      </p:sp>
      <p:sp>
        <p:nvSpPr>
          <p:cNvPr id="77" name="文本占位符 1"/>
          <p:cNvSpPr txBox="1"/>
          <p:nvPr/>
        </p:nvSpPr>
        <p:spPr>
          <a:xfrm>
            <a:off x="956607" y="411510"/>
            <a:ext cx="2584022" cy="468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什么是构件图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57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970395" y="987574"/>
            <a:ext cx="3995556" cy="293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</a:rPr>
              <a:t>构件</a:t>
            </a: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</a:rPr>
              <a:t>是定义了良好接口的物理实现单元，是系统中可替换的</a:t>
            </a:r>
            <a:r>
              <a:rPr lang="zh-CN" altLang="zh-CN" sz="1800" dirty="0">
                <a:solidFill>
                  <a:srgbClr val="FF0000"/>
                </a:solidFill>
                <a:cs typeface="微软雅黑" panose="020B0503020204020204" pitchFamily="34" charset="-122"/>
              </a:rPr>
              <a:t>物理部件。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</a:rPr>
              <a:t>构件通过它的提供接口和请求接口展现行为。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</a:rPr>
              <a:t>UML2.0</a:t>
            </a: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</a:rPr>
              <a:t>中，构件是一种类，因此构件具有属性、操作和可见性。这些概念的含义与在类图中定义的是一样的，只是在这里把这些概念应用在构件上。</a:t>
            </a: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5266010" y="2345924"/>
            <a:ext cx="2907595" cy="113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  <a:sym typeface="+mn-lt"/>
              </a:rPr>
              <a:t>构件存在</a:t>
            </a:r>
            <a:r>
              <a:rPr lang="zh-CN" altLang="en-US" sz="1800" u="sng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  <a:sym typeface="+mn-lt"/>
              </a:rPr>
              <a:t>可执行文件，文档，数据库表，文件和库文件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62E1654B-129B-4076-8D6D-0CB7983B6B4A}"/>
              </a:ext>
            </a:extLst>
          </p:cNvPr>
          <p:cNvPicPr/>
          <p:nvPr/>
        </p:nvPicPr>
        <p:blipFill rotWithShape="1">
          <a:blip r:embed="rId3"/>
          <a:srcRect l="23997" t="64832" r="66066" b="28141"/>
          <a:stretch/>
        </p:blipFill>
        <p:spPr bwMode="auto">
          <a:xfrm>
            <a:off x="5266010" y="1131590"/>
            <a:ext cx="2092558" cy="8230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993208" y="1491630"/>
            <a:ext cx="7157583" cy="185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UML2.0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中：把构件分为</a:t>
            </a:r>
            <a:r>
              <a:rPr lang="zh-CN" altLang="en-US" sz="1800" dirty="0">
                <a:solidFill>
                  <a:srgbClr val="FF0000"/>
                </a:solidFill>
                <a:cs typeface="微软雅黑" panose="020B0503020204020204" pitchFamily="34" charset="-122"/>
              </a:rPr>
              <a:t>基本构件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  <a:cs typeface="微软雅黑" panose="020B0503020204020204" pitchFamily="34" charset="-122"/>
              </a:rPr>
              <a:t>包装构件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	基本构件：注重于把构件定义为在</a:t>
            </a:r>
            <a:r>
              <a:rPr lang="zh-CN" altLang="en-US" sz="1800" u="sng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系统中可执行的元素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。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	包装构件：扩展了基本构件的概念，它注重于把构件定义为一组相关的元素，这组元素为开发过程的一部分。在构件的命名空间中，可以包括</a:t>
            </a:r>
            <a:r>
              <a:rPr lang="zh-CN" altLang="en-US" sz="1800" u="sng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类、接口、构件、包、用况、依赖（如映射）和制品。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62E1654B-129B-4076-8D6D-0CB7983B6B4A}"/>
              </a:ext>
            </a:extLst>
          </p:cNvPr>
          <p:cNvPicPr/>
          <p:nvPr/>
        </p:nvPicPr>
        <p:blipFill rotWithShape="1">
          <a:blip r:embed="rId3"/>
          <a:srcRect l="23997" t="64832" r="66066" b="28141"/>
          <a:stretch/>
        </p:blipFill>
        <p:spPr bwMode="auto">
          <a:xfrm>
            <a:off x="4716016" y="353649"/>
            <a:ext cx="2092558" cy="8230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72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4916609" y="493542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11673" y="1373439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0112" y="450580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</a:t>
            </a:r>
            <a:endParaRPr lang="en-US" altLang="zh-CN" sz="2400" b="1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Object Diagram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80112" y="1311442"/>
            <a:ext cx="2515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构件图</a:t>
            </a:r>
            <a:endParaRPr lang="en-US" altLang="zh-CN" sz="2400" b="1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Component Diagram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11673" y="2251164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0112" y="2203082"/>
            <a:ext cx="21082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包图</a:t>
            </a:r>
            <a:endParaRPr lang="en-US" altLang="zh-CN" sz="2400" b="1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Package Diagram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935275" y="1476408"/>
            <a:ext cx="2088232" cy="1970424"/>
          </a:xfrm>
          <a:prstGeom prst="hexagon">
            <a:avLst/>
          </a:prstGeom>
          <a:solidFill>
            <a:srgbClr val="15425B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71924" y="2380176"/>
            <a:ext cx="14157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</a:t>
            </a:r>
          </a:p>
        </p:txBody>
      </p:sp>
      <p:pic>
        <p:nvPicPr>
          <p:cNvPr id="1026" name="Picture 2" descr="C:\Users\Administrator\Desktop\未标题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3" y="1802007"/>
            <a:ext cx="856695" cy="5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C2DEC071-B0EA-4E5E-9E7F-CA70333A882F}"/>
              </a:ext>
            </a:extLst>
          </p:cNvPr>
          <p:cNvSpPr/>
          <p:nvPr/>
        </p:nvSpPr>
        <p:spPr>
          <a:xfrm>
            <a:off x="4911673" y="3095561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0BB7E9EE-81A6-4633-BE29-B531A94E13E6}"/>
              </a:ext>
            </a:extLst>
          </p:cNvPr>
          <p:cNvSpPr txBox="1"/>
          <p:nvPr/>
        </p:nvSpPr>
        <p:spPr>
          <a:xfrm>
            <a:off x="5595953" y="3091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参考资料</a:t>
            </a:r>
            <a:endParaRPr lang="en-US" altLang="zh-CN" sz="2400" b="1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8D7C0D-FF0F-491D-B747-97CEFEAA4BD9}"/>
              </a:ext>
            </a:extLst>
          </p:cNvPr>
          <p:cNvSpPr/>
          <p:nvPr/>
        </p:nvSpPr>
        <p:spPr>
          <a:xfrm>
            <a:off x="4911673" y="3939958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894A828C-C705-4103-B1B7-68982B6F557B}"/>
              </a:ext>
            </a:extLst>
          </p:cNvPr>
          <p:cNvSpPr txBox="1"/>
          <p:nvPr/>
        </p:nvSpPr>
        <p:spPr>
          <a:xfrm>
            <a:off x="5580112" y="38918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组员分工及评分</a:t>
            </a:r>
            <a:endParaRPr lang="en-US" altLang="zh-CN" sz="2400" b="1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26" grpId="1" animBg="1"/>
      <p:bldP spid="24" grpId="0"/>
      <p:bldP spid="31" grpId="0"/>
      <p:bldP spid="21" grpId="0" animBg="1"/>
      <p:bldP spid="21" grpId="1" animBg="1"/>
      <p:bldP spid="22" grpId="0"/>
      <p:bldP spid="4" grpId="0" animBg="1"/>
      <p:bldP spid="36" grpId="0"/>
      <p:bldP spid="11" grpId="0" animBg="1"/>
      <p:bldP spid="11" grpId="1" animBg="1"/>
      <p:bldP spid="12" grpId="0"/>
      <p:bldP spid="13" grpId="0" animBg="1"/>
      <p:bldP spid="13" grpId="1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B69CAF-6A59-4D46-AD81-AF05A1DC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40640"/>
              </p:ext>
            </p:extLst>
          </p:nvPr>
        </p:nvGraphicFramePr>
        <p:xfrm>
          <a:off x="1524000" y="1060450"/>
          <a:ext cx="6096000" cy="302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896386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87010935"/>
                    </a:ext>
                  </a:extLst>
                </a:gridCol>
              </a:tblGrid>
              <a:tr h="22682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构件和类的区别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7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相同点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不同点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都可以有实例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都可以实现一组接口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都可以参与依赖关系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都可以被嵌套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都可以参与交互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类描述了软件设计的逻辑组织和意图，而构件则描述软件设计的物理实现，即每个构件体现了系统设计中特定类的实现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构件可以用于配置图中的节点，而类不可以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一般构件只有操作，外界只能通过接口接触它们，而类可以直接有属性和操作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7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8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72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581AAB-CEE1-474F-B174-F4FA0327CC6A}"/>
              </a:ext>
            </a:extLst>
          </p:cNvPr>
          <p:cNvSpPr txBox="1"/>
          <p:nvPr/>
        </p:nvSpPr>
        <p:spPr>
          <a:xfrm>
            <a:off x="2145695" y="163564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请列举三个构件和类的相同点</a:t>
            </a:r>
          </a:p>
        </p:txBody>
      </p:sp>
    </p:spTree>
    <p:extLst>
      <p:ext uri="{BB962C8B-B14F-4D97-AF65-F5344CB8AC3E}">
        <p14:creationId xmlns:p14="http://schemas.microsoft.com/office/powerpoint/2010/main" val="206638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72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62F3CB-20DC-4E72-AAE9-8A974D47C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71142"/>
              </p:ext>
            </p:extLst>
          </p:nvPr>
        </p:nvGraphicFramePr>
        <p:xfrm>
          <a:off x="2837892" y="987574"/>
          <a:ext cx="3468216" cy="23042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68216">
                  <a:extLst>
                    <a:ext uri="{9D8B030D-6E8A-4147-A177-3AD203B41FA5}">
                      <a16:colId xmlns:a16="http://schemas.microsoft.com/office/drawing/2014/main" val="2200019259"/>
                    </a:ext>
                  </a:extLst>
                </a:gridCol>
              </a:tblGrid>
              <a:tr h="5081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相同点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20053"/>
                  </a:ext>
                </a:extLst>
              </a:tr>
              <a:tr h="17960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都可以有实例</a:t>
                      </a:r>
                      <a:endParaRPr lang="en-US" altLang="zh-CN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都可以实现一组接口</a:t>
                      </a:r>
                      <a:endParaRPr lang="en-US" altLang="zh-CN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都可以参与依赖关系</a:t>
                      </a:r>
                      <a:endParaRPr lang="en-US" altLang="zh-CN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都可以被嵌套</a:t>
                      </a:r>
                      <a:endParaRPr lang="en-US" altLang="zh-CN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都可以参与交互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9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910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973615" y="987574"/>
            <a:ext cx="7198786" cy="293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定义：接口由一组操作组成，它指定了一个规则，这个规则必须由实现和使用这个接口的构件的所遵循接口的分类：</a:t>
            </a:r>
            <a:r>
              <a:rPr lang="zh-CN" altLang="en-US" sz="1800" u="sng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提供接口和请求接口。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cs typeface="微软雅黑" panose="020B0503020204020204" pitchFamily="34" charset="-122"/>
              </a:rPr>
              <a:t>构件实现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的接口称为提供接口，这意味着构件的提供接口是给其它构件提供服务的。实现接口的构件支持由该接口所拥有的特征，包括接口拥有的约束。</a:t>
            </a:r>
          </a:p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cs typeface="微软雅黑" panose="020B0503020204020204" pitchFamily="34" charset="-122"/>
              </a:rPr>
              <a:t>构件使用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的接口被称为请求接口，即构件向其它构件请求服务时要遵循的接口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20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1443293" y="1312575"/>
            <a:ext cx="2518265" cy="7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提供接口：一个封闭的圆形与一条直线组成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B3FD77-DD61-4B68-823E-C4AB3E324B7F}"/>
              </a:ext>
            </a:extLst>
          </p:cNvPr>
          <p:cNvPicPr/>
          <p:nvPr/>
        </p:nvPicPr>
        <p:blipFill rotWithShape="1">
          <a:blip r:embed="rId3"/>
          <a:srcRect l="39791" t="15786" r="50783" b="73870"/>
          <a:stretch/>
        </p:blipFill>
        <p:spPr bwMode="auto">
          <a:xfrm>
            <a:off x="4716016" y="952584"/>
            <a:ext cx="1944216" cy="11570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DEF8EB-3229-4AC2-800C-AC10DF2C7CB5}"/>
              </a:ext>
            </a:extLst>
          </p:cNvPr>
          <p:cNvPicPr/>
          <p:nvPr/>
        </p:nvPicPr>
        <p:blipFill rotWithShape="1">
          <a:blip r:embed="rId4"/>
          <a:srcRect l="49512" t="44949" r="42780" b="48278"/>
          <a:stretch/>
        </p:blipFill>
        <p:spPr bwMode="auto">
          <a:xfrm>
            <a:off x="4735339" y="2571750"/>
            <a:ext cx="1939207" cy="11570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47">
            <a:extLst>
              <a:ext uri="{FF2B5EF4-FFF2-40B4-BE49-F238E27FC236}">
                <a16:creationId xmlns:a16="http://schemas.microsoft.com/office/drawing/2014/main" id="{6D0EF789-B193-4AAA-89F3-7240F347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68" y="2629644"/>
            <a:ext cx="2518265" cy="7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请求接口：一个半圆与一条直线组成</a:t>
            </a:r>
          </a:p>
        </p:txBody>
      </p:sp>
    </p:spTree>
    <p:extLst>
      <p:ext uri="{BB962C8B-B14F-4D97-AF65-F5344CB8AC3E}">
        <p14:creationId xmlns:p14="http://schemas.microsoft.com/office/powerpoint/2010/main" val="264254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1131775" y="1578263"/>
            <a:ext cx="4451183" cy="7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依赖：构件</a:t>
            </a:r>
            <a:r>
              <a:rPr lang="zh-CN" altLang="en-US" sz="1800" u="sng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依赖外部提供的服务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，虚线表示，多用于构件之间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301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</a:t>
            </a:r>
            <a:endParaRPr lang="zh-CN" altLang="en-US" sz="25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47">
            <a:extLst>
              <a:ext uri="{FF2B5EF4-FFF2-40B4-BE49-F238E27FC236}">
                <a16:creationId xmlns:a16="http://schemas.microsoft.com/office/drawing/2014/main" id="{6D0EF789-B193-4AAA-89F3-7240F347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929" y="2661400"/>
            <a:ext cx="4451183" cy="7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实现：构件</a:t>
            </a:r>
            <a:r>
              <a:rPr lang="zh-CN" altLang="en-US" sz="1800" u="sng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向外提供的服务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</a:rPr>
              <a:t>，实线表示，多用于构件和接口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AF210E-0B37-4724-AB42-425F39980D62}"/>
              </a:ext>
            </a:extLst>
          </p:cNvPr>
          <p:cNvSpPr/>
          <p:nvPr/>
        </p:nvSpPr>
        <p:spPr>
          <a:xfrm>
            <a:off x="1115616" y="98485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定义：事物之间的联系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E3B87E-5EF2-48CA-B68C-2E16AEAE05C8}"/>
              </a:ext>
            </a:extLst>
          </p:cNvPr>
          <p:cNvPicPr/>
          <p:nvPr/>
        </p:nvPicPr>
        <p:blipFill rotWithShape="1">
          <a:blip r:embed="rId3"/>
          <a:srcRect l="36185" t="67567" r="55239" b="27689"/>
          <a:stretch/>
        </p:blipFill>
        <p:spPr bwMode="auto">
          <a:xfrm>
            <a:off x="5868144" y="1578263"/>
            <a:ext cx="1800200" cy="6624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2D95FA-8C77-441E-8D3A-6620F9C7D6DA}"/>
              </a:ext>
            </a:extLst>
          </p:cNvPr>
          <p:cNvPicPr/>
          <p:nvPr/>
        </p:nvPicPr>
        <p:blipFill rotWithShape="1">
          <a:blip r:embed="rId4"/>
          <a:srcRect l="45369" t="44879" r="47494" b="50572"/>
          <a:stretch/>
        </p:blipFill>
        <p:spPr bwMode="auto">
          <a:xfrm>
            <a:off x="5868144" y="2776408"/>
            <a:ext cx="1800200" cy="6624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8441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14528" y="411746"/>
            <a:ext cx="2593376" cy="511807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构件图建模技术</a:t>
            </a:r>
          </a:p>
        </p:txBody>
      </p:sp>
      <p:sp>
        <p:nvSpPr>
          <p:cNvPr id="54" name="TextBox 32"/>
          <p:cNvSpPr txBox="1"/>
          <p:nvPr/>
        </p:nvSpPr>
        <p:spPr>
          <a:xfrm>
            <a:off x="1188391" y="938187"/>
            <a:ext cx="676721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对系统中的组件建模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分解系统，考虑有关系统的组成管理、软件的重用和物理节点的配置等因素，把关系密切的可执行程序和对象分别归入组件，找出相应的类、接口等模型元素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6" name="TextBox 44"/>
          <p:cNvSpPr txBox="1"/>
          <p:nvPr/>
        </p:nvSpPr>
        <p:spPr>
          <a:xfrm>
            <a:off x="2115160" y="2201064"/>
            <a:ext cx="3416320" cy="21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对相应构件提供的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接口建模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对构件之间的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依赖关系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建模。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将逻辑设计映射成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物理实现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对建模的结果进行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精化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细化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</a:p>
          <a:p>
            <a:pPr>
              <a:lnSpc>
                <a:spcPct val="150000"/>
              </a:lnSpc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72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581AAB-CEE1-474F-B174-F4FA0327CC6A}"/>
              </a:ext>
            </a:extLst>
          </p:cNvPr>
          <p:cNvSpPr txBox="1"/>
          <p:nvPr/>
        </p:nvSpPr>
        <p:spPr>
          <a:xfrm>
            <a:off x="1094125" y="177966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实际情况下一个端口名是否只对应一个端口实例？</a:t>
            </a:r>
          </a:p>
        </p:txBody>
      </p:sp>
    </p:spTree>
    <p:extLst>
      <p:ext uri="{BB962C8B-B14F-4D97-AF65-F5344CB8AC3E}">
        <p14:creationId xmlns:p14="http://schemas.microsoft.com/office/powerpoint/2010/main" val="3478441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366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581AAB-CEE1-474F-B174-F4FA0327CC6A}"/>
              </a:ext>
            </a:extLst>
          </p:cNvPr>
          <p:cNvSpPr txBox="1"/>
          <p:nvPr/>
        </p:nvSpPr>
        <p:spPr>
          <a:xfrm>
            <a:off x="1716938" y="1735221"/>
            <a:ext cx="571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不是。端口具有多重性，构件实例中的每一个端口都有一组端口实例</a:t>
            </a:r>
          </a:p>
        </p:txBody>
      </p:sp>
    </p:spTree>
    <p:extLst>
      <p:ext uri="{BB962C8B-B14F-4D97-AF65-F5344CB8AC3E}">
        <p14:creationId xmlns:p14="http://schemas.microsoft.com/office/powerpoint/2010/main" val="110007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43608" y="972567"/>
            <a:ext cx="4224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包图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Package Diagram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62753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概述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096" y="1836892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包之间的关系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9994" y="1232213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详细介绍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E222ED0-4913-49C6-A9F9-F46BA18B753E}"/>
              </a:ext>
            </a:extLst>
          </p:cNvPr>
          <p:cNvSpPr txBox="1"/>
          <p:nvPr/>
        </p:nvSpPr>
        <p:spPr>
          <a:xfrm>
            <a:off x="5455973" y="2441571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包图建模技术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/>
      <p:bldP spid="1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07701" y="1094422"/>
            <a:ext cx="38363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</a:t>
            </a:r>
            <a:endParaRPr lang="en-US" altLang="zh-CN" sz="5400" b="1" dirty="0">
              <a:solidFill>
                <a:srgbClr val="15415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algn="ctr"/>
            <a:r>
              <a:rPr lang="en-US" altLang="zh-CN" sz="3600" b="1" dirty="0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Object Diagram</a:t>
            </a:r>
            <a:endParaRPr lang="zh-CN" altLang="en-US" sz="3600" b="1" dirty="0">
              <a:solidFill>
                <a:srgbClr val="15415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127560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什么是对象图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4008" y="1765667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对象图的内容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4008" y="2240325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对象图的用途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43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AF210E-0B37-4724-AB42-425F39980D62}"/>
              </a:ext>
            </a:extLst>
          </p:cNvPr>
          <p:cNvSpPr/>
          <p:nvPr/>
        </p:nvSpPr>
        <p:spPr>
          <a:xfrm>
            <a:off x="755575" y="964494"/>
            <a:ext cx="7632849" cy="2938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当对一个比较复杂的软件系统进行建模时，会有大量的类、接口、组件、节点和图需要处理；如果放在同一个地方的话，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信息量非常的大，显得很乱，不方便查询，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所以就对这些信息进行分组，将语义或者功能相同的放在同一个包中，这样就便于理解和处理整个模型。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而包图就是描述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包与包之间的关系。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包的内容：拥有或引用的模型元素。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包的实例没有任何语义。 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仅在建模时有意义，而不必转换到可执行的系统中。</a:t>
            </a:r>
          </a:p>
        </p:txBody>
      </p:sp>
      <p:pic>
        <p:nvPicPr>
          <p:cNvPr id="10" name="图片 9" descr="https://img-blog.csdn.net/20160617154854582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4E989042-4559-493C-9E43-58DA9BA70A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37174"/>
            <a:ext cx="2592288" cy="1097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6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654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</a:p>
        </p:txBody>
      </p:sp>
      <p:pic>
        <p:nvPicPr>
          <p:cNvPr id="5" name="图片 4" descr="https://img-blog.csdn.net/20160617155108585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2BAAF5DE-EE47-4C20-85D0-D707539B63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1361662"/>
            <a:ext cx="4068451" cy="19017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539781-A9E2-4098-87F1-29E81A430A49}"/>
              </a:ext>
            </a:extLst>
          </p:cNvPr>
          <p:cNvSpPr/>
          <p:nvPr/>
        </p:nvSpPr>
        <p:spPr>
          <a:xfrm>
            <a:off x="503546" y="1361662"/>
            <a:ext cx="4248474" cy="185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每个包必须有一个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与其他包相区别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的名称，包的名字是一个字符串：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简单名：仅含一个简单的名称。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路径名：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: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以包所位于的外围包的名字作为前缀的包名。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7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654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包的表示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39781-A9E2-4098-87F1-29E81A430A49}"/>
              </a:ext>
            </a:extLst>
          </p:cNvPr>
          <p:cNvSpPr/>
          <p:nvPr/>
        </p:nvSpPr>
        <p:spPr>
          <a:xfrm>
            <a:off x="1655676" y="1347614"/>
            <a:ext cx="5832648" cy="185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当不需要显示包的内容时，将包的名字放入主方框内；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需要显示内容时包的名字放入左上角的小方框中，将内容放入主方框内。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标以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{global}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的包叫通用包，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表示系统的所有其他包都依赖于该包。</a:t>
            </a:r>
          </a:p>
        </p:txBody>
      </p:sp>
    </p:spTree>
    <p:extLst>
      <p:ext uri="{BB962C8B-B14F-4D97-AF65-F5344CB8AC3E}">
        <p14:creationId xmlns:p14="http://schemas.microsoft.com/office/powerpoint/2010/main" val="3454478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08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拥有的元素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39781-A9E2-4098-87F1-29E81A430A49}"/>
              </a:ext>
            </a:extLst>
          </p:cNvPr>
          <p:cNvSpPr/>
          <p:nvPr/>
        </p:nvSpPr>
        <p:spPr>
          <a:xfrm>
            <a:off x="1115616" y="987574"/>
            <a:ext cx="6984776" cy="329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包拥有的元素：类、接口、组件、节点、协作、用例、图以及其他包。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一个模型元素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不能被一个以上的包所拥有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如果包被撤销，其中的元素也要被撤销。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一个包形成了一个命名空间。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一个包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的各个同类建模元素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不能具有相同的名字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；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不同包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的各个建模元素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能具有相同的名字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，因为它们代表不同的建模元素；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同一个包内，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不同种类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的模型元素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能够具有相同的名字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7787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08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39781-A9E2-4098-87F1-29E81A430A49}"/>
              </a:ext>
            </a:extLst>
          </p:cNvPr>
          <p:cNvSpPr/>
          <p:nvPr/>
        </p:nvSpPr>
        <p:spPr>
          <a:xfrm>
            <a:off x="1403648" y="1059582"/>
            <a:ext cx="6336704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包的可见性用来控制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包外界的元素对包内元素的可访问权限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EEFFDC4-BBB7-4230-B73F-301FDB00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12547"/>
              </p:ext>
            </p:extLst>
          </p:nvPr>
        </p:nvGraphicFramePr>
        <p:xfrm>
          <a:off x="1238250" y="1657350"/>
          <a:ext cx="6667500" cy="18288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52986">
                  <a:extLst>
                    <a:ext uri="{9D8B030D-6E8A-4147-A177-3AD203B41FA5}">
                      <a16:colId xmlns:a16="http://schemas.microsoft.com/office/drawing/2014/main" val="156554674"/>
                    </a:ext>
                  </a:extLst>
                </a:gridCol>
                <a:gridCol w="5014514">
                  <a:extLst>
                    <a:ext uri="{9D8B030D-6E8A-4147-A177-3AD203B41FA5}">
                      <a16:colId xmlns:a16="http://schemas.microsoft.com/office/drawing/2014/main" val="3026708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包的可见性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访问权限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76200" marB="76200" anchor="ctr"/>
                </a:tc>
                <a:extLst>
                  <a:ext uri="{0D108BD9-81ED-4DB2-BD59-A6C34878D82A}">
                    <a16:rowId xmlns:a16="http://schemas.microsoft.com/office/drawing/2014/main" val="55956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ngsana New" panose="020B0502040204020203" pitchFamily="18" charset="-34"/>
                        </a:rPr>
                        <a:t>“+” --public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ngsana New" panose="020B0502040204020203" pitchFamily="18" charset="-34"/>
                      </a:endParaRPr>
                    </a:p>
                  </a:txBody>
                  <a:tcPr marL="123825" marR="123825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包内的模型元素可以被任何引入了此包的其他包的内含元素访问</a:t>
                      </a:r>
                      <a:endParaRPr lang="zh-CN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76200" marB="76200" anchor="ctr"/>
                </a:tc>
                <a:extLst>
                  <a:ext uri="{0D108BD9-81ED-4DB2-BD59-A6C34878D82A}">
                    <a16:rowId xmlns:a16="http://schemas.microsoft.com/office/drawing/2014/main" val="4179396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ngsana New" panose="020B0502040204020203" pitchFamily="18" charset="-34"/>
                        </a:rPr>
                        <a:t>“#”--protected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ngsana New" panose="020B0502040204020203" pitchFamily="18" charset="-34"/>
                      </a:endParaRPr>
                    </a:p>
                  </a:txBody>
                  <a:tcPr marL="123825" marR="123825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表示此元素能被该包的子包内所含元素访问</a:t>
                      </a:r>
                      <a:endParaRPr lang="zh-CN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76200" marB="76200" anchor="ctr"/>
                </a:tc>
                <a:extLst>
                  <a:ext uri="{0D108BD9-81ED-4DB2-BD59-A6C34878D82A}">
                    <a16:rowId xmlns:a16="http://schemas.microsoft.com/office/drawing/2014/main" val="1669786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ngsana New" panose="020B0502040204020203" pitchFamily="18" charset="-34"/>
                        </a:rPr>
                        <a:t>“-”--private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ngsana New" panose="020B0502040204020203" pitchFamily="18" charset="-34"/>
                      </a:endParaRPr>
                    </a:p>
                  </a:txBody>
                  <a:tcPr marL="123825" marR="123825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表示此元素只能被属于同一包的内含元素访问</a:t>
                      </a:r>
                      <a:endParaRPr lang="zh-CN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76200" marB="76200" anchor="ctr"/>
                </a:tc>
                <a:extLst>
                  <a:ext uri="{0D108BD9-81ED-4DB2-BD59-A6C34878D82A}">
                    <a16:rowId xmlns:a16="http://schemas.microsoft.com/office/drawing/2014/main" val="236470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15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08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标准元素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C5B71D-4D27-4DAF-89A4-213902B1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12961"/>
              </p:ext>
            </p:extLst>
          </p:nvPr>
        </p:nvGraphicFramePr>
        <p:xfrm>
          <a:off x="1524000" y="1055370"/>
          <a:ext cx="6096000" cy="3032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372735232"/>
                    </a:ext>
                  </a:extLst>
                </a:gridCol>
                <a:gridCol w="3719736">
                  <a:extLst>
                    <a:ext uri="{9D8B030D-6E8A-4147-A177-3AD203B41FA5}">
                      <a16:colId xmlns:a16="http://schemas.microsoft.com/office/drawing/2014/main" val="259403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构造型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9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虚包（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facade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描述一个只引用其他包内元素的包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框架（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framework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描述一个主要由模式组成的包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9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桩（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stub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描述一个作为另一个包的公共内容代理的包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子系统（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subsystem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描述一个表示正在建模中的整个系统的一个独立部分的包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系统（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system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描述一个表示正在建模中整个系统的包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8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0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3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包之间的关系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861CB9-3FF2-49CD-988C-13C40371DC15}"/>
              </a:ext>
            </a:extLst>
          </p:cNvPr>
          <p:cNvSpPr/>
          <p:nvPr/>
        </p:nvSpPr>
        <p:spPr>
          <a:xfrm>
            <a:off x="994286" y="987574"/>
            <a:ext cx="3672408" cy="2938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一：引入关系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一个包中的类可以被另外一个指定包（以及嵌套于其中的那些包）中的类引用。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引入关系是依赖关系的一种需要在依赖线上增加一个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《import》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衍型，包之间一般依赖关系都属于引入关系。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67D1EC-0086-4A31-9422-7AE4A6B7D3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1064678"/>
            <a:ext cx="336169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4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3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包之间的关系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861CB9-3FF2-49CD-988C-13C40371DC15}"/>
              </a:ext>
            </a:extLst>
          </p:cNvPr>
          <p:cNvSpPr/>
          <p:nvPr/>
        </p:nvSpPr>
        <p:spPr>
          <a:xfrm>
            <a:off x="1234971" y="987574"/>
            <a:ext cx="6674058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泛化关系：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一个包继承了另一个包的全部内容，同时又补充自己增加的内容。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7FC43F-06FB-4A5C-8E53-C325EE51AD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7060" y="1765030"/>
            <a:ext cx="6674059" cy="31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3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包之间的关系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861CB9-3FF2-49CD-988C-13C40371DC15}"/>
              </a:ext>
            </a:extLst>
          </p:cNvPr>
          <p:cNvSpPr/>
          <p:nvPr/>
        </p:nvSpPr>
        <p:spPr>
          <a:xfrm>
            <a:off x="973615" y="1491630"/>
            <a:ext cx="2616949" cy="14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嵌套关系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一个包中可以包含若干个子包，构成包的嵌套层次结构。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C74FE2-A50F-41C1-B531-D9FA00D08C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2426" y="25710"/>
            <a:ext cx="5441573" cy="51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36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3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包图建模技术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861CB9-3FF2-49CD-988C-13C40371DC15}"/>
              </a:ext>
            </a:extLst>
          </p:cNvPr>
          <p:cNvSpPr/>
          <p:nvPr/>
        </p:nvSpPr>
        <p:spPr>
          <a:xfrm>
            <a:off x="1458157" y="1059582"/>
            <a:ext cx="6227685" cy="2938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两种组包方式： 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①根据系统分层架构组包（推荐使用）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	②根据系统业务功能模块组包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参照类之间的关系确定包之间的关系。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减少包的嵌套层次，一般不超过三层。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每个包的子包控制在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7±2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个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如果几个包有若干相同组成部分，可优先考虑将它们	合并。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可通过包图来体现系统的分层架构。</a:t>
            </a:r>
          </a:p>
        </p:txBody>
      </p:sp>
    </p:spTree>
    <p:extLst>
      <p:ext uri="{BB962C8B-B14F-4D97-AF65-F5344CB8AC3E}">
        <p14:creationId xmlns:p14="http://schemas.microsoft.com/office/powerpoint/2010/main" val="247093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cs typeface="微软雅黑" panose="020B0503020204020204" pitchFamily="34" charset="-122"/>
                <a:sym typeface="+mn-lt"/>
              </a:rPr>
              <a:pPr/>
              <a:t>4</a:t>
            </a:fld>
            <a:endParaRPr lang="en-GB"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119101" y="360945"/>
            <a:ext cx="2369967" cy="48261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rgbClr val="168999"/>
                </a:solidFill>
                <a:cs typeface="微软雅黑" panose="020B0503020204020204" pitchFamily="34" charset="-122"/>
                <a:sym typeface="+mn-lt"/>
              </a:rPr>
              <a:t>什么是对象图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73799" y="1095801"/>
            <a:ext cx="676526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对象图显示某时刻对象和对象之间的关系。和类图一样反映系统的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静态过程，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但它是从实际的或原型化的情景来表达的。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B228DE-F930-4DE2-AF3A-BABED29BF6A4}"/>
              </a:ext>
            </a:extLst>
          </p:cNvPr>
          <p:cNvSpPr/>
          <p:nvPr/>
        </p:nvSpPr>
        <p:spPr>
          <a:xfrm>
            <a:off x="891648" y="2046617"/>
            <a:ext cx="676526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对象图是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类图的实例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，几乎使用与类图完全相同的标识。他们的不同点在于对象图显示类的多个对象实例，而不是实际的类。一个对象图是类图的一个实例。由于对象存在生命周期，因此对象图只能在系统某一时间段存在。</a:t>
            </a:r>
            <a:endParaRPr lang="zh-CN" altLang="en-US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72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581AAB-CEE1-474F-B174-F4FA0327CC6A}"/>
              </a:ext>
            </a:extLst>
          </p:cNvPr>
          <p:cNvSpPr txBox="1"/>
          <p:nvPr/>
        </p:nvSpPr>
        <p:spPr>
          <a:xfrm>
            <a:off x="1703266" y="1563638"/>
            <a:ext cx="5737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包名前带“</a:t>
            </a:r>
            <a:r>
              <a:rPr lang="en-US" altLang="zh-CN" sz="2800" dirty="0"/>
              <a:t>#</a:t>
            </a:r>
            <a:r>
              <a:rPr lang="zh-CN" altLang="en-US" sz="2800" dirty="0"/>
              <a:t>”符号的包的可见性是？</a:t>
            </a:r>
          </a:p>
        </p:txBody>
      </p:sp>
    </p:spTree>
    <p:extLst>
      <p:ext uri="{BB962C8B-B14F-4D97-AF65-F5344CB8AC3E}">
        <p14:creationId xmlns:p14="http://schemas.microsoft.com/office/powerpoint/2010/main" val="282841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172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53DD6F6-BD37-445E-9BF8-A39AC3633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54002"/>
              </p:ext>
            </p:extLst>
          </p:nvPr>
        </p:nvGraphicFramePr>
        <p:xfrm>
          <a:off x="1439652" y="1491630"/>
          <a:ext cx="626469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19">
                  <a:extLst>
                    <a:ext uri="{9D8B030D-6E8A-4147-A177-3AD203B41FA5}">
                      <a16:colId xmlns:a16="http://schemas.microsoft.com/office/drawing/2014/main" val="68602663"/>
                    </a:ext>
                  </a:extLst>
                </a:gridCol>
                <a:gridCol w="4192677">
                  <a:extLst>
                    <a:ext uri="{9D8B030D-6E8A-4147-A177-3AD203B41FA5}">
                      <a16:colId xmlns:a16="http://schemas.microsoft.com/office/drawing/2014/main" val="2769659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ngsana New" panose="020B0502040204020203" pitchFamily="18" charset="-34"/>
                        </a:rPr>
                        <a:t>“#”--protected</a:t>
                      </a:r>
                      <a:endParaRPr lang="zh-CN" sz="2400" b="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ngsana New" panose="020B0502040204020203" pitchFamily="18" charset="-34"/>
                      </a:endParaRPr>
                    </a:p>
                  </a:txBody>
                  <a:tcPr marL="123825" marR="123825" marT="76200" marB="762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表示此元素能被该包的子包内所含元素访问</a:t>
                      </a:r>
                      <a:endParaRPr lang="zh-CN" sz="24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76200" marB="762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31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4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30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861CB9-3FF2-49CD-988C-13C40371DC15}"/>
              </a:ext>
            </a:extLst>
          </p:cNvPr>
          <p:cNvSpPr/>
          <p:nvPr/>
        </p:nvSpPr>
        <p:spPr>
          <a:xfrm>
            <a:off x="1458157" y="861827"/>
            <a:ext cx="6227685" cy="365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[1]UML2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基础、建模与设计教材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0"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[2]UML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用户指南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0"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[3]https://en.wikipedia.org/wiki/Component_diagram,2018/12/9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[4]https://blog.csdn.net/fanxiaobin577328725/article/details/51647248,2018/12/9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[5]https://www.jianshu.com/p/a0704aa2b092,2018/12/9</a:t>
            </a:r>
          </a:p>
          <a:p>
            <a:pPr marL="0"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[6]https://blog.csdn.net/shan9liang/article/details/6712867, 2018/12/9</a:t>
            </a:r>
          </a:p>
        </p:txBody>
      </p:sp>
    </p:spTree>
    <p:extLst>
      <p:ext uri="{BB962C8B-B14F-4D97-AF65-F5344CB8AC3E}">
        <p14:creationId xmlns:p14="http://schemas.microsoft.com/office/powerpoint/2010/main" val="406327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5D7A10-D284-46AB-8382-13F1352F1F0A}"/>
              </a:ext>
            </a:extLst>
          </p:cNvPr>
          <p:cNvSpPr txBox="1"/>
          <p:nvPr/>
        </p:nvSpPr>
        <p:spPr>
          <a:xfrm>
            <a:off x="973615" y="461717"/>
            <a:ext cx="251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组员分工及评分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B8B733D-2C2C-4FDA-862C-2873CF6CE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37310"/>
              </p:ext>
            </p:extLst>
          </p:nvPr>
        </p:nvGraphicFramePr>
        <p:xfrm>
          <a:off x="1259632" y="800271"/>
          <a:ext cx="6624735" cy="3734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768767218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865854313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650609936"/>
                    </a:ext>
                  </a:extLst>
                </a:gridCol>
              </a:tblGrid>
              <a:tr h="4729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被评审人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任务分配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评分</a:t>
                      </a:r>
                    </a:p>
                  </a:txBody>
                  <a:tcPr marL="6980" marR="6980" marT="6980" marB="0" anchor="ctr"/>
                </a:tc>
                <a:extLst>
                  <a:ext uri="{0D108BD9-81ED-4DB2-BD59-A6C34878D82A}">
                    <a16:rowId xmlns:a16="http://schemas.microsoft.com/office/drawing/2014/main" val="3322795048"/>
                  </a:ext>
                </a:extLst>
              </a:tr>
              <a:tr h="6505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沈启航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  <a:r>
                        <a:rPr lang="zh-CN" altLang="en-US" sz="20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提供问题及审查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630362"/>
                  </a:ext>
                </a:extLst>
              </a:tr>
              <a:tr h="652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叶柏成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构件图资料查询整理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550441"/>
                  </a:ext>
                </a:extLst>
              </a:tr>
              <a:tr h="652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杨以恒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对象图资料查询整理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7442283"/>
                  </a:ext>
                </a:extLst>
              </a:tr>
              <a:tr h="652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徐哲远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  <a:r>
                        <a:rPr lang="zh-CN" altLang="en-US" sz="20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制作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5489185"/>
                  </a:ext>
                </a:extLst>
              </a:tr>
              <a:tr h="652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骆佳俊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包图资料查询整理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954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3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0"/>
          <p:cNvSpPr txBox="1"/>
          <p:nvPr/>
        </p:nvSpPr>
        <p:spPr>
          <a:xfrm>
            <a:off x="3923928" y="1740753"/>
            <a:ext cx="3414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Thank You</a:t>
            </a:r>
            <a:endParaRPr lang="zh-CN" altLang="en-US" sz="4800" b="1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A079AE-8776-4C64-B69A-D0C4E08C9C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591"/>
            <a:ext cx="1384598" cy="1118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cs typeface="微软雅黑" panose="020B0503020204020204" pitchFamily="34" charset="-122"/>
                <a:sym typeface="+mn-lt"/>
              </a:rPr>
              <a:pPr/>
              <a:t>5</a:t>
            </a:fld>
            <a:endParaRPr lang="en-GB"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119101" y="360945"/>
            <a:ext cx="2369967" cy="48261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rgbClr val="168999"/>
                </a:solidFill>
                <a:cs typeface="微软雅黑" panose="020B0503020204020204" pitchFamily="34" charset="-122"/>
                <a:sym typeface="+mn-lt"/>
              </a:rPr>
              <a:t>什么是对象图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73799" y="1006395"/>
            <a:ext cx="6765268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同一个类图所对应的对象图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可以有多个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，多个对象图合在一起共同展示了随着时间的推移，在不同时间点系统的对象状态。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B228DE-F930-4DE2-AF3A-BABED29BF6A4}"/>
              </a:ext>
            </a:extLst>
          </p:cNvPr>
          <p:cNvSpPr/>
          <p:nvPr/>
        </p:nvSpPr>
        <p:spPr>
          <a:xfrm>
            <a:off x="873799" y="2296300"/>
            <a:ext cx="676526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与类图的抽象性相比，对象图是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具体的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。其通常用来提供和所对应类图的结构示例，或者作为所对应类图的测试用例。应当说每一幅对象图都有其侧重点，因而，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每一幅对象图应当只侧重表达其所侧重内容。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39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延时符</a:t>
            </a:r>
          </a:p>
        </p:txBody>
      </p:sp>
      <p:sp>
        <p:nvSpPr>
          <p:cNvPr id="70" name="Rectangle 30"/>
          <p:cNvSpPr/>
          <p:nvPr/>
        </p:nvSpPr>
        <p:spPr>
          <a:xfrm>
            <a:off x="2587517" y="2954793"/>
            <a:ext cx="294137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74" name="Rectangle 34"/>
          <p:cNvSpPr/>
          <p:nvPr/>
        </p:nvSpPr>
        <p:spPr>
          <a:xfrm>
            <a:off x="424507" y="1033123"/>
            <a:ext cx="3531839" cy="3077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对象（</a:t>
            </a:r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object</a:t>
            </a: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）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是面向对象的基本构造单元，是系统中用来描述客观事物的一个实体。一个对象由一组属性和对属性进行操作的一组方法组成。</a:t>
            </a:r>
            <a:endParaRPr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7" name="文本占位符 1"/>
          <p:cNvSpPr txBox="1"/>
          <p:nvPr/>
        </p:nvSpPr>
        <p:spPr>
          <a:xfrm>
            <a:off x="979866" y="446653"/>
            <a:ext cx="2444787" cy="445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对象图的内容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9FEFF1-3626-464C-923E-78328C9BD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608856"/>
            <a:ext cx="4467943" cy="392578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41729C6-461E-4557-BF17-AC870E805E10}"/>
              </a:ext>
            </a:extLst>
          </p:cNvPr>
          <p:cNvSpPr/>
          <p:nvPr/>
        </p:nvSpPr>
        <p:spPr>
          <a:xfrm>
            <a:off x="5652120" y="1946681"/>
            <a:ext cx="1732971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延时符</a:t>
            </a:r>
          </a:p>
        </p:txBody>
      </p:sp>
      <p:sp>
        <p:nvSpPr>
          <p:cNvPr id="70" name="Rectangle 30"/>
          <p:cNvSpPr/>
          <p:nvPr/>
        </p:nvSpPr>
        <p:spPr>
          <a:xfrm>
            <a:off x="2587517" y="2954793"/>
            <a:ext cx="294137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74" name="Rectangle 34"/>
          <p:cNvSpPr/>
          <p:nvPr/>
        </p:nvSpPr>
        <p:spPr>
          <a:xfrm>
            <a:off x="424507" y="1033123"/>
            <a:ext cx="3531839" cy="3077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链（</a:t>
            </a:r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link</a:t>
            </a: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）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是对象之间的语义连接。一般来说，链是关联的实例。链指明了一个对象向另一个对象（或自身）发送消息的路径。</a:t>
            </a:r>
            <a:endParaRPr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7" name="文本占位符 1"/>
          <p:cNvSpPr txBox="1"/>
          <p:nvPr/>
        </p:nvSpPr>
        <p:spPr>
          <a:xfrm>
            <a:off x="979866" y="446653"/>
            <a:ext cx="2444787" cy="445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对象图的内容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9FEFF1-3626-464C-923E-78328C9BD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608856"/>
            <a:ext cx="4467943" cy="392578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41729C6-461E-4557-BF17-AC870E805E10}"/>
              </a:ext>
            </a:extLst>
          </p:cNvPr>
          <p:cNvSpPr/>
          <p:nvPr/>
        </p:nvSpPr>
        <p:spPr>
          <a:xfrm>
            <a:off x="5528896" y="1972932"/>
            <a:ext cx="504056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98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10450" y="465605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对象图的用途</a:t>
            </a:r>
          </a:p>
        </p:txBody>
      </p:sp>
      <p:grpSp>
        <p:nvGrpSpPr>
          <p:cNvPr id="53" name="Group 31"/>
          <p:cNvGrpSpPr/>
          <p:nvPr/>
        </p:nvGrpSpPr>
        <p:grpSpPr>
          <a:xfrm>
            <a:off x="1110448" y="1136434"/>
            <a:ext cx="2531216" cy="662554"/>
            <a:chOff x="6822581" y="1851723"/>
            <a:chExt cx="3374956" cy="883405"/>
          </a:xfrm>
        </p:grpSpPr>
        <p:sp>
          <p:nvSpPr>
            <p:cNvPr id="54" name="TextBox 32"/>
            <p:cNvSpPr txBox="1"/>
            <p:nvPr/>
          </p:nvSpPr>
          <p:spPr>
            <a:xfrm>
              <a:off x="7457041" y="1984372"/>
              <a:ext cx="2740496" cy="66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捕获实例和连接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5" name="TextBox 33"/>
            <p:cNvSpPr txBox="1"/>
            <p:nvPr/>
          </p:nvSpPr>
          <p:spPr>
            <a:xfrm>
              <a:off x="6822581" y="1851723"/>
              <a:ext cx="921620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01.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C4E01949-B4F6-4997-AD25-697982008B4C}"/>
              </a:ext>
            </a:extLst>
          </p:cNvPr>
          <p:cNvGrpSpPr/>
          <p:nvPr/>
        </p:nvGrpSpPr>
        <p:grpSpPr>
          <a:xfrm>
            <a:off x="4117509" y="1160770"/>
            <a:ext cx="3419725" cy="662554"/>
            <a:chOff x="6822581" y="1851723"/>
            <a:chExt cx="4559635" cy="883405"/>
          </a:xfrm>
        </p:grpSpPr>
        <p:sp>
          <p:nvSpPr>
            <p:cNvPr id="23" name="TextBox 32">
              <a:extLst>
                <a:ext uri="{FF2B5EF4-FFF2-40B4-BE49-F238E27FC236}">
                  <a16:creationId xmlns:a16="http://schemas.microsoft.com/office/drawing/2014/main" id="{6233F416-8F36-4CA8-910E-925A26BE7705}"/>
                </a:ext>
              </a:extLst>
            </p:cNvPr>
            <p:cNvSpPr txBox="1"/>
            <p:nvPr/>
          </p:nvSpPr>
          <p:spPr>
            <a:xfrm>
              <a:off x="7716253" y="1952167"/>
              <a:ext cx="3665963" cy="66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在分析和设计阶段创建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4" name="TextBox 33">
              <a:extLst>
                <a:ext uri="{FF2B5EF4-FFF2-40B4-BE49-F238E27FC236}">
                  <a16:creationId xmlns:a16="http://schemas.microsoft.com/office/drawing/2014/main" id="{91AABECB-7B88-4092-B4C9-FE52B0268208}"/>
                </a:ext>
              </a:extLst>
            </p:cNvPr>
            <p:cNvSpPr txBox="1"/>
            <p:nvPr/>
          </p:nvSpPr>
          <p:spPr>
            <a:xfrm>
              <a:off x="6822581" y="1851723"/>
              <a:ext cx="921620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02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772A6A88-CD47-44E1-B900-112C273AA3A3}"/>
              </a:ext>
            </a:extLst>
          </p:cNvPr>
          <p:cNvGrpSpPr/>
          <p:nvPr/>
        </p:nvGrpSpPr>
        <p:grpSpPr>
          <a:xfrm>
            <a:off x="1110448" y="1937230"/>
            <a:ext cx="3044177" cy="662554"/>
            <a:chOff x="6822581" y="1851723"/>
            <a:chExt cx="4058904" cy="883405"/>
          </a:xfrm>
        </p:grpSpPr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39AA00F1-C11C-4917-A198-3F50B713D596}"/>
                </a:ext>
              </a:extLst>
            </p:cNvPr>
            <p:cNvSpPr txBox="1"/>
            <p:nvPr/>
          </p:nvSpPr>
          <p:spPr>
            <a:xfrm>
              <a:off x="7457041" y="1984372"/>
              <a:ext cx="3424444" cy="66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捕获交互的静态部分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id="{27610A72-42A2-49FB-8241-6621DE9F4847}"/>
                </a:ext>
              </a:extLst>
            </p:cNvPr>
            <p:cNvSpPr txBox="1"/>
            <p:nvPr/>
          </p:nvSpPr>
          <p:spPr>
            <a:xfrm>
              <a:off x="6822581" y="1851723"/>
              <a:ext cx="921620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03.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A9D048DC-FAC6-486A-907D-7D8CA7414061}"/>
              </a:ext>
            </a:extLst>
          </p:cNvPr>
          <p:cNvGrpSpPr/>
          <p:nvPr/>
        </p:nvGrpSpPr>
        <p:grpSpPr>
          <a:xfrm>
            <a:off x="4117510" y="1961566"/>
            <a:ext cx="3528728" cy="662554"/>
            <a:chOff x="6822581" y="1851723"/>
            <a:chExt cx="4704972" cy="883405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AD62F1EC-9B14-474C-ADFE-5732B78B644E}"/>
                </a:ext>
              </a:extLst>
            </p:cNvPr>
            <p:cNvSpPr txBox="1"/>
            <p:nvPr/>
          </p:nvSpPr>
          <p:spPr>
            <a:xfrm>
              <a:off x="7716252" y="1959632"/>
              <a:ext cx="3811301" cy="66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举例说明数据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/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对象结构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0" name="TextBox 33">
              <a:extLst>
                <a:ext uri="{FF2B5EF4-FFF2-40B4-BE49-F238E27FC236}">
                  <a16:creationId xmlns:a16="http://schemas.microsoft.com/office/drawing/2014/main" id="{0DFB59CC-7BBC-4277-B9D9-C41C279C62C9}"/>
                </a:ext>
              </a:extLst>
            </p:cNvPr>
            <p:cNvSpPr txBox="1"/>
            <p:nvPr/>
          </p:nvSpPr>
          <p:spPr>
            <a:xfrm>
              <a:off x="6822581" y="1851723"/>
              <a:ext cx="921620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04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8FF56C66-355E-4076-895B-7A1DC697478D}"/>
              </a:ext>
            </a:extLst>
          </p:cNvPr>
          <p:cNvGrpSpPr/>
          <p:nvPr/>
        </p:nvGrpSpPr>
        <p:grpSpPr>
          <a:xfrm>
            <a:off x="1110448" y="2636916"/>
            <a:ext cx="2531854" cy="662554"/>
            <a:chOff x="6822581" y="1851723"/>
            <a:chExt cx="3375807" cy="883405"/>
          </a:xfrm>
        </p:grpSpPr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53D85C2E-4863-499B-9921-2F99F76BBF7B}"/>
                </a:ext>
              </a:extLst>
            </p:cNvPr>
            <p:cNvSpPr txBox="1"/>
            <p:nvPr/>
          </p:nvSpPr>
          <p:spPr>
            <a:xfrm>
              <a:off x="7558348" y="1986536"/>
              <a:ext cx="2640040" cy="66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详细描述瞬态图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1DFABB42-4B1D-4C81-9460-30BFC157A0D0}"/>
                </a:ext>
              </a:extLst>
            </p:cNvPr>
            <p:cNvSpPr txBox="1"/>
            <p:nvPr/>
          </p:nvSpPr>
          <p:spPr>
            <a:xfrm>
              <a:off x="6822581" y="1851723"/>
              <a:ext cx="921621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05.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4" name="Group 31">
            <a:extLst>
              <a:ext uri="{FF2B5EF4-FFF2-40B4-BE49-F238E27FC236}">
                <a16:creationId xmlns:a16="http://schemas.microsoft.com/office/drawing/2014/main" id="{65287731-8A93-4BCA-AEB6-E563DC43C635}"/>
              </a:ext>
            </a:extLst>
          </p:cNvPr>
          <p:cNvGrpSpPr/>
          <p:nvPr/>
        </p:nvGrpSpPr>
        <p:grpSpPr>
          <a:xfrm>
            <a:off x="4117508" y="2661252"/>
            <a:ext cx="4537333" cy="1062399"/>
            <a:chOff x="6822581" y="1851723"/>
            <a:chExt cx="6049780" cy="1416531"/>
          </a:xfrm>
        </p:grpSpPr>
        <p:sp>
          <p:nvSpPr>
            <p:cNvPr id="35" name="TextBox 32">
              <a:extLst>
                <a:ext uri="{FF2B5EF4-FFF2-40B4-BE49-F238E27FC236}">
                  <a16:creationId xmlns:a16="http://schemas.microsoft.com/office/drawing/2014/main" id="{BC001706-D72D-489F-B390-6F2CB1AC8F17}"/>
                </a:ext>
              </a:extLst>
            </p:cNvPr>
            <p:cNvSpPr txBox="1"/>
            <p:nvPr/>
          </p:nvSpPr>
          <p:spPr>
            <a:xfrm>
              <a:off x="7716255" y="1986536"/>
              <a:ext cx="5156106" cy="1281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由分析人员、设计人员和代码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实现人员开发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6" name="TextBox 33">
              <a:extLst>
                <a:ext uri="{FF2B5EF4-FFF2-40B4-BE49-F238E27FC236}">
                  <a16:creationId xmlns:a16="http://schemas.microsoft.com/office/drawing/2014/main" id="{9744E679-FAAA-470E-BA5C-0F855F42285E}"/>
                </a:ext>
              </a:extLst>
            </p:cNvPr>
            <p:cNvSpPr txBox="1"/>
            <p:nvPr/>
          </p:nvSpPr>
          <p:spPr>
            <a:xfrm>
              <a:off x="6822581" y="1851723"/>
              <a:ext cx="921620" cy="88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06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.</a:t>
              </a:r>
              <a:endPara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548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10449" y="465604"/>
            <a:ext cx="2055371" cy="369657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对象图与类图对比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C33CE6-6A56-44E1-900C-759D47D92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82954"/>
              </p:ext>
            </p:extLst>
          </p:nvPr>
        </p:nvGraphicFramePr>
        <p:xfrm>
          <a:off x="1377400" y="842685"/>
          <a:ext cx="63892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600">
                  <a:extLst>
                    <a:ext uri="{9D8B030D-6E8A-4147-A177-3AD203B41FA5}">
                      <a16:colId xmlns:a16="http://schemas.microsoft.com/office/drawing/2014/main" val="1928324008"/>
                    </a:ext>
                  </a:extLst>
                </a:gridCol>
                <a:gridCol w="3194600">
                  <a:extLst>
                    <a:ext uri="{9D8B030D-6E8A-4147-A177-3AD203B41FA5}">
                      <a16:colId xmlns:a16="http://schemas.microsoft.com/office/drawing/2014/main" val="3304361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4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构成：类名、属性、操作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构成：对象名、属性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8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只有类名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对象名：类名（体现对象图是类图的示例）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属性栏定义了所有属性的特征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属性栏定义了属性的当前值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0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无操作：因为同一个类的对象操作是一样的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5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使用关联连接：关联名称、角色名、约束、多重性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使用链接连接：链接的名称、角色名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7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类是代表的对对象的分类，所以必须说明参与关联的对象的个数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对象代表的单个实体，所有的链接都是一对一的，所以不涉及多重性，即不标对象的个数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25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61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Impact"/>
        <a:ea typeface="时尚中黑简体"/>
        <a:cs typeface=""/>
      </a:majorFont>
      <a:minorFont>
        <a:latin typeface="Impact"/>
        <a:ea typeface="时尚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1835</Words>
  <Application>Microsoft Office PowerPoint</Application>
  <PresentationFormat>全屏显示(16:9)</PresentationFormat>
  <Paragraphs>310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等线</vt:lpstr>
      <vt:lpstr>宋体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John</cp:lastModifiedBy>
  <cp:revision>276</cp:revision>
  <dcterms:created xsi:type="dcterms:W3CDTF">2015-04-06T10:58:00Z</dcterms:created>
  <dcterms:modified xsi:type="dcterms:W3CDTF">2018-12-09T09:49:22Z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