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609" r:id="rId2"/>
    <p:sldId id="461" r:id="rId3"/>
    <p:sldId id="583" r:id="rId4"/>
    <p:sldId id="610" r:id="rId5"/>
    <p:sldId id="611" r:id="rId6"/>
    <p:sldId id="637" r:id="rId7"/>
    <p:sldId id="646" r:id="rId8"/>
    <p:sldId id="647" r:id="rId9"/>
    <p:sldId id="642" r:id="rId10"/>
    <p:sldId id="622" r:id="rId11"/>
    <p:sldId id="643" r:id="rId12"/>
    <p:sldId id="662" r:id="rId13"/>
    <p:sldId id="655" r:id="rId14"/>
    <p:sldId id="648" r:id="rId15"/>
    <p:sldId id="656" r:id="rId16"/>
    <p:sldId id="657" r:id="rId17"/>
    <p:sldId id="658" r:id="rId18"/>
    <p:sldId id="651" r:id="rId19"/>
    <p:sldId id="652" r:id="rId20"/>
    <p:sldId id="659" r:id="rId21"/>
    <p:sldId id="660" r:id="rId22"/>
    <p:sldId id="661" r:id="rId23"/>
    <p:sldId id="644" r:id="rId24"/>
    <p:sldId id="631" r:id="rId25"/>
    <p:sldId id="653" r:id="rId26"/>
    <p:sldId id="654" r:id="rId27"/>
    <p:sldId id="645" r:id="rId28"/>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5" autoAdjust="0"/>
    <p:restoredTop sz="82446" autoAdjust="0"/>
  </p:normalViewPr>
  <p:slideViewPr>
    <p:cSldViewPr snapToObjects="1">
      <p:cViewPr varScale="1">
        <p:scale>
          <a:sx n="73" d="100"/>
          <a:sy n="73" d="100"/>
        </p:scale>
        <p:origin x="1070" y="67"/>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pPr/>
              <a:t>2018/12/25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pPr/>
              <a:t>‹#›</a:t>
            </a:fld>
            <a:endParaRPr lang="zh-CN" altLang="en-US"/>
          </a:p>
        </p:txBody>
      </p:sp>
    </p:spTree>
    <p:extLst>
      <p:ext uri="{BB962C8B-B14F-4D97-AF65-F5344CB8AC3E}">
        <p14:creationId xmlns:p14="http://schemas.microsoft.com/office/powerpoint/2010/main" val="3924913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pPr/>
              <a:t>2018/12/25</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3693309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6309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63249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567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val="3591638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3289395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14</a:t>
            </a:fld>
            <a:endParaRPr lang="en-US"/>
          </a:p>
        </p:txBody>
      </p:sp>
    </p:spTree>
    <p:extLst>
      <p:ext uri="{BB962C8B-B14F-4D97-AF65-F5344CB8AC3E}">
        <p14:creationId xmlns:p14="http://schemas.microsoft.com/office/powerpoint/2010/main" val="2888088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96005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16</a:t>
            </a:fld>
            <a:endParaRPr lang="en-US"/>
          </a:p>
        </p:txBody>
      </p:sp>
    </p:spTree>
    <p:extLst>
      <p:ext uri="{BB962C8B-B14F-4D97-AF65-F5344CB8AC3E}">
        <p14:creationId xmlns:p14="http://schemas.microsoft.com/office/powerpoint/2010/main" val="2500869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17</a:t>
            </a:fld>
            <a:endParaRPr lang="en-US"/>
          </a:p>
        </p:txBody>
      </p:sp>
    </p:spTree>
    <p:extLst>
      <p:ext uri="{BB962C8B-B14F-4D97-AF65-F5344CB8AC3E}">
        <p14:creationId xmlns:p14="http://schemas.microsoft.com/office/powerpoint/2010/main" val="1763950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18</a:t>
            </a:fld>
            <a:endParaRPr lang="en-US"/>
          </a:p>
        </p:txBody>
      </p:sp>
    </p:spTree>
    <p:extLst>
      <p:ext uri="{BB962C8B-B14F-4D97-AF65-F5344CB8AC3E}">
        <p14:creationId xmlns:p14="http://schemas.microsoft.com/office/powerpoint/2010/main" val="1887323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19</a:t>
            </a:fld>
            <a:endParaRPr lang="en-US"/>
          </a:p>
        </p:txBody>
      </p:sp>
    </p:spTree>
    <p:extLst>
      <p:ext uri="{BB962C8B-B14F-4D97-AF65-F5344CB8AC3E}">
        <p14:creationId xmlns:p14="http://schemas.microsoft.com/office/powerpoint/2010/main" val="383153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91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val="1673649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val="2474341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22</a:t>
            </a:fld>
            <a:endParaRPr lang="en-US"/>
          </a:p>
        </p:txBody>
      </p:sp>
    </p:spTree>
    <p:extLst>
      <p:ext uri="{BB962C8B-B14F-4D97-AF65-F5344CB8AC3E}">
        <p14:creationId xmlns:p14="http://schemas.microsoft.com/office/powerpoint/2010/main" val="2937256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10202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1</a:t>
            </a:r>
            <a:r>
              <a:rPr lang="zh-CN" altLang="en-US" sz="1200" dirty="0">
                <a:solidFill>
                  <a:srgbClr val="FF0000"/>
                </a:solidFill>
                <a:latin typeface="黑体" panose="02010609060101010101" pitchFamily="49" charset="-122"/>
                <a:ea typeface="黑体" panose="02010609060101010101" pitchFamily="49" charset="-122"/>
              </a:rPr>
              <a:t>可视化</a:t>
            </a:r>
            <a:r>
              <a:rPr lang="zh-CN" altLang="en-US" sz="1200" dirty="0">
                <a:latin typeface="黑体" panose="02010609060101010101" pitchFamily="49" charset="-122"/>
                <a:ea typeface="黑体" panose="02010609060101010101" pitchFamily="49" charset="-122"/>
              </a:rPr>
              <a:t>、</a:t>
            </a:r>
            <a:r>
              <a:rPr lang="zh-CN" altLang="en-US" sz="1200" dirty="0">
                <a:solidFill>
                  <a:srgbClr val="FF0000"/>
                </a:solidFill>
                <a:latin typeface="黑体" panose="02010609060101010101" pitchFamily="49" charset="-122"/>
                <a:ea typeface="黑体" panose="02010609060101010101" pitchFamily="49" charset="-122"/>
              </a:rPr>
              <a:t>详述</a:t>
            </a:r>
            <a:r>
              <a:rPr lang="zh-CN" altLang="en-US" sz="1200" dirty="0">
                <a:latin typeface="黑体" panose="02010609060101010101" pitchFamily="49" charset="-122"/>
                <a:ea typeface="黑体" panose="02010609060101010101" pitchFamily="49" charset="-122"/>
              </a:rPr>
              <a:t>、</a:t>
            </a:r>
            <a:r>
              <a:rPr lang="zh-CN" altLang="en-US" sz="1200" dirty="0">
                <a:solidFill>
                  <a:srgbClr val="FF0000"/>
                </a:solidFill>
                <a:latin typeface="黑体" panose="02010609060101010101" pitchFamily="49" charset="-122"/>
                <a:ea typeface="黑体" panose="02010609060101010101" pitchFamily="49" charset="-122"/>
              </a:rPr>
              <a:t>构造</a:t>
            </a:r>
            <a:r>
              <a:rPr lang="zh-CN" altLang="en-US" sz="1200" dirty="0">
                <a:latin typeface="黑体" panose="02010609060101010101" pitchFamily="49" charset="-122"/>
                <a:ea typeface="黑体" panose="02010609060101010101" pitchFamily="49" charset="-122"/>
              </a:rPr>
              <a:t>、</a:t>
            </a:r>
            <a:r>
              <a:rPr lang="zh-CN" altLang="en-US" sz="1200" dirty="0">
                <a:solidFill>
                  <a:srgbClr val="FF0000"/>
                </a:solidFill>
                <a:latin typeface="黑体" panose="02010609060101010101" pitchFamily="49" charset="-122"/>
                <a:ea typeface="黑体" panose="02010609060101010101" pitchFamily="49" charset="-122"/>
              </a:rPr>
              <a:t>文档化</a:t>
            </a:r>
            <a:r>
              <a:rPr lang="zh-CN" altLang="en-US" sz="1200" dirty="0">
                <a:latin typeface="黑体" panose="02010609060101010101" pitchFamily="49" charset="-122"/>
                <a:ea typeface="黑体" panose="02010609060101010101" pitchFamily="49" charset="-122"/>
              </a:rPr>
              <a:t>。</a:t>
            </a:r>
          </a:p>
          <a:p>
            <a:r>
              <a:rPr lang="en-US" altLang="zh-CN" dirty="0"/>
              <a:t>2</a:t>
            </a:r>
          </a:p>
          <a:p>
            <a:r>
              <a:rPr lang="en-US" altLang="zh-CN" dirty="0"/>
              <a:t>1.</a:t>
            </a:r>
            <a:r>
              <a:rPr lang="zh-CN" altLang="en-US" dirty="0"/>
              <a:t>用例图：在</a:t>
            </a:r>
            <a:r>
              <a:rPr lang="en-US" altLang="zh-CN" dirty="0"/>
              <a:t>UML2.0</a:t>
            </a:r>
            <a:r>
              <a:rPr lang="zh-CN" altLang="en-US" dirty="0"/>
              <a:t>中，为每个用例增加了一个称为“</a:t>
            </a:r>
            <a:r>
              <a:rPr lang="en-US" altLang="zh-CN" dirty="0"/>
              <a:t>Subject”</a:t>
            </a:r>
            <a:r>
              <a:rPr lang="zh-CN" altLang="en-US" dirty="0"/>
              <a:t>的特征，这项特征的取值可以作为在逻辑层面划分一组用例的一项依据。 </a:t>
            </a:r>
          </a:p>
          <a:p>
            <a:r>
              <a:rPr lang="en-US" altLang="zh-CN" dirty="0"/>
              <a:t>2.</a:t>
            </a:r>
            <a:r>
              <a:rPr lang="zh-CN" altLang="en-US" dirty="0"/>
              <a:t>顺序图：允许顺序图中明确的表达分支判断逻辑；允许“纵向”与“横向”地对顺序图进行拆分与引用；提供了一种新图，称为“交互纵览图”，可以直观地表达一组相关顺序图之间的流转逻辑</a:t>
            </a:r>
          </a:p>
          <a:p>
            <a:r>
              <a:rPr lang="en-US" altLang="zh-CN" dirty="0"/>
              <a:t>3.</a:t>
            </a:r>
            <a:r>
              <a:rPr lang="zh-CN" altLang="en-US" dirty="0"/>
              <a:t>活动图：在</a:t>
            </a:r>
            <a:r>
              <a:rPr lang="en-US" altLang="zh-CN" dirty="0"/>
              <a:t>UML2.0</a:t>
            </a:r>
            <a:r>
              <a:rPr lang="zh-CN" altLang="en-US" dirty="0"/>
              <a:t>中，活动图增加了许多新特性。例如泳道可以划分层次，增加丰富的同步表达能力，在活动图中引入对象等。</a:t>
            </a:r>
          </a:p>
          <a:p>
            <a:r>
              <a:rPr lang="en-US" altLang="zh-CN" dirty="0"/>
              <a:t>4.</a:t>
            </a:r>
            <a:r>
              <a:rPr lang="zh-CN" altLang="en-US" dirty="0"/>
              <a:t>构件图：在</a:t>
            </a:r>
            <a:r>
              <a:rPr lang="en-US" altLang="zh-CN" dirty="0"/>
              <a:t>UML2.0</a:t>
            </a:r>
            <a:r>
              <a:rPr lang="zh-CN" altLang="en-US" dirty="0"/>
              <a:t>中，构件图有比较明显的改进。构件本身内容的表述更清晰，包括构件所提供的接口、所要求的接口、盖构件所实现的类、以及盖构件所对应的具体“制品” 。构件之间的依赖关系通过“组装连接器” 更加明确地表达</a:t>
            </a:r>
            <a:r>
              <a:rPr lang="zh-CN" altLang="en-US" dirty="0" smtClean="0"/>
              <a:t>。</a:t>
            </a:r>
            <a:endParaRPr lang="en-US" altLang="zh-CN" dirty="0" smtClean="0"/>
          </a:p>
          <a:p>
            <a:r>
              <a:rPr lang="en-US" altLang="zh-CN" dirty="0" smtClean="0"/>
              <a:t>3</a:t>
            </a:r>
          </a:p>
          <a:p>
            <a:r>
              <a:rPr lang="zh-CN" altLang="en-US" dirty="0" smtClean="0"/>
              <a:t>识别参与者</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24</a:t>
            </a:fld>
            <a:endParaRPr lang="en-US"/>
          </a:p>
        </p:txBody>
      </p:sp>
    </p:spTree>
    <p:extLst>
      <p:ext uri="{BB962C8B-B14F-4D97-AF65-F5344CB8AC3E}">
        <p14:creationId xmlns:p14="http://schemas.microsoft.com/office/powerpoint/2010/main" val="33557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25</a:t>
            </a:fld>
            <a:endParaRPr lang="en-US"/>
          </a:p>
        </p:txBody>
      </p:sp>
    </p:spTree>
    <p:extLst>
      <p:ext uri="{BB962C8B-B14F-4D97-AF65-F5344CB8AC3E}">
        <p14:creationId xmlns:p14="http://schemas.microsoft.com/office/powerpoint/2010/main" val="1562010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26</a:t>
            </a:fld>
            <a:endParaRPr lang="en-US"/>
          </a:p>
        </p:txBody>
      </p:sp>
    </p:spTree>
    <p:extLst>
      <p:ext uri="{BB962C8B-B14F-4D97-AF65-F5344CB8AC3E}">
        <p14:creationId xmlns:p14="http://schemas.microsoft.com/office/powerpoint/2010/main" val="719038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27</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04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72088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294450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238314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279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294172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a:t>
            </a:fld>
            <a:endParaRPr lang="en-US"/>
          </a:p>
        </p:txBody>
      </p:sp>
    </p:spTree>
    <p:extLst>
      <p:ext uri="{BB962C8B-B14F-4D97-AF65-F5344CB8AC3E}">
        <p14:creationId xmlns:p14="http://schemas.microsoft.com/office/powerpoint/2010/main" val="275455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2562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pPr algn="ct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1" name="Group 9"/>
          <p:cNvGrpSpPr>
            <a:grpSpLocks noChangeAspect="1"/>
          </p:cNvGrpSpPr>
          <p:nvPr/>
        </p:nvGrpSpPr>
        <p:grpSpPr bwMode="auto">
          <a:xfrm>
            <a:off x="2909094" y="5204255"/>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954801" y="3249680"/>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6000" b="1" dirty="0">
                <a:solidFill>
                  <a:schemeClr val="accent1"/>
                </a:solidFill>
                <a:latin typeface="+mn-ea"/>
                <a:ea typeface="+mn-ea"/>
              </a:rPr>
              <a:t>UML</a:t>
            </a:r>
            <a:r>
              <a:rPr lang="zh-CN" altLang="en-US" sz="6000" b="1" dirty="0">
                <a:solidFill>
                  <a:schemeClr val="accent1"/>
                </a:solidFill>
                <a:latin typeface="+mn-ea"/>
                <a:ea typeface="+mn-ea"/>
              </a:rPr>
              <a:t>基础</a:t>
            </a:r>
            <a:r>
              <a:rPr lang="en-US" altLang="zh-CN" sz="6000" b="1" dirty="0">
                <a:solidFill>
                  <a:schemeClr val="accent1"/>
                </a:solidFill>
                <a:latin typeface="+mn-ea"/>
                <a:ea typeface="+mn-ea"/>
              </a:rPr>
              <a:t>IV</a:t>
            </a:r>
            <a:r>
              <a:rPr lang="zh-CN" altLang="en-US" sz="6000" b="1" dirty="0">
                <a:solidFill>
                  <a:schemeClr val="accent1"/>
                </a:solidFill>
                <a:latin typeface="+mn-ea"/>
                <a:ea typeface="+mn-ea"/>
              </a:rPr>
              <a:t>：综合应用和问题解答</a:t>
            </a:r>
            <a:endParaRPr lang="zh-CN" sz="6000" b="1" dirty="0">
              <a:solidFill>
                <a:schemeClr val="accent1"/>
              </a:solidFill>
              <a:latin typeface="+mn-ea"/>
              <a:ea typeface="+mn-ea"/>
            </a:endParaRPr>
          </a:p>
        </p:txBody>
      </p:sp>
      <p:sp>
        <p:nvSpPr>
          <p:cNvPr id="35" name="Rectangle 4"/>
          <p:cNvSpPr txBox="1">
            <a:spLocks noChangeArrowheads="1"/>
          </p:cNvSpPr>
          <p:nvPr/>
        </p:nvSpPr>
        <p:spPr bwMode="auto">
          <a:xfrm>
            <a:off x="3262070" y="484926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b="0" dirty="0">
                <a:solidFill>
                  <a:schemeClr val="accent1"/>
                </a:solidFill>
                <a:latin typeface="+mn-ea"/>
                <a:ea typeface="+mn-ea"/>
              </a:rPr>
              <a:t>PRD2018-G03</a:t>
            </a:r>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603365" y="4849356"/>
            <a:ext cx="2685415"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指导老师：杨枨 </a:t>
            </a:r>
            <a:endParaRPr lang="zh-CN" altLang="zh-CN" b="0" dirty="0">
              <a:solidFill>
                <a:schemeClr val="accent1"/>
              </a:solidFill>
              <a:latin typeface="+mn-ea"/>
              <a:ea typeface="+mn-ea"/>
            </a:endParaRPr>
          </a:p>
        </p:txBody>
      </p:sp>
      <p:grpSp>
        <p:nvGrpSpPr>
          <p:cNvPr id="3" name="组合 2">
            <a:extLst>
              <a:ext uri="{FF2B5EF4-FFF2-40B4-BE49-F238E27FC236}">
                <a16:creationId xmlns:a16="http://schemas.microsoft.com/office/drawing/2014/main" xmlns="" id="{52907B9E-94A5-4CA3-ACB3-918A11A9E978}"/>
              </a:ext>
            </a:extLst>
          </p:cNvPr>
          <p:cNvGrpSpPr/>
          <p:nvPr/>
        </p:nvGrpSpPr>
        <p:grpSpPr>
          <a:xfrm>
            <a:off x="3042304" y="5634415"/>
            <a:ext cx="7243834" cy="442913"/>
            <a:chOff x="1735661" y="5855871"/>
            <a:chExt cx="7243834" cy="442913"/>
          </a:xfrm>
        </p:grpSpPr>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8" name="TextBox 82"/>
            <p:cNvSpPr txBox="1"/>
            <p:nvPr/>
          </p:nvSpPr>
          <p:spPr>
            <a:xfrm>
              <a:off x="2302295" y="5877272"/>
              <a:ext cx="6677200" cy="400110"/>
            </a:xfrm>
            <a:prstGeom prst="rect">
              <a:avLst/>
            </a:prstGeom>
            <a:noFill/>
          </p:spPr>
          <p:txBody>
            <a:bodyPr wrap="square" rtlCol="0">
              <a:spAutoFit/>
            </a:bodyPr>
            <a:lstStyle/>
            <a:p>
              <a:r>
                <a:rPr lang="zh-CN" altLang="en-US" sz="2000" dirty="0">
                  <a:solidFill>
                    <a:schemeClr val="accent1"/>
                  </a:solidFill>
                  <a:latin typeface="+mj-ea"/>
                  <a:ea typeface="+mj-ea"/>
                </a:rPr>
                <a:t>小组成员：沈启航 叶柏成 杨以恒 徐哲远 骆佳俊</a:t>
              </a:r>
            </a:p>
          </p:txBody>
        </p:sp>
      </p:grpSp>
      <p:grpSp>
        <p:nvGrpSpPr>
          <p:cNvPr id="4" name="组合 3">
            <a:extLst>
              <a:ext uri="{FF2B5EF4-FFF2-40B4-BE49-F238E27FC236}">
                <a16:creationId xmlns:a16="http://schemas.microsoft.com/office/drawing/2014/main" xmlns="" id="{F41CBC5D-76C0-43BC-A339-4BCD75CA722B}"/>
              </a:ext>
            </a:extLst>
          </p:cNvPr>
          <p:cNvGrpSpPr/>
          <p:nvPr/>
        </p:nvGrpSpPr>
        <p:grpSpPr>
          <a:xfrm>
            <a:off x="5201085" y="682988"/>
            <a:ext cx="1793004" cy="1770062"/>
            <a:chOff x="2012592" y="682988"/>
            <a:chExt cx="1793004" cy="1770062"/>
          </a:xfrm>
        </p:grpSpPr>
        <p:sp>
          <p:nvSpPr>
            <p:cNvPr id="9" name="Freeform 5"/>
            <p:cNvSpPr>
              <a:spLocks noEditPoints="1"/>
            </p:cNvSpPr>
            <p:nvPr/>
          </p:nvSpPr>
          <p:spPr bwMode="auto">
            <a:xfrm>
              <a:off x="2012592" y="682988"/>
              <a:ext cx="1793004" cy="1770062"/>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8677" y="1092510"/>
              <a:ext cx="996061" cy="89633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431604" y="1412776"/>
            <a:ext cx="9331371" cy="15696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大型系统总是被</a:t>
            </a:r>
            <a:r>
              <a:rPr lang="zh-CN" altLang="en-US" sz="2400" dirty="0">
                <a:solidFill>
                  <a:srgbClr val="FF0000"/>
                </a:solidFill>
                <a:latin typeface="+mn-ea"/>
                <a:ea typeface="+mn-ea"/>
                <a:sym typeface="Arial" panose="020B0604020202020204" pitchFamily="34" charset="0"/>
              </a:rPr>
              <a:t>分解</a:t>
            </a:r>
            <a:r>
              <a:rPr lang="zh-CN" altLang="en-US" sz="2400" dirty="0">
                <a:solidFill>
                  <a:schemeClr val="bg1"/>
                </a:solidFill>
                <a:latin typeface="+mn-ea"/>
                <a:ea typeface="+mn-ea"/>
                <a:sym typeface="Arial" panose="020B0604020202020204" pitchFamily="34" charset="0"/>
              </a:rPr>
              <a:t>成为一些子系统，这些子系统提供一些相关的服务。初始设计过程的任务是要识别这些子系统并建立起子系统控制和通信的框架，这个过程叫做体系结构设计，其输出是软件体系结构的</a:t>
            </a:r>
            <a:r>
              <a:rPr lang="zh-CN" altLang="en-US" sz="2400" dirty="0" smtClean="0">
                <a:solidFill>
                  <a:schemeClr val="bg1"/>
                </a:solidFill>
                <a:latin typeface="+mn-ea"/>
                <a:ea typeface="+mn-ea"/>
                <a:sym typeface="Arial" panose="020B0604020202020204" pitchFamily="34" charset="0"/>
              </a:rPr>
              <a:t>描述。</a:t>
            </a:r>
            <a:r>
              <a:rPr lang="en-US" altLang="zh-CN" sz="2400" dirty="0" smtClean="0">
                <a:solidFill>
                  <a:schemeClr val="bg1"/>
                </a:solidFill>
                <a:latin typeface="+mn-ea"/>
                <a:ea typeface="+mn-ea"/>
                <a:sym typeface="Arial" panose="020B0604020202020204" pitchFamily="34" charset="0"/>
              </a:rPr>
              <a:t>[1]</a:t>
            </a:r>
            <a:endParaRPr lang="zh-CN" altLang="en-US" sz="2400" dirty="0">
              <a:solidFill>
                <a:schemeClr val="bg1"/>
              </a:solidFill>
              <a:latin typeface="+mn-ea"/>
              <a:ea typeface="+mn-ea"/>
              <a:sym typeface="Arial" panose="020B0604020202020204" pitchFamily="34" charset="0"/>
            </a:endParaRPr>
          </a:p>
        </p:txBody>
      </p:sp>
      <p:sp>
        <p:nvSpPr>
          <p:cNvPr id="24" name="矩形 23"/>
          <p:cNvSpPr/>
          <p:nvPr/>
        </p:nvSpPr>
        <p:spPr>
          <a:xfrm>
            <a:off x="1467607" y="3239686"/>
            <a:ext cx="9259363" cy="26776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随着软件系统的负责度和规模的增加，整个系统结构的说明和设计显得更为重要。软件体系结构在较高层次将系统定义为</a:t>
            </a:r>
            <a:r>
              <a:rPr lang="zh-CN" altLang="en-US" sz="2400" dirty="0">
                <a:solidFill>
                  <a:srgbClr val="FF0000"/>
                </a:solidFill>
                <a:latin typeface="+mn-ea"/>
                <a:ea typeface="+mn-ea"/>
                <a:sym typeface="Arial" panose="020B0604020202020204" pitchFamily="34" charset="0"/>
              </a:rPr>
              <a:t>一组交互的组件和连接</a:t>
            </a:r>
            <a:r>
              <a:rPr lang="zh-CN" altLang="en-US" sz="2400" dirty="0">
                <a:solidFill>
                  <a:schemeClr val="bg1"/>
                </a:solidFill>
                <a:latin typeface="+mn-ea"/>
                <a:ea typeface="+mn-ea"/>
                <a:sym typeface="Arial" panose="020B0604020202020204" pitchFamily="34" charset="0"/>
              </a:rPr>
              <a:t>，包括系统各组件的组织，全局控制结构，通信的协议，设计元素的功能，物理分布等等。体系结构的设计过程主要关心的是为系统建立一个基本架构，识别出系统的主要组件以及这些组件之间的通信。</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定义了一组丰富的模型元素以及建模组件、接口、关系和约束</a:t>
            </a:r>
            <a:r>
              <a:rPr lang="zh-CN" altLang="en-US" sz="2400" dirty="0" smtClean="0">
                <a:solidFill>
                  <a:schemeClr val="bg1"/>
                </a:solidFill>
                <a:latin typeface="+mn-ea"/>
                <a:ea typeface="+mn-ea"/>
                <a:sym typeface="Arial" panose="020B0604020202020204" pitchFamily="34" charset="0"/>
              </a:rPr>
              <a:t>。</a:t>
            </a:r>
            <a:r>
              <a:rPr lang="en-US" altLang="zh-CN" sz="2400" dirty="0" smtClean="0">
                <a:solidFill>
                  <a:schemeClr val="bg1"/>
                </a:solidFill>
                <a:latin typeface="+mn-ea"/>
                <a:ea typeface="+mn-ea"/>
                <a:sym typeface="Arial" panose="020B0604020202020204" pitchFamily="34" charset="0"/>
              </a:rPr>
              <a:t>[1]</a:t>
            </a:r>
            <a:endParaRPr lang="zh-CN" altLang="en-US" sz="2400" dirty="0">
              <a:solidFill>
                <a:schemeClr val="bg1"/>
              </a:solidFill>
              <a:latin typeface="+mn-ea"/>
              <a:ea typeface="+mn-ea"/>
              <a:sym typeface="Arial" panose="020B0604020202020204" pitchFamily="34" charset="0"/>
            </a:endParaRPr>
          </a:p>
        </p:txBody>
      </p:sp>
      <p:grpSp>
        <p:nvGrpSpPr>
          <p:cNvPr id="17" name="Group 9"/>
          <p:cNvGrpSpPr>
            <a:grpSpLocks noChangeAspect="1"/>
          </p:cNvGrpSpPr>
          <p:nvPr/>
        </p:nvGrpSpPr>
        <p:grpSpPr bwMode="auto">
          <a:xfrm>
            <a:off x="2311400" y="591982"/>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986607" y="3198437"/>
            <a:ext cx="1022513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accent1"/>
                </a:solidFill>
              </a:rPr>
              <a:t>实际系统中的</a:t>
            </a:r>
            <a:r>
              <a:rPr lang="en-US" altLang="zh-CN" sz="6600" dirty="0">
                <a:solidFill>
                  <a:schemeClr val="accent1"/>
                </a:solidFill>
              </a:rPr>
              <a:t>UML</a:t>
            </a:r>
            <a:r>
              <a:rPr lang="zh-CN" altLang="en-US" sz="6600" dirty="0">
                <a:solidFill>
                  <a:schemeClr val="accent1"/>
                </a:solidFill>
              </a:rPr>
              <a:t>建模</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9" name="TextBox 42"/>
          <p:cNvSpPr txBox="1"/>
          <p:nvPr/>
        </p:nvSpPr>
        <p:spPr>
          <a:xfrm>
            <a:off x="1014269" y="4725144"/>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smtClean="0"/>
              <a:t>对“软件工程系列课程教学</a:t>
            </a:r>
            <a:r>
              <a:rPr lang="zh-CN" altLang="en-US" dirty="0"/>
              <a:t>辅助网站</a:t>
            </a:r>
            <a:r>
              <a:rPr lang="zh-CN" altLang="en-US" dirty="0" smtClean="0"/>
              <a:t>”系统进行建模</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smtClean="0"/>
              <a:t>4.0 </a:t>
            </a:r>
            <a:r>
              <a:rPr lang="zh-CN" altLang="en-US" dirty="0" smtClean="0"/>
              <a:t>工具</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 name="矩形 10"/>
          <p:cNvSpPr/>
          <p:nvPr/>
        </p:nvSpPr>
        <p:spPr>
          <a:xfrm>
            <a:off x="2420511" y="1383867"/>
            <a:ext cx="2376264" cy="41549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en-US" altLang="zh-CN" sz="2400" dirty="0" smtClean="0">
                <a:solidFill>
                  <a:schemeClr val="bg1"/>
                </a:solidFill>
                <a:latin typeface="+mn-ea"/>
                <a:ea typeface="+mn-ea"/>
                <a:sym typeface="Arial" panose="020B0604020202020204" pitchFamily="34" charset="0"/>
              </a:rPr>
              <a:t> </a:t>
            </a:r>
            <a:r>
              <a:rPr lang="en-US" altLang="zh-CN" sz="2400" dirty="0" err="1" smtClean="0">
                <a:solidFill>
                  <a:schemeClr val="bg1"/>
                </a:solidFill>
                <a:latin typeface="+mn-ea"/>
                <a:ea typeface="+mn-ea"/>
                <a:sym typeface="Arial" panose="020B0604020202020204" pitchFamily="34" charset="0"/>
              </a:rPr>
              <a:t>StarUML</a:t>
            </a:r>
            <a:r>
              <a:rPr lang="en-US" altLang="zh-CN" sz="2400" dirty="0">
                <a:solidFill>
                  <a:schemeClr val="bg1"/>
                </a:solidFill>
                <a:latin typeface="+mn-ea"/>
                <a:ea typeface="+mn-ea"/>
                <a:sym typeface="Arial" panose="020B0604020202020204" pitchFamily="34" charset="0"/>
              </a:rPr>
              <a:t>(</a:t>
            </a:r>
            <a:r>
              <a:rPr lang="zh-CN" altLang="en-US" sz="2400" dirty="0">
                <a:solidFill>
                  <a:schemeClr val="bg1"/>
                </a:solidFill>
                <a:latin typeface="+mn-ea"/>
                <a:ea typeface="+mn-ea"/>
                <a:sym typeface="Arial" panose="020B0604020202020204" pitchFamily="34" charset="0"/>
              </a:rPr>
              <a:t>简称</a:t>
            </a:r>
            <a:r>
              <a:rPr lang="en-US" altLang="zh-CN" sz="2400" dirty="0">
                <a:solidFill>
                  <a:schemeClr val="bg1"/>
                </a:solidFill>
                <a:latin typeface="+mn-ea"/>
                <a:ea typeface="+mn-ea"/>
                <a:sym typeface="Arial" panose="020B0604020202020204" pitchFamily="34" charset="0"/>
              </a:rPr>
              <a:t>SU)</a:t>
            </a:r>
            <a:r>
              <a:rPr lang="zh-CN" altLang="en-US" sz="2400" dirty="0">
                <a:solidFill>
                  <a:schemeClr val="bg1"/>
                </a:solidFill>
                <a:latin typeface="+mn-ea"/>
                <a:ea typeface="+mn-ea"/>
                <a:sym typeface="Arial" panose="020B0604020202020204" pitchFamily="34" charset="0"/>
              </a:rPr>
              <a:t>，是一种创建</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类图，生成类图和其他类型的统一建模语言</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图表的工具</a:t>
            </a:r>
            <a:r>
              <a:rPr lang="zh-CN" altLang="en-US" sz="2400" dirty="0" smtClean="0">
                <a:solidFill>
                  <a:schemeClr val="bg1"/>
                </a:solidFill>
                <a:latin typeface="+mn-ea"/>
                <a:ea typeface="+mn-ea"/>
                <a:sym typeface="Arial" panose="020B0604020202020204" pitchFamily="34" charset="0"/>
              </a:rPr>
              <a:t>。</a:t>
            </a:r>
            <a:endParaRPr lang="en-US" altLang="zh-CN" sz="2400" dirty="0" smtClean="0">
              <a:solidFill>
                <a:schemeClr val="bg1"/>
              </a:solidFill>
              <a:latin typeface="+mn-ea"/>
              <a:ea typeface="+mn-ea"/>
              <a:sym typeface="Arial" panose="020B0604020202020204" pitchFamily="34" charset="0"/>
            </a:endParaRPr>
          </a:p>
          <a:p>
            <a:r>
              <a:rPr lang="en-US" altLang="zh-CN" sz="2400" dirty="0">
                <a:solidFill>
                  <a:schemeClr val="bg1"/>
                </a:solidFill>
                <a:latin typeface="+mn-ea"/>
                <a:ea typeface="+mn-ea"/>
                <a:sym typeface="Arial" panose="020B0604020202020204" pitchFamily="34" charset="0"/>
              </a:rPr>
              <a:t> </a:t>
            </a:r>
            <a:r>
              <a:rPr lang="en-US" altLang="zh-CN" sz="2400" dirty="0" smtClean="0">
                <a:solidFill>
                  <a:schemeClr val="bg1"/>
                </a:solidFill>
                <a:latin typeface="+mn-ea"/>
                <a:ea typeface="+mn-ea"/>
                <a:sym typeface="Arial" panose="020B0604020202020204" pitchFamily="34" charset="0"/>
              </a:rPr>
              <a:t>     </a:t>
            </a:r>
            <a:r>
              <a:rPr lang="en-US" altLang="zh-CN" sz="2400" dirty="0" err="1" smtClean="0">
                <a:solidFill>
                  <a:schemeClr val="bg1"/>
                </a:solidFill>
                <a:latin typeface="+mn-ea"/>
                <a:ea typeface="+mn-ea"/>
                <a:sym typeface="Arial" panose="020B0604020202020204" pitchFamily="34" charset="0"/>
              </a:rPr>
              <a:t>StarUML</a:t>
            </a:r>
            <a:r>
              <a:rPr lang="zh-CN" altLang="en-US" sz="2400" dirty="0">
                <a:solidFill>
                  <a:schemeClr val="bg1"/>
                </a:solidFill>
                <a:latin typeface="+mn-ea"/>
                <a:ea typeface="+mn-ea"/>
                <a:sym typeface="Arial" panose="020B0604020202020204" pitchFamily="34" charset="0"/>
              </a:rPr>
              <a:t>是一个开源</a:t>
            </a:r>
            <a:r>
              <a:rPr lang="zh-CN" altLang="en-US" sz="2400" dirty="0" smtClean="0">
                <a:solidFill>
                  <a:schemeClr val="bg1"/>
                </a:solidFill>
                <a:latin typeface="+mn-ea"/>
                <a:ea typeface="+mn-ea"/>
                <a:sym typeface="Arial" panose="020B0604020202020204" pitchFamily="34" charset="0"/>
              </a:rPr>
              <a:t>项目，他发展</a:t>
            </a:r>
            <a:r>
              <a:rPr lang="zh-CN" altLang="en-US" sz="2400" dirty="0">
                <a:solidFill>
                  <a:schemeClr val="bg1"/>
                </a:solidFill>
                <a:latin typeface="+mn-ea"/>
                <a:ea typeface="+mn-ea"/>
                <a:sym typeface="Arial" panose="020B0604020202020204" pitchFamily="34" charset="0"/>
              </a:rPr>
              <a:t>快、灵活、可扩展性</a:t>
            </a:r>
            <a:r>
              <a:rPr lang="zh-CN" altLang="en-US" sz="2400" dirty="0" smtClean="0">
                <a:solidFill>
                  <a:schemeClr val="bg1"/>
                </a:solidFill>
                <a:latin typeface="+mn-ea"/>
                <a:ea typeface="+mn-ea"/>
                <a:sym typeface="Arial" panose="020B0604020202020204" pitchFamily="34" charset="0"/>
              </a:rPr>
              <a:t>强</a:t>
            </a:r>
            <a:endParaRPr lang="zh-CN" altLang="en-US" sz="2400" dirty="0">
              <a:solidFill>
                <a:schemeClr val="bg1"/>
              </a:solidFill>
              <a:latin typeface="+mn-ea"/>
              <a:ea typeface="+mn-ea"/>
              <a:sym typeface="Arial" panose="020B0604020202020204"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95" y="1383867"/>
            <a:ext cx="1404277" cy="1665536"/>
          </a:xfrm>
          <a:prstGeom prst="rect">
            <a:avLst/>
          </a:prstGeom>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b="5317"/>
          <a:stretch/>
        </p:blipFill>
        <p:spPr>
          <a:xfrm>
            <a:off x="5022032" y="1326669"/>
            <a:ext cx="6502626" cy="4269380"/>
          </a:xfrm>
          <a:prstGeom prst="rect">
            <a:avLst/>
          </a:prstGeom>
        </p:spPr>
      </p:pic>
      <p:sp>
        <p:nvSpPr>
          <p:cNvPr id="6" name="文本框 5"/>
          <p:cNvSpPr txBox="1"/>
          <p:nvPr/>
        </p:nvSpPr>
        <p:spPr>
          <a:xfrm>
            <a:off x="7755359" y="5840045"/>
            <a:ext cx="877163" cy="369332"/>
          </a:xfrm>
          <a:prstGeom prst="rect">
            <a:avLst/>
          </a:prstGeom>
          <a:noFill/>
        </p:spPr>
        <p:txBody>
          <a:bodyPr wrap="none" rtlCol="0">
            <a:spAutoFit/>
          </a:bodyPr>
          <a:lstStyle/>
          <a:p>
            <a:r>
              <a:rPr lang="zh-CN" altLang="en-US" dirty="0">
                <a:solidFill>
                  <a:schemeClr val="bg1"/>
                </a:solidFill>
              </a:rPr>
              <a:t>主界面</a:t>
            </a:r>
          </a:p>
        </p:txBody>
      </p:sp>
    </p:spTree>
    <p:extLst>
      <p:ext uri="{BB962C8B-B14F-4D97-AF65-F5344CB8AC3E}">
        <p14:creationId xmlns:p14="http://schemas.microsoft.com/office/powerpoint/2010/main" val="71912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smtClean="0"/>
              <a:t>4.1 </a:t>
            </a:r>
            <a:r>
              <a:rPr lang="zh-CN" altLang="en-US" dirty="0" smtClean="0"/>
              <a:t>从需求出发</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矩形 8"/>
          <p:cNvSpPr/>
          <p:nvPr/>
        </p:nvSpPr>
        <p:spPr>
          <a:xfrm>
            <a:off x="842592" y="1428073"/>
            <a:ext cx="10441159"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en-US" altLang="zh-CN" sz="2400" dirty="0" smtClean="0">
                <a:solidFill>
                  <a:schemeClr val="bg1"/>
                </a:solidFill>
                <a:latin typeface="+mn-ea"/>
                <a:ea typeface="+mn-ea"/>
                <a:sym typeface="Arial" panose="020B0604020202020204" pitchFamily="34" charset="0"/>
              </a:rPr>
              <a:t>      </a:t>
            </a:r>
            <a:r>
              <a:rPr lang="zh-CN" altLang="en-US" sz="2400" dirty="0" smtClean="0">
                <a:solidFill>
                  <a:schemeClr val="bg1"/>
                </a:solidFill>
                <a:latin typeface="+mn-ea"/>
                <a:ea typeface="+mn-ea"/>
                <a:sym typeface="Arial" panose="020B0604020202020204" pitchFamily="34" charset="0"/>
              </a:rPr>
              <a:t>系统的</a:t>
            </a:r>
            <a:r>
              <a:rPr lang="zh-CN" altLang="en-US" sz="2400" dirty="0" smtClean="0">
                <a:latin typeface="+mn-ea"/>
                <a:ea typeface="+mn-ea"/>
                <a:sym typeface="Arial" panose="020B0604020202020204" pitchFamily="34" charset="0"/>
              </a:rPr>
              <a:t>需求分析</a:t>
            </a:r>
            <a:r>
              <a:rPr lang="zh-CN" altLang="en-US" sz="2400" dirty="0" smtClean="0">
                <a:solidFill>
                  <a:schemeClr val="bg1"/>
                </a:solidFill>
                <a:latin typeface="+mn-ea"/>
                <a:ea typeface="+mn-ea"/>
                <a:sym typeface="Arial" panose="020B0604020202020204" pitchFamily="34" charset="0"/>
              </a:rPr>
              <a:t>是软件开发过程中不可缺少的，而且是非常重要的一部分，尤其是在对某个系统进行</a:t>
            </a:r>
            <a:r>
              <a:rPr lang="en-US" altLang="zh-CN" sz="2400" dirty="0" smtClean="0">
                <a:solidFill>
                  <a:schemeClr val="bg1"/>
                </a:solidFill>
                <a:latin typeface="+mn-ea"/>
                <a:ea typeface="+mn-ea"/>
                <a:sym typeface="Arial" panose="020B0604020202020204" pitchFamily="34" charset="0"/>
              </a:rPr>
              <a:t>UML</a:t>
            </a:r>
            <a:r>
              <a:rPr lang="zh-CN" altLang="en-US" sz="2400" dirty="0" smtClean="0">
                <a:solidFill>
                  <a:schemeClr val="bg1"/>
                </a:solidFill>
                <a:latin typeface="+mn-ea"/>
                <a:ea typeface="+mn-ea"/>
                <a:sym typeface="Arial" panose="020B0604020202020204" pitchFamily="34" charset="0"/>
              </a:rPr>
              <a:t>建模之前，明确系统的需求是至关重要的。</a:t>
            </a:r>
            <a:r>
              <a:rPr lang="en-US" altLang="zh-CN" sz="2400" dirty="0" smtClean="0">
                <a:solidFill>
                  <a:schemeClr val="bg1"/>
                </a:solidFill>
                <a:latin typeface="+mn-ea"/>
                <a:ea typeface="+mn-ea"/>
                <a:sym typeface="Arial" panose="020B0604020202020204" pitchFamily="34" charset="0"/>
              </a:rPr>
              <a:t>[1]</a:t>
            </a:r>
            <a:endParaRPr lang="zh-CN" altLang="en-US" sz="2400" dirty="0">
              <a:solidFill>
                <a:schemeClr val="bg1"/>
              </a:solidFill>
              <a:latin typeface="+mn-ea"/>
              <a:ea typeface="+mn-ea"/>
              <a:sym typeface="Arial" panose="020B0604020202020204" pitchFamily="34" charset="0"/>
            </a:endParaRPr>
          </a:p>
        </p:txBody>
      </p:sp>
      <p:sp>
        <p:nvSpPr>
          <p:cNvPr id="10" name="矩形 9"/>
          <p:cNvSpPr/>
          <p:nvPr/>
        </p:nvSpPr>
        <p:spPr>
          <a:xfrm>
            <a:off x="876710" y="2504569"/>
            <a:ext cx="10441159" cy="19389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en-US" altLang="zh-CN" sz="2400" dirty="0" smtClean="0">
                <a:solidFill>
                  <a:schemeClr val="bg1"/>
                </a:solidFill>
                <a:latin typeface="+mn-ea"/>
                <a:ea typeface="+mn-ea"/>
                <a:sym typeface="Arial" panose="020B0604020202020204" pitchFamily="34" charset="0"/>
              </a:rPr>
              <a:t>      </a:t>
            </a:r>
            <a:r>
              <a:rPr lang="zh-CN" altLang="en-US" sz="2400" dirty="0" smtClean="0">
                <a:solidFill>
                  <a:schemeClr val="bg1"/>
                </a:solidFill>
                <a:latin typeface="+mn-ea"/>
                <a:ea typeface="+mn-ea"/>
                <a:sym typeface="Arial" panose="020B0604020202020204" pitchFamily="34" charset="0"/>
              </a:rPr>
              <a:t>“软件工程</a:t>
            </a:r>
            <a:r>
              <a:rPr lang="zh-CN" altLang="en-US" sz="2400" dirty="0">
                <a:solidFill>
                  <a:schemeClr val="bg1"/>
                </a:solidFill>
                <a:latin typeface="+mn-ea"/>
                <a:ea typeface="+mn-ea"/>
                <a:sym typeface="Arial" panose="020B0604020202020204" pitchFamily="34" charset="0"/>
              </a:rPr>
              <a:t>系列课程教学辅助网站”系统（以下简称我们的系统），是一种垂直型社区类型的网站系统，内容仅限于软件工程系列课程的教学信息。该系统能够满足在拥有一般</a:t>
            </a:r>
            <a:r>
              <a:rPr lang="zh-CN" altLang="en-US" sz="2400" dirty="0" smtClean="0">
                <a:solidFill>
                  <a:schemeClr val="bg1"/>
                </a:solidFill>
                <a:latin typeface="+mn-ea"/>
                <a:ea typeface="+mn-ea"/>
                <a:sym typeface="Arial" panose="020B0604020202020204" pitchFamily="34" charset="0"/>
              </a:rPr>
              <a:t>教学知识分享功能</a:t>
            </a:r>
            <a:r>
              <a:rPr lang="zh-CN" altLang="en-US" sz="2400" dirty="0">
                <a:solidFill>
                  <a:schemeClr val="bg1"/>
                </a:solidFill>
                <a:latin typeface="+mn-ea"/>
                <a:ea typeface="+mn-ea"/>
                <a:sym typeface="Arial" panose="020B0604020202020204" pitchFamily="34" charset="0"/>
              </a:rPr>
              <a:t>的同时，实现跨课程、跨年级之间</a:t>
            </a:r>
            <a:r>
              <a:rPr lang="zh-CN" altLang="en-US" sz="2400" dirty="0" smtClean="0">
                <a:solidFill>
                  <a:schemeClr val="bg1"/>
                </a:solidFill>
                <a:latin typeface="+mn-ea"/>
                <a:ea typeface="+mn-ea"/>
                <a:sym typeface="Arial" panose="020B0604020202020204" pitchFamily="34" charset="0"/>
              </a:rPr>
              <a:t>学生和老师进行</a:t>
            </a:r>
            <a:r>
              <a:rPr lang="zh-CN" altLang="en-US" sz="2400" dirty="0">
                <a:latin typeface="+mn-ea"/>
                <a:ea typeface="+mn-ea"/>
                <a:sym typeface="Arial" panose="020B0604020202020204" pitchFamily="34" charset="0"/>
              </a:rPr>
              <a:t>交流</a:t>
            </a:r>
            <a:r>
              <a:rPr lang="zh-CN" altLang="en-US" sz="2400" dirty="0" smtClean="0">
                <a:solidFill>
                  <a:schemeClr val="bg1"/>
                </a:solidFill>
                <a:latin typeface="+mn-ea"/>
                <a:ea typeface="+mn-ea"/>
                <a:sym typeface="Arial" panose="020B0604020202020204" pitchFamily="34" charset="0"/>
              </a:rPr>
              <a:t>的功能，甚至能够吸引非本专业却对软件工程知识有兴趣的人。</a:t>
            </a:r>
            <a:endParaRPr lang="zh-CN" altLang="en-US" sz="2400" dirty="0">
              <a:solidFill>
                <a:schemeClr val="bg1"/>
              </a:solidFill>
              <a:latin typeface="+mn-ea"/>
              <a:ea typeface="+mn-ea"/>
              <a:sym typeface="Arial" panose="020B0604020202020204" pitchFamily="34" charset="0"/>
            </a:endParaRPr>
          </a:p>
        </p:txBody>
      </p:sp>
      <p:sp>
        <p:nvSpPr>
          <p:cNvPr id="11" name="矩形 10"/>
          <p:cNvSpPr/>
          <p:nvPr/>
        </p:nvSpPr>
        <p:spPr>
          <a:xfrm>
            <a:off x="909564" y="4692981"/>
            <a:ext cx="10441159" cy="8309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en-US" altLang="zh-CN" sz="2400" dirty="0" smtClean="0">
                <a:solidFill>
                  <a:schemeClr val="bg1"/>
                </a:solidFill>
                <a:latin typeface="+mn-ea"/>
                <a:ea typeface="+mn-ea"/>
                <a:sym typeface="Arial" panose="020B0604020202020204" pitchFamily="34" charset="0"/>
              </a:rPr>
              <a:t>      </a:t>
            </a:r>
            <a:r>
              <a:rPr lang="zh-CN" altLang="en-US" sz="2400" dirty="0" smtClean="0">
                <a:solidFill>
                  <a:schemeClr val="bg1"/>
                </a:solidFill>
                <a:latin typeface="+mn-ea"/>
                <a:ea typeface="+mn-ea"/>
                <a:sym typeface="Arial" panose="020B0604020202020204" pitchFamily="34" charset="0"/>
              </a:rPr>
              <a:t>以我们的系统的学生用户参与的学习交流区部分的功能为例，进行完整的</a:t>
            </a:r>
            <a:r>
              <a:rPr lang="en-US" altLang="zh-CN" sz="2400" dirty="0" smtClean="0">
                <a:solidFill>
                  <a:schemeClr val="bg1"/>
                </a:solidFill>
                <a:latin typeface="+mn-ea"/>
                <a:ea typeface="+mn-ea"/>
                <a:sym typeface="Arial" panose="020B0604020202020204" pitchFamily="34" charset="0"/>
              </a:rPr>
              <a:t>UML</a:t>
            </a:r>
            <a:r>
              <a:rPr lang="zh-CN" altLang="en-US" sz="2400" dirty="0" smtClean="0">
                <a:solidFill>
                  <a:schemeClr val="bg1"/>
                </a:solidFill>
                <a:latin typeface="+mn-ea"/>
                <a:ea typeface="+mn-ea"/>
                <a:sym typeface="Arial" panose="020B0604020202020204" pitchFamily="34" charset="0"/>
              </a:rPr>
              <a:t>建模。</a:t>
            </a:r>
            <a:endParaRPr lang="zh-CN" altLang="en-US" sz="2400" dirty="0">
              <a:solidFill>
                <a:schemeClr val="bg1"/>
              </a:solidFill>
              <a:latin typeface="+mn-ea"/>
              <a:ea typeface="+mn-ea"/>
              <a:sym typeface="Arial" panose="020B0604020202020204" pitchFamily="34" charset="0"/>
            </a:endParaRPr>
          </a:p>
        </p:txBody>
      </p:sp>
    </p:spTree>
    <p:extLst>
      <p:ext uri="{BB962C8B-B14F-4D97-AF65-F5344CB8AC3E}">
        <p14:creationId xmlns:p14="http://schemas.microsoft.com/office/powerpoint/2010/main" val="3492819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smtClean="0"/>
              <a:t>4.2 </a:t>
            </a:r>
            <a:r>
              <a:rPr lang="zh-CN" altLang="en-US" dirty="0" smtClean="0"/>
              <a:t>用例图</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矩形 8"/>
          <p:cNvSpPr/>
          <p:nvPr/>
        </p:nvSpPr>
        <p:spPr>
          <a:xfrm>
            <a:off x="842592" y="1428073"/>
            <a:ext cx="10441159" cy="15696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en-US" altLang="zh-CN" sz="2400" dirty="0" smtClean="0">
                <a:solidFill>
                  <a:schemeClr val="bg1"/>
                </a:solidFill>
                <a:latin typeface="+mn-ea"/>
                <a:ea typeface="+mn-ea"/>
                <a:sym typeface="Arial" panose="020B0604020202020204" pitchFamily="34" charset="0"/>
              </a:rPr>
              <a:t>      </a:t>
            </a:r>
            <a:r>
              <a:rPr lang="zh-CN" altLang="en-US" sz="2400" dirty="0" smtClean="0">
                <a:solidFill>
                  <a:schemeClr val="bg1"/>
                </a:solidFill>
                <a:latin typeface="+mn-ea"/>
                <a:ea typeface="+mn-ea"/>
                <a:sym typeface="Arial" panose="020B0604020202020204" pitchFamily="34" charset="0"/>
              </a:rPr>
              <a:t>用例图是指</a:t>
            </a:r>
            <a:r>
              <a:rPr lang="zh-CN" altLang="en-US" sz="2400" dirty="0" smtClean="0">
                <a:solidFill>
                  <a:srgbClr val="FF0000"/>
                </a:solidFill>
                <a:latin typeface="+mn-ea"/>
                <a:ea typeface="+mn-ea"/>
                <a:sym typeface="Arial" panose="020B0604020202020204" pitchFamily="34" charset="0"/>
              </a:rPr>
              <a:t>作为外部参与者能看到的系统的主要功能模型的描述</a:t>
            </a:r>
            <a:r>
              <a:rPr lang="zh-CN" altLang="en-US" sz="2400" dirty="0" smtClean="0">
                <a:solidFill>
                  <a:schemeClr val="bg1"/>
                </a:solidFill>
                <a:latin typeface="+mn-ea"/>
                <a:ea typeface="+mn-ea"/>
                <a:sym typeface="Arial" panose="020B0604020202020204" pitchFamily="34" charset="0"/>
              </a:rPr>
              <a:t>。整个系统的开发都将围绕着用例模型来实现。针对我们的系统，主要任务就是要明确系统的功能是为哪些用户服务及什么样的用户需要利用我们的系统来完成工作，此外还需要确定的是系统的管理者和维护人员。</a:t>
            </a:r>
            <a:r>
              <a:rPr lang="en-US" altLang="zh-CN" sz="2400" dirty="0" smtClean="0">
                <a:solidFill>
                  <a:schemeClr val="bg1"/>
                </a:solidFill>
                <a:latin typeface="+mn-ea"/>
                <a:ea typeface="+mn-ea"/>
                <a:sym typeface="Arial" panose="020B0604020202020204" pitchFamily="34" charset="0"/>
              </a:rPr>
              <a:t>[1]</a:t>
            </a:r>
            <a:endParaRPr lang="zh-CN" altLang="en-US" sz="2400" dirty="0">
              <a:solidFill>
                <a:schemeClr val="bg1"/>
              </a:solidFill>
              <a:latin typeface="+mn-ea"/>
              <a:ea typeface="+mn-ea"/>
              <a:sym typeface="Arial" panose="020B0604020202020204" pitchFamily="34" charset="0"/>
            </a:endParaRPr>
          </a:p>
        </p:txBody>
      </p:sp>
      <p:sp>
        <p:nvSpPr>
          <p:cNvPr id="10" name="矩形 9"/>
          <p:cNvSpPr/>
          <p:nvPr/>
        </p:nvSpPr>
        <p:spPr>
          <a:xfrm>
            <a:off x="842592" y="3343133"/>
            <a:ext cx="10441159"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smtClean="0">
                <a:solidFill>
                  <a:schemeClr val="bg1"/>
                </a:solidFill>
                <a:latin typeface="+mn-ea"/>
                <a:ea typeface="+mn-ea"/>
                <a:sym typeface="Arial" panose="020B0604020202020204" pitchFamily="34" charset="0"/>
              </a:rPr>
              <a:t>       1.</a:t>
            </a:r>
            <a:r>
              <a:rPr lang="zh-CN" altLang="en-US" sz="2400" dirty="0" smtClean="0">
                <a:solidFill>
                  <a:schemeClr val="bg1"/>
                </a:solidFill>
                <a:latin typeface="+mn-ea"/>
                <a:ea typeface="+mn-ea"/>
                <a:sym typeface="Arial" panose="020B0604020202020204" pitchFamily="34" charset="0"/>
              </a:rPr>
              <a:t>明确参与者（角色）</a:t>
            </a:r>
            <a:endParaRPr lang="en-US" altLang="zh-CN" sz="2400" dirty="0" smtClean="0">
              <a:solidFill>
                <a:schemeClr val="bg1"/>
              </a:solidFill>
              <a:latin typeface="+mn-ea"/>
              <a:ea typeface="+mn-ea"/>
              <a:sym typeface="Arial" panose="020B0604020202020204" pitchFamily="34" charset="0"/>
            </a:endParaRPr>
          </a:p>
          <a:p>
            <a:r>
              <a:rPr lang="en-US" altLang="zh-CN" sz="2400" dirty="0" smtClean="0">
                <a:solidFill>
                  <a:schemeClr val="bg1"/>
                </a:solidFill>
                <a:latin typeface="+mn-ea"/>
                <a:ea typeface="+mn-ea"/>
                <a:sym typeface="Arial" panose="020B0604020202020204" pitchFamily="34" charset="0"/>
              </a:rPr>
              <a:t>       </a:t>
            </a:r>
            <a:r>
              <a:rPr lang="zh-CN" altLang="en-US" sz="2400" dirty="0" smtClean="0">
                <a:solidFill>
                  <a:schemeClr val="bg1"/>
                </a:solidFill>
                <a:latin typeface="+mn-ea"/>
                <a:ea typeface="+mn-ea"/>
                <a:sym typeface="Arial" panose="020B0604020202020204" pitchFamily="34" charset="0"/>
              </a:rPr>
              <a:t>根据前文的的功能分析，可以得出系统的参与者共有</a:t>
            </a:r>
            <a:r>
              <a:rPr lang="en-US" altLang="zh-CN" sz="2400" dirty="0" smtClean="0">
                <a:solidFill>
                  <a:schemeClr val="bg1"/>
                </a:solidFill>
                <a:latin typeface="+mn-ea"/>
                <a:ea typeface="+mn-ea"/>
                <a:sym typeface="Arial" panose="020B0604020202020204" pitchFamily="34" charset="0"/>
              </a:rPr>
              <a:t>4</a:t>
            </a:r>
            <a:r>
              <a:rPr lang="zh-CN" altLang="en-US" sz="2400" dirty="0">
                <a:solidFill>
                  <a:schemeClr val="bg1"/>
                </a:solidFill>
                <a:latin typeface="+mn-ea"/>
                <a:ea typeface="+mn-ea"/>
                <a:sym typeface="Arial" panose="020B0604020202020204" pitchFamily="34" charset="0"/>
              </a:rPr>
              <a:t>种</a:t>
            </a:r>
            <a:r>
              <a:rPr lang="zh-CN" altLang="en-US" sz="2400" dirty="0" smtClean="0">
                <a:solidFill>
                  <a:schemeClr val="bg1"/>
                </a:solidFill>
                <a:latin typeface="+mn-ea"/>
                <a:ea typeface="+mn-ea"/>
                <a:sym typeface="Arial" panose="020B0604020202020204" pitchFamily="34" charset="0"/>
              </a:rPr>
              <a:t>情况：教师、学生、游客、管理员</a:t>
            </a:r>
            <a:endParaRPr lang="zh-CN" altLang="en-US" sz="2400" dirty="0">
              <a:solidFill>
                <a:schemeClr val="bg1"/>
              </a:solidFill>
              <a:latin typeface="+mn-ea"/>
              <a:ea typeface="+mn-ea"/>
              <a:sym typeface="Arial" panose="020B0604020202020204" pitchFamily="34" charset="0"/>
            </a:endParaRPr>
          </a:p>
        </p:txBody>
      </p:sp>
    </p:spTree>
    <p:extLst>
      <p:ext uri="{BB962C8B-B14F-4D97-AF65-F5344CB8AC3E}">
        <p14:creationId xmlns:p14="http://schemas.microsoft.com/office/powerpoint/2010/main" val="296105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smtClean="0"/>
              <a:t>4.2 </a:t>
            </a:r>
            <a:r>
              <a:rPr lang="zh-CN" altLang="en-US" dirty="0" smtClean="0"/>
              <a:t>用例图</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 name="矩形 9"/>
          <p:cNvSpPr/>
          <p:nvPr/>
        </p:nvSpPr>
        <p:spPr>
          <a:xfrm>
            <a:off x="876710" y="1235966"/>
            <a:ext cx="10441159"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smtClean="0">
                <a:solidFill>
                  <a:schemeClr val="bg1"/>
                </a:solidFill>
                <a:latin typeface="+mn-ea"/>
                <a:ea typeface="+mn-ea"/>
                <a:sym typeface="Arial" panose="020B0604020202020204" pitchFamily="34" charset="0"/>
              </a:rPr>
              <a:t>       2.</a:t>
            </a:r>
            <a:r>
              <a:rPr lang="zh-CN" altLang="en-US" sz="2400" dirty="0" smtClean="0">
                <a:solidFill>
                  <a:schemeClr val="bg1"/>
                </a:solidFill>
                <a:latin typeface="+mn-ea"/>
                <a:ea typeface="+mn-ea"/>
                <a:sym typeface="Arial" panose="020B0604020202020204" pitchFamily="34" charset="0"/>
              </a:rPr>
              <a:t>学生用户功能用例图（学习交流区部分）</a:t>
            </a:r>
            <a:endParaRPr lang="zh-CN" altLang="en-US" sz="2400" dirty="0">
              <a:solidFill>
                <a:schemeClr val="bg1"/>
              </a:solidFill>
              <a:latin typeface="+mn-ea"/>
              <a:ea typeface="+mn-ea"/>
              <a:sym typeface="Arial" panose="020B0604020202020204"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82" y="1697631"/>
            <a:ext cx="11556586" cy="4899721"/>
          </a:xfrm>
          <a:prstGeom prst="rect">
            <a:avLst/>
          </a:prstGeom>
        </p:spPr>
      </p:pic>
    </p:spTree>
    <p:extLst>
      <p:ext uri="{BB962C8B-B14F-4D97-AF65-F5344CB8AC3E}">
        <p14:creationId xmlns:p14="http://schemas.microsoft.com/office/powerpoint/2010/main" val="100528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smtClean="0"/>
              <a:t>4.2 </a:t>
            </a:r>
            <a:r>
              <a:rPr lang="zh-CN" altLang="en-US" dirty="0" smtClean="0"/>
              <a:t>用例图</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矩形 8"/>
          <p:cNvSpPr/>
          <p:nvPr/>
        </p:nvSpPr>
        <p:spPr>
          <a:xfrm>
            <a:off x="842592" y="1428073"/>
            <a:ext cx="10441159" cy="3046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en-US" altLang="zh-CN" sz="2400" dirty="0" smtClean="0">
                <a:solidFill>
                  <a:schemeClr val="bg1"/>
                </a:solidFill>
                <a:latin typeface="+mn-ea"/>
                <a:ea typeface="+mn-ea"/>
                <a:sym typeface="Arial" panose="020B0604020202020204" pitchFamily="34" charset="0"/>
              </a:rPr>
              <a:t>      </a:t>
            </a:r>
            <a:r>
              <a:rPr lang="zh-CN" altLang="en-US" sz="2400" dirty="0" smtClean="0">
                <a:solidFill>
                  <a:schemeClr val="bg1"/>
                </a:solidFill>
                <a:latin typeface="+mn-ea"/>
                <a:ea typeface="+mn-ea"/>
                <a:sym typeface="Arial" panose="020B0604020202020204" pitchFamily="34" charset="0"/>
              </a:rPr>
              <a:t>学生的学习交流功能的主要用例分析如下：</a:t>
            </a:r>
            <a:endParaRPr lang="en-US" altLang="zh-CN" sz="2400" dirty="0" smtClean="0">
              <a:solidFill>
                <a:schemeClr val="bg1"/>
              </a:solidFill>
              <a:latin typeface="+mn-ea"/>
              <a:ea typeface="+mn-ea"/>
              <a:sym typeface="Arial" panose="020B0604020202020204" pitchFamily="34" charset="0"/>
            </a:endParaRPr>
          </a:p>
          <a:p>
            <a:r>
              <a:rPr lang="zh-CN" altLang="en-US" sz="2400" dirty="0" smtClean="0">
                <a:solidFill>
                  <a:schemeClr val="bg1"/>
                </a:solidFill>
                <a:latin typeface="+mn-ea"/>
                <a:ea typeface="+mn-ea"/>
                <a:sym typeface="Arial" panose="020B0604020202020204" pitchFamily="34" charset="0"/>
              </a:rPr>
              <a:t>（</a:t>
            </a:r>
            <a:r>
              <a:rPr lang="en-US" altLang="zh-CN" sz="2400" dirty="0" smtClean="0">
                <a:solidFill>
                  <a:schemeClr val="bg1"/>
                </a:solidFill>
                <a:latin typeface="+mn-ea"/>
                <a:ea typeface="+mn-ea"/>
                <a:sym typeface="Arial" panose="020B0604020202020204" pitchFamily="34" charset="0"/>
              </a:rPr>
              <a:t>1</a:t>
            </a:r>
            <a:r>
              <a:rPr lang="zh-CN" altLang="en-US" sz="2400" dirty="0" smtClean="0">
                <a:solidFill>
                  <a:schemeClr val="bg1"/>
                </a:solidFill>
                <a:latin typeface="+mn-ea"/>
                <a:ea typeface="+mn-ea"/>
                <a:sym typeface="Arial" panose="020B0604020202020204" pitchFamily="34" charset="0"/>
              </a:rPr>
              <a:t>）浏览问题用例：查看交流区内的所有问题。</a:t>
            </a:r>
            <a:endParaRPr lang="en-US" altLang="zh-CN" sz="2400" dirty="0" smtClean="0">
              <a:solidFill>
                <a:schemeClr val="bg1"/>
              </a:solidFill>
              <a:latin typeface="+mn-ea"/>
              <a:ea typeface="+mn-ea"/>
              <a:sym typeface="Arial" panose="020B0604020202020204" pitchFamily="34" charset="0"/>
            </a:endParaRPr>
          </a:p>
          <a:p>
            <a:r>
              <a:rPr lang="zh-CN" altLang="en-US" sz="2400" dirty="0" smtClean="0">
                <a:solidFill>
                  <a:schemeClr val="bg1"/>
                </a:solidFill>
                <a:latin typeface="+mn-ea"/>
                <a:ea typeface="+mn-ea"/>
                <a:sym typeface="Arial" panose="020B0604020202020204" pitchFamily="34" charset="0"/>
              </a:rPr>
              <a:t>（</a:t>
            </a:r>
            <a:r>
              <a:rPr lang="en-US" altLang="zh-CN" sz="2400" dirty="0" smtClean="0">
                <a:solidFill>
                  <a:schemeClr val="bg1"/>
                </a:solidFill>
                <a:latin typeface="+mn-ea"/>
                <a:ea typeface="+mn-ea"/>
                <a:sym typeface="Arial" panose="020B0604020202020204" pitchFamily="34" charset="0"/>
              </a:rPr>
              <a:t>2</a:t>
            </a:r>
            <a:r>
              <a:rPr lang="zh-CN" altLang="en-US" sz="2400" dirty="0" smtClean="0">
                <a:solidFill>
                  <a:schemeClr val="bg1"/>
                </a:solidFill>
                <a:latin typeface="+mn-ea"/>
                <a:ea typeface="+mn-ea"/>
                <a:sym typeface="Arial" panose="020B0604020202020204" pitchFamily="34" charset="0"/>
              </a:rPr>
              <a:t>）回答问题用例：新增问题下的回答，或删除之前自己做出的回答。</a:t>
            </a:r>
            <a:endParaRPr lang="en-US" altLang="zh-CN" sz="2400" dirty="0" smtClean="0">
              <a:solidFill>
                <a:schemeClr val="bg1"/>
              </a:solidFill>
              <a:latin typeface="+mn-ea"/>
              <a:ea typeface="+mn-ea"/>
              <a:sym typeface="Arial" panose="020B0604020202020204" pitchFamily="34" charset="0"/>
            </a:endParaRPr>
          </a:p>
          <a:p>
            <a:r>
              <a:rPr lang="zh-CN" altLang="en-US" sz="2400" dirty="0" smtClean="0">
                <a:solidFill>
                  <a:schemeClr val="bg1"/>
                </a:solidFill>
                <a:latin typeface="+mn-ea"/>
                <a:ea typeface="+mn-ea"/>
                <a:sym typeface="Arial" panose="020B0604020202020204" pitchFamily="34" charset="0"/>
              </a:rPr>
              <a:t>（</a:t>
            </a:r>
            <a:r>
              <a:rPr lang="en-US" altLang="zh-CN" sz="2400" dirty="0" smtClean="0">
                <a:solidFill>
                  <a:schemeClr val="bg1"/>
                </a:solidFill>
                <a:latin typeface="+mn-ea"/>
                <a:ea typeface="+mn-ea"/>
                <a:sym typeface="Arial" panose="020B0604020202020204" pitchFamily="34" charset="0"/>
              </a:rPr>
              <a:t>3</a:t>
            </a:r>
            <a:r>
              <a:rPr lang="zh-CN" altLang="en-US" sz="2400" dirty="0" smtClean="0">
                <a:solidFill>
                  <a:schemeClr val="bg1"/>
                </a:solidFill>
                <a:latin typeface="+mn-ea"/>
                <a:ea typeface="+mn-ea"/>
                <a:sym typeface="Arial" panose="020B0604020202020204" pitchFamily="34" charset="0"/>
              </a:rPr>
              <a:t>）查找问题</a:t>
            </a:r>
            <a:r>
              <a:rPr lang="en-US" altLang="zh-CN" sz="2400" dirty="0" smtClean="0">
                <a:solidFill>
                  <a:schemeClr val="bg1"/>
                </a:solidFill>
                <a:latin typeface="+mn-ea"/>
                <a:ea typeface="+mn-ea"/>
                <a:sym typeface="Arial" panose="020B0604020202020204" pitchFamily="34" charset="0"/>
              </a:rPr>
              <a:t>/</a:t>
            </a:r>
            <a:r>
              <a:rPr lang="zh-CN" altLang="en-US" sz="2400" dirty="0" smtClean="0">
                <a:solidFill>
                  <a:schemeClr val="bg1"/>
                </a:solidFill>
                <a:latin typeface="+mn-ea"/>
                <a:ea typeface="+mn-ea"/>
                <a:sym typeface="Arial" panose="020B0604020202020204" pitchFamily="34" charset="0"/>
              </a:rPr>
              <a:t>话题用例：按关键词搜索问题</a:t>
            </a:r>
            <a:r>
              <a:rPr lang="en-US" altLang="zh-CN" sz="2400" dirty="0" smtClean="0">
                <a:solidFill>
                  <a:schemeClr val="bg1"/>
                </a:solidFill>
                <a:latin typeface="+mn-ea"/>
                <a:ea typeface="+mn-ea"/>
                <a:sym typeface="Arial" panose="020B0604020202020204" pitchFamily="34" charset="0"/>
              </a:rPr>
              <a:t>/</a:t>
            </a:r>
            <a:r>
              <a:rPr lang="zh-CN" altLang="en-US" sz="2400" dirty="0" smtClean="0">
                <a:solidFill>
                  <a:schemeClr val="bg1"/>
                </a:solidFill>
                <a:latin typeface="+mn-ea"/>
                <a:ea typeface="+mn-ea"/>
                <a:sym typeface="Arial" panose="020B0604020202020204" pitchFamily="34" charset="0"/>
              </a:rPr>
              <a:t>话题。</a:t>
            </a:r>
            <a:endParaRPr lang="en-US" altLang="zh-CN" sz="2400" dirty="0" smtClean="0">
              <a:solidFill>
                <a:schemeClr val="bg1"/>
              </a:solidFill>
              <a:latin typeface="+mn-ea"/>
              <a:ea typeface="+mn-ea"/>
              <a:sym typeface="Arial" panose="020B0604020202020204" pitchFamily="34" charset="0"/>
            </a:endParaRPr>
          </a:p>
          <a:p>
            <a:r>
              <a:rPr lang="zh-CN" altLang="en-US" sz="2400" dirty="0" smtClean="0">
                <a:solidFill>
                  <a:schemeClr val="bg1"/>
                </a:solidFill>
                <a:latin typeface="+mn-ea"/>
                <a:ea typeface="+mn-ea"/>
                <a:sym typeface="Arial" panose="020B0604020202020204" pitchFamily="34" charset="0"/>
              </a:rPr>
              <a:t>（</a:t>
            </a:r>
            <a:r>
              <a:rPr lang="en-US" altLang="zh-CN" sz="2400" dirty="0" smtClean="0">
                <a:solidFill>
                  <a:schemeClr val="bg1"/>
                </a:solidFill>
                <a:latin typeface="+mn-ea"/>
                <a:ea typeface="+mn-ea"/>
                <a:sym typeface="Arial" panose="020B0604020202020204" pitchFamily="34" charset="0"/>
              </a:rPr>
              <a:t>4</a:t>
            </a:r>
            <a:r>
              <a:rPr lang="zh-CN" altLang="en-US" sz="2400" dirty="0" smtClean="0">
                <a:solidFill>
                  <a:schemeClr val="bg1"/>
                </a:solidFill>
                <a:latin typeface="+mn-ea"/>
                <a:ea typeface="+mn-ea"/>
                <a:sym typeface="Arial" panose="020B0604020202020204" pitchFamily="34" charset="0"/>
              </a:rPr>
              <a:t>）</a:t>
            </a:r>
            <a:r>
              <a:rPr lang="zh-CN" altLang="en-US" sz="2400" dirty="0" smtClean="0">
                <a:solidFill>
                  <a:schemeClr val="bg1"/>
                </a:solidFill>
                <a:latin typeface="+mn-ea"/>
                <a:ea typeface="+mn-ea"/>
                <a:sym typeface="Arial" panose="020B0604020202020204" pitchFamily="34" charset="0"/>
              </a:rPr>
              <a:t>新建问题用例：新建一个提问。</a:t>
            </a:r>
            <a:endParaRPr lang="en-US" altLang="zh-CN" sz="2400" dirty="0" smtClean="0">
              <a:solidFill>
                <a:schemeClr val="bg1"/>
              </a:solidFill>
              <a:latin typeface="+mn-ea"/>
              <a:ea typeface="+mn-ea"/>
              <a:sym typeface="Arial" panose="020B0604020202020204" pitchFamily="34" charset="0"/>
            </a:endParaRPr>
          </a:p>
          <a:p>
            <a:r>
              <a:rPr lang="zh-CN" altLang="en-US" sz="2400" dirty="0" smtClean="0">
                <a:solidFill>
                  <a:schemeClr val="bg1"/>
                </a:solidFill>
                <a:latin typeface="+mn-ea"/>
                <a:ea typeface="+mn-ea"/>
                <a:sym typeface="Arial" panose="020B0604020202020204" pitchFamily="34" charset="0"/>
              </a:rPr>
              <a:t>（</a:t>
            </a:r>
            <a:r>
              <a:rPr lang="en-US" altLang="zh-CN" sz="2400" dirty="0" smtClean="0">
                <a:solidFill>
                  <a:schemeClr val="bg1"/>
                </a:solidFill>
                <a:latin typeface="+mn-ea"/>
                <a:ea typeface="+mn-ea"/>
                <a:sym typeface="Arial" panose="020B0604020202020204" pitchFamily="34" charset="0"/>
              </a:rPr>
              <a:t>5</a:t>
            </a:r>
            <a:r>
              <a:rPr lang="zh-CN" altLang="en-US" sz="2400" dirty="0" smtClean="0">
                <a:solidFill>
                  <a:schemeClr val="bg1"/>
                </a:solidFill>
                <a:latin typeface="+mn-ea"/>
                <a:ea typeface="+mn-ea"/>
                <a:sym typeface="Arial" panose="020B0604020202020204" pitchFamily="34" charset="0"/>
              </a:rPr>
              <a:t>）新建话题用例：新建一个没出现过的话题。</a:t>
            </a:r>
            <a:endParaRPr lang="en-US" altLang="zh-CN" sz="2400" dirty="0" smtClean="0">
              <a:solidFill>
                <a:schemeClr val="bg1"/>
              </a:solidFill>
              <a:latin typeface="+mn-ea"/>
              <a:ea typeface="+mn-ea"/>
              <a:sym typeface="Arial" panose="020B0604020202020204" pitchFamily="34" charset="0"/>
            </a:endParaRPr>
          </a:p>
          <a:p>
            <a:r>
              <a:rPr lang="zh-CN" altLang="en-US" sz="2400" dirty="0" smtClean="0">
                <a:solidFill>
                  <a:schemeClr val="bg1"/>
                </a:solidFill>
                <a:latin typeface="+mn-ea"/>
                <a:ea typeface="+mn-ea"/>
                <a:sym typeface="Arial" panose="020B0604020202020204" pitchFamily="34" charset="0"/>
              </a:rPr>
              <a:t>（</a:t>
            </a:r>
            <a:r>
              <a:rPr lang="en-US" altLang="zh-CN" sz="2400" dirty="0" smtClean="0">
                <a:solidFill>
                  <a:schemeClr val="bg1"/>
                </a:solidFill>
                <a:latin typeface="+mn-ea"/>
                <a:ea typeface="+mn-ea"/>
                <a:sym typeface="Arial" panose="020B0604020202020204" pitchFamily="34" charset="0"/>
              </a:rPr>
              <a:t>6</a:t>
            </a:r>
            <a:r>
              <a:rPr lang="zh-CN" altLang="en-US" sz="2400" dirty="0" smtClean="0">
                <a:solidFill>
                  <a:schemeClr val="bg1"/>
                </a:solidFill>
                <a:latin typeface="+mn-ea"/>
                <a:ea typeface="+mn-ea"/>
                <a:sym typeface="Arial" panose="020B0604020202020204" pitchFamily="34" charset="0"/>
              </a:rPr>
              <a:t>）评价回答用例：对回答进行点赞、评论、举报等评价行为。</a:t>
            </a:r>
            <a:endParaRPr lang="en-US" altLang="zh-CN" sz="2400" dirty="0" smtClean="0">
              <a:solidFill>
                <a:schemeClr val="bg1"/>
              </a:solidFill>
              <a:latin typeface="+mn-ea"/>
              <a:ea typeface="+mn-ea"/>
              <a:sym typeface="Arial" panose="020B0604020202020204" pitchFamily="34" charset="0"/>
            </a:endParaRPr>
          </a:p>
          <a:p>
            <a:r>
              <a:rPr lang="zh-CN" altLang="en-US" sz="2400" dirty="0" smtClean="0">
                <a:solidFill>
                  <a:schemeClr val="bg1"/>
                </a:solidFill>
                <a:latin typeface="+mn-ea"/>
                <a:ea typeface="+mn-ea"/>
                <a:sym typeface="Arial" panose="020B0604020202020204" pitchFamily="34" charset="0"/>
              </a:rPr>
              <a:t>（</a:t>
            </a:r>
            <a:r>
              <a:rPr lang="en-US" altLang="zh-CN" sz="2400" dirty="0" smtClean="0">
                <a:solidFill>
                  <a:schemeClr val="bg1"/>
                </a:solidFill>
                <a:latin typeface="+mn-ea"/>
                <a:ea typeface="+mn-ea"/>
                <a:sym typeface="Arial" panose="020B0604020202020204" pitchFamily="34" charset="0"/>
              </a:rPr>
              <a:t>7</a:t>
            </a:r>
            <a:r>
              <a:rPr lang="zh-CN" altLang="en-US" sz="2400" dirty="0" smtClean="0">
                <a:solidFill>
                  <a:schemeClr val="bg1"/>
                </a:solidFill>
                <a:latin typeface="+mn-ea"/>
                <a:ea typeface="+mn-ea"/>
                <a:sym typeface="Arial" panose="020B0604020202020204" pitchFamily="34" charset="0"/>
              </a:rPr>
              <a:t>）邀请回答用例：邀请别的用户对问题进行回答。</a:t>
            </a:r>
            <a:endParaRPr lang="zh-CN" altLang="en-US" sz="2400" dirty="0">
              <a:solidFill>
                <a:schemeClr val="bg1"/>
              </a:solidFill>
              <a:latin typeface="+mn-ea"/>
              <a:ea typeface="+mn-ea"/>
              <a:sym typeface="Arial" panose="020B0604020202020204" pitchFamily="34" charset="0"/>
            </a:endParaRPr>
          </a:p>
        </p:txBody>
      </p:sp>
      <p:sp>
        <p:nvSpPr>
          <p:cNvPr id="10" name="矩形 9"/>
          <p:cNvSpPr/>
          <p:nvPr/>
        </p:nvSpPr>
        <p:spPr>
          <a:xfrm>
            <a:off x="842592" y="3343133"/>
            <a:ext cx="10441159"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smtClean="0">
                <a:solidFill>
                  <a:schemeClr val="bg1"/>
                </a:solidFill>
                <a:latin typeface="+mn-ea"/>
                <a:ea typeface="+mn-ea"/>
                <a:sym typeface="Arial" panose="020B0604020202020204" pitchFamily="34" charset="0"/>
              </a:rPr>
              <a:t>       </a:t>
            </a:r>
            <a:endParaRPr lang="zh-CN" altLang="en-US" sz="2400" dirty="0">
              <a:solidFill>
                <a:schemeClr val="bg1"/>
              </a:solidFill>
              <a:latin typeface="+mn-ea"/>
              <a:ea typeface="+mn-ea"/>
              <a:sym typeface="Arial" panose="020B0604020202020204" pitchFamily="34" charset="0"/>
            </a:endParaRPr>
          </a:p>
        </p:txBody>
      </p:sp>
    </p:spTree>
    <p:extLst>
      <p:ext uri="{BB962C8B-B14F-4D97-AF65-F5344CB8AC3E}">
        <p14:creationId xmlns:p14="http://schemas.microsoft.com/office/powerpoint/2010/main" val="318727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4.3 </a:t>
            </a:r>
            <a:r>
              <a:rPr lang="zh-CN" altLang="en-US" dirty="0"/>
              <a:t>顺序图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1202631" y="1299920"/>
            <a:ext cx="2368638" cy="26776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sz="2400" dirty="0" smtClean="0">
                <a:solidFill>
                  <a:schemeClr val="bg1"/>
                </a:solidFill>
                <a:latin typeface="+mn-ea"/>
                <a:ea typeface="+mn-ea"/>
                <a:sym typeface="Arial" panose="020B0604020202020204" pitchFamily="34" charset="0"/>
              </a:rPr>
              <a:t>顺序图描述参与者具体使用某个功能时的操作顺序。常与用例表相结合。以学生用户新建问题为例。</a:t>
            </a:r>
            <a:endParaRPr lang="zh-CN" altLang="en-US" sz="2400" dirty="0">
              <a:solidFill>
                <a:schemeClr val="bg1"/>
              </a:solidFill>
              <a:latin typeface="+mn-ea"/>
              <a:ea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4154960" y="1265564"/>
            <a:ext cx="7151410" cy="5255257"/>
          </a:xfrm>
          <a:prstGeom prst="rect">
            <a:avLst/>
          </a:prstGeom>
        </p:spPr>
      </p:pic>
    </p:spTree>
    <p:extLst>
      <p:ext uri="{BB962C8B-B14F-4D97-AF65-F5344CB8AC3E}">
        <p14:creationId xmlns:p14="http://schemas.microsoft.com/office/powerpoint/2010/main" val="3958531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4.3 </a:t>
            </a:r>
            <a:r>
              <a:rPr lang="zh-CN" altLang="en-US" dirty="0" smtClean="0"/>
              <a:t>用例表（事件流）</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aphicFrame>
        <p:nvGraphicFramePr>
          <p:cNvPr id="5" name="表格 4"/>
          <p:cNvGraphicFramePr>
            <a:graphicFrameLocks noGrp="1"/>
          </p:cNvGraphicFramePr>
          <p:nvPr>
            <p:extLst>
              <p:ext uri="{D42A27DB-BD31-4B8C-83A1-F6EECF244321}">
                <p14:modId xmlns:p14="http://schemas.microsoft.com/office/powerpoint/2010/main" val="2488082552"/>
              </p:ext>
            </p:extLst>
          </p:nvPr>
        </p:nvGraphicFramePr>
        <p:xfrm>
          <a:off x="850944" y="1237755"/>
          <a:ext cx="10492691" cy="5034399"/>
        </p:xfrm>
        <a:graphic>
          <a:graphicData uri="http://schemas.openxmlformats.org/drawingml/2006/table">
            <a:tbl>
              <a:tblPr firstRow="1" firstCol="1" lastRow="1" lastCol="1" bandRow="1" bandCol="1"/>
              <a:tblGrid>
                <a:gridCol w="3580758"/>
                <a:gridCol w="6911933"/>
              </a:tblGrid>
              <a:tr h="311416">
                <a:tc>
                  <a:txBody>
                    <a:bodyPr/>
                    <a:lstStyle/>
                    <a:p>
                      <a:pPr algn="l">
                        <a:spcAft>
                          <a:spcPts val="0"/>
                        </a:spcAft>
                      </a:pPr>
                      <a:r>
                        <a:rPr 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ID</a:t>
                      </a:r>
                      <a:endPar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a:solidFill>
                            <a:schemeClr val="bg1"/>
                          </a:solidFill>
                          <a:effectLst/>
                          <a:latin typeface="宋体" panose="02010600030101010101" pitchFamily="2" charset="-122"/>
                          <a:ea typeface="宋体" panose="02010600030101010101" pitchFamily="2" charset="-122"/>
                          <a:cs typeface="宋体" panose="02010600030101010101" pitchFamily="2" charset="-122"/>
                        </a:rPr>
                        <a:t>UC-T-5-08</a:t>
                      </a:r>
                      <a:endParaRPr lang="zh-CN" sz="1800" kern="10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416">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solidFill>
                            <a:schemeClr val="bg1"/>
                          </a:solidFill>
                          <a:effectLst/>
                          <a:latin typeface="宋体" panose="02010600030101010101" pitchFamily="2" charset="-122"/>
                          <a:ea typeface="宋体" panose="02010600030101010101" pitchFamily="2" charset="-122"/>
                          <a:cs typeface="宋体" panose="02010600030101010101" pitchFamily="2" charset="-122"/>
                        </a:rPr>
                        <a:t>新建问题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416">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需求来源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学生用户代表</a:t>
                      </a:r>
                      <a:r>
                        <a:rPr 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王飞钢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416">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solidFill>
                            <a:schemeClr val="bg1"/>
                          </a:solidFill>
                          <a:effectLst/>
                          <a:latin typeface="宋体" panose="02010600030101010101" pitchFamily="2" charset="-122"/>
                          <a:ea typeface="宋体" panose="02010600030101010101" pitchFamily="2" charset="-122"/>
                          <a:cs typeface="宋体" panose="02010600030101010101" pitchFamily="2" charset="-122"/>
                        </a:rPr>
                        <a:t>学生用户可在学习交流界面新建问题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416">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参与者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solidFill>
                            <a:schemeClr val="bg1"/>
                          </a:solidFill>
                          <a:effectLst/>
                          <a:latin typeface="宋体" panose="02010600030101010101" pitchFamily="2" charset="-122"/>
                          <a:ea typeface="宋体" panose="02010600030101010101" pitchFamily="2" charset="-122"/>
                          <a:cs typeface="宋体" panose="02010600030101010101" pitchFamily="2" charset="-122"/>
                        </a:rPr>
                        <a:t>学生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831">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前置条件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登陆</a:t>
                      </a:r>
                    </a:p>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学习交流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416">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后置条件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4247">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一般性流程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1</a:t>
                      </a: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）用户登录</a:t>
                      </a:r>
                      <a:endPar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2</a:t>
                      </a: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）用户</a:t>
                      </a:r>
                      <a:r>
                        <a:rPr 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进入</a:t>
                      </a: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学习</a:t>
                      </a:r>
                      <a:r>
                        <a:rPr 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交流</a:t>
                      </a: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版块</a:t>
                      </a:r>
                      <a:endPar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3</a:t>
                      </a: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）用户</a:t>
                      </a:r>
                      <a:r>
                        <a:rPr 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点击</a:t>
                      </a: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新建</a:t>
                      </a:r>
                      <a:r>
                        <a:rPr 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问题</a:t>
                      </a:r>
                      <a:endPar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4</a:t>
                      </a: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）新建问题申请通过</a:t>
                      </a:r>
                      <a:endPar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5</a:t>
                      </a: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）用户输入具体问题内容并提交</a:t>
                      </a:r>
                      <a:endPar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6</a:t>
                      </a: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）问题内容审核通过</a:t>
                      </a:r>
                      <a:endPar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7</a:t>
                      </a:r>
                      <a:r>
                        <a:rPr lang="zh-CN" altLang="en-US" sz="1800" kern="100" dirty="0" smtClean="0">
                          <a:solidFill>
                            <a:schemeClr val="bg1"/>
                          </a:solidFill>
                          <a:effectLst/>
                          <a:latin typeface="宋体" panose="02010600030101010101" pitchFamily="2" charset="-122"/>
                          <a:ea typeface="宋体" panose="02010600030101010101" pitchFamily="2" charset="-122"/>
                          <a:cs typeface="宋体" panose="02010600030101010101" pitchFamily="2" charset="-122"/>
                        </a:rPr>
                        <a:t>）问题新增至学习交流区的问题列表中</a:t>
                      </a:r>
                      <a:endPar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416">
                <a:tc>
                  <a:txBody>
                    <a:bodyPr/>
                    <a:lstStyle/>
                    <a:p>
                      <a:pPr algn="l">
                        <a:spcAft>
                          <a:spcPts val="0"/>
                        </a:spcAft>
                      </a:pPr>
                      <a:r>
                        <a:rPr lang="zh-CN" sz="1800" kern="100">
                          <a:solidFill>
                            <a:schemeClr val="bg1"/>
                          </a:solidFill>
                          <a:effectLst/>
                          <a:latin typeface="宋体" panose="02010600030101010101" pitchFamily="2" charset="-122"/>
                          <a:ea typeface="宋体" panose="02010600030101010101" pitchFamily="2" charset="-122"/>
                          <a:cs typeface="宋体" panose="02010600030101010101" pitchFamily="2" charset="-122"/>
                        </a:rPr>
                        <a:t>可选性流程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416">
                <a:tc>
                  <a:txBody>
                    <a:bodyPr/>
                    <a:lstStyle/>
                    <a:p>
                      <a:pPr algn="l">
                        <a:spcAft>
                          <a:spcPts val="0"/>
                        </a:spcAft>
                      </a:pPr>
                      <a:r>
                        <a:rPr lang="zh-CN" sz="1800" kern="100">
                          <a:solidFill>
                            <a:schemeClr val="bg1"/>
                          </a:solidFill>
                          <a:effectLst/>
                          <a:latin typeface="宋体" panose="02010600030101010101" pitchFamily="2" charset="-122"/>
                          <a:ea typeface="宋体" panose="02010600030101010101" pitchFamily="2" charset="-122"/>
                          <a:cs typeface="宋体" panose="02010600030101010101" pitchFamily="2" charset="-122"/>
                        </a:rPr>
                        <a:t>异常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7587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smtClean="0"/>
              <a:t>4.4 </a:t>
            </a:r>
            <a:r>
              <a:rPr lang="zh-CN" altLang="en-US" dirty="0" smtClean="0"/>
              <a:t>状态机图</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842592" y="2132856"/>
            <a:ext cx="5040559" cy="26776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sz="2400" dirty="0" smtClean="0">
                <a:solidFill>
                  <a:schemeClr val="bg1"/>
                </a:solidFill>
                <a:latin typeface="+mn-ea"/>
                <a:ea typeface="+mn-ea"/>
                <a:sym typeface="Arial" panose="020B0604020202020204" pitchFamily="34" charset="0"/>
              </a:rPr>
              <a:t>学习交流功能板块的状态机图</a:t>
            </a:r>
            <a:endParaRPr lang="en-US" altLang="zh-CN" sz="2400" dirty="0" smtClean="0">
              <a:solidFill>
                <a:schemeClr val="bg1"/>
              </a:solidFill>
              <a:latin typeface="+mn-ea"/>
              <a:ea typeface="+mn-ea"/>
              <a:sym typeface="Arial" panose="020B0604020202020204" pitchFamily="34" charset="0"/>
            </a:endParaRPr>
          </a:p>
          <a:p>
            <a:r>
              <a:rPr lang="zh-CN" altLang="en-US" sz="2400" dirty="0" smtClean="0">
                <a:solidFill>
                  <a:schemeClr val="bg1"/>
                </a:solidFill>
                <a:latin typeface="+mn-ea"/>
                <a:ea typeface="+mn-ea"/>
                <a:sym typeface="Arial" panose="020B0604020202020204" pitchFamily="34" charset="0"/>
              </a:rPr>
              <a:t>       我们的系统的学习交流板块功能主要是针对系统中问题和话题的管理，例如：查看所有热门问题，对问题进行回答，搜索问题，搜索话题等功能。</a:t>
            </a:r>
            <a:endParaRPr lang="en-US" altLang="zh-CN" sz="2400" dirty="0" smtClean="0">
              <a:solidFill>
                <a:schemeClr val="bg1"/>
              </a:solidFill>
              <a:latin typeface="+mn-ea"/>
              <a:ea typeface="+mn-ea"/>
              <a:sym typeface="Arial" panose="020B0604020202020204" pitchFamily="34" charset="0"/>
            </a:endParaRPr>
          </a:p>
          <a:p>
            <a:r>
              <a:rPr lang="zh-CN" altLang="en-US" sz="2400" dirty="0" smtClean="0">
                <a:solidFill>
                  <a:schemeClr val="bg1"/>
                </a:solidFill>
                <a:latin typeface="+mn-ea"/>
                <a:ea typeface="+mn-ea"/>
                <a:sym typeface="Arial" panose="020B0604020202020204" pitchFamily="34" charset="0"/>
              </a:rPr>
              <a:t>针对新建问题的状态机图如图所示。</a:t>
            </a:r>
            <a:endParaRPr lang="zh-CN" altLang="en-US" sz="2400" dirty="0">
              <a:solidFill>
                <a:schemeClr val="bg1"/>
              </a:solidFill>
              <a:latin typeface="+mn-ea"/>
              <a:ea typeface="+mn-ea"/>
              <a:sym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865" y="1700808"/>
            <a:ext cx="4647878" cy="4480286"/>
          </a:xfrm>
          <a:prstGeom prst="rect">
            <a:avLst/>
          </a:prstGeom>
        </p:spPr>
      </p:pic>
    </p:spTree>
    <p:extLst>
      <p:ext uri="{BB962C8B-B14F-4D97-AF65-F5344CB8AC3E}">
        <p14:creationId xmlns:p14="http://schemas.microsoft.com/office/powerpoint/2010/main" val="209830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40768"/>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1</a:t>
            </a:r>
            <a:endParaRPr lang="zh-CN" altLang="en-US" sz="4400" dirty="0">
              <a:solidFill>
                <a:schemeClr val="bg2"/>
              </a:solidFill>
            </a:endParaRPr>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b="1" dirty="0">
                <a:ln w="22225">
                  <a:solidFill>
                    <a:schemeClr val="accent2"/>
                  </a:solidFill>
                  <a:prstDash val="solid"/>
                </a:ln>
                <a:solidFill>
                  <a:schemeClr val="bg2"/>
                </a:solidFill>
              </a:rPr>
              <a:t>2</a:t>
            </a:r>
            <a:endParaRPr lang="zh-CN" altLang="en-US" sz="4400" b="1" dirty="0">
              <a:ln w="22225">
                <a:solidFill>
                  <a:schemeClr val="accent2"/>
                </a:solidFill>
                <a:prstDash val="solid"/>
              </a:ln>
              <a:solidFill>
                <a:schemeClr val="bg2"/>
              </a:solidFill>
            </a:endParaRPr>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3</a:t>
            </a:r>
            <a:endParaRPr lang="zh-CN" altLang="en-US" sz="4400" dirty="0">
              <a:solidFill>
                <a:schemeClr val="bg2"/>
              </a:solidFill>
            </a:endParaRPr>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4</a:t>
            </a:r>
            <a:endParaRPr lang="zh-CN" altLang="en-US" sz="4400" dirty="0">
              <a:solidFill>
                <a:schemeClr val="bg2"/>
              </a:solidFill>
            </a:endParaRPr>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5</a:t>
            </a:r>
            <a:endParaRPr lang="zh-CN" altLang="en-US" sz="4400" dirty="0">
              <a:solidFill>
                <a:schemeClr val="bg2"/>
              </a:solidFill>
            </a:endParaRPr>
          </a:p>
        </p:txBody>
      </p:sp>
      <p:sp>
        <p:nvSpPr>
          <p:cNvPr id="39" name="TextBox 47"/>
          <p:cNvSpPr txBox="1"/>
          <p:nvPr/>
        </p:nvSpPr>
        <p:spPr>
          <a:xfrm>
            <a:off x="5307087" y="1386858"/>
            <a:ext cx="4364884" cy="58477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en-US" altLang="zh-CN" sz="3200" dirty="0"/>
              <a:t>UML</a:t>
            </a:r>
            <a:r>
              <a:rPr lang="zh-CN" altLang="en-US" sz="3200" dirty="0"/>
              <a:t>概述</a:t>
            </a:r>
          </a:p>
        </p:txBody>
      </p:sp>
      <p:sp>
        <p:nvSpPr>
          <p:cNvPr id="41" name="TextBox 48"/>
          <p:cNvSpPr txBox="1"/>
          <p:nvPr/>
        </p:nvSpPr>
        <p:spPr>
          <a:xfrm>
            <a:off x="5307087" y="2231813"/>
            <a:ext cx="5616624"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dirty="0">
                <a:solidFill>
                  <a:schemeClr val="accent1"/>
                </a:solidFill>
              </a:rPr>
              <a:t>UML</a:t>
            </a:r>
            <a:r>
              <a:rPr lang="zh-CN" altLang="en-US" dirty="0">
                <a:solidFill>
                  <a:schemeClr val="accent1"/>
                </a:solidFill>
              </a:rPr>
              <a:t>对系统需求分析的支持</a:t>
            </a:r>
          </a:p>
        </p:txBody>
      </p:sp>
      <p:sp>
        <p:nvSpPr>
          <p:cNvPr id="67" name="TextBox 55"/>
          <p:cNvSpPr txBox="1"/>
          <p:nvPr/>
        </p:nvSpPr>
        <p:spPr>
          <a:xfrm>
            <a:off x="5307087" y="3092125"/>
            <a:ext cx="619268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利用</a:t>
            </a:r>
            <a:r>
              <a:rPr lang="en-US" altLang="zh-CN" dirty="0">
                <a:solidFill>
                  <a:schemeClr val="accent1"/>
                </a:solidFill>
              </a:rPr>
              <a:t>UML</a:t>
            </a:r>
            <a:r>
              <a:rPr lang="zh-CN" altLang="en-US" dirty="0">
                <a:solidFill>
                  <a:schemeClr val="accent1"/>
                </a:solidFill>
              </a:rPr>
              <a:t>模型构造软件体系结构</a:t>
            </a: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实际系统中的</a:t>
            </a:r>
            <a:r>
              <a:rPr lang="en-US" altLang="zh-CN" dirty="0">
                <a:solidFill>
                  <a:schemeClr val="accent1"/>
                </a:solidFill>
              </a:rPr>
              <a:t>UML</a:t>
            </a:r>
            <a:r>
              <a:rPr lang="zh-CN" altLang="en-US" dirty="0">
                <a:solidFill>
                  <a:schemeClr val="accent1"/>
                </a:solidFill>
              </a:rPr>
              <a:t>建模</a:t>
            </a: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附录</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smtClean="0"/>
              <a:t>4.5 </a:t>
            </a:r>
            <a:r>
              <a:rPr lang="zh-CN" altLang="en-US" dirty="0" smtClean="0"/>
              <a:t>活动图</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832281" y="1888380"/>
            <a:ext cx="5040559" cy="3416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sz="2400" dirty="0" smtClean="0">
                <a:solidFill>
                  <a:schemeClr val="bg1"/>
                </a:solidFill>
                <a:latin typeface="+mn-ea"/>
                <a:ea typeface="+mn-ea"/>
                <a:sym typeface="Arial" panose="020B0604020202020204" pitchFamily="34" charset="0"/>
              </a:rPr>
              <a:t>学生用户新增问题的活动图</a:t>
            </a:r>
            <a:endParaRPr lang="en-US" altLang="zh-CN" sz="2400" dirty="0" smtClean="0">
              <a:solidFill>
                <a:schemeClr val="bg1"/>
              </a:solidFill>
              <a:latin typeface="+mn-ea"/>
              <a:ea typeface="+mn-ea"/>
              <a:sym typeface="Arial" panose="020B0604020202020204" pitchFamily="34" charset="0"/>
            </a:endParaRPr>
          </a:p>
          <a:p>
            <a:r>
              <a:rPr lang="zh-CN" altLang="en-US" sz="2400" dirty="0" smtClean="0">
                <a:solidFill>
                  <a:schemeClr val="bg1"/>
                </a:solidFill>
                <a:latin typeface="+mn-ea"/>
                <a:ea typeface="+mn-ea"/>
                <a:sym typeface="Arial" panose="020B0604020202020204" pitchFamily="34" charset="0"/>
              </a:rPr>
              <a:t>       当学生用户选择问题时，系统首先要检查该用户的资格。当用户资格足够时，用户才能够执行之后的编辑问题的操作。当用户的问题编辑结束之后，点击提交，系统会对该问题的内容进行进一步的审核，审核通过之后，系统将把该问题加入到问题列表中。</a:t>
            </a:r>
            <a:endParaRPr lang="zh-CN" altLang="en-US" sz="2400" dirty="0">
              <a:solidFill>
                <a:schemeClr val="bg1"/>
              </a:solidFill>
              <a:latin typeface="+mn-ea"/>
              <a:ea typeface="+mn-ea"/>
              <a:sym typeface="Arial" panose="020B0604020202020204"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143" y="1466550"/>
            <a:ext cx="5832648" cy="5316396"/>
          </a:xfrm>
          <a:prstGeom prst="rect">
            <a:avLst/>
          </a:prstGeom>
        </p:spPr>
      </p:pic>
      <p:sp>
        <p:nvSpPr>
          <p:cNvPr id="4" name="文本框 3"/>
          <p:cNvSpPr txBox="1"/>
          <p:nvPr/>
        </p:nvSpPr>
        <p:spPr>
          <a:xfrm>
            <a:off x="5890579" y="1222552"/>
            <a:ext cx="1107996" cy="369332"/>
          </a:xfrm>
          <a:prstGeom prst="rect">
            <a:avLst/>
          </a:prstGeom>
          <a:noFill/>
        </p:spPr>
        <p:txBody>
          <a:bodyPr wrap="none" rtlCol="0">
            <a:spAutoFit/>
          </a:bodyPr>
          <a:lstStyle/>
          <a:p>
            <a:r>
              <a:rPr lang="zh-CN" altLang="en-US" dirty="0" smtClean="0"/>
              <a:t>学生用户</a:t>
            </a:r>
            <a:endParaRPr lang="zh-CN" altLang="en-US" dirty="0"/>
          </a:p>
        </p:txBody>
      </p:sp>
      <p:sp>
        <p:nvSpPr>
          <p:cNvPr id="11" name="文本框 10"/>
          <p:cNvSpPr txBox="1"/>
          <p:nvPr/>
        </p:nvSpPr>
        <p:spPr>
          <a:xfrm>
            <a:off x="8253723" y="1207187"/>
            <a:ext cx="646331" cy="369332"/>
          </a:xfrm>
          <a:prstGeom prst="rect">
            <a:avLst/>
          </a:prstGeom>
          <a:noFill/>
        </p:spPr>
        <p:txBody>
          <a:bodyPr wrap="none" rtlCol="0">
            <a:spAutoFit/>
          </a:bodyPr>
          <a:lstStyle/>
          <a:p>
            <a:r>
              <a:rPr lang="zh-CN" altLang="en-US" dirty="0" smtClean="0"/>
              <a:t>系统</a:t>
            </a:r>
            <a:endParaRPr lang="zh-CN" altLang="en-US" dirty="0"/>
          </a:p>
        </p:txBody>
      </p:sp>
    </p:spTree>
    <p:extLst>
      <p:ext uri="{BB962C8B-B14F-4D97-AF65-F5344CB8AC3E}">
        <p14:creationId xmlns:p14="http://schemas.microsoft.com/office/powerpoint/2010/main" val="1829479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smtClean="0"/>
              <a:t>4.6 </a:t>
            </a:r>
            <a:r>
              <a:rPr lang="zh-CN" altLang="en-US" dirty="0" smtClean="0"/>
              <a:t>构件图</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1007084" y="1700808"/>
            <a:ext cx="2592287" cy="3416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sz="2400" dirty="0" smtClean="0">
                <a:solidFill>
                  <a:schemeClr val="bg1"/>
                </a:solidFill>
                <a:latin typeface="+mn-ea"/>
                <a:ea typeface="+mn-ea"/>
                <a:sym typeface="Arial" panose="020B0604020202020204" pitchFamily="34" charset="0"/>
              </a:rPr>
              <a:t>我们的系统中的界面主要有：登录界面、网站首页、网站咨询界面、课程界面、教师介绍界面、学习交流区界面。系统的构件图如图所示。</a:t>
            </a:r>
            <a:endParaRPr lang="zh-CN" altLang="en-US" sz="2400" dirty="0">
              <a:solidFill>
                <a:schemeClr val="bg1"/>
              </a:solidFill>
              <a:latin typeface="+mn-ea"/>
              <a:ea typeface="+mn-ea"/>
              <a:sym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330" y="1377880"/>
            <a:ext cx="7921128" cy="4940546"/>
          </a:xfrm>
          <a:prstGeom prst="rect">
            <a:avLst/>
          </a:prstGeom>
        </p:spPr>
      </p:pic>
    </p:spTree>
    <p:extLst>
      <p:ext uri="{BB962C8B-B14F-4D97-AF65-F5344CB8AC3E}">
        <p14:creationId xmlns:p14="http://schemas.microsoft.com/office/powerpoint/2010/main" val="423402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smtClean="0"/>
              <a:t>4.7 </a:t>
            </a:r>
            <a:r>
              <a:rPr lang="zh-CN" altLang="en-US" dirty="0" smtClean="0"/>
              <a:t>部署图</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1007084" y="1988840"/>
            <a:ext cx="4083979" cy="3046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sz="2400" dirty="0" smtClean="0">
                <a:solidFill>
                  <a:schemeClr val="bg1"/>
                </a:solidFill>
                <a:latin typeface="+mn-ea"/>
                <a:ea typeface="+mn-ea"/>
                <a:sym typeface="Arial" panose="020B0604020202020204" pitchFamily="34" charset="0"/>
              </a:rPr>
              <a:t>       部署图主要是用于描述系统中的软件和硬件如何配置。</a:t>
            </a:r>
            <a:endParaRPr lang="en-US" altLang="zh-CN" sz="2400" dirty="0" smtClean="0">
              <a:solidFill>
                <a:schemeClr val="bg1"/>
              </a:solidFill>
              <a:latin typeface="+mn-ea"/>
              <a:ea typeface="+mn-ea"/>
              <a:sym typeface="Arial" panose="020B0604020202020204" pitchFamily="34" charset="0"/>
            </a:endParaRPr>
          </a:p>
          <a:p>
            <a:r>
              <a:rPr lang="zh-CN" altLang="en-US" sz="2400" dirty="0" smtClean="0">
                <a:solidFill>
                  <a:schemeClr val="bg1"/>
                </a:solidFill>
                <a:latin typeface="+mn-ea"/>
                <a:ea typeface="+mn-ea"/>
                <a:sym typeface="Arial" panose="020B0604020202020204" pitchFamily="34" charset="0"/>
              </a:rPr>
              <a:t>       我们的系统的应用服务器主要是负责</a:t>
            </a:r>
            <a:r>
              <a:rPr lang="en-US" altLang="zh-CN" sz="2400" dirty="0" smtClean="0">
                <a:solidFill>
                  <a:schemeClr val="bg1"/>
                </a:solidFill>
                <a:latin typeface="+mn-ea"/>
                <a:ea typeface="+mn-ea"/>
                <a:sym typeface="Arial" panose="020B0604020202020204" pitchFamily="34" charset="0"/>
              </a:rPr>
              <a:t>Web</a:t>
            </a:r>
            <a:r>
              <a:rPr lang="zh-CN" altLang="en-US" sz="2400" dirty="0" smtClean="0">
                <a:solidFill>
                  <a:schemeClr val="bg1"/>
                </a:solidFill>
                <a:latin typeface="+mn-ea"/>
                <a:ea typeface="+mn-ea"/>
                <a:sym typeface="Arial" panose="020B0604020202020204" pitchFamily="34" charset="0"/>
              </a:rPr>
              <a:t>和手机</a:t>
            </a:r>
            <a:r>
              <a:rPr lang="en-US" altLang="zh-CN" sz="2400" dirty="0" smtClean="0">
                <a:solidFill>
                  <a:schemeClr val="bg1"/>
                </a:solidFill>
                <a:latin typeface="+mn-ea"/>
                <a:ea typeface="+mn-ea"/>
                <a:sym typeface="Arial" panose="020B0604020202020204" pitchFamily="34" charset="0"/>
              </a:rPr>
              <a:t>APP</a:t>
            </a:r>
            <a:r>
              <a:rPr lang="zh-CN" altLang="en-US" sz="2400" dirty="0" smtClean="0">
                <a:solidFill>
                  <a:schemeClr val="bg1"/>
                </a:solidFill>
                <a:latin typeface="+mn-ea"/>
                <a:ea typeface="+mn-ea"/>
                <a:sym typeface="Arial" panose="020B0604020202020204" pitchFamily="34" charset="0"/>
              </a:rPr>
              <a:t>的应用程序，数据库负责数据管理，还有很多终端用于系统的客户端访问。</a:t>
            </a:r>
            <a:endParaRPr lang="zh-CN" altLang="en-US" sz="2400" dirty="0">
              <a:solidFill>
                <a:schemeClr val="bg1"/>
              </a:solidFill>
              <a:latin typeface="+mn-ea"/>
              <a:ea typeface="+mn-ea"/>
              <a:sym typeface="Arial" panose="020B0604020202020204"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114" y="1659825"/>
            <a:ext cx="5850729" cy="4217447"/>
          </a:xfrm>
          <a:prstGeom prst="rect">
            <a:avLst/>
          </a:prstGeom>
        </p:spPr>
      </p:pic>
    </p:spTree>
    <p:extLst>
      <p:ext uri="{BB962C8B-B14F-4D97-AF65-F5344CB8AC3E}">
        <p14:creationId xmlns:p14="http://schemas.microsoft.com/office/powerpoint/2010/main" val="2335571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附录</a:t>
            </a:r>
          </a:p>
        </p:txBody>
      </p:sp>
      <p:sp>
        <p:nvSpPr>
          <p:cNvPr id="24" name="Freeform 21"/>
          <p:cNvSpPr>
            <a:spLocks noEditPoints="1"/>
          </p:cNvSpPr>
          <p:nvPr/>
        </p:nvSpPr>
        <p:spPr bwMode="auto">
          <a:xfrm>
            <a:off x="2853950"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149307" y="4660151"/>
            <a:ext cx="2276661" cy="369332"/>
          </a:xfrm>
          <a:prstGeom prst="rect">
            <a:avLst/>
          </a:prstGeom>
          <a:noFill/>
        </p:spPr>
        <p:txBody>
          <a:bodyPr wrap="square" rtlCol="0">
            <a:spAutoFit/>
          </a:bodyPr>
          <a:lstStyle/>
          <a:p>
            <a:r>
              <a:rPr lang="zh-CN" altLang="en-US" dirty="0">
                <a:solidFill>
                  <a:schemeClr val="bg1"/>
                </a:solidFill>
                <a:latin typeface="+mj-ea"/>
                <a:ea typeface="+mj-ea"/>
              </a:rPr>
              <a:t>参考资料</a:t>
            </a:r>
          </a:p>
        </p:txBody>
      </p:sp>
      <p:sp>
        <p:nvSpPr>
          <p:cNvPr id="26" name="Freeform 21"/>
          <p:cNvSpPr>
            <a:spLocks noEditPoints="1"/>
          </p:cNvSpPr>
          <p:nvPr/>
        </p:nvSpPr>
        <p:spPr bwMode="auto">
          <a:xfrm>
            <a:off x="562425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5919613" y="4660151"/>
            <a:ext cx="2276661" cy="369332"/>
          </a:xfrm>
          <a:prstGeom prst="rect">
            <a:avLst/>
          </a:prstGeom>
          <a:noFill/>
        </p:spPr>
        <p:txBody>
          <a:bodyPr wrap="square" rtlCol="0">
            <a:spAutoFit/>
          </a:bodyPr>
          <a:lstStyle/>
          <a:p>
            <a:r>
              <a:rPr lang="zh-CN" altLang="en-US" dirty="0">
                <a:solidFill>
                  <a:schemeClr val="bg1"/>
                </a:solidFill>
                <a:latin typeface="+mj-ea"/>
                <a:ea typeface="+mj-ea"/>
              </a:rPr>
              <a:t>绩效</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35" name="Freeform 21"/>
          <p:cNvSpPr>
            <a:spLocks noEditPoints="1"/>
          </p:cNvSpPr>
          <p:nvPr/>
        </p:nvSpPr>
        <p:spPr bwMode="auto">
          <a:xfrm>
            <a:off x="770571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6" name="TextBox 44"/>
          <p:cNvSpPr txBox="1"/>
          <p:nvPr/>
        </p:nvSpPr>
        <p:spPr>
          <a:xfrm>
            <a:off x="8001076" y="4660151"/>
            <a:ext cx="2276661" cy="369332"/>
          </a:xfrm>
          <a:prstGeom prst="rect">
            <a:avLst/>
          </a:prstGeom>
          <a:noFill/>
        </p:spPr>
        <p:txBody>
          <a:bodyPr wrap="square" rtlCol="0">
            <a:spAutoFit/>
          </a:bodyPr>
          <a:lstStyle/>
          <a:p>
            <a:r>
              <a:rPr lang="zh-CN" altLang="en-US" dirty="0">
                <a:solidFill>
                  <a:schemeClr val="bg1"/>
                </a:solidFill>
                <a:latin typeface="+mj-ea"/>
                <a:ea typeface="+mj-ea"/>
              </a:rPr>
              <a:t>提问</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40971" y="1869367"/>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6" name="右箭头 7"/>
          <p:cNvSpPr/>
          <p:nvPr/>
        </p:nvSpPr>
        <p:spPr bwMode="auto">
          <a:xfrm>
            <a:off x="3219371" y="2070736"/>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1006490" y="1869367"/>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440971" y="295891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9" name="右箭头 10"/>
          <p:cNvSpPr/>
          <p:nvPr/>
        </p:nvSpPr>
        <p:spPr bwMode="auto">
          <a:xfrm>
            <a:off x="3219371" y="316028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1006490" y="2958916"/>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1" name="矩形 10"/>
          <p:cNvSpPr/>
          <p:nvPr/>
        </p:nvSpPr>
        <p:spPr bwMode="auto">
          <a:xfrm>
            <a:off x="3440971" y="4053879"/>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2" name="右箭头 13"/>
          <p:cNvSpPr/>
          <p:nvPr/>
        </p:nvSpPr>
        <p:spPr bwMode="auto">
          <a:xfrm>
            <a:off x="3219371" y="4255248"/>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1006490" y="4053879"/>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7" name="TextBox 18"/>
          <p:cNvSpPr txBox="1"/>
          <p:nvPr/>
        </p:nvSpPr>
        <p:spPr>
          <a:xfrm>
            <a:off x="1111428" y="2070736"/>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问题</a:t>
            </a:r>
            <a:r>
              <a:rPr lang="en-US" altLang="zh-CN" sz="2000" dirty="0">
                <a:solidFill>
                  <a:schemeClr val="bg2"/>
                </a:solidFill>
                <a:latin typeface="+mj-ea"/>
                <a:ea typeface="+mj-ea"/>
              </a:rPr>
              <a:t>1</a:t>
            </a:r>
            <a:endParaRPr lang="zh-CN" altLang="en-US" sz="2000" dirty="0">
              <a:solidFill>
                <a:schemeClr val="bg2"/>
              </a:solidFill>
              <a:latin typeface="+mj-ea"/>
              <a:ea typeface="+mj-ea"/>
            </a:endParaRPr>
          </a:p>
        </p:txBody>
      </p:sp>
      <p:sp>
        <p:nvSpPr>
          <p:cNvPr id="18" name="TextBox 19"/>
          <p:cNvSpPr txBox="1"/>
          <p:nvPr/>
        </p:nvSpPr>
        <p:spPr>
          <a:xfrm>
            <a:off x="3795435" y="1854525"/>
            <a:ext cx="7526736" cy="830997"/>
          </a:xfrm>
          <a:prstGeom prst="rect">
            <a:avLst/>
          </a:prstGeom>
          <a:noFill/>
        </p:spPr>
        <p:txBody>
          <a:bodyPr wrap="square" rtlCol="0">
            <a:spAutoFit/>
          </a:bodyPr>
          <a:lstStyle/>
          <a:p>
            <a:pPr algn="just"/>
            <a:r>
              <a:rPr lang="en-US" altLang="zh-CN" sz="2400" dirty="0">
                <a:solidFill>
                  <a:schemeClr val="bg1"/>
                </a:solidFill>
                <a:latin typeface="+mj-ea"/>
                <a:ea typeface="+mj-ea"/>
              </a:rPr>
              <a:t>UML</a:t>
            </a:r>
            <a:r>
              <a:rPr lang="zh-CN" altLang="en-US" sz="2400" dirty="0">
                <a:solidFill>
                  <a:schemeClr val="bg1"/>
                </a:solidFill>
                <a:latin typeface="+mj-ea"/>
                <a:ea typeface="+mj-ea"/>
              </a:rPr>
              <a:t>可对软件密集型系统的制品进行</a:t>
            </a:r>
            <a:r>
              <a:rPr lang="en-US" altLang="zh-CN" sz="2400" dirty="0">
                <a:solidFill>
                  <a:schemeClr val="bg1"/>
                </a:solidFill>
                <a:latin typeface="+mj-ea"/>
                <a:ea typeface="+mj-ea"/>
              </a:rPr>
              <a:t>___</a:t>
            </a:r>
            <a:r>
              <a:rPr lang="zh-CN" altLang="en-US" sz="2400" dirty="0">
                <a:solidFill>
                  <a:schemeClr val="bg1"/>
                </a:solidFill>
                <a:latin typeface="+mj-ea"/>
                <a:ea typeface="+mj-ea"/>
              </a:rPr>
              <a:t>、</a:t>
            </a:r>
            <a:r>
              <a:rPr lang="en-US" altLang="zh-CN" sz="2400" dirty="0">
                <a:solidFill>
                  <a:schemeClr val="bg1"/>
                </a:solidFill>
                <a:latin typeface="+mj-ea"/>
                <a:ea typeface="+mj-ea"/>
              </a:rPr>
              <a:t>___</a:t>
            </a:r>
            <a:r>
              <a:rPr lang="zh-CN" altLang="en-US" sz="2400" dirty="0">
                <a:solidFill>
                  <a:schemeClr val="bg1"/>
                </a:solidFill>
                <a:latin typeface="+mj-ea"/>
                <a:ea typeface="+mj-ea"/>
              </a:rPr>
              <a:t>、</a:t>
            </a:r>
            <a:r>
              <a:rPr lang="en-US" altLang="zh-CN" sz="2400" dirty="0">
                <a:solidFill>
                  <a:schemeClr val="bg1"/>
                </a:solidFill>
                <a:latin typeface="+mj-ea"/>
                <a:ea typeface="+mj-ea"/>
              </a:rPr>
              <a:t>___</a:t>
            </a:r>
            <a:r>
              <a:rPr lang="zh-CN" altLang="en-US" sz="2400" dirty="0">
                <a:solidFill>
                  <a:schemeClr val="bg1"/>
                </a:solidFill>
                <a:latin typeface="+mj-ea"/>
                <a:ea typeface="+mj-ea"/>
              </a:rPr>
              <a:t>、</a:t>
            </a:r>
            <a:r>
              <a:rPr lang="en-US" altLang="zh-CN" sz="2400" dirty="0">
                <a:solidFill>
                  <a:schemeClr val="bg1"/>
                </a:solidFill>
                <a:latin typeface="+mj-ea"/>
                <a:ea typeface="+mj-ea"/>
              </a:rPr>
              <a:t>___</a:t>
            </a:r>
            <a:r>
              <a:rPr lang="zh-CN" altLang="en-US" sz="2400" dirty="0">
                <a:solidFill>
                  <a:schemeClr val="bg1"/>
                </a:solidFill>
                <a:latin typeface="+mj-ea"/>
                <a:ea typeface="+mj-ea"/>
              </a:rPr>
              <a:t>。</a:t>
            </a:r>
          </a:p>
        </p:txBody>
      </p:sp>
      <p:sp>
        <p:nvSpPr>
          <p:cNvPr id="19" name="TextBox 20"/>
          <p:cNvSpPr txBox="1"/>
          <p:nvPr/>
        </p:nvSpPr>
        <p:spPr>
          <a:xfrm>
            <a:off x="1111428" y="316876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问题</a:t>
            </a:r>
            <a:r>
              <a:rPr lang="en-US" altLang="zh-CN" sz="2000" dirty="0">
                <a:solidFill>
                  <a:schemeClr val="bg2"/>
                </a:solidFill>
              </a:rPr>
              <a:t>2</a:t>
            </a:r>
            <a:endParaRPr lang="zh-CN" altLang="en-US" sz="2000" dirty="0">
              <a:solidFill>
                <a:schemeClr val="bg2"/>
              </a:solidFill>
            </a:endParaRPr>
          </a:p>
        </p:txBody>
      </p:sp>
      <p:sp>
        <p:nvSpPr>
          <p:cNvPr id="20" name="TextBox 21"/>
          <p:cNvSpPr txBox="1"/>
          <p:nvPr/>
        </p:nvSpPr>
        <p:spPr>
          <a:xfrm>
            <a:off x="3795435" y="3107210"/>
            <a:ext cx="7200800" cy="523220"/>
          </a:xfrm>
          <a:prstGeom prst="rect">
            <a:avLst/>
          </a:prstGeom>
          <a:noFill/>
        </p:spPr>
        <p:txBody>
          <a:bodyPr wrap="square" rtlCol="0">
            <a:spAutoFit/>
          </a:bodyPr>
          <a:lstStyle/>
          <a:p>
            <a:pPr algn="just"/>
            <a:r>
              <a:rPr lang="en-US" altLang="zh-CN" sz="2800" dirty="0">
                <a:solidFill>
                  <a:schemeClr val="bg1"/>
                </a:solidFill>
                <a:latin typeface="+mj-ea"/>
                <a:ea typeface="+mj-ea"/>
              </a:rPr>
              <a:t>UML2.X</a:t>
            </a:r>
            <a:r>
              <a:rPr lang="zh-CN" altLang="en-US" sz="2800" dirty="0">
                <a:solidFill>
                  <a:schemeClr val="bg1"/>
                </a:solidFill>
                <a:latin typeface="+mj-ea"/>
                <a:ea typeface="+mj-ea"/>
              </a:rPr>
              <a:t>与</a:t>
            </a:r>
            <a:r>
              <a:rPr lang="en-US" altLang="zh-CN" sz="2800" dirty="0">
                <a:solidFill>
                  <a:schemeClr val="bg1"/>
                </a:solidFill>
                <a:latin typeface="+mj-ea"/>
                <a:ea typeface="+mj-ea"/>
              </a:rPr>
              <a:t>UML1.X</a:t>
            </a:r>
            <a:r>
              <a:rPr lang="zh-CN" altLang="en-US" sz="2800" dirty="0">
                <a:solidFill>
                  <a:schemeClr val="bg1"/>
                </a:solidFill>
                <a:latin typeface="+mj-ea"/>
                <a:ea typeface="+mj-ea"/>
              </a:rPr>
              <a:t>的不同（三点即可）？</a:t>
            </a:r>
          </a:p>
        </p:txBody>
      </p:sp>
      <p:sp>
        <p:nvSpPr>
          <p:cNvPr id="21" name="TextBox 22"/>
          <p:cNvSpPr txBox="1"/>
          <p:nvPr/>
        </p:nvSpPr>
        <p:spPr>
          <a:xfrm>
            <a:off x="1111428" y="4255248"/>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问题</a:t>
            </a:r>
            <a:r>
              <a:rPr lang="en-US" altLang="zh-CN" sz="2000" dirty="0">
                <a:solidFill>
                  <a:schemeClr val="bg2"/>
                </a:solidFill>
              </a:rPr>
              <a:t>3</a:t>
            </a:r>
            <a:endParaRPr lang="zh-CN" altLang="en-US" sz="2000" dirty="0">
              <a:solidFill>
                <a:schemeClr val="bg2"/>
              </a:solidFill>
            </a:endParaRPr>
          </a:p>
        </p:txBody>
      </p:sp>
      <p:sp>
        <p:nvSpPr>
          <p:cNvPr id="22" name="TextBox 23"/>
          <p:cNvSpPr txBox="1"/>
          <p:nvPr/>
        </p:nvSpPr>
        <p:spPr>
          <a:xfrm>
            <a:off x="3795435" y="4255248"/>
            <a:ext cx="7200800" cy="523220"/>
          </a:xfrm>
          <a:prstGeom prst="rect">
            <a:avLst/>
          </a:prstGeom>
          <a:noFill/>
        </p:spPr>
        <p:txBody>
          <a:bodyPr wrap="square" rtlCol="0">
            <a:spAutoFit/>
          </a:bodyPr>
          <a:lstStyle/>
          <a:p>
            <a:r>
              <a:rPr lang="zh-CN" altLang="en-US" sz="2800" dirty="0" smtClean="0">
                <a:solidFill>
                  <a:schemeClr val="bg1"/>
                </a:solidFill>
                <a:latin typeface="+mj-ea"/>
                <a:ea typeface="+mj-ea"/>
              </a:rPr>
              <a:t>制作用例图最初的步骤为？</a:t>
            </a:r>
            <a:endParaRPr lang="zh-CN" altLang="en-US" sz="2800" dirty="0">
              <a:solidFill>
                <a:schemeClr val="bg1"/>
              </a:solidFill>
              <a:latin typeface="+mj-ea"/>
              <a:ea typeface="+mj-ea"/>
            </a:endParaRP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5.1 </a:t>
            </a:r>
            <a:r>
              <a:rPr lang="zh-CN" altLang="en-US" dirty="0"/>
              <a:t>提问</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3" grpId="0" animBg="1"/>
      <p:bldP spid="17" grpId="0"/>
      <p:bldP spid="18" grpId="0"/>
      <p:bldP spid="19" grpId="0"/>
      <p:bldP spid="20"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6" name="矩形 55"/>
          <p:cNvSpPr/>
          <p:nvPr/>
        </p:nvSpPr>
        <p:spPr>
          <a:xfrm>
            <a:off x="1573281" y="1680959"/>
            <a:ext cx="2754006" cy="1477328"/>
          </a:xfrm>
          <a:prstGeom prst="rect">
            <a:avLst/>
          </a:prstGeom>
        </p:spPr>
        <p:txBody>
          <a:bodyPr wrap="square">
            <a:spAutoFit/>
          </a:bodyPr>
          <a:lstStyle/>
          <a:p>
            <a:r>
              <a:rPr lang="zh-CN" altLang="en-US" b="1" dirty="0">
                <a:solidFill>
                  <a:schemeClr val="bg1"/>
                </a:solidFill>
                <a:latin typeface="+mj-ea"/>
                <a:ea typeface="+mj-ea"/>
              </a:rPr>
              <a:t>沈启航 </a:t>
            </a:r>
            <a:r>
              <a:rPr lang="en-US" altLang="zh-CN" b="1" dirty="0">
                <a:solidFill>
                  <a:schemeClr val="bg1"/>
                </a:solidFill>
                <a:latin typeface="+mj-ea"/>
                <a:ea typeface="+mj-ea"/>
              </a:rPr>
              <a:t>91</a:t>
            </a:r>
          </a:p>
          <a:p>
            <a:r>
              <a:rPr lang="en-US" altLang="zh-CN" b="1" dirty="0">
                <a:solidFill>
                  <a:schemeClr val="bg1"/>
                </a:solidFill>
                <a:latin typeface="+mj-ea"/>
                <a:ea typeface="+mj-ea"/>
              </a:rPr>
              <a:t>PPT</a:t>
            </a:r>
            <a:r>
              <a:rPr lang="zh-CN" altLang="en-US" b="1" dirty="0">
                <a:solidFill>
                  <a:schemeClr val="bg1"/>
                </a:solidFill>
                <a:latin typeface="+mj-ea"/>
                <a:ea typeface="+mj-ea"/>
              </a:rPr>
              <a:t>资料</a:t>
            </a:r>
          </a:p>
          <a:p>
            <a:r>
              <a:rPr lang="en-US" altLang="zh-CN" b="1" dirty="0">
                <a:solidFill>
                  <a:schemeClr val="bg1"/>
                </a:solidFill>
                <a:latin typeface="+mj-ea"/>
                <a:ea typeface="+mj-ea"/>
              </a:rPr>
              <a:t>PPT</a:t>
            </a:r>
            <a:r>
              <a:rPr lang="zh-CN" altLang="en-US" b="1" dirty="0">
                <a:solidFill>
                  <a:schemeClr val="bg1"/>
                </a:solidFill>
                <a:latin typeface="+mj-ea"/>
                <a:ea typeface="+mj-ea"/>
              </a:rPr>
              <a:t>审查</a:t>
            </a:r>
          </a:p>
          <a:p>
            <a:r>
              <a:rPr lang="en-US" altLang="zh-CN" b="1" dirty="0">
                <a:solidFill>
                  <a:schemeClr val="bg1"/>
                </a:solidFill>
                <a:latin typeface="+mj-ea"/>
                <a:ea typeface="+mj-ea"/>
              </a:rPr>
              <a:t>PPT</a:t>
            </a:r>
            <a:r>
              <a:rPr lang="zh-CN" altLang="en-US" b="1" dirty="0">
                <a:solidFill>
                  <a:schemeClr val="bg1"/>
                </a:solidFill>
                <a:latin typeface="+mj-ea"/>
                <a:ea typeface="+mj-ea"/>
              </a:rPr>
              <a:t>修改</a:t>
            </a:r>
          </a:p>
          <a:p>
            <a:endParaRPr lang="en-US" altLang="zh-CN" b="1" dirty="0">
              <a:solidFill>
                <a:schemeClr val="bg1"/>
              </a:solidFill>
              <a:latin typeface="+mj-ea"/>
              <a:ea typeface="+mj-ea"/>
            </a:endParaRP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86" name="矩形 85"/>
          <p:cNvSpPr/>
          <p:nvPr/>
        </p:nvSpPr>
        <p:spPr>
          <a:xfrm>
            <a:off x="3589025" y="4798085"/>
            <a:ext cx="3091641" cy="923330"/>
          </a:xfrm>
          <a:prstGeom prst="rect">
            <a:avLst/>
          </a:prstGeom>
        </p:spPr>
        <p:txBody>
          <a:bodyPr wrap="square">
            <a:spAutoFit/>
          </a:bodyPr>
          <a:lstStyle/>
          <a:p>
            <a:r>
              <a:rPr lang="zh-CN" altLang="en-US" b="1" dirty="0">
                <a:solidFill>
                  <a:schemeClr val="bg1"/>
                </a:solidFill>
                <a:latin typeface="+mj-ea"/>
                <a:ea typeface="+mj-ea"/>
              </a:rPr>
              <a:t>叶柏成 </a:t>
            </a:r>
            <a:r>
              <a:rPr lang="en-US" altLang="zh-CN" b="1" dirty="0">
                <a:solidFill>
                  <a:schemeClr val="bg1"/>
                </a:solidFill>
                <a:latin typeface="+mj-ea"/>
                <a:ea typeface="+mj-ea"/>
              </a:rPr>
              <a:t>89</a:t>
            </a:r>
          </a:p>
          <a:p>
            <a:r>
              <a:rPr lang="en-US" altLang="zh-CN" b="1" dirty="0">
                <a:solidFill>
                  <a:schemeClr val="bg1"/>
                </a:solidFill>
                <a:latin typeface="+mj-ea"/>
                <a:ea typeface="+mj-ea"/>
              </a:rPr>
              <a:t>PPT</a:t>
            </a:r>
            <a:r>
              <a:rPr lang="zh-CN" altLang="en-US" b="1" dirty="0">
                <a:solidFill>
                  <a:schemeClr val="bg1"/>
                </a:solidFill>
                <a:latin typeface="+mj-ea"/>
                <a:ea typeface="+mj-ea"/>
              </a:rPr>
              <a:t>资料</a:t>
            </a:r>
          </a:p>
          <a:p>
            <a:endParaRPr lang="zh-CN" altLang="en-US" b="1" dirty="0">
              <a:solidFill>
                <a:schemeClr val="bg1"/>
              </a:solidFill>
              <a:latin typeface="+mj-ea"/>
              <a:ea typeface="+mj-ea"/>
            </a:endParaRPr>
          </a:p>
        </p:txBody>
      </p:sp>
      <p:sp>
        <p:nvSpPr>
          <p:cNvPr id="88" name="矩形 87"/>
          <p:cNvSpPr/>
          <p:nvPr/>
        </p:nvSpPr>
        <p:spPr>
          <a:xfrm>
            <a:off x="5278524" y="1541826"/>
            <a:ext cx="2692860" cy="923330"/>
          </a:xfrm>
          <a:prstGeom prst="rect">
            <a:avLst/>
          </a:prstGeom>
        </p:spPr>
        <p:txBody>
          <a:bodyPr wrap="square">
            <a:spAutoFit/>
          </a:bodyPr>
          <a:lstStyle/>
          <a:p>
            <a:r>
              <a:rPr lang="zh-CN" altLang="en-US" b="1" dirty="0">
                <a:solidFill>
                  <a:schemeClr val="bg1"/>
                </a:solidFill>
                <a:latin typeface="+mj-ea"/>
              </a:rPr>
              <a:t>杨以恒 </a:t>
            </a:r>
            <a:r>
              <a:rPr lang="en-US" altLang="zh-CN" b="1" dirty="0">
                <a:solidFill>
                  <a:schemeClr val="bg1"/>
                </a:solidFill>
                <a:latin typeface="+mj-ea"/>
              </a:rPr>
              <a:t>88</a:t>
            </a:r>
          </a:p>
          <a:p>
            <a:r>
              <a:rPr lang="en-US" altLang="zh-CN" b="1" dirty="0">
                <a:solidFill>
                  <a:schemeClr val="bg1"/>
                </a:solidFill>
                <a:latin typeface="+mj-ea"/>
              </a:rPr>
              <a:t>PPT</a:t>
            </a:r>
            <a:r>
              <a:rPr lang="zh-CN" altLang="en-US" b="1" dirty="0">
                <a:solidFill>
                  <a:schemeClr val="bg1"/>
                </a:solidFill>
                <a:latin typeface="+mj-ea"/>
              </a:rPr>
              <a:t>资料</a:t>
            </a:r>
          </a:p>
          <a:p>
            <a:endParaRPr lang="zh-CN" altLang="en-US" b="1" dirty="0">
              <a:solidFill>
                <a:schemeClr val="bg1"/>
              </a:solidFill>
              <a:latin typeface="+mj-ea"/>
            </a:endParaRPr>
          </a:p>
        </p:txBody>
      </p:sp>
      <p:sp>
        <p:nvSpPr>
          <p:cNvPr id="90" name="矩形 89"/>
          <p:cNvSpPr/>
          <p:nvPr/>
        </p:nvSpPr>
        <p:spPr>
          <a:xfrm>
            <a:off x="7060295" y="4777901"/>
            <a:ext cx="2826655" cy="1200329"/>
          </a:xfrm>
          <a:prstGeom prst="rect">
            <a:avLst/>
          </a:prstGeom>
        </p:spPr>
        <p:txBody>
          <a:bodyPr wrap="square">
            <a:spAutoFit/>
          </a:bodyPr>
          <a:lstStyle/>
          <a:p>
            <a:r>
              <a:rPr lang="zh-CN" altLang="en-US" b="1" dirty="0">
                <a:solidFill>
                  <a:schemeClr val="bg1"/>
                </a:solidFill>
                <a:sym typeface="Calibri" panose="020F0502020204030204" pitchFamily="34" charset="0"/>
              </a:rPr>
              <a:t>徐哲远 </a:t>
            </a:r>
            <a:r>
              <a:rPr lang="en-US" altLang="zh-CN" b="1" dirty="0">
                <a:solidFill>
                  <a:schemeClr val="bg1"/>
                </a:solidFill>
                <a:sym typeface="Calibri" panose="020F0502020204030204" pitchFamily="34" charset="0"/>
              </a:rPr>
              <a:t>90</a:t>
            </a:r>
          </a:p>
          <a:p>
            <a:r>
              <a:rPr lang="en-US" altLang="zh-CN" b="1" dirty="0">
                <a:solidFill>
                  <a:schemeClr val="bg1"/>
                </a:solidFill>
                <a:sym typeface="Calibri" panose="020F0502020204030204" pitchFamily="34" charset="0"/>
              </a:rPr>
              <a:t>PPT</a:t>
            </a:r>
            <a:r>
              <a:rPr lang="zh-CN" altLang="en-US" b="1" dirty="0">
                <a:solidFill>
                  <a:schemeClr val="bg1"/>
                </a:solidFill>
                <a:sym typeface="Calibri" panose="020F0502020204030204" pitchFamily="34" charset="0"/>
              </a:rPr>
              <a:t>资料</a:t>
            </a:r>
          </a:p>
          <a:p>
            <a:r>
              <a:rPr lang="en-US" altLang="zh-CN" b="1" dirty="0">
                <a:solidFill>
                  <a:schemeClr val="bg1"/>
                </a:solidFill>
                <a:sym typeface="Calibri" panose="020F0502020204030204" pitchFamily="34" charset="0"/>
              </a:rPr>
              <a:t>PPT</a:t>
            </a:r>
            <a:r>
              <a:rPr lang="zh-CN" altLang="en-US" b="1" dirty="0">
                <a:solidFill>
                  <a:schemeClr val="bg1"/>
                </a:solidFill>
                <a:sym typeface="Calibri" panose="020F0502020204030204" pitchFamily="34" charset="0"/>
              </a:rPr>
              <a:t>审查</a:t>
            </a:r>
          </a:p>
          <a:p>
            <a:endParaRPr lang="zh-CN" altLang="en-US" b="1" dirty="0">
              <a:solidFill>
                <a:schemeClr val="bg1"/>
              </a:solidFill>
              <a:sym typeface="Calibri" panose="020F0502020204030204" pitchFamily="34" charset="0"/>
            </a:endParaRPr>
          </a:p>
        </p:txBody>
      </p:sp>
      <p:sp>
        <p:nvSpPr>
          <p:cNvPr id="92" name="矩形 91"/>
          <p:cNvSpPr/>
          <p:nvPr/>
        </p:nvSpPr>
        <p:spPr>
          <a:xfrm>
            <a:off x="8715253" y="1515750"/>
            <a:ext cx="1202573" cy="923330"/>
          </a:xfrm>
          <a:prstGeom prst="rect">
            <a:avLst/>
          </a:prstGeom>
        </p:spPr>
        <p:txBody>
          <a:bodyPr wrap="none">
            <a:spAutoFit/>
          </a:bodyPr>
          <a:lstStyle/>
          <a:p>
            <a:r>
              <a:rPr lang="zh-CN" altLang="en-US" b="1" dirty="0">
                <a:solidFill>
                  <a:schemeClr val="bg1"/>
                </a:solidFill>
                <a:sym typeface="Calibri" panose="020F0502020204030204" pitchFamily="34" charset="0"/>
              </a:rPr>
              <a:t>骆佳俊 </a:t>
            </a:r>
            <a:r>
              <a:rPr lang="en-US" altLang="zh-CN" b="1" dirty="0">
                <a:solidFill>
                  <a:schemeClr val="bg1"/>
                </a:solidFill>
                <a:sym typeface="Calibri" panose="020F0502020204030204" pitchFamily="34" charset="0"/>
              </a:rPr>
              <a:t>83</a:t>
            </a:r>
          </a:p>
          <a:p>
            <a:r>
              <a:rPr lang="en-US" altLang="zh-CN" b="1" dirty="0">
                <a:solidFill>
                  <a:schemeClr val="bg1"/>
                </a:solidFill>
                <a:sym typeface="Calibri" panose="020F0502020204030204" pitchFamily="34" charset="0"/>
              </a:rPr>
              <a:t>PPT</a:t>
            </a:r>
            <a:r>
              <a:rPr lang="zh-CN" altLang="en-US" b="1" dirty="0">
                <a:solidFill>
                  <a:schemeClr val="bg1"/>
                </a:solidFill>
                <a:sym typeface="Calibri" panose="020F0502020204030204" pitchFamily="34" charset="0"/>
              </a:rPr>
              <a:t>资料</a:t>
            </a:r>
          </a:p>
          <a:p>
            <a:endParaRPr lang="zh-CN" altLang="en-US" b="1" dirty="0">
              <a:solidFill>
                <a:schemeClr val="bg1"/>
              </a:solidFill>
              <a:sym typeface="Calibri" panose="020F0502020204030204" pitchFamily="34" charset="0"/>
            </a:endParaRP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5.2 </a:t>
            </a:r>
            <a:r>
              <a:rPr lang="zh-CN" altLang="en-US" dirty="0"/>
              <a:t>绩效及分工</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693817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564846" y="1692443"/>
            <a:ext cx="5944486" cy="1200329"/>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smtClean="0"/>
              <a:t>[1]</a:t>
            </a:r>
            <a:r>
              <a:rPr lang="en-US" altLang="zh-CN" sz="2400" dirty="0" smtClean="0"/>
              <a:t>《UML2</a:t>
            </a:r>
            <a:r>
              <a:rPr lang="zh-CN" altLang="en-US" sz="2400" dirty="0"/>
              <a:t>基础、建模与设计教程</a:t>
            </a:r>
            <a:r>
              <a:rPr lang="en-US" altLang="zh-CN" sz="2400" dirty="0"/>
              <a:t>》</a:t>
            </a:r>
            <a:r>
              <a:rPr lang="zh-CN" altLang="en-US" sz="2400" dirty="0"/>
              <a:t>杨弘平等著</a:t>
            </a:r>
          </a:p>
          <a:p>
            <a:r>
              <a:rPr lang="zh-CN" altLang="en-US" sz="2400" dirty="0"/>
              <a:t>清华大学除本社 </a:t>
            </a:r>
            <a:r>
              <a:rPr lang="en-US" altLang="zh-CN" sz="2400" dirty="0"/>
              <a:t>CIP</a:t>
            </a:r>
            <a:r>
              <a:rPr lang="zh-CN" altLang="en-US" sz="2400" dirty="0"/>
              <a:t>：</a:t>
            </a:r>
            <a:r>
              <a:rPr lang="en-US" altLang="zh-CN" sz="2400" dirty="0"/>
              <a:t>127741</a:t>
            </a:r>
            <a:r>
              <a:rPr lang="zh-CN" altLang="en-US" sz="2400" dirty="0"/>
              <a:t>号</a:t>
            </a:r>
            <a:endParaRPr lang="en-US" altLang="zh-CN" sz="2400" dirty="0"/>
          </a:p>
        </p:txBody>
      </p:sp>
      <p:sp>
        <p:nvSpPr>
          <p:cNvPr id="6" name="TextBox 7"/>
          <p:cNvSpPr txBox="1"/>
          <p:nvPr/>
        </p:nvSpPr>
        <p:spPr>
          <a:xfrm>
            <a:off x="4564847" y="3010100"/>
            <a:ext cx="5944486" cy="1200329"/>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smtClean="0"/>
              <a:t>[2]《UML</a:t>
            </a:r>
            <a:r>
              <a:rPr lang="zh-CN" altLang="en-US" sz="2400" dirty="0"/>
              <a:t>用户指南</a:t>
            </a:r>
            <a:r>
              <a:rPr lang="en-US" altLang="zh-CN" sz="2400" dirty="0"/>
              <a:t>》Grady </a:t>
            </a:r>
            <a:r>
              <a:rPr lang="en-US" altLang="zh-CN" sz="2400" dirty="0" err="1"/>
              <a:t>Booch</a:t>
            </a:r>
            <a:r>
              <a:rPr lang="en-US" altLang="zh-CN" sz="2400" dirty="0"/>
              <a:t> James </a:t>
            </a:r>
            <a:r>
              <a:rPr lang="en-US" altLang="zh-CN" sz="2400" dirty="0" err="1"/>
              <a:t>Rumbaugh</a:t>
            </a:r>
            <a:r>
              <a:rPr lang="en-US" altLang="zh-CN" sz="2400" dirty="0"/>
              <a:t> </a:t>
            </a:r>
            <a:r>
              <a:rPr lang="en-US" altLang="zh-CN" sz="2400" dirty="0" err="1"/>
              <a:t>Lvar</a:t>
            </a:r>
            <a:r>
              <a:rPr lang="en-US" altLang="zh-CN" sz="2400" dirty="0"/>
              <a:t> Jacobson</a:t>
            </a:r>
            <a:r>
              <a:rPr lang="zh-CN" altLang="en-US" sz="2400" dirty="0"/>
              <a:t>著 邵维忠等译</a:t>
            </a:r>
          </a:p>
          <a:p>
            <a:r>
              <a:rPr lang="zh-CN" altLang="en-US" sz="2400" dirty="0"/>
              <a:t>人民邮电出版社 </a:t>
            </a:r>
            <a:r>
              <a:rPr lang="en-US" altLang="zh-CN" sz="2400" dirty="0"/>
              <a:t>CIP</a:t>
            </a:r>
            <a:r>
              <a:rPr lang="zh-CN" altLang="en-US" sz="2400" dirty="0"/>
              <a:t>：</a:t>
            </a:r>
            <a:r>
              <a:rPr lang="en-US" altLang="zh-CN" sz="2400" dirty="0"/>
              <a:t>242102</a:t>
            </a:r>
            <a:r>
              <a:rPr lang="zh-CN" altLang="en-US" sz="2400" dirty="0"/>
              <a:t>号</a:t>
            </a:r>
            <a:endParaRPr lang="en-US" altLang="zh-CN" sz="2400" dirty="0"/>
          </a:p>
        </p:txBody>
      </p:sp>
      <p:sp>
        <p:nvSpPr>
          <p:cNvPr id="9" name="TextBox 10"/>
          <p:cNvSpPr txBox="1"/>
          <p:nvPr/>
        </p:nvSpPr>
        <p:spPr>
          <a:xfrm>
            <a:off x="4564846" y="4432977"/>
            <a:ext cx="5944485" cy="1200329"/>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smtClean="0"/>
              <a:t>[3]http</a:t>
            </a:r>
            <a:r>
              <a:rPr lang="en-US" altLang="zh-CN" sz="2400" dirty="0"/>
              <a:t>://www.cnblogs.com/I-am-Betty/p/5467847.html 2017/02/15 </a:t>
            </a:r>
          </a:p>
          <a:p>
            <a:r>
              <a:rPr lang="en-US" altLang="zh-CN" sz="2400" dirty="0"/>
              <a:t>2018/12/15 12</a:t>
            </a:r>
            <a:r>
              <a:rPr lang="zh-CN" altLang="en-US" sz="2400" dirty="0"/>
              <a:t>：</a:t>
            </a:r>
            <a:r>
              <a:rPr lang="en-US" altLang="zh-CN" sz="2400" dirty="0"/>
              <a:t>37</a:t>
            </a:r>
          </a:p>
        </p:txBody>
      </p:sp>
      <p:sp>
        <p:nvSpPr>
          <p:cNvPr id="18" name="Freeform 5"/>
          <p:cNvSpPr>
            <a:spLocks noEditPoints="1"/>
          </p:cNvSpPr>
          <p:nvPr/>
        </p:nvSpPr>
        <p:spPr bwMode="auto">
          <a:xfrm rot="21405236">
            <a:off x="-99713" y="2471476"/>
            <a:ext cx="4447932" cy="415664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5.3 </a:t>
            </a:r>
            <a:r>
              <a:rPr lang="zh-CN" altLang="en-US" dirty="0"/>
              <a:t>参考文献</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982719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Freeform 5"/>
          <p:cNvSpPr>
            <a:spLocks noEditPoints="1"/>
          </p:cNvSpPr>
          <p:nvPr/>
        </p:nvSpPr>
        <p:spPr bwMode="auto">
          <a:xfrm>
            <a:off x="4855718" y="588852"/>
            <a:ext cx="2486914" cy="245509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E11F28"/>
              </a:solidFill>
              <a:effectLst/>
              <a:uLnTx/>
              <a:uFillTx/>
              <a:latin typeface="Arial" panose="020B0604020202020204" pitchFamily="34" charset="0"/>
              <a:ea typeface="宋体" panose="02010600030101010101" pitchFamily="2" charset="-122"/>
              <a:cs typeface="+mn-cs"/>
            </a:endParaRPr>
          </a:p>
        </p:txBody>
      </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29" name="Rectangle 3"/>
          <p:cNvSpPr txBox="1">
            <a:spLocks noChangeArrowheads="1"/>
          </p:cNvSpPr>
          <p:nvPr/>
        </p:nvSpPr>
        <p:spPr bwMode="auto">
          <a:xfrm>
            <a:off x="953213" y="3485061"/>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7200" b="1" dirty="0">
                <a:solidFill>
                  <a:schemeClr val="bg1"/>
                </a:solidFill>
                <a:latin typeface="微软雅黑" panose="020B0503020204020204" pitchFamily="34" charset="-122"/>
              </a:rPr>
              <a:t>THANK YOU</a:t>
            </a:r>
            <a:endParaRPr lang="zh-CN" altLang="en-US" sz="7200" b="1" dirty="0">
              <a:solidFill>
                <a:schemeClr val="bg1"/>
              </a:solidFill>
              <a:latin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1103" y="1086928"/>
            <a:ext cx="1368152" cy="128650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6600" dirty="0">
                <a:solidFill>
                  <a:schemeClr val="bg1"/>
                </a:solidFill>
              </a:rPr>
              <a:t>UML</a:t>
            </a:r>
            <a:r>
              <a:rPr lang="zh-CN" altLang="en-US" sz="6600" dirty="0">
                <a:solidFill>
                  <a:schemeClr val="bg1"/>
                </a:solidFill>
              </a:rPr>
              <a:t>概述</a:t>
            </a: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1.1 UML</a:t>
            </a:r>
            <a:r>
              <a:rPr lang="zh-CN" altLang="en-US" b="0" dirty="0">
                <a:solidFill>
                  <a:schemeClr val="bg1"/>
                </a:solidFill>
              </a:rPr>
              <a:t>相关概述</a:t>
            </a: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Freeform 5"/>
          <p:cNvSpPr/>
          <p:nvPr/>
        </p:nvSpPr>
        <p:spPr bwMode="auto">
          <a:xfrm>
            <a:off x="1096147" y="1430355"/>
            <a:ext cx="3031218" cy="4687988"/>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3" name="Rectangle 6"/>
          <p:cNvSpPr>
            <a:spLocks noChangeArrowheads="1"/>
          </p:cNvSpPr>
          <p:nvPr/>
        </p:nvSpPr>
        <p:spPr bwMode="auto">
          <a:xfrm>
            <a:off x="1091000" y="2223638"/>
            <a:ext cx="3041510"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7"/>
          <p:cNvSpPr/>
          <p:nvPr/>
        </p:nvSpPr>
        <p:spPr bwMode="auto">
          <a:xfrm>
            <a:off x="4581681"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5" name="Rectangle 8"/>
          <p:cNvSpPr>
            <a:spLocks noChangeArrowheads="1"/>
          </p:cNvSpPr>
          <p:nvPr/>
        </p:nvSpPr>
        <p:spPr bwMode="auto">
          <a:xfrm>
            <a:off x="4581681"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6" name="文本框 55"/>
          <p:cNvSpPr txBox="1"/>
          <p:nvPr/>
        </p:nvSpPr>
        <p:spPr>
          <a:xfrm>
            <a:off x="1657670" y="2213039"/>
            <a:ext cx="1846822" cy="461665"/>
          </a:xfrm>
          <a:prstGeom prst="rect">
            <a:avLst/>
          </a:prstGeom>
          <a:noFill/>
        </p:spPr>
        <p:txBody>
          <a:bodyPr wrap="square" rtlCol="0">
            <a:spAutoFit/>
          </a:bodyPr>
          <a:lstStyle/>
          <a:p>
            <a:pPr algn="ctr"/>
            <a:r>
              <a:rPr lang="zh-CN" altLang="en-US" sz="2400" b="1" dirty="0">
                <a:solidFill>
                  <a:schemeClr val="bg2"/>
                </a:solidFill>
                <a:latin typeface="+mj-ea"/>
                <a:ea typeface="+mj-ea"/>
              </a:rPr>
              <a:t>什么是</a:t>
            </a:r>
            <a:r>
              <a:rPr lang="en-US" altLang="zh-CN" sz="2400" b="1" dirty="0">
                <a:solidFill>
                  <a:schemeClr val="bg2"/>
                </a:solidFill>
                <a:latin typeface="+mj-ea"/>
                <a:ea typeface="+mj-ea"/>
              </a:rPr>
              <a:t>UML</a:t>
            </a:r>
            <a:endParaRPr lang="zh-CN" altLang="en-US" sz="2400" b="1" dirty="0">
              <a:solidFill>
                <a:schemeClr val="bg2"/>
              </a:solidFill>
              <a:latin typeface="+mj-ea"/>
              <a:ea typeface="+mj-ea"/>
            </a:endParaRPr>
          </a:p>
        </p:txBody>
      </p:sp>
      <p:sp>
        <p:nvSpPr>
          <p:cNvPr id="57" name="文本框 56"/>
          <p:cNvSpPr txBox="1"/>
          <p:nvPr/>
        </p:nvSpPr>
        <p:spPr>
          <a:xfrm>
            <a:off x="5406757"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dirty="0">
                <a:solidFill>
                  <a:schemeClr val="bg2"/>
                </a:solidFill>
                <a:latin typeface="微软雅黑" panose="020B0503020204020204" pitchFamily="34" charset="-122"/>
                <a:ea typeface="微软雅黑" panose="020B0503020204020204" pitchFamily="34" charset="-122"/>
              </a:rPr>
              <a:t>使用</a:t>
            </a:r>
            <a:r>
              <a:rPr lang="en-US" altLang="zh-CN" sz="2400" dirty="0">
                <a:solidFill>
                  <a:schemeClr val="bg2"/>
                </a:solidFill>
                <a:latin typeface="微软雅黑" panose="020B0503020204020204" pitchFamily="34" charset="-122"/>
                <a:ea typeface="微软雅黑" panose="020B0503020204020204" pitchFamily="34" charset="-122"/>
              </a:rPr>
              <a:t>UML</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8" name="TextBox 10"/>
          <p:cNvSpPr txBox="1"/>
          <p:nvPr/>
        </p:nvSpPr>
        <p:spPr>
          <a:xfrm>
            <a:off x="1096146" y="3012259"/>
            <a:ext cx="3036363" cy="17543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统一建模语言（</a:t>
            </a:r>
            <a:r>
              <a:rPr lang="en-US" altLang="zh-CN" dirty="0"/>
              <a:t>Unified Modeling </a:t>
            </a:r>
            <a:r>
              <a:rPr lang="en-US" altLang="zh-CN" dirty="0" err="1"/>
              <a:t>Language,UML</a:t>
            </a:r>
            <a:r>
              <a:rPr lang="en-US" altLang="zh-CN" dirty="0"/>
              <a:t>)</a:t>
            </a:r>
            <a:r>
              <a:rPr lang="zh-CN" altLang="en-US" dirty="0"/>
              <a:t>是一种绘制软件蓝图的标准语言，可以用</a:t>
            </a:r>
            <a:r>
              <a:rPr lang="en-US" altLang="zh-CN" dirty="0"/>
              <a:t>UML</a:t>
            </a:r>
            <a:r>
              <a:rPr lang="zh-CN" altLang="en-US" dirty="0"/>
              <a:t>对软件密集型系统的制品进行</a:t>
            </a:r>
            <a:r>
              <a:rPr lang="zh-CN" altLang="en-US" dirty="0">
                <a:solidFill>
                  <a:srgbClr val="FF0000"/>
                </a:solidFill>
              </a:rPr>
              <a:t>可视化</a:t>
            </a:r>
            <a:r>
              <a:rPr lang="zh-CN" altLang="en-US" dirty="0"/>
              <a:t>、</a:t>
            </a:r>
            <a:r>
              <a:rPr lang="zh-CN" altLang="en-US" dirty="0">
                <a:solidFill>
                  <a:srgbClr val="FF0000"/>
                </a:solidFill>
              </a:rPr>
              <a:t>详述</a:t>
            </a:r>
            <a:r>
              <a:rPr lang="zh-CN" altLang="en-US" dirty="0"/>
              <a:t>、</a:t>
            </a:r>
            <a:r>
              <a:rPr lang="zh-CN" altLang="en-US" dirty="0">
                <a:solidFill>
                  <a:srgbClr val="FF0000"/>
                </a:solidFill>
              </a:rPr>
              <a:t>构造</a:t>
            </a:r>
            <a:r>
              <a:rPr lang="zh-CN" altLang="en-US" dirty="0"/>
              <a:t>和</a:t>
            </a:r>
            <a:r>
              <a:rPr lang="zh-CN" altLang="en-US" dirty="0">
                <a:solidFill>
                  <a:srgbClr val="FF0000"/>
                </a:solidFill>
              </a:rPr>
              <a:t>文档化</a:t>
            </a:r>
            <a:r>
              <a:rPr lang="zh-CN" altLang="en-US" dirty="0" smtClean="0"/>
              <a:t>。</a:t>
            </a:r>
            <a:r>
              <a:rPr lang="en-US" altLang="zh-CN" dirty="0" smtClean="0"/>
              <a:t>[1]</a:t>
            </a:r>
            <a:endParaRPr lang="zh-CN" altLang="en-US" dirty="0"/>
          </a:p>
        </p:txBody>
      </p:sp>
      <p:sp>
        <p:nvSpPr>
          <p:cNvPr id="60" name="TextBox 10"/>
          <p:cNvSpPr txBox="1"/>
          <p:nvPr/>
        </p:nvSpPr>
        <p:spPr>
          <a:xfrm>
            <a:off x="4819738" y="2982842"/>
            <a:ext cx="2559300" cy="2031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en-US" altLang="zh-CN" dirty="0"/>
              <a:t>UML</a:t>
            </a:r>
            <a:r>
              <a:rPr lang="zh-CN" altLang="en-US" dirty="0"/>
              <a:t>仅仅是一种语言，因此仅仅是软件开发方法的一部分。</a:t>
            </a:r>
            <a:r>
              <a:rPr lang="en-US" altLang="zh-CN" dirty="0"/>
              <a:t>UML</a:t>
            </a:r>
            <a:r>
              <a:rPr lang="zh-CN" altLang="en-US" dirty="0"/>
              <a:t>是独立于过程的，但最好把它用于以用况驱动、以</a:t>
            </a:r>
            <a:r>
              <a:rPr lang="zh-CN" altLang="en-US" dirty="0">
                <a:solidFill>
                  <a:srgbClr val="FF0000"/>
                </a:solidFill>
              </a:rPr>
              <a:t>体系结构</a:t>
            </a:r>
            <a:r>
              <a:rPr lang="zh-CN" altLang="en-US" dirty="0"/>
              <a:t>为中心、</a:t>
            </a:r>
            <a:r>
              <a:rPr lang="zh-CN" altLang="en-US" dirty="0">
                <a:solidFill>
                  <a:srgbClr val="FF0000"/>
                </a:solidFill>
              </a:rPr>
              <a:t>迭代和增量</a:t>
            </a:r>
            <a:r>
              <a:rPr lang="zh-CN" altLang="en-US" dirty="0"/>
              <a:t>的过程。</a:t>
            </a:r>
          </a:p>
        </p:txBody>
      </p:sp>
      <p:sp>
        <p:nvSpPr>
          <p:cNvPr id="63" name="Freeform 7"/>
          <p:cNvSpPr/>
          <p:nvPr/>
        </p:nvSpPr>
        <p:spPr bwMode="auto">
          <a:xfrm>
            <a:off x="8300533"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4" name="Rectangle 8"/>
          <p:cNvSpPr>
            <a:spLocks noChangeArrowheads="1"/>
          </p:cNvSpPr>
          <p:nvPr/>
        </p:nvSpPr>
        <p:spPr bwMode="auto">
          <a:xfrm>
            <a:off x="8295322"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65" name="文本框 64"/>
          <p:cNvSpPr txBox="1"/>
          <p:nvPr/>
        </p:nvSpPr>
        <p:spPr>
          <a:xfrm>
            <a:off x="8972078"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b="1" dirty="0">
                <a:solidFill>
                  <a:schemeClr val="bg2"/>
                </a:solidFill>
                <a:latin typeface="微软雅黑" panose="020B0503020204020204" pitchFamily="34" charset="-122"/>
                <a:ea typeface="微软雅黑" panose="020B0503020204020204" pitchFamily="34" charset="-122"/>
              </a:rPr>
              <a:t>特点</a:t>
            </a:r>
          </a:p>
        </p:txBody>
      </p:sp>
      <p:sp>
        <p:nvSpPr>
          <p:cNvPr id="66" name="TextBox 10"/>
          <p:cNvSpPr txBox="1"/>
          <p:nvPr/>
        </p:nvSpPr>
        <p:spPr>
          <a:xfrm>
            <a:off x="8583669" y="2982842"/>
            <a:ext cx="2559300" cy="2031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en-US" altLang="zh-CN" dirty="0"/>
              <a:t>UML</a:t>
            </a:r>
            <a:r>
              <a:rPr lang="zh-CN" altLang="en-US" dirty="0"/>
              <a:t>统一了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等方法中的基本概念和符号。</a:t>
            </a:r>
            <a:r>
              <a:rPr lang="en-US" altLang="zh-CN" dirty="0"/>
              <a:t>UML</a:t>
            </a:r>
            <a:r>
              <a:rPr lang="zh-CN" altLang="en-US" dirty="0"/>
              <a:t>吸取了面向对象领域中各种优秀的思想，其中也包括非</a:t>
            </a:r>
            <a:r>
              <a:rPr lang="en-US" altLang="zh-CN" dirty="0"/>
              <a:t>OO</a:t>
            </a:r>
            <a:r>
              <a:rPr lang="zh-CN" altLang="en-US" dirty="0"/>
              <a:t>方法的影响</a:t>
            </a:r>
            <a:r>
              <a:rPr lang="zh-CN" altLang="en-US" dirty="0" smtClean="0"/>
              <a:t>。</a:t>
            </a:r>
            <a:r>
              <a:rPr lang="en-US" altLang="zh-CN" dirty="0" smtClean="0"/>
              <a:t>[2]</a:t>
            </a:r>
            <a:endParaRPr lang="zh-CN" altLang="en-US" dirty="0"/>
          </a:p>
        </p:txBody>
      </p:sp>
      <p:sp>
        <p:nvSpPr>
          <p:cNvPr id="69" name="文本框 68"/>
          <p:cNvSpPr txBox="1"/>
          <p:nvPr/>
        </p:nvSpPr>
        <p:spPr>
          <a:xfrm>
            <a:off x="2263348" y="1595588"/>
            <a:ext cx="635466" cy="523220"/>
          </a:xfrm>
          <a:prstGeom prst="rect">
            <a:avLst/>
          </a:prstGeom>
          <a:noFill/>
        </p:spPr>
        <p:txBody>
          <a:bodyPr wrap="square" rtlCol="0">
            <a:spAutoFit/>
          </a:bodyPr>
          <a:lstStyle/>
          <a:p>
            <a:pPr algn="ctr"/>
            <a:r>
              <a:rPr lang="en-US" altLang="zh-CN" sz="2800" dirty="0">
                <a:latin typeface="Lifeline JL" panose="00000400000000000000" pitchFamily="2" charset="0"/>
              </a:rPr>
              <a:t>01</a:t>
            </a:r>
            <a:endParaRPr lang="zh-CN" altLang="en-US" sz="2800" dirty="0">
              <a:latin typeface="Lifeline JL" panose="00000400000000000000" pitchFamily="2" charset="0"/>
            </a:endParaRPr>
          </a:p>
        </p:txBody>
      </p:sp>
      <p:sp>
        <p:nvSpPr>
          <p:cNvPr id="70" name="文本框 69"/>
          <p:cNvSpPr txBox="1"/>
          <p:nvPr/>
        </p:nvSpPr>
        <p:spPr>
          <a:xfrm>
            <a:off x="5665487" y="1595588"/>
            <a:ext cx="793728" cy="523220"/>
          </a:xfrm>
          <a:prstGeom prst="rect">
            <a:avLst/>
          </a:prstGeom>
          <a:noFill/>
        </p:spPr>
        <p:txBody>
          <a:bodyPr wrap="square" rtlCol="0">
            <a:spAutoFit/>
          </a:bodyPr>
          <a:lstStyle/>
          <a:p>
            <a:pPr algn="ctr"/>
            <a:r>
              <a:rPr lang="en-US" altLang="zh-CN" sz="2800" dirty="0">
                <a:latin typeface="Lifeline JL" panose="00000400000000000000" pitchFamily="2" charset="0"/>
              </a:rPr>
              <a:t>02</a:t>
            </a:r>
            <a:endParaRPr lang="zh-CN" altLang="en-US" sz="2800" dirty="0">
              <a:latin typeface="Lifeline JL" panose="00000400000000000000" pitchFamily="2" charset="0"/>
            </a:endParaRPr>
          </a:p>
        </p:txBody>
      </p:sp>
      <p:sp>
        <p:nvSpPr>
          <p:cNvPr id="71" name="文本框 70"/>
          <p:cNvSpPr txBox="1"/>
          <p:nvPr/>
        </p:nvSpPr>
        <p:spPr>
          <a:xfrm>
            <a:off x="9374158" y="1595588"/>
            <a:ext cx="799740" cy="523220"/>
          </a:xfrm>
          <a:prstGeom prst="rect">
            <a:avLst/>
          </a:prstGeom>
          <a:noFill/>
        </p:spPr>
        <p:txBody>
          <a:bodyPr wrap="square" rtlCol="0">
            <a:spAutoFit/>
          </a:bodyPr>
          <a:lstStyle/>
          <a:p>
            <a:pPr algn="ctr"/>
            <a:r>
              <a:rPr lang="en-US" altLang="zh-CN" sz="2800" dirty="0">
                <a:latin typeface="Lifeline JL" panose="00000400000000000000" pitchFamily="2" charset="0"/>
              </a:rPr>
              <a:t>03</a:t>
            </a:r>
            <a:endParaRPr lang="zh-CN" altLang="en-US" sz="2800" dirty="0">
              <a:latin typeface="Lifeline JL" panose="000004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6" name="矩形 55"/>
          <p:cNvSpPr/>
          <p:nvPr/>
        </p:nvSpPr>
        <p:spPr>
          <a:xfrm>
            <a:off x="1573281" y="1680959"/>
            <a:ext cx="2754006" cy="646331"/>
          </a:xfrm>
          <a:prstGeom prst="rect">
            <a:avLst/>
          </a:prstGeom>
        </p:spPr>
        <p:txBody>
          <a:bodyPr wrap="square">
            <a:spAutoFit/>
          </a:bodyPr>
          <a:lstStyle/>
          <a:p>
            <a:r>
              <a:rPr lang="en-US" altLang="zh-CN" b="1" dirty="0">
                <a:solidFill>
                  <a:schemeClr val="bg1"/>
                </a:solidFill>
                <a:latin typeface="+mj-ea"/>
                <a:ea typeface="+mj-ea"/>
              </a:rPr>
              <a:t>1995</a:t>
            </a:r>
            <a:r>
              <a:rPr lang="zh-CN" altLang="en-US" b="1" dirty="0">
                <a:solidFill>
                  <a:schemeClr val="bg1"/>
                </a:solidFill>
                <a:latin typeface="+mj-ea"/>
                <a:ea typeface="+mj-ea"/>
              </a:rPr>
              <a:t>年</a:t>
            </a:r>
            <a:r>
              <a:rPr lang="en-US" altLang="zh-CN" b="1" dirty="0">
                <a:solidFill>
                  <a:schemeClr val="bg1"/>
                </a:solidFill>
                <a:latin typeface="+mj-ea"/>
                <a:ea typeface="+mj-ea"/>
              </a:rPr>
              <a:t>10</a:t>
            </a:r>
            <a:r>
              <a:rPr lang="zh-CN" altLang="en-US" b="1" dirty="0">
                <a:solidFill>
                  <a:schemeClr val="bg1"/>
                </a:solidFill>
                <a:latin typeface="+mj-ea"/>
                <a:ea typeface="+mj-ea"/>
              </a:rPr>
              <a:t>月发布了第一个公开版本</a:t>
            </a:r>
            <a:r>
              <a:rPr lang="en-US" altLang="zh-CN" b="1" dirty="0">
                <a:solidFill>
                  <a:schemeClr val="bg1"/>
                </a:solidFill>
                <a:latin typeface="+mj-ea"/>
                <a:ea typeface="+mj-ea"/>
              </a:rPr>
              <a:t>UM0.8</a:t>
            </a: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86" name="矩形 85"/>
          <p:cNvSpPr/>
          <p:nvPr/>
        </p:nvSpPr>
        <p:spPr>
          <a:xfrm>
            <a:off x="3589025" y="4798085"/>
            <a:ext cx="3091641" cy="923330"/>
          </a:xfrm>
          <a:prstGeom prst="rect">
            <a:avLst/>
          </a:prstGeom>
        </p:spPr>
        <p:txBody>
          <a:bodyPr wrap="square">
            <a:spAutoFit/>
          </a:bodyPr>
          <a:lstStyle/>
          <a:p>
            <a:r>
              <a:rPr lang="en-US" altLang="zh-CN" b="1" dirty="0">
                <a:solidFill>
                  <a:schemeClr val="bg1"/>
                </a:solidFill>
                <a:sym typeface="Calibri" panose="020F0502020204030204" pitchFamily="34" charset="0"/>
              </a:rPr>
              <a:t>1996</a:t>
            </a:r>
            <a:r>
              <a:rPr lang="zh-CN" altLang="en-US" b="1" dirty="0">
                <a:solidFill>
                  <a:schemeClr val="bg1"/>
                </a:solidFill>
                <a:sym typeface="Calibri" panose="020F0502020204030204" pitchFamily="34" charset="0"/>
              </a:rPr>
              <a:t>年</a:t>
            </a:r>
            <a:r>
              <a:rPr lang="en-US" altLang="zh-CN" b="1" dirty="0">
                <a:solidFill>
                  <a:schemeClr val="bg1"/>
                </a:solidFill>
                <a:sym typeface="Calibri" panose="020F0502020204030204" pitchFamily="34" charset="0"/>
              </a:rPr>
              <a:t>6</a:t>
            </a:r>
            <a:r>
              <a:rPr lang="zh-CN" altLang="en-US" b="1" dirty="0">
                <a:solidFill>
                  <a:schemeClr val="bg1"/>
                </a:solidFill>
                <a:sym typeface="Calibri" panose="020F0502020204030204" pitchFamily="34" charset="0"/>
              </a:rPr>
              <a:t>月和</a:t>
            </a:r>
            <a:r>
              <a:rPr lang="en-US" altLang="zh-CN" b="1" dirty="0">
                <a:solidFill>
                  <a:schemeClr val="bg1"/>
                </a:solidFill>
                <a:sym typeface="Calibri" panose="020F0502020204030204" pitchFamily="34" charset="0"/>
              </a:rPr>
              <a:t>10</a:t>
            </a:r>
            <a:r>
              <a:rPr lang="zh-CN" altLang="en-US" b="1" dirty="0">
                <a:solidFill>
                  <a:schemeClr val="bg1"/>
                </a:solidFill>
                <a:sym typeface="Calibri" panose="020F0502020204030204" pitchFamily="34" charset="0"/>
              </a:rPr>
              <a:t>月发布了两个新版本</a:t>
            </a:r>
            <a:r>
              <a:rPr lang="en-US" altLang="zh-CN" b="1" dirty="0">
                <a:solidFill>
                  <a:schemeClr val="bg1"/>
                </a:solidFill>
                <a:sym typeface="Calibri" panose="020F0502020204030204" pitchFamily="34" charset="0"/>
              </a:rPr>
              <a:t>UML0.9</a:t>
            </a:r>
            <a:r>
              <a:rPr lang="zh-CN" altLang="en-US" b="1" dirty="0">
                <a:solidFill>
                  <a:schemeClr val="bg1"/>
                </a:solidFill>
                <a:sym typeface="Calibri" panose="020F0502020204030204" pitchFamily="34" charset="0"/>
              </a:rPr>
              <a:t>和</a:t>
            </a:r>
            <a:r>
              <a:rPr lang="en-US" altLang="zh-CN" b="1" dirty="0">
                <a:solidFill>
                  <a:schemeClr val="bg1"/>
                </a:solidFill>
                <a:sym typeface="Calibri" panose="020F0502020204030204" pitchFamily="34" charset="0"/>
              </a:rPr>
              <a:t>UML0.91,</a:t>
            </a:r>
            <a:r>
              <a:rPr lang="zh-CN" altLang="en-US" b="1" dirty="0">
                <a:solidFill>
                  <a:schemeClr val="bg1"/>
                </a:solidFill>
                <a:sym typeface="Calibri" panose="020F0502020204030204" pitchFamily="34" charset="0"/>
              </a:rPr>
              <a:t>并将</a:t>
            </a:r>
            <a:r>
              <a:rPr lang="en-US" altLang="zh-CN" b="1" dirty="0">
                <a:solidFill>
                  <a:schemeClr val="bg1"/>
                </a:solidFill>
                <a:sym typeface="Calibri" panose="020F0502020204030204" pitchFamily="34" charset="0"/>
              </a:rPr>
              <a:t>UM</a:t>
            </a:r>
            <a:r>
              <a:rPr lang="zh-CN" altLang="en-US" b="1" dirty="0">
                <a:solidFill>
                  <a:schemeClr val="bg1"/>
                </a:solidFill>
                <a:sym typeface="Calibri" panose="020F0502020204030204" pitchFamily="34" charset="0"/>
              </a:rPr>
              <a:t>改名为</a:t>
            </a:r>
            <a:r>
              <a:rPr lang="en-US" altLang="zh-CN" b="1" dirty="0">
                <a:solidFill>
                  <a:schemeClr val="bg1"/>
                </a:solidFill>
                <a:sym typeface="Calibri" panose="020F0502020204030204" pitchFamily="34" charset="0"/>
              </a:rPr>
              <a:t>UML</a:t>
            </a:r>
            <a:endParaRPr lang="zh-CN" altLang="en-US" b="1" dirty="0">
              <a:solidFill>
                <a:schemeClr val="bg1"/>
              </a:solidFill>
              <a:latin typeface="+mj-ea"/>
              <a:ea typeface="+mj-ea"/>
            </a:endParaRPr>
          </a:p>
        </p:txBody>
      </p:sp>
      <p:sp>
        <p:nvSpPr>
          <p:cNvPr id="88" name="矩形 87"/>
          <p:cNvSpPr/>
          <p:nvPr/>
        </p:nvSpPr>
        <p:spPr>
          <a:xfrm>
            <a:off x="5278524" y="1541826"/>
            <a:ext cx="2692860" cy="923330"/>
          </a:xfrm>
          <a:prstGeom prst="rect">
            <a:avLst/>
          </a:prstGeom>
        </p:spPr>
        <p:txBody>
          <a:bodyPr wrap="square">
            <a:spAutoFit/>
          </a:bodyPr>
          <a:lstStyle/>
          <a:p>
            <a:r>
              <a:rPr lang="en-US" altLang="zh-CN" b="1" dirty="0">
                <a:solidFill>
                  <a:schemeClr val="bg1"/>
                </a:solidFill>
                <a:latin typeface="+mj-ea"/>
              </a:rPr>
              <a:t>1997</a:t>
            </a:r>
            <a:r>
              <a:rPr lang="zh-CN" altLang="en-US" b="1" dirty="0">
                <a:solidFill>
                  <a:schemeClr val="bg1"/>
                </a:solidFill>
                <a:latin typeface="+mj-ea"/>
              </a:rPr>
              <a:t>年</a:t>
            </a:r>
            <a:r>
              <a:rPr lang="en-US" altLang="zh-CN" b="1" dirty="0">
                <a:solidFill>
                  <a:schemeClr val="bg1"/>
                </a:solidFill>
                <a:latin typeface="+mj-ea"/>
              </a:rPr>
              <a:t>11</a:t>
            </a:r>
            <a:r>
              <a:rPr lang="zh-CN" altLang="en-US" b="1" dirty="0">
                <a:solidFill>
                  <a:schemeClr val="bg1"/>
                </a:solidFill>
                <a:latin typeface="+mj-ea"/>
              </a:rPr>
              <a:t>月</a:t>
            </a:r>
            <a:r>
              <a:rPr lang="en-US" altLang="zh-CN" b="1" dirty="0">
                <a:solidFill>
                  <a:schemeClr val="bg1"/>
                </a:solidFill>
                <a:latin typeface="+mj-ea"/>
              </a:rPr>
              <a:t>17</a:t>
            </a:r>
            <a:r>
              <a:rPr lang="zh-CN" altLang="en-US" b="1" dirty="0">
                <a:solidFill>
                  <a:schemeClr val="bg1"/>
                </a:solidFill>
                <a:latin typeface="+mj-ea"/>
              </a:rPr>
              <a:t>日</a:t>
            </a:r>
            <a:r>
              <a:rPr lang="en-US" altLang="zh-CN" b="1" dirty="0">
                <a:solidFill>
                  <a:schemeClr val="bg1"/>
                </a:solidFill>
                <a:latin typeface="+mj-ea"/>
              </a:rPr>
              <a:t>OMG</a:t>
            </a:r>
            <a:r>
              <a:rPr lang="zh-CN" altLang="en-US" b="1" dirty="0">
                <a:solidFill>
                  <a:schemeClr val="bg1"/>
                </a:solidFill>
                <a:latin typeface="+mj-ea"/>
              </a:rPr>
              <a:t>采用</a:t>
            </a:r>
            <a:r>
              <a:rPr lang="en-US" altLang="zh-CN" b="1" dirty="0">
                <a:solidFill>
                  <a:schemeClr val="bg1"/>
                </a:solidFill>
                <a:latin typeface="+mj-ea"/>
              </a:rPr>
              <a:t>UML1.1</a:t>
            </a:r>
            <a:r>
              <a:rPr lang="zh-CN" altLang="en-US" b="1" dirty="0">
                <a:solidFill>
                  <a:schemeClr val="bg1"/>
                </a:solidFill>
                <a:latin typeface="+mj-ea"/>
              </a:rPr>
              <a:t>作为面向对象技术的标准建模语言</a:t>
            </a:r>
          </a:p>
        </p:txBody>
      </p:sp>
      <p:sp>
        <p:nvSpPr>
          <p:cNvPr id="90" name="矩形 89"/>
          <p:cNvSpPr/>
          <p:nvPr/>
        </p:nvSpPr>
        <p:spPr>
          <a:xfrm>
            <a:off x="7060295" y="4777901"/>
            <a:ext cx="2826655" cy="1477328"/>
          </a:xfrm>
          <a:prstGeom prst="rect">
            <a:avLst/>
          </a:prstGeom>
        </p:spPr>
        <p:txBody>
          <a:bodyPr wrap="square">
            <a:spAutoFit/>
          </a:bodyPr>
          <a:lstStyle/>
          <a:p>
            <a:r>
              <a:rPr lang="en-US" altLang="zh-CN" b="1" dirty="0">
                <a:solidFill>
                  <a:schemeClr val="bg1"/>
                </a:solidFill>
                <a:sym typeface="Calibri" panose="020F0502020204030204" pitchFamily="34" charset="0"/>
              </a:rPr>
              <a:t>1997</a:t>
            </a:r>
            <a:r>
              <a:rPr lang="zh-CN" altLang="en-US" b="1" dirty="0">
                <a:solidFill>
                  <a:schemeClr val="bg1"/>
                </a:solidFill>
                <a:sym typeface="Calibri" panose="020F0502020204030204" pitchFamily="34" charset="0"/>
              </a:rPr>
              <a:t>年</a:t>
            </a:r>
            <a:r>
              <a:rPr lang="en-US" altLang="zh-CN" b="1" dirty="0">
                <a:solidFill>
                  <a:schemeClr val="bg1"/>
                </a:solidFill>
                <a:sym typeface="Calibri" panose="020F0502020204030204" pitchFamily="34" charset="0"/>
              </a:rPr>
              <a:t>11</a:t>
            </a:r>
          </a:p>
          <a:p>
            <a:r>
              <a:rPr lang="zh-CN" altLang="en-US" b="1" dirty="0">
                <a:solidFill>
                  <a:schemeClr val="bg1"/>
                </a:solidFill>
                <a:sym typeface="Calibri" panose="020F0502020204030204" pitchFamily="34" charset="0"/>
              </a:rPr>
              <a:t>月</a:t>
            </a:r>
            <a:r>
              <a:rPr lang="en-US" altLang="zh-CN" b="1" dirty="0">
                <a:solidFill>
                  <a:schemeClr val="bg1"/>
                </a:solidFill>
                <a:sym typeface="Calibri" panose="020F0502020204030204" pitchFamily="34" charset="0"/>
              </a:rPr>
              <a:t>4</a:t>
            </a:r>
            <a:r>
              <a:rPr lang="zh-CN" altLang="en-US" b="1" dirty="0">
                <a:solidFill>
                  <a:schemeClr val="bg1"/>
                </a:solidFill>
                <a:sym typeface="Calibri" panose="020F0502020204030204" pitchFamily="34" charset="0"/>
              </a:rPr>
              <a:t>日</a:t>
            </a:r>
            <a:r>
              <a:rPr lang="en-US" altLang="zh-CN" b="1" dirty="0">
                <a:solidFill>
                  <a:schemeClr val="bg1"/>
                </a:solidFill>
                <a:sym typeface="Calibri" panose="020F0502020204030204" pitchFamily="34" charset="0"/>
              </a:rPr>
              <a:t>UML</a:t>
            </a:r>
            <a:r>
              <a:rPr lang="zh-CN" altLang="en-US" b="1" dirty="0">
                <a:solidFill>
                  <a:schemeClr val="bg1"/>
                </a:solidFill>
                <a:sym typeface="Calibri" panose="020F0502020204030204" pitchFamily="34" charset="0"/>
              </a:rPr>
              <a:t>被</a:t>
            </a:r>
            <a:r>
              <a:rPr lang="en-US" altLang="zh-CN" b="1" dirty="0">
                <a:solidFill>
                  <a:schemeClr val="bg1"/>
                </a:solidFill>
                <a:sym typeface="Calibri" panose="020F0502020204030204" pitchFamily="34" charset="0"/>
              </a:rPr>
              <a:t>OMG</a:t>
            </a:r>
            <a:r>
              <a:rPr lang="zh-CN" altLang="en-US" b="1" dirty="0">
                <a:solidFill>
                  <a:schemeClr val="bg1"/>
                </a:solidFill>
                <a:sym typeface="Calibri" panose="020F0502020204030204" pitchFamily="34" charset="0"/>
              </a:rPr>
              <a:t>采纳从此不断修订，此后产生</a:t>
            </a:r>
            <a:r>
              <a:rPr lang="en-US" altLang="zh-CN" b="1" dirty="0">
                <a:solidFill>
                  <a:schemeClr val="bg1"/>
                </a:solidFill>
                <a:sym typeface="Calibri" panose="020F0502020204030204" pitchFamily="34" charset="0"/>
              </a:rPr>
              <a:t>UML1.2</a:t>
            </a:r>
            <a:r>
              <a:rPr lang="zh-CN" altLang="en-US" b="1" dirty="0">
                <a:solidFill>
                  <a:schemeClr val="bg1"/>
                </a:solidFill>
                <a:sym typeface="Calibri" panose="020F0502020204030204" pitchFamily="34" charset="0"/>
              </a:rPr>
              <a:t>、</a:t>
            </a:r>
            <a:r>
              <a:rPr lang="en-US" altLang="zh-CN" b="1" dirty="0">
                <a:solidFill>
                  <a:schemeClr val="bg1"/>
                </a:solidFill>
                <a:sym typeface="Calibri" panose="020F0502020204030204" pitchFamily="34" charset="0"/>
              </a:rPr>
              <a:t>UNM1.3</a:t>
            </a:r>
            <a:r>
              <a:rPr lang="zh-CN" altLang="en-US" b="1" dirty="0">
                <a:solidFill>
                  <a:schemeClr val="bg1"/>
                </a:solidFill>
                <a:sym typeface="Calibri" panose="020F0502020204030204" pitchFamily="34" charset="0"/>
              </a:rPr>
              <a:t>和</a:t>
            </a:r>
            <a:r>
              <a:rPr lang="en-US" altLang="zh-CN" b="1" dirty="0">
                <a:solidFill>
                  <a:schemeClr val="bg1"/>
                </a:solidFill>
                <a:sym typeface="Calibri" panose="020F0502020204030204" pitchFamily="34" charset="0"/>
              </a:rPr>
              <a:t>UML1.4</a:t>
            </a:r>
            <a:r>
              <a:rPr lang="zh-CN" altLang="en-US" b="1" dirty="0">
                <a:solidFill>
                  <a:schemeClr val="bg1"/>
                </a:solidFill>
                <a:sym typeface="Calibri" panose="020F0502020204030204" pitchFamily="34" charset="0"/>
              </a:rPr>
              <a:t>版本</a:t>
            </a:r>
          </a:p>
        </p:txBody>
      </p:sp>
      <p:sp>
        <p:nvSpPr>
          <p:cNvPr id="92" name="矩形 91"/>
          <p:cNvSpPr/>
          <p:nvPr/>
        </p:nvSpPr>
        <p:spPr>
          <a:xfrm>
            <a:off x="8598806" y="1541827"/>
            <a:ext cx="2680542" cy="369332"/>
          </a:xfrm>
          <a:prstGeom prst="rect">
            <a:avLst/>
          </a:prstGeom>
        </p:spPr>
        <p:txBody>
          <a:bodyPr wrap="none">
            <a:spAutoFit/>
          </a:bodyPr>
          <a:lstStyle/>
          <a:p>
            <a:r>
              <a:rPr lang="en-US" altLang="zh-CN" b="1" dirty="0">
                <a:solidFill>
                  <a:schemeClr val="bg1"/>
                </a:solidFill>
                <a:sym typeface="Calibri" panose="020F0502020204030204" pitchFamily="34" charset="0"/>
              </a:rPr>
              <a:t>2005</a:t>
            </a:r>
            <a:r>
              <a:rPr lang="zh-CN" altLang="en-US" b="1" dirty="0">
                <a:solidFill>
                  <a:schemeClr val="bg1"/>
                </a:solidFill>
                <a:sym typeface="Calibri" panose="020F0502020204030204" pitchFamily="34" charset="0"/>
              </a:rPr>
              <a:t>年</a:t>
            </a:r>
            <a:r>
              <a:rPr lang="en-US" altLang="zh-CN" b="1" dirty="0">
                <a:solidFill>
                  <a:schemeClr val="bg1"/>
                </a:solidFill>
                <a:sym typeface="Calibri" panose="020F0502020204030204" pitchFamily="34" charset="0"/>
              </a:rPr>
              <a:t>UML2.0</a:t>
            </a:r>
            <a:r>
              <a:rPr lang="zh-CN" altLang="en-US" b="1" dirty="0">
                <a:solidFill>
                  <a:schemeClr val="bg1"/>
                </a:solidFill>
                <a:sym typeface="Calibri" panose="020F0502020204030204" pitchFamily="34" charset="0"/>
              </a:rPr>
              <a:t>规范形成</a:t>
            </a: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1.2 </a:t>
            </a:r>
            <a:r>
              <a:rPr lang="zh-CN" altLang="en-US" dirty="0"/>
              <a:t>发展历史</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842591" y="3198437"/>
            <a:ext cx="1058517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6600" dirty="0">
                <a:solidFill>
                  <a:schemeClr val="accent1"/>
                </a:solidFill>
              </a:rPr>
              <a:t>UML</a:t>
            </a:r>
            <a:r>
              <a:rPr lang="zh-CN" altLang="en-US" sz="6600" dirty="0">
                <a:solidFill>
                  <a:schemeClr val="accent1"/>
                </a:solidFill>
              </a:rPr>
              <a:t>对系统需求分析的支持</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842591" y="1788300"/>
            <a:ext cx="6984776"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dirty="0">
                <a:solidFill>
                  <a:schemeClr val="bg1"/>
                </a:solidFill>
                <a:latin typeface="+mn-ea"/>
                <a:ea typeface="+mn-ea"/>
                <a:sym typeface="Arial" panose="020B0604020202020204" pitchFamily="34" charset="0"/>
              </a:rPr>
              <a:t>       </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的用例视图可以</a:t>
            </a:r>
            <a:r>
              <a:rPr lang="zh-CN" altLang="en-US" sz="2400" dirty="0">
                <a:solidFill>
                  <a:srgbClr val="FF0000"/>
                </a:solidFill>
                <a:latin typeface="+mn-ea"/>
                <a:ea typeface="+mn-ea"/>
                <a:sym typeface="Arial" panose="020B0604020202020204" pitchFamily="34" charset="0"/>
              </a:rPr>
              <a:t>表示客户的需求</a:t>
            </a:r>
            <a:r>
              <a:rPr lang="zh-CN" altLang="en-US" sz="2400" dirty="0">
                <a:solidFill>
                  <a:schemeClr val="bg1"/>
                </a:solidFill>
                <a:latin typeface="+mn-ea"/>
                <a:ea typeface="+mn-ea"/>
                <a:sym typeface="Arial" panose="020B0604020202020204" pitchFamily="34" charset="0"/>
              </a:rPr>
              <a:t>。通过用例建模可以对外部的角色及它们所需要的系统功能建模。角色和用例是通过它们之间的关系、通信来建立模型的。每个用例都指定了客户的需求：需要系统干什么。活动图可以清楚地表示业务的具体操作过程</a:t>
            </a:r>
            <a:r>
              <a:rPr lang="zh-CN" altLang="en-US" sz="2400" dirty="0" smtClean="0">
                <a:solidFill>
                  <a:schemeClr val="bg1"/>
                </a:solidFill>
                <a:latin typeface="+mn-ea"/>
                <a:ea typeface="+mn-ea"/>
                <a:sym typeface="Arial" panose="020B0604020202020204" pitchFamily="34" charset="0"/>
              </a:rPr>
              <a:t>。</a:t>
            </a:r>
            <a:r>
              <a:rPr lang="en-US" altLang="zh-CN" sz="2400" dirty="0" smtClean="0">
                <a:solidFill>
                  <a:schemeClr val="bg1"/>
                </a:solidFill>
                <a:latin typeface="+mn-ea"/>
                <a:ea typeface="+mn-ea"/>
                <a:sym typeface="Arial" panose="020B0604020202020204" pitchFamily="34" charset="0"/>
              </a:rPr>
              <a:t>[1]</a:t>
            </a:r>
            <a:endParaRPr lang="en-US" altLang="zh-CN" sz="2400" dirty="0">
              <a:solidFill>
                <a:schemeClr val="bg1"/>
              </a:solidFill>
              <a:latin typeface="+mn-ea"/>
              <a:ea typeface="+mn-ea"/>
              <a:sym typeface="Arial" panose="020B0604020202020204" pitchFamily="34" charset="0"/>
            </a:endParaRPr>
          </a:p>
        </p:txBody>
      </p:sp>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2.1 </a:t>
            </a:r>
            <a:r>
              <a:rPr lang="zh-CN" altLang="en-US" dirty="0"/>
              <a:t>提供有力的工具和灵活的机制，为控制需求提供强有力的手段</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矩形 2"/>
          <p:cNvSpPr/>
          <p:nvPr/>
        </p:nvSpPr>
        <p:spPr>
          <a:xfrm>
            <a:off x="1130623" y="4846188"/>
            <a:ext cx="9577064" cy="830997"/>
          </a:xfrm>
          <a:prstGeom prst="rect">
            <a:avLst/>
          </a:prstGeom>
        </p:spPr>
        <p:txBody>
          <a:bodyPr wrap="square">
            <a:spAutoFit/>
          </a:bodyPr>
          <a:lstStyle/>
          <a:p>
            <a:r>
              <a:rPr lang="en-US" altLang="zh-CN" dirty="0">
                <a:solidFill>
                  <a:schemeClr val="bg1"/>
                </a:solidFill>
                <a:latin typeface="+mn-ea"/>
                <a:sym typeface="Arial" panose="020B0604020202020204" pitchFamily="34" charset="0"/>
              </a:rPr>
              <a:t>        </a:t>
            </a:r>
            <a:r>
              <a:rPr lang="en-US" altLang="zh-CN" sz="2400" dirty="0" smtClean="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提供了形象的图形模型工具，容易使用户和领域专家参与到需求分析的整个过程中来，使需求分析更加充分。</a:t>
            </a:r>
            <a:endParaRPr lang="zh-CN" altLang="en-US" sz="2400" dirty="0">
              <a:latin typeface="+mn-ea"/>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439" y="1846428"/>
            <a:ext cx="2918190" cy="2303834"/>
          </a:xfrm>
          <a:prstGeom prst="rect">
            <a:avLst/>
          </a:prstGeom>
        </p:spPr>
      </p:pic>
    </p:spTree>
    <p:extLst>
      <p:ext uri="{BB962C8B-B14F-4D97-AF65-F5344CB8AC3E}">
        <p14:creationId xmlns:p14="http://schemas.microsoft.com/office/powerpoint/2010/main" val="101813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914599" y="1652877"/>
            <a:ext cx="10369152" cy="19389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sz="2400" dirty="0">
                <a:solidFill>
                  <a:schemeClr val="bg1"/>
                </a:solidFill>
                <a:latin typeface="+mn-ea"/>
                <a:ea typeface="+mn-ea"/>
                <a:sym typeface="Arial" panose="020B0604020202020204" pitchFamily="34" charset="0"/>
              </a:rPr>
              <a:t>       另外，</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是基于</a:t>
            </a:r>
            <a:r>
              <a:rPr lang="zh-CN" altLang="en-US" sz="2400" dirty="0">
                <a:solidFill>
                  <a:srgbClr val="FF0000"/>
                </a:solidFill>
                <a:latin typeface="+mn-ea"/>
                <a:ea typeface="+mn-ea"/>
                <a:sym typeface="Arial" panose="020B0604020202020204" pitchFamily="34" charset="0"/>
              </a:rPr>
              <a:t>面向对象</a:t>
            </a:r>
            <a:r>
              <a:rPr lang="zh-CN" altLang="en-US" sz="2400" dirty="0">
                <a:solidFill>
                  <a:schemeClr val="bg1"/>
                </a:solidFill>
                <a:latin typeface="+mn-ea"/>
                <a:ea typeface="+mn-ea"/>
                <a:sym typeface="Arial" panose="020B0604020202020204" pitchFamily="34" charset="0"/>
              </a:rPr>
              <a:t>的思想机制而产生和发展起来的，在对需求的变化方面有较好的弹性，它的</a:t>
            </a:r>
            <a:r>
              <a:rPr lang="zh-CN" altLang="en-US" sz="2400" dirty="0">
                <a:solidFill>
                  <a:srgbClr val="FF0000"/>
                </a:solidFill>
                <a:latin typeface="+mn-ea"/>
                <a:ea typeface="+mn-ea"/>
                <a:sym typeface="Arial" panose="020B0604020202020204" pitchFamily="34" charset="0"/>
              </a:rPr>
              <a:t>封装机制</a:t>
            </a:r>
            <a:r>
              <a:rPr lang="zh-CN" altLang="en-US" sz="2400" dirty="0">
                <a:solidFill>
                  <a:schemeClr val="bg1"/>
                </a:solidFill>
                <a:latin typeface="+mn-ea"/>
                <a:ea typeface="+mn-ea"/>
                <a:sym typeface="Arial" panose="020B0604020202020204" pitchFamily="34" charset="0"/>
              </a:rPr>
              <a:t>使开发人员可以把最稳定的部分，即</a:t>
            </a:r>
            <a:r>
              <a:rPr lang="zh-CN" altLang="en-US" sz="2400" dirty="0">
                <a:solidFill>
                  <a:srgbClr val="FF0000"/>
                </a:solidFill>
                <a:latin typeface="+mn-ea"/>
                <a:ea typeface="+mn-ea"/>
                <a:sym typeface="Arial" panose="020B0604020202020204" pitchFamily="34" charset="0"/>
              </a:rPr>
              <a:t>对象作为构筑系统的基本单位</a:t>
            </a:r>
            <a:r>
              <a:rPr lang="zh-CN" altLang="en-US" sz="2400" dirty="0">
                <a:solidFill>
                  <a:schemeClr val="bg1"/>
                </a:solidFill>
                <a:latin typeface="+mn-ea"/>
                <a:ea typeface="+mn-ea"/>
                <a:sym typeface="Arial" panose="020B0604020202020204" pitchFamily="34" charset="0"/>
              </a:rPr>
              <a:t>，而把容易发生改变的部分，即</a:t>
            </a:r>
            <a:r>
              <a:rPr lang="zh-CN" altLang="en-US" sz="2400" dirty="0">
                <a:solidFill>
                  <a:srgbClr val="FF0000"/>
                </a:solidFill>
                <a:latin typeface="+mn-ea"/>
                <a:ea typeface="+mn-ea"/>
                <a:sym typeface="Arial" panose="020B0604020202020204" pitchFamily="34" charset="0"/>
              </a:rPr>
              <a:t>属性和服务，封装在对象之内</a:t>
            </a:r>
            <a:r>
              <a:rPr lang="zh-CN" altLang="en-US" sz="2400" dirty="0">
                <a:solidFill>
                  <a:schemeClr val="bg1"/>
                </a:solidFill>
                <a:latin typeface="+mn-ea"/>
                <a:ea typeface="+mn-ea"/>
                <a:sym typeface="Arial" panose="020B0604020202020204" pitchFamily="34" charset="0"/>
              </a:rPr>
              <a:t>，对象之间通过接口联系，使需求变化的影响尽可能地限制在对象内部</a:t>
            </a:r>
            <a:r>
              <a:rPr lang="zh-CN" altLang="en-US" sz="2400" dirty="0" smtClean="0">
                <a:solidFill>
                  <a:schemeClr val="bg1"/>
                </a:solidFill>
                <a:latin typeface="+mn-ea"/>
                <a:ea typeface="+mn-ea"/>
                <a:sym typeface="Arial" panose="020B0604020202020204" pitchFamily="34" charset="0"/>
              </a:rPr>
              <a:t>。</a:t>
            </a:r>
            <a:r>
              <a:rPr lang="en-US" altLang="zh-CN" sz="2400" dirty="0" smtClean="0">
                <a:solidFill>
                  <a:schemeClr val="bg1"/>
                </a:solidFill>
                <a:latin typeface="+mn-ea"/>
                <a:ea typeface="+mn-ea"/>
                <a:sym typeface="Arial" panose="020B0604020202020204" pitchFamily="34" charset="0"/>
              </a:rPr>
              <a:t>[1]</a:t>
            </a:r>
            <a:endParaRPr lang="zh-CN" altLang="en-US" sz="2400" dirty="0">
              <a:solidFill>
                <a:schemeClr val="bg1"/>
              </a:solidFill>
              <a:latin typeface="+mn-ea"/>
              <a:ea typeface="+mn-ea"/>
              <a:sym typeface="Arial" panose="020B0604020202020204" pitchFamily="34" charset="0"/>
            </a:endParaRPr>
          </a:p>
        </p:txBody>
      </p:sp>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2.1 </a:t>
            </a:r>
            <a:r>
              <a:rPr lang="zh-CN" altLang="en-US" dirty="0"/>
              <a:t>提供有力的工具和灵活的机制，为控制需求提供强有力的手段</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3"/>
          <a:stretch>
            <a:fillRect/>
          </a:stretch>
        </p:blipFill>
        <p:spPr>
          <a:xfrm>
            <a:off x="3434880" y="4055656"/>
            <a:ext cx="5184576" cy="1978459"/>
          </a:xfrm>
          <a:prstGeom prst="rect">
            <a:avLst/>
          </a:prstGeom>
        </p:spPr>
      </p:pic>
    </p:spTree>
    <p:extLst>
      <p:ext uri="{BB962C8B-B14F-4D97-AF65-F5344CB8AC3E}">
        <p14:creationId xmlns:p14="http://schemas.microsoft.com/office/powerpoint/2010/main" val="39280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621831"/>
            <a:ext cx="2508252" cy="2104572"/>
          </a:xfrm>
          <a:prstGeom prst="rect">
            <a:avLst/>
          </a:prstGeom>
        </p:spPr>
      </p:pic>
      <p:sp>
        <p:nvSpPr>
          <p:cNvPr id="16" name="文本框 15"/>
          <p:cNvSpPr txBox="1"/>
          <p:nvPr/>
        </p:nvSpPr>
        <p:spPr>
          <a:xfrm>
            <a:off x="5625045" y="799720"/>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698575" y="2784619"/>
            <a:ext cx="10945216" cy="2123658"/>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accent1"/>
                </a:solidFill>
              </a:rPr>
              <a:t>利用</a:t>
            </a:r>
            <a:r>
              <a:rPr lang="en-US" altLang="zh-CN" sz="6600" dirty="0">
                <a:solidFill>
                  <a:schemeClr val="accent1"/>
                </a:solidFill>
              </a:rPr>
              <a:t>UML</a:t>
            </a:r>
            <a:r>
              <a:rPr lang="zh-CN" altLang="en-US" sz="6600" dirty="0">
                <a:solidFill>
                  <a:schemeClr val="accent1"/>
                </a:solidFill>
              </a:rPr>
              <a:t>模型构造软件体系结构</a:t>
            </a:r>
          </a:p>
        </p:txBody>
      </p:sp>
      <p:grpSp>
        <p:nvGrpSpPr>
          <p:cNvPr id="39" name="Group 9"/>
          <p:cNvGrpSpPr>
            <a:grpSpLocks noChangeAspect="1"/>
          </p:cNvGrpSpPr>
          <p:nvPr/>
        </p:nvGrpSpPr>
        <p:grpSpPr bwMode="auto">
          <a:xfrm>
            <a:off x="2309514" y="5076270"/>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1746</Words>
  <Application>Microsoft Office PowerPoint</Application>
  <PresentationFormat>自定义</PresentationFormat>
  <Paragraphs>194</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Lifeline JL</vt:lpstr>
      <vt:lpstr>仿宋_GB2312</vt:lpstr>
      <vt:lpstr>黑体</vt:lpstr>
      <vt:lpstr>宋体</vt:lpstr>
      <vt:lpstr>微软雅黑</vt:lpstr>
      <vt:lpstr>Arial</vt:lpstr>
      <vt:lpstr>Calibri</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沈启航</cp:lastModifiedBy>
  <cp:revision>623</cp:revision>
  <dcterms:created xsi:type="dcterms:W3CDTF">2013-01-25T01:44:00Z</dcterms:created>
  <dcterms:modified xsi:type="dcterms:W3CDTF">2018-12-25T16:11:02Z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