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258" r:id="rId3"/>
    <p:sldId id="261" r:id="rId4"/>
    <p:sldId id="260" r:id="rId5"/>
    <p:sldId id="259" r:id="rId6"/>
    <p:sldId id="310" r:id="rId7"/>
    <p:sldId id="262" r:id="rId8"/>
    <p:sldId id="263" r:id="rId9"/>
    <p:sldId id="264" r:id="rId10"/>
    <p:sldId id="309" r:id="rId11"/>
    <p:sldId id="311" r:id="rId12"/>
    <p:sldId id="265" r:id="rId13"/>
    <p:sldId id="313" r:id="rId14"/>
    <p:sldId id="312" r:id="rId15"/>
    <p:sldId id="316" r:id="rId16"/>
    <p:sldId id="317" r:id="rId17"/>
    <p:sldId id="318" r:id="rId18"/>
    <p:sldId id="266" r:id="rId19"/>
    <p:sldId id="314" r:id="rId20"/>
    <p:sldId id="267" r:id="rId21"/>
    <p:sldId id="268" r:id="rId22"/>
    <p:sldId id="315" r:id="rId23"/>
    <p:sldId id="269" r:id="rId24"/>
    <p:sldId id="321" r:id="rId25"/>
    <p:sldId id="325" r:id="rId26"/>
    <p:sldId id="326" r:id="rId27"/>
    <p:sldId id="327" r:id="rId28"/>
    <p:sldId id="328" r:id="rId29"/>
    <p:sldId id="329" r:id="rId30"/>
    <p:sldId id="330" r:id="rId31"/>
    <p:sldId id="331" r:id="rId32"/>
    <p:sldId id="332" r:id="rId33"/>
    <p:sldId id="322" r:id="rId34"/>
    <p:sldId id="333" r:id="rId35"/>
    <p:sldId id="334" r:id="rId36"/>
    <p:sldId id="335" r:id="rId37"/>
    <p:sldId id="323" r:id="rId38"/>
    <p:sldId id="336" r:id="rId39"/>
    <p:sldId id="324" r:id="rId40"/>
    <p:sldId id="337" r:id="rId41"/>
    <p:sldId id="338" r:id="rId42"/>
    <p:sldId id="339" r:id="rId43"/>
    <p:sldId id="340" r:id="rId44"/>
    <p:sldId id="341" r:id="rId45"/>
    <p:sldId id="342" r:id="rId46"/>
    <p:sldId id="319"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274" r:id="rId60"/>
    <p:sldId id="275" r:id="rId61"/>
    <p:sldId id="286" r:id="rId62"/>
    <p:sldId id="276" r:id="rId63"/>
    <p:sldId id="370" r:id="rId64"/>
    <p:sldId id="278" r:id="rId65"/>
    <p:sldId id="368" r:id="rId66"/>
    <p:sldId id="280" r:id="rId67"/>
    <p:sldId id="369" r:id="rId68"/>
    <p:sldId id="282" r:id="rId69"/>
    <p:sldId id="371" r:id="rId70"/>
    <p:sldId id="284" r:id="rId71"/>
    <p:sldId id="356" r:id="rId72"/>
    <p:sldId id="357" r:id="rId73"/>
    <p:sldId id="355" r:id="rId74"/>
    <p:sldId id="358" r:id="rId75"/>
    <p:sldId id="360" r:id="rId76"/>
    <p:sldId id="359" r:id="rId77"/>
    <p:sldId id="361" r:id="rId78"/>
    <p:sldId id="362" r:id="rId7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CC8E6"/>
    <a:srgbClr val="E77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4" autoAdjust="0"/>
    <p:restoredTop sz="83172" autoAdjust="0"/>
  </p:normalViewPr>
  <p:slideViewPr>
    <p:cSldViewPr snapToGrid="0">
      <p:cViewPr varScale="1">
        <p:scale>
          <a:sx n="74" d="100"/>
          <a:sy n="74" d="100"/>
        </p:scale>
        <p:origin x="89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8ABB2706-830B-44B3-A98B-028990E766E7}" type="datetimeFigureOut">
              <a:rPr lang="zh-CN" altLang="en-US"/>
              <a:pPr>
                <a:defRPr/>
              </a:pPr>
              <a:t>2018/10/21</a:t>
            </a:fld>
            <a:endParaRPr lang="zh-CN" altLang="en-US"/>
          </a:p>
        </p:txBody>
      </p:sp>
      <p:sp>
        <p:nvSpPr>
          <p:cNvPr id="4" name="幻灯片图像占位符 3">
            <a:extLst>
              <a:ext uri="{FF2B5EF4-FFF2-40B4-BE49-F238E27FC236}"/>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pPr>
              <a:defRPr/>
            </a:pPr>
            <a:fld id="{4820D13D-6D8D-4C05-B791-58ED6A17F06C}" type="slidenum">
              <a:rPr lang="zh-CN" altLang="en-US"/>
              <a:pPr>
                <a:defRPr/>
              </a:pPr>
              <a:t>‹#›</a:t>
            </a:fld>
            <a:endParaRPr lang="zh-CN" altLang="en-US"/>
          </a:p>
        </p:txBody>
      </p:sp>
    </p:spTree>
    <p:extLst>
      <p:ext uri="{BB962C8B-B14F-4D97-AF65-F5344CB8AC3E}">
        <p14:creationId xmlns:p14="http://schemas.microsoft.com/office/powerpoint/2010/main" val="2324274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CB3B9D9-44CA-4A9B-9543-64BE863A6A0D}" type="slidenum">
              <a:rPr lang="zh-CN" altLang="en-US" smtClean="0"/>
              <a:pPr/>
              <a:t>1</a:t>
            </a:fld>
            <a:endParaRPr lang="zh-CN" altLang="en-US" smtClean="0"/>
          </a:p>
        </p:txBody>
      </p:sp>
    </p:spTree>
    <p:extLst>
      <p:ext uri="{BB962C8B-B14F-4D97-AF65-F5344CB8AC3E}">
        <p14:creationId xmlns:p14="http://schemas.microsoft.com/office/powerpoint/2010/main" val="90983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76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20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652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备注占位符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1541609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备注占位符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1994</a:t>
            </a:r>
            <a:r>
              <a:rPr lang="zh-CN" altLang="en-US" smtClean="0"/>
              <a:t>年</a:t>
            </a:r>
            <a:r>
              <a:rPr lang="en-US" altLang="zh-CN" smtClean="0"/>
              <a:t>10</a:t>
            </a:r>
            <a:r>
              <a:rPr lang="zh-CN" altLang="en-US" smtClean="0"/>
              <a:t>月，</a:t>
            </a:r>
            <a:r>
              <a:rPr lang="en-US" altLang="zh-CN" smtClean="0"/>
              <a:t>Grady Booch</a:t>
            </a:r>
            <a:r>
              <a:rPr lang="zh-CN" altLang="en-US" smtClean="0"/>
              <a:t>和</a:t>
            </a:r>
            <a:r>
              <a:rPr lang="en-US" altLang="zh-CN" smtClean="0"/>
              <a:t>Jim Rumbaugh</a:t>
            </a:r>
            <a:r>
              <a:rPr lang="zh-CN" altLang="en-US" smtClean="0"/>
              <a:t>开始致力于统一建模语言。他们首先将</a:t>
            </a:r>
            <a:r>
              <a:rPr lang="en-US" altLang="zh-CN" smtClean="0"/>
              <a:t>Booch 1993</a:t>
            </a:r>
            <a:r>
              <a:rPr lang="zh-CN" altLang="en-US" smtClean="0"/>
              <a:t>和</a:t>
            </a:r>
            <a:r>
              <a:rPr lang="en-US" altLang="zh-CN" smtClean="0"/>
              <a:t>OMT-2</a:t>
            </a:r>
            <a:r>
              <a:rPr lang="zh-CN" altLang="en-US" smtClean="0"/>
              <a:t>统合起来并与</a:t>
            </a:r>
            <a:r>
              <a:rPr lang="en-US" altLang="zh-CN" smtClean="0"/>
              <a:t>1995</a:t>
            </a:r>
            <a:r>
              <a:rPr lang="zh-CN" altLang="en-US" smtClean="0"/>
              <a:t>年</a:t>
            </a:r>
            <a:r>
              <a:rPr lang="en-US" altLang="zh-CN" smtClean="0"/>
              <a:t>10</a:t>
            </a:r>
            <a:r>
              <a:rPr lang="zh-CN" altLang="en-US" smtClean="0"/>
              <a:t>月发布了第一个公开版本，称之为同一方法</a:t>
            </a:r>
            <a:r>
              <a:rPr lang="en-US" altLang="zh-CN" smtClean="0"/>
              <a:t>UM0.8</a:t>
            </a:r>
            <a:r>
              <a:rPr lang="zh-CN" altLang="en-US" smtClean="0"/>
              <a:t>（</a:t>
            </a:r>
            <a:r>
              <a:rPr lang="en-US" altLang="zh-CN" smtClean="0"/>
              <a:t>Unitied Method</a:t>
            </a:r>
            <a:r>
              <a:rPr lang="zh-CN" altLang="en-US" smtClean="0"/>
              <a:t>）。</a:t>
            </a:r>
            <a:r>
              <a:rPr lang="en-US" altLang="zh-CN" smtClean="0"/>
              <a:t>1995</a:t>
            </a:r>
            <a:r>
              <a:rPr lang="zh-CN" altLang="en-US" smtClean="0"/>
              <a:t>年秋，</a:t>
            </a:r>
            <a:r>
              <a:rPr lang="en-US" altLang="zh-CN" smtClean="0"/>
              <a:t>OOSE</a:t>
            </a:r>
            <a:r>
              <a:rPr lang="zh-CN" altLang="en-US" smtClean="0"/>
              <a:t>创始人</a:t>
            </a:r>
            <a:r>
              <a:rPr lang="en-US" altLang="zh-CN" smtClean="0"/>
              <a:t>Jacobson</a:t>
            </a:r>
            <a:r>
              <a:rPr lang="zh-CN" altLang="en-US" smtClean="0"/>
              <a:t>加盟到这一工作中。经过</a:t>
            </a:r>
            <a:r>
              <a:rPr lang="en-US" altLang="zh-CN" smtClean="0"/>
              <a:t>Booch</a:t>
            </a:r>
            <a:r>
              <a:rPr lang="zh-CN" altLang="en-US" smtClean="0"/>
              <a:t>、</a:t>
            </a:r>
            <a:r>
              <a:rPr lang="en-US" altLang="zh-CN" smtClean="0"/>
              <a:t>Rumbaugh</a:t>
            </a:r>
            <a:r>
              <a:rPr lang="zh-CN" altLang="en-US" smtClean="0"/>
              <a:t>和</a:t>
            </a:r>
            <a:r>
              <a:rPr lang="en-US" altLang="zh-CN" smtClean="0"/>
              <a:t>Jacobson</a:t>
            </a:r>
            <a:r>
              <a:rPr lang="zh-CN" altLang="en-US" smtClean="0"/>
              <a:t>三人的共同努力，于</a:t>
            </a:r>
            <a:r>
              <a:rPr lang="en-US" altLang="zh-CN" smtClean="0"/>
              <a:t>1996</a:t>
            </a:r>
            <a:r>
              <a:rPr lang="zh-CN" altLang="en-US" smtClean="0"/>
              <a:t>年</a:t>
            </a:r>
            <a:r>
              <a:rPr lang="en-US" altLang="zh-CN" smtClean="0"/>
              <a:t>6</a:t>
            </a:r>
            <a:r>
              <a:rPr lang="zh-CN" altLang="en-US" smtClean="0"/>
              <a:t>月和</a:t>
            </a:r>
            <a:r>
              <a:rPr lang="en-US" altLang="zh-CN" smtClean="0"/>
              <a:t>10</a:t>
            </a:r>
            <a:r>
              <a:rPr lang="zh-CN" altLang="en-US" smtClean="0"/>
              <a:t>月分别发布了两个新的版本，及</a:t>
            </a:r>
            <a:r>
              <a:rPr lang="en-US" altLang="zh-CN" smtClean="0"/>
              <a:t>UML0.9</a:t>
            </a:r>
            <a:r>
              <a:rPr lang="zh-CN" altLang="en-US" smtClean="0"/>
              <a:t>和</a:t>
            </a:r>
            <a:r>
              <a:rPr lang="en-US" altLang="zh-CN" smtClean="0"/>
              <a:t>UML0.91</a:t>
            </a:r>
            <a:r>
              <a:rPr lang="zh-CN" altLang="en-US" smtClean="0"/>
              <a:t>，并将</a:t>
            </a:r>
            <a:r>
              <a:rPr lang="en-US" altLang="zh-CN" smtClean="0"/>
              <a:t>UM</a:t>
            </a:r>
            <a:r>
              <a:rPr lang="zh-CN" altLang="en-US" smtClean="0"/>
              <a:t>重新命名为</a:t>
            </a:r>
            <a:r>
              <a:rPr lang="en-US" altLang="zh-CN" smtClean="0"/>
              <a:t>UML</a:t>
            </a:r>
            <a:r>
              <a:rPr lang="zh-CN" altLang="en-US" smtClean="0"/>
              <a:t>（</a:t>
            </a:r>
            <a:r>
              <a:rPr lang="en-US" altLang="zh-CN" smtClean="0"/>
              <a:t>Unified Modeling Language</a:t>
            </a:r>
            <a:r>
              <a:rPr lang="zh-CN" altLang="en-US" smtClean="0"/>
              <a:t>）。</a:t>
            </a:r>
          </a:p>
        </p:txBody>
      </p:sp>
    </p:spTree>
    <p:extLst>
      <p:ext uri="{BB962C8B-B14F-4D97-AF65-F5344CB8AC3E}">
        <p14:creationId xmlns:p14="http://schemas.microsoft.com/office/powerpoint/2010/main" val="1123368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1C814114-722F-4234-BDC3-C8E26CC3B564}"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35845"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D9CA3DB-A031-4E0D-B063-A919D282D765}" type="slidenum">
              <a:rPr lang="zh-CN" altLang="en-US" smtClean="0">
                <a:latin typeface="Arial" panose="020B0604020202020204" pitchFamily="34" charset="0"/>
              </a:rPr>
              <a:pPr/>
              <a:t>20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595036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4722DBFA-D5EC-4F1D-8714-7BBBD8B35FF5}"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37893"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4859A66-6A7D-4B92-A297-83EA4D61C20E}" type="slidenum">
              <a:rPr lang="zh-CN" altLang="en-US" smtClean="0">
                <a:latin typeface="Arial" panose="020B0604020202020204" pitchFamily="34" charset="0"/>
              </a:rPr>
              <a:pPr/>
              <a:t>21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721941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这些元素</a:t>
            </a:r>
            <a:r>
              <a:rPr lang="en-US" altLang="zh-CN" smtClean="0"/>
              <a:t>——</a:t>
            </a:r>
            <a:r>
              <a:rPr lang="zh-CN" altLang="en-US" smtClean="0"/>
              <a:t>类、接口，协作、用例、主动类、构件、制品和结点，是</a:t>
            </a:r>
            <a:r>
              <a:rPr lang="en-US" altLang="zh-CN" smtClean="0"/>
              <a:t>UML</a:t>
            </a:r>
            <a:r>
              <a:rPr lang="zh-CN" altLang="en-US" smtClean="0"/>
              <a:t>模型中可以包含的基本结构事物。它们也有变体，如参与者、信号、实用程序（几种类）、进程和线程（两种主动类）、应用、文档、文件、库、页和表（几种制品）等。</a:t>
            </a:r>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B343F3C-FEDB-463F-93D1-E49309D9FA83}" type="slidenum">
              <a:rPr lang="zh-CN" altLang="en-US" smtClean="0"/>
              <a:pPr/>
              <a:t>23</a:t>
            </a:fld>
            <a:endParaRPr lang="zh-CN" altLang="en-US" smtClean="0"/>
          </a:p>
        </p:txBody>
      </p:sp>
    </p:spTree>
    <p:extLst>
      <p:ext uri="{BB962C8B-B14F-4D97-AF65-F5344CB8AC3E}">
        <p14:creationId xmlns:p14="http://schemas.microsoft.com/office/powerpoint/2010/main" val="3018255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在图形上，把类画成一个矩形，矩形中通常包括类的名称、属性和操作。</a:t>
            </a:r>
          </a:p>
        </p:txBody>
      </p:sp>
      <p:sp>
        <p:nvSpPr>
          <p:cNvPr id="41988"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E265FE2B-DF8C-4DFB-B767-4F066C2F2285}"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44037"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0125A20-C74F-4974-B7D2-4024A93A7002}" type="slidenum">
              <a:rPr lang="zh-CN" altLang="en-US" smtClean="0">
                <a:latin typeface="Arial" panose="020B0604020202020204" pitchFamily="34" charset="0"/>
              </a:rPr>
              <a:pPr/>
              <a:t>25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803091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接口的声明看上去像一个类，在名称的上方标注着关键字</a:t>
            </a:r>
            <a:r>
              <a:rPr lang="en-US" altLang="zh-CN" smtClean="0"/>
              <a:t>《interface》</a:t>
            </a:r>
            <a:r>
              <a:rPr lang="zh-CN" altLang="en-US" smtClean="0"/>
              <a:t>；除非有时用来表示常量，否则不需要属性。接口很少单独出现。把由类提供的对外接口表示成用线连接到类框的一个小圆圈，把类向其他类请求的接口表示成用线连接到类框的半个小圆圈。</a:t>
            </a:r>
          </a:p>
        </p:txBody>
      </p:sp>
      <p:sp>
        <p:nvSpPr>
          <p:cNvPr id="44036"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82921A5A-56BA-4AA4-9C0C-9C9A4AE8DE6B}"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46085"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52D6B7A-14AD-4101-BE2F-212BFCC0150A}" type="slidenum">
              <a:rPr lang="zh-CN" altLang="en-US" smtClean="0">
                <a:latin typeface="Arial" panose="020B0604020202020204" pitchFamily="34" charset="0"/>
              </a:rPr>
              <a:pPr/>
              <a:t>26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26322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5B15E-A4B0-4D99-8FF4-757DD2B5083E}" type="slidenum">
              <a:rPr lang="zh-CN" altLang="en-US" smtClean="0"/>
              <a:pPr/>
              <a:t>2</a:t>
            </a:fld>
            <a:endParaRPr lang="zh-CN" altLang="en-US" smtClean="0"/>
          </a:p>
        </p:txBody>
      </p:sp>
    </p:spTree>
    <p:extLst>
      <p:ext uri="{BB962C8B-B14F-4D97-AF65-F5344CB8AC3E}">
        <p14:creationId xmlns:p14="http://schemas.microsoft.com/office/powerpoint/2010/main" val="2559723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在图形上，把协作画成虚线椭圆，有时仅包含它的名称。职责链</a:t>
            </a:r>
          </a:p>
        </p:txBody>
      </p:sp>
      <p:sp>
        <p:nvSpPr>
          <p:cNvPr id="46084"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08001BA5-FE9C-4B1F-92FC-1D78184D453C}"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48133"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7711E46-8984-4445-9025-3DA64F450678}" type="slidenum">
              <a:rPr lang="zh-CN" altLang="en-US" smtClean="0">
                <a:latin typeface="Arial" panose="020B0604020202020204" pitchFamily="34" charset="0"/>
              </a:rPr>
              <a:pPr/>
              <a:t>27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763312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在图形上，把用例画成实线椭圆，通常只包含它的名称。</a:t>
            </a:r>
          </a:p>
        </p:txBody>
      </p:sp>
      <p:sp>
        <p:nvSpPr>
          <p:cNvPr id="48132"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70F43E35-8003-4A65-83B7-8C4838DA7099}"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50181"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0C02DE-0227-4139-910E-47C2EB3C0633}" type="slidenum">
              <a:rPr lang="zh-CN" altLang="en-US" smtClean="0">
                <a:latin typeface="Arial" panose="020B0604020202020204" pitchFamily="34" charset="0"/>
              </a:rPr>
              <a:pPr/>
              <a:t>28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286119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在图形上，把主动类绘制成类图符，只是它的左右外框是双线，通常它包含名称、属性和操作。</a:t>
            </a:r>
          </a:p>
        </p:txBody>
      </p:sp>
      <p:sp>
        <p:nvSpPr>
          <p:cNvPr id="50180"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B95A32EE-E43C-4538-8019-6B50DEEBE336}"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52229"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8043932-DA95-4F3D-AD92-5D46C3A1BA19}" type="slidenum">
              <a:rPr lang="zh-CN" altLang="en-US" smtClean="0">
                <a:latin typeface="Arial" panose="020B0604020202020204" pitchFamily="34" charset="0"/>
              </a:rPr>
              <a:pPr/>
              <a:t>29</a:t>
            </a:fld>
            <a:endParaRPr lang="zh-CN" altLang="en-US" smtClean="0">
              <a:latin typeface="Arial" panose="020B0604020202020204" pitchFamily="34" charset="0"/>
            </a:endParaRPr>
          </a:p>
        </p:txBody>
      </p:sp>
    </p:spTree>
    <p:extLst>
      <p:ext uri="{BB962C8B-B14F-4D97-AF65-F5344CB8AC3E}">
        <p14:creationId xmlns:p14="http://schemas.microsoft.com/office/powerpoint/2010/main" val="76611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在图形上，构件的表示很像类，只是在其右上角有一个特殊的图标。</a:t>
            </a:r>
          </a:p>
        </p:txBody>
      </p:sp>
      <p:sp>
        <p:nvSpPr>
          <p:cNvPr id="52228"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3898BE76-2035-49DC-B1B6-FB67E26CBB52}"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54277"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67FE22-4B75-4281-A789-3F5A43516EBE}" type="slidenum">
              <a:rPr lang="zh-CN" altLang="en-US" smtClean="0">
                <a:latin typeface="Arial" panose="020B0604020202020204" pitchFamily="34" charset="0"/>
              </a:rPr>
              <a:pPr/>
              <a:t>30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75154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在图形上，把制品画成一个矩形，在其名称的上方标注着关键字</a:t>
            </a:r>
            <a:r>
              <a:rPr lang="en-US" altLang="zh-CN" smtClean="0"/>
              <a:t>《artifact》</a:t>
            </a:r>
            <a:r>
              <a:rPr lang="zh-CN" altLang="en-US" smtClean="0"/>
              <a:t>。</a:t>
            </a:r>
          </a:p>
        </p:txBody>
      </p:sp>
      <p:sp>
        <p:nvSpPr>
          <p:cNvPr id="54276"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A64F8A5C-40FE-445B-B75E-9CCD1DE39328}"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56325"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3E6BD50-4D69-4732-9DDD-AABBBA4D68D4}" type="slidenum">
              <a:rPr lang="zh-CN" altLang="en-US" smtClean="0">
                <a:latin typeface="Arial" panose="020B0604020202020204" pitchFamily="34" charset="0"/>
              </a:rPr>
              <a:pPr/>
              <a:t>31</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480444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在图形上，把结点画成一个立方体，通常在立方体中只写它的名称。</a:t>
            </a:r>
          </a:p>
        </p:txBody>
      </p:sp>
      <p:sp>
        <p:nvSpPr>
          <p:cNvPr id="56324"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412F3692-BBDA-47B9-9322-4B9546EAC4DB}"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58373"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5E401BA-5147-4384-832D-E10FF80487B7}" type="slidenum">
              <a:rPr lang="zh-CN" altLang="en-US" smtClean="0">
                <a:latin typeface="Arial" panose="020B0604020202020204" pitchFamily="34" charset="0"/>
              </a:rPr>
              <a:pPr/>
              <a:t>32</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91074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在图形上，把消息画成一条有方向的直线，通常在其上总是带有操作名。</a:t>
            </a:r>
          </a:p>
        </p:txBody>
      </p:sp>
      <p:sp>
        <p:nvSpPr>
          <p:cNvPr id="59396"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ED2D245E-2FFC-4B85-9B2D-64242D93D9CA}"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61445"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82E41FC-DD49-4B68-A846-722A6EEE1597}" type="slidenum">
              <a:rPr lang="zh-CN" altLang="en-US" smtClean="0">
                <a:latin typeface="Arial" panose="020B0604020202020204" pitchFamily="34" charset="0"/>
              </a:rPr>
              <a:pPr/>
              <a:t>34</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085051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在图形上，把状态画成一个圆角矩形，通常在其中含有状态的名字及其子状态。</a:t>
            </a:r>
          </a:p>
        </p:txBody>
      </p:sp>
      <p:sp>
        <p:nvSpPr>
          <p:cNvPr id="61444"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D7DF8E64-34C4-4315-B8E2-949F0A7D8D15}"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63493"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C04B84-8963-4C8B-A508-84C3D901ECFB}" type="slidenum">
              <a:rPr lang="zh-CN" altLang="en-US" smtClean="0">
                <a:latin typeface="Arial" panose="020B0604020202020204" pitchFamily="34" charset="0"/>
              </a:rPr>
              <a:pPr/>
              <a:t>35</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846605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在图形上，把动作画成一个圆角矩形，在其中含有指明其用途的名字。状态和动作靠不同的语境得以区别。</a:t>
            </a:r>
          </a:p>
        </p:txBody>
      </p:sp>
      <p:sp>
        <p:nvSpPr>
          <p:cNvPr id="63492"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3E5BE276-DD66-40AE-917D-B68DA525F8D3}"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65541"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FD12CA7-B3CB-48F6-8159-DEB4BDEE60DC}" type="slidenum">
              <a:rPr lang="zh-CN" altLang="en-US" smtClean="0">
                <a:latin typeface="Arial" panose="020B0604020202020204" pitchFamily="34" charset="0"/>
              </a:rPr>
              <a:pPr/>
              <a:t>36</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605136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idx="2"/>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文本占位符 2"/>
          <p:cNvSpPr>
            <a:spLocks noGrp="1" noChangeArrowheads="1"/>
          </p:cNvSpPr>
          <p:nvPr>
            <p:ph type="body"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05235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78CF010-415C-419F-BE9C-44239AB51480}" type="slidenum">
              <a:rPr lang="zh-CN" altLang="en-US" smtClean="0"/>
              <a:pPr/>
              <a:t>3</a:t>
            </a:fld>
            <a:endParaRPr lang="zh-CN" altLang="en-US" smtClean="0"/>
          </a:p>
        </p:txBody>
      </p:sp>
    </p:spTree>
    <p:extLst>
      <p:ext uri="{BB962C8B-B14F-4D97-AF65-F5344CB8AC3E}">
        <p14:creationId xmlns:p14="http://schemas.microsoft.com/office/powerpoint/2010/main" val="323047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在图形上，把包画成带标签的文件夹（一个左上角带有一个小矩形的大矩形），在矩形中通常仅含有包的名称，有时还含有其内容。</a:t>
            </a:r>
          </a:p>
        </p:txBody>
      </p:sp>
      <p:sp>
        <p:nvSpPr>
          <p:cNvPr id="66564"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FB39EC47-C22B-4C3C-84C7-7313526C1A53}"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69637"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5974E8C-6225-4A1C-A081-2AF538FB72ED}" type="slidenum">
              <a:rPr lang="zh-CN" altLang="en-US" smtClean="0">
                <a:latin typeface="Arial" panose="020B0604020202020204" pitchFamily="34" charset="0"/>
              </a:rPr>
              <a:pPr/>
              <a:t>38</a:t>
            </a:fld>
            <a:endParaRPr lang="zh-CN" altLang="en-US" smtClean="0">
              <a:latin typeface="Arial" panose="020B0604020202020204" pitchFamily="34" charset="0"/>
            </a:endParaRPr>
          </a:p>
        </p:txBody>
      </p:sp>
    </p:spTree>
    <p:extLst>
      <p:ext uri="{BB962C8B-B14F-4D97-AF65-F5344CB8AC3E}">
        <p14:creationId xmlns:p14="http://schemas.microsoft.com/office/powerpoint/2010/main" val="1873591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在图形上，把注解画成一个右上角是折角的矩形，其中带有文字或图形解释。</a:t>
            </a:r>
          </a:p>
        </p:txBody>
      </p:sp>
      <p:sp>
        <p:nvSpPr>
          <p:cNvPr id="69636"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0DE00A6A-D9D6-41A7-BAAD-4F8CE043C619}"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72709"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9B940A6-344E-4529-B651-FF9468180AED}" type="slidenum">
              <a:rPr lang="zh-CN" altLang="en-US" smtClean="0">
                <a:latin typeface="Arial" panose="020B0604020202020204" pitchFamily="34" charset="0"/>
              </a:rPr>
              <a:pPr/>
              <a:t>40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619267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a:t>
            </a:r>
            <a:r>
              <a:rPr lang="en-US" altLang="zh-CN" smtClean="0"/>
              <a:t>4</a:t>
            </a:r>
            <a:r>
              <a:rPr lang="zh-CN" altLang="en-US" smtClean="0"/>
              <a:t>种元素是</a:t>
            </a:r>
            <a:r>
              <a:rPr lang="en-US" altLang="zh-CN" smtClean="0"/>
              <a:t>UML</a:t>
            </a:r>
            <a:r>
              <a:rPr lang="zh-CN" altLang="en-US" smtClean="0"/>
              <a:t>模型中可以包含的基本关系事务。它们也有变体，例如：精化、跟踪、包含和拓展</a:t>
            </a:r>
          </a:p>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A3714A-B233-4857-A4F6-A6EEB321A939}" type="slidenum">
              <a:rPr lang="zh-CN" altLang="en-US" smtClean="0"/>
              <a:pPr/>
              <a:t>41</a:t>
            </a:fld>
            <a:endParaRPr lang="zh-CN" altLang="en-US" smtClean="0"/>
          </a:p>
        </p:txBody>
      </p:sp>
    </p:spTree>
    <p:extLst>
      <p:ext uri="{BB962C8B-B14F-4D97-AF65-F5344CB8AC3E}">
        <p14:creationId xmlns:p14="http://schemas.microsoft.com/office/powerpoint/2010/main" val="1756525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在图形上，把依赖画成一条可能有方向的方向，有时还带有一个标记。</a:t>
            </a:r>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76CB61B-1F36-4994-9BCB-6C7732BC5F0C}" type="slidenum">
              <a:rPr lang="zh-CN" altLang="en-US" smtClean="0"/>
              <a:pPr/>
              <a:t>42</a:t>
            </a:fld>
            <a:endParaRPr lang="zh-CN" altLang="en-US" smtClean="0"/>
          </a:p>
        </p:txBody>
      </p:sp>
    </p:spTree>
    <p:extLst>
      <p:ext uri="{BB962C8B-B14F-4D97-AF65-F5344CB8AC3E}">
        <p14:creationId xmlns:p14="http://schemas.microsoft.com/office/powerpoint/2010/main" val="2413151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在图形上，把关联画成一条实线，它可能有方向，有时还带有一个标记，而且它还经常含有多重性和端名这样的修饰。</a:t>
            </a:r>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6CD067D-B777-464B-99FB-10EDF068096D}" type="slidenum">
              <a:rPr lang="zh-CN" altLang="en-US" smtClean="0"/>
              <a:pPr/>
              <a:t>43</a:t>
            </a:fld>
            <a:endParaRPr lang="zh-CN" altLang="en-US" smtClean="0"/>
          </a:p>
        </p:txBody>
      </p:sp>
    </p:spTree>
    <p:extLst>
      <p:ext uri="{BB962C8B-B14F-4D97-AF65-F5344CB8AC3E}">
        <p14:creationId xmlns:p14="http://schemas.microsoft.com/office/powerpoint/2010/main" val="3574702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在图形上，把泛化关系画成一条带有空心箭头的实线，该实线指向父元素。</a:t>
            </a:r>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B46C5F-2B98-4780-9160-71A5851D0FB0}" type="slidenum">
              <a:rPr lang="zh-CN" altLang="en-US" smtClean="0"/>
              <a:pPr/>
              <a:t>44</a:t>
            </a:fld>
            <a:endParaRPr lang="zh-CN" altLang="en-US" smtClean="0"/>
          </a:p>
        </p:txBody>
      </p:sp>
    </p:spTree>
    <p:extLst>
      <p:ext uri="{BB962C8B-B14F-4D97-AF65-F5344CB8AC3E}">
        <p14:creationId xmlns:p14="http://schemas.microsoft.com/office/powerpoint/2010/main" val="1299849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在图形上，把实线关系画成一条带有空心箭头的虚线，它是泛化和依赖关系两种图形的结合。</a:t>
            </a:r>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6A291D6-2A9B-46A3-8100-49969CB54E41}" type="slidenum">
              <a:rPr lang="zh-CN" altLang="en-US" smtClean="0"/>
              <a:pPr/>
              <a:t>45</a:t>
            </a:fld>
            <a:endParaRPr lang="zh-CN" altLang="en-US" smtClean="0"/>
          </a:p>
        </p:txBody>
      </p:sp>
    </p:spTree>
    <p:extLst>
      <p:ext uri="{BB962C8B-B14F-4D97-AF65-F5344CB8AC3E}">
        <p14:creationId xmlns:p14="http://schemas.microsoft.com/office/powerpoint/2010/main" val="756419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在理论上，图可以包括事物及其关系的任何组合。然而实际中仅出现少量的常见组合，它们与组成软件密集型系统的体系结构的</a:t>
            </a:r>
            <a:r>
              <a:rPr lang="en-US" altLang="zh-CN" smtClean="0"/>
              <a:t>5</a:t>
            </a:r>
            <a:r>
              <a:rPr lang="zh-CN" altLang="en-US" smtClean="0"/>
              <a:t>中最有用的视图相一致。由于这个原因，</a:t>
            </a:r>
            <a:r>
              <a:rPr lang="en-US" altLang="zh-CN" smtClean="0"/>
              <a:t>UML</a:t>
            </a:r>
            <a:r>
              <a:rPr lang="zh-CN" altLang="en-US" smtClean="0"/>
              <a:t>包括</a:t>
            </a:r>
            <a:r>
              <a:rPr lang="en-US" altLang="zh-CN" smtClean="0"/>
              <a:t>13</a:t>
            </a:r>
            <a:r>
              <a:rPr lang="zh-CN" altLang="en-US" smtClean="0"/>
              <a:t>种这样的图。</a:t>
            </a:r>
          </a:p>
        </p:txBody>
      </p:sp>
      <p:sp>
        <p:nvSpPr>
          <p:cNvPr id="82948" name="日期占位符 3">
            <a:extLst>
              <a:ext uri="{FF2B5EF4-FFF2-40B4-BE49-F238E27FC236}"/>
            </a:extLst>
          </p:cNvPr>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B6848CCF-CE7A-4EBB-8D85-E1F8F83FCDE7}"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86021" name="灯片编号占位符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C0EA5FE-5915-4EE7-9AAF-F02389228BB2}" type="slidenum">
              <a:rPr lang="zh-CN" altLang="en-US" smtClean="0">
                <a:latin typeface="Arial" panose="020B0604020202020204" pitchFamily="34" charset="0"/>
              </a:rPr>
              <a:pPr/>
              <a:t>47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2481381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smtClean="0">
                <a:latin typeface="雅黑"/>
              </a:rPr>
              <a:t>标志	可见性类型</a:t>
            </a:r>
          </a:p>
          <a:p>
            <a:r>
              <a:rPr lang="en-US" altLang="zh-CN" b="1" smtClean="0">
                <a:latin typeface="雅黑"/>
              </a:rPr>
              <a:t>+	Public</a:t>
            </a:r>
          </a:p>
          <a:p>
            <a:r>
              <a:rPr lang="en-US" altLang="zh-CN" b="1" smtClean="0">
                <a:latin typeface="雅黑"/>
              </a:rPr>
              <a:t>#	Protected</a:t>
            </a:r>
          </a:p>
          <a:p>
            <a:r>
              <a:rPr lang="en-US" altLang="zh-CN" b="1" smtClean="0">
                <a:latin typeface="雅黑"/>
              </a:rPr>
              <a:t>-	Private</a:t>
            </a:r>
          </a:p>
          <a:p>
            <a:r>
              <a:rPr lang="en-US" altLang="zh-CN" b="1" smtClean="0">
                <a:latin typeface="雅黑"/>
              </a:rPr>
              <a:t>~	Package</a:t>
            </a:r>
            <a:endParaRPr lang="zh-CN" altLang="en-US" smtClean="0"/>
          </a:p>
        </p:txBody>
      </p:sp>
      <p:sp>
        <p:nvSpPr>
          <p:cNvPr id="880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12243D-D9CA-41CB-8650-37B1ECE318AC}" type="slidenum">
              <a:rPr lang="zh-CN" altLang="en-US" smtClean="0"/>
              <a:pPr/>
              <a:t>48</a:t>
            </a:fld>
            <a:endParaRPr lang="zh-CN" altLang="en-US" smtClean="0"/>
          </a:p>
        </p:txBody>
      </p:sp>
    </p:spTree>
    <p:extLst>
      <p:ext uri="{BB962C8B-B14F-4D97-AF65-F5344CB8AC3E}">
        <p14:creationId xmlns:p14="http://schemas.microsoft.com/office/powerpoint/2010/main" val="39525702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系统边界</a:t>
            </a:r>
          </a:p>
        </p:txBody>
      </p:sp>
      <p:sp>
        <p:nvSpPr>
          <p:cNvPr id="921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9E1FA92-F790-4B1B-ACA0-ADA241252D9B}" type="slidenum">
              <a:rPr lang="zh-CN" altLang="en-US" smtClean="0"/>
              <a:pPr/>
              <a:t>51</a:t>
            </a:fld>
            <a:endParaRPr lang="zh-CN" altLang="en-US" smtClean="0"/>
          </a:p>
        </p:txBody>
      </p:sp>
    </p:spTree>
    <p:extLst>
      <p:ext uri="{BB962C8B-B14F-4D97-AF65-F5344CB8AC3E}">
        <p14:creationId xmlns:p14="http://schemas.microsoft.com/office/powerpoint/2010/main" val="263060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b="1" smtClean="0"/>
              <a:t>统一：</a:t>
            </a:r>
            <a:r>
              <a:rPr lang="zh-CN" altLang="zh-CN" smtClean="0"/>
              <a:t>表示一种通用的标准，它被</a:t>
            </a:r>
            <a:r>
              <a:rPr lang="en-US" altLang="zh-CN" smtClean="0"/>
              <a:t>OMG</a:t>
            </a:r>
            <a:r>
              <a:rPr lang="zh-CN" altLang="zh-CN" smtClean="0"/>
              <a:t>（</a:t>
            </a:r>
            <a:r>
              <a:rPr lang="en-US" altLang="zh-CN" smtClean="0"/>
              <a:t>Objcet Management Group</a:t>
            </a:r>
            <a:r>
              <a:rPr lang="zh-CN" altLang="zh-CN" smtClean="0"/>
              <a:t>对象管理组织）认可，成为软件工业界的一种标准。</a:t>
            </a:r>
            <a:r>
              <a:rPr lang="en-US" altLang="zh-CN" smtClean="0"/>
              <a:t>UML</a:t>
            </a:r>
            <a:r>
              <a:rPr lang="zh-CN" altLang="zh-CN" smtClean="0"/>
              <a:t>表述的的内容能被各类人员所理解，包括客户、领域专家、分析师、设计师、程序员、测试工程师及培训人员等。他们可以通过</a:t>
            </a:r>
            <a:r>
              <a:rPr lang="en-US" altLang="zh-CN" smtClean="0"/>
              <a:t>UML</a:t>
            </a:r>
            <a:r>
              <a:rPr lang="zh-CN" altLang="zh-CN" smtClean="0"/>
              <a:t>充分理解和表达自己所关注的那部分内容。</a:t>
            </a:r>
          </a:p>
          <a:p>
            <a:pPr eaLnBrk="1" hangingPunct="1">
              <a:spcBef>
                <a:spcPct val="0"/>
              </a:spcBef>
            </a:pPr>
            <a:r>
              <a:rPr lang="zh-CN" altLang="zh-CN" b="1" smtClean="0"/>
              <a:t>建模：</a:t>
            </a:r>
            <a:r>
              <a:rPr lang="zh-CN" altLang="zh-CN" smtClean="0"/>
              <a:t>即建立软件系统的模型。为说明建模的价值。</a:t>
            </a:r>
          </a:p>
          <a:p>
            <a:pPr eaLnBrk="1" hangingPunct="1">
              <a:spcBef>
                <a:spcPct val="0"/>
              </a:spcBef>
            </a:pPr>
            <a:r>
              <a:rPr lang="zh-CN" altLang="zh-CN" b="1" smtClean="0"/>
              <a:t>语言：</a:t>
            </a:r>
            <a:r>
              <a:rPr lang="zh-CN" altLang="zh-CN" smtClean="0"/>
              <a:t>表明它是一套按照特定规则和模式组成的符号系统，它用半形式化方法定义，即用图形符号、自然语言和形式语言相结合的方法来描述定义的。</a:t>
            </a:r>
            <a:r>
              <a:rPr lang="en-US" altLang="zh-CN" smtClean="0"/>
              <a:t>UML</a:t>
            </a:r>
            <a:r>
              <a:rPr lang="zh-CN" altLang="zh-CN" smtClean="0"/>
              <a:t>中的图，结构不同，但是是对同一领域的不同角度的观察。</a:t>
            </a:r>
            <a:endParaRPr lang="zh-CN" altLang="en-US" smtClean="0"/>
          </a:p>
        </p:txBody>
      </p:sp>
      <p:sp>
        <p:nvSpPr>
          <p:cNvPr id="13316" name="日期占位符 3">
            <a:extLst>
              <a:ext uri="{FF2B5EF4-FFF2-40B4-BE49-F238E27FC236}"/>
            </a:extLst>
          </p:cNvPr>
          <p:cNvSpPr>
            <a:spLocks noGrp="1" noChangeArrowheads="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304AF5A9-C689-4396-A902-5A93139887AA}"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14341" name="灯片编号占位符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A9D192-33BF-46A7-BED3-6A315A0F7303}" type="slidenum">
              <a:rPr lang="zh-CN" altLang="en-US" smtClean="0">
                <a:latin typeface="Arial" panose="020B0604020202020204" pitchFamily="34" charset="0"/>
              </a:rPr>
              <a:pPr/>
              <a:t>7</a:t>
            </a:fld>
            <a:endParaRPr lang="zh-CN" altLang="en-US" smtClean="0">
              <a:latin typeface="Arial" panose="020B0604020202020204" pitchFamily="34" charset="0"/>
            </a:endParaRPr>
          </a:p>
        </p:txBody>
      </p:sp>
    </p:spTree>
    <p:extLst>
      <p:ext uri="{BB962C8B-B14F-4D97-AF65-F5344CB8AC3E}">
        <p14:creationId xmlns:p14="http://schemas.microsoft.com/office/powerpoint/2010/main" val="35479460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98ED11-2CDF-42CB-A4B9-1543AC20711C}" type="slidenum">
              <a:rPr lang="zh-CN" altLang="en-US" smtClean="0"/>
              <a:pPr/>
              <a:t>52</a:t>
            </a:fld>
            <a:endParaRPr lang="zh-CN" altLang="en-US" smtClean="0"/>
          </a:p>
        </p:txBody>
      </p:sp>
    </p:spTree>
    <p:extLst>
      <p:ext uri="{BB962C8B-B14F-4D97-AF65-F5344CB8AC3E}">
        <p14:creationId xmlns:p14="http://schemas.microsoft.com/office/powerpoint/2010/main" val="2779135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一个体系结构视图是对于从某一视角或某一点上看到的系统所做的简化描述，描述中涵盖了系统的某一特定方面，而省略了于此方面无关的实体。也就是说，体系结构要涵盖的内容和决策太多了，超过了人脑</a:t>
            </a:r>
            <a:r>
              <a:rPr lang="en-US" altLang="zh-CN" smtClean="0"/>
              <a:t>"</a:t>
            </a:r>
            <a:r>
              <a:rPr lang="zh-CN" altLang="en-US" smtClean="0"/>
              <a:t>一蹴而就</a:t>
            </a:r>
            <a:r>
              <a:rPr lang="en-US" altLang="zh-CN" smtClean="0"/>
              <a:t>"</a:t>
            </a:r>
            <a:r>
              <a:rPr lang="zh-CN" altLang="en-US" smtClean="0"/>
              <a:t>的能力范围，因此采用</a:t>
            </a:r>
            <a:r>
              <a:rPr lang="en-US" altLang="zh-CN" smtClean="0"/>
              <a:t>"</a:t>
            </a:r>
            <a:r>
              <a:rPr lang="zh-CN" altLang="en-US" smtClean="0"/>
              <a:t>分而治之</a:t>
            </a:r>
            <a:r>
              <a:rPr lang="en-US" altLang="zh-CN" smtClean="0"/>
              <a:t>"</a:t>
            </a:r>
            <a:r>
              <a:rPr lang="zh-CN" altLang="en-US" smtClean="0"/>
              <a:t>的办法从不同视角分别设计；同时，也为软件体系结构的理解、交流和归档提供了方便。值得特别说明的，大多数书籍中都强调多视图方法是软件体系结构归档的方法，其实不然。多视图方法不仅仅是体系结构归档技术，更是指导我们进行体系结构设计的思维方法。那么这里的视角有很多，到底应该怎么采取其中的视角呢？</a:t>
            </a:r>
            <a:endParaRPr lang="en-US" altLang="zh-CN" smtClean="0"/>
          </a:p>
          <a:p>
            <a:pPr eaLnBrk="1" hangingPunct="1">
              <a:spcBef>
                <a:spcPct val="0"/>
              </a:spcBef>
            </a:pPr>
            <a:r>
              <a:rPr lang="en-US" altLang="zh-CN" smtClean="0"/>
              <a:t>A</a:t>
            </a:r>
            <a:r>
              <a:rPr lang="zh-CN" altLang="en-US" smtClean="0"/>
              <a:t>：视图是对于从某一视角或某一点上看到的系统</a:t>
            </a:r>
          </a:p>
        </p:txBody>
      </p:sp>
      <p:sp>
        <p:nvSpPr>
          <p:cNvPr id="97284" name="日期占位符 3">
            <a:extLst>
              <a:ext uri="{FF2B5EF4-FFF2-40B4-BE49-F238E27FC236}"/>
            </a:extLst>
          </p:cNvPr>
          <p:cNvSpPr>
            <a:spLocks noGrp="1" noChangeArrowheads="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C33979CD-4625-4918-B117-81BC59E322B9}" type="datetime1">
              <a:rPr lang="zh-CN" altLang="en-US" smtClean="0">
                <a:latin typeface="Arial" panose="020B0604020202020204" pitchFamily="34" charset="0"/>
              </a:rPr>
              <a:pPr fontAlgn="base">
                <a:spcBef>
                  <a:spcPct val="0"/>
                </a:spcBef>
                <a:spcAft>
                  <a:spcPct val="0"/>
                </a:spcAft>
                <a:defRPr/>
              </a:pPr>
              <a:t>2018/10/21</a:t>
            </a:fld>
            <a:endParaRPr lang="zh-CN" altLang="en-US">
              <a:latin typeface="Arial" panose="020B0604020202020204" pitchFamily="34" charset="0"/>
            </a:endParaRPr>
          </a:p>
        </p:txBody>
      </p:sp>
      <p:sp>
        <p:nvSpPr>
          <p:cNvPr id="103429" name="灯片编号占位符 4"/>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0EBEBF-B3C6-45E1-8A9A-84B6C7DFC43D}" type="slidenum">
              <a:rPr lang="zh-CN" altLang="en-US" smtClean="0">
                <a:latin typeface="Arial" panose="020B0604020202020204" pitchFamily="34" charset="0"/>
              </a:rPr>
              <a:pPr/>
              <a:t>60</a:t>
            </a:fld>
            <a:endParaRPr lang="zh-CN" altLang="en-US" smtClean="0">
              <a:latin typeface="Arial" panose="020B0604020202020204" pitchFamily="34" charset="0"/>
            </a:endParaRPr>
          </a:p>
        </p:txBody>
      </p:sp>
    </p:spTree>
    <p:extLst>
      <p:ext uri="{BB962C8B-B14F-4D97-AF65-F5344CB8AC3E}">
        <p14:creationId xmlns:p14="http://schemas.microsoft.com/office/powerpoint/2010/main" val="4271306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在</a:t>
            </a:r>
            <a:r>
              <a:rPr lang="en-US" altLang="zh-CN" smtClean="0"/>
              <a:t>UML</a:t>
            </a:r>
            <a:r>
              <a:rPr lang="zh-CN" altLang="en-US" smtClean="0"/>
              <a:t>中用</a:t>
            </a:r>
            <a:r>
              <a:rPr lang="en-US" altLang="zh-CN" smtClean="0"/>
              <a:t>5</a:t>
            </a:r>
            <a:r>
              <a:rPr lang="zh-CN" altLang="en-US" smtClean="0"/>
              <a:t>种不同的视图来表示一个系统，这些视图从不同的侧面描述系统</a:t>
            </a: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D56000-B2A8-4F88-AA6B-AC006F3BA7C2}" type="slidenum">
              <a:rPr lang="zh-CN" altLang="en-US" smtClean="0"/>
              <a:pPr/>
              <a:t>61</a:t>
            </a:fld>
            <a:endParaRPr lang="zh-CN" altLang="en-US" smtClean="0"/>
          </a:p>
        </p:txBody>
      </p:sp>
    </p:spTree>
    <p:extLst>
      <p:ext uri="{BB962C8B-B14F-4D97-AF65-F5344CB8AC3E}">
        <p14:creationId xmlns:p14="http://schemas.microsoft.com/office/powerpoint/2010/main" val="2833224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A</a:t>
            </a:r>
            <a:r>
              <a:rPr lang="zh-CN" altLang="en-US" smtClean="0"/>
              <a:t>：用例驱动</a:t>
            </a:r>
            <a:endParaRPr lang="en-US" altLang="zh-CN" smtClean="0"/>
          </a:p>
          <a:p>
            <a:r>
              <a:rPr lang="en-US" altLang="zh-CN" smtClean="0"/>
              <a:t>B</a:t>
            </a:r>
            <a:r>
              <a:rPr lang="zh-CN" altLang="en-US" smtClean="0"/>
              <a:t>：以体系结构为中心</a:t>
            </a:r>
            <a:endParaRPr lang="en-US" altLang="zh-CN" smtClean="0"/>
          </a:p>
          <a:p>
            <a:r>
              <a:rPr lang="en-US" altLang="zh-CN" smtClean="0"/>
              <a:t>C</a:t>
            </a:r>
            <a:r>
              <a:rPr lang="zh-CN" altLang="en-US" smtClean="0"/>
              <a:t>：迭代的和增量的</a:t>
            </a:r>
            <a:r>
              <a:rPr lang="en-US" altLang="zh-CN" smtClean="0"/>
              <a:t>/////</a:t>
            </a:r>
          </a:p>
          <a:p>
            <a:endParaRPr lang="en-US" altLang="zh-CN" smtClean="0"/>
          </a:p>
          <a:p>
            <a:r>
              <a:rPr lang="en-US" altLang="zh-CN" smtClean="0"/>
              <a:t>U</a:t>
            </a:r>
            <a:r>
              <a:rPr lang="zh-CN" altLang="en-US" smtClean="0"/>
              <a:t>：统一化的</a:t>
            </a:r>
            <a:endParaRPr lang="en-US" altLang="zh-CN" smtClean="0"/>
          </a:p>
          <a:p>
            <a:r>
              <a:rPr lang="en-US" altLang="zh-CN" smtClean="0"/>
              <a:t>M:</a:t>
            </a:r>
            <a:r>
              <a:rPr lang="zh-CN" altLang="en-US" smtClean="0"/>
              <a:t> 可视化的建模</a:t>
            </a:r>
            <a:endParaRPr lang="en-US" altLang="zh-CN" smtClean="0"/>
          </a:p>
          <a:p>
            <a:r>
              <a:rPr lang="zh-CN" altLang="en-US" smtClean="0"/>
              <a:t>面向对象的</a:t>
            </a:r>
            <a:endParaRPr lang="en-US" altLang="zh-CN" smtClean="0"/>
          </a:p>
        </p:txBody>
      </p:sp>
      <p:sp>
        <p:nvSpPr>
          <p:cNvPr id="1198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A023E2-EDBC-4ABB-ACB8-3A7E0DA1F27F}" type="slidenum">
              <a:rPr lang="zh-CN" altLang="en-US" smtClean="0"/>
              <a:pPr/>
              <a:t>74</a:t>
            </a:fld>
            <a:endParaRPr lang="zh-CN" altLang="en-US" smtClean="0"/>
          </a:p>
        </p:txBody>
      </p:sp>
    </p:spTree>
    <p:extLst>
      <p:ext uri="{BB962C8B-B14F-4D97-AF65-F5344CB8AC3E}">
        <p14:creationId xmlns:p14="http://schemas.microsoft.com/office/powerpoint/2010/main" val="3201714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4022A8-5763-4A25-9E4C-058A21B756C3}" type="slidenum">
              <a:rPr lang="zh-CN" altLang="en-US" smtClean="0"/>
              <a:pPr/>
              <a:t>78</a:t>
            </a:fld>
            <a:endParaRPr lang="zh-CN" altLang="en-US" smtClean="0"/>
          </a:p>
        </p:txBody>
      </p:sp>
    </p:spTree>
    <p:extLst>
      <p:ext uri="{BB962C8B-B14F-4D97-AF65-F5344CB8AC3E}">
        <p14:creationId xmlns:p14="http://schemas.microsoft.com/office/powerpoint/2010/main" val="227590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smtClean="0"/>
              <a:t>UML</a:t>
            </a:r>
            <a:r>
              <a:rPr lang="zh-CN" altLang="zh-CN" b="1" smtClean="0"/>
              <a:t>是一种语言</a:t>
            </a:r>
            <a:endParaRPr lang="zh-CN" altLang="zh-CN" smtClean="0"/>
          </a:p>
          <a:p>
            <a:pPr eaLnBrk="1" hangingPunct="1">
              <a:spcBef>
                <a:spcPct val="0"/>
              </a:spcBef>
            </a:pPr>
            <a:r>
              <a:rPr lang="zh-CN" altLang="zh-CN" smtClean="0"/>
              <a:t>语言提供了用于交流的词汇表和在词汇表中组合词汇的规则，而建模语言的词汇表和规则注重于对系统进行概念上和物理上的描述</a:t>
            </a:r>
          </a:p>
          <a:p>
            <a:pPr eaLnBrk="1" hangingPunct="1">
              <a:spcBef>
                <a:spcPct val="0"/>
              </a:spcBef>
            </a:pPr>
            <a:r>
              <a:rPr lang="en-US" altLang="zh-CN" smtClean="0"/>
              <a:t> </a:t>
            </a:r>
            <a:endParaRPr lang="zh-CN" altLang="zh-CN" smtClean="0"/>
          </a:p>
          <a:p>
            <a:pPr eaLnBrk="1" hangingPunct="1">
              <a:spcBef>
                <a:spcPct val="0"/>
              </a:spcBef>
            </a:pPr>
            <a:r>
              <a:rPr lang="en-US" altLang="zh-CN" b="1" smtClean="0"/>
              <a:t>UML</a:t>
            </a:r>
            <a:r>
              <a:rPr lang="zh-CN" altLang="zh-CN" b="1" smtClean="0"/>
              <a:t>是一种用于可视化语言</a:t>
            </a:r>
            <a:endParaRPr lang="zh-CN" altLang="zh-CN" smtClean="0"/>
          </a:p>
          <a:p>
            <a:pPr eaLnBrk="1" hangingPunct="1">
              <a:spcBef>
                <a:spcPct val="0"/>
              </a:spcBef>
            </a:pPr>
            <a:r>
              <a:rPr lang="en-US" altLang="zh-CN" smtClean="0"/>
              <a:t>UML</a:t>
            </a:r>
            <a:r>
              <a:rPr lang="zh-CN" altLang="zh-CN" smtClean="0"/>
              <a:t>不仅只是一组图形符号。确切地讲，</a:t>
            </a:r>
            <a:r>
              <a:rPr lang="en-US" altLang="zh-CN" smtClean="0"/>
              <a:t>UML</a:t>
            </a:r>
            <a:r>
              <a:rPr lang="zh-CN" altLang="zh-CN" smtClean="0"/>
              <a:t>表示法中的每个符号都有明确语义。一个开发者可以用</a:t>
            </a:r>
            <a:r>
              <a:rPr lang="en-US" altLang="zh-CN" smtClean="0"/>
              <a:t>UML</a:t>
            </a:r>
            <a:r>
              <a:rPr lang="zh-CN" altLang="zh-CN" smtClean="0"/>
              <a:t>绘制一个模型，而另一个开发者可以无歧义地解释这个模型</a:t>
            </a:r>
          </a:p>
          <a:p>
            <a:pPr eaLnBrk="1" hangingPunct="1">
              <a:spcBef>
                <a:spcPct val="0"/>
              </a:spcBef>
            </a:pPr>
            <a:r>
              <a:rPr lang="en-US" altLang="zh-CN" smtClean="0"/>
              <a:t> </a:t>
            </a:r>
            <a:endParaRPr lang="zh-CN" altLang="zh-CN" smtClean="0"/>
          </a:p>
          <a:p>
            <a:pPr eaLnBrk="1" hangingPunct="1">
              <a:spcBef>
                <a:spcPct val="0"/>
              </a:spcBef>
            </a:pPr>
            <a:r>
              <a:rPr lang="en-US" altLang="zh-CN" b="1" smtClean="0"/>
              <a:t>UML</a:t>
            </a:r>
            <a:r>
              <a:rPr lang="zh-CN" altLang="zh-CN" b="1" smtClean="0"/>
              <a:t>是一种可用于详细描述的语言</a:t>
            </a:r>
            <a:endParaRPr lang="zh-CN" altLang="zh-CN" smtClean="0"/>
          </a:p>
          <a:p>
            <a:pPr eaLnBrk="1" hangingPunct="1">
              <a:spcBef>
                <a:spcPct val="0"/>
              </a:spcBef>
            </a:pPr>
            <a:r>
              <a:rPr lang="en-US" altLang="zh-CN" smtClean="0"/>
              <a:t>UML</a:t>
            </a:r>
            <a:r>
              <a:rPr lang="zh-CN" altLang="zh-CN" smtClean="0"/>
              <a:t>适于对所有重要的分析、设计和实现决策进行详细描述，这些是软件密集型系统在开发和部署时所必需的。</a:t>
            </a:r>
          </a:p>
          <a:p>
            <a:pPr eaLnBrk="1" hangingPunct="1">
              <a:spcBef>
                <a:spcPct val="0"/>
              </a:spcBef>
            </a:pPr>
            <a:r>
              <a:rPr lang="en-US" altLang="zh-CN" smtClean="0"/>
              <a:t> </a:t>
            </a:r>
            <a:endParaRPr lang="zh-CN" altLang="zh-CN" smtClean="0"/>
          </a:p>
          <a:p>
            <a:pPr eaLnBrk="1" hangingPunct="1">
              <a:spcBef>
                <a:spcPct val="0"/>
              </a:spcBef>
            </a:pPr>
            <a:r>
              <a:rPr lang="en-US" altLang="zh-CN" b="1" smtClean="0"/>
              <a:t>UML</a:t>
            </a:r>
            <a:r>
              <a:rPr lang="zh-CN" altLang="zh-CN" b="1" smtClean="0"/>
              <a:t>是一种用于构造的语言</a:t>
            </a:r>
            <a:endParaRPr lang="zh-CN" altLang="zh-CN" smtClean="0"/>
          </a:p>
          <a:p>
            <a:pPr eaLnBrk="1" hangingPunct="1">
              <a:spcBef>
                <a:spcPct val="0"/>
              </a:spcBef>
            </a:pPr>
            <a:r>
              <a:rPr lang="en-US" altLang="zh-CN" smtClean="0"/>
              <a:t>UML</a:t>
            </a:r>
            <a:r>
              <a:rPr lang="zh-CN" altLang="zh-CN" smtClean="0"/>
              <a:t>不是一种可视化的变成语言，但用</a:t>
            </a:r>
            <a:r>
              <a:rPr lang="en-US" altLang="zh-CN" smtClean="0"/>
              <a:t>UML</a:t>
            </a:r>
            <a:r>
              <a:rPr lang="zh-CN" altLang="zh-CN" smtClean="0"/>
              <a:t>描述的模型描述的模型可与各种编程语言直接相关联。这意味着一种可能性，即可把用于</a:t>
            </a:r>
            <a:r>
              <a:rPr lang="en-US" altLang="zh-CN" smtClean="0"/>
              <a:t>UML</a:t>
            </a:r>
            <a:r>
              <a:rPr lang="zh-CN" altLang="zh-CN" smtClean="0"/>
              <a:t>描述的模型映射成语言甚至映射成关系数据库的表或面向对象数据库的持久存储。对一个事物，如果表示为图形方式最为恰当，则用</a:t>
            </a:r>
            <a:r>
              <a:rPr lang="en-US" altLang="zh-CN" smtClean="0"/>
              <a:t>UML</a:t>
            </a:r>
            <a:r>
              <a:rPr lang="zh-CN" altLang="zh-CN" smtClean="0"/>
              <a:t>，而如果表示为文字方式最为恰当，则用编程语言。</a:t>
            </a:r>
          </a:p>
          <a:p>
            <a:pPr eaLnBrk="1" hangingPunct="1">
              <a:spcBef>
                <a:spcPct val="0"/>
              </a:spcBef>
            </a:pPr>
            <a:r>
              <a:rPr lang="en-US" altLang="zh-CN" smtClean="0"/>
              <a:t> </a:t>
            </a:r>
            <a:endParaRPr lang="zh-CN" altLang="zh-CN" smtClean="0"/>
          </a:p>
          <a:p>
            <a:pPr eaLnBrk="1" hangingPunct="1">
              <a:spcBef>
                <a:spcPct val="0"/>
              </a:spcBef>
            </a:pPr>
            <a:r>
              <a:rPr lang="en-US" altLang="zh-CN" b="1" smtClean="0"/>
              <a:t>UML</a:t>
            </a:r>
            <a:r>
              <a:rPr lang="zh-CN" altLang="zh-CN" b="1" smtClean="0"/>
              <a:t>是一种用于文档化的语言</a:t>
            </a:r>
            <a:endParaRPr lang="zh-CN" altLang="zh-CN" smtClean="0"/>
          </a:p>
          <a:p>
            <a:pPr eaLnBrk="1" hangingPunct="1">
              <a:spcBef>
                <a:spcPct val="0"/>
              </a:spcBef>
            </a:pPr>
            <a:r>
              <a:rPr lang="en-US" altLang="zh-CN" smtClean="0"/>
              <a:t>UML</a:t>
            </a:r>
            <a:r>
              <a:rPr lang="zh-CN" altLang="zh-CN" smtClean="0"/>
              <a:t>适于建立系统结构及其所有细节的文档。</a:t>
            </a:r>
            <a:r>
              <a:rPr lang="en-US" altLang="zh-CN" smtClean="0"/>
              <a:t>UML</a:t>
            </a:r>
            <a:r>
              <a:rPr lang="zh-CN" altLang="zh-CN" smtClean="0"/>
              <a:t>还提供了用于表达需求和用于测试的语言。此外，</a:t>
            </a:r>
            <a:r>
              <a:rPr lang="en-US" altLang="zh-CN" smtClean="0"/>
              <a:t>UML</a:t>
            </a:r>
            <a:r>
              <a:rPr lang="zh-CN" altLang="zh-CN" smtClean="0"/>
              <a:t>提供了对项目计划活动和发布管理活动进行建模的语言</a:t>
            </a:r>
          </a:p>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4B566F7-8C7D-4626-88C7-9DD489C04B9E}" type="slidenum">
              <a:rPr lang="zh-CN" altLang="en-US" smtClean="0"/>
              <a:pPr/>
              <a:t>8</a:t>
            </a:fld>
            <a:endParaRPr lang="zh-CN" altLang="en-US" smtClean="0"/>
          </a:p>
        </p:txBody>
      </p:sp>
    </p:spTree>
    <p:extLst>
      <p:ext uri="{BB962C8B-B14F-4D97-AF65-F5344CB8AC3E}">
        <p14:creationId xmlns:p14="http://schemas.microsoft.com/office/powerpoint/2010/main" val="392177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备注占位符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262444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备注占位符 1"/>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882817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备注占位符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《UML</a:t>
            </a:r>
            <a:r>
              <a:rPr lang="zh-CN" altLang="en-US" smtClean="0"/>
              <a:t>用户指南</a:t>
            </a:r>
            <a:r>
              <a:rPr lang="en-US" altLang="zh-CN" smtClean="0"/>
              <a:t>》</a:t>
            </a:r>
            <a:r>
              <a:rPr lang="zh-CN" altLang="en-US" smtClean="0"/>
              <a:t>（第</a:t>
            </a:r>
            <a:r>
              <a:rPr lang="en-US" altLang="zh-CN" smtClean="0"/>
              <a:t>2</a:t>
            </a:r>
            <a:r>
              <a:rPr lang="zh-CN" altLang="en-US" smtClean="0"/>
              <a:t>版</a:t>
            </a:r>
            <a:r>
              <a:rPr lang="en-US" altLang="zh-CN" smtClean="0"/>
              <a:t>·</a:t>
            </a:r>
            <a:r>
              <a:rPr lang="zh-CN" altLang="en-US" smtClean="0"/>
              <a:t>修订版） </a:t>
            </a:r>
            <a:r>
              <a:rPr lang="en-US" altLang="zh-CN" smtClean="0"/>
              <a:t>P2</a:t>
            </a:r>
            <a:endParaRPr lang="zh-CN" altLang="en-US" smtClean="0"/>
          </a:p>
        </p:txBody>
      </p:sp>
    </p:spTree>
    <p:extLst>
      <p:ext uri="{BB962C8B-B14F-4D97-AF65-F5344CB8AC3E}">
        <p14:creationId xmlns:p14="http://schemas.microsoft.com/office/powerpoint/2010/main" val="208004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备注占位符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《UML</a:t>
            </a:r>
            <a:r>
              <a:rPr lang="zh-CN" altLang="en-US" smtClean="0"/>
              <a:t>用户指南</a:t>
            </a:r>
            <a:r>
              <a:rPr lang="en-US" altLang="zh-CN" smtClean="0"/>
              <a:t>》</a:t>
            </a:r>
            <a:r>
              <a:rPr lang="zh-CN" altLang="en-US" smtClean="0"/>
              <a:t>（第</a:t>
            </a:r>
            <a:r>
              <a:rPr lang="en-US" altLang="zh-CN" smtClean="0"/>
              <a:t>2</a:t>
            </a:r>
            <a:r>
              <a:rPr lang="zh-CN" altLang="en-US" smtClean="0"/>
              <a:t>版</a:t>
            </a:r>
            <a:r>
              <a:rPr lang="en-US" altLang="zh-CN" smtClean="0"/>
              <a:t>·</a:t>
            </a:r>
            <a:r>
              <a:rPr lang="zh-CN" altLang="en-US" smtClean="0"/>
              <a:t>修订版） </a:t>
            </a:r>
            <a:r>
              <a:rPr lang="en-US" altLang="zh-CN" smtClean="0"/>
              <a:t>P7</a:t>
            </a:r>
          </a:p>
          <a:p>
            <a:pPr eaLnBrk="1" hangingPunct="1">
              <a:spcBef>
                <a:spcPct val="0"/>
              </a:spcBef>
            </a:pPr>
            <a:r>
              <a:rPr lang="zh-CN" altLang="en-US" smtClean="0"/>
              <a:t>简单地讲，对象通常是从问题空间或解空间的词汇中抽取出来的东西；类是对其具有共同性质的一组对象的描述。每一个对象都有标识（能够对它命名，以区别与其他对象）、状态（通常有一些数据与它相联系）和行为（能对该对象做某些事，它也能为其他对象做某些事）。</a:t>
            </a:r>
            <a:endParaRPr lang="en-US" altLang="zh-CN" smtClean="0"/>
          </a:p>
          <a:p>
            <a:pPr eaLnBrk="1" hangingPunct="1">
              <a:spcBef>
                <a:spcPct val="0"/>
              </a:spcBef>
            </a:pPr>
            <a:r>
              <a:rPr lang="en-US" altLang="zh-CN" smtClean="0"/>
              <a:t>A:</a:t>
            </a:r>
            <a:r>
              <a:rPr lang="zh-CN" altLang="en-US" smtClean="0"/>
              <a:t>所有软件系统都用对象或类作为其主要构造快</a:t>
            </a:r>
          </a:p>
        </p:txBody>
      </p:sp>
    </p:spTree>
    <p:extLst>
      <p:ext uri="{BB962C8B-B14F-4D97-AF65-F5344CB8AC3E}">
        <p14:creationId xmlns:p14="http://schemas.microsoft.com/office/powerpoint/2010/main" val="117988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E55B8E33-183E-4B53-9C83-2D7FA8D50584}"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624AF9E4-A3EA-40A0-AD12-3D6C76C7083F}" type="slidenum">
              <a:rPr lang="zh-CN" altLang="en-US"/>
              <a:pPr>
                <a:defRPr/>
              </a:pPr>
              <a:t>‹#›</a:t>
            </a:fld>
            <a:endParaRPr lang="zh-CN" altLang="en-US"/>
          </a:p>
        </p:txBody>
      </p:sp>
    </p:spTree>
    <p:extLst>
      <p:ext uri="{BB962C8B-B14F-4D97-AF65-F5344CB8AC3E}">
        <p14:creationId xmlns:p14="http://schemas.microsoft.com/office/powerpoint/2010/main" val="338813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1CB42D2F-561B-447A-9FE8-B0361996DF54}"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AAF10422-6DFB-4F21-84DC-3D5968968749}" type="slidenum">
              <a:rPr lang="zh-CN" altLang="en-US"/>
              <a:pPr>
                <a:defRPr/>
              </a:pPr>
              <a:t>‹#›</a:t>
            </a:fld>
            <a:endParaRPr lang="zh-CN" altLang="en-US"/>
          </a:p>
        </p:txBody>
      </p:sp>
    </p:spTree>
    <p:extLst>
      <p:ext uri="{BB962C8B-B14F-4D97-AF65-F5344CB8AC3E}">
        <p14:creationId xmlns:p14="http://schemas.microsoft.com/office/powerpoint/2010/main" val="294071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52CA4D9F-823F-4B2A-A58C-C278BF98A631}"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56C3F64B-A78F-42B7-90BB-5714FCBBD1EC}" type="slidenum">
              <a:rPr lang="zh-CN" altLang="en-US"/>
              <a:pPr>
                <a:defRPr/>
              </a:pPr>
              <a:t>‹#›</a:t>
            </a:fld>
            <a:endParaRPr lang="zh-CN" altLang="en-US"/>
          </a:p>
        </p:txBody>
      </p:sp>
    </p:spTree>
    <p:extLst>
      <p:ext uri="{BB962C8B-B14F-4D97-AF65-F5344CB8AC3E}">
        <p14:creationId xmlns:p14="http://schemas.microsoft.com/office/powerpoint/2010/main" val="351444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3">
            <a:extLst>
              <a:ext uri="{FF2B5EF4-FFF2-40B4-BE49-F238E27FC236}"/>
            </a:extLst>
          </p:cNvPr>
          <p:cNvSpPr>
            <a:spLocks noGrp="1" noChangeArrowheads="1"/>
          </p:cNvSpPr>
          <p:nvPr>
            <p:ph type="dt" sz="half" idx="10"/>
          </p:nvPr>
        </p:nvSpPr>
        <p:spPr/>
        <p:txBody>
          <a:bodyPr/>
          <a:lstStyle>
            <a:lvl1pPr>
              <a:defRPr/>
            </a:lvl1pPr>
          </a:lstStyle>
          <a:p>
            <a:pPr>
              <a:defRPr/>
            </a:pPr>
            <a:fld id="{5CEE4A69-693C-4D43-B587-79B1CEBB4784}" type="datetime1">
              <a:rPr lang="zh-CN" altLang="en-US"/>
              <a:pPr>
                <a:defRPr/>
              </a:pPr>
              <a:t>2018/10/21</a:t>
            </a:fld>
            <a:endParaRPr lang="zh-CN" altLang="zh-CN"/>
          </a:p>
        </p:txBody>
      </p:sp>
      <p:sp>
        <p:nvSpPr>
          <p:cNvPr id="4" name="页脚占位符 4">
            <a:extLst>
              <a:ext uri="{FF2B5EF4-FFF2-40B4-BE49-F238E27FC236}"/>
            </a:extLst>
          </p:cNvPr>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a:extLst>
              <a:ext uri="{FF2B5EF4-FFF2-40B4-BE49-F238E27FC236}"/>
            </a:extLst>
          </p:cNvPr>
          <p:cNvSpPr>
            <a:spLocks noGrp="1" noChangeArrowheads="1"/>
          </p:cNvSpPr>
          <p:nvPr>
            <p:ph type="sldNum" sz="quarter" idx="12"/>
          </p:nvPr>
        </p:nvSpPr>
        <p:spPr/>
        <p:txBody>
          <a:bodyPr/>
          <a:lstStyle>
            <a:lvl1pPr>
              <a:defRPr/>
            </a:lvl1pPr>
          </a:lstStyle>
          <a:p>
            <a:pPr>
              <a:defRPr/>
            </a:pPr>
            <a:fld id="{A94D2043-5720-4227-9AED-938B599CDB7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38278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182423BC-087B-436D-8E4C-BE9092E3CCAC}"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52084262-6F54-4407-9416-44F479DE88AF}" type="slidenum">
              <a:rPr lang="zh-CN" altLang="en-US"/>
              <a:pPr>
                <a:defRPr/>
              </a:pPr>
              <a:t>‹#›</a:t>
            </a:fld>
            <a:endParaRPr lang="zh-CN" altLang="en-US"/>
          </a:p>
        </p:txBody>
      </p:sp>
    </p:spTree>
    <p:extLst>
      <p:ext uri="{BB962C8B-B14F-4D97-AF65-F5344CB8AC3E}">
        <p14:creationId xmlns:p14="http://schemas.microsoft.com/office/powerpoint/2010/main" val="16558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extLst>
          </p:cNvPr>
          <p:cNvSpPr>
            <a:spLocks noGrp="1"/>
          </p:cNvSpPr>
          <p:nvPr>
            <p:ph type="dt" sz="half" idx="10"/>
          </p:nvPr>
        </p:nvSpPr>
        <p:spPr/>
        <p:txBody>
          <a:bodyPr/>
          <a:lstStyle>
            <a:lvl1pPr>
              <a:defRPr/>
            </a:lvl1pPr>
          </a:lstStyle>
          <a:p>
            <a:pPr>
              <a:defRPr/>
            </a:pPr>
            <a:fld id="{0AE158D2-EB9F-44F2-9BD6-2862991AB6C9}"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12"/>
          </p:nvPr>
        </p:nvSpPr>
        <p:spPr/>
        <p:txBody>
          <a:bodyPr/>
          <a:lstStyle>
            <a:lvl1pPr>
              <a:defRPr/>
            </a:lvl1pPr>
          </a:lstStyle>
          <a:p>
            <a:pPr>
              <a:defRPr/>
            </a:pPr>
            <a:fld id="{14D4E6A2-CBA3-47CA-9655-D5AACFBAE1BF}" type="slidenum">
              <a:rPr lang="zh-CN" altLang="en-US"/>
              <a:pPr>
                <a:defRPr/>
              </a:pPr>
              <a:t>‹#›</a:t>
            </a:fld>
            <a:endParaRPr lang="zh-CN" altLang="en-US"/>
          </a:p>
        </p:txBody>
      </p:sp>
    </p:spTree>
    <p:extLst>
      <p:ext uri="{BB962C8B-B14F-4D97-AF65-F5344CB8AC3E}">
        <p14:creationId xmlns:p14="http://schemas.microsoft.com/office/powerpoint/2010/main" val="107283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3EC18324-6500-4088-AA6E-D5D4B881A8F9}" type="datetime1">
              <a:rPr lang="zh-CN" altLang="en-US"/>
              <a:pPr>
                <a:defRPr/>
              </a:pPr>
              <a:t>2018/10/21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59EED7EA-B543-4B61-B9CB-689A16282094}" type="slidenum">
              <a:rPr lang="zh-CN" altLang="en-US"/>
              <a:pPr>
                <a:defRPr/>
              </a:pPr>
              <a:t>‹#›</a:t>
            </a:fld>
            <a:endParaRPr lang="zh-CN" altLang="en-US"/>
          </a:p>
        </p:txBody>
      </p:sp>
    </p:spTree>
    <p:extLst>
      <p:ext uri="{BB962C8B-B14F-4D97-AF65-F5344CB8AC3E}">
        <p14:creationId xmlns:p14="http://schemas.microsoft.com/office/powerpoint/2010/main" val="7113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extLst>
          </p:cNvPr>
          <p:cNvSpPr>
            <a:spLocks noGrp="1"/>
          </p:cNvSpPr>
          <p:nvPr>
            <p:ph type="dt" sz="half" idx="10"/>
          </p:nvPr>
        </p:nvSpPr>
        <p:spPr/>
        <p:txBody>
          <a:bodyPr/>
          <a:lstStyle>
            <a:lvl1pPr>
              <a:defRPr/>
            </a:lvl1pPr>
          </a:lstStyle>
          <a:p>
            <a:pPr>
              <a:defRPr/>
            </a:pPr>
            <a:fld id="{0EF49DFD-6E32-4EC0-8D27-FCEA4BFB4DD0}" type="datetime1">
              <a:rPr lang="zh-CN" altLang="en-US"/>
              <a:pPr>
                <a:defRPr/>
              </a:pPr>
              <a:t>2018/10/21</a:t>
            </a:fld>
            <a:endParaRPr lang="zh-CN" altLang="en-US"/>
          </a:p>
        </p:txBody>
      </p:sp>
      <p:sp>
        <p:nvSpPr>
          <p:cNvPr id="8"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extLst>
          </p:cNvPr>
          <p:cNvSpPr>
            <a:spLocks noGrp="1"/>
          </p:cNvSpPr>
          <p:nvPr>
            <p:ph type="sldNum" sz="quarter" idx="12"/>
          </p:nvPr>
        </p:nvSpPr>
        <p:spPr/>
        <p:txBody>
          <a:bodyPr/>
          <a:lstStyle>
            <a:lvl1pPr>
              <a:defRPr/>
            </a:lvl1pPr>
          </a:lstStyle>
          <a:p>
            <a:pPr>
              <a:defRPr/>
            </a:pPr>
            <a:fld id="{CC24633F-EF06-4CCB-A3C6-60B13BA9872E}" type="slidenum">
              <a:rPr lang="zh-CN" altLang="en-US"/>
              <a:pPr>
                <a:defRPr/>
              </a:pPr>
              <a:t>‹#›</a:t>
            </a:fld>
            <a:endParaRPr lang="zh-CN" altLang="en-US"/>
          </a:p>
        </p:txBody>
      </p:sp>
    </p:spTree>
    <p:extLst>
      <p:ext uri="{BB962C8B-B14F-4D97-AF65-F5344CB8AC3E}">
        <p14:creationId xmlns:p14="http://schemas.microsoft.com/office/powerpoint/2010/main" val="156347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extLst>
          </p:cNvPr>
          <p:cNvSpPr>
            <a:spLocks noGrp="1"/>
          </p:cNvSpPr>
          <p:nvPr>
            <p:ph type="dt" sz="half" idx="10"/>
          </p:nvPr>
        </p:nvSpPr>
        <p:spPr/>
        <p:txBody>
          <a:bodyPr/>
          <a:lstStyle>
            <a:lvl1pPr>
              <a:defRPr/>
            </a:lvl1pPr>
          </a:lstStyle>
          <a:p>
            <a:pPr>
              <a:defRPr/>
            </a:pPr>
            <a:fld id="{21D4759A-0066-469D-9974-6997DE0F6092}" type="datetime1">
              <a:rPr lang="zh-CN" altLang="en-US"/>
              <a:pPr>
                <a:defRPr/>
              </a:pPr>
              <a:t>2018/10/21</a:t>
            </a:fld>
            <a:endParaRPr lang="zh-CN" altLang="en-US"/>
          </a:p>
        </p:txBody>
      </p:sp>
      <p:sp>
        <p:nvSpPr>
          <p:cNvPr id="4"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extLst>
          </p:cNvPr>
          <p:cNvSpPr>
            <a:spLocks noGrp="1"/>
          </p:cNvSpPr>
          <p:nvPr>
            <p:ph type="sldNum" sz="quarter" idx="12"/>
          </p:nvPr>
        </p:nvSpPr>
        <p:spPr/>
        <p:txBody>
          <a:bodyPr/>
          <a:lstStyle>
            <a:lvl1pPr>
              <a:defRPr/>
            </a:lvl1pPr>
          </a:lstStyle>
          <a:p>
            <a:pPr>
              <a:defRPr/>
            </a:pPr>
            <a:fld id="{CA7EBF38-27A8-45C2-BE0A-16FC42F861C9}" type="slidenum">
              <a:rPr lang="zh-CN" altLang="en-US"/>
              <a:pPr>
                <a:defRPr/>
              </a:pPr>
              <a:t>‹#›</a:t>
            </a:fld>
            <a:endParaRPr lang="zh-CN" altLang="en-US"/>
          </a:p>
        </p:txBody>
      </p:sp>
    </p:spTree>
    <p:extLst>
      <p:ext uri="{BB962C8B-B14F-4D97-AF65-F5344CB8AC3E}">
        <p14:creationId xmlns:p14="http://schemas.microsoft.com/office/powerpoint/2010/main" val="193622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extLst>
          </p:cNvPr>
          <p:cNvSpPr>
            <a:spLocks noGrp="1"/>
          </p:cNvSpPr>
          <p:nvPr>
            <p:ph type="dt" sz="half" idx="10"/>
          </p:nvPr>
        </p:nvSpPr>
        <p:spPr/>
        <p:txBody>
          <a:bodyPr/>
          <a:lstStyle>
            <a:lvl1pPr>
              <a:defRPr/>
            </a:lvl1pPr>
          </a:lstStyle>
          <a:p>
            <a:pPr>
              <a:defRPr/>
            </a:pPr>
            <a:fld id="{AFAB9BA7-6B4F-4615-99CB-94AC30822895}" type="datetime1">
              <a:rPr lang="zh-CN" altLang="en-US"/>
              <a:pPr>
                <a:defRPr/>
              </a:pPr>
              <a:t>2018/10/21</a:t>
            </a:fld>
            <a:endParaRPr lang="zh-CN" altLang="en-US"/>
          </a:p>
        </p:txBody>
      </p:sp>
      <p:sp>
        <p:nvSpPr>
          <p:cNvPr id="3"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extLst>
          </p:cNvPr>
          <p:cNvSpPr>
            <a:spLocks noGrp="1"/>
          </p:cNvSpPr>
          <p:nvPr>
            <p:ph type="sldNum" sz="quarter" idx="12"/>
          </p:nvPr>
        </p:nvSpPr>
        <p:spPr/>
        <p:txBody>
          <a:bodyPr/>
          <a:lstStyle>
            <a:lvl1pPr>
              <a:defRPr/>
            </a:lvl1pPr>
          </a:lstStyle>
          <a:p>
            <a:pPr>
              <a:defRPr/>
            </a:pPr>
            <a:fld id="{7E1E2105-A937-4001-AA88-315A43C791C6}" type="slidenum">
              <a:rPr lang="zh-CN" altLang="en-US"/>
              <a:pPr>
                <a:defRPr/>
              </a:pPr>
              <a:t>‹#›</a:t>
            </a:fld>
            <a:endParaRPr lang="zh-CN" altLang="en-US"/>
          </a:p>
        </p:txBody>
      </p:sp>
    </p:spTree>
    <p:extLst>
      <p:ext uri="{BB962C8B-B14F-4D97-AF65-F5344CB8AC3E}">
        <p14:creationId xmlns:p14="http://schemas.microsoft.com/office/powerpoint/2010/main" val="202750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AA43E054-18DF-404A-B2EE-DEADCE5C8FB7}" type="datetime1">
              <a:rPr lang="zh-CN" altLang="en-US"/>
              <a:pPr>
                <a:defRPr/>
              </a:pPr>
              <a:t>2018/10/21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D0956245-0486-4493-91BF-10B20F01E7E7}" type="slidenum">
              <a:rPr lang="zh-CN" altLang="en-US"/>
              <a:pPr>
                <a:defRPr/>
              </a:pPr>
              <a:t>‹#›</a:t>
            </a:fld>
            <a:endParaRPr lang="zh-CN" altLang="en-US"/>
          </a:p>
        </p:txBody>
      </p:sp>
    </p:spTree>
    <p:extLst>
      <p:ext uri="{BB962C8B-B14F-4D97-AF65-F5344CB8AC3E}">
        <p14:creationId xmlns:p14="http://schemas.microsoft.com/office/powerpoint/2010/main" val="243445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extLst>
          </p:cNvPr>
          <p:cNvSpPr>
            <a:spLocks noGrp="1"/>
          </p:cNvSpPr>
          <p:nvPr>
            <p:ph type="dt" sz="half" idx="10"/>
          </p:nvPr>
        </p:nvSpPr>
        <p:spPr/>
        <p:txBody>
          <a:bodyPr/>
          <a:lstStyle>
            <a:lvl1pPr>
              <a:defRPr/>
            </a:lvl1pPr>
          </a:lstStyle>
          <a:p>
            <a:pPr>
              <a:defRPr/>
            </a:pPr>
            <a:fld id="{2A3739A7-7708-4605-97A2-4A4093B40194}" type="datetime1">
              <a:rPr lang="zh-CN" altLang="en-US"/>
              <a:pPr>
                <a:defRPr/>
              </a:pPr>
              <a:t>2018/10/21</a:t>
            </a:fld>
            <a:endParaRPr lang="zh-CN" altLang="en-US"/>
          </a:p>
        </p:txBody>
      </p:sp>
      <p:sp>
        <p:nvSpPr>
          <p:cNvPr id="6" name="页脚占位符 4">
            <a:extLst>
              <a:ext uri="{FF2B5EF4-FFF2-40B4-BE49-F238E27FC236}"/>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extLst>
          </p:cNvPr>
          <p:cNvSpPr>
            <a:spLocks noGrp="1"/>
          </p:cNvSpPr>
          <p:nvPr>
            <p:ph type="sldNum" sz="quarter" idx="12"/>
          </p:nvPr>
        </p:nvSpPr>
        <p:spPr/>
        <p:txBody>
          <a:bodyPr/>
          <a:lstStyle>
            <a:lvl1pPr>
              <a:defRPr/>
            </a:lvl1pPr>
          </a:lstStyle>
          <a:p>
            <a:pPr>
              <a:defRPr/>
            </a:pPr>
            <a:fld id="{0F59E2E3-9DD2-4F13-80C8-3B0ACC05E7CD}" type="slidenum">
              <a:rPr lang="zh-CN" altLang="en-US"/>
              <a:pPr>
                <a:defRPr/>
              </a:pPr>
              <a:t>‹#›</a:t>
            </a:fld>
            <a:endParaRPr lang="zh-CN" altLang="en-US"/>
          </a:p>
        </p:txBody>
      </p:sp>
    </p:spTree>
    <p:extLst>
      <p:ext uri="{BB962C8B-B14F-4D97-AF65-F5344CB8AC3E}">
        <p14:creationId xmlns:p14="http://schemas.microsoft.com/office/powerpoint/2010/main" val="378776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31EC9CA-58D7-42B0-BDFD-44B8C9478267}" type="datetime1">
              <a:rPr lang="zh-CN" altLang="en-US"/>
              <a:pPr>
                <a:defRPr/>
              </a:pPr>
              <a:t>2018/10/21</a:t>
            </a:fld>
            <a:endParaRPr lang="zh-CN" altLang="en-US"/>
          </a:p>
        </p:txBody>
      </p:sp>
      <p:sp>
        <p:nvSpPr>
          <p:cNvPr id="5" name="页脚占位符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FF553806-47C5-4433-9119-1F4E4191216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14.xml"/><Relationship Id="rId7" Type="http://schemas.openxmlformats.org/officeDocument/2006/relationships/slide" Target="slide6.xml"/><Relationship Id="rId12"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jpeg"/><Relationship Id="rId11" Type="http://schemas.openxmlformats.org/officeDocument/2006/relationships/slide" Target="slide23.xml"/><Relationship Id="rId5" Type="http://schemas.openxmlformats.org/officeDocument/2006/relationships/slide" Target="slide12.xml"/><Relationship Id="rId10" Type="http://schemas.openxmlformats.org/officeDocument/2006/relationships/slide" Target="slide22.xml"/><Relationship Id="rId4" Type="http://schemas.openxmlformats.org/officeDocument/2006/relationships/slide" Target="slide41.xml"/><Relationship Id="rId9" Type="http://schemas.openxmlformats.org/officeDocument/2006/relationships/slide" Target="slide1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image" Target="../media/image3.jpeg"/><Relationship Id="rId7" Type="http://schemas.openxmlformats.org/officeDocument/2006/relationships/slide" Target="slide48.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49.xml"/><Relationship Id="rId5" Type="http://schemas.openxmlformats.org/officeDocument/2006/relationships/slide" Target="slide50.xml"/><Relationship Id="rId10" Type="http://schemas.openxmlformats.org/officeDocument/2006/relationships/image" Target="../media/image2.jpeg"/><Relationship Id="rId4" Type="http://schemas.openxmlformats.org/officeDocument/2006/relationships/slide" Target="slide46.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7.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46.xml"/><Relationship Id="rId7" Type="http://schemas.openxmlformats.org/officeDocument/2006/relationships/slide" Target="slide57.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 Target="slide53.xml"/><Relationship Id="rId5" Type="http://schemas.openxmlformats.org/officeDocument/2006/relationships/slide" Target="slide54.xml"/><Relationship Id="rId4" Type="http://schemas.openxmlformats.org/officeDocument/2006/relationships/slide" Target="slide55.xml"/><Relationship Id="rId9"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slide" Target="slide2.xml"/><Relationship Id="rId4" Type="http://schemas.openxmlformats.org/officeDocument/2006/relationships/image" Target="../media/image2.jpe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slide" Target="slide2.xml"/><Relationship Id="rId5" Type="http://schemas.openxmlformats.org/officeDocument/2006/relationships/image" Target="../media/image2.jpeg"/><Relationship Id="rId4" Type="http://schemas.openxmlformats.org/officeDocument/2006/relationships/image" Target="../media/image21.jpe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slide" Target="slide2.xml"/><Relationship Id="rId4" Type="http://schemas.openxmlformats.org/officeDocument/2006/relationships/image" Target="../media/image2.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slide" Target="slide2.xml"/><Relationship Id="rId4" Type="http://schemas.openxmlformats.org/officeDocument/2006/relationships/image" Target="../media/image2.jpe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slide" Target="slide2.xml"/><Relationship Id="rId4"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image" Target="../media/image3.jpeg"/><Relationship Id="rId7" Type="http://schemas.openxmlformats.org/officeDocument/2006/relationships/slide" Target="slide68.xml"/><Relationship Id="rId12" Type="http://schemas.openxmlformats.org/officeDocument/2006/relationships/slide" Target="slide75.xml"/><Relationship Id="rId2" Type="http://schemas.openxmlformats.org/officeDocument/2006/relationships/slide" Target="slide66.xml"/><Relationship Id="rId1" Type="http://schemas.openxmlformats.org/officeDocument/2006/relationships/slideLayout" Target="../slideLayouts/slideLayout12.xml"/><Relationship Id="rId6" Type="http://schemas.openxmlformats.org/officeDocument/2006/relationships/slide" Target="slide62.xml"/><Relationship Id="rId11" Type="http://schemas.openxmlformats.org/officeDocument/2006/relationships/slide" Target="slide71.xml"/><Relationship Id="rId5" Type="http://schemas.openxmlformats.org/officeDocument/2006/relationships/slide" Target="slide64.xml"/><Relationship Id="rId10" Type="http://schemas.openxmlformats.org/officeDocument/2006/relationships/image" Target="../media/image2.jpeg"/><Relationship Id="rId4" Type="http://schemas.openxmlformats.org/officeDocument/2006/relationships/slide" Target="slide59.xml"/><Relationship Id="rId9" Type="http://schemas.openxmlformats.org/officeDocument/2006/relationships/slide" Target="slide73.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image" Target="../media/image2.jpeg"/><Relationship Id="rId4"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image" Target="../media/image2.jpeg"/><Relationship Id="rId4" Type="http://schemas.openxmlformats.org/officeDocument/2006/relationships/image" Target="../media/image36.jpeg"/></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hyperlink" Target="http://www.uml.org/what-is-uml.htm,2016/7" TargetMode="External"/><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0" y="6734175"/>
            <a:ext cx="12192000" cy="138113"/>
            <a:chOff x="0" y="0"/>
            <a:chExt cx="12231884" cy="334101"/>
          </a:xfrm>
        </p:grpSpPr>
        <p:sp>
          <p:nvSpPr>
            <p:cNvPr id="4108" name="矩形 6"/>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9" name="矩形 7"/>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10" name="矩形 8"/>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11" name="矩形 9"/>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12" name="矩形 10"/>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099"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100" name="矩形 4"/>
          <p:cNvSpPr>
            <a:spLocks noChangeArrowheads="1"/>
          </p:cNvSpPr>
          <p:nvPr/>
        </p:nvSpPr>
        <p:spPr bwMode="auto">
          <a:xfrm>
            <a:off x="1333500" y="1374775"/>
            <a:ext cx="567531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6500"/>
              </a:lnSpc>
              <a:spcBef>
                <a:spcPct val="0"/>
              </a:spcBef>
              <a:buFontTx/>
              <a:buNone/>
            </a:pPr>
            <a:r>
              <a:rPr lang="zh-CN" altLang="en-US" sz="6600" b="1">
                <a:solidFill>
                  <a:srgbClr val="2E3740"/>
                </a:solidFill>
                <a:sym typeface="宋体" panose="02010600030101010101" pitchFamily="2" charset="-122"/>
              </a:rPr>
              <a:t>翻转课堂</a:t>
            </a:r>
            <a:r>
              <a:rPr lang="en-US" altLang="zh-CN" sz="6600" b="1">
                <a:solidFill>
                  <a:srgbClr val="2E3740"/>
                </a:solidFill>
                <a:sym typeface="宋体" panose="02010600030101010101" pitchFamily="2" charset="-122"/>
              </a:rPr>
              <a:t>PPT</a:t>
            </a:r>
          </a:p>
          <a:p>
            <a:pPr eaLnBrk="1" hangingPunct="1">
              <a:lnSpc>
                <a:spcPts val="6500"/>
              </a:lnSpc>
              <a:spcBef>
                <a:spcPct val="0"/>
              </a:spcBef>
              <a:buFontTx/>
              <a:buNone/>
            </a:pPr>
            <a:r>
              <a:rPr lang="en-US" altLang="zh-CN" sz="6600" b="1">
                <a:solidFill>
                  <a:srgbClr val="2E3740"/>
                </a:solidFill>
                <a:sym typeface="宋体" panose="02010600030101010101" pitchFamily="2" charset="-122"/>
              </a:rPr>
              <a:t>UML</a:t>
            </a:r>
            <a:r>
              <a:rPr lang="zh-CN" altLang="en-US" sz="6600" b="1">
                <a:solidFill>
                  <a:srgbClr val="2E3740"/>
                </a:solidFill>
                <a:sym typeface="宋体" panose="02010600030101010101" pitchFamily="2" charset="-122"/>
              </a:rPr>
              <a:t>概述</a:t>
            </a:r>
          </a:p>
        </p:txBody>
      </p:sp>
      <p:sp>
        <p:nvSpPr>
          <p:cNvPr id="4101" name="矩形 5"/>
          <p:cNvSpPr>
            <a:spLocks noChangeArrowheads="1"/>
          </p:cNvSpPr>
          <p:nvPr/>
        </p:nvSpPr>
        <p:spPr bwMode="auto">
          <a:xfrm>
            <a:off x="1333500" y="3533775"/>
            <a:ext cx="1647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b="1">
                <a:solidFill>
                  <a:srgbClr val="2E3740"/>
                </a:solidFill>
                <a:sym typeface="宋体" panose="02010600030101010101" pitchFamily="2" charset="-122"/>
              </a:rPr>
              <a:t>PRD2018-G03</a:t>
            </a:r>
            <a:endParaRPr lang="zh-CN" altLang="en-US" sz="2000" b="1">
              <a:solidFill>
                <a:srgbClr val="2E3740"/>
              </a:solidFill>
              <a:sym typeface="宋体" panose="02010600030101010101" pitchFamily="2" charset="-122"/>
            </a:endParaRPr>
          </a:p>
        </p:txBody>
      </p:sp>
      <p:sp>
        <p:nvSpPr>
          <p:cNvPr id="4102" name="矩形 6"/>
          <p:cNvSpPr>
            <a:spLocks noChangeArrowheads="1"/>
          </p:cNvSpPr>
          <p:nvPr/>
        </p:nvSpPr>
        <p:spPr bwMode="auto">
          <a:xfrm>
            <a:off x="1338263" y="3835400"/>
            <a:ext cx="3198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latin typeface="Arial" panose="020B0604020202020204" pitchFamily="34" charset="0"/>
              </a:rPr>
              <a:t>本</a:t>
            </a:r>
            <a:r>
              <a:rPr lang="en-US" altLang="zh-CN" sz="1800">
                <a:latin typeface="Arial" panose="020B0604020202020204" pitchFamily="34" charset="0"/>
              </a:rPr>
              <a:t>PPT</a:t>
            </a:r>
            <a:r>
              <a:rPr lang="zh-CN" altLang="en-US" sz="1800">
                <a:latin typeface="Arial" panose="020B0604020202020204" pitchFamily="34" charset="0"/>
              </a:rPr>
              <a:t>将介绍</a:t>
            </a:r>
            <a:r>
              <a:rPr lang="en-US" altLang="zh-CN" sz="1800">
                <a:latin typeface="Arial" panose="020B0604020202020204" pitchFamily="34" charset="0"/>
              </a:rPr>
              <a:t>UML</a:t>
            </a:r>
            <a:r>
              <a:rPr lang="zh-CN" altLang="en-US" sz="1800">
                <a:latin typeface="Arial" panose="020B0604020202020204" pitchFamily="34" charset="0"/>
              </a:rPr>
              <a:t>的相关概念</a:t>
            </a:r>
          </a:p>
        </p:txBody>
      </p:sp>
      <p:sp>
        <p:nvSpPr>
          <p:cNvPr id="4103" name="矩形 7"/>
          <p:cNvSpPr>
            <a:spLocks noChangeArrowheads="1"/>
          </p:cNvSpPr>
          <p:nvPr/>
        </p:nvSpPr>
        <p:spPr bwMode="auto">
          <a:xfrm>
            <a:off x="7261225" y="5202238"/>
            <a:ext cx="1598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26B7CC"/>
                </a:solidFill>
                <a:sym typeface="Calibri" panose="020F0502020204030204" pitchFamily="34" charset="0"/>
              </a:rPr>
              <a:t>Oct.17</a:t>
            </a:r>
            <a:r>
              <a:rPr lang="en-US" altLang="zh-CN" sz="2000" baseline="30000">
                <a:solidFill>
                  <a:srgbClr val="26B7CC"/>
                </a:solidFill>
                <a:sym typeface="Calibri" panose="020F0502020204030204" pitchFamily="34" charset="0"/>
              </a:rPr>
              <a:t>th</a:t>
            </a:r>
            <a:r>
              <a:rPr lang="en-US" altLang="zh-CN" sz="2000">
                <a:solidFill>
                  <a:srgbClr val="26B7CC"/>
                </a:solidFill>
                <a:sym typeface="Calibri" panose="020F0502020204030204" pitchFamily="34" charset="0"/>
              </a:rPr>
              <a:t> 2018</a:t>
            </a:r>
            <a:endParaRPr lang="zh-CN" altLang="en-US" sz="2000" b="1">
              <a:solidFill>
                <a:srgbClr val="26B7CC"/>
              </a:solidFill>
              <a:sym typeface="宋体" panose="02010600030101010101" pitchFamily="2" charset="-122"/>
            </a:endParaRPr>
          </a:p>
        </p:txBody>
      </p:sp>
      <p:sp>
        <p:nvSpPr>
          <p:cNvPr id="4104" name="文本框 1"/>
          <p:cNvSpPr txBox="1">
            <a:spLocks noChangeArrowheads="1"/>
          </p:cNvSpPr>
          <p:nvPr/>
        </p:nvSpPr>
        <p:spPr bwMode="auto">
          <a:xfrm>
            <a:off x="9097963" y="3933825"/>
            <a:ext cx="23161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800"/>
              <a:t>组长：沈启航</a:t>
            </a:r>
            <a:endParaRPr lang="en-US" altLang="zh-CN" sz="1800"/>
          </a:p>
          <a:p>
            <a:pPr eaLnBrk="1" hangingPunct="1">
              <a:lnSpc>
                <a:spcPct val="100000"/>
              </a:lnSpc>
              <a:spcBef>
                <a:spcPct val="0"/>
              </a:spcBef>
              <a:buFontTx/>
              <a:buNone/>
            </a:pPr>
            <a:r>
              <a:rPr lang="zh-CN" altLang="en-US" sz="1800"/>
              <a:t>组员：叶柏成 杨以恒</a:t>
            </a:r>
            <a:endParaRPr lang="en-US" altLang="zh-CN" sz="1800"/>
          </a:p>
          <a:p>
            <a:pPr eaLnBrk="1" hangingPunct="1">
              <a:lnSpc>
                <a:spcPct val="100000"/>
              </a:lnSpc>
              <a:spcBef>
                <a:spcPct val="0"/>
              </a:spcBef>
              <a:buFontTx/>
              <a:buNone/>
            </a:pPr>
            <a:r>
              <a:rPr lang="en-US" altLang="zh-CN" sz="1800"/>
              <a:t>             </a:t>
            </a:r>
            <a:r>
              <a:rPr lang="zh-CN" altLang="en-US" sz="1800"/>
              <a:t>徐哲远 骆佳俊</a:t>
            </a:r>
          </a:p>
        </p:txBody>
      </p:sp>
      <p:sp>
        <p:nvSpPr>
          <p:cNvPr id="3" name="日期占位符 2">
            <a:extLst>
              <a:ext uri="{FF2B5EF4-FFF2-40B4-BE49-F238E27FC236}"/>
            </a:extLst>
          </p:cNvPr>
          <p:cNvSpPr>
            <a:spLocks noGrp="1"/>
          </p:cNvSpPr>
          <p:nvPr>
            <p:ph type="dt" sz="quarter" idx="10"/>
          </p:nvPr>
        </p:nvSpPr>
        <p:spPr/>
        <p:txBody>
          <a:bodyPr/>
          <a:lstStyle/>
          <a:p>
            <a:pPr>
              <a:defRPr/>
            </a:pPr>
            <a:fld id="{1FD23B0E-331A-4B26-96CA-DE9199DB526B}" type="datetime1">
              <a:rPr lang="zh-CN" altLang="en-US"/>
              <a:pPr>
                <a:defRPr/>
              </a:pPr>
              <a:t>2018/10/21</a:t>
            </a:fld>
            <a:endParaRPr lang="zh-CN" altLang="zh-CN"/>
          </a:p>
        </p:txBody>
      </p:sp>
      <p:sp>
        <p:nvSpPr>
          <p:cNvPr id="410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C3CDFEF-7C90-4228-B0EE-2E9A8C460D26}" type="slidenum">
              <a:rPr lang="zh-CN" altLang="en-US" sz="1200" smtClean="0">
                <a:solidFill>
                  <a:srgbClr val="898989"/>
                </a:solidFill>
              </a:rPr>
              <a:pPr>
                <a:lnSpc>
                  <a:spcPct val="100000"/>
                </a:lnSpc>
                <a:spcBef>
                  <a:spcPct val="0"/>
                </a:spcBef>
                <a:buFontTx/>
                <a:buNone/>
              </a:pPr>
              <a:t>1</a:t>
            </a:fld>
            <a:endParaRPr lang="zh-CN" altLang="en-US" sz="1800" smtClean="0"/>
          </a:p>
        </p:txBody>
      </p:sp>
      <p:pic>
        <p:nvPicPr>
          <p:cNvPr id="4107" name="图片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9459" name="Group 4"/>
          <p:cNvGrpSpPr>
            <a:grpSpLocks/>
          </p:cNvGrpSpPr>
          <p:nvPr/>
        </p:nvGrpSpPr>
        <p:grpSpPr bwMode="auto">
          <a:xfrm>
            <a:off x="0" y="6734175"/>
            <a:ext cx="12192000" cy="138113"/>
            <a:chOff x="0" y="0"/>
            <a:chExt cx="12231884" cy="334101"/>
          </a:xfrm>
        </p:grpSpPr>
        <p:sp>
          <p:nvSpPr>
            <p:cNvPr id="19465"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6"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7"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8"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9"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9460" name="文本框 7"/>
          <p:cNvSpPr>
            <a:spLocks noChangeArrowheads="1"/>
          </p:cNvSpPr>
          <p:nvPr/>
        </p:nvSpPr>
        <p:spPr bwMode="auto">
          <a:xfrm rot="-910717">
            <a:off x="525463" y="190500"/>
            <a:ext cx="16525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zh-CN" sz="1600" b="1">
                <a:solidFill>
                  <a:schemeClr val="bg1"/>
                </a:solidFill>
                <a:sym typeface="Calibri" panose="020F0502020204030204" pitchFamily="34" charset="0"/>
              </a:rPr>
              <a:t> </a:t>
            </a: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概念</a:t>
            </a:r>
            <a:endParaRPr lang="zh-CN" altLang="zh-CN" b="1">
              <a:solidFill>
                <a:schemeClr val="bg1"/>
              </a:solidFill>
              <a:sym typeface="宋体" panose="02010600030101010101" pitchFamily="2" charset="-122"/>
            </a:endParaRPr>
          </a:p>
        </p:txBody>
      </p:sp>
      <p:sp>
        <p:nvSpPr>
          <p:cNvPr id="19461" name="文本框 13"/>
          <p:cNvSpPr txBox="1">
            <a:spLocks noChangeArrowheads="1"/>
          </p:cNvSpPr>
          <p:nvPr/>
        </p:nvSpPr>
        <p:spPr bwMode="auto">
          <a:xfrm>
            <a:off x="800100" y="766763"/>
            <a:ext cx="108331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UML</a:t>
            </a:r>
            <a:r>
              <a:rPr lang="zh-CN" altLang="en-US" b="1">
                <a:solidFill>
                  <a:schemeClr val="tx2"/>
                </a:solidFill>
                <a:latin typeface="Arial" panose="020B0604020202020204" pitchFamily="34" charset="0"/>
                <a:sym typeface="Calibri" panose="020F0502020204030204" pitchFamily="34" charset="0"/>
              </a:rPr>
              <a:t>的概念包括了</a:t>
            </a:r>
            <a:r>
              <a:rPr lang="en-US" altLang="zh-CN" b="1">
                <a:solidFill>
                  <a:srgbClr val="FF0000"/>
                </a:solidFill>
                <a:latin typeface="Arial" panose="020B0604020202020204" pitchFamily="34" charset="0"/>
                <a:sym typeface="Calibri" panose="020F0502020204030204" pitchFamily="34" charset="0"/>
              </a:rPr>
              <a:t>UML</a:t>
            </a:r>
            <a:r>
              <a:rPr lang="zh-CN" altLang="en-US" b="1">
                <a:solidFill>
                  <a:srgbClr val="FF0000"/>
                </a:solidFill>
                <a:latin typeface="Arial" panose="020B0604020202020204" pitchFamily="34" charset="0"/>
                <a:sym typeface="Calibri" panose="020F0502020204030204" pitchFamily="34" charset="0"/>
              </a:rPr>
              <a:t>语义</a:t>
            </a:r>
            <a:r>
              <a:rPr lang="zh-CN" altLang="en-US" b="1">
                <a:solidFill>
                  <a:schemeClr val="tx2"/>
                </a:solidFill>
                <a:latin typeface="Arial" panose="020B0604020202020204" pitchFamily="34" charset="0"/>
                <a:sym typeface="Calibri" panose="020F0502020204030204" pitchFamily="34" charset="0"/>
              </a:rPr>
              <a:t>和</a:t>
            </a:r>
            <a:r>
              <a:rPr lang="en-US" altLang="zh-CN" b="1">
                <a:solidFill>
                  <a:srgbClr val="FF0000"/>
                </a:solidFill>
                <a:latin typeface="Arial" panose="020B0604020202020204" pitchFamily="34" charset="0"/>
                <a:sym typeface="Calibri" panose="020F0502020204030204" pitchFamily="34" charset="0"/>
              </a:rPr>
              <a:t>UML</a:t>
            </a:r>
            <a:r>
              <a:rPr lang="zh-CN" altLang="en-US" b="1">
                <a:solidFill>
                  <a:srgbClr val="FF0000"/>
                </a:solidFill>
                <a:latin typeface="Arial" panose="020B0604020202020204" pitchFamily="34" charset="0"/>
                <a:sym typeface="Calibri" panose="020F0502020204030204" pitchFamily="34" charset="0"/>
              </a:rPr>
              <a:t>表示符</a:t>
            </a:r>
            <a:r>
              <a:rPr lang="zh-CN" altLang="en-US" b="1">
                <a:solidFill>
                  <a:schemeClr val="tx2"/>
                </a:solidFill>
                <a:latin typeface="Arial" panose="020B0604020202020204" pitchFamily="34" charset="0"/>
                <a:sym typeface="Calibri" panose="020F0502020204030204" pitchFamily="34" charset="0"/>
              </a:rPr>
              <a:t>两个部分。       </a:t>
            </a:r>
            <a:r>
              <a:rPr lang="en-US" altLang="zh-CN" b="1">
                <a:solidFill>
                  <a:schemeClr val="tx2"/>
                </a:solidFill>
                <a:latin typeface="Arial" panose="020B0604020202020204" pitchFamily="34" charset="0"/>
                <a:sym typeface="Calibri" panose="020F0502020204030204" pitchFamily="34" charset="0"/>
              </a:rPr>
              <a:t>UML</a:t>
            </a:r>
            <a:r>
              <a:rPr lang="zh-CN" altLang="en-US" b="1">
                <a:solidFill>
                  <a:schemeClr val="tx2"/>
                </a:solidFill>
                <a:latin typeface="Arial" panose="020B0604020202020204" pitchFamily="34" charset="0"/>
                <a:sym typeface="Calibri" panose="020F0502020204030204" pitchFamily="34" charset="0"/>
              </a:rPr>
              <a:t>语义定义了静态模型和动态模型。静态模型强调系统的对象结构，如对象的类、接口、属性和关系；动态模型关注的是系统对象的行为动作，如对象的方法、交互、协作和状态。</a:t>
            </a:r>
            <a:r>
              <a:rPr lang="en-US" altLang="zh-CN" b="1">
                <a:solidFill>
                  <a:schemeClr val="tx2"/>
                </a:solidFill>
                <a:latin typeface="Arial" panose="020B0604020202020204" pitchFamily="34" charset="0"/>
                <a:sym typeface="Calibri" panose="020F0502020204030204" pitchFamily="34" charset="0"/>
              </a:rPr>
              <a:t>UML</a:t>
            </a:r>
            <a:r>
              <a:rPr lang="zh-CN" altLang="en-US" b="1">
                <a:solidFill>
                  <a:schemeClr val="tx2"/>
                </a:solidFill>
                <a:latin typeface="Arial" panose="020B0604020202020204" pitchFamily="34" charset="0"/>
                <a:sym typeface="Calibri" panose="020F0502020204030204" pitchFamily="34" charset="0"/>
              </a:rPr>
              <a:t>表示符为开发者或开发工具使用这些图形符号和文本语法为系统建模提供了标准。在</a:t>
            </a:r>
            <a:r>
              <a:rPr lang="en-US" altLang="zh-CN" b="1">
                <a:solidFill>
                  <a:schemeClr val="tx2"/>
                </a:solidFill>
                <a:latin typeface="Arial" panose="020B0604020202020204" pitchFamily="34" charset="0"/>
                <a:sym typeface="Calibri" panose="020F0502020204030204" pitchFamily="34" charset="0"/>
              </a:rPr>
              <a:t>UML1.x</a:t>
            </a:r>
            <a:r>
              <a:rPr lang="zh-CN" altLang="en-US" b="1">
                <a:solidFill>
                  <a:schemeClr val="tx2"/>
                </a:solidFill>
                <a:latin typeface="Arial" panose="020B0604020202020204" pitchFamily="34" charset="0"/>
                <a:sym typeface="Calibri" panose="020F0502020204030204" pitchFamily="34" charset="0"/>
              </a:rPr>
              <a:t>的版本中，重要内容由</a:t>
            </a:r>
            <a:r>
              <a:rPr lang="en-US" altLang="zh-CN" b="1">
                <a:solidFill>
                  <a:schemeClr val="tx2"/>
                </a:solidFill>
                <a:latin typeface="Arial" panose="020B0604020202020204" pitchFamily="34" charset="0"/>
                <a:sym typeface="Calibri" panose="020F0502020204030204" pitchFamily="34" charset="0"/>
              </a:rPr>
              <a:t>9</a:t>
            </a:r>
            <a:r>
              <a:rPr lang="zh-CN" altLang="en-US" b="1">
                <a:solidFill>
                  <a:schemeClr val="tx2"/>
                </a:solidFill>
                <a:latin typeface="Arial" panose="020B0604020202020204" pitchFamily="34" charset="0"/>
                <a:sym typeface="Calibri" panose="020F0502020204030204" pitchFamily="34" charset="0"/>
              </a:rPr>
              <a:t>种图来定义，包括</a:t>
            </a:r>
            <a:r>
              <a:rPr lang="zh-CN" altLang="en-US" b="1">
                <a:solidFill>
                  <a:srgbClr val="FF0000"/>
                </a:solidFill>
                <a:latin typeface="Arial" panose="020B0604020202020204" pitchFamily="34" charset="0"/>
                <a:sym typeface="Calibri" panose="020F0502020204030204" pitchFamily="34" charset="0"/>
              </a:rPr>
              <a:t>用例图、类图、对象图、状态图、构件图、部署图、协作图、交互序列图、活动图</a:t>
            </a:r>
            <a:r>
              <a:rPr lang="zh-CN" altLang="en-US" b="1">
                <a:solidFill>
                  <a:schemeClr val="tx2"/>
                </a:solidFill>
                <a:latin typeface="Arial" panose="020B0604020202020204" pitchFamily="34" charset="0"/>
                <a:sym typeface="Calibri" panose="020F0502020204030204" pitchFamily="34" charset="0"/>
              </a:rPr>
              <a:t>。而在</a:t>
            </a:r>
            <a:r>
              <a:rPr lang="en-US" altLang="zh-CN" b="1">
                <a:solidFill>
                  <a:schemeClr val="tx2"/>
                </a:solidFill>
                <a:latin typeface="Arial" panose="020B0604020202020204" pitchFamily="34" charset="0"/>
                <a:sym typeface="Calibri" panose="020F0502020204030204" pitchFamily="34" charset="0"/>
              </a:rPr>
              <a:t>UML2.0</a:t>
            </a:r>
            <a:r>
              <a:rPr lang="zh-CN" altLang="en-US" b="1">
                <a:solidFill>
                  <a:schemeClr val="tx2"/>
                </a:solidFill>
                <a:latin typeface="Arial" panose="020B0604020202020204" pitchFamily="34" charset="0"/>
                <a:sym typeface="Calibri" panose="020F0502020204030204" pitchFamily="34" charset="0"/>
              </a:rPr>
              <a:t>中又新增了</a:t>
            </a:r>
            <a:r>
              <a:rPr lang="en-US" altLang="zh-CN" b="1">
                <a:solidFill>
                  <a:schemeClr val="tx2"/>
                </a:solidFill>
                <a:latin typeface="Arial" panose="020B0604020202020204" pitchFamily="34" charset="0"/>
                <a:sym typeface="Calibri" panose="020F0502020204030204" pitchFamily="34" charset="0"/>
              </a:rPr>
              <a:t>4</a:t>
            </a:r>
            <a:r>
              <a:rPr lang="zh-CN" altLang="en-US" b="1">
                <a:solidFill>
                  <a:schemeClr val="tx2"/>
                </a:solidFill>
                <a:latin typeface="Arial" panose="020B0604020202020204" pitchFamily="34" charset="0"/>
                <a:sym typeface="Calibri" panose="020F0502020204030204" pitchFamily="34" charset="0"/>
              </a:rPr>
              <a:t>种图，包括</a:t>
            </a:r>
            <a:r>
              <a:rPr lang="zh-CN" altLang="en-US" b="1">
                <a:solidFill>
                  <a:srgbClr val="FF0000"/>
                </a:solidFill>
                <a:latin typeface="Arial" panose="020B0604020202020204" pitchFamily="34" charset="0"/>
                <a:sym typeface="Calibri" panose="020F0502020204030204" pitchFamily="34" charset="0"/>
              </a:rPr>
              <a:t>包图、组合结构图、交互概览图、时间图</a:t>
            </a:r>
            <a:r>
              <a:rPr lang="zh-CN" altLang="en-US" b="1">
                <a:solidFill>
                  <a:schemeClr val="tx2"/>
                </a:solidFill>
                <a:latin typeface="Arial" panose="020B0604020202020204" pitchFamily="34" charset="0"/>
                <a:sym typeface="Calibri" panose="020F0502020204030204" pitchFamily="34" charset="0"/>
              </a:rPr>
              <a:t>。</a:t>
            </a:r>
          </a:p>
        </p:txBody>
      </p:sp>
      <p:sp>
        <p:nvSpPr>
          <p:cNvPr id="2" name="日期占位符 1">
            <a:extLst>
              <a:ext uri="{FF2B5EF4-FFF2-40B4-BE49-F238E27FC236}"/>
            </a:extLst>
          </p:cNvPr>
          <p:cNvSpPr>
            <a:spLocks noGrp="1"/>
          </p:cNvSpPr>
          <p:nvPr>
            <p:ph type="dt" sz="quarter" idx="10"/>
          </p:nvPr>
        </p:nvSpPr>
        <p:spPr/>
        <p:txBody>
          <a:bodyPr/>
          <a:lstStyle/>
          <a:p>
            <a:pPr>
              <a:defRPr/>
            </a:pPr>
            <a:fld id="{F2270708-04FA-4CD5-94EF-125522654282}" type="datetime1">
              <a:rPr lang="zh-CN" altLang="en-US"/>
              <a:pPr>
                <a:defRPr/>
              </a:pPr>
              <a:t>2018/10/21</a:t>
            </a:fld>
            <a:endParaRPr lang="zh-CN" altLang="zh-CN"/>
          </a:p>
        </p:txBody>
      </p:sp>
      <p:sp>
        <p:nvSpPr>
          <p:cNvPr id="1946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18BB9AE7-BDCF-41F3-A62B-9E45F7319095}" type="slidenum">
              <a:rPr lang="zh-CN" altLang="en-US" sz="1200" smtClean="0">
                <a:solidFill>
                  <a:srgbClr val="898989"/>
                </a:solidFill>
              </a:rPr>
              <a:pPr>
                <a:lnSpc>
                  <a:spcPct val="100000"/>
                </a:lnSpc>
                <a:spcBef>
                  <a:spcPct val="0"/>
                </a:spcBef>
                <a:buFontTx/>
                <a:buNone/>
              </a:pPr>
              <a:t>10</a:t>
            </a:fld>
            <a:endParaRPr lang="zh-CN" altLang="en-US" sz="1800" smtClean="0"/>
          </a:p>
        </p:txBody>
      </p:sp>
      <p:pic>
        <p:nvPicPr>
          <p:cNvPr id="19464"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nvGrpSpPr>
        <p:grpSpPr bwMode="auto">
          <a:xfrm>
            <a:off x="0" y="6734175"/>
            <a:ext cx="12192000" cy="138113"/>
            <a:chOff x="0" y="0"/>
            <a:chExt cx="12231884" cy="334101"/>
          </a:xfrm>
        </p:grpSpPr>
        <p:sp>
          <p:nvSpPr>
            <p:cNvPr id="2151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1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2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21507" name="Group 11"/>
          <p:cNvGrpSpPr>
            <a:grpSpLocks/>
          </p:cNvGrpSpPr>
          <p:nvPr/>
        </p:nvGrpSpPr>
        <p:grpSpPr bwMode="auto">
          <a:xfrm>
            <a:off x="1949450" y="1265238"/>
            <a:ext cx="8077200" cy="4327525"/>
            <a:chOff x="0" y="0"/>
            <a:chExt cx="4349805" cy="2330451"/>
          </a:xfrm>
        </p:grpSpPr>
        <p:sp>
          <p:nvSpPr>
            <p:cNvPr id="21514"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21515"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21508"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482975" y="2341563"/>
            <a:ext cx="4989513" cy="1755775"/>
          </a:xfrm>
          <a:prstGeom prst="rect">
            <a:avLst/>
          </a:prstGeom>
          <a:noFill/>
        </p:spPr>
        <p:txBody>
          <a:bodyPr>
            <a:spAutoFit/>
          </a:bodyPr>
          <a:lstStyle/>
          <a:p>
            <a:pPr algn="ctr" eaLnBrk="1" fontAlgn="auto" hangingPunct="1">
              <a:spcBef>
                <a:spcPts val="0"/>
              </a:spcBef>
              <a:spcAft>
                <a:spcPts val="0"/>
              </a:spcAft>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02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的诞生历史</a:t>
            </a:r>
          </a:p>
        </p:txBody>
      </p:sp>
      <p:sp>
        <p:nvSpPr>
          <p:cNvPr id="2" name="日期占位符 1">
            <a:extLst>
              <a:ext uri="{FF2B5EF4-FFF2-40B4-BE49-F238E27FC236}"/>
            </a:extLst>
          </p:cNvPr>
          <p:cNvSpPr>
            <a:spLocks noGrp="1"/>
          </p:cNvSpPr>
          <p:nvPr>
            <p:ph type="dt" sz="quarter" idx="10"/>
          </p:nvPr>
        </p:nvSpPr>
        <p:spPr/>
        <p:txBody>
          <a:bodyPr/>
          <a:lstStyle/>
          <a:p>
            <a:pPr>
              <a:defRPr/>
            </a:pPr>
            <a:fld id="{55F95464-1172-4D67-98AC-FF5A5D29A472}" type="datetime1">
              <a:rPr lang="zh-CN" altLang="en-US"/>
              <a:pPr>
                <a:defRPr/>
              </a:pPr>
              <a:t>2018/10/21</a:t>
            </a:fld>
            <a:endParaRPr lang="zh-CN" altLang="zh-CN"/>
          </a:p>
        </p:txBody>
      </p:sp>
      <p:sp>
        <p:nvSpPr>
          <p:cNvPr id="2151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6DE53C36-0D3B-431A-83B0-A075EFF9D0D7}" type="slidenum">
              <a:rPr lang="zh-CN" altLang="en-US" sz="1200" smtClean="0">
                <a:solidFill>
                  <a:srgbClr val="898989"/>
                </a:solidFill>
              </a:rPr>
              <a:pPr>
                <a:lnSpc>
                  <a:spcPct val="100000"/>
                </a:lnSpc>
                <a:spcBef>
                  <a:spcPct val="0"/>
                </a:spcBef>
                <a:buFontTx/>
                <a:buNone/>
              </a:pPr>
              <a:t>11</a:t>
            </a:fld>
            <a:endParaRPr lang="zh-CN" altLang="en-US" sz="1800" smtClean="0"/>
          </a:p>
        </p:txBody>
      </p:sp>
      <p:pic>
        <p:nvPicPr>
          <p:cNvPr id="21512"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2531" name="Group 4"/>
          <p:cNvGrpSpPr>
            <a:grpSpLocks/>
          </p:cNvGrpSpPr>
          <p:nvPr/>
        </p:nvGrpSpPr>
        <p:grpSpPr bwMode="auto">
          <a:xfrm>
            <a:off x="0" y="6734175"/>
            <a:ext cx="12192000" cy="138113"/>
            <a:chOff x="0" y="0"/>
            <a:chExt cx="12231884" cy="334101"/>
          </a:xfrm>
        </p:grpSpPr>
        <p:sp>
          <p:nvSpPr>
            <p:cNvPr id="2253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3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4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4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254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2532"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b="1">
                <a:solidFill>
                  <a:schemeClr val="bg1"/>
                </a:solidFill>
                <a:sym typeface="Calibri" panose="020F0502020204030204" pitchFamily="34" charset="0"/>
              </a:rPr>
              <a:t>为什么会有</a:t>
            </a:r>
            <a:r>
              <a:rPr lang="en-US" altLang="zh-CN" b="1">
                <a:solidFill>
                  <a:schemeClr val="bg1"/>
                </a:solidFill>
                <a:sym typeface="Calibri" panose="020F0502020204030204" pitchFamily="34" charset="0"/>
              </a:rPr>
              <a:t>UML</a:t>
            </a:r>
            <a:endParaRPr lang="zh-CN" altLang="zh-CN" sz="4400" b="1">
              <a:solidFill>
                <a:schemeClr val="bg1"/>
              </a:solidFill>
              <a:sym typeface="宋体" panose="02010600030101010101" pitchFamily="2" charset="-122"/>
            </a:endParaRPr>
          </a:p>
        </p:txBody>
      </p:sp>
      <p:sp>
        <p:nvSpPr>
          <p:cNvPr id="22533" name="文本框 1"/>
          <p:cNvSpPr txBox="1">
            <a:spLocks noChangeArrowheads="1"/>
          </p:cNvSpPr>
          <p:nvPr/>
        </p:nvSpPr>
        <p:spPr bwMode="auto">
          <a:xfrm>
            <a:off x="574675" y="1162050"/>
            <a:ext cx="11066463"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a:t>
            </a:r>
            <a:r>
              <a:rPr lang="zh-CN" altLang="en-US" b="1">
                <a:solidFill>
                  <a:schemeClr val="tx2"/>
                </a:solidFill>
                <a:latin typeface="Arial" panose="020B0604020202020204" pitchFamily="34" charset="0"/>
                <a:sym typeface="Calibri" panose="020F0502020204030204" pitchFamily="34" charset="0"/>
              </a:rPr>
              <a:t>成功的软件组织应该总是能够交付满足其用户需要的软件。如果一个软件组织能够</a:t>
            </a:r>
            <a:r>
              <a:rPr lang="zh-CN" altLang="en-US" b="1">
                <a:solidFill>
                  <a:srgbClr val="FF0000"/>
                </a:solidFill>
                <a:latin typeface="Arial" panose="020B0604020202020204" pitchFamily="34" charset="0"/>
                <a:sym typeface="Calibri" panose="020F0502020204030204" pitchFamily="34" charset="0"/>
              </a:rPr>
              <a:t>及时</a:t>
            </a:r>
            <a:r>
              <a:rPr lang="zh-CN" altLang="en-US" b="1">
                <a:solidFill>
                  <a:schemeClr val="tx2"/>
                </a:solidFill>
                <a:latin typeface="Arial" panose="020B0604020202020204" pitchFamily="34" charset="0"/>
                <a:sym typeface="Calibri" panose="020F0502020204030204" pitchFamily="34" charset="0"/>
              </a:rPr>
              <a:t>并</a:t>
            </a:r>
            <a:r>
              <a:rPr lang="zh-CN" altLang="en-US" b="1">
                <a:solidFill>
                  <a:srgbClr val="FF0000"/>
                </a:solidFill>
                <a:latin typeface="Arial" panose="020B0604020202020204" pitchFamily="34" charset="0"/>
                <a:sym typeface="Calibri" panose="020F0502020204030204" pitchFamily="34" charset="0"/>
              </a:rPr>
              <a:t>可预测</a:t>
            </a:r>
            <a:r>
              <a:rPr lang="zh-CN" altLang="en-US" b="1">
                <a:solidFill>
                  <a:schemeClr val="tx2"/>
                </a:solidFill>
                <a:latin typeface="Arial" panose="020B0604020202020204" pitchFamily="34" charset="0"/>
                <a:sym typeface="Calibri" panose="020F0502020204030204" pitchFamily="34" charset="0"/>
              </a:rPr>
              <a:t>地开发出这样的软件，并能够有效地利用人力和物力资源，那么这个软件组织就是可持续发展的。</a:t>
            </a:r>
            <a:endParaRPr lang="en-US" altLang="zh-CN" b="1">
              <a:solidFill>
                <a:schemeClr val="tx2"/>
              </a:solidFill>
              <a:latin typeface="Arial" panose="020B0604020202020204" pitchFamily="34" charset="0"/>
              <a:sym typeface="Calibri" panose="020F0502020204030204" pitchFamily="34" charset="0"/>
            </a:endParaRPr>
          </a:p>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a:t>
            </a:r>
            <a:r>
              <a:rPr lang="zh-CN" altLang="en-US" b="1">
                <a:solidFill>
                  <a:schemeClr val="tx2"/>
                </a:solidFill>
                <a:latin typeface="Arial" panose="020B0604020202020204" pitchFamily="34" charset="0"/>
                <a:sym typeface="Calibri" panose="020F0502020204030204" pitchFamily="34" charset="0"/>
              </a:rPr>
              <a:t>建模是开发优秀软件的所有活动中的核心部分，其目的是为了把想要的系统结构和行为沟通起来，为了对系统的体系结构进行</a:t>
            </a:r>
            <a:r>
              <a:rPr lang="zh-CN" altLang="en-US" b="1">
                <a:solidFill>
                  <a:srgbClr val="FF0000"/>
                </a:solidFill>
                <a:latin typeface="Arial" panose="020B0604020202020204" pitchFamily="34" charset="0"/>
                <a:sym typeface="Calibri" panose="020F0502020204030204" pitchFamily="34" charset="0"/>
              </a:rPr>
              <a:t>可视化和控制</a:t>
            </a:r>
            <a:r>
              <a:rPr lang="zh-CN" altLang="en-US" b="1">
                <a:solidFill>
                  <a:schemeClr val="tx2"/>
                </a:solidFill>
                <a:latin typeface="Arial" panose="020B0604020202020204" pitchFamily="34" charset="0"/>
                <a:sym typeface="Calibri" panose="020F0502020204030204" pitchFamily="34" charset="0"/>
              </a:rPr>
              <a:t>，为了更好地</a:t>
            </a:r>
            <a:r>
              <a:rPr lang="zh-CN" altLang="en-US" b="1">
                <a:solidFill>
                  <a:srgbClr val="FF0000"/>
                </a:solidFill>
                <a:latin typeface="Arial" panose="020B0604020202020204" pitchFamily="34" charset="0"/>
                <a:sym typeface="Calibri" panose="020F0502020204030204" pitchFamily="34" charset="0"/>
              </a:rPr>
              <a:t>理解正在构造的系统</a:t>
            </a:r>
            <a:r>
              <a:rPr lang="zh-CN" altLang="en-US" b="1">
                <a:solidFill>
                  <a:schemeClr val="tx2"/>
                </a:solidFill>
                <a:latin typeface="Arial" panose="020B0604020202020204" pitchFamily="34" charset="0"/>
                <a:sym typeface="Calibri" panose="020F0502020204030204" pitchFamily="34" charset="0"/>
              </a:rPr>
              <a:t>，并经常揭示简化和复用的机会，同时也是为了</a:t>
            </a:r>
            <a:r>
              <a:rPr lang="zh-CN" altLang="en-US" b="1">
                <a:solidFill>
                  <a:srgbClr val="FF0000"/>
                </a:solidFill>
                <a:latin typeface="Arial" panose="020B0604020202020204" pitchFamily="34" charset="0"/>
                <a:sym typeface="Calibri" panose="020F0502020204030204" pitchFamily="34" charset="0"/>
              </a:rPr>
              <a:t>管理风险</a:t>
            </a:r>
            <a:r>
              <a:rPr lang="zh-CN" altLang="en-US" b="1">
                <a:solidFill>
                  <a:schemeClr val="tx2"/>
                </a:solidFill>
                <a:latin typeface="Arial" panose="020B0604020202020204" pitchFamily="34" charset="0"/>
                <a:sym typeface="Calibri" panose="020F0502020204030204" pitchFamily="34" charset="0"/>
              </a:rPr>
              <a:t>。</a:t>
            </a:r>
            <a:endParaRPr lang="en-US" altLang="zh-CN" b="1">
              <a:solidFill>
                <a:schemeClr val="tx2"/>
              </a:solidFill>
              <a:latin typeface="Arial" panose="020B0604020202020204" pitchFamily="34" charset="0"/>
              <a:sym typeface="Calibri" panose="020F0502020204030204" pitchFamily="34" charset="0"/>
            </a:endParaRPr>
          </a:p>
        </p:txBody>
      </p:sp>
      <p:sp>
        <p:nvSpPr>
          <p:cNvPr id="2" name="日期占位符 1">
            <a:extLst>
              <a:ext uri="{FF2B5EF4-FFF2-40B4-BE49-F238E27FC236}"/>
            </a:extLst>
          </p:cNvPr>
          <p:cNvSpPr>
            <a:spLocks noGrp="1"/>
          </p:cNvSpPr>
          <p:nvPr>
            <p:ph type="dt" sz="quarter" idx="10"/>
          </p:nvPr>
        </p:nvSpPr>
        <p:spPr/>
        <p:txBody>
          <a:bodyPr/>
          <a:lstStyle/>
          <a:p>
            <a:pPr>
              <a:defRPr/>
            </a:pPr>
            <a:fld id="{B92452A3-0A91-4215-8BD2-8B17A7C15FB2}" type="datetime1">
              <a:rPr lang="zh-CN" altLang="en-US"/>
              <a:pPr>
                <a:defRPr/>
              </a:pPr>
              <a:t>2018/10/21</a:t>
            </a:fld>
            <a:endParaRPr lang="zh-CN" altLang="zh-CN"/>
          </a:p>
        </p:txBody>
      </p:sp>
      <p:sp>
        <p:nvSpPr>
          <p:cNvPr id="2253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E9AD9341-4D78-4951-914F-3ED68778CE2E}" type="slidenum">
              <a:rPr lang="zh-CN" altLang="en-US" sz="1200" smtClean="0">
                <a:solidFill>
                  <a:srgbClr val="898989"/>
                </a:solidFill>
              </a:rPr>
              <a:pPr>
                <a:lnSpc>
                  <a:spcPct val="100000"/>
                </a:lnSpc>
                <a:spcBef>
                  <a:spcPct val="0"/>
                </a:spcBef>
                <a:buFontTx/>
                <a:buNone/>
              </a:pPr>
              <a:t>12</a:t>
            </a:fld>
            <a:endParaRPr lang="zh-CN" altLang="en-US" sz="1800" smtClean="0"/>
          </a:p>
        </p:txBody>
      </p:sp>
      <p:pic>
        <p:nvPicPr>
          <p:cNvPr id="22536"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横卷形 13">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4579" name="Group 4"/>
          <p:cNvGrpSpPr>
            <a:grpSpLocks/>
          </p:cNvGrpSpPr>
          <p:nvPr/>
        </p:nvGrpSpPr>
        <p:grpSpPr bwMode="auto">
          <a:xfrm>
            <a:off x="0" y="6734175"/>
            <a:ext cx="12192000" cy="138113"/>
            <a:chOff x="0" y="0"/>
            <a:chExt cx="12231884" cy="334101"/>
          </a:xfrm>
        </p:grpSpPr>
        <p:sp>
          <p:nvSpPr>
            <p:cNvPr id="2459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59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59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59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59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4580"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b="1">
                <a:solidFill>
                  <a:schemeClr val="bg1"/>
                </a:solidFill>
                <a:sym typeface="Calibri" panose="020F0502020204030204" pitchFamily="34" charset="0"/>
              </a:rPr>
              <a:t>为什么会有</a:t>
            </a:r>
            <a:r>
              <a:rPr lang="en-US" altLang="zh-CN" b="1">
                <a:solidFill>
                  <a:schemeClr val="bg1"/>
                </a:solidFill>
                <a:sym typeface="Calibri" panose="020F0502020204030204" pitchFamily="34" charset="0"/>
              </a:rPr>
              <a:t>UML</a:t>
            </a:r>
            <a:endParaRPr lang="zh-CN" altLang="zh-CN" sz="4400" b="1">
              <a:solidFill>
                <a:schemeClr val="bg1"/>
              </a:solidFill>
              <a:sym typeface="宋体" panose="02010600030101010101" pitchFamily="2" charset="-122"/>
            </a:endParaRPr>
          </a:p>
        </p:txBody>
      </p:sp>
      <p:grpSp>
        <p:nvGrpSpPr>
          <p:cNvPr id="24581" name="组合 2"/>
          <p:cNvGrpSpPr>
            <a:grpSpLocks/>
          </p:cNvGrpSpPr>
          <p:nvPr/>
        </p:nvGrpSpPr>
        <p:grpSpPr bwMode="auto">
          <a:xfrm>
            <a:off x="1466850" y="1566863"/>
            <a:ext cx="9502775" cy="4789487"/>
            <a:chOff x="1466767" y="1567477"/>
            <a:chExt cx="9502775" cy="4789411"/>
          </a:xfrm>
        </p:grpSpPr>
        <p:grpSp>
          <p:nvGrpSpPr>
            <p:cNvPr id="24588" name="组合 1"/>
            <p:cNvGrpSpPr>
              <a:grpSpLocks/>
            </p:cNvGrpSpPr>
            <p:nvPr/>
          </p:nvGrpSpPr>
          <p:grpSpPr bwMode="auto">
            <a:xfrm>
              <a:off x="1466767" y="1567477"/>
              <a:ext cx="9502775" cy="4789411"/>
              <a:chOff x="1466767" y="1567477"/>
              <a:chExt cx="9502775" cy="4789411"/>
            </a:xfrm>
          </p:grpSpPr>
          <p:sp>
            <p:nvSpPr>
              <p:cNvPr id="24590" name="任意多边形 4"/>
              <p:cNvSpPr>
                <a:spLocks noChangeArrowheads="1"/>
              </p:cNvSpPr>
              <p:nvPr/>
            </p:nvSpPr>
            <p:spPr bwMode="auto">
              <a:xfrm>
                <a:off x="1466767" y="1567477"/>
                <a:ext cx="9502775" cy="478941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24591" name="文本框 1"/>
              <p:cNvSpPr txBox="1">
                <a:spLocks noChangeArrowheads="1"/>
              </p:cNvSpPr>
              <p:nvPr/>
            </p:nvSpPr>
            <p:spPr bwMode="auto">
              <a:xfrm>
                <a:off x="1712936" y="1675234"/>
                <a:ext cx="901043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a:t>
                </a:r>
                <a:r>
                  <a:rPr lang="zh-CN" altLang="en-US" b="1">
                    <a:solidFill>
                      <a:schemeClr val="bg1"/>
                    </a:solidFill>
                    <a:latin typeface="Arial" panose="020B0604020202020204" pitchFamily="34" charset="0"/>
                    <a:sym typeface="Calibri" panose="020F0502020204030204" pitchFamily="34" charset="0"/>
                  </a:rPr>
                  <a:t>现代的软件开发采用面向对象的观点进行建模。按照这种说法，所有软件系统都用对象或类作为其主要构造块。</a:t>
                </a:r>
                <a:endParaRPr lang="en-US" altLang="zh-CN" b="1">
                  <a:solidFill>
                    <a:schemeClr val="bg1"/>
                  </a:solidFill>
                  <a:latin typeface="Arial" panose="020B0604020202020204" pitchFamily="34" charset="0"/>
                  <a:sym typeface="Calibri" panose="020F0502020204030204" pitchFamily="34" charset="0"/>
                </a:endParaRPr>
              </a:p>
            </p:txBody>
          </p:sp>
        </p:grpSp>
        <p:sp>
          <p:nvSpPr>
            <p:cNvPr id="24589" name="文本框 1"/>
            <p:cNvSpPr txBox="1">
              <a:spLocks noChangeArrowheads="1"/>
            </p:cNvSpPr>
            <p:nvPr/>
          </p:nvSpPr>
          <p:spPr bwMode="auto">
            <a:xfrm>
              <a:off x="1712936" y="3561450"/>
              <a:ext cx="9010436" cy="13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a:t>
              </a:r>
              <a:r>
                <a:rPr lang="zh-CN" altLang="en-US" b="1">
                  <a:solidFill>
                    <a:schemeClr val="bg1"/>
                  </a:solidFill>
                  <a:latin typeface="Arial" panose="020B0604020202020204" pitchFamily="34" charset="0"/>
                  <a:sym typeface="Calibri" panose="020F0502020204030204" pitchFamily="34" charset="0"/>
                </a:rPr>
                <a:t>对面向对象系统进行可视化、详述、构造和文档化正是统一建模语言（</a:t>
              </a:r>
              <a:r>
                <a:rPr lang="en-US" altLang="zh-CN" b="1">
                  <a:solidFill>
                    <a:schemeClr val="bg1"/>
                  </a:solidFill>
                  <a:latin typeface="Arial" panose="020B0604020202020204" pitchFamily="34" charset="0"/>
                  <a:sym typeface="Calibri" panose="020F0502020204030204" pitchFamily="34" charset="0"/>
                </a:rPr>
                <a:t>UML</a:t>
              </a:r>
              <a:r>
                <a:rPr lang="zh-CN" altLang="en-US" b="1">
                  <a:solidFill>
                    <a:schemeClr val="bg1"/>
                  </a:solidFill>
                  <a:latin typeface="Arial" panose="020B0604020202020204" pitchFamily="34" charset="0"/>
                  <a:sym typeface="Calibri" panose="020F0502020204030204" pitchFamily="34" charset="0"/>
                </a:rPr>
                <a:t>）的目的。</a:t>
              </a:r>
              <a:endParaRPr lang="en-US" altLang="zh-CN" b="1">
                <a:solidFill>
                  <a:schemeClr val="bg1"/>
                </a:solidFill>
                <a:latin typeface="Arial" panose="020B0604020202020204" pitchFamily="34" charset="0"/>
                <a:sym typeface="Calibri" panose="020F0502020204030204" pitchFamily="34" charset="0"/>
              </a:endParaRPr>
            </a:p>
          </p:txBody>
        </p:sp>
      </p:grpSp>
      <p:sp>
        <p:nvSpPr>
          <p:cNvPr id="4" name="日期占位符 3">
            <a:extLst>
              <a:ext uri="{FF2B5EF4-FFF2-40B4-BE49-F238E27FC236}"/>
            </a:extLst>
          </p:cNvPr>
          <p:cNvSpPr>
            <a:spLocks noGrp="1"/>
          </p:cNvSpPr>
          <p:nvPr>
            <p:ph type="dt" sz="quarter" idx="10"/>
          </p:nvPr>
        </p:nvSpPr>
        <p:spPr/>
        <p:txBody>
          <a:bodyPr/>
          <a:lstStyle/>
          <a:p>
            <a:pPr>
              <a:defRPr/>
            </a:pPr>
            <a:fld id="{6C6D85D9-AAD0-4EA9-9865-8850EF7F091E}" type="datetime1">
              <a:rPr lang="zh-CN" altLang="en-US"/>
              <a:pPr>
                <a:defRPr/>
              </a:pPr>
              <a:t>2018/10/21</a:t>
            </a:fld>
            <a:endParaRPr lang="zh-CN" altLang="zh-CN"/>
          </a:p>
        </p:txBody>
      </p:sp>
      <p:sp>
        <p:nvSpPr>
          <p:cNvPr id="2458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9BD37E1F-FCB6-4016-8657-25BFC2E8A370}" type="slidenum">
              <a:rPr lang="zh-CN" altLang="en-US" sz="1200" smtClean="0">
                <a:solidFill>
                  <a:srgbClr val="898989"/>
                </a:solidFill>
              </a:rPr>
              <a:pPr>
                <a:lnSpc>
                  <a:spcPct val="100000"/>
                </a:lnSpc>
                <a:spcBef>
                  <a:spcPct val="0"/>
                </a:spcBef>
                <a:buFontTx/>
                <a:buNone/>
              </a:pPr>
              <a:t>13</a:t>
            </a:fld>
            <a:endParaRPr lang="zh-CN" altLang="en-US" sz="1800" smtClean="0"/>
          </a:p>
        </p:txBody>
      </p:sp>
      <p:pic>
        <p:nvPicPr>
          <p:cNvPr id="24584"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a:grpSpLocks/>
          </p:cNvGrpSpPr>
          <p:nvPr/>
        </p:nvGrpSpPr>
        <p:grpSpPr bwMode="auto">
          <a:xfrm>
            <a:off x="-785813" y="-1779588"/>
            <a:ext cx="10939463" cy="7556501"/>
            <a:chOff x="-785813" y="-1779588"/>
            <a:chExt cx="10939463" cy="7556501"/>
          </a:xfrm>
        </p:grpSpPr>
        <p:sp>
          <p:nvSpPr>
            <p:cNvPr id="24586"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5"/>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24587" name="文本框 1"/>
            <p:cNvSpPr txBox="1">
              <a:spLocks noChangeArrowheads="1"/>
            </p:cNvSpPr>
            <p:nvPr/>
          </p:nvSpPr>
          <p:spPr bwMode="auto">
            <a:xfrm rot="-881979">
              <a:off x="675004" y="2421206"/>
              <a:ext cx="9297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a:solidFill>
                    <a:schemeClr val="bg1"/>
                  </a:solidFill>
                  <a:latin typeface="Arial" panose="020B0604020202020204" pitchFamily="34" charset="0"/>
                  <a:sym typeface="Calibri" panose="020F0502020204030204" pitchFamily="34" charset="0"/>
                </a:rPr>
                <a:t>问题</a:t>
              </a:r>
              <a:r>
                <a:rPr lang="en-US" altLang="zh-CN" sz="4000" b="1">
                  <a:solidFill>
                    <a:schemeClr val="bg1"/>
                  </a:solidFill>
                  <a:latin typeface="Arial" panose="020B0604020202020204" pitchFamily="34" charset="0"/>
                  <a:sym typeface="Calibri" panose="020F0502020204030204" pitchFamily="34" charset="0"/>
                </a:rPr>
                <a:t>1</a:t>
              </a:r>
              <a:r>
                <a:rPr lang="zh-CN" altLang="en-US" sz="4000" b="1">
                  <a:solidFill>
                    <a:schemeClr val="bg1"/>
                  </a:solidFill>
                  <a:latin typeface="Arial" panose="020B0604020202020204" pitchFamily="34" charset="0"/>
                  <a:sym typeface="Calibri" panose="020F0502020204030204" pitchFamily="34" charset="0"/>
                </a:rPr>
                <a:t>：请简述面向对象方法的中心观点？</a:t>
              </a:r>
              <a:endParaRPr lang="en-US" altLang="zh-CN" sz="4000" b="1">
                <a:solidFill>
                  <a:schemeClr val="bg1"/>
                </a:solidFill>
                <a:latin typeface="Arial" panose="020B0604020202020204" pitchFamily="34" charset="0"/>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6627" name="Group 4"/>
          <p:cNvGrpSpPr>
            <a:grpSpLocks/>
          </p:cNvGrpSpPr>
          <p:nvPr/>
        </p:nvGrpSpPr>
        <p:grpSpPr bwMode="auto">
          <a:xfrm>
            <a:off x="0" y="6734175"/>
            <a:ext cx="12192000" cy="138113"/>
            <a:chOff x="0" y="0"/>
            <a:chExt cx="12231884" cy="334101"/>
          </a:xfrm>
        </p:grpSpPr>
        <p:sp>
          <p:nvSpPr>
            <p:cNvPr id="2663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3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3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3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663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6628"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的发展历史</a:t>
            </a:r>
            <a:endParaRPr lang="zh-CN" altLang="zh-CN" sz="4400" b="1">
              <a:solidFill>
                <a:schemeClr val="bg1"/>
              </a:solidFill>
              <a:sym typeface="宋体" panose="02010600030101010101" pitchFamily="2" charset="-122"/>
            </a:endParaRPr>
          </a:p>
        </p:txBody>
      </p:sp>
      <p:sp>
        <p:nvSpPr>
          <p:cNvPr id="26629" name="文本框 1"/>
          <p:cNvSpPr txBox="1">
            <a:spLocks noChangeArrowheads="1"/>
          </p:cNvSpPr>
          <p:nvPr/>
        </p:nvSpPr>
        <p:spPr bwMode="auto">
          <a:xfrm>
            <a:off x="1617663" y="1162050"/>
            <a:ext cx="899001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tx2"/>
                </a:solidFill>
                <a:latin typeface="Arial" panose="020B0604020202020204" pitchFamily="34" charset="0"/>
                <a:sym typeface="Calibri" panose="020F0502020204030204" pitchFamily="34" charset="0"/>
              </a:rPr>
              <a:t>	UML</a:t>
            </a:r>
            <a:r>
              <a:rPr lang="zh-CN" altLang="en-US" b="1">
                <a:solidFill>
                  <a:schemeClr val="tx2"/>
                </a:solidFill>
                <a:latin typeface="Arial" panose="020B0604020202020204" pitchFamily="34" charset="0"/>
                <a:sym typeface="Calibri" panose="020F0502020204030204" pitchFamily="34" charset="0"/>
              </a:rPr>
              <a:t>起源于多种面向对象建模方法。面向对象建模语言最早出现在</a:t>
            </a:r>
            <a:r>
              <a:rPr lang="en-US" altLang="zh-CN" b="1">
                <a:solidFill>
                  <a:schemeClr val="tx2"/>
                </a:solidFill>
                <a:latin typeface="Arial" panose="020B0604020202020204" pitchFamily="34" charset="0"/>
                <a:sym typeface="Calibri" panose="020F0502020204030204" pitchFamily="34" charset="0"/>
              </a:rPr>
              <a:t>20</a:t>
            </a:r>
            <a:r>
              <a:rPr lang="zh-CN" altLang="en-US" b="1">
                <a:solidFill>
                  <a:schemeClr val="tx2"/>
                </a:solidFill>
                <a:latin typeface="Arial" panose="020B0604020202020204" pitchFamily="34" charset="0"/>
                <a:sym typeface="Calibri" panose="020F0502020204030204" pitchFamily="34" charset="0"/>
              </a:rPr>
              <a:t>世纪</a:t>
            </a:r>
            <a:r>
              <a:rPr lang="en-US" altLang="zh-CN" b="1">
                <a:solidFill>
                  <a:schemeClr val="tx2"/>
                </a:solidFill>
                <a:latin typeface="Arial" panose="020B0604020202020204" pitchFamily="34" charset="0"/>
                <a:sym typeface="Calibri" panose="020F0502020204030204" pitchFamily="34" charset="0"/>
              </a:rPr>
              <a:t>70</a:t>
            </a:r>
            <a:r>
              <a:rPr lang="zh-CN" altLang="en-US" b="1">
                <a:solidFill>
                  <a:schemeClr val="tx2"/>
                </a:solidFill>
                <a:latin typeface="Arial" panose="020B0604020202020204" pitchFamily="34" charset="0"/>
                <a:sym typeface="Calibri" panose="020F0502020204030204" pitchFamily="34" charset="0"/>
              </a:rPr>
              <a:t>年代中期。</a:t>
            </a:r>
            <a:r>
              <a:rPr lang="en-US" altLang="zh-CN" b="1">
                <a:solidFill>
                  <a:schemeClr val="tx2"/>
                </a:solidFill>
                <a:latin typeface="Arial" panose="020B0604020202020204" pitchFamily="34" charset="0"/>
                <a:sym typeface="Calibri" panose="020F0502020204030204" pitchFamily="34" charset="0"/>
              </a:rPr>
              <a:t>1989</a:t>
            </a:r>
            <a:r>
              <a:rPr lang="zh-CN" altLang="en-US" b="1">
                <a:solidFill>
                  <a:schemeClr val="tx2"/>
                </a:solidFill>
                <a:latin typeface="Arial" panose="020B0604020202020204" pitchFamily="34" charset="0"/>
                <a:sym typeface="Calibri" panose="020F0502020204030204" pitchFamily="34" charset="0"/>
              </a:rPr>
              <a:t>年到</a:t>
            </a:r>
            <a:r>
              <a:rPr lang="en-US" altLang="zh-CN" b="1">
                <a:solidFill>
                  <a:schemeClr val="tx2"/>
                </a:solidFill>
                <a:latin typeface="Arial" panose="020B0604020202020204" pitchFamily="34" charset="0"/>
                <a:sym typeface="Calibri" panose="020F0502020204030204" pitchFamily="34" charset="0"/>
              </a:rPr>
              <a:t>1994</a:t>
            </a:r>
            <a:r>
              <a:rPr lang="zh-CN" altLang="en-US" b="1">
                <a:solidFill>
                  <a:schemeClr val="tx2"/>
                </a:solidFill>
                <a:latin typeface="Arial" panose="020B0604020202020204" pitchFamily="34" charset="0"/>
                <a:sym typeface="Calibri" panose="020F0502020204030204" pitchFamily="34" charset="0"/>
              </a:rPr>
              <a:t>年，</a:t>
            </a:r>
            <a:r>
              <a:rPr lang="zh-CN" altLang="en-US" b="1">
                <a:solidFill>
                  <a:srgbClr val="FF0000"/>
                </a:solidFill>
                <a:latin typeface="Arial" panose="020B0604020202020204" pitchFamily="34" charset="0"/>
                <a:sym typeface="Calibri" panose="020F0502020204030204" pitchFamily="34" charset="0"/>
              </a:rPr>
              <a:t>其数量从不到十种加到了五十多种</a:t>
            </a:r>
            <a:r>
              <a:rPr lang="zh-CN" altLang="en-US" b="1">
                <a:solidFill>
                  <a:schemeClr val="tx2"/>
                </a:solidFill>
                <a:latin typeface="Arial" panose="020B0604020202020204" pitchFamily="34" charset="0"/>
                <a:sym typeface="Calibri" panose="020F0502020204030204" pitchFamily="34" charset="0"/>
              </a:rPr>
              <a:t>。但是由于用户不了解不同建模语言之间的优缺点且没有能力区别不同语言之间的差别，因此很难找到一种比较适合其应用特点的语言，极大地妨碍了用户之间的交流。因此，需要统一建模语言。</a:t>
            </a:r>
            <a:endParaRPr lang="en-US" altLang="zh-CN" b="1">
              <a:solidFill>
                <a:schemeClr val="tx2"/>
              </a:solidFill>
              <a:latin typeface="Arial" panose="020B0604020202020204" pitchFamily="34" charset="0"/>
              <a:sym typeface="Calibri" panose="020F0502020204030204" pitchFamily="34" charset="0"/>
            </a:endParaRPr>
          </a:p>
        </p:txBody>
      </p:sp>
      <p:sp>
        <p:nvSpPr>
          <p:cNvPr id="2" name="日期占位符 1">
            <a:extLst>
              <a:ext uri="{FF2B5EF4-FFF2-40B4-BE49-F238E27FC236}"/>
            </a:extLst>
          </p:cNvPr>
          <p:cNvSpPr>
            <a:spLocks noGrp="1"/>
          </p:cNvSpPr>
          <p:nvPr>
            <p:ph type="dt" sz="quarter" idx="10"/>
          </p:nvPr>
        </p:nvSpPr>
        <p:spPr/>
        <p:txBody>
          <a:bodyPr/>
          <a:lstStyle/>
          <a:p>
            <a:pPr>
              <a:defRPr/>
            </a:pPr>
            <a:fld id="{6481B83F-B255-42E1-96B4-12FDBE078901}" type="datetime1">
              <a:rPr lang="zh-CN" altLang="en-US"/>
              <a:pPr>
                <a:defRPr/>
              </a:pPr>
              <a:t>2018/10/21</a:t>
            </a:fld>
            <a:endParaRPr lang="zh-CN" altLang="zh-CN"/>
          </a:p>
        </p:txBody>
      </p:sp>
      <p:sp>
        <p:nvSpPr>
          <p:cNvPr id="2663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820A9DF-5D39-40F0-8483-DBEEF3C6A8AF}" type="slidenum">
              <a:rPr lang="zh-CN" altLang="en-US" sz="1200" smtClean="0">
                <a:solidFill>
                  <a:srgbClr val="898989"/>
                </a:solidFill>
              </a:rPr>
              <a:pPr>
                <a:lnSpc>
                  <a:spcPct val="100000"/>
                </a:lnSpc>
                <a:spcBef>
                  <a:spcPct val="0"/>
                </a:spcBef>
                <a:buFontTx/>
                <a:buNone/>
              </a:pPr>
              <a:t>14</a:t>
            </a:fld>
            <a:endParaRPr lang="zh-CN" altLang="en-US" sz="1800" smtClean="0"/>
          </a:p>
        </p:txBody>
      </p:sp>
      <p:pic>
        <p:nvPicPr>
          <p:cNvPr id="26632"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横卷形 13">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7651" name="Group 4"/>
          <p:cNvGrpSpPr>
            <a:grpSpLocks/>
          </p:cNvGrpSpPr>
          <p:nvPr/>
        </p:nvGrpSpPr>
        <p:grpSpPr bwMode="auto">
          <a:xfrm>
            <a:off x="0" y="6734175"/>
            <a:ext cx="12192000" cy="138113"/>
            <a:chOff x="0" y="0"/>
            <a:chExt cx="12231884" cy="334101"/>
          </a:xfrm>
        </p:grpSpPr>
        <p:sp>
          <p:nvSpPr>
            <p:cNvPr id="27659"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0"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1"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2"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63"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7652"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的发展历史</a:t>
            </a:r>
            <a:endParaRPr lang="zh-CN" altLang="zh-CN" sz="4400" b="1">
              <a:solidFill>
                <a:schemeClr val="bg1"/>
              </a:solidFill>
              <a:sym typeface="宋体" panose="02010600030101010101" pitchFamily="2" charset="-122"/>
            </a:endParaRPr>
          </a:p>
        </p:txBody>
      </p:sp>
      <p:sp>
        <p:nvSpPr>
          <p:cNvPr id="27653" name="文本框 1"/>
          <p:cNvSpPr txBox="1">
            <a:spLocks noChangeArrowheads="1"/>
          </p:cNvSpPr>
          <p:nvPr/>
        </p:nvSpPr>
        <p:spPr bwMode="auto">
          <a:xfrm>
            <a:off x="5145088" y="577850"/>
            <a:ext cx="2030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tx2"/>
                </a:solidFill>
                <a:latin typeface="黑体" panose="02010609060101010101" pitchFamily="49" charset="-122"/>
                <a:ea typeface="黑体" panose="02010609060101010101" pitchFamily="49" charset="-122"/>
              </a:rPr>
              <a:t>3</a:t>
            </a:r>
            <a:r>
              <a:rPr lang="zh-CN" altLang="en-US" sz="3200">
                <a:solidFill>
                  <a:schemeClr val="tx2"/>
                </a:solidFill>
                <a:latin typeface="黑体" panose="02010609060101010101" pitchFamily="49" charset="-122"/>
                <a:ea typeface="黑体" panose="02010609060101010101" pitchFamily="49" charset="-122"/>
              </a:rPr>
              <a:t>位创始人</a:t>
            </a:r>
          </a:p>
        </p:txBody>
      </p:sp>
      <p:pic>
        <p:nvPicPr>
          <p:cNvPr id="27654"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9825" y="1573213"/>
            <a:ext cx="2609850"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矩形 2"/>
          <p:cNvSpPr>
            <a:spLocks noChangeArrowheads="1"/>
          </p:cNvSpPr>
          <p:nvPr/>
        </p:nvSpPr>
        <p:spPr bwMode="auto">
          <a:xfrm>
            <a:off x="4306888" y="1298575"/>
            <a:ext cx="7508875"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t>葛来迪</a:t>
            </a:r>
            <a:r>
              <a:rPr lang="en-US" altLang="zh-CN" b="1"/>
              <a:t>·</a:t>
            </a:r>
            <a:r>
              <a:rPr lang="zh-CN" altLang="en-US" b="1"/>
              <a:t>布区</a:t>
            </a:r>
            <a:r>
              <a:rPr lang="zh-CN" altLang="en-US"/>
              <a:t>（英语：</a:t>
            </a:r>
            <a:r>
              <a:rPr lang="en-US" altLang="zh-CN"/>
              <a:t>Grady Booch</a:t>
            </a:r>
            <a:r>
              <a:rPr lang="zh-CN" altLang="en-US"/>
              <a:t>，</a:t>
            </a:r>
            <a:r>
              <a:rPr lang="en-US" altLang="zh-CN"/>
              <a:t>1955</a:t>
            </a:r>
            <a:r>
              <a:rPr lang="zh-CN" altLang="en-US"/>
              <a:t>年</a:t>
            </a:r>
            <a:r>
              <a:rPr lang="en-US" altLang="zh-CN"/>
              <a:t>2</a:t>
            </a:r>
            <a:r>
              <a:rPr lang="zh-CN" altLang="en-US"/>
              <a:t>月</a:t>
            </a:r>
            <a:r>
              <a:rPr lang="en-US" altLang="zh-CN"/>
              <a:t>27</a:t>
            </a:r>
            <a:r>
              <a:rPr lang="zh-CN" altLang="en-US"/>
              <a:t>日－），生于美国，计算机科学家与软件工程师，与伊瓦尔</a:t>
            </a:r>
            <a:r>
              <a:rPr lang="en-US" altLang="zh-CN"/>
              <a:t>·</a:t>
            </a:r>
            <a:r>
              <a:rPr lang="zh-CN" altLang="en-US"/>
              <a:t>雅各布森、詹姆士</a:t>
            </a:r>
            <a:r>
              <a:rPr lang="en-US" altLang="zh-CN"/>
              <a:t>·</a:t>
            </a:r>
            <a:r>
              <a:rPr lang="zh-CN" altLang="en-US"/>
              <a:t>兰宝（</a:t>
            </a:r>
            <a:r>
              <a:rPr lang="en-US" altLang="zh-CN"/>
              <a:t>James Rumbaugh</a:t>
            </a:r>
            <a:r>
              <a:rPr lang="zh-CN" altLang="en-US"/>
              <a:t>）共同开发了统一建模语言（</a:t>
            </a:r>
            <a:r>
              <a:rPr lang="en-US" altLang="zh-CN"/>
              <a:t>UML</a:t>
            </a:r>
            <a:r>
              <a:rPr lang="zh-CN" altLang="en-US"/>
              <a:t>）。他曾为</a:t>
            </a:r>
            <a:r>
              <a:rPr lang="en-US" altLang="zh-CN"/>
              <a:t>Ada</a:t>
            </a:r>
            <a:r>
              <a:rPr lang="zh-CN" altLang="en-US"/>
              <a:t>语言编写了重要的教科书，在软件架构、软件工程及协作开发环境领域的贡献具有国际性声望。</a:t>
            </a:r>
            <a:endParaRPr lang="zh-CN" altLang="zh-CN"/>
          </a:p>
        </p:txBody>
      </p:sp>
      <p:sp>
        <p:nvSpPr>
          <p:cNvPr id="4" name="日期占位符 3">
            <a:extLst>
              <a:ext uri="{FF2B5EF4-FFF2-40B4-BE49-F238E27FC236}"/>
            </a:extLst>
          </p:cNvPr>
          <p:cNvSpPr>
            <a:spLocks noGrp="1"/>
          </p:cNvSpPr>
          <p:nvPr>
            <p:ph type="dt" sz="quarter" idx="10"/>
          </p:nvPr>
        </p:nvSpPr>
        <p:spPr/>
        <p:txBody>
          <a:bodyPr/>
          <a:lstStyle/>
          <a:p>
            <a:pPr>
              <a:defRPr/>
            </a:pPr>
            <a:fld id="{A7A0C1E8-5720-4564-8E7A-ACD5A78C8B4E}" type="datetime1">
              <a:rPr lang="zh-CN" altLang="en-US"/>
              <a:pPr>
                <a:defRPr/>
              </a:pPr>
              <a:t>2018/10/21</a:t>
            </a:fld>
            <a:endParaRPr lang="zh-CN" altLang="zh-CN"/>
          </a:p>
        </p:txBody>
      </p:sp>
      <p:sp>
        <p:nvSpPr>
          <p:cNvPr id="2765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08EDEA6-7A87-4B59-AB84-89398E960A61}" type="slidenum">
              <a:rPr lang="zh-CN" altLang="en-US" sz="1200" smtClean="0">
                <a:solidFill>
                  <a:srgbClr val="898989"/>
                </a:solidFill>
              </a:rPr>
              <a:pPr>
                <a:lnSpc>
                  <a:spcPct val="100000"/>
                </a:lnSpc>
                <a:spcBef>
                  <a:spcPct val="0"/>
                </a:spcBef>
                <a:buFontTx/>
                <a:buNone/>
              </a:pPr>
              <a:t>15</a:t>
            </a:fld>
            <a:endParaRPr lang="zh-CN" altLang="en-US" sz="1800" smtClean="0"/>
          </a:p>
        </p:txBody>
      </p:sp>
      <p:pic>
        <p:nvPicPr>
          <p:cNvPr id="27658" name="图片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8675" name="Group 4"/>
          <p:cNvGrpSpPr>
            <a:grpSpLocks/>
          </p:cNvGrpSpPr>
          <p:nvPr/>
        </p:nvGrpSpPr>
        <p:grpSpPr bwMode="auto">
          <a:xfrm>
            <a:off x="0" y="6734175"/>
            <a:ext cx="12192000" cy="138113"/>
            <a:chOff x="0" y="0"/>
            <a:chExt cx="12231884" cy="334101"/>
          </a:xfrm>
        </p:grpSpPr>
        <p:sp>
          <p:nvSpPr>
            <p:cNvPr id="28683"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4"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5"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6"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687"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8676"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的发展历史</a:t>
            </a:r>
            <a:endParaRPr lang="zh-CN" altLang="zh-CN" sz="4400" b="1">
              <a:solidFill>
                <a:schemeClr val="bg1"/>
              </a:solidFill>
              <a:sym typeface="宋体" panose="02010600030101010101" pitchFamily="2" charset="-122"/>
            </a:endParaRPr>
          </a:p>
        </p:txBody>
      </p:sp>
      <p:sp>
        <p:nvSpPr>
          <p:cNvPr id="28677" name="文本框 1"/>
          <p:cNvSpPr txBox="1">
            <a:spLocks noChangeArrowheads="1"/>
          </p:cNvSpPr>
          <p:nvPr/>
        </p:nvSpPr>
        <p:spPr bwMode="auto">
          <a:xfrm>
            <a:off x="5145088" y="577850"/>
            <a:ext cx="2030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tx2"/>
                </a:solidFill>
                <a:latin typeface="黑体" panose="02010609060101010101" pitchFamily="49" charset="-122"/>
                <a:ea typeface="黑体" panose="02010609060101010101" pitchFamily="49" charset="-122"/>
              </a:rPr>
              <a:t>3</a:t>
            </a:r>
            <a:r>
              <a:rPr lang="zh-CN" altLang="en-US" sz="3200">
                <a:solidFill>
                  <a:schemeClr val="tx2"/>
                </a:solidFill>
                <a:latin typeface="黑体" panose="02010609060101010101" pitchFamily="49" charset="-122"/>
                <a:ea typeface="黑体" panose="02010609060101010101" pitchFamily="49" charset="-122"/>
              </a:rPr>
              <a:t>位创始人</a:t>
            </a:r>
          </a:p>
        </p:txBody>
      </p:sp>
      <p:sp>
        <p:nvSpPr>
          <p:cNvPr id="28678" name="矩形 2"/>
          <p:cNvSpPr>
            <a:spLocks noChangeArrowheads="1"/>
          </p:cNvSpPr>
          <p:nvPr/>
        </p:nvSpPr>
        <p:spPr bwMode="auto">
          <a:xfrm>
            <a:off x="4327525" y="1739900"/>
            <a:ext cx="75088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t>詹姆士</a:t>
            </a:r>
            <a:r>
              <a:rPr lang="en-US" altLang="zh-CN" b="1"/>
              <a:t>·</a:t>
            </a:r>
            <a:r>
              <a:rPr lang="zh-CN" altLang="en-US" b="1"/>
              <a:t>兰宝</a:t>
            </a:r>
            <a:r>
              <a:rPr lang="zh-CN" altLang="en-US"/>
              <a:t>（英语：</a:t>
            </a:r>
            <a:r>
              <a:rPr lang="en-US" altLang="zh-CN"/>
              <a:t>James E. Rumbaugh</a:t>
            </a:r>
            <a:r>
              <a:rPr lang="zh-CN" altLang="en-US"/>
              <a:t>，</a:t>
            </a:r>
            <a:r>
              <a:rPr lang="en-US" altLang="zh-CN"/>
              <a:t>1947</a:t>
            </a:r>
            <a:r>
              <a:rPr lang="zh-CN" altLang="en-US"/>
              <a:t>年</a:t>
            </a:r>
            <a:r>
              <a:rPr lang="en-US" altLang="zh-CN"/>
              <a:t>8</a:t>
            </a:r>
            <a:r>
              <a:rPr lang="zh-CN" altLang="en-US"/>
              <a:t>月</a:t>
            </a:r>
            <a:r>
              <a:rPr lang="en-US" altLang="zh-CN"/>
              <a:t>22</a:t>
            </a:r>
            <a:r>
              <a:rPr lang="zh-CN" altLang="en-US"/>
              <a:t>日－），生于美国宾夕法尼亚州伯利恒，计算机科学家，专长于软件工程与面向对象技术。曾提出物件建模技术与统一建模语言（</a:t>
            </a:r>
            <a:r>
              <a:rPr lang="en-US" altLang="zh-CN"/>
              <a:t>UML</a:t>
            </a:r>
            <a:r>
              <a:rPr lang="zh-CN" altLang="en-US"/>
              <a:t>）。</a:t>
            </a:r>
          </a:p>
        </p:txBody>
      </p:sp>
      <p:pic>
        <p:nvPicPr>
          <p:cNvPr id="28679"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830388"/>
            <a:ext cx="284162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extLst>
          </p:cNvPr>
          <p:cNvSpPr>
            <a:spLocks noGrp="1"/>
          </p:cNvSpPr>
          <p:nvPr>
            <p:ph type="dt" sz="quarter" idx="10"/>
          </p:nvPr>
        </p:nvSpPr>
        <p:spPr/>
        <p:txBody>
          <a:bodyPr/>
          <a:lstStyle/>
          <a:p>
            <a:pPr>
              <a:defRPr/>
            </a:pPr>
            <a:fld id="{2F21B111-4AD9-4716-BC8C-EBBE8EC83DF4}" type="datetime1">
              <a:rPr lang="zh-CN" altLang="en-US"/>
              <a:pPr>
                <a:defRPr/>
              </a:pPr>
              <a:t>2018/10/21</a:t>
            </a:fld>
            <a:endParaRPr lang="zh-CN" altLang="zh-CN"/>
          </a:p>
        </p:txBody>
      </p:sp>
      <p:sp>
        <p:nvSpPr>
          <p:cNvPr id="2868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D20753A-DECA-43DE-925D-3121116FB6FD}" type="slidenum">
              <a:rPr lang="zh-CN" altLang="en-US" sz="1200" smtClean="0">
                <a:solidFill>
                  <a:srgbClr val="898989"/>
                </a:solidFill>
              </a:rPr>
              <a:pPr>
                <a:lnSpc>
                  <a:spcPct val="100000"/>
                </a:lnSpc>
                <a:spcBef>
                  <a:spcPct val="0"/>
                </a:spcBef>
                <a:buFontTx/>
                <a:buNone/>
              </a:pPr>
              <a:t>16</a:t>
            </a:fld>
            <a:endParaRPr lang="zh-CN" altLang="en-US" sz="1800" smtClean="0"/>
          </a:p>
        </p:txBody>
      </p:sp>
      <p:pic>
        <p:nvPicPr>
          <p:cNvPr id="28682" name="图片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29699" name="Group 4"/>
          <p:cNvGrpSpPr>
            <a:grpSpLocks/>
          </p:cNvGrpSpPr>
          <p:nvPr/>
        </p:nvGrpSpPr>
        <p:grpSpPr bwMode="auto">
          <a:xfrm>
            <a:off x="0" y="6734175"/>
            <a:ext cx="12192000" cy="138113"/>
            <a:chOff x="0" y="0"/>
            <a:chExt cx="12231884" cy="334101"/>
          </a:xfrm>
        </p:grpSpPr>
        <p:sp>
          <p:nvSpPr>
            <p:cNvPr id="29707"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08"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09"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10"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9711"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9700" name="文本框 7"/>
          <p:cNvSpPr>
            <a:spLocks noChangeArrowheads="1"/>
          </p:cNvSpPr>
          <p:nvPr/>
        </p:nvSpPr>
        <p:spPr bwMode="auto">
          <a:xfrm rot="-910717">
            <a:off x="7938" y="190500"/>
            <a:ext cx="26876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的发展历史</a:t>
            </a:r>
            <a:endParaRPr lang="zh-CN" altLang="zh-CN" sz="4400" b="1">
              <a:solidFill>
                <a:schemeClr val="bg1"/>
              </a:solidFill>
              <a:sym typeface="宋体" panose="02010600030101010101" pitchFamily="2" charset="-122"/>
            </a:endParaRPr>
          </a:p>
        </p:txBody>
      </p:sp>
      <p:sp>
        <p:nvSpPr>
          <p:cNvPr id="29701" name="文本框 1"/>
          <p:cNvSpPr txBox="1">
            <a:spLocks noChangeArrowheads="1"/>
          </p:cNvSpPr>
          <p:nvPr/>
        </p:nvSpPr>
        <p:spPr bwMode="auto">
          <a:xfrm>
            <a:off x="5145088" y="577850"/>
            <a:ext cx="2030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a:solidFill>
                  <a:schemeClr val="tx2"/>
                </a:solidFill>
                <a:latin typeface="黑体" panose="02010609060101010101" pitchFamily="49" charset="-122"/>
                <a:ea typeface="黑体" panose="02010609060101010101" pitchFamily="49" charset="-122"/>
              </a:rPr>
              <a:t>3</a:t>
            </a:r>
            <a:r>
              <a:rPr lang="zh-CN" altLang="en-US" sz="3200">
                <a:solidFill>
                  <a:schemeClr val="tx2"/>
                </a:solidFill>
                <a:latin typeface="黑体" panose="02010609060101010101" pitchFamily="49" charset="-122"/>
                <a:ea typeface="黑体" panose="02010609060101010101" pitchFamily="49" charset="-122"/>
              </a:rPr>
              <a:t>位创始人</a:t>
            </a:r>
          </a:p>
        </p:txBody>
      </p:sp>
      <p:sp>
        <p:nvSpPr>
          <p:cNvPr id="29702" name="矩形 2"/>
          <p:cNvSpPr>
            <a:spLocks noChangeArrowheads="1"/>
          </p:cNvSpPr>
          <p:nvPr/>
        </p:nvSpPr>
        <p:spPr bwMode="auto">
          <a:xfrm>
            <a:off x="4338638" y="1277938"/>
            <a:ext cx="750728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t>伊瓦尔</a:t>
            </a:r>
            <a:r>
              <a:rPr lang="en-US" altLang="zh-CN" b="1"/>
              <a:t>·</a:t>
            </a:r>
            <a:r>
              <a:rPr lang="zh-CN" altLang="en-US" b="1"/>
              <a:t>亚尔玛</a:t>
            </a:r>
            <a:r>
              <a:rPr lang="en-US" altLang="zh-CN" b="1"/>
              <a:t>·</a:t>
            </a:r>
            <a:r>
              <a:rPr lang="zh-CN" altLang="en-US" b="1"/>
              <a:t>雅各布森</a:t>
            </a:r>
            <a:r>
              <a:rPr lang="zh-CN" altLang="en-US"/>
              <a:t>（瑞典语：</a:t>
            </a:r>
            <a:r>
              <a:rPr lang="en-US" altLang="zh-CN"/>
              <a:t>Ivar Hjalmar Jacobson</a:t>
            </a:r>
            <a:r>
              <a:rPr lang="zh-CN" altLang="en-US"/>
              <a:t>，</a:t>
            </a:r>
            <a:r>
              <a:rPr lang="en-US" altLang="zh-CN"/>
              <a:t>1939</a:t>
            </a:r>
            <a:r>
              <a:rPr lang="zh-CN" altLang="en-US"/>
              <a:t>年</a:t>
            </a:r>
            <a:r>
              <a:rPr lang="en-US" altLang="zh-CN"/>
              <a:t>9</a:t>
            </a:r>
            <a:r>
              <a:rPr lang="zh-CN" altLang="en-US"/>
              <a:t>月</a:t>
            </a:r>
            <a:r>
              <a:rPr lang="en-US" altLang="zh-CN"/>
              <a:t>2</a:t>
            </a:r>
            <a:r>
              <a:rPr lang="zh-CN" altLang="en-US"/>
              <a:t>日－），又译伊万</a:t>
            </a:r>
            <a:r>
              <a:rPr lang="en-US" altLang="zh-CN"/>
              <a:t>·</a:t>
            </a:r>
            <a:r>
              <a:rPr lang="zh-CN" altLang="en-US"/>
              <a:t>雅各布森，生于瑞典于斯塔德（</a:t>
            </a:r>
            <a:r>
              <a:rPr lang="en-US" altLang="zh-CN"/>
              <a:t>Ystad</a:t>
            </a:r>
            <a:r>
              <a:rPr lang="zh-CN" altLang="en-US"/>
              <a:t>），计算机科学家与软件工程师，在软件工程领域有很大贡献。曾参与设计统一建模语言（</a:t>
            </a:r>
            <a:r>
              <a:rPr lang="en-US" altLang="zh-CN"/>
              <a:t>UML</a:t>
            </a:r>
            <a:r>
              <a:rPr lang="zh-CN" altLang="en-US"/>
              <a:t>）、</a:t>
            </a:r>
            <a:r>
              <a:rPr lang="en-US" altLang="zh-CN"/>
              <a:t>IBM-Rational</a:t>
            </a:r>
            <a:r>
              <a:rPr lang="zh-CN" altLang="en-US"/>
              <a:t>统一过程（</a:t>
            </a:r>
            <a:r>
              <a:rPr lang="en-US" altLang="zh-CN"/>
              <a:t>RUP</a:t>
            </a:r>
            <a:r>
              <a:rPr lang="zh-CN" altLang="en-US"/>
              <a:t>）、</a:t>
            </a:r>
            <a:r>
              <a:rPr lang="en-US" altLang="zh-CN"/>
              <a:t>Objectory</a:t>
            </a:r>
            <a:r>
              <a:rPr lang="zh-CN" altLang="en-US"/>
              <a:t>方法，对于</a:t>
            </a:r>
            <a:r>
              <a:rPr lang="en-US" altLang="zh-CN"/>
              <a:t>Aspect-oriented software development</a:t>
            </a:r>
            <a:r>
              <a:rPr lang="zh-CN" altLang="en-US"/>
              <a:t>也做出很多贡献。</a:t>
            </a:r>
          </a:p>
        </p:txBody>
      </p:sp>
      <p:pic>
        <p:nvPicPr>
          <p:cNvPr id="29703"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39900"/>
            <a:ext cx="32131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a:extLst>
              <a:ext uri="{FF2B5EF4-FFF2-40B4-BE49-F238E27FC236}"/>
            </a:extLst>
          </p:cNvPr>
          <p:cNvSpPr>
            <a:spLocks noGrp="1"/>
          </p:cNvSpPr>
          <p:nvPr>
            <p:ph type="dt" sz="quarter" idx="10"/>
          </p:nvPr>
        </p:nvSpPr>
        <p:spPr/>
        <p:txBody>
          <a:bodyPr/>
          <a:lstStyle/>
          <a:p>
            <a:pPr>
              <a:defRPr/>
            </a:pPr>
            <a:fld id="{36F5DDCE-A247-4890-A47B-1F8AE53584E6}" type="datetime1">
              <a:rPr lang="zh-CN" altLang="en-US"/>
              <a:pPr>
                <a:defRPr/>
              </a:pPr>
              <a:t>2018/10/21</a:t>
            </a:fld>
            <a:endParaRPr lang="zh-CN" altLang="zh-CN"/>
          </a:p>
        </p:txBody>
      </p:sp>
      <p:sp>
        <p:nvSpPr>
          <p:cNvPr id="2970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DFBB08F9-19AB-4B80-A7F9-F45D0379E2BA}" type="slidenum">
              <a:rPr lang="zh-CN" altLang="en-US" sz="1200" smtClean="0">
                <a:solidFill>
                  <a:srgbClr val="898989"/>
                </a:solidFill>
              </a:rPr>
              <a:pPr>
                <a:lnSpc>
                  <a:spcPct val="100000"/>
                </a:lnSpc>
                <a:spcBef>
                  <a:spcPct val="0"/>
                </a:spcBef>
                <a:buFontTx/>
                <a:buNone/>
              </a:pPr>
              <a:t>17</a:t>
            </a:fld>
            <a:endParaRPr lang="zh-CN" altLang="en-US" sz="1800" smtClean="0"/>
          </a:p>
        </p:txBody>
      </p:sp>
      <p:pic>
        <p:nvPicPr>
          <p:cNvPr id="29706" name="图片 1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1747" name="Group 4"/>
          <p:cNvGrpSpPr>
            <a:grpSpLocks/>
          </p:cNvGrpSpPr>
          <p:nvPr/>
        </p:nvGrpSpPr>
        <p:grpSpPr bwMode="auto">
          <a:xfrm>
            <a:off x="0" y="6734175"/>
            <a:ext cx="12192000" cy="138113"/>
            <a:chOff x="0" y="0"/>
            <a:chExt cx="12231884" cy="334101"/>
          </a:xfrm>
        </p:grpSpPr>
        <p:sp>
          <p:nvSpPr>
            <p:cNvPr id="3176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76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76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76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176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9221" name="箭头: 五边形 1"/>
          <p:cNvSpPr>
            <a:spLocks noChangeArrowheads="1"/>
          </p:cNvSpPr>
          <p:nvPr/>
        </p:nvSpPr>
        <p:spPr bwMode="auto">
          <a:xfrm>
            <a:off x="347663" y="1916113"/>
            <a:ext cx="2328862" cy="3611562"/>
          </a:xfrm>
          <a:prstGeom prst="homePlate">
            <a:avLst>
              <a:gd name="adj"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r>
              <a:rPr lang="en-US" altLang="zh-CN" sz="2400" b="1">
                <a:solidFill>
                  <a:schemeClr val="bg1"/>
                </a:solidFill>
                <a:latin typeface="Arial" panose="020B0604020202020204" pitchFamily="34" charset="0"/>
                <a:sym typeface="Calibri" panose="020F0502020204030204" pitchFamily="34" charset="0"/>
              </a:rPr>
              <a:t>1995</a:t>
            </a:r>
            <a:r>
              <a:rPr lang="zh-CN" altLang="en-US" sz="2400" b="1">
                <a:solidFill>
                  <a:schemeClr val="bg1"/>
                </a:solidFill>
                <a:latin typeface="Arial" panose="020B0604020202020204" pitchFamily="34" charset="0"/>
                <a:sym typeface="Calibri" panose="020F0502020204030204" pitchFamily="34" charset="0"/>
              </a:rPr>
              <a:t>年</a:t>
            </a:r>
            <a:r>
              <a:rPr lang="en-US" altLang="zh-CN" sz="2400" b="1">
                <a:solidFill>
                  <a:schemeClr val="bg1"/>
                </a:solidFill>
                <a:latin typeface="Arial" panose="020B0604020202020204" pitchFamily="34" charset="0"/>
                <a:sym typeface="Calibri" panose="020F0502020204030204" pitchFamily="34" charset="0"/>
              </a:rPr>
              <a:t>10</a:t>
            </a:r>
            <a:r>
              <a:rPr lang="zh-CN" altLang="en-US" sz="2400" b="1">
                <a:solidFill>
                  <a:schemeClr val="bg1"/>
                </a:solidFill>
                <a:latin typeface="Arial" panose="020B0604020202020204" pitchFamily="34" charset="0"/>
                <a:sym typeface="Calibri" panose="020F0502020204030204" pitchFamily="34" charset="0"/>
              </a:rPr>
              <a:t>月发布了第一个公开版本</a:t>
            </a:r>
            <a:r>
              <a:rPr lang="en-US" altLang="zh-CN" sz="2400" b="1">
                <a:solidFill>
                  <a:schemeClr val="bg1"/>
                </a:solidFill>
                <a:latin typeface="Arial" panose="020B0604020202020204" pitchFamily="34" charset="0"/>
                <a:sym typeface="Calibri" panose="020F0502020204030204" pitchFamily="34" charset="0"/>
              </a:rPr>
              <a:t>UM0.8</a:t>
            </a:r>
            <a:endParaRPr lang="zh-CN" altLang="en-US" sz="2400" b="1">
              <a:solidFill>
                <a:schemeClr val="bg1"/>
              </a:solidFill>
              <a:latin typeface="Arial" panose="020B0604020202020204" pitchFamily="34" charset="0"/>
              <a:sym typeface="Calibri" panose="020F0502020204030204" pitchFamily="34" charset="0"/>
            </a:endParaRPr>
          </a:p>
        </p:txBody>
      </p:sp>
      <p:sp>
        <p:nvSpPr>
          <p:cNvPr id="9222" name="箭头: 五边形 16"/>
          <p:cNvSpPr>
            <a:spLocks noChangeArrowheads="1"/>
          </p:cNvSpPr>
          <p:nvPr/>
        </p:nvSpPr>
        <p:spPr bwMode="auto">
          <a:xfrm>
            <a:off x="2851150" y="1916113"/>
            <a:ext cx="2387600" cy="3611562"/>
          </a:xfrm>
          <a:prstGeom prst="homePlate">
            <a:avLst>
              <a:gd name="adj"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800">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r>
              <a:rPr lang="en-US" altLang="zh-CN" sz="2400" b="1">
                <a:solidFill>
                  <a:schemeClr val="bg1"/>
                </a:solidFill>
                <a:latin typeface="Arial" panose="020B0604020202020204" pitchFamily="34" charset="0"/>
                <a:sym typeface="Calibri" panose="020F0502020204030204" pitchFamily="34" charset="0"/>
              </a:rPr>
              <a:t>1996</a:t>
            </a:r>
            <a:r>
              <a:rPr lang="zh-CN" altLang="en-US" sz="2400" b="1">
                <a:solidFill>
                  <a:schemeClr val="bg1"/>
                </a:solidFill>
                <a:latin typeface="Arial" panose="020B0604020202020204" pitchFamily="34" charset="0"/>
                <a:sym typeface="Calibri" panose="020F0502020204030204" pitchFamily="34" charset="0"/>
              </a:rPr>
              <a:t>年</a:t>
            </a:r>
            <a:r>
              <a:rPr lang="en-US" altLang="zh-CN" sz="2400" b="1">
                <a:solidFill>
                  <a:schemeClr val="bg1"/>
                </a:solidFill>
                <a:latin typeface="Arial" panose="020B0604020202020204" pitchFamily="34" charset="0"/>
                <a:sym typeface="Calibri" panose="020F0502020204030204" pitchFamily="34" charset="0"/>
              </a:rPr>
              <a:t>6</a:t>
            </a:r>
            <a:r>
              <a:rPr lang="zh-CN" altLang="en-US" sz="2400" b="1">
                <a:solidFill>
                  <a:schemeClr val="bg1"/>
                </a:solidFill>
                <a:latin typeface="Arial" panose="020B0604020202020204" pitchFamily="34" charset="0"/>
                <a:sym typeface="Calibri" panose="020F0502020204030204" pitchFamily="34" charset="0"/>
              </a:rPr>
              <a:t>月和</a:t>
            </a:r>
            <a:r>
              <a:rPr lang="en-US" altLang="zh-CN" sz="2400" b="1">
                <a:solidFill>
                  <a:schemeClr val="bg1"/>
                </a:solidFill>
                <a:latin typeface="Arial" panose="020B0604020202020204" pitchFamily="34" charset="0"/>
                <a:sym typeface="Calibri" panose="020F0502020204030204" pitchFamily="34" charset="0"/>
              </a:rPr>
              <a:t>10</a:t>
            </a:r>
            <a:r>
              <a:rPr lang="zh-CN" altLang="en-US" sz="2400" b="1">
                <a:solidFill>
                  <a:schemeClr val="bg1"/>
                </a:solidFill>
                <a:latin typeface="Arial" panose="020B0604020202020204" pitchFamily="34" charset="0"/>
                <a:sym typeface="Calibri" panose="020F0502020204030204" pitchFamily="34" charset="0"/>
              </a:rPr>
              <a:t>发布了两个新版本</a:t>
            </a:r>
            <a:r>
              <a:rPr lang="en-US" altLang="zh-CN" sz="2400" b="1">
                <a:solidFill>
                  <a:schemeClr val="bg1"/>
                </a:solidFill>
                <a:latin typeface="Arial" panose="020B0604020202020204" pitchFamily="34" charset="0"/>
                <a:sym typeface="Calibri" panose="020F0502020204030204" pitchFamily="34" charset="0"/>
              </a:rPr>
              <a:t>UML0.9</a:t>
            </a:r>
            <a:r>
              <a:rPr lang="zh-CN" altLang="en-US" sz="2400" b="1">
                <a:solidFill>
                  <a:schemeClr val="bg1"/>
                </a:solidFill>
                <a:latin typeface="Arial" panose="020B0604020202020204" pitchFamily="34" charset="0"/>
                <a:sym typeface="Calibri" panose="020F0502020204030204" pitchFamily="34" charset="0"/>
              </a:rPr>
              <a:t>和</a:t>
            </a:r>
            <a:r>
              <a:rPr lang="en-US" altLang="zh-CN" sz="2400" b="1">
                <a:solidFill>
                  <a:schemeClr val="bg1"/>
                </a:solidFill>
                <a:latin typeface="Arial" panose="020B0604020202020204" pitchFamily="34" charset="0"/>
                <a:sym typeface="Calibri" panose="020F0502020204030204" pitchFamily="34" charset="0"/>
              </a:rPr>
              <a:t>UML0.91,</a:t>
            </a:r>
            <a:r>
              <a:rPr lang="zh-CN" altLang="en-US" sz="2400" b="1">
                <a:solidFill>
                  <a:schemeClr val="bg1"/>
                </a:solidFill>
                <a:latin typeface="Arial" panose="020B0604020202020204" pitchFamily="34" charset="0"/>
                <a:sym typeface="Calibri" panose="020F0502020204030204" pitchFamily="34" charset="0"/>
              </a:rPr>
              <a:t>并将</a:t>
            </a:r>
            <a:r>
              <a:rPr lang="en-US" altLang="zh-CN" sz="2400" b="1">
                <a:solidFill>
                  <a:schemeClr val="bg1"/>
                </a:solidFill>
                <a:latin typeface="Arial" panose="020B0604020202020204" pitchFamily="34" charset="0"/>
                <a:sym typeface="Calibri" panose="020F0502020204030204" pitchFamily="34" charset="0"/>
              </a:rPr>
              <a:t>UM</a:t>
            </a:r>
            <a:r>
              <a:rPr lang="zh-CN" altLang="en-US" sz="2400" b="1">
                <a:solidFill>
                  <a:schemeClr val="bg1"/>
                </a:solidFill>
                <a:latin typeface="Arial" panose="020B0604020202020204" pitchFamily="34" charset="0"/>
                <a:sym typeface="Calibri" panose="020F0502020204030204" pitchFamily="34" charset="0"/>
              </a:rPr>
              <a:t>改名为</a:t>
            </a:r>
            <a:r>
              <a:rPr lang="en-US" altLang="zh-CN" sz="2400" b="1">
                <a:solidFill>
                  <a:schemeClr val="bg1"/>
                </a:solidFill>
                <a:latin typeface="Arial" panose="020B0604020202020204" pitchFamily="34" charset="0"/>
                <a:sym typeface="Calibri" panose="020F0502020204030204" pitchFamily="34" charset="0"/>
              </a:rPr>
              <a:t>UML</a:t>
            </a:r>
            <a:r>
              <a:rPr lang="zh-CN" altLang="en-US" sz="2400" b="1">
                <a:solidFill>
                  <a:schemeClr val="bg1"/>
                </a:solidFill>
                <a:latin typeface="Arial" panose="020B0604020202020204" pitchFamily="34" charset="0"/>
                <a:sym typeface="Calibri" panose="020F0502020204030204" pitchFamily="34" charset="0"/>
              </a:rPr>
              <a:t>。</a:t>
            </a:r>
          </a:p>
        </p:txBody>
      </p:sp>
      <p:sp>
        <p:nvSpPr>
          <p:cNvPr id="9223" name="箭头: 五边形 17"/>
          <p:cNvSpPr>
            <a:spLocks noChangeArrowheads="1"/>
          </p:cNvSpPr>
          <p:nvPr/>
        </p:nvSpPr>
        <p:spPr bwMode="auto">
          <a:xfrm>
            <a:off x="5395913" y="1916113"/>
            <a:ext cx="2089150" cy="3611562"/>
          </a:xfrm>
          <a:prstGeom prst="homePlate">
            <a:avLst>
              <a:gd name="adj"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r>
              <a:rPr lang="en-US" altLang="zh-CN" sz="2400" b="1">
                <a:solidFill>
                  <a:schemeClr val="bg1"/>
                </a:solidFill>
                <a:latin typeface="Arial" panose="020B0604020202020204" pitchFamily="34" charset="0"/>
                <a:sym typeface="Calibri" panose="020F0502020204030204" pitchFamily="34" charset="0"/>
              </a:rPr>
              <a:t>1997</a:t>
            </a:r>
            <a:r>
              <a:rPr lang="zh-CN" altLang="en-US" sz="2400" b="1">
                <a:solidFill>
                  <a:schemeClr val="bg1"/>
                </a:solidFill>
                <a:latin typeface="Arial" panose="020B0604020202020204" pitchFamily="34" charset="0"/>
                <a:sym typeface="Calibri" panose="020F0502020204030204" pitchFamily="34" charset="0"/>
              </a:rPr>
              <a:t>年</a:t>
            </a:r>
            <a:r>
              <a:rPr lang="en-US" altLang="zh-CN" sz="2400" b="1">
                <a:solidFill>
                  <a:schemeClr val="bg1"/>
                </a:solidFill>
                <a:latin typeface="Arial" panose="020B0604020202020204" pitchFamily="34" charset="0"/>
                <a:sym typeface="Calibri" panose="020F0502020204030204" pitchFamily="34" charset="0"/>
              </a:rPr>
              <a:t>11</a:t>
            </a:r>
            <a:r>
              <a:rPr lang="zh-CN" altLang="en-US" sz="2400" b="1">
                <a:solidFill>
                  <a:schemeClr val="bg1"/>
                </a:solidFill>
                <a:latin typeface="Arial" panose="020B0604020202020204" pitchFamily="34" charset="0"/>
                <a:sym typeface="Calibri" panose="020F0502020204030204" pitchFamily="34" charset="0"/>
              </a:rPr>
              <a:t>月</a:t>
            </a:r>
            <a:r>
              <a:rPr lang="en-US" altLang="zh-CN" sz="2400" b="1">
                <a:solidFill>
                  <a:schemeClr val="bg1"/>
                </a:solidFill>
                <a:latin typeface="Arial" panose="020B0604020202020204" pitchFamily="34" charset="0"/>
                <a:sym typeface="Calibri" panose="020F0502020204030204" pitchFamily="34" charset="0"/>
              </a:rPr>
              <a:t>17</a:t>
            </a:r>
            <a:r>
              <a:rPr lang="zh-CN" altLang="en-US" sz="2400" b="1">
                <a:solidFill>
                  <a:schemeClr val="bg1"/>
                </a:solidFill>
                <a:latin typeface="Arial" panose="020B0604020202020204" pitchFamily="34" charset="0"/>
                <a:sym typeface="Calibri" panose="020F0502020204030204" pitchFamily="34" charset="0"/>
              </a:rPr>
              <a:t>日</a:t>
            </a:r>
            <a:r>
              <a:rPr lang="en-US" altLang="zh-CN" sz="2400" b="1">
                <a:solidFill>
                  <a:schemeClr val="bg1"/>
                </a:solidFill>
                <a:latin typeface="Arial" panose="020B0604020202020204" pitchFamily="34" charset="0"/>
                <a:sym typeface="Calibri" panose="020F0502020204030204" pitchFamily="34" charset="0"/>
              </a:rPr>
              <a:t>OMG</a:t>
            </a:r>
            <a:r>
              <a:rPr lang="zh-CN" altLang="en-US" sz="2400" b="1">
                <a:solidFill>
                  <a:schemeClr val="bg1"/>
                </a:solidFill>
                <a:latin typeface="Arial" panose="020B0604020202020204" pitchFamily="34" charset="0"/>
                <a:sym typeface="Calibri" panose="020F0502020204030204" pitchFamily="34" charset="0"/>
              </a:rPr>
              <a:t>采用</a:t>
            </a:r>
            <a:r>
              <a:rPr lang="en-US" altLang="zh-CN" sz="2400" b="1">
                <a:solidFill>
                  <a:schemeClr val="bg1"/>
                </a:solidFill>
                <a:latin typeface="Arial" panose="020B0604020202020204" pitchFamily="34" charset="0"/>
                <a:sym typeface="Calibri" panose="020F0502020204030204" pitchFamily="34" charset="0"/>
              </a:rPr>
              <a:t>UML1.1</a:t>
            </a:r>
            <a:r>
              <a:rPr lang="zh-CN" altLang="en-US" sz="2400" b="1">
                <a:solidFill>
                  <a:schemeClr val="bg1"/>
                </a:solidFill>
                <a:latin typeface="Arial" panose="020B0604020202020204" pitchFamily="34" charset="0"/>
                <a:sym typeface="Calibri" panose="020F0502020204030204" pitchFamily="34" charset="0"/>
              </a:rPr>
              <a:t>作为面向对象技术的标准建模语言</a:t>
            </a:r>
          </a:p>
        </p:txBody>
      </p:sp>
      <p:sp>
        <p:nvSpPr>
          <p:cNvPr id="9224" name="箭头: 五边形 18"/>
          <p:cNvSpPr>
            <a:spLocks noChangeArrowheads="1"/>
          </p:cNvSpPr>
          <p:nvPr/>
        </p:nvSpPr>
        <p:spPr bwMode="auto">
          <a:xfrm>
            <a:off x="7659688" y="1916113"/>
            <a:ext cx="2089150" cy="3611562"/>
          </a:xfrm>
          <a:prstGeom prst="homePlate">
            <a:avLst>
              <a:gd name="adj"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r>
              <a:rPr lang="en-US" altLang="zh-CN" sz="2400" b="1">
                <a:solidFill>
                  <a:schemeClr val="bg1"/>
                </a:solidFill>
                <a:latin typeface="Arial" panose="020B0604020202020204" pitchFamily="34" charset="0"/>
                <a:sym typeface="Calibri" panose="020F0502020204030204" pitchFamily="34" charset="0"/>
              </a:rPr>
              <a:t>1997</a:t>
            </a:r>
            <a:r>
              <a:rPr lang="zh-CN" altLang="en-US" sz="2400" b="1">
                <a:solidFill>
                  <a:schemeClr val="bg1"/>
                </a:solidFill>
                <a:latin typeface="Arial" panose="020B0604020202020204" pitchFamily="34" charset="0"/>
                <a:sym typeface="Calibri" panose="020F0502020204030204" pitchFamily="34" charset="0"/>
              </a:rPr>
              <a:t>年</a:t>
            </a:r>
            <a:r>
              <a:rPr lang="en-US" altLang="zh-CN" sz="2400" b="1">
                <a:solidFill>
                  <a:schemeClr val="bg1"/>
                </a:solidFill>
                <a:latin typeface="Arial" panose="020B0604020202020204" pitchFamily="34" charset="0"/>
                <a:sym typeface="Calibri" panose="020F0502020204030204" pitchFamily="34" charset="0"/>
              </a:rPr>
              <a:t>11</a:t>
            </a:r>
          </a:p>
          <a:p>
            <a:pPr eaLnBrk="1" hangingPunct="1">
              <a:lnSpc>
                <a:spcPct val="100000"/>
              </a:lnSpc>
              <a:spcBef>
                <a:spcPct val="0"/>
              </a:spcBef>
              <a:buFontTx/>
              <a:buNone/>
            </a:pPr>
            <a:r>
              <a:rPr lang="zh-CN" altLang="en-US" sz="2400" b="1">
                <a:solidFill>
                  <a:schemeClr val="bg1"/>
                </a:solidFill>
                <a:latin typeface="Arial" panose="020B0604020202020204" pitchFamily="34" charset="0"/>
                <a:sym typeface="Calibri" panose="020F0502020204030204" pitchFamily="34" charset="0"/>
              </a:rPr>
              <a:t>月</a:t>
            </a:r>
            <a:r>
              <a:rPr lang="en-US" altLang="zh-CN" sz="2400" b="1">
                <a:solidFill>
                  <a:schemeClr val="bg1"/>
                </a:solidFill>
                <a:latin typeface="Arial" panose="020B0604020202020204" pitchFamily="34" charset="0"/>
                <a:sym typeface="Calibri" panose="020F0502020204030204" pitchFamily="34" charset="0"/>
              </a:rPr>
              <a:t>4</a:t>
            </a:r>
            <a:r>
              <a:rPr lang="zh-CN" altLang="en-US" sz="2400" b="1">
                <a:solidFill>
                  <a:schemeClr val="bg1"/>
                </a:solidFill>
                <a:latin typeface="Arial" panose="020B0604020202020204" pitchFamily="34" charset="0"/>
                <a:sym typeface="Calibri" panose="020F0502020204030204" pitchFamily="34" charset="0"/>
              </a:rPr>
              <a:t>日</a:t>
            </a:r>
            <a:r>
              <a:rPr lang="en-US" altLang="zh-CN" sz="2400" b="1">
                <a:solidFill>
                  <a:schemeClr val="bg1"/>
                </a:solidFill>
                <a:latin typeface="Arial" panose="020B0604020202020204" pitchFamily="34" charset="0"/>
                <a:sym typeface="Calibri" panose="020F0502020204030204" pitchFamily="34" charset="0"/>
              </a:rPr>
              <a:t>UML</a:t>
            </a:r>
            <a:r>
              <a:rPr lang="zh-CN" altLang="en-US" sz="2400" b="1">
                <a:solidFill>
                  <a:schemeClr val="bg1"/>
                </a:solidFill>
                <a:latin typeface="Arial" panose="020B0604020202020204" pitchFamily="34" charset="0"/>
                <a:sym typeface="Calibri" panose="020F0502020204030204" pitchFamily="34" charset="0"/>
              </a:rPr>
              <a:t>被</a:t>
            </a:r>
            <a:r>
              <a:rPr lang="en-US" altLang="zh-CN" sz="2400" b="1">
                <a:solidFill>
                  <a:schemeClr val="bg1"/>
                </a:solidFill>
                <a:latin typeface="Arial" panose="020B0604020202020204" pitchFamily="34" charset="0"/>
                <a:sym typeface="Calibri" panose="020F0502020204030204" pitchFamily="34" charset="0"/>
              </a:rPr>
              <a:t>OMG</a:t>
            </a:r>
            <a:r>
              <a:rPr lang="zh-CN" altLang="en-US" sz="2400" b="1">
                <a:solidFill>
                  <a:schemeClr val="bg1"/>
                </a:solidFill>
                <a:latin typeface="Arial" panose="020B0604020202020204" pitchFamily="34" charset="0"/>
                <a:sym typeface="Calibri" panose="020F0502020204030204" pitchFamily="34" charset="0"/>
              </a:rPr>
              <a:t>采纳从此不断修订，此后产生</a:t>
            </a:r>
            <a:r>
              <a:rPr lang="en-US" altLang="zh-CN" sz="2400" b="1">
                <a:solidFill>
                  <a:schemeClr val="bg1"/>
                </a:solidFill>
                <a:latin typeface="Arial" panose="020B0604020202020204" pitchFamily="34" charset="0"/>
                <a:sym typeface="Calibri" panose="020F0502020204030204" pitchFamily="34" charset="0"/>
              </a:rPr>
              <a:t>UML1.2</a:t>
            </a:r>
            <a:r>
              <a:rPr lang="zh-CN" altLang="en-US" sz="2400" b="1">
                <a:solidFill>
                  <a:schemeClr val="bg1"/>
                </a:solidFill>
                <a:latin typeface="Arial" panose="020B0604020202020204" pitchFamily="34" charset="0"/>
                <a:sym typeface="Calibri" panose="020F0502020204030204" pitchFamily="34" charset="0"/>
              </a:rPr>
              <a:t>、</a:t>
            </a:r>
            <a:r>
              <a:rPr lang="en-US" altLang="zh-CN" sz="2400" b="1">
                <a:solidFill>
                  <a:schemeClr val="bg1"/>
                </a:solidFill>
                <a:latin typeface="Arial" panose="020B0604020202020204" pitchFamily="34" charset="0"/>
                <a:sym typeface="Calibri" panose="020F0502020204030204" pitchFamily="34" charset="0"/>
              </a:rPr>
              <a:t>UNM1.3</a:t>
            </a:r>
            <a:r>
              <a:rPr lang="zh-CN" altLang="en-US" sz="2400" b="1">
                <a:solidFill>
                  <a:schemeClr val="bg1"/>
                </a:solidFill>
                <a:latin typeface="Arial" panose="020B0604020202020204" pitchFamily="34" charset="0"/>
                <a:sym typeface="Calibri" panose="020F0502020204030204" pitchFamily="34" charset="0"/>
              </a:rPr>
              <a:t>和</a:t>
            </a:r>
            <a:r>
              <a:rPr lang="en-US" altLang="zh-CN" sz="2400" b="1">
                <a:solidFill>
                  <a:schemeClr val="bg1"/>
                </a:solidFill>
                <a:latin typeface="Arial" panose="020B0604020202020204" pitchFamily="34" charset="0"/>
                <a:sym typeface="Calibri" panose="020F0502020204030204" pitchFamily="34" charset="0"/>
              </a:rPr>
              <a:t>UML1.4</a:t>
            </a:r>
            <a:r>
              <a:rPr lang="zh-CN" altLang="en-US" sz="2400" b="1">
                <a:solidFill>
                  <a:schemeClr val="bg1"/>
                </a:solidFill>
                <a:latin typeface="Arial" panose="020B0604020202020204" pitchFamily="34" charset="0"/>
                <a:sym typeface="Calibri" panose="020F0502020204030204" pitchFamily="34" charset="0"/>
              </a:rPr>
              <a:t>版本</a:t>
            </a:r>
          </a:p>
        </p:txBody>
      </p:sp>
      <p:sp>
        <p:nvSpPr>
          <p:cNvPr id="9225" name="箭头: 五边形 19"/>
          <p:cNvSpPr>
            <a:spLocks noChangeArrowheads="1"/>
          </p:cNvSpPr>
          <p:nvPr/>
        </p:nvSpPr>
        <p:spPr bwMode="auto">
          <a:xfrm>
            <a:off x="9906000" y="1916113"/>
            <a:ext cx="2089150" cy="3611562"/>
          </a:xfrm>
          <a:prstGeom prst="homePlate">
            <a:avLst>
              <a:gd name="adj"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endParaRPr lang="en-US" altLang="zh-CN" sz="1800" b="1">
              <a:solidFill>
                <a:schemeClr val="bg1"/>
              </a:solidFill>
              <a:latin typeface="Arial" panose="020B0604020202020204" pitchFamily="34" charset="0"/>
              <a:sym typeface="Calibri" panose="020F0502020204030204" pitchFamily="34" charset="0"/>
            </a:endParaRPr>
          </a:p>
          <a:p>
            <a:pPr eaLnBrk="1" hangingPunct="1">
              <a:lnSpc>
                <a:spcPct val="100000"/>
              </a:lnSpc>
              <a:spcBef>
                <a:spcPct val="0"/>
              </a:spcBef>
              <a:buFontTx/>
              <a:buNone/>
            </a:pPr>
            <a:r>
              <a:rPr lang="en-US" altLang="zh-CN" sz="2400" b="1">
                <a:solidFill>
                  <a:schemeClr val="bg1"/>
                </a:solidFill>
                <a:latin typeface="Arial" panose="020B0604020202020204" pitchFamily="34" charset="0"/>
                <a:sym typeface="Calibri" panose="020F0502020204030204" pitchFamily="34" charset="0"/>
              </a:rPr>
              <a:t>2005</a:t>
            </a:r>
            <a:r>
              <a:rPr lang="zh-CN" altLang="en-US" sz="2400" b="1">
                <a:solidFill>
                  <a:schemeClr val="bg1"/>
                </a:solidFill>
                <a:latin typeface="Arial" panose="020B0604020202020204" pitchFamily="34" charset="0"/>
                <a:sym typeface="Calibri" panose="020F0502020204030204" pitchFamily="34" charset="0"/>
              </a:rPr>
              <a:t>年</a:t>
            </a:r>
            <a:r>
              <a:rPr lang="en-US" altLang="zh-CN" sz="2400" b="1">
                <a:solidFill>
                  <a:schemeClr val="bg1"/>
                </a:solidFill>
                <a:latin typeface="Arial" panose="020B0604020202020204" pitchFamily="34" charset="0"/>
                <a:sym typeface="Calibri" panose="020F0502020204030204" pitchFamily="34" charset="0"/>
              </a:rPr>
              <a:t>UML2.0</a:t>
            </a:r>
            <a:r>
              <a:rPr lang="zh-CN" altLang="en-US" sz="2400" b="1">
                <a:solidFill>
                  <a:schemeClr val="bg1"/>
                </a:solidFill>
                <a:latin typeface="Arial" panose="020B0604020202020204" pitchFamily="34" charset="0"/>
                <a:sym typeface="Calibri" panose="020F0502020204030204" pitchFamily="34" charset="0"/>
              </a:rPr>
              <a:t>规范形成</a:t>
            </a:r>
          </a:p>
        </p:txBody>
      </p:sp>
      <p:sp>
        <p:nvSpPr>
          <p:cNvPr id="31753" name="文本框 7"/>
          <p:cNvSpPr>
            <a:spLocks noChangeArrowheads="1"/>
          </p:cNvSpPr>
          <p:nvPr/>
        </p:nvSpPr>
        <p:spPr bwMode="auto">
          <a:xfrm rot="-910717">
            <a:off x="-15875" y="190500"/>
            <a:ext cx="27352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zh-CN" sz="1600" b="1">
                <a:solidFill>
                  <a:schemeClr val="bg1"/>
                </a:solidFill>
                <a:sym typeface="Calibri" panose="020F0502020204030204" pitchFamily="34" charset="0"/>
              </a:rPr>
              <a:t> </a:t>
            </a: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的发展历史</a:t>
            </a:r>
            <a:endParaRPr lang="zh-CN" altLang="zh-CN" b="1">
              <a:solidFill>
                <a:schemeClr val="bg1"/>
              </a:solidFill>
              <a:sym typeface="宋体" panose="02010600030101010101" pitchFamily="2" charset="-122"/>
            </a:endParaRPr>
          </a:p>
        </p:txBody>
      </p:sp>
      <p:sp>
        <p:nvSpPr>
          <p:cNvPr id="2" name="矩形 1">
            <a:extLst>
              <a:ext uri="{FF2B5EF4-FFF2-40B4-BE49-F238E27FC236}"/>
            </a:extLst>
          </p:cNvPr>
          <p:cNvSpPr/>
          <p:nvPr/>
        </p:nvSpPr>
        <p:spPr>
          <a:xfrm>
            <a:off x="4037013" y="822325"/>
            <a:ext cx="3698875" cy="57467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dirty="0">
                <a:latin typeface="黑体" panose="02010609060101010101" pitchFamily="49" charset="-122"/>
                <a:ea typeface="黑体" panose="02010609060101010101" pitchFamily="49" charset="-122"/>
              </a:rPr>
              <a:t>版本演变</a:t>
            </a:r>
          </a:p>
        </p:txBody>
      </p:sp>
      <p:sp>
        <p:nvSpPr>
          <p:cNvPr id="3" name="日期占位符 2">
            <a:extLst>
              <a:ext uri="{FF2B5EF4-FFF2-40B4-BE49-F238E27FC236}"/>
            </a:extLst>
          </p:cNvPr>
          <p:cNvSpPr>
            <a:spLocks noGrp="1"/>
          </p:cNvSpPr>
          <p:nvPr>
            <p:ph type="dt" sz="quarter" idx="10"/>
          </p:nvPr>
        </p:nvSpPr>
        <p:spPr/>
        <p:txBody>
          <a:bodyPr/>
          <a:lstStyle/>
          <a:p>
            <a:pPr>
              <a:defRPr/>
            </a:pPr>
            <a:fld id="{5978D4D2-3F7F-4F4D-9CB3-655E424481F0}" type="datetime1">
              <a:rPr lang="zh-CN" altLang="en-US"/>
              <a:pPr>
                <a:defRPr/>
              </a:pPr>
              <a:t>2018/10/21</a:t>
            </a:fld>
            <a:endParaRPr lang="zh-CN" altLang="zh-CN"/>
          </a:p>
        </p:txBody>
      </p:sp>
      <p:sp>
        <p:nvSpPr>
          <p:cNvPr id="3175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4EA93052-BF70-4ED0-AD92-D3D77E100B9D}" type="slidenum">
              <a:rPr lang="zh-CN" altLang="en-US" sz="1200" smtClean="0">
                <a:solidFill>
                  <a:srgbClr val="898989"/>
                </a:solidFill>
              </a:rPr>
              <a:pPr>
                <a:lnSpc>
                  <a:spcPct val="100000"/>
                </a:lnSpc>
                <a:spcBef>
                  <a:spcPct val="0"/>
                </a:spcBef>
                <a:buFontTx/>
                <a:buNone/>
              </a:pPr>
              <a:t>18</a:t>
            </a:fld>
            <a:endParaRPr lang="zh-CN" altLang="en-US" sz="1800" smtClean="0"/>
          </a:p>
        </p:txBody>
      </p:sp>
      <p:pic>
        <p:nvPicPr>
          <p:cNvPr id="31757"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5"/>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20" name="文本框 1"/>
          <p:cNvSpPr txBox="1">
            <a:spLocks noChangeArrowheads="1"/>
          </p:cNvSpPr>
          <p:nvPr/>
        </p:nvSpPr>
        <p:spPr bwMode="auto">
          <a:xfrm rot="-881979">
            <a:off x="674688" y="2420938"/>
            <a:ext cx="92979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a:solidFill>
                  <a:schemeClr val="bg1"/>
                </a:solidFill>
                <a:latin typeface="Arial" panose="020B0604020202020204" pitchFamily="34" charset="0"/>
                <a:sym typeface="Calibri" panose="020F0502020204030204" pitchFamily="34" charset="0"/>
              </a:rPr>
              <a:t>问题</a:t>
            </a:r>
            <a:r>
              <a:rPr lang="en-US" altLang="zh-CN" sz="4000" b="1">
                <a:solidFill>
                  <a:schemeClr val="bg1"/>
                </a:solidFill>
                <a:latin typeface="Arial" panose="020B0604020202020204" pitchFamily="34" charset="0"/>
                <a:sym typeface="Calibri" panose="020F0502020204030204" pitchFamily="34" charset="0"/>
              </a:rPr>
              <a:t>2</a:t>
            </a:r>
            <a:r>
              <a:rPr lang="zh-CN" altLang="en-US" sz="4000" b="1">
                <a:solidFill>
                  <a:schemeClr val="bg1"/>
                </a:solidFill>
                <a:latin typeface="Arial" panose="020B0604020202020204" pitchFamily="34" charset="0"/>
                <a:sym typeface="Calibri" panose="020F0502020204030204" pitchFamily="34" charset="0"/>
              </a:rPr>
              <a:t>：请问最早公布的</a:t>
            </a:r>
            <a:r>
              <a:rPr lang="en-US" altLang="zh-CN" sz="4000" b="1">
                <a:solidFill>
                  <a:schemeClr val="bg1"/>
                </a:solidFill>
                <a:latin typeface="Arial" panose="020B0604020202020204" pitchFamily="34" charset="0"/>
                <a:sym typeface="Calibri" panose="020F0502020204030204" pitchFamily="34" charset="0"/>
              </a:rPr>
              <a:t>UML</a:t>
            </a:r>
            <a:r>
              <a:rPr lang="zh-CN" altLang="en-US" sz="4000" b="1">
                <a:solidFill>
                  <a:schemeClr val="bg1"/>
                </a:solidFill>
                <a:latin typeface="Arial" panose="020B0604020202020204" pitchFamily="34" charset="0"/>
                <a:sym typeface="Calibri" panose="020F0502020204030204" pitchFamily="34" charset="0"/>
              </a:rPr>
              <a:t>版本是什么？</a:t>
            </a:r>
            <a:endParaRPr lang="en-US" altLang="zh-CN" sz="4000" b="1">
              <a:solidFill>
                <a:schemeClr val="bg1"/>
              </a:solidFill>
              <a:latin typeface="Arial" panose="020B0604020202020204" pitchFamily="34" charset="0"/>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19"/>
                                        </p:tgtEl>
                                        <p:attrNameLst>
                                          <p:attrName>ppt_x</p:attrName>
                                        </p:attrNameLst>
                                      </p:cBhvr>
                                      <p:tavLst>
                                        <p:tav tm="0">
                                          <p:val>
                                            <p:strVal val="ppt_x"/>
                                          </p:val>
                                        </p:tav>
                                        <p:tav tm="100000">
                                          <p:val>
                                            <p:strVal val="ppt_x"/>
                                          </p:val>
                                        </p:tav>
                                      </p:tavLst>
                                    </p:anim>
                                    <p:anim calcmode="lin" valueType="num">
                                      <p:cBhvr additive="base">
                                        <p:cTn id="17" dur="500"/>
                                        <p:tgtEl>
                                          <p:spTgt spid="19"/>
                                        </p:tgtEl>
                                        <p:attrNameLst>
                                          <p:attrName>ppt_y</p:attrName>
                                        </p:attrNameLst>
                                      </p:cBhvr>
                                      <p:tavLst>
                                        <p:tav tm="0">
                                          <p:val>
                                            <p:strVal val="ppt_y"/>
                                          </p:val>
                                        </p:tav>
                                        <p:tav tm="100000">
                                          <p:val>
                                            <p:strVal val="1+ppt_h/2"/>
                                          </p:val>
                                        </p:tav>
                                      </p:tavLst>
                                    </p:anim>
                                    <p:set>
                                      <p:cBhvr>
                                        <p:cTn id="18" dur="1" fill="hold">
                                          <p:stCondLst>
                                            <p:cond delay="499"/>
                                          </p:stCondLst>
                                        </p:cTn>
                                        <p:tgtEl>
                                          <p:spTgt spid="19"/>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20"/>
                                        </p:tgtEl>
                                        <p:attrNameLst>
                                          <p:attrName>ppt_x</p:attrName>
                                        </p:attrNameLst>
                                      </p:cBhvr>
                                      <p:tavLst>
                                        <p:tav tm="0">
                                          <p:val>
                                            <p:strVal val="ppt_x"/>
                                          </p:val>
                                        </p:tav>
                                        <p:tav tm="100000">
                                          <p:val>
                                            <p:strVal val="ppt_x"/>
                                          </p:val>
                                        </p:tav>
                                      </p:tavLst>
                                    </p:anim>
                                    <p:anim calcmode="lin" valueType="num">
                                      <p:cBhvr additive="base">
                                        <p:cTn id="21" dur="500"/>
                                        <p:tgtEl>
                                          <p:spTgt spid="20"/>
                                        </p:tgtEl>
                                        <p:attrNameLst>
                                          <p:attrName>ppt_y</p:attrName>
                                        </p:attrNameLst>
                                      </p:cBhvr>
                                      <p:tavLst>
                                        <p:tav tm="0">
                                          <p:val>
                                            <p:strVal val="ppt_y"/>
                                          </p:val>
                                        </p:tav>
                                        <p:tav tm="100000">
                                          <p:val>
                                            <p:strVal val="1+ppt_h/2"/>
                                          </p:val>
                                        </p:tav>
                                      </p:tavLst>
                                    </p:anim>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anim calcmode="lin" valueType="num">
                                      <p:cBhvr>
                                        <p:cTn id="27" dur="500" fill="hold"/>
                                        <p:tgtEl>
                                          <p:spTgt spid="9221"/>
                                        </p:tgtEl>
                                        <p:attrNameLst>
                                          <p:attrName>ppt_w</p:attrName>
                                        </p:attrNameLst>
                                      </p:cBhvr>
                                      <p:tavLst>
                                        <p:tav tm="0">
                                          <p:val>
                                            <p:fltVal val="0"/>
                                          </p:val>
                                        </p:tav>
                                        <p:tav tm="100000">
                                          <p:val>
                                            <p:strVal val="#ppt_w"/>
                                          </p:val>
                                        </p:tav>
                                      </p:tavLst>
                                    </p:anim>
                                    <p:anim calcmode="lin" valueType="num">
                                      <p:cBhvr>
                                        <p:cTn id="28" dur="500" fill="hold"/>
                                        <p:tgtEl>
                                          <p:spTgt spid="9221"/>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9222"/>
                                        </p:tgtEl>
                                        <p:attrNameLst>
                                          <p:attrName>style.visibility</p:attrName>
                                        </p:attrNameLst>
                                      </p:cBhvr>
                                      <p:to>
                                        <p:strVal val="visible"/>
                                      </p:to>
                                    </p:set>
                                    <p:anim calcmode="lin" valueType="num">
                                      <p:cBhvr>
                                        <p:cTn id="33" dur="500" fill="hold"/>
                                        <p:tgtEl>
                                          <p:spTgt spid="9222"/>
                                        </p:tgtEl>
                                        <p:attrNameLst>
                                          <p:attrName>ppt_w</p:attrName>
                                        </p:attrNameLst>
                                      </p:cBhvr>
                                      <p:tavLst>
                                        <p:tav tm="0">
                                          <p:val>
                                            <p:fltVal val="0"/>
                                          </p:val>
                                        </p:tav>
                                        <p:tav tm="100000">
                                          <p:val>
                                            <p:strVal val="#ppt_w"/>
                                          </p:val>
                                        </p:tav>
                                      </p:tavLst>
                                    </p:anim>
                                    <p:anim calcmode="lin" valueType="num">
                                      <p:cBhvr>
                                        <p:cTn id="34" dur="500" fill="hold"/>
                                        <p:tgtEl>
                                          <p:spTgt spid="922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9223"/>
                                        </p:tgtEl>
                                        <p:attrNameLst>
                                          <p:attrName>style.visibility</p:attrName>
                                        </p:attrNameLst>
                                      </p:cBhvr>
                                      <p:to>
                                        <p:strVal val="visible"/>
                                      </p:to>
                                    </p:set>
                                    <p:anim calcmode="lin" valueType="num">
                                      <p:cBhvr>
                                        <p:cTn id="39" dur="500" fill="hold"/>
                                        <p:tgtEl>
                                          <p:spTgt spid="9223"/>
                                        </p:tgtEl>
                                        <p:attrNameLst>
                                          <p:attrName>ppt_w</p:attrName>
                                        </p:attrNameLst>
                                      </p:cBhvr>
                                      <p:tavLst>
                                        <p:tav tm="0">
                                          <p:val>
                                            <p:fltVal val="0"/>
                                          </p:val>
                                        </p:tav>
                                        <p:tav tm="100000">
                                          <p:val>
                                            <p:strVal val="#ppt_w"/>
                                          </p:val>
                                        </p:tav>
                                      </p:tavLst>
                                    </p:anim>
                                    <p:anim calcmode="lin" valueType="num">
                                      <p:cBhvr>
                                        <p:cTn id="40" dur="500" fill="hold"/>
                                        <p:tgtEl>
                                          <p:spTgt spid="9223"/>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9224"/>
                                        </p:tgtEl>
                                        <p:attrNameLst>
                                          <p:attrName>style.visibility</p:attrName>
                                        </p:attrNameLst>
                                      </p:cBhvr>
                                      <p:to>
                                        <p:strVal val="visible"/>
                                      </p:to>
                                    </p:set>
                                    <p:anim calcmode="lin" valueType="num">
                                      <p:cBhvr>
                                        <p:cTn id="45" dur="500" fill="hold"/>
                                        <p:tgtEl>
                                          <p:spTgt spid="9224"/>
                                        </p:tgtEl>
                                        <p:attrNameLst>
                                          <p:attrName>ppt_w</p:attrName>
                                        </p:attrNameLst>
                                      </p:cBhvr>
                                      <p:tavLst>
                                        <p:tav tm="0">
                                          <p:val>
                                            <p:fltVal val="0"/>
                                          </p:val>
                                        </p:tav>
                                        <p:tav tm="100000">
                                          <p:val>
                                            <p:strVal val="#ppt_w"/>
                                          </p:val>
                                        </p:tav>
                                      </p:tavLst>
                                    </p:anim>
                                    <p:anim calcmode="lin" valueType="num">
                                      <p:cBhvr>
                                        <p:cTn id="46" dur="500" fill="hold"/>
                                        <p:tgtEl>
                                          <p:spTgt spid="9224"/>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9225"/>
                                        </p:tgtEl>
                                        <p:attrNameLst>
                                          <p:attrName>style.visibility</p:attrName>
                                        </p:attrNameLst>
                                      </p:cBhvr>
                                      <p:to>
                                        <p:strVal val="visible"/>
                                      </p:to>
                                    </p:set>
                                    <p:anim calcmode="lin" valueType="num">
                                      <p:cBhvr>
                                        <p:cTn id="51" dur="500" fill="hold"/>
                                        <p:tgtEl>
                                          <p:spTgt spid="9225"/>
                                        </p:tgtEl>
                                        <p:attrNameLst>
                                          <p:attrName>ppt_w</p:attrName>
                                        </p:attrNameLst>
                                      </p:cBhvr>
                                      <p:tavLst>
                                        <p:tav tm="0">
                                          <p:val>
                                            <p:fltVal val="0"/>
                                          </p:val>
                                        </p:tav>
                                        <p:tav tm="100000">
                                          <p:val>
                                            <p:strVal val="#ppt_w"/>
                                          </p:val>
                                        </p:tav>
                                      </p:tavLst>
                                    </p:anim>
                                    <p:anim calcmode="lin" valueType="num">
                                      <p:cBhvr>
                                        <p:cTn id="52" dur="500" fill="hold"/>
                                        <p:tgtEl>
                                          <p:spTgt spid="92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animBg="1"/>
      <p:bldP spid="9223" grpId="0" animBg="1"/>
      <p:bldP spid="9224" grpId="0" animBg="1"/>
      <p:bldP spid="9225" grpId="0" animBg="1"/>
      <p:bldP spid="19" grpId="0" animBg="1"/>
      <p:bldP spid="19" grpId="1" animBg="1"/>
      <p:bldP spid="20" grpId="0"/>
      <p:bldP spid="2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4"/>
          <p:cNvGrpSpPr>
            <a:grpSpLocks/>
          </p:cNvGrpSpPr>
          <p:nvPr/>
        </p:nvGrpSpPr>
        <p:grpSpPr bwMode="auto">
          <a:xfrm>
            <a:off x="0" y="6734175"/>
            <a:ext cx="12192000" cy="138113"/>
            <a:chOff x="0" y="0"/>
            <a:chExt cx="12231884" cy="334101"/>
          </a:xfrm>
        </p:grpSpPr>
        <p:sp>
          <p:nvSpPr>
            <p:cNvPr id="3380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0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0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0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380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3795" name="Group 11"/>
          <p:cNvGrpSpPr>
            <a:grpSpLocks/>
          </p:cNvGrpSpPr>
          <p:nvPr/>
        </p:nvGrpSpPr>
        <p:grpSpPr bwMode="auto">
          <a:xfrm>
            <a:off x="1949450" y="1265238"/>
            <a:ext cx="8077200" cy="4327525"/>
            <a:chOff x="0" y="0"/>
            <a:chExt cx="4349805" cy="2330451"/>
          </a:xfrm>
        </p:grpSpPr>
        <p:sp>
          <p:nvSpPr>
            <p:cNvPr id="33802"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33803"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33796"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929063" y="2754313"/>
            <a:ext cx="4097337" cy="923925"/>
          </a:xfrm>
          <a:prstGeom prst="rect">
            <a:avLst/>
          </a:prstGeom>
          <a:noFill/>
        </p:spPr>
        <p:txBody>
          <a:bodyPr wrap="none">
            <a:spAutoFit/>
          </a:bodyPr>
          <a:lstStyle/>
          <a:p>
            <a:pPr algn="ctr" eaLnBrk="1" fontAlgn="auto" hangingPunct="1">
              <a:spcBef>
                <a:spcPts val="0"/>
              </a:spcBef>
              <a:spcAft>
                <a:spcPts val="0"/>
              </a:spcAft>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3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的特点</a:t>
            </a:r>
          </a:p>
        </p:txBody>
      </p:sp>
      <p:sp>
        <p:nvSpPr>
          <p:cNvPr id="2" name="日期占位符 1">
            <a:extLst>
              <a:ext uri="{FF2B5EF4-FFF2-40B4-BE49-F238E27FC236}"/>
            </a:extLst>
          </p:cNvPr>
          <p:cNvSpPr>
            <a:spLocks noGrp="1"/>
          </p:cNvSpPr>
          <p:nvPr>
            <p:ph type="dt" sz="quarter" idx="10"/>
          </p:nvPr>
        </p:nvSpPr>
        <p:spPr/>
        <p:txBody>
          <a:bodyPr/>
          <a:lstStyle/>
          <a:p>
            <a:pPr>
              <a:defRPr/>
            </a:pPr>
            <a:fld id="{A4B076E1-C59B-4F22-898D-7B6AE2A2B8EB}" type="datetime1">
              <a:rPr lang="zh-CN" altLang="en-US"/>
              <a:pPr>
                <a:defRPr/>
              </a:pPr>
              <a:t>2018/10/21</a:t>
            </a:fld>
            <a:endParaRPr lang="zh-CN" altLang="zh-CN"/>
          </a:p>
        </p:txBody>
      </p:sp>
      <p:sp>
        <p:nvSpPr>
          <p:cNvPr id="337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4C378C75-32FE-449A-B4A7-328489C66D4E}" type="slidenum">
              <a:rPr lang="zh-CN" altLang="en-US" sz="1200" smtClean="0">
                <a:solidFill>
                  <a:srgbClr val="898989"/>
                </a:solidFill>
              </a:rPr>
              <a:pPr>
                <a:lnSpc>
                  <a:spcPct val="100000"/>
                </a:lnSpc>
                <a:spcBef>
                  <a:spcPct val="0"/>
                </a:spcBef>
                <a:buFontTx/>
                <a:buNone/>
              </a:pPr>
              <a:t>19</a:t>
            </a:fld>
            <a:endParaRPr lang="zh-CN" altLang="en-US" sz="1800" smtClean="0"/>
          </a:p>
        </p:txBody>
      </p:sp>
      <p:pic>
        <p:nvPicPr>
          <p:cNvPr id="33800"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extLst>
          </p:cNvPr>
          <p:cNvSpPr/>
          <p:nvPr/>
        </p:nvSpPr>
        <p:spPr>
          <a:xfrm rot="21244153">
            <a:off x="4391025" y="2976563"/>
            <a:ext cx="3357563" cy="396875"/>
          </a:xfrm>
          <a:prstGeom prst="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3" action="ppaction://hlinksldjump"/>
              </a:rPr>
              <a:t>02.2 UML</a:t>
            </a:r>
            <a:r>
              <a:rPr lang="zh-CN" altLang="en-US" sz="2800" dirty="0">
                <a:hlinkClick r:id="rId3" action="ppaction://hlinksldjump"/>
              </a:rPr>
              <a:t>发展历史</a:t>
            </a:r>
            <a:endParaRPr lang="zh-CN" altLang="en-US" sz="2800" dirty="0"/>
          </a:p>
        </p:txBody>
      </p:sp>
      <p:sp>
        <p:nvSpPr>
          <p:cNvPr id="37" name="矩形 36">
            <a:extLst>
              <a:ext uri="{FF2B5EF4-FFF2-40B4-BE49-F238E27FC236}"/>
            </a:extLst>
          </p:cNvPr>
          <p:cNvSpPr/>
          <p:nvPr/>
        </p:nvSpPr>
        <p:spPr>
          <a:xfrm rot="21244153">
            <a:off x="4421188" y="5251450"/>
            <a:ext cx="3159125" cy="3968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4" action="ppaction://hlinksldjump"/>
              </a:rPr>
              <a:t>04.2 UML</a:t>
            </a:r>
            <a:r>
              <a:rPr lang="zh-CN" altLang="en-US" sz="2800" dirty="0">
                <a:hlinkClick r:id="rId4" action="ppaction://hlinksldjump"/>
              </a:rPr>
              <a:t>中的关系</a:t>
            </a:r>
            <a:endParaRPr lang="zh-CN" altLang="en-US" sz="2800" dirty="0"/>
          </a:p>
        </p:txBody>
      </p:sp>
      <p:sp>
        <p:nvSpPr>
          <p:cNvPr id="2" name="矩形 1">
            <a:extLst>
              <a:ext uri="{FF2B5EF4-FFF2-40B4-BE49-F238E27FC236}"/>
            </a:extLst>
          </p:cNvPr>
          <p:cNvSpPr/>
          <p:nvPr/>
        </p:nvSpPr>
        <p:spPr>
          <a:xfrm rot="21244153">
            <a:off x="4090988" y="2493963"/>
            <a:ext cx="3400425" cy="396875"/>
          </a:xfrm>
          <a:prstGeom prst="rect">
            <a:avLst/>
          </a:prstGeom>
          <a:solidFill>
            <a:schemeClr val="bg2">
              <a:lumMod val="75000"/>
            </a:schemeClr>
          </a:solidFill>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5" action="ppaction://hlinksldjump"/>
              </a:rPr>
              <a:t>02.1 </a:t>
            </a:r>
            <a:r>
              <a:rPr lang="zh-CN" altLang="en-US" sz="2800" dirty="0">
                <a:solidFill>
                  <a:schemeClr val="bg1"/>
                </a:solidFill>
                <a:hlinkClick r:id="rId5" action="ppaction://hlinksldjump"/>
              </a:rPr>
              <a:t>为什么会有</a:t>
            </a:r>
            <a:r>
              <a:rPr lang="en-US" altLang="zh-CN" sz="2800" dirty="0">
                <a:solidFill>
                  <a:schemeClr val="bg1"/>
                </a:solidFill>
                <a:hlinkClick r:id="rId5" action="ppaction://hlinksldjump"/>
              </a:rPr>
              <a:t>UML</a:t>
            </a:r>
            <a:endParaRPr lang="zh-CN" altLang="en-US" sz="2800" dirty="0">
              <a:solidFill>
                <a:schemeClr val="bg1"/>
              </a:solidFill>
            </a:endParaRPr>
          </a:p>
        </p:txBody>
      </p:sp>
      <p:sp>
        <p:nvSpPr>
          <p:cNvPr id="6149" name="矩形 9"/>
          <p:cNvSpPr>
            <a:spLocks noChangeArrowheads="1"/>
          </p:cNvSpPr>
          <p:nvPr/>
        </p:nvSpPr>
        <p:spPr bwMode="auto">
          <a:xfrm rot="-900000">
            <a:off x="-668338" y="-923925"/>
            <a:ext cx="6434138" cy="1687513"/>
          </a:xfrm>
          <a:prstGeom prst="rect">
            <a:avLst/>
          </a:prstGeom>
          <a:blipFill dpi="0" rotWithShape="1">
            <a:blip r:embed="rId6"/>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50" name="文本框 7"/>
          <p:cNvSpPr>
            <a:spLocks noChangeArrowheads="1"/>
          </p:cNvSpPr>
          <p:nvPr/>
        </p:nvSpPr>
        <p:spPr bwMode="auto">
          <a:xfrm rot="-910717">
            <a:off x="649288" y="190500"/>
            <a:ext cx="1404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b="1">
                <a:solidFill>
                  <a:schemeClr val="bg1"/>
                </a:solidFill>
                <a:sym typeface="Calibri" panose="020F0502020204030204" pitchFamily="34" charset="0"/>
              </a:rPr>
              <a:t> </a:t>
            </a: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b="1">
                <a:solidFill>
                  <a:schemeClr val="bg1"/>
                </a:solidFill>
                <a:sym typeface="Calibri" panose="020F0502020204030204" pitchFamily="34" charset="0"/>
              </a:rPr>
              <a:t>目录</a:t>
            </a:r>
            <a:endParaRPr lang="zh-CN" altLang="zh-CN" b="1">
              <a:solidFill>
                <a:schemeClr val="bg1"/>
              </a:solidFill>
              <a:sym typeface="宋体" panose="02010600030101010101" pitchFamily="2" charset="-122"/>
            </a:endParaRPr>
          </a:p>
        </p:txBody>
      </p:sp>
      <p:grpSp>
        <p:nvGrpSpPr>
          <p:cNvPr id="6151" name="Group 4"/>
          <p:cNvGrpSpPr>
            <a:grpSpLocks/>
          </p:cNvGrpSpPr>
          <p:nvPr/>
        </p:nvGrpSpPr>
        <p:grpSpPr bwMode="auto">
          <a:xfrm>
            <a:off x="0" y="6734175"/>
            <a:ext cx="12192000" cy="138113"/>
            <a:chOff x="0" y="0"/>
            <a:chExt cx="12231884" cy="334101"/>
          </a:xfrm>
        </p:grpSpPr>
        <p:sp>
          <p:nvSpPr>
            <p:cNvPr id="616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6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7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7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7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6152" name="文本框 12"/>
          <p:cNvSpPr>
            <a:spLocks noChangeArrowheads="1"/>
          </p:cNvSpPr>
          <p:nvPr/>
        </p:nvSpPr>
        <p:spPr bwMode="auto">
          <a:xfrm>
            <a:off x="2376488" y="1343025"/>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26B7CC"/>
                </a:solidFill>
                <a:sym typeface="Calibri" panose="020F0502020204030204" pitchFamily="34" charset="0"/>
              </a:rPr>
              <a:t>01.</a:t>
            </a:r>
            <a:endParaRPr lang="zh-CN" altLang="en-US" sz="4000" b="1" i="1">
              <a:solidFill>
                <a:srgbClr val="26B7CC"/>
              </a:solidFill>
              <a:sym typeface="Calibri" panose="020F0502020204030204" pitchFamily="34" charset="0"/>
            </a:endParaRPr>
          </a:p>
        </p:txBody>
      </p:sp>
      <p:sp>
        <p:nvSpPr>
          <p:cNvPr id="6153" name="矩形 13"/>
          <p:cNvSpPr>
            <a:spLocks noChangeArrowheads="1"/>
          </p:cNvSpPr>
          <p:nvPr/>
        </p:nvSpPr>
        <p:spPr bwMode="auto">
          <a:xfrm rot="-361439">
            <a:off x="3221038" y="1196975"/>
            <a:ext cx="4600575" cy="476250"/>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chemeClr val="bg1"/>
                </a:solidFill>
                <a:latin typeface="宋体" panose="02010600030101010101" pitchFamily="2" charset="-122"/>
                <a:sym typeface="宋体" panose="02010600030101010101" pitchFamily="2" charset="-122"/>
                <a:hlinkClick r:id="rId7" action="ppaction://hlinksldjump"/>
              </a:rPr>
              <a:t>UML</a:t>
            </a:r>
            <a:r>
              <a:rPr lang="zh-CN" altLang="en-US" sz="3200" b="1" i="1">
                <a:solidFill>
                  <a:schemeClr val="bg1"/>
                </a:solidFill>
                <a:latin typeface="宋体" panose="02010600030101010101" pitchFamily="2" charset="-122"/>
                <a:sym typeface="宋体" panose="02010600030101010101" pitchFamily="2" charset="-122"/>
                <a:hlinkClick r:id="rId7" action="ppaction://hlinksldjump"/>
              </a:rPr>
              <a:t>概念（</a:t>
            </a:r>
            <a:r>
              <a:rPr lang="en-US" altLang="zh-CN" sz="3200" b="1" i="1">
                <a:solidFill>
                  <a:schemeClr val="bg1"/>
                </a:solidFill>
                <a:latin typeface="宋体" panose="02010600030101010101" pitchFamily="2" charset="-122"/>
                <a:sym typeface="宋体" panose="02010600030101010101" pitchFamily="2" charset="-122"/>
                <a:hlinkClick r:id="rId7" action="ppaction://hlinksldjump"/>
              </a:rPr>
              <a:t>UML</a:t>
            </a:r>
            <a:r>
              <a:rPr lang="zh-CN" altLang="en-US" sz="3200" b="1" i="1">
                <a:solidFill>
                  <a:schemeClr val="bg1"/>
                </a:solidFill>
                <a:latin typeface="宋体" panose="02010600030101010101" pitchFamily="2" charset="-122"/>
                <a:sym typeface="宋体" panose="02010600030101010101" pitchFamily="2" charset="-122"/>
                <a:hlinkClick r:id="rId7" action="ppaction://hlinksldjump"/>
              </a:rPr>
              <a:t>是什么）</a:t>
            </a:r>
            <a:endParaRPr lang="zh-CN" altLang="en-US" sz="3200" b="1" i="1">
              <a:solidFill>
                <a:schemeClr val="bg1"/>
              </a:solidFill>
              <a:latin typeface="宋体" panose="02010600030101010101" pitchFamily="2" charset="-122"/>
              <a:sym typeface="宋体" panose="02010600030101010101" pitchFamily="2" charset="-122"/>
            </a:endParaRPr>
          </a:p>
        </p:txBody>
      </p:sp>
      <p:sp>
        <p:nvSpPr>
          <p:cNvPr id="6154" name="文本框 14"/>
          <p:cNvSpPr>
            <a:spLocks noChangeArrowheads="1"/>
          </p:cNvSpPr>
          <p:nvPr/>
        </p:nvSpPr>
        <p:spPr bwMode="auto">
          <a:xfrm>
            <a:off x="2840038" y="2073275"/>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4989"/>
                </a:solidFill>
                <a:sym typeface="Calibri" panose="020F0502020204030204" pitchFamily="34" charset="0"/>
              </a:rPr>
              <a:t>02.</a:t>
            </a:r>
            <a:endParaRPr lang="zh-CN" altLang="en-US" sz="4000" b="1" i="1">
              <a:solidFill>
                <a:srgbClr val="ED4989"/>
              </a:solidFill>
              <a:sym typeface="Calibri" panose="020F0502020204030204" pitchFamily="34" charset="0"/>
            </a:endParaRPr>
          </a:p>
        </p:txBody>
      </p:sp>
      <p:sp>
        <p:nvSpPr>
          <p:cNvPr id="6155" name="文本框 15"/>
          <p:cNvSpPr>
            <a:spLocks noChangeArrowheads="1"/>
          </p:cNvSpPr>
          <p:nvPr/>
        </p:nvSpPr>
        <p:spPr bwMode="auto">
          <a:xfrm>
            <a:off x="2370138" y="3810000"/>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26B7CC"/>
                </a:solidFill>
                <a:sym typeface="Calibri" panose="020F0502020204030204" pitchFamily="34" charset="0"/>
              </a:rPr>
              <a:t>03.</a:t>
            </a:r>
            <a:endParaRPr lang="zh-CN" altLang="en-US" sz="4000" b="1" i="1">
              <a:solidFill>
                <a:srgbClr val="26B7CC"/>
              </a:solidFill>
              <a:sym typeface="Calibri" panose="020F0502020204030204" pitchFamily="34" charset="0"/>
            </a:endParaRPr>
          </a:p>
        </p:txBody>
      </p:sp>
      <p:sp>
        <p:nvSpPr>
          <p:cNvPr id="6156" name="文本框 16"/>
          <p:cNvSpPr>
            <a:spLocks noChangeArrowheads="1"/>
          </p:cNvSpPr>
          <p:nvPr/>
        </p:nvSpPr>
        <p:spPr bwMode="auto">
          <a:xfrm>
            <a:off x="2852738" y="4310063"/>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4989"/>
                </a:solidFill>
                <a:sym typeface="Calibri" panose="020F0502020204030204" pitchFamily="34" charset="0"/>
              </a:rPr>
              <a:t>04.</a:t>
            </a:r>
            <a:endParaRPr lang="zh-CN" altLang="en-US" sz="4000" b="1" i="1">
              <a:solidFill>
                <a:srgbClr val="ED4989"/>
              </a:solidFill>
              <a:sym typeface="Calibri" panose="020F0502020204030204" pitchFamily="34" charset="0"/>
            </a:endParaRPr>
          </a:p>
        </p:txBody>
      </p:sp>
      <p:sp>
        <p:nvSpPr>
          <p:cNvPr id="6157" name="矩形 18"/>
          <p:cNvSpPr>
            <a:spLocks noChangeArrowheads="1"/>
          </p:cNvSpPr>
          <p:nvPr/>
        </p:nvSpPr>
        <p:spPr bwMode="auto">
          <a:xfrm rot="-361439">
            <a:off x="3787775" y="1941513"/>
            <a:ext cx="4214813" cy="476250"/>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sym typeface="Calibri" panose="020F0502020204030204" pitchFamily="34" charset="0"/>
                <a:hlinkClick r:id="rId8" action="ppaction://hlinksldjump"/>
              </a:rPr>
              <a:t>UML</a:t>
            </a:r>
            <a:r>
              <a:rPr lang="zh-CN" altLang="en-US" sz="3200" b="1" i="1">
                <a:solidFill>
                  <a:srgbClr val="FFFFFF"/>
                </a:solidFill>
                <a:sym typeface="Calibri" panose="020F0502020204030204" pitchFamily="34" charset="0"/>
                <a:hlinkClick r:id="rId8" action="ppaction://hlinksldjump"/>
              </a:rPr>
              <a:t>的诞生历史</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6158" name="矩形 19"/>
          <p:cNvSpPr>
            <a:spLocks noChangeArrowheads="1"/>
          </p:cNvSpPr>
          <p:nvPr/>
        </p:nvSpPr>
        <p:spPr bwMode="auto">
          <a:xfrm rot="-361439">
            <a:off x="3344863" y="3541713"/>
            <a:ext cx="6237287" cy="474662"/>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9"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9" action="ppaction://hlinksldjump"/>
              </a:rPr>
              <a:t>的特点</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6159" name="矩形 20"/>
          <p:cNvSpPr>
            <a:spLocks noChangeArrowheads="1"/>
          </p:cNvSpPr>
          <p:nvPr/>
        </p:nvSpPr>
        <p:spPr bwMode="auto">
          <a:xfrm rot="-361439">
            <a:off x="3911600" y="4191000"/>
            <a:ext cx="4383088" cy="476250"/>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10"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10" action="ppaction://hlinksldjump"/>
              </a:rPr>
              <a:t>的结构</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6160" name="直角三角形 23"/>
          <p:cNvSpPr>
            <a:spLocks noChangeArrowheads="1"/>
          </p:cNvSpPr>
          <p:nvPr/>
        </p:nvSpPr>
        <p:spPr bwMode="auto">
          <a:xfrm rot="-370201" flipH="1" flipV="1">
            <a:off x="8007350" y="4435475"/>
            <a:ext cx="203200" cy="203200"/>
          </a:xfrm>
          <a:prstGeom prst="rtTriangle">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61" name="直角三角形 24"/>
          <p:cNvSpPr>
            <a:spLocks noChangeArrowheads="1"/>
          </p:cNvSpPr>
          <p:nvPr/>
        </p:nvSpPr>
        <p:spPr bwMode="auto">
          <a:xfrm rot="-370201" flipH="1" flipV="1">
            <a:off x="9275763" y="3694113"/>
            <a:ext cx="201612" cy="203200"/>
          </a:xfrm>
          <a:prstGeom prst="rtTriangle">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62" name="直角三角形 25"/>
          <p:cNvSpPr>
            <a:spLocks noChangeArrowheads="1"/>
          </p:cNvSpPr>
          <p:nvPr/>
        </p:nvSpPr>
        <p:spPr bwMode="auto">
          <a:xfrm rot="-370201" flipH="1" flipV="1">
            <a:off x="7602538" y="2170113"/>
            <a:ext cx="203200" cy="203200"/>
          </a:xfrm>
          <a:prstGeom prst="rtTriangle">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163" name="直角三角形 26"/>
          <p:cNvSpPr>
            <a:spLocks noChangeArrowheads="1"/>
          </p:cNvSpPr>
          <p:nvPr/>
        </p:nvSpPr>
        <p:spPr bwMode="auto">
          <a:xfrm rot="-370201" flipH="1" flipV="1">
            <a:off x="7329488" y="1473200"/>
            <a:ext cx="201612" cy="201613"/>
          </a:xfrm>
          <a:prstGeom prst="rtTriangle">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 name="矩形 35">
            <a:extLst>
              <a:ext uri="{FF2B5EF4-FFF2-40B4-BE49-F238E27FC236}"/>
            </a:extLst>
          </p:cNvPr>
          <p:cNvSpPr/>
          <p:nvPr/>
        </p:nvSpPr>
        <p:spPr>
          <a:xfrm rot="21244153">
            <a:off x="4181475" y="4786313"/>
            <a:ext cx="3033713"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11" action="ppaction://hlinksldjump"/>
              </a:rPr>
              <a:t>04.1 UML</a:t>
            </a:r>
            <a:r>
              <a:rPr lang="zh-CN" altLang="en-US" sz="2800" dirty="0">
                <a:solidFill>
                  <a:schemeClr val="bg1"/>
                </a:solidFill>
                <a:hlinkClick r:id="rId11" action="ppaction://hlinksldjump"/>
              </a:rPr>
              <a:t>中的事物</a:t>
            </a:r>
            <a:endParaRPr lang="zh-CN" altLang="en-US" sz="2800" dirty="0">
              <a:solidFill>
                <a:schemeClr val="bg1"/>
              </a:solidFill>
            </a:endParaRPr>
          </a:p>
        </p:txBody>
      </p:sp>
      <p:sp>
        <p:nvSpPr>
          <p:cNvPr id="3" name="日期占位符 2">
            <a:extLst>
              <a:ext uri="{FF2B5EF4-FFF2-40B4-BE49-F238E27FC236}"/>
            </a:extLst>
          </p:cNvPr>
          <p:cNvSpPr>
            <a:spLocks noGrp="1"/>
          </p:cNvSpPr>
          <p:nvPr>
            <p:ph type="dt" sz="quarter" idx="10"/>
          </p:nvPr>
        </p:nvSpPr>
        <p:spPr/>
        <p:txBody>
          <a:bodyPr/>
          <a:lstStyle/>
          <a:p>
            <a:pPr>
              <a:defRPr/>
            </a:pPr>
            <a:fld id="{82740754-54AC-4282-B860-016AE8589444}" type="datetime1">
              <a:rPr lang="zh-CN" altLang="en-US"/>
              <a:pPr>
                <a:defRPr/>
              </a:pPr>
              <a:t>2018/10/21</a:t>
            </a:fld>
            <a:endParaRPr lang="zh-CN" altLang="zh-CN"/>
          </a:p>
        </p:txBody>
      </p:sp>
      <p:sp>
        <p:nvSpPr>
          <p:cNvPr id="61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5B6EB6D-B25F-4253-843C-87BE953F62BE}" type="slidenum">
              <a:rPr lang="zh-CN" altLang="en-US" sz="1200" smtClean="0">
                <a:solidFill>
                  <a:srgbClr val="898989"/>
                </a:solidFill>
              </a:rPr>
              <a:pPr>
                <a:lnSpc>
                  <a:spcPct val="100000"/>
                </a:lnSpc>
                <a:spcBef>
                  <a:spcPct val="0"/>
                </a:spcBef>
                <a:buFontTx/>
                <a:buNone/>
              </a:pPr>
              <a:t>2</a:t>
            </a:fld>
            <a:endParaRPr lang="zh-CN" altLang="en-US" sz="1800" smtClean="0"/>
          </a:p>
        </p:txBody>
      </p:sp>
      <p:pic>
        <p:nvPicPr>
          <p:cNvPr id="6167" name="图片 2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19"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的特点</a:t>
            </a:r>
            <a:endParaRPr lang="zh-CN" altLang="zh-CN" sz="5400" b="1">
              <a:solidFill>
                <a:schemeClr val="bg1"/>
              </a:solidFill>
              <a:sym typeface="宋体" panose="02010600030101010101" pitchFamily="2" charset="-122"/>
            </a:endParaRPr>
          </a:p>
        </p:txBody>
      </p:sp>
      <p:grpSp>
        <p:nvGrpSpPr>
          <p:cNvPr id="34820" name="Group 4"/>
          <p:cNvGrpSpPr>
            <a:grpSpLocks/>
          </p:cNvGrpSpPr>
          <p:nvPr/>
        </p:nvGrpSpPr>
        <p:grpSpPr bwMode="auto">
          <a:xfrm>
            <a:off x="0" y="6734175"/>
            <a:ext cx="12192000" cy="138113"/>
            <a:chOff x="0" y="0"/>
            <a:chExt cx="12231884" cy="334101"/>
          </a:xfrm>
        </p:grpSpPr>
        <p:sp>
          <p:nvSpPr>
            <p:cNvPr id="34835"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36"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37"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38"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4839"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104" name="矩形 5"/>
          <p:cNvSpPr>
            <a:spLocks noChangeArrowheads="1"/>
          </p:cNvSpPr>
          <p:nvPr/>
        </p:nvSpPr>
        <p:spPr bwMode="auto">
          <a:xfrm>
            <a:off x="555625" y="2184400"/>
            <a:ext cx="28257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a:latin typeface="Arial" panose="020B0604020202020204" pitchFamily="34" charset="0"/>
              </a:rPr>
              <a:t>UML</a:t>
            </a:r>
            <a:r>
              <a:rPr lang="zh-CN" altLang="en-US" sz="2400">
                <a:latin typeface="Arial" panose="020B0604020202020204" pitchFamily="34" charset="0"/>
              </a:rPr>
              <a:t>统一了</a:t>
            </a:r>
            <a:r>
              <a:rPr lang="en-US" altLang="zh-CN" sz="2400">
                <a:latin typeface="Arial" panose="020B0604020202020204" pitchFamily="34" charset="0"/>
              </a:rPr>
              <a:t>Booch</a:t>
            </a:r>
            <a:r>
              <a:rPr lang="zh-CN" altLang="en-US" sz="2400">
                <a:latin typeface="Arial" panose="020B0604020202020204" pitchFamily="34" charset="0"/>
              </a:rPr>
              <a:t>、</a:t>
            </a:r>
            <a:r>
              <a:rPr lang="en-US" altLang="zh-CN" sz="2400">
                <a:latin typeface="Arial" panose="020B0604020202020204" pitchFamily="34" charset="0"/>
              </a:rPr>
              <a:t>OMT</a:t>
            </a:r>
            <a:r>
              <a:rPr lang="zh-CN" altLang="en-US" sz="2400">
                <a:latin typeface="Arial" panose="020B0604020202020204" pitchFamily="34" charset="0"/>
              </a:rPr>
              <a:t>、</a:t>
            </a:r>
            <a:r>
              <a:rPr lang="en-US" altLang="zh-CN" sz="2400">
                <a:latin typeface="Arial" panose="020B0604020202020204" pitchFamily="34" charset="0"/>
              </a:rPr>
              <a:t>OOSE</a:t>
            </a:r>
            <a:r>
              <a:rPr lang="zh-CN" altLang="en-US" sz="2400">
                <a:latin typeface="Arial" panose="020B0604020202020204" pitchFamily="34" charset="0"/>
              </a:rPr>
              <a:t>和其他面向对象方法所涉及的基本概念和建模符号。</a:t>
            </a:r>
            <a:endParaRPr lang="zh-CN" altLang="en-US" sz="1800">
              <a:solidFill>
                <a:srgbClr val="2E3740"/>
              </a:solidFill>
              <a:sym typeface="宋体" panose="02010600030101010101" pitchFamily="2" charset="-122"/>
            </a:endParaRPr>
          </a:p>
        </p:txBody>
      </p:sp>
      <p:sp>
        <p:nvSpPr>
          <p:cNvPr id="4105" name="矩形 6"/>
          <p:cNvSpPr>
            <a:spLocks noChangeArrowheads="1"/>
          </p:cNvSpPr>
          <p:nvPr/>
        </p:nvSpPr>
        <p:spPr bwMode="auto">
          <a:xfrm>
            <a:off x="4110038" y="2176463"/>
            <a:ext cx="24352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a:latin typeface="Arial" panose="020B0604020202020204" pitchFamily="34" charset="0"/>
              </a:rPr>
              <a:t>UML</a:t>
            </a:r>
            <a:r>
              <a:rPr lang="zh-CN" altLang="en-US" sz="2400">
                <a:latin typeface="Arial" panose="020B0604020202020204" pitchFamily="34" charset="0"/>
              </a:rPr>
              <a:t>吸取了面向对象领域中各种优秀的思想，其中也包括非</a:t>
            </a:r>
            <a:r>
              <a:rPr lang="en-US" altLang="zh-CN" sz="2400">
                <a:latin typeface="Arial" panose="020B0604020202020204" pitchFamily="34" charset="0"/>
              </a:rPr>
              <a:t>OO</a:t>
            </a:r>
            <a:r>
              <a:rPr lang="zh-CN" altLang="en-US" sz="2400">
                <a:latin typeface="Arial" panose="020B0604020202020204" pitchFamily="34" charset="0"/>
              </a:rPr>
              <a:t>方法的影响。</a:t>
            </a:r>
            <a:endParaRPr lang="zh-CN" altLang="en-US" sz="2400">
              <a:solidFill>
                <a:srgbClr val="2E3740"/>
              </a:solidFill>
              <a:sym typeface="宋体" panose="02010600030101010101" pitchFamily="2" charset="-122"/>
            </a:endParaRPr>
          </a:p>
        </p:txBody>
      </p:sp>
      <p:sp>
        <p:nvSpPr>
          <p:cNvPr id="4106" name="矩形 7"/>
          <p:cNvSpPr>
            <a:spLocks noChangeArrowheads="1"/>
          </p:cNvSpPr>
          <p:nvPr/>
        </p:nvSpPr>
        <p:spPr bwMode="auto">
          <a:xfrm>
            <a:off x="7651750" y="2047875"/>
            <a:ext cx="405130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en-US" altLang="zh-CN" sz="2400">
                <a:latin typeface="Arial" panose="020B0604020202020204" pitchFamily="34" charset="0"/>
              </a:rPr>
              <a:t>UML</a:t>
            </a:r>
            <a:r>
              <a:rPr lang="zh-CN" altLang="en-US" sz="2400">
                <a:latin typeface="Arial" panose="020B0604020202020204" pitchFamily="34" charset="0"/>
              </a:rPr>
              <a:t>在演变的过程中还提出了一些新的概念：模板、职责、扩展机制、线程、过程、分布式、并发、模式、合作、活动图；并清晰地区分类型、类和实例、细化、接口和组件概念。</a:t>
            </a:r>
            <a:endParaRPr lang="zh-CN" altLang="en-US" sz="1800">
              <a:solidFill>
                <a:srgbClr val="2E3740"/>
              </a:solidFill>
              <a:sym typeface="宋体" panose="02010600030101010101" pitchFamily="2" charset="-122"/>
            </a:endParaRPr>
          </a:p>
        </p:txBody>
      </p:sp>
      <p:sp>
        <p:nvSpPr>
          <p:cNvPr id="4107" name="矩形 9"/>
          <p:cNvSpPr>
            <a:spLocks noChangeArrowheads="1"/>
          </p:cNvSpPr>
          <p:nvPr/>
        </p:nvSpPr>
        <p:spPr bwMode="auto">
          <a:xfrm>
            <a:off x="1285875" y="1414463"/>
            <a:ext cx="1343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FF0000"/>
                </a:solidFill>
                <a:latin typeface="黑体" panose="02010609060101010101" pitchFamily="49" charset="-122"/>
                <a:ea typeface="黑体" panose="02010609060101010101" pitchFamily="49" charset="-122"/>
                <a:sym typeface="宋体" panose="02010600030101010101" pitchFamily="2" charset="-122"/>
              </a:rPr>
              <a:t>统一</a:t>
            </a:r>
            <a:r>
              <a:rPr lang="zh-CN" altLang="en-US" sz="3600" b="1">
                <a:solidFill>
                  <a:srgbClr val="2E3740"/>
                </a:solidFill>
                <a:latin typeface="黑体" panose="02010609060101010101" pitchFamily="49" charset="-122"/>
                <a:ea typeface="黑体" panose="02010609060101010101" pitchFamily="49" charset="-122"/>
                <a:sym typeface="宋体" panose="02010600030101010101" pitchFamily="2" charset="-122"/>
              </a:rPr>
              <a:t> </a:t>
            </a:r>
            <a:endParaRPr lang="en-US" altLang="zh-CN" sz="3600" b="1">
              <a:solidFill>
                <a:srgbClr val="2E3740"/>
              </a:solidFill>
              <a:latin typeface="黑体" panose="02010609060101010101" pitchFamily="49" charset="-122"/>
              <a:ea typeface="黑体" panose="02010609060101010101" pitchFamily="49" charset="-122"/>
              <a:sym typeface="Calibri" panose="020F0502020204030204" pitchFamily="34" charset="0"/>
            </a:endParaRPr>
          </a:p>
        </p:txBody>
      </p:sp>
      <p:sp>
        <p:nvSpPr>
          <p:cNvPr id="4108" name="矩形 10"/>
          <p:cNvSpPr>
            <a:spLocks noChangeArrowheads="1"/>
          </p:cNvSpPr>
          <p:nvPr/>
        </p:nvSpPr>
        <p:spPr bwMode="auto">
          <a:xfrm>
            <a:off x="4959350" y="1462088"/>
            <a:ext cx="1111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FF0000"/>
                </a:solidFill>
                <a:latin typeface="黑体" panose="02010609060101010101" pitchFamily="49" charset="-122"/>
                <a:ea typeface="黑体" panose="02010609060101010101" pitchFamily="49" charset="-122"/>
                <a:sym typeface="Calibri" panose="020F0502020204030204" pitchFamily="34" charset="0"/>
              </a:rPr>
              <a:t>吸取</a:t>
            </a:r>
            <a:endParaRPr lang="en-US" altLang="zh-CN" sz="3600" b="1">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4109" name="矩形 11"/>
          <p:cNvSpPr>
            <a:spLocks noChangeArrowheads="1"/>
          </p:cNvSpPr>
          <p:nvPr/>
        </p:nvSpPr>
        <p:spPr bwMode="auto">
          <a:xfrm>
            <a:off x="8920163" y="1357313"/>
            <a:ext cx="12160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FF0000"/>
                </a:solidFill>
                <a:latin typeface="黑体" panose="02010609060101010101" pitchFamily="49" charset="-122"/>
                <a:ea typeface="黑体" panose="02010609060101010101" pitchFamily="49" charset="-122"/>
                <a:sym typeface="宋体" panose="02010600030101010101" pitchFamily="2" charset="-122"/>
              </a:rPr>
              <a:t>创新</a:t>
            </a:r>
            <a:r>
              <a:rPr lang="zh-CN" altLang="en-US" sz="3600" b="1" i="1">
                <a:solidFill>
                  <a:srgbClr val="FF0000"/>
                </a:solidFill>
                <a:sym typeface="宋体" panose="02010600030101010101" pitchFamily="2" charset="-122"/>
              </a:rPr>
              <a:t> </a:t>
            </a:r>
            <a:endParaRPr lang="en-US" altLang="zh-CN" sz="3600" b="1" i="1">
              <a:solidFill>
                <a:srgbClr val="FF0000"/>
              </a:solidFill>
              <a:sym typeface="Calibri" panose="020F0502020204030204" pitchFamily="34" charset="0"/>
            </a:endParaRPr>
          </a:p>
        </p:txBody>
      </p:sp>
      <p:sp>
        <p:nvSpPr>
          <p:cNvPr id="34827" name="直接连接符 14"/>
          <p:cNvSpPr>
            <a:spLocks noChangeShapeType="1"/>
          </p:cNvSpPr>
          <p:nvPr/>
        </p:nvSpPr>
        <p:spPr bwMode="auto">
          <a:xfrm>
            <a:off x="3735388" y="1841500"/>
            <a:ext cx="0" cy="323373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直接连接符 15"/>
          <p:cNvSpPr>
            <a:spLocks noChangeShapeType="1"/>
          </p:cNvSpPr>
          <p:nvPr/>
        </p:nvSpPr>
        <p:spPr bwMode="auto">
          <a:xfrm>
            <a:off x="6945313" y="1841500"/>
            <a:ext cx="0" cy="3233738"/>
          </a:xfrm>
          <a:prstGeom prst="line">
            <a:avLst/>
          </a:prstGeom>
          <a:noFill/>
          <a:ln w="12700">
            <a:solidFill>
              <a:srgbClr val="D8D8D8"/>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任意多边形 6"/>
          <p:cNvSpPr>
            <a:spLocks noChangeArrowheads="1"/>
          </p:cNvSpPr>
          <p:nvPr/>
        </p:nvSpPr>
        <p:spPr bwMode="auto">
          <a:xfrm>
            <a:off x="422275" y="1436688"/>
            <a:ext cx="3076575" cy="4545012"/>
          </a:xfrm>
          <a:custGeom>
            <a:avLst/>
            <a:gdLst>
              <a:gd name="T0" fmla="*/ 0 w 2235563"/>
              <a:gd name="T1" fmla="*/ 2147483646 h 1448138"/>
              <a:gd name="T2" fmla="*/ 2147483646 w 2235563"/>
              <a:gd name="T3" fmla="*/ 0 h 1448138"/>
              <a:gd name="T4" fmla="*/ 2147483646 w 2235563"/>
              <a:gd name="T5" fmla="*/ 0 h 1448138"/>
              <a:gd name="T6" fmla="*/ 2147483646 w 2235563"/>
              <a:gd name="T7" fmla="*/ 2147483646 h 1448138"/>
              <a:gd name="T8" fmla="*/ 2147483646 w 2235563"/>
              <a:gd name="T9" fmla="*/ 2147483646 h 1448138"/>
              <a:gd name="T10" fmla="*/ 2147483646 w 2235563"/>
              <a:gd name="T11" fmla="*/ 2147483646 h 1448138"/>
              <a:gd name="T12" fmla="*/ 2147483646 w 2235563"/>
              <a:gd name="T13" fmla="*/ 2147483646 h 1448138"/>
              <a:gd name="T14" fmla="*/ 0 w 2235563"/>
              <a:gd name="T15" fmla="*/ 2147483646 h 1448138"/>
              <a:gd name="T16" fmla="*/ 0 w 2235563"/>
              <a:gd name="T17" fmla="*/ 2147483646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26B7CC"/>
            </a:solidFill>
            <a:bevel/>
            <a:headEnd/>
            <a:tailEnd/>
          </a:ln>
          <a:extLst>
            <a:ext uri="{909E8E84-426E-40DD-AFC4-6F175D3DCCD1}">
              <a14:hiddenFill xmlns:a14="http://schemas.microsoft.com/office/drawing/2010/main">
                <a:solidFill>
                  <a:srgbClr val="FFFFFF"/>
                </a:solidFill>
              </a14:hiddenFill>
            </a:ext>
          </a:extLst>
        </p:spPr>
        <p:txBody>
          <a:bodyPr lIns="184211" tIns="184211" rIns="854880" bIns="546246"/>
          <a:lstStyle/>
          <a:p>
            <a:endParaRPr lang="zh-CN" altLang="en-US"/>
          </a:p>
        </p:txBody>
      </p:sp>
      <p:sp>
        <p:nvSpPr>
          <p:cNvPr id="31" name="任意多边形 5"/>
          <p:cNvSpPr>
            <a:spLocks noChangeArrowheads="1"/>
          </p:cNvSpPr>
          <p:nvPr/>
        </p:nvSpPr>
        <p:spPr bwMode="auto">
          <a:xfrm>
            <a:off x="7192963" y="1414463"/>
            <a:ext cx="4611687" cy="4540250"/>
          </a:xfrm>
          <a:custGeom>
            <a:avLst/>
            <a:gdLst>
              <a:gd name="T0" fmla="*/ 0 w 2235563"/>
              <a:gd name="T1" fmla="*/ 2147483646 h 1448138"/>
              <a:gd name="T2" fmla="*/ 2147483646 w 2235563"/>
              <a:gd name="T3" fmla="*/ 0 h 1448138"/>
              <a:gd name="T4" fmla="*/ 2147483646 w 2235563"/>
              <a:gd name="T5" fmla="*/ 0 h 1448138"/>
              <a:gd name="T6" fmla="*/ 2147483646 w 2235563"/>
              <a:gd name="T7" fmla="*/ 2147483646 h 1448138"/>
              <a:gd name="T8" fmla="*/ 2147483646 w 2235563"/>
              <a:gd name="T9" fmla="*/ 2147483646 h 1448138"/>
              <a:gd name="T10" fmla="*/ 2147483646 w 2235563"/>
              <a:gd name="T11" fmla="*/ 2147483646 h 1448138"/>
              <a:gd name="T12" fmla="*/ 2147483646 w 2235563"/>
              <a:gd name="T13" fmla="*/ 2147483646 h 1448138"/>
              <a:gd name="T14" fmla="*/ 0 w 2235563"/>
              <a:gd name="T15" fmla="*/ 2147483646 h 1448138"/>
              <a:gd name="T16" fmla="*/ 0 w 2235563"/>
              <a:gd name="T17" fmla="*/ 2147483646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2E3740"/>
            </a:solidFill>
            <a:bevel/>
            <a:headEnd/>
            <a:tailEnd/>
          </a:ln>
          <a:extLst>
            <a:ext uri="{909E8E84-426E-40DD-AFC4-6F175D3DCCD1}">
              <a14:hiddenFill xmlns:a14="http://schemas.microsoft.com/office/drawing/2010/main">
                <a:solidFill>
                  <a:srgbClr val="FFFFFF"/>
                </a:solidFill>
              </a14:hiddenFill>
            </a:ext>
          </a:extLst>
        </p:spPr>
        <p:txBody>
          <a:bodyPr lIns="854880" tIns="184211" rIns="184211" bIns="546246"/>
          <a:lstStyle/>
          <a:p>
            <a:endParaRPr lang="zh-CN" altLang="en-US"/>
          </a:p>
        </p:txBody>
      </p:sp>
      <p:sp>
        <p:nvSpPr>
          <p:cNvPr id="32" name="任意多边形 3"/>
          <p:cNvSpPr>
            <a:spLocks noChangeArrowheads="1"/>
          </p:cNvSpPr>
          <p:nvPr/>
        </p:nvSpPr>
        <p:spPr bwMode="auto">
          <a:xfrm>
            <a:off x="3998913" y="1414463"/>
            <a:ext cx="2698750" cy="4567237"/>
          </a:xfrm>
          <a:custGeom>
            <a:avLst/>
            <a:gdLst>
              <a:gd name="T0" fmla="*/ 0 w 2235563"/>
              <a:gd name="T1" fmla="*/ 2147483646 h 1448138"/>
              <a:gd name="T2" fmla="*/ 480191925 w 2235563"/>
              <a:gd name="T3" fmla="*/ 0 h 1448138"/>
              <a:gd name="T4" fmla="*/ 2147483646 w 2235563"/>
              <a:gd name="T5" fmla="*/ 0 h 1448138"/>
              <a:gd name="T6" fmla="*/ 2147483646 w 2235563"/>
              <a:gd name="T7" fmla="*/ 2147483646 h 1448138"/>
              <a:gd name="T8" fmla="*/ 2147483646 w 2235563"/>
              <a:gd name="T9" fmla="*/ 2147483646 h 1448138"/>
              <a:gd name="T10" fmla="*/ 2147483646 w 2235563"/>
              <a:gd name="T11" fmla="*/ 2147483646 h 1448138"/>
              <a:gd name="T12" fmla="*/ 480191925 w 2235563"/>
              <a:gd name="T13" fmla="*/ 2147483646 h 1448138"/>
              <a:gd name="T14" fmla="*/ 0 w 2235563"/>
              <a:gd name="T15" fmla="*/ 2147483646 h 1448138"/>
              <a:gd name="T16" fmla="*/ 0 w 2235563"/>
              <a:gd name="T17" fmla="*/ 2147483646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ED4989"/>
            </a:solidFill>
            <a:bevel/>
            <a:headEnd/>
            <a:tailEnd/>
          </a:ln>
          <a:extLst>
            <a:ext uri="{909E8E84-426E-40DD-AFC4-6F175D3DCCD1}">
              <a14:hiddenFill xmlns:a14="http://schemas.microsoft.com/office/drawing/2010/main">
                <a:solidFill>
                  <a:srgbClr val="FFFFFF"/>
                </a:solidFill>
              </a14:hiddenFill>
            </a:ext>
          </a:extLst>
        </p:spPr>
        <p:txBody>
          <a:bodyPr lIns="854880" tIns="546246" rIns="184211" bIns="184211"/>
          <a:lstStyle/>
          <a:p>
            <a:endParaRPr lang="zh-CN" altLang="en-US"/>
          </a:p>
        </p:txBody>
      </p:sp>
      <p:sp>
        <p:nvSpPr>
          <p:cNvPr id="2" name="日期占位符 1">
            <a:extLst>
              <a:ext uri="{FF2B5EF4-FFF2-40B4-BE49-F238E27FC236}"/>
            </a:extLst>
          </p:cNvPr>
          <p:cNvSpPr>
            <a:spLocks noGrp="1"/>
          </p:cNvSpPr>
          <p:nvPr>
            <p:ph type="dt" sz="quarter" idx="10"/>
          </p:nvPr>
        </p:nvSpPr>
        <p:spPr/>
        <p:txBody>
          <a:bodyPr/>
          <a:lstStyle/>
          <a:p>
            <a:pPr>
              <a:defRPr/>
            </a:pPr>
            <a:fld id="{2733AABE-ECEE-40D3-A77E-9FFC686B9A45}" type="datetime1">
              <a:rPr lang="zh-CN" altLang="en-US"/>
              <a:pPr>
                <a:defRPr/>
              </a:pPr>
              <a:t>2018/10/21</a:t>
            </a:fld>
            <a:endParaRPr lang="zh-CN" altLang="zh-CN"/>
          </a:p>
        </p:txBody>
      </p:sp>
      <p:sp>
        <p:nvSpPr>
          <p:cNvPr id="3483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D6CDA9F2-84F7-49E3-9516-E34974713C5C}" type="slidenum">
              <a:rPr lang="zh-CN" altLang="en-US" sz="1200" smtClean="0">
                <a:solidFill>
                  <a:srgbClr val="898989"/>
                </a:solidFill>
              </a:rPr>
              <a:pPr>
                <a:lnSpc>
                  <a:spcPct val="100000"/>
                </a:lnSpc>
                <a:spcBef>
                  <a:spcPct val="0"/>
                </a:spcBef>
                <a:buFontTx/>
                <a:buNone/>
              </a:pPr>
              <a:t>20</a:t>
            </a:fld>
            <a:endParaRPr lang="zh-CN" altLang="en-US" sz="1800" smtClean="0"/>
          </a:p>
        </p:txBody>
      </p:sp>
      <p:pic>
        <p:nvPicPr>
          <p:cNvPr id="34834" name="图片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107"/>
                                        </p:tgtEl>
                                        <p:attrNameLst>
                                          <p:attrName>style.visibility</p:attrName>
                                        </p:attrNameLst>
                                      </p:cBhvr>
                                      <p:to>
                                        <p:strVal val="visible"/>
                                      </p:to>
                                    </p:set>
                                    <p:animEffect transition="in" filter="fade">
                                      <p:cBhvr>
                                        <p:cTn id="12" dur="1000"/>
                                        <p:tgtEl>
                                          <p:spTgt spid="4107"/>
                                        </p:tgtEl>
                                      </p:cBhvr>
                                    </p:animEffect>
                                    <p:anim calcmode="lin" valueType="num">
                                      <p:cBhvr>
                                        <p:cTn id="13" dur="1000" fill="hold"/>
                                        <p:tgtEl>
                                          <p:spTgt spid="4107"/>
                                        </p:tgtEl>
                                        <p:attrNameLst>
                                          <p:attrName>ppt_x</p:attrName>
                                        </p:attrNameLst>
                                      </p:cBhvr>
                                      <p:tavLst>
                                        <p:tav tm="0">
                                          <p:val>
                                            <p:strVal val="#ppt_x"/>
                                          </p:val>
                                        </p:tav>
                                        <p:tav tm="100000">
                                          <p:val>
                                            <p:strVal val="#ppt_x"/>
                                          </p:val>
                                        </p:tav>
                                      </p:tavLst>
                                    </p:anim>
                                    <p:anim calcmode="lin" valueType="num">
                                      <p:cBhvr>
                                        <p:cTn id="14" dur="1000" fill="hold"/>
                                        <p:tgtEl>
                                          <p:spTgt spid="410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fade">
                                      <p:cBhvr>
                                        <p:cTn id="17" dur="1000"/>
                                        <p:tgtEl>
                                          <p:spTgt spid="4104"/>
                                        </p:tgtEl>
                                      </p:cBhvr>
                                    </p:animEffect>
                                    <p:anim calcmode="lin" valueType="num">
                                      <p:cBhvr>
                                        <p:cTn id="18" dur="1000" fill="hold"/>
                                        <p:tgtEl>
                                          <p:spTgt spid="4104"/>
                                        </p:tgtEl>
                                        <p:attrNameLst>
                                          <p:attrName>ppt_x</p:attrName>
                                        </p:attrNameLst>
                                      </p:cBhvr>
                                      <p:tavLst>
                                        <p:tav tm="0">
                                          <p:val>
                                            <p:strVal val="#ppt_x"/>
                                          </p:val>
                                        </p:tav>
                                        <p:tav tm="100000">
                                          <p:val>
                                            <p:strVal val="#ppt_x"/>
                                          </p:val>
                                        </p:tav>
                                      </p:tavLst>
                                    </p:anim>
                                    <p:anim calcmode="lin" valueType="num">
                                      <p:cBhvr>
                                        <p:cTn id="19" dur="1000" fill="hold"/>
                                        <p:tgtEl>
                                          <p:spTgt spid="4104"/>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4108"/>
                                        </p:tgtEl>
                                        <p:attrNameLst>
                                          <p:attrName>style.visibility</p:attrName>
                                        </p:attrNameLst>
                                      </p:cBhvr>
                                      <p:to>
                                        <p:strVal val="visible"/>
                                      </p:to>
                                    </p:set>
                                    <p:animEffect transition="in" filter="fade">
                                      <p:cBhvr>
                                        <p:cTn id="29" dur="1000"/>
                                        <p:tgtEl>
                                          <p:spTgt spid="4108"/>
                                        </p:tgtEl>
                                      </p:cBhvr>
                                    </p:animEffect>
                                    <p:anim calcmode="lin" valueType="num">
                                      <p:cBhvr>
                                        <p:cTn id="30" dur="1000" fill="hold"/>
                                        <p:tgtEl>
                                          <p:spTgt spid="4108"/>
                                        </p:tgtEl>
                                        <p:attrNameLst>
                                          <p:attrName>ppt_x</p:attrName>
                                        </p:attrNameLst>
                                      </p:cBhvr>
                                      <p:tavLst>
                                        <p:tav tm="0">
                                          <p:val>
                                            <p:strVal val="#ppt_x"/>
                                          </p:val>
                                        </p:tav>
                                        <p:tav tm="100000">
                                          <p:val>
                                            <p:strVal val="#ppt_x"/>
                                          </p:val>
                                        </p:tav>
                                      </p:tavLst>
                                    </p:anim>
                                    <p:anim calcmode="lin" valueType="num">
                                      <p:cBhvr>
                                        <p:cTn id="31" dur="1000" fill="hold"/>
                                        <p:tgtEl>
                                          <p:spTgt spid="4108"/>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4105"/>
                                        </p:tgtEl>
                                        <p:attrNameLst>
                                          <p:attrName>style.visibility</p:attrName>
                                        </p:attrNameLst>
                                      </p:cBhvr>
                                      <p:to>
                                        <p:strVal val="visible"/>
                                      </p:to>
                                    </p:set>
                                    <p:animEffect transition="in" filter="fade">
                                      <p:cBhvr>
                                        <p:cTn id="34" dur="1000"/>
                                        <p:tgtEl>
                                          <p:spTgt spid="4105"/>
                                        </p:tgtEl>
                                      </p:cBhvr>
                                    </p:animEffect>
                                    <p:anim calcmode="lin" valueType="num">
                                      <p:cBhvr>
                                        <p:cTn id="35" dur="1000" fill="hold"/>
                                        <p:tgtEl>
                                          <p:spTgt spid="4105"/>
                                        </p:tgtEl>
                                        <p:attrNameLst>
                                          <p:attrName>ppt_x</p:attrName>
                                        </p:attrNameLst>
                                      </p:cBhvr>
                                      <p:tavLst>
                                        <p:tav tm="0">
                                          <p:val>
                                            <p:strVal val="#ppt_x"/>
                                          </p:val>
                                        </p:tav>
                                        <p:tav tm="100000">
                                          <p:val>
                                            <p:strVal val="#ppt_x"/>
                                          </p:val>
                                        </p:tav>
                                      </p:tavLst>
                                    </p:anim>
                                    <p:anim calcmode="lin" valueType="num">
                                      <p:cBhvr>
                                        <p:cTn id="36" dur="1000" fill="hold"/>
                                        <p:tgtEl>
                                          <p:spTgt spid="4105"/>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1000"/>
                                        <p:tgtEl>
                                          <p:spTgt spid="31"/>
                                        </p:tgtEl>
                                      </p:cBhvr>
                                    </p:animEffect>
                                    <p:anim calcmode="lin" valueType="num">
                                      <p:cBhvr>
                                        <p:cTn id="42" dur="1000" fill="hold"/>
                                        <p:tgtEl>
                                          <p:spTgt spid="31"/>
                                        </p:tgtEl>
                                        <p:attrNameLst>
                                          <p:attrName>ppt_x</p:attrName>
                                        </p:attrNameLst>
                                      </p:cBhvr>
                                      <p:tavLst>
                                        <p:tav tm="0">
                                          <p:val>
                                            <p:strVal val="#ppt_x"/>
                                          </p:val>
                                        </p:tav>
                                        <p:tav tm="100000">
                                          <p:val>
                                            <p:strVal val="#ppt_x"/>
                                          </p:val>
                                        </p:tav>
                                      </p:tavLst>
                                    </p:anim>
                                    <p:anim calcmode="lin" valueType="num">
                                      <p:cBhvr>
                                        <p:cTn id="43" dur="1000" fill="hold"/>
                                        <p:tgtEl>
                                          <p:spTgt spid="31"/>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4109"/>
                                        </p:tgtEl>
                                        <p:attrNameLst>
                                          <p:attrName>style.visibility</p:attrName>
                                        </p:attrNameLst>
                                      </p:cBhvr>
                                      <p:to>
                                        <p:strVal val="visible"/>
                                      </p:to>
                                    </p:set>
                                    <p:animEffect transition="in" filter="fade">
                                      <p:cBhvr>
                                        <p:cTn id="46" dur="1000"/>
                                        <p:tgtEl>
                                          <p:spTgt spid="4109"/>
                                        </p:tgtEl>
                                      </p:cBhvr>
                                    </p:animEffect>
                                    <p:anim calcmode="lin" valueType="num">
                                      <p:cBhvr>
                                        <p:cTn id="47" dur="1000" fill="hold"/>
                                        <p:tgtEl>
                                          <p:spTgt spid="4109"/>
                                        </p:tgtEl>
                                        <p:attrNameLst>
                                          <p:attrName>ppt_x</p:attrName>
                                        </p:attrNameLst>
                                      </p:cBhvr>
                                      <p:tavLst>
                                        <p:tav tm="0">
                                          <p:val>
                                            <p:strVal val="#ppt_x"/>
                                          </p:val>
                                        </p:tav>
                                        <p:tav tm="100000">
                                          <p:val>
                                            <p:strVal val="#ppt_x"/>
                                          </p:val>
                                        </p:tav>
                                      </p:tavLst>
                                    </p:anim>
                                    <p:anim calcmode="lin" valueType="num">
                                      <p:cBhvr>
                                        <p:cTn id="48" dur="1000" fill="hold"/>
                                        <p:tgtEl>
                                          <p:spTgt spid="4109"/>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4106"/>
                                        </p:tgtEl>
                                        <p:attrNameLst>
                                          <p:attrName>style.visibility</p:attrName>
                                        </p:attrNameLst>
                                      </p:cBhvr>
                                      <p:to>
                                        <p:strVal val="visible"/>
                                      </p:to>
                                    </p:set>
                                    <p:animEffect transition="in" filter="fade">
                                      <p:cBhvr>
                                        <p:cTn id="51" dur="1000"/>
                                        <p:tgtEl>
                                          <p:spTgt spid="4106"/>
                                        </p:tgtEl>
                                      </p:cBhvr>
                                    </p:animEffect>
                                    <p:anim calcmode="lin" valueType="num">
                                      <p:cBhvr>
                                        <p:cTn id="52" dur="1000" fill="hold"/>
                                        <p:tgtEl>
                                          <p:spTgt spid="4106"/>
                                        </p:tgtEl>
                                        <p:attrNameLst>
                                          <p:attrName>ppt_x</p:attrName>
                                        </p:attrNameLst>
                                      </p:cBhvr>
                                      <p:tavLst>
                                        <p:tav tm="0">
                                          <p:val>
                                            <p:strVal val="#ppt_x"/>
                                          </p:val>
                                        </p:tav>
                                        <p:tav tm="100000">
                                          <p:val>
                                            <p:strVal val="#ppt_x"/>
                                          </p:val>
                                        </p:tav>
                                      </p:tavLst>
                                    </p:anim>
                                    <p:anim calcmode="lin" valueType="num">
                                      <p:cBhvr>
                                        <p:cTn id="53"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p:bldP spid="4105" grpId="0"/>
      <p:bldP spid="4106" grpId="0"/>
      <p:bldP spid="4107" grpId="0"/>
      <p:bldP spid="4108" grpId="0"/>
      <p:bldP spid="4109" grpId="0"/>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6867" name="Group 4"/>
          <p:cNvGrpSpPr>
            <a:grpSpLocks/>
          </p:cNvGrpSpPr>
          <p:nvPr/>
        </p:nvGrpSpPr>
        <p:grpSpPr bwMode="auto">
          <a:xfrm>
            <a:off x="0" y="6734175"/>
            <a:ext cx="12192000" cy="138113"/>
            <a:chOff x="0" y="0"/>
            <a:chExt cx="12231884" cy="334101"/>
          </a:xfrm>
        </p:grpSpPr>
        <p:sp>
          <p:nvSpPr>
            <p:cNvPr id="36877"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78"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79"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80"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6881"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103" name="任意多边形 4"/>
          <p:cNvSpPr>
            <a:spLocks noChangeArrowheads="1"/>
          </p:cNvSpPr>
          <p:nvPr/>
        </p:nvSpPr>
        <p:spPr bwMode="auto">
          <a:xfrm rot="10410898">
            <a:off x="2111375" y="2300288"/>
            <a:ext cx="9274175" cy="3316287"/>
          </a:xfrm>
          <a:custGeom>
            <a:avLst/>
            <a:gdLst>
              <a:gd name="T0" fmla="*/ 2147483646 w 3243492"/>
              <a:gd name="T1" fmla="*/ 0 h 2240066"/>
              <a:gd name="T2" fmla="*/ 2147483646 w 3243492"/>
              <a:gd name="T3" fmla="*/ 20902391 h 2240066"/>
              <a:gd name="T4" fmla="*/ 2147483646 w 3243492"/>
              <a:gd name="T5" fmla="*/ 20902391 h 2240066"/>
              <a:gd name="T6" fmla="*/ 2147483646 w 3243492"/>
              <a:gd name="T7" fmla="*/ 26537355 h 2240066"/>
              <a:gd name="T8" fmla="*/ 2147483646 w 3243492"/>
              <a:gd name="T9" fmla="*/ 20902391 h 2240066"/>
              <a:gd name="T10" fmla="*/ 0 w 3243492"/>
              <a:gd name="T11" fmla="*/ 2090239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4104" name="矩形 5"/>
          <p:cNvSpPr>
            <a:spLocks noChangeArrowheads="1"/>
          </p:cNvSpPr>
          <p:nvPr/>
        </p:nvSpPr>
        <p:spPr bwMode="auto">
          <a:xfrm rot="-390063">
            <a:off x="2308225" y="3178175"/>
            <a:ext cx="9064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chemeClr val="bg1"/>
                </a:solidFill>
                <a:latin typeface="Arial" panose="020B0604020202020204" pitchFamily="34" charset="0"/>
                <a:sym typeface="宋体" panose="02010600030101010101" pitchFamily="2" charset="-122"/>
              </a:rPr>
              <a:t>因此可以认为，</a:t>
            </a:r>
            <a:r>
              <a:rPr lang="en-US" altLang="zh-CN" sz="3200" b="1">
                <a:solidFill>
                  <a:schemeClr val="bg1"/>
                </a:solidFill>
                <a:latin typeface="Arial" panose="020B0604020202020204" pitchFamily="34" charset="0"/>
                <a:sym typeface="宋体" panose="02010600030101010101" pitchFamily="2" charset="-122"/>
              </a:rPr>
              <a:t>UML</a:t>
            </a:r>
            <a:r>
              <a:rPr lang="zh-CN" altLang="en-US" sz="3200" b="1">
                <a:solidFill>
                  <a:schemeClr val="bg1"/>
                </a:solidFill>
                <a:latin typeface="Arial" panose="020B0604020202020204" pitchFamily="34" charset="0"/>
                <a:sym typeface="宋体" panose="02010600030101010101" pitchFamily="2" charset="-122"/>
              </a:rPr>
              <a:t>是一种先进实用的标准建模语句，但其中某些概念尚待实践来验证，</a:t>
            </a:r>
            <a:r>
              <a:rPr lang="en-US" altLang="zh-CN" sz="3200" b="1">
                <a:solidFill>
                  <a:schemeClr val="bg1"/>
                </a:solidFill>
                <a:latin typeface="Arial" panose="020B0604020202020204" pitchFamily="34" charset="0"/>
                <a:sym typeface="宋体" panose="02010600030101010101" pitchFamily="2" charset="-122"/>
              </a:rPr>
              <a:t>UML</a:t>
            </a:r>
            <a:r>
              <a:rPr lang="zh-CN" altLang="en-US" sz="3200" b="1">
                <a:solidFill>
                  <a:schemeClr val="bg1"/>
                </a:solidFill>
                <a:latin typeface="Arial" panose="020B0604020202020204" pitchFamily="34" charset="0"/>
                <a:sym typeface="宋体" panose="02010600030101010101" pitchFamily="2" charset="-122"/>
              </a:rPr>
              <a:t>也必然存在一个</a:t>
            </a:r>
            <a:r>
              <a:rPr lang="zh-CN" altLang="en-US" sz="3200" b="1">
                <a:solidFill>
                  <a:srgbClr val="FF0000"/>
                </a:solidFill>
                <a:latin typeface="Arial" panose="020B0604020202020204" pitchFamily="34" charset="0"/>
                <a:sym typeface="宋体" panose="02010600030101010101" pitchFamily="2" charset="-122"/>
              </a:rPr>
              <a:t>进化</a:t>
            </a:r>
            <a:r>
              <a:rPr lang="zh-CN" altLang="en-US" sz="3200" b="1">
                <a:solidFill>
                  <a:schemeClr val="bg1"/>
                </a:solidFill>
                <a:latin typeface="Arial" panose="020B0604020202020204" pitchFamily="34" charset="0"/>
                <a:sym typeface="宋体" panose="02010600030101010101" pitchFamily="2" charset="-122"/>
              </a:rPr>
              <a:t>过程。</a:t>
            </a:r>
            <a:endParaRPr lang="zh-CN" altLang="en-US" sz="2400" b="1">
              <a:solidFill>
                <a:schemeClr val="bg1"/>
              </a:solidFill>
              <a:sym typeface="宋体" panose="02010600030101010101" pitchFamily="2" charset="-122"/>
            </a:endParaRPr>
          </a:p>
        </p:txBody>
      </p:sp>
      <p:grpSp>
        <p:nvGrpSpPr>
          <p:cNvPr id="36870" name="Group 21"/>
          <p:cNvGrpSpPr>
            <a:grpSpLocks/>
          </p:cNvGrpSpPr>
          <p:nvPr/>
        </p:nvGrpSpPr>
        <p:grpSpPr bwMode="auto">
          <a:xfrm>
            <a:off x="1816100" y="984250"/>
            <a:ext cx="2246313" cy="2052638"/>
            <a:chOff x="0" y="0"/>
            <a:chExt cx="736600" cy="712788"/>
          </a:xfrm>
        </p:grpSpPr>
        <p:sp>
          <p:nvSpPr>
            <p:cNvPr id="36875" name="Freeform 346"/>
            <p:cNvSpPr>
              <a:spLocks noChangeArrowheads="1"/>
            </p:cNvSpPr>
            <p:nvPr/>
          </p:nvSpPr>
          <p:spPr bwMode="auto">
            <a:xfrm>
              <a:off x="195262" y="0"/>
              <a:ext cx="346075" cy="447675"/>
            </a:xfrm>
            <a:custGeom>
              <a:avLst/>
              <a:gdLst>
                <a:gd name="T0" fmla="*/ 0 w 92"/>
                <a:gd name="T1" fmla="*/ 2147483646 h 119"/>
                <a:gd name="T2" fmla="*/ 2147483646 w 92"/>
                <a:gd name="T3" fmla="*/ 2147483646 h 119"/>
                <a:gd name="T4" fmla="*/ 2147483646 w 92"/>
                <a:gd name="T5" fmla="*/ 2147483646 h 119"/>
                <a:gd name="T6" fmla="*/ 2147483646 w 92"/>
                <a:gd name="T7" fmla="*/ 2147483646 h 119"/>
                <a:gd name="T8" fmla="*/ 2147483646 w 92"/>
                <a:gd name="T9" fmla="*/ 2147483646 h 119"/>
                <a:gd name="T10" fmla="*/ 2147483646 w 92"/>
                <a:gd name="T11" fmla="*/ 2147483646 h 119"/>
                <a:gd name="T12" fmla="*/ 2147483646 w 92"/>
                <a:gd name="T13" fmla="*/ 2147483646 h 119"/>
                <a:gd name="T14" fmla="*/ 2147483646 w 92"/>
                <a:gd name="T15" fmla="*/ 2147483646 h 119"/>
                <a:gd name="T16" fmla="*/ 2147483646 w 92"/>
                <a:gd name="T17" fmla="*/ 2147483646 h 119"/>
                <a:gd name="T18" fmla="*/ 2147483646 w 92"/>
                <a:gd name="T19" fmla="*/ 0 h 119"/>
                <a:gd name="T20" fmla="*/ 2147483646 w 92"/>
                <a:gd name="T21" fmla="*/ 2147483646 h 119"/>
                <a:gd name="T22" fmla="*/ 2147483646 w 92"/>
                <a:gd name="T23" fmla="*/ 2147483646 h 119"/>
                <a:gd name="T24" fmla="*/ 0 w 92"/>
                <a:gd name="T25" fmla="*/ 2147483646 h 1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119"/>
                <a:gd name="T41" fmla="*/ 92 w 92"/>
                <a:gd name="T42" fmla="*/ 119 h 1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119">
                  <a:moveTo>
                    <a:pt x="0" y="69"/>
                  </a:moveTo>
                  <a:cubicBezTo>
                    <a:pt x="0" y="74"/>
                    <a:pt x="3" y="77"/>
                    <a:pt x="7" y="77"/>
                  </a:cubicBezTo>
                  <a:cubicBezTo>
                    <a:pt x="7" y="77"/>
                    <a:pt x="7" y="77"/>
                    <a:pt x="7" y="77"/>
                  </a:cubicBezTo>
                  <a:cubicBezTo>
                    <a:pt x="9" y="98"/>
                    <a:pt x="26" y="119"/>
                    <a:pt x="46" y="119"/>
                  </a:cubicBezTo>
                  <a:cubicBezTo>
                    <a:pt x="66" y="119"/>
                    <a:pt x="83" y="98"/>
                    <a:pt x="84" y="77"/>
                  </a:cubicBezTo>
                  <a:cubicBezTo>
                    <a:pt x="85" y="77"/>
                    <a:pt x="85" y="77"/>
                    <a:pt x="85" y="77"/>
                  </a:cubicBezTo>
                  <a:cubicBezTo>
                    <a:pt x="89" y="77"/>
                    <a:pt x="92" y="74"/>
                    <a:pt x="92" y="69"/>
                  </a:cubicBezTo>
                  <a:cubicBezTo>
                    <a:pt x="92" y="66"/>
                    <a:pt x="90" y="63"/>
                    <a:pt x="88" y="62"/>
                  </a:cubicBezTo>
                  <a:cubicBezTo>
                    <a:pt x="89" y="57"/>
                    <a:pt x="90" y="52"/>
                    <a:pt x="90" y="47"/>
                  </a:cubicBezTo>
                  <a:cubicBezTo>
                    <a:pt x="90" y="21"/>
                    <a:pt x="70" y="0"/>
                    <a:pt x="46" y="0"/>
                  </a:cubicBezTo>
                  <a:cubicBezTo>
                    <a:pt x="21" y="0"/>
                    <a:pt x="2" y="21"/>
                    <a:pt x="2" y="47"/>
                  </a:cubicBezTo>
                  <a:cubicBezTo>
                    <a:pt x="2" y="52"/>
                    <a:pt x="3" y="57"/>
                    <a:pt x="4" y="62"/>
                  </a:cubicBezTo>
                  <a:cubicBezTo>
                    <a:pt x="1" y="63"/>
                    <a:pt x="0" y="66"/>
                    <a:pt x="0" y="69"/>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36876" name="Freeform 347"/>
            <p:cNvSpPr>
              <a:spLocks noChangeArrowheads="1"/>
            </p:cNvSpPr>
            <p:nvPr/>
          </p:nvSpPr>
          <p:spPr bwMode="auto">
            <a:xfrm>
              <a:off x="0" y="495300"/>
              <a:ext cx="736600" cy="217488"/>
            </a:xfrm>
            <a:custGeom>
              <a:avLst/>
              <a:gdLst>
                <a:gd name="T0" fmla="*/ 2147483646 w 196"/>
                <a:gd name="T1" fmla="*/ 2147483646 h 58"/>
                <a:gd name="T2" fmla="*/ 2147483646 w 196"/>
                <a:gd name="T3" fmla="*/ 2147483646 h 58"/>
                <a:gd name="T4" fmla="*/ 2147483646 w 196"/>
                <a:gd name="T5" fmla="*/ 0 h 58"/>
                <a:gd name="T6" fmla="*/ 2147483646 w 196"/>
                <a:gd name="T7" fmla="*/ 0 h 58"/>
                <a:gd name="T8" fmla="*/ 2147483646 w 196"/>
                <a:gd name="T9" fmla="*/ 2147483646 h 58"/>
                <a:gd name="T10" fmla="*/ 2147483646 w 196"/>
                <a:gd name="T11" fmla="*/ 2147483646 h 58"/>
                <a:gd name="T12" fmla="*/ 2147483646 w 196"/>
                <a:gd name="T13" fmla="*/ 2147483646 h 58"/>
                <a:gd name="T14" fmla="*/ 2147483646 w 196"/>
                <a:gd name="T15" fmla="*/ 0 h 58"/>
                <a:gd name="T16" fmla="*/ 2147483646 w 196"/>
                <a:gd name="T17" fmla="*/ 0 h 58"/>
                <a:gd name="T18" fmla="*/ 2147483646 w 196"/>
                <a:gd name="T19" fmla="*/ 0 h 58"/>
                <a:gd name="T20" fmla="*/ 2147483646 w 196"/>
                <a:gd name="T21" fmla="*/ 2147483646 h 58"/>
                <a:gd name="T22" fmla="*/ 0 w 196"/>
                <a:gd name="T23" fmla="*/ 2147483646 h 58"/>
                <a:gd name="T24" fmla="*/ 0 w 196"/>
                <a:gd name="T25" fmla="*/ 2147483646 h 58"/>
                <a:gd name="T26" fmla="*/ 2147483646 w 196"/>
                <a:gd name="T27" fmla="*/ 2147483646 h 58"/>
                <a:gd name="T28" fmla="*/ 2147483646 w 196"/>
                <a:gd name="T29" fmla="*/ 2147483646 h 58"/>
                <a:gd name="T30" fmla="*/ 2147483646 w 196"/>
                <a:gd name="T31" fmla="*/ 2147483646 h 58"/>
                <a:gd name="T32" fmla="*/ 2147483646 w 196"/>
                <a:gd name="T33" fmla="*/ 2147483646 h 58"/>
                <a:gd name="T34" fmla="*/ 2147483646 w 196"/>
                <a:gd name="T35" fmla="*/ 2147483646 h 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58"/>
                <a:gd name="T56" fmla="*/ 196 w 196"/>
                <a:gd name="T57" fmla="*/ 58 h 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58">
                  <a:moveTo>
                    <a:pt x="195" y="36"/>
                  </a:moveTo>
                  <a:cubicBezTo>
                    <a:pt x="177" y="19"/>
                    <a:pt x="155" y="7"/>
                    <a:pt x="131" y="1"/>
                  </a:cubicBezTo>
                  <a:cubicBezTo>
                    <a:pt x="130" y="0"/>
                    <a:pt x="130" y="0"/>
                    <a:pt x="129" y="0"/>
                  </a:cubicBezTo>
                  <a:cubicBezTo>
                    <a:pt x="127" y="0"/>
                    <a:pt x="127" y="0"/>
                    <a:pt x="127" y="0"/>
                  </a:cubicBezTo>
                  <a:cubicBezTo>
                    <a:pt x="126" y="0"/>
                    <a:pt x="125" y="0"/>
                    <a:pt x="125" y="1"/>
                  </a:cubicBezTo>
                  <a:cubicBezTo>
                    <a:pt x="118" y="4"/>
                    <a:pt x="108" y="7"/>
                    <a:pt x="98" y="7"/>
                  </a:cubicBezTo>
                  <a:cubicBezTo>
                    <a:pt x="88" y="7"/>
                    <a:pt x="78" y="4"/>
                    <a:pt x="71" y="1"/>
                  </a:cubicBezTo>
                  <a:cubicBezTo>
                    <a:pt x="70" y="0"/>
                    <a:pt x="70" y="0"/>
                    <a:pt x="69" y="0"/>
                  </a:cubicBezTo>
                  <a:cubicBezTo>
                    <a:pt x="67" y="0"/>
                    <a:pt x="67" y="0"/>
                    <a:pt x="67" y="0"/>
                  </a:cubicBezTo>
                  <a:cubicBezTo>
                    <a:pt x="67" y="0"/>
                    <a:pt x="67" y="0"/>
                    <a:pt x="67" y="0"/>
                  </a:cubicBezTo>
                  <a:cubicBezTo>
                    <a:pt x="42" y="6"/>
                    <a:pt x="20" y="19"/>
                    <a:pt x="1" y="36"/>
                  </a:cubicBezTo>
                  <a:cubicBezTo>
                    <a:pt x="0" y="37"/>
                    <a:pt x="0" y="38"/>
                    <a:pt x="0" y="39"/>
                  </a:cubicBezTo>
                  <a:cubicBezTo>
                    <a:pt x="0" y="54"/>
                    <a:pt x="0" y="54"/>
                    <a:pt x="0" y="54"/>
                  </a:cubicBezTo>
                  <a:cubicBezTo>
                    <a:pt x="0" y="56"/>
                    <a:pt x="2" y="58"/>
                    <a:pt x="4" y="58"/>
                  </a:cubicBezTo>
                  <a:cubicBezTo>
                    <a:pt x="192" y="58"/>
                    <a:pt x="192" y="58"/>
                    <a:pt x="192" y="58"/>
                  </a:cubicBezTo>
                  <a:cubicBezTo>
                    <a:pt x="194" y="58"/>
                    <a:pt x="196" y="56"/>
                    <a:pt x="196" y="54"/>
                  </a:cubicBezTo>
                  <a:cubicBezTo>
                    <a:pt x="196" y="39"/>
                    <a:pt x="196" y="39"/>
                    <a:pt x="196" y="39"/>
                  </a:cubicBezTo>
                  <a:cubicBezTo>
                    <a:pt x="196" y="38"/>
                    <a:pt x="195" y="37"/>
                    <a:pt x="195" y="36"/>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sp>
        <p:nvSpPr>
          <p:cNvPr id="36871"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的特点</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A6917B50-041C-40D8-8418-752DE6F6B53C}" type="datetime1">
              <a:rPr lang="zh-CN" altLang="en-US"/>
              <a:pPr>
                <a:defRPr/>
              </a:pPr>
              <a:t>2018/10/21</a:t>
            </a:fld>
            <a:endParaRPr lang="zh-CN" altLang="zh-CN"/>
          </a:p>
        </p:txBody>
      </p:sp>
      <p:sp>
        <p:nvSpPr>
          <p:cNvPr id="36873"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3D577EA1-A8B0-407F-B8CD-94910792081A}" type="slidenum">
              <a:rPr lang="zh-CN" altLang="en-US" sz="1200" smtClean="0">
                <a:solidFill>
                  <a:srgbClr val="898989"/>
                </a:solidFill>
              </a:rPr>
              <a:pPr>
                <a:lnSpc>
                  <a:spcPct val="100000"/>
                </a:lnSpc>
                <a:spcBef>
                  <a:spcPct val="0"/>
                </a:spcBef>
                <a:buFontTx/>
                <a:buNone/>
              </a:pPr>
              <a:t>21</a:t>
            </a:fld>
            <a:endParaRPr lang="zh-CN" altLang="en-US" sz="1800" smtClean="0"/>
          </a:p>
        </p:txBody>
      </p:sp>
      <p:pic>
        <p:nvPicPr>
          <p:cNvPr id="36874"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03"/>
                                        </p:tgtEl>
                                        <p:attrNameLst>
                                          <p:attrName>style.visibility</p:attrName>
                                        </p:attrNameLst>
                                      </p:cBhvr>
                                      <p:to>
                                        <p:strVal val="visible"/>
                                      </p:to>
                                    </p:set>
                                    <p:anim calcmode="lin" valueType="num">
                                      <p:cBhvr additive="base">
                                        <p:cTn id="7" dur="500" fill="hold"/>
                                        <p:tgtEl>
                                          <p:spTgt spid="4103"/>
                                        </p:tgtEl>
                                        <p:attrNameLst>
                                          <p:attrName>ppt_x</p:attrName>
                                        </p:attrNameLst>
                                      </p:cBhvr>
                                      <p:tavLst>
                                        <p:tav tm="0">
                                          <p:val>
                                            <p:strVal val="#ppt_x"/>
                                          </p:val>
                                        </p:tav>
                                        <p:tav tm="100000">
                                          <p:val>
                                            <p:strVal val="#ppt_x"/>
                                          </p:val>
                                        </p:tav>
                                      </p:tavLst>
                                    </p:anim>
                                    <p:anim calcmode="lin" valueType="num">
                                      <p:cBhvr additive="base">
                                        <p:cTn id="8" dur="500" fill="hold"/>
                                        <p:tgtEl>
                                          <p:spTgt spid="41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04"/>
                                        </p:tgtEl>
                                        <p:attrNameLst>
                                          <p:attrName>style.visibility</p:attrName>
                                        </p:attrNameLst>
                                      </p:cBhvr>
                                      <p:to>
                                        <p:strVal val="visible"/>
                                      </p:to>
                                    </p:set>
                                    <p:anim calcmode="lin" valueType="num">
                                      <p:cBhvr additive="base">
                                        <p:cTn id="11" dur="500" fill="hold"/>
                                        <p:tgtEl>
                                          <p:spTgt spid="4104"/>
                                        </p:tgtEl>
                                        <p:attrNameLst>
                                          <p:attrName>ppt_x</p:attrName>
                                        </p:attrNameLst>
                                      </p:cBhvr>
                                      <p:tavLst>
                                        <p:tav tm="0">
                                          <p:val>
                                            <p:strVal val="#ppt_x"/>
                                          </p:val>
                                        </p:tav>
                                        <p:tav tm="100000">
                                          <p:val>
                                            <p:strVal val="#ppt_x"/>
                                          </p:val>
                                        </p:tav>
                                      </p:tavLst>
                                    </p:anim>
                                    <p:anim calcmode="lin" valueType="num">
                                      <p:cBhvr additive="base">
                                        <p:cTn id="12"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4"/>
          <p:cNvGrpSpPr>
            <a:grpSpLocks/>
          </p:cNvGrpSpPr>
          <p:nvPr/>
        </p:nvGrpSpPr>
        <p:grpSpPr bwMode="auto">
          <a:xfrm>
            <a:off x="0" y="6734175"/>
            <a:ext cx="12192000" cy="138113"/>
            <a:chOff x="0" y="0"/>
            <a:chExt cx="12231884" cy="334101"/>
          </a:xfrm>
        </p:grpSpPr>
        <p:sp>
          <p:nvSpPr>
            <p:cNvPr id="3892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2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2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2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92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8915" name="Group 11"/>
          <p:cNvGrpSpPr>
            <a:grpSpLocks/>
          </p:cNvGrpSpPr>
          <p:nvPr/>
        </p:nvGrpSpPr>
        <p:grpSpPr bwMode="auto">
          <a:xfrm>
            <a:off x="1949450" y="1265238"/>
            <a:ext cx="8077200" cy="4327525"/>
            <a:chOff x="0" y="0"/>
            <a:chExt cx="4349805" cy="2330451"/>
          </a:xfrm>
        </p:grpSpPr>
        <p:sp>
          <p:nvSpPr>
            <p:cNvPr id="38922"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38923"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38916"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929063" y="2754313"/>
            <a:ext cx="4097337" cy="923925"/>
          </a:xfrm>
          <a:prstGeom prst="rect">
            <a:avLst/>
          </a:prstGeom>
          <a:noFill/>
        </p:spPr>
        <p:txBody>
          <a:bodyPr wrap="none">
            <a:spAutoFit/>
          </a:bodyPr>
          <a:lstStyle/>
          <a:p>
            <a:pPr algn="ctr" eaLnBrk="1" fontAlgn="auto" hangingPunct="1">
              <a:spcBef>
                <a:spcPts val="0"/>
              </a:spcBef>
              <a:spcAft>
                <a:spcPts val="0"/>
              </a:spcAft>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4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的结构</a:t>
            </a:r>
          </a:p>
        </p:txBody>
      </p:sp>
      <p:sp>
        <p:nvSpPr>
          <p:cNvPr id="2" name="日期占位符 1">
            <a:extLst>
              <a:ext uri="{FF2B5EF4-FFF2-40B4-BE49-F238E27FC236}"/>
            </a:extLst>
          </p:cNvPr>
          <p:cNvSpPr>
            <a:spLocks noGrp="1"/>
          </p:cNvSpPr>
          <p:nvPr>
            <p:ph type="dt" sz="quarter" idx="10"/>
          </p:nvPr>
        </p:nvSpPr>
        <p:spPr/>
        <p:txBody>
          <a:bodyPr/>
          <a:lstStyle/>
          <a:p>
            <a:pPr>
              <a:defRPr/>
            </a:pPr>
            <a:fld id="{EA1189E5-EAC7-48ED-B25F-39E096806D2D}" type="datetime1">
              <a:rPr lang="zh-CN" altLang="en-US"/>
              <a:pPr>
                <a:defRPr/>
              </a:pPr>
              <a:t>2018/10/21</a:t>
            </a:fld>
            <a:endParaRPr lang="zh-CN" altLang="zh-CN"/>
          </a:p>
        </p:txBody>
      </p:sp>
      <p:sp>
        <p:nvSpPr>
          <p:cNvPr id="389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B77D8847-9E97-4DF3-A373-98F37525AB2A}" type="slidenum">
              <a:rPr lang="zh-CN" altLang="en-US" sz="1200" smtClean="0">
                <a:solidFill>
                  <a:srgbClr val="898989"/>
                </a:solidFill>
              </a:rPr>
              <a:pPr>
                <a:lnSpc>
                  <a:spcPct val="100000"/>
                </a:lnSpc>
                <a:spcBef>
                  <a:spcPct val="0"/>
                </a:spcBef>
                <a:buFontTx/>
                <a:buNone/>
              </a:pPr>
              <a:t>22</a:t>
            </a:fld>
            <a:endParaRPr lang="zh-CN" altLang="en-US" sz="1800" smtClean="0"/>
          </a:p>
        </p:txBody>
      </p:sp>
      <p:pic>
        <p:nvPicPr>
          <p:cNvPr id="38920"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2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96056AA-C83E-4C40-8EC4-21F2CC8BBD9A}" type="slidenum">
              <a:rPr lang="zh-CN" altLang="en-US" sz="1200" smtClean="0">
                <a:solidFill>
                  <a:srgbClr val="898989"/>
                </a:solidFill>
                <a:latin typeface="Arial" panose="020B0604020202020204" pitchFamily="34" charset="0"/>
              </a:rPr>
              <a:pPr>
                <a:lnSpc>
                  <a:spcPct val="100000"/>
                </a:lnSpc>
                <a:spcBef>
                  <a:spcPct val="0"/>
                </a:spcBef>
                <a:buFontTx/>
                <a:buNone/>
              </a:pPr>
              <a:t>23</a:t>
            </a:fld>
            <a:endParaRPr lang="zh-CN" altLang="en-US" sz="1800" smtClean="0">
              <a:latin typeface="Arial" panose="020B0604020202020204" pitchFamily="34" charset="0"/>
            </a:endParaRPr>
          </a:p>
        </p:txBody>
      </p:sp>
      <p:sp>
        <p:nvSpPr>
          <p:cNvPr id="39940" name="矩形 9"/>
          <p:cNvSpPr>
            <a:spLocks noChangeArrowheads="1"/>
          </p:cNvSpPr>
          <p:nvPr/>
        </p:nvSpPr>
        <p:spPr bwMode="auto">
          <a:xfrm rot="-900000">
            <a:off x="-668338" y="-923925"/>
            <a:ext cx="6434138" cy="1687513"/>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9941" name="Group 4"/>
          <p:cNvGrpSpPr>
            <a:grpSpLocks/>
          </p:cNvGrpSpPr>
          <p:nvPr/>
        </p:nvGrpSpPr>
        <p:grpSpPr bwMode="auto">
          <a:xfrm>
            <a:off x="0" y="6734175"/>
            <a:ext cx="12192000" cy="138113"/>
            <a:chOff x="0" y="0"/>
            <a:chExt cx="12231884" cy="334101"/>
          </a:xfrm>
        </p:grpSpPr>
        <p:sp>
          <p:nvSpPr>
            <p:cNvPr id="3996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6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6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6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996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5126" name="任意多边形 2"/>
          <p:cNvSpPr>
            <a:spLocks noChangeArrowheads="1"/>
          </p:cNvSpPr>
          <p:nvPr/>
        </p:nvSpPr>
        <p:spPr bwMode="auto">
          <a:xfrm>
            <a:off x="4394200" y="1962150"/>
            <a:ext cx="1685925" cy="1676400"/>
          </a:xfrm>
          <a:custGeom>
            <a:avLst/>
            <a:gdLst>
              <a:gd name="T0" fmla="*/ 1687045 w 1685845"/>
              <a:gd name="T1" fmla="*/ 27 h 1676401"/>
              <a:gd name="T2" fmla="*/ 1683122 w 1685845"/>
              <a:gd name="T3" fmla="*/ 696292 h 1676401"/>
              <a:gd name="T4" fmla="*/ 986008 w 1685845"/>
              <a:gd name="T5" fmla="*/ 981384 h 1676401"/>
              <a:gd name="T6" fmla="*/ 696771 w 1685845"/>
              <a:gd name="T7" fmla="*/ 1676386 h 1676401"/>
              <a:gd name="T8" fmla="*/ 0 w 1685845"/>
              <a:gd name="T9" fmla="*/ 1676385 h 1676401"/>
              <a:gd name="T10" fmla="*/ 283812 w 1685845"/>
              <a:gd name="T11" fmla="*/ 743402 h 1676401"/>
              <a:gd name="T12" fmla="*/ 326326 w 1685845"/>
              <a:gd name="T13" fmla="*/ 686287 h 1676401"/>
              <a:gd name="T14" fmla="*/ 222966 w 1685845"/>
              <a:gd name="T15" fmla="*/ 399824 h 1676401"/>
              <a:gd name="T16" fmla="*/ 532142 w 1685845"/>
              <a:gd name="T17" fmla="*/ 453989 h 1676401"/>
              <a:gd name="T18" fmla="*/ 618530 w 1685845"/>
              <a:gd name="T19" fmla="*/ 376276 h 1676401"/>
              <a:gd name="T20" fmla="*/ 16870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341716"/>
                  <a:pt x="100080" y="1017391"/>
                  <a:pt x="283614" y="743402"/>
                </a:cubicBezTo>
                <a:lnTo>
                  <a:pt x="326098" y="686287"/>
                </a:lnTo>
                <a:lnTo>
                  <a:pt x="222801" y="399824"/>
                </a:lnTo>
                <a:lnTo>
                  <a:pt x="531767" y="453989"/>
                </a:lnTo>
                <a:lnTo>
                  <a:pt x="618095" y="376276"/>
                </a:lnTo>
                <a:cubicBezTo>
                  <a:pt x="918260" y="131924"/>
                  <a:pt x="1295386" y="-2173"/>
                  <a:pt x="1685845" y="27"/>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7" name="任意多边形 3"/>
          <p:cNvSpPr>
            <a:spLocks noChangeArrowheads="1"/>
          </p:cNvSpPr>
          <p:nvPr/>
        </p:nvSpPr>
        <p:spPr bwMode="auto">
          <a:xfrm rot="5400000">
            <a:off x="6143625" y="1966913"/>
            <a:ext cx="1685925" cy="1676400"/>
          </a:xfrm>
          <a:custGeom>
            <a:avLst/>
            <a:gdLst>
              <a:gd name="T0" fmla="*/ 0 w 1685845"/>
              <a:gd name="T1" fmla="*/ 1676385 h 1676401"/>
              <a:gd name="T2" fmla="*/ 382528 w 1685845"/>
              <a:gd name="T3" fmla="*/ 610787 h 1676401"/>
              <a:gd name="T4" fmla="*/ 437705 w 1685845"/>
              <a:gd name="T5" fmla="*/ 550233 h 1676401"/>
              <a:gd name="T6" fmla="*/ 357689 w 1685845"/>
              <a:gd name="T7" fmla="*/ 249447 h 1676401"/>
              <a:gd name="T8" fmla="*/ 676059 w 1685845"/>
              <a:gd name="T9" fmla="*/ 334017 h 1676401"/>
              <a:gd name="T10" fmla="*/ 751803 w 1685845"/>
              <a:gd name="T11" fmla="*/ 278380 h 1676401"/>
              <a:gd name="T12" fmla="*/ 1687045 w 1685845"/>
              <a:gd name="T13" fmla="*/ 27 h 1676401"/>
              <a:gd name="T14" fmla="*/ 1683122 w 1685845"/>
              <a:gd name="T15" fmla="*/ 696292 h 1676401"/>
              <a:gd name="T16" fmla="*/ 986008 w 1685845"/>
              <a:gd name="T17" fmla="*/ 981384 h 1676401"/>
              <a:gd name="T18" fmla="*/ 696771 w 1685845"/>
              <a:gd name="T19" fmla="*/ 1676386 h 16764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5845"/>
              <a:gd name="T31" fmla="*/ 0 h 1676401"/>
              <a:gd name="T32" fmla="*/ 1685845 w 1685845"/>
              <a:gd name="T33" fmla="*/ 1676401 h 16764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5845" h="1676401">
                <a:moveTo>
                  <a:pt x="0" y="1676400"/>
                </a:moveTo>
                <a:cubicBezTo>
                  <a:pt x="0" y="1285935"/>
                  <a:pt x="136219" y="909570"/>
                  <a:pt x="382258" y="610787"/>
                </a:cubicBezTo>
                <a:lnTo>
                  <a:pt x="437390" y="550233"/>
                </a:lnTo>
                <a:lnTo>
                  <a:pt x="357434" y="249447"/>
                </a:lnTo>
                <a:lnTo>
                  <a:pt x="675579" y="334017"/>
                </a:lnTo>
                <a:lnTo>
                  <a:pt x="751263" y="278380"/>
                </a:lnTo>
                <a:cubicBezTo>
                  <a:pt x="1026282" y="96392"/>
                  <a:pt x="1351166" y="-1859"/>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lose/>
              </a:path>
            </a:pathLst>
          </a:cu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8" name="任意多边形 4"/>
          <p:cNvSpPr>
            <a:spLocks noChangeArrowheads="1"/>
          </p:cNvSpPr>
          <p:nvPr/>
        </p:nvSpPr>
        <p:spPr bwMode="auto">
          <a:xfrm rot="10800000">
            <a:off x="6138863" y="3733800"/>
            <a:ext cx="1685925" cy="1676400"/>
          </a:xfrm>
          <a:custGeom>
            <a:avLst/>
            <a:gdLst>
              <a:gd name="T0" fmla="*/ 696771 w 1685845"/>
              <a:gd name="T1" fmla="*/ 1676386 h 1676401"/>
              <a:gd name="T2" fmla="*/ 0 w 1685845"/>
              <a:gd name="T3" fmla="*/ 1676385 h 1676401"/>
              <a:gd name="T4" fmla="*/ 283812 w 1685845"/>
              <a:gd name="T5" fmla="*/ 743402 h 1676401"/>
              <a:gd name="T6" fmla="*/ 284993 w 1685845"/>
              <a:gd name="T7" fmla="*/ 741830 h 1676401"/>
              <a:gd name="T8" fmla="*/ 159890 w 1685845"/>
              <a:gd name="T9" fmla="*/ 469217 h 1676401"/>
              <a:gd name="T10" fmla="*/ 484911 w 1685845"/>
              <a:gd name="T11" fmla="*/ 498419 h 1676401"/>
              <a:gd name="T12" fmla="*/ 494695 w 1685845"/>
              <a:gd name="T13" fmla="*/ 487672 h 1676401"/>
              <a:gd name="T14" fmla="*/ 1687045 w 1685845"/>
              <a:gd name="T15" fmla="*/ 27 h 1676401"/>
              <a:gd name="T16" fmla="*/ 1683122 w 1685845"/>
              <a:gd name="T17" fmla="*/ 696292 h 1676401"/>
              <a:gd name="T18" fmla="*/ 986008 w 1685845"/>
              <a:gd name="T19" fmla="*/ 981384 h 1676401"/>
              <a:gd name="T20" fmla="*/ 696771 w 1685845"/>
              <a:gd name="T21" fmla="*/ 1676386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696276" y="1676401"/>
                </a:moveTo>
                <a:lnTo>
                  <a:pt x="0" y="1676400"/>
                </a:lnTo>
                <a:cubicBezTo>
                  <a:pt x="0" y="1341716"/>
                  <a:pt x="100080" y="1017391"/>
                  <a:pt x="283614" y="743402"/>
                </a:cubicBezTo>
                <a:lnTo>
                  <a:pt x="284783" y="741830"/>
                </a:lnTo>
                <a:lnTo>
                  <a:pt x="159770" y="469217"/>
                </a:lnTo>
                <a:lnTo>
                  <a:pt x="484566" y="498419"/>
                </a:lnTo>
                <a:lnTo>
                  <a:pt x="494350" y="487672"/>
                </a:lnTo>
                <a:cubicBezTo>
                  <a:pt x="810781" y="173019"/>
                  <a:pt x="1239606" y="-2487"/>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9" name="任意多边形 5"/>
          <p:cNvSpPr>
            <a:spLocks noChangeArrowheads="1"/>
          </p:cNvSpPr>
          <p:nvPr/>
        </p:nvSpPr>
        <p:spPr bwMode="auto">
          <a:xfrm rot="-5400000">
            <a:off x="4389437" y="3729038"/>
            <a:ext cx="1685925" cy="1676400"/>
          </a:xfrm>
          <a:custGeom>
            <a:avLst/>
            <a:gdLst>
              <a:gd name="T0" fmla="*/ 1687045 w 1685845"/>
              <a:gd name="T1" fmla="*/ 27 h 1676401"/>
              <a:gd name="T2" fmla="*/ 1683122 w 1685845"/>
              <a:gd name="T3" fmla="*/ 696292 h 1676401"/>
              <a:gd name="T4" fmla="*/ 986008 w 1685845"/>
              <a:gd name="T5" fmla="*/ 981384 h 1676401"/>
              <a:gd name="T6" fmla="*/ 696771 w 1685845"/>
              <a:gd name="T7" fmla="*/ 1676386 h 1676401"/>
              <a:gd name="T8" fmla="*/ 0 w 1685845"/>
              <a:gd name="T9" fmla="*/ 1676385 h 1676401"/>
              <a:gd name="T10" fmla="*/ 494695 w 1685845"/>
              <a:gd name="T11" fmla="*/ 487672 h 1676401"/>
              <a:gd name="T12" fmla="*/ 549221 w 1685845"/>
              <a:gd name="T13" fmla="*/ 438628 h 1676401"/>
              <a:gd name="T14" fmla="*/ 467271 w 1685845"/>
              <a:gd name="T15" fmla="*/ 130569 h 1676401"/>
              <a:gd name="T16" fmla="*/ 835939 w 1685845"/>
              <a:gd name="T17" fmla="*/ 228498 h 1676401"/>
              <a:gd name="T18" fmla="*/ 893373 w 1685845"/>
              <a:gd name="T19" fmla="*/ 194440 h 1676401"/>
              <a:gd name="T20" fmla="*/ 16870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230154"/>
                  <a:pt x="177919" y="802325"/>
                  <a:pt x="494350" y="487672"/>
                </a:cubicBezTo>
                <a:lnTo>
                  <a:pt x="548831" y="438628"/>
                </a:lnTo>
                <a:lnTo>
                  <a:pt x="466941" y="130569"/>
                </a:lnTo>
                <a:lnTo>
                  <a:pt x="835339" y="228498"/>
                </a:lnTo>
                <a:lnTo>
                  <a:pt x="892743" y="194440"/>
                </a:lnTo>
                <a:cubicBezTo>
                  <a:pt x="1134849" y="66424"/>
                  <a:pt x="1406946" y="-1544"/>
                  <a:pt x="1685845" y="27"/>
                </a:cubicBezTo>
                <a:close/>
              </a:path>
            </a:pathLst>
          </a:cu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39946" name="矩形 11"/>
          <p:cNvSpPr>
            <a:spLocks noChangeArrowheads="1"/>
          </p:cNvSpPr>
          <p:nvPr/>
        </p:nvSpPr>
        <p:spPr bwMode="auto">
          <a:xfrm rot="-3169140">
            <a:off x="4586287" y="2497138"/>
            <a:ext cx="21113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bg1"/>
              </a:solidFill>
              <a:latin typeface="宋体" panose="02010600030101010101" pitchFamily="2" charset="-122"/>
              <a:sym typeface="宋体" panose="02010600030101010101" pitchFamily="2" charset="-122"/>
            </a:endParaRPr>
          </a:p>
        </p:txBody>
      </p:sp>
      <p:sp>
        <p:nvSpPr>
          <p:cNvPr id="39947" name="矩形 12"/>
          <p:cNvSpPr>
            <a:spLocks noChangeArrowheads="1"/>
          </p:cNvSpPr>
          <p:nvPr/>
        </p:nvSpPr>
        <p:spPr bwMode="auto">
          <a:xfrm rot="3339903">
            <a:off x="5535613" y="2540000"/>
            <a:ext cx="21113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bg1"/>
              </a:solidFill>
              <a:latin typeface="宋体" panose="02010600030101010101" pitchFamily="2" charset="-122"/>
              <a:sym typeface="宋体" panose="02010600030101010101" pitchFamily="2" charset="-122"/>
            </a:endParaRPr>
          </a:p>
        </p:txBody>
      </p:sp>
      <p:sp>
        <p:nvSpPr>
          <p:cNvPr id="5133" name="矩形 13"/>
          <p:cNvSpPr>
            <a:spLocks noChangeArrowheads="1"/>
          </p:cNvSpPr>
          <p:nvPr/>
        </p:nvSpPr>
        <p:spPr bwMode="auto">
          <a:xfrm>
            <a:off x="1262063" y="1301750"/>
            <a:ext cx="3278187"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solidFill>
                  <a:srgbClr val="2E3740"/>
                </a:solidFill>
                <a:latin typeface="黑体" panose="02010609060101010101" pitchFamily="49" charset="-122"/>
                <a:ea typeface="黑体" panose="02010609060101010101" pitchFamily="49" charset="-122"/>
                <a:sym typeface="宋体" panose="02010600030101010101" pitchFamily="2" charset="-122"/>
              </a:rPr>
              <a:t>结构事物</a:t>
            </a:r>
          </a:p>
          <a:p>
            <a:pPr eaLnBrk="1" hangingPunct="1">
              <a:lnSpc>
                <a:spcPct val="150000"/>
              </a:lnSpc>
              <a:spcBef>
                <a:spcPct val="0"/>
              </a:spcBef>
              <a:buFontTx/>
              <a:buNone/>
            </a:pPr>
            <a:r>
              <a:rPr lang="zh-CN" altLang="en-US" sz="2400">
                <a:solidFill>
                  <a:schemeClr val="tx2"/>
                </a:solidFill>
                <a:sym typeface="宋体" panose="02010600030101010101" pitchFamily="2" charset="-122"/>
              </a:rPr>
              <a:t>包括：</a:t>
            </a:r>
            <a:r>
              <a:rPr lang="zh-CN" altLang="en-US" sz="2400" b="1">
                <a:solidFill>
                  <a:schemeClr val="tx2"/>
                </a:solidFill>
                <a:sym typeface="宋体" panose="02010600030101010101" pitchFamily="2" charset="-122"/>
              </a:rPr>
              <a:t>类、接口、协作、用例、主动类、构件、制品、结点 </a:t>
            </a:r>
            <a:r>
              <a:rPr lang="zh-CN" altLang="en-US" sz="2400">
                <a:solidFill>
                  <a:schemeClr val="tx2"/>
                </a:solidFill>
                <a:sym typeface="宋体" panose="02010600030101010101" pitchFamily="2" charset="-122"/>
              </a:rPr>
              <a:t>。</a:t>
            </a:r>
          </a:p>
        </p:txBody>
      </p:sp>
      <p:sp>
        <p:nvSpPr>
          <p:cNvPr id="42" name="矩形 13"/>
          <p:cNvSpPr>
            <a:spLocks noChangeArrowheads="1"/>
          </p:cNvSpPr>
          <p:nvPr/>
        </p:nvSpPr>
        <p:spPr bwMode="auto">
          <a:xfrm>
            <a:off x="8023225" y="1244600"/>
            <a:ext cx="2627313"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solidFill>
                  <a:srgbClr val="2E3740"/>
                </a:solidFill>
                <a:latin typeface="黑体" panose="02010609060101010101" pitchFamily="49" charset="-122"/>
                <a:ea typeface="黑体" panose="02010609060101010101" pitchFamily="49" charset="-122"/>
                <a:sym typeface="宋体" panose="02010600030101010101" pitchFamily="2" charset="-122"/>
              </a:rPr>
              <a:t>行为事物</a:t>
            </a:r>
            <a:endParaRPr lang="en-US" altLang="zh-CN"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zh-CN" altLang="en-US" sz="2400">
                <a:solidFill>
                  <a:srgbClr val="2E3740"/>
                </a:solidFill>
                <a:sym typeface="宋体" panose="02010600030101010101" pitchFamily="2" charset="-122"/>
              </a:rPr>
              <a:t>包括：</a:t>
            </a:r>
            <a:r>
              <a:rPr lang="zh-CN" altLang="en-US" sz="2400" b="1">
                <a:solidFill>
                  <a:srgbClr val="2E3740"/>
                </a:solidFill>
                <a:sym typeface="宋体" panose="02010600030101010101" pitchFamily="2" charset="-122"/>
              </a:rPr>
              <a:t>交互、状态机、活动</a:t>
            </a:r>
          </a:p>
        </p:txBody>
      </p:sp>
      <p:sp>
        <p:nvSpPr>
          <p:cNvPr id="43" name="矩形 13"/>
          <p:cNvSpPr>
            <a:spLocks noChangeArrowheads="1"/>
          </p:cNvSpPr>
          <p:nvPr/>
        </p:nvSpPr>
        <p:spPr bwMode="auto">
          <a:xfrm>
            <a:off x="1512888" y="4173538"/>
            <a:ext cx="2627312"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solidFill>
                  <a:srgbClr val="2E3740"/>
                </a:solidFill>
                <a:latin typeface="黑体" panose="02010609060101010101" pitchFamily="49" charset="-122"/>
                <a:ea typeface="黑体" panose="02010609060101010101" pitchFamily="49" charset="-122"/>
                <a:sym typeface="宋体" panose="02010600030101010101" pitchFamily="2" charset="-122"/>
              </a:rPr>
              <a:t>分组事物</a:t>
            </a:r>
            <a:endParaRPr lang="en-US" altLang="zh-CN"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zh-CN" altLang="en-US" sz="2400">
                <a:solidFill>
                  <a:srgbClr val="2E3740"/>
                </a:solidFill>
                <a:sym typeface="宋体" panose="02010600030101010101" pitchFamily="2" charset="-122"/>
              </a:rPr>
              <a:t>包括：</a:t>
            </a:r>
            <a:r>
              <a:rPr lang="zh-CN" altLang="en-US" sz="2400" b="1">
                <a:solidFill>
                  <a:srgbClr val="2E3740"/>
                </a:solidFill>
                <a:sym typeface="宋体" panose="02010600030101010101" pitchFamily="2" charset="-122"/>
              </a:rPr>
              <a:t>包</a:t>
            </a:r>
          </a:p>
        </p:txBody>
      </p:sp>
      <p:sp>
        <p:nvSpPr>
          <p:cNvPr id="44" name="矩形 13"/>
          <p:cNvSpPr>
            <a:spLocks noChangeArrowheads="1"/>
          </p:cNvSpPr>
          <p:nvPr/>
        </p:nvSpPr>
        <p:spPr bwMode="auto">
          <a:xfrm>
            <a:off x="8023225" y="4102100"/>
            <a:ext cx="2147888"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solidFill>
                  <a:srgbClr val="2E3740"/>
                </a:solidFill>
                <a:latin typeface="黑体" panose="02010609060101010101" pitchFamily="49" charset="-122"/>
                <a:ea typeface="黑体" panose="02010609060101010101" pitchFamily="49" charset="-122"/>
                <a:sym typeface="宋体" panose="02010600030101010101" pitchFamily="2" charset="-122"/>
              </a:rPr>
              <a:t>注释事物</a:t>
            </a:r>
            <a:endParaRPr lang="en-US" altLang="zh-CN"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zh-CN" altLang="en-US" sz="2400">
                <a:solidFill>
                  <a:srgbClr val="2E3740"/>
                </a:solidFill>
                <a:sym typeface="宋体" panose="02010600030101010101" pitchFamily="2" charset="-122"/>
              </a:rPr>
              <a:t>包括：</a:t>
            </a:r>
            <a:r>
              <a:rPr lang="zh-CN" altLang="en-US" sz="2400" b="1">
                <a:solidFill>
                  <a:srgbClr val="2E3740"/>
                </a:solidFill>
                <a:sym typeface="宋体" panose="02010600030101010101" pitchFamily="2" charset="-122"/>
              </a:rPr>
              <a:t>注解</a:t>
            </a:r>
          </a:p>
        </p:txBody>
      </p:sp>
      <p:sp>
        <p:nvSpPr>
          <p:cNvPr id="45" name="任意多边形 6"/>
          <p:cNvSpPr>
            <a:spLocks noChangeArrowheads="1"/>
          </p:cNvSpPr>
          <p:nvPr/>
        </p:nvSpPr>
        <p:spPr bwMode="auto">
          <a:xfrm>
            <a:off x="965200" y="1301750"/>
            <a:ext cx="4333875" cy="2309813"/>
          </a:xfrm>
          <a:custGeom>
            <a:avLst/>
            <a:gdLst>
              <a:gd name="T0" fmla="*/ 0 w 2235563"/>
              <a:gd name="T1" fmla="*/ 213231361 h 1448138"/>
              <a:gd name="T2" fmla="*/ 2147483646 w 2235563"/>
              <a:gd name="T3" fmla="*/ 0 h 1448138"/>
              <a:gd name="T4" fmla="*/ 2147483646 w 2235563"/>
              <a:gd name="T5" fmla="*/ 0 h 1448138"/>
              <a:gd name="T6" fmla="*/ 2147483646 w 2235563"/>
              <a:gd name="T7" fmla="*/ 213231361 h 1448138"/>
              <a:gd name="T8" fmla="*/ 2147483646 w 2235563"/>
              <a:gd name="T9" fmla="*/ 1919076930 h 1448138"/>
              <a:gd name="T10" fmla="*/ 2147483646 w 2235563"/>
              <a:gd name="T11" fmla="*/ 2132307018 h 1448138"/>
              <a:gd name="T12" fmla="*/ 2147483646 w 2235563"/>
              <a:gd name="T13" fmla="*/ 2132307018 h 1448138"/>
              <a:gd name="T14" fmla="*/ 0 w 2235563"/>
              <a:gd name="T15" fmla="*/ 1919076930 h 1448138"/>
              <a:gd name="T16" fmla="*/ 0 w 2235563"/>
              <a:gd name="T17" fmla="*/ 213231361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26B7CC"/>
            </a:solidFill>
            <a:bevel/>
            <a:headEnd/>
            <a:tailEnd/>
          </a:ln>
          <a:extLst>
            <a:ext uri="{909E8E84-426E-40DD-AFC4-6F175D3DCCD1}">
              <a14:hiddenFill xmlns:a14="http://schemas.microsoft.com/office/drawing/2010/main">
                <a:solidFill>
                  <a:srgbClr val="FFFFFF"/>
                </a:solidFill>
              </a14:hiddenFill>
            </a:ext>
          </a:extLst>
        </p:spPr>
        <p:txBody>
          <a:bodyPr lIns="184211" tIns="184211" rIns="854880" bIns="546246"/>
          <a:lstStyle/>
          <a:p>
            <a:endParaRPr lang="zh-CN" altLang="en-US"/>
          </a:p>
        </p:txBody>
      </p:sp>
      <p:sp>
        <p:nvSpPr>
          <p:cNvPr id="46" name="任意多边形 4"/>
          <p:cNvSpPr>
            <a:spLocks noChangeArrowheads="1"/>
          </p:cNvSpPr>
          <p:nvPr/>
        </p:nvSpPr>
        <p:spPr bwMode="auto">
          <a:xfrm>
            <a:off x="1262063" y="3738563"/>
            <a:ext cx="3355975" cy="2163762"/>
          </a:xfrm>
          <a:custGeom>
            <a:avLst/>
            <a:gdLst>
              <a:gd name="T0" fmla="*/ 0 w 2235563"/>
              <a:gd name="T1" fmla="*/ 331141546 h 1448138"/>
              <a:gd name="T2" fmla="*/ 2147483646 w 2235563"/>
              <a:gd name="T3" fmla="*/ 0 h 1448138"/>
              <a:gd name="T4" fmla="*/ 2147483646 w 2235563"/>
              <a:gd name="T5" fmla="*/ 0 h 1448138"/>
              <a:gd name="T6" fmla="*/ 2147483646 w 2235563"/>
              <a:gd name="T7" fmla="*/ 331141546 h 1448138"/>
              <a:gd name="T8" fmla="*/ 2147483646 w 2235563"/>
              <a:gd name="T9" fmla="*/ 2147483646 h 1448138"/>
              <a:gd name="T10" fmla="*/ 2147483646 w 2235563"/>
              <a:gd name="T11" fmla="*/ 2147483646 h 1448138"/>
              <a:gd name="T12" fmla="*/ 2147483646 w 2235563"/>
              <a:gd name="T13" fmla="*/ 2147483646 h 1448138"/>
              <a:gd name="T14" fmla="*/ 0 w 2235563"/>
              <a:gd name="T15" fmla="*/ 2147483646 h 1448138"/>
              <a:gd name="T16" fmla="*/ 0 w 2235563"/>
              <a:gd name="T17" fmla="*/ 331141546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F6C6D5"/>
            </a:solidFill>
            <a:bevel/>
            <a:headEnd/>
            <a:tailEnd/>
          </a:ln>
          <a:extLst>
            <a:ext uri="{909E8E84-426E-40DD-AFC4-6F175D3DCCD1}">
              <a14:hiddenFill xmlns:a14="http://schemas.microsoft.com/office/drawing/2010/main">
                <a:solidFill>
                  <a:srgbClr val="FFFFFF"/>
                </a:solidFill>
              </a14:hiddenFill>
            </a:ext>
          </a:extLst>
        </p:spPr>
        <p:txBody>
          <a:bodyPr lIns="184211" tIns="546246" rIns="854880" bIns="184211"/>
          <a:lstStyle/>
          <a:p>
            <a:endParaRPr lang="zh-CN" altLang="en-US"/>
          </a:p>
        </p:txBody>
      </p:sp>
      <p:sp>
        <p:nvSpPr>
          <p:cNvPr id="47" name="任意多边形 5"/>
          <p:cNvSpPr>
            <a:spLocks noChangeArrowheads="1"/>
          </p:cNvSpPr>
          <p:nvPr/>
        </p:nvSpPr>
        <p:spPr bwMode="auto">
          <a:xfrm>
            <a:off x="7627938" y="1058863"/>
            <a:ext cx="3355975" cy="2563812"/>
          </a:xfrm>
          <a:custGeom>
            <a:avLst/>
            <a:gdLst>
              <a:gd name="T0" fmla="*/ 0 w 2235563"/>
              <a:gd name="T1" fmla="*/ 170651327 h 1448138"/>
              <a:gd name="T2" fmla="*/ 2147483646 w 2235563"/>
              <a:gd name="T3" fmla="*/ 0 h 1448138"/>
              <a:gd name="T4" fmla="*/ 2147483646 w 2235563"/>
              <a:gd name="T5" fmla="*/ 0 h 1448138"/>
              <a:gd name="T6" fmla="*/ 2147483646 w 2235563"/>
              <a:gd name="T7" fmla="*/ 170651327 h 1448138"/>
              <a:gd name="T8" fmla="*/ 2147483646 w 2235563"/>
              <a:gd name="T9" fmla="*/ 1535865933 h 1448138"/>
              <a:gd name="T10" fmla="*/ 2147483646 w 2235563"/>
              <a:gd name="T11" fmla="*/ 1706516852 h 1448138"/>
              <a:gd name="T12" fmla="*/ 2147483646 w 2235563"/>
              <a:gd name="T13" fmla="*/ 1706516852 h 1448138"/>
              <a:gd name="T14" fmla="*/ 0 w 2235563"/>
              <a:gd name="T15" fmla="*/ 1535865933 h 1448138"/>
              <a:gd name="T16" fmla="*/ 0 w 2235563"/>
              <a:gd name="T17" fmla="*/ 170651327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2E3740"/>
            </a:solidFill>
            <a:bevel/>
            <a:headEnd/>
            <a:tailEnd/>
          </a:ln>
          <a:extLst>
            <a:ext uri="{909E8E84-426E-40DD-AFC4-6F175D3DCCD1}">
              <a14:hiddenFill xmlns:a14="http://schemas.microsoft.com/office/drawing/2010/main">
                <a:solidFill>
                  <a:srgbClr val="FFFFFF"/>
                </a:solidFill>
              </a14:hiddenFill>
            </a:ext>
          </a:extLst>
        </p:spPr>
        <p:txBody>
          <a:bodyPr lIns="854880" tIns="184211" rIns="184211" bIns="546246"/>
          <a:lstStyle/>
          <a:p>
            <a:endParaRPr lang="zh-CN" altLang="en-US"/>
          </a:p>
        </p:txBody>
      </p:sp>
      <p:sp>
        <p:nvSpPr>
          <p:cNvPr id="48" name="任意多边形 3"/>
          <p:cNvSpPr>
            <a:spLocks noChangeArrowheads="1"/>
          </p:cNvSpPr>
          <p:nvPr/>
        </p:nvSpPr>
        <p:spPr bwMode="auto">
          <a:xfrm>
            <a:off x="7627938" y="3749675"/>
            <a:ext cx="3368675" cy="2222500"/>
          </a:xfrm>
          <a:custGeom>
            <a:avLst/>
            <a:gdLst>
              <a:gd name="T0" fmla="*/ 0 w 2235563"/>
              <a:gd name="T1" fmla="*/ 540187327 h 1448138"/>
              <a:gd name="T2" fmla="*/ 2147483646 w 2235563"/>
              <a:gd name="T3" fmla="*/ 0 h 1448138"/>
              <a:gd name="T4" fmla="*/ 2147483646 w 2235563"/>
              <a:gd name="T5" fmla="*/ 0 h 1448138"/>
              <a:gd name="T6" fmla="*/ 2147483646 w 2235563"/>
              <a:gd name="T7" fmla="*/ 540187327 h 1448138"/>
              <a:gd name="T8" fmla="*/ 2147483646 w 2235563"/>
              <a:gd name="T9" fmla="*/ 2147483646 h 1448138"/>
              <a:gd name="T10" fmla="*/ 2147483646 w 2235563"/>
              <a:gd name="T11" fmla="*/ 2147483646 h 1448138"/>
              <a:gd name="T12" fmla="*/ 2147483646 w 2235563"/>
              <a:gd name="T13" fmla="*/ 2147483646 h 1448138"/>
              <a:gd name="T14" fmla="*/ 0 w 2235563"/>
              <a:gd name="T15" fmla="*/ 2147483646 h 1448138"/>
              <a:gd name="T16" fmla="*/ 0 w 2235563"/>
              <a:gd name="T17" fmla="*/ 540187327 h 1448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35563"/>
              <a:gd name="T28" fmla="*/ 0 h 1448138"/>
              <a:gd name="T29" fmla="*/ 2235563 w 2235563"/>
              <a:gd name="T30" fmla="*/ 1448138 h 1448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35563" h="1448138">
                <a:moveTo>
                  <a:pt x="0" y="144814"/>
                </a:moveTo>
                <a:cubicBezTo>
                  <a:pt x="0" y="64835"/>
                  <a:pt x="64835" y="0"/>
                  <a:pt x="144814" y="0"/>
                </a:cubicBezTo>
                <a:lnTo>
                  <a:pt x="2090749" y="0"/>
                </a:lnTo>
                <a:cubicBezTo>
                  <a:pt x="2170728" y="0"/>
                  <a:pt x="2235563" y="64835"/>
                  <a:pt x="2235563" y="144814"/>
                </a:cubicBezTo>
                <a:lnTo>
                  <a:pt x="2235563" y="1303324"/>
                </a:lnTo>
                <a:cubicBezTo>
                  <a:pt x="2235563" y="1383303"/>
                  <a:pt x="2170728" y="1448138"/>
                  <a:pt x="2090749" y="1448138"/>
                </a:cubicBezTo>
                <a:lnTo>
                  <a:pt x="144814" y="1448138"/>
                </a:lnTo>
                <a:cubicBezTo>
                  <a:pt x="64835" y="1448138"/>
                  <a:pt x="0" y="1383303"/>
                  <a:pt x="0" y="1303324"/>
                </a:cubicBezTo>
                <a:lnTo>
                  <a:pt x="0" y="144814"/>
                </a:lnTo>
                <a:close/>
              </a:path>
            </a:pathLst>
          </a:custGeom>
          <a:noFill/>
          <a:ln w="38100">
            <a:solidFill>
              <a:srgbClr val="ED4989"/>
            </a:solidFill>
            <a:bevel/>
            <a:headEnd/>
            <a:tailEnd/>
          </a:ln>
          <a:extLst>
            <a:ext uri="{909E8E84-426E-40DD-AFC4-6F175D3DCCD1}">
              <a14:hiddenFill xmlns:a14="http://schemas.microsoft.com/office/drawing/2010/main">
                <a:solidFill>
                  <a:srgbClr val="FFFFFF"/>
                </a:solidFill>
              </a14:hiddenFill>
            </a:ext>
          </a:extLst>
        </p:spPr>
        <p:txBody>
          <a:bodyPr lIns="854880" tIns="546246" rIns="184211" bIns="184211"/>
          <a:lstStyle/>
          <a:p>
            <a:endParaRPr lang="zh-CN" altLang="en-US"/>
          </a:p>
        </p:txBody>
      </p:sp>
      <p:sp>
        <p:nvSpPr>
          <p:cNvPr id="39956"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的结构</a:t>
            </a:r>
            <a:endParaRPr lang="zh-CN" altLang="zh-CN" sz="5400" b="1">
              <a:solidFill>
                <a:schemeClr val="bg1"/>
              </a:solidFill>
              <a:sym typeface="宋体" panose="02010600030101010101" pitchFamily="2" charset="-122"/>
            </a:endParaRPr>
          </a:p>
        </p:txBody>
      </p:sp>
      <p:sp>
        <p:nvSpPr>
          <p:cNvPr id="39957" name="矩形 9"/>
          <p:cNvSpPr>
            <a:spLocks noChangeArrowheads="1"/>
          </p:cNvSpPr>
          <p:nvPr/>
        </p:nvSpPr>
        <p:spPr bwMode="auto">
          <a:xfrm>
            <a:off x="5145088" y="2635250"/>
            <a:ext cx="19605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en-US" altLang="zh-CN" sz="4400" b="1">
                <a:solidFill>
                  <a:srgbClr val="2E3740"/>
                </a:solidFill>
                <a:latin typeface="黑体" panose="02010609060101010101" pitchFamily="49" charset="-122"/>
                <a:ea typeface="黑体" panose="02010609060101010101" pitchFamily="49" charset="-122"/>
                <a:sym typeface="宋体" panose="02010600030101010101" pitchFamily="2" charset="-122"/>
              </a:rPr>
              <a:t>UML</a:t>
            </a:r>
            <a:r>
              <a:rPr lang="zh-CN" altLang="en-US" sz="4400" b="1">
                <a:solidFill>
                  <a:srgbClr val="2E3740"/>
                </a:solidFill>
                <a:latin typeface="黑体" panose="02010609060101010101" pitchFamily="49" charset="-122"/>
                <a:ea typeface="黑体" panose="02010609060101010101" pitchFamily="49" charset="-122"/>
                <a:sym typeface="宋体" panose="02010600030101010101" pitchFamily="2" charset="-122"/>
              </a:rPr>
              <a:t>中的事物</a:t>
            </a:r>
            <a:endParaRPr lang="en-US" altLang="zh-CN" sz="4400" b="1">
              <a:solidFill>
                <a:srgbClr val="2E3740"/>
              </a:solidFill>
              <a:latin typeface="黑体" panose="02010609060101010101" pitchFamily="49" charset="-122"/>
              <a:ea typeface="黑体" panose="02010609060101010101" pitchFamily="49" charset="-122"/>
              <a:sym typeface="Calibri" panose="020F0502020204030204" pitchFamily="34" charset="0"/>
            </a:endParaRPr>
          </a:p>
        </p:txBody>
      </p:sp>
      <p:sp>
        <p:nvSpPr>
          <p:cNvPr id="2" name="日期占位符 1">
            <a:extLst>
              <a:ext uri="{FF2B5EF4-FFF2-40B4-BE49-F238E27FC236}"/>
            </a:extLst>
          </p:cNvPr>
          <p:cNvSpPr>
            <a:spLocks noGrp="1"/>
          </p:cNvSpPr>
          <p:nvPr>
            <p:ph type="dt" sz="quarter" idx="10"/>
          </p:nvPr>
        </p:nvSpPr>
        <p:spPr/>
        <p:txBody>
          <a:bodyPr/>
          <a:lstStyle/>
          <a:p>
            <a:pPr>
              <a:defRPr/>
            </a:pPr>
            <a:fld id="{D7B5FA86-78AC-4E54-B257-B4541A6A072B}" type="datetime1">
              <a:rPr lang="zh-CN" altLang="en-US"/>
              <a:pPr>
                <a:defRPr/>
              </a:pPr>
              <a:t>2018/10/21</a:t>
            </a:fld>
            <a:endParaRPr lang="zh-CN" altLang="zh-CN"/>
          </a:p>
        </p:txBody>
      </p:sp>
      <p:sp>
        <p:nvSpPr>
          <p:cNvPr id="28" name="横卷形 27">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400" fill="hold"/>
                                        <p:tgtEl>
                                          <p:spTgt spid="45"/>
                                        </p:tgtEl>
                                        <p:attrNameLst>
                                          <p:attrName>ppt_x</p:attrName>
                                        </p:attrNameLst>
                                      </p:cBhvr>
                                      <p:tavLst>
                                        <p:tav tm="0">
                                          <p:val>
                                            <p:strVal val="#ppt_x"/>
                                          </p:val>
                                        </p:tav>
                                        <p:tav tm="100000">
                                          <p:val>
                                            <p:strVal val="#ppt_x"/>
                                          </p:val>
                                        </p:tav>
                                      </p:tavLst>
                                    </p:anim>
                                    <p:anim calcmode="lin" valueType="num">
                                      <p:cBhvr>
                                        <p:cTn id="9" dur="400" fill="hold"/>
                                        <p:tgtEl>
                                          <p:spTgt spid="45"/>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5133"/>
                                        </p:tgtEl>
                                        <p:attrNameLst>
                                          <p:attrName>style.visibility</p:attrName>
                                        </p:attrNameLst>
                                      </p:cBhvr>
                                      <p:to>
                                        <p:strVal val="visible"/>
                                      </p:to>
                                    </p:set>
                                    <p:animEffect transition="in" filter="fade">
                                      <p:cBhvr>
                                        <p:cTn id="14" dur="100"/>
                                        <p:tgtEl>
                                          <p:spTgt spid="5133"/>
                                        </p:tgtEl>
                                      </p:cBhvr>
                                    </p:animEffect>
                                    <p:anim calcmode="lin" valueType="num">
                                      <p:cBhvr>
                                        <p:cTn id="15" dur="400" fill="hold"/>
                                        <p:tgtEl>
                                          <p:spTgt spid="5133"/>
                                        </p:tgtEl>
                                        <p:attrNameLst>
                                          <p:attrName>ppt_x</p:attrName>
                                        </p:attrNameLst>
                                      </p:cBhvr>
                                      <p:tavLst>
                                        <p:tav tm="0">
                                          <p:val>
                                            <p:strVal val="#ppt_x"/>
                                          </p:val>
                                        </p:tav>
                                        <p:tav tm="100000">
                                          <p:val>
                                            <p:strVal val="#ppt_x"/>
                                          </p:val>
                                        </p:tav>
                                      </p:tavLst>
                                    </p:anim>
                                    <p:anim calcmode="lin" valueType="num">
                                      <p:cBhvr>
                                        <p:cTn id="16" dur="400" fill="hold"/>
                                        <p:tgtEl>
                                          <p:spTgt spid="5133"/>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51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51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 presetID="43" presetClass="entr" presetSubtype="0" fill="hold" grpId="0" nodeType="withEffect">
                                  <p:stCondLst>
                                    <p:cond delay="0"/>
                                  </p:stCondLst>
                                  <p:childTnLst>
                                    <p:set>
                                      <p:cBhvr>
                                        <p:cTn id="20" dur="1" fill="hold">
                                          <p:stCondLst>
                                            <p:cond delay="0"/>
                                          </p:stCondLst>
                                        </p:cTn>
                                        <p:tgtEl>
                                          <p:spTgt spid="5126"/>
                                        </p:tgtEl>
                                        <p:attrNameLst>
                                          <p:attrName>style.visibility</p:attrName>
                                        </p:attrNameLst>
                                      </p:cBhvr>
                                      <p:to>
                                        <p:strVal val="visible"/>
                                      </p:to>
                                    </p:set>
                                    <p:animEffect transition="in" filter="fade">
                                      <p:cBhvr>
                                        <p:cTn id="21" dur="100"/>
                                        <p:tgtEl>
                                          <p:spTgt spid="5126"/>
                                        </p:tgtEl>
                                      </p:cBhvr>
                                    </p:animEffect>
                                    <p:anim calcmode="lin" valueType="num">
                                      <p:cBhvr>
                                        <p:cTn id="22" dur="400" fill="hold"/>
                                        <p:tgtEl>
                                          <p:spTgt spid="5126"/>
                                        </p:tgtEl>
                                        <p:attrNameLst>
                                          <p:attrName>ppt_x</p:attrName>
                                        </p:attrNameLst>
                                      </p:cBhvr>
                                      <p:tavLst>
                                        <p:tav tm="0">
                                          <p:val>
                                            <p:strVal val="#ppt_x"/>
                                          </p:val>
                                        </p:tav>
                                        <p:tav tm="100000">
                                          <p:val>
                                            <p:strVal val="#ppt_x"/>
                                          </p:val>
                                        </p:tav>
                                      </p:tavLst>
                                    </p:anim>
                                    <p:anim calcmode="lin" valueType="num">
                                      <p:cBhvr>
                                        <p:cTn id="23" dur="400" fill="hold"/>
                                        <p:tgtEl>
                                          <p:spTgt spid="5126"/>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51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51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3" presetClass="entr" presetSubtype="0" fill="hold" grpId="0" nodeType="clickEffect">
                                  <p:stCondLst>
                                    <p:cond delay="0"/>
                                  </p:stCondLst>
                                  <p:childTnLst>
                                    <p:set>
                                      <p:cBhvr>
                                        <p:cTn id="29" dur="1" fill="hold">
                                          <p:stCondLst>
                                            <p:cond delay="0"/>
                                          </p:stCondLst>
                                        </p:cTn>
                                        <p:tgtEl>
                                          <p:spTgt spid="5127"/>
                                        </p:tgtEl>
                                        <p:attrNameLst>
                                          <p:attrName>style.visibility</p:attrName>
                                        </p:attrNameLst>
                                      </p:cBhvr>
                                      <p:to>
                                        <p:strVal val="visible"/>
                                      </p:to>
                                    </p:set>
                                    <p:animEffect transition="in" filter="fade">
                                      <p:cBhvr>
                                        <p:cTn id="30" dur="100"/>
                                        <p:tgtEl>
                                          <p:spTgt spid="5127"/>
                                        </p:tgtEl>
                                      </p:cBhvr>
                                    </p:animEffect>
                                    <p:anim calcmode="lin" valueType="num">
                                      <p:cBhvr>
                                        <p:cTn id="31" dur="400" fill="hold"/>
                                        <p:tgtEl>
                                          <p:spTgt spid="5127"/>
                                        </p:tgtEl>
                                        <p:attrNameLst>
                                          <p:attrName>ppt_x</p:attrName>
                                        </p:attrNameLst>
                                      </p:cBhvr>
                                      <p:tavLst>
                                        <p:tav tm="0">
                                          <p:val>
                                            <p:strVal val="#ppt_x"/>
                                          </p:val>
                                        </p:tav>
                                        <p:tav tm="100000">
                                          <p:val>
                                            <p:strVal val="#ppt_x"/>
                                          </p:val>
                                        </p:tav>
                                      </p:tavLst>
                                    </p:anim>
                                    <p:anim calcmode="lin" valueType="num">
                                      <p:cBhvr>
                                        <p:cTn id="32" dur="400" fill="hold"/>
                                        <p:tgtEl>
                                          <p:spTgt spid="5127"/>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512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512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5" presetID="43"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
                                        <p:tgtEl>
                                          <p:spTgt spid="47"/>
                                        </p:tgtEl>
                                      </p:cBhvr>
                                    </p:animEffect>
                                    <p:anim calcmode="lin" valueType="num">
                                      <p:cBhvr>
                                        <p:cTn id="38" dur="400" fill="hold"/>
                                        <p:tgtEl>
                                          <p:spTgt spid="47"/>
                                        </p:tgtEl>
                                        <p:attrNameLst>
                                          <p:attrName>ppt_x</p:attrName>
                                        </p:attrNameLst>
                                      </p:cBhvr>
                                      <p:tavLst>
                                        <p:tav tm="0">
                                          <p:val>
                                            <p:strVal val="#ppt_x"/>
                                          </p:val>
                                        </p:tav>
                                        <p:tav tm="100000">
                                          <p:val>
                                            <p:strVal val="#ppt_x"/>
                                          </p:val>
                                        </p:tav>
                                      </p:tavLst>
                                    </p:anim>
                                    <p:anim calcmode="lin" valueType="num">
                                      <p:cBhvr>
                                        <p:cTn id="39" dur="400" fill="hold"/>
                                        <p:tgtEl>
                                          <p:spTgt spid="47"/>
                                        </p:tgtEl>
                                        <p:attrNameLst>
                                          <p:attrName>ppt_y</p:attrName>
                                        </p:attrNameLst>
                                      </p:cBhvr>
                                      <p:tavLst>
                                        <p:tav tm="0">
                                          <p:val>
                                            <p:strVal val="#ppt_y+0.31"/>
                                          </p:val>
                                        </p:tav>
                                        <p:tav tm="100000">
                                          <p:val>
                                            <p:strVal val="#ppt_y+0.31"/>
                                          </p:val>
                                        </p:tav>
                                      </p:tavLst>
                                    </p:anim>
                                    <p:anim calcmode="lin" valueType="num">
                                      <p:cBhvr>
                                        <p:cTn id="40" dur="600" decel="50000" fill="hold">
                                          <p:stCondLst>
                                            <p:cond delay="400"/>
                                          </p:stCondLst>
                                        </p:cTn>
                                        <p:tgtEl>
                                          <p:spTgt spid="4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1" dur="600" decel="50000" fill="hold">
                                          <p:stCondLst>
                                            <p:cond delay="400"/>
                                          </p:stCondLst>
                                        </p:cTn>
                                        <p:tgtEl>
                                          <p:spTgt spid="4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2" presetID="43"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100"/>
                                        <p:tgtEl>
                                          <p:spTgt spid="42"/>
                                        </p:tgtEl>
                                      </p:cBhvr>
                                    </p:animEffect>
                                    <p:anim calcmode="lin" valueType="num">
                                      <p:cBhvr>
                                        <p:cTn id="45" dur="400" fill="hold"/>
                                        <p:tgtEl>
                                          <p:spTgt spid="42"/>
                                        </p:tgtEl>
                                        <p:attrNameLst>
                                          <p:attrName>ppt_x</p:attrName>
                                        </p:attrNameLst>
                                      </p:cBhvr>
                                      <p:tavLst>
                                        <p:tav tm="0">
                                          <p:val>
                                            <p:strVal val="#ppt_x"/>
                                          </p:val>
                                        </p:tav>
                                        <p:tav tm="100000">
                                          <p:val>
                                            <p:strVal val="#ppt_x"/>
                                          </p:val>
                                        </p:tav>
                                      </p:tavLst>
                                    </p:anim>
                                    <p:anim calcmode="lin" valueType="num">
                                      <p:cBhvr>
                                        <p:cTn id="46" dur="400" fill="hold"/>
                                        <p:tgtEl>
                                          <p:spTgt spid="42"/>
                                        </p:tgtEl>
                                        <p:attrNameLst>
                                          <p:attrName>ppt_y</p:attrName>
                                        </p:attrNameLst>
                                      </p:cBhvr>
                                      <p:tavLst>
                                        <p:tav tm="0">
                                          <p:val>
                                            <p:strVal val="#ppt_y+0.31"/>
                                          </p:val>
                                        </p:tav>
                                        <p:tav tm="100000">
                                          <p:val>
                                            <p:strVal val="#ppt_y+0.31"/>
                                          </p:val>
                                        </p:tav>
                                      </p:tavLst>
                                    </p:anim>
                                    <p:anim calcmode="lin" valueType="num">
                                      <p:cBhvr>
                                        <p:cTn id="47" dur="600" decel="50000" fill="hold">
                                          <p:stCondLst>
                                            <p:cond delay="400"/>
                                          </p:stCondLst>
                                        </p:cTn>
                                        <p:tgtEl>
                                          <p:spTgt spid="4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8" dur="600" decel="50000" fill="hold">
                                          <p:stCondLst>
                                            <p:cond delay="400"/>
                                          </p:stCondLst>
                                        </p:cTn>
                                        <p:tgtEl>
                                          <p:spTgt spid="4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3" presetClass="entr" presetSubtype="0" fill="hold" grpId="0" nodeType="clickEffect">
                                  <p:stCondLst>
                                    <p:cond delay="0"/>
                                  </p:stCondLst>
                                  <p:childTnLst>
                                    <p:set>
                                      <p:cBhvr>
                                        <p:cTn id="52" dur="1" fill="hold">
                                          <p:stCondLst>
                                            <p:cond delay="0"/>
                                          </p:stCondLst>
                                        </p:cTn>
                                        <p:tgtEl>
                                          <p:spTgt spid="5129"/>
                                        </p:tgtEl>
                                        <p:attrNameLst>
                                          <p:attrName>style.visibility</p:attrName>
                                        </p:attrNameLst>
                                      </p:cBhvr>
                                      <p:to>
                                        <p:strVal val="visible"/>
                                      </p:to>
                                    </p:set>
                                    <p:animEffect transition="in" filter="fade">
                                      <p:cBhvr>
                                        <p:cTn id="53" dur="100"/>
                                        <p:tgtEl>
                                          <p:spTgt spid="5129"/>
                                        </p:tgtEl>
                                      </p:cBhvr>
                                    </p:animEffect>
                                    <p:anim calcmode="lin" valueType="num">
                                      <p:cBhvr>
                                        <p:cTn id="54" dur="400" fill="hold"/>
                                        <p:tgtEl>
                                          <p:spTgt spid="5129"/>
                                        </p:tgtEl>
                                        <p:attrNameLst>
                                          <p:attrName>ppt_x</p:attrName>
                                        </p:attrNameLst>
                                      </p:cBhvr>
                                      <p:tavLst>
                                        <p:tav tm="0">
                                          <p:val>
                                            <p:strVal val="#ppt_x"/>
                                          </p:val>
                                        </p:tav>
                                        <p:tav tm="100000">
                                          <p:val>
                                            <p:strVal val="#ppt_x"/>
                                          </p:val>
                                        </p:tav>
                                      </p:tavLst>
                                    </p:anim>
                                    <p:anim calcmode="lin" valueType="num">
                                      <p:cBhvr>
                                        <p:cTn id="55" dur="400" fill="hold"/>
                                        <p:tgtEl>
                                          <p:spTgt spid="5129"/>
                                        </p:tgtEl>
                                        <p:attrNameLst>
                                          <p:attrName>ppt_y</p:attrName>
                                        </p:attrNameLst>
                                      </p:cBhvr>
                                      <p:tavLst>
                                        <p:tav tm="0">
                                          <p:val>
                                            <p:strVal val="#ppt_y+0.31"/>
                                          </p:val>
                                        </p:tav>
                                        <p:tav tm="100000">
                                          <p:val>
                                            <p:strVal val="#ppt_y+0.31"/>
                                          </p:val>
                                        </p:tav>
                                      </p:tavLst>
                                    </p:anim>
                                    <p:anim calcmode="lin" valueType="num">
                                      <p:cBhvr>
                                        <p:cTn id="56" dur="600" decel="50000" fill="hold">
                                          <p:stCondLst>
                                            <p:cond delay="400"/>
                                          </p:stCondLst>
                                        </p:cTn>
                                        <p:tgtEl>
                                          <p:spTgt spid="512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7" dur="600" decel="50000" fill="hold">
                                          <p:stCondLst>
                                            <p:cond delay="400"/>
                                          </p:stCondLst>
                                        </p:cTn>
                                        <p:tgtEl>
                                          <p:spTgt spid="512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8" presetID="43"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100"/>
                                        <p:tgtEl>
                                          <p:spTgt spid="46"/>
                                        </p:tgtEl>
                                      </p:cBhvr>
                                    </p:animEffect>
                                    <p:anim calcmode="lin" valueType="num">
                                      <p:cBhvr>
                                        <p:cTn id="61" dur="400" fill="hold"/>
                                        <p:tgtEl>
                                          <p:spTgt spid="46"/>
                                        </p:tgtEl>
                                        <p:attrNameLst>
                                          <p:attrName>ppt_x</p:attrName>
                                        </p:attrNameLst>
                                      </p:cBhvr>
                                      <p:tavLst>
                                        <p:tav tm="0">
                                          <p:val>
                                            <p:strVal val="#ppt_x"/>
                                          </p:val>
                                        </p:tav>
                                        <p:tav tm="100000">
                                          <p:val>
                                            <p:strVal val="#ppt_x"/>
                                          </p:val>
                                        </p:tav>
                                      </p:tavLst>
                                    </p:anim>
                                    <p:anim calcmode="lin" valueType="num">
                                      <p:cBhvr>
                                        <p:cTn id="62" dur="400" fill="hold"/>
                                        <p:tgtEl>
                                          <p:spTgt spid="46"/>
                                        </p:tgtEl>
                                        <p:attrNameLst>
                                          <p:attrName>ppt_y</p:attrName>
                                        </p:attrNameLst>
                                      </p:cBhvr>
                                      <p:tavLst>
                                        <p:tav tm="0">
                                          <p:val>
                                            <p:strVal val="#ppt_y+0.31"/>
                                          </p:val>
                                        </p:tav>
                                        <p:tav tm="100000">
                                          <p:val>
                                            <p:strVal val="#ppt_y+0.31"/>
                                          </p:val>
                                        </p:tav>
                                      </p:tavLst>
                                    </p:anim>
                                    <p:anim calcmode="lin" valueType="num">
                                      <p:cBhvr>
                                        <p:cTn id="63" dur="600" decel="50000" fill="hold">
                                          <p:stCondLst>
                                            <p:cond delay="400"/>
                                          </p:stCondLst>
                                        </p:cTn>
                                        <p:tgtEl>
                                          <p:spTgt spid="4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4" dur="600" decel="50000" fill="hold">
                                          <p:stCondLst>
                                            <p:cond delay="400"/>
                                          </p:stCondLst>
                                        </p:cTn>
                                        <p:tgtEl>
                                          <p:spTgt spid="4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5" presetID="43"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
                                        <p:tgtEl>
                                          <p:spTgt spid="43"/>
                                        </p:tgtEl>
                                      </p:cBhvr>
                                    </p:animEffect>
                                    <p:anim calcmode="lin" valueType="num">
                                      <p:cBhvr>
                                        <p:cTn id="68" dur="400" fill="hold"/>
                                        <p:tgtEl>
                                          <p:spTgt spid="43"/>
                                        </p:tgtEl>
                                        <p:attrNameLst>
                                          <p:attrName>ppt_x</p:attrName>
                                        </p:attrNameLst>
                                      </p:cBhvr>
                                      <p:tavLst>
                                        <p:tav tm="0">
                                          <p:val>
                                            <p:strVal val="#ppt_x"/>
                                          </p:val>
                                        </p:tav>
                                        <p:tav tm="100000">
                                          <p:val>
                                            <p:strVal val="#ppt_x"/>
                                          </p:val>
                                        </p:tav>
                                      </p:tavLst>
                                    </p:anim>
                                    <p:anim calcmode="lin" valueType="num">
                                      <p:cBhvr>
                                        <p:cTn id="69" dur="400" fill="hold"/>
                                        <p:tgtEl>
                                          <p:spTgt spid="43"/>
                                        </p:tgtEl>
                                        <p:attrNameLst>
                                          <p:attrName>ppt_y</p:attrName>
                                        </p:attrNameLst>
                                      </p:cBhvr>
                                      <p:tavLst>
                                        <p:tav tm="0">
                                          <p:val>
                                            <p:strVal val="#ppt_y+0.31"/>
                                          </p:val>
                                        </p:tav>
                                        <p:tav tm="100000">
                                          <p:val>
                                            <p:strVal val="#ppt_y+0.31"/>
                                          </p:val>
                                        </p:tav>
                                      </p:tavLst>
                                    </p:anim>
                                    <p:anim calcmode="lin" valueType="num">
                                      <p:cBhvr>
                                        <p:cTn id="70" dur="600" decel="50000" fill="hold">
                                          <p:stCondLst>
                                            <p:cond delay="400"/>
                                          </p:stCondLst>
                                        </p:cTn>
                                        <p:tgtEl>
                                          <p:spTgt spid="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1" dur="600" decel="50000" fill="hold">
                                          <p:stCondLst>
                                            <p:cond delay="400"/>
                                          </p:stCondLst>
                                        </p:cTn>
                                        <p:tgtEl>
                                          <p:spTgt spid="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3" presetClass="entr" presetSubtype="0" fill="hold" grpId="0" nodeType="clickEffect">
                                  <p:stCondLst>
                                    <p:cond delay="0"/>
                                  </p:stCondLst>
                                  <p:childTnLst>
                                    <p:set>
                                      <p:cBhvr>
                                        <p:cTn id="75" dur="1" fill="hold">
                                          <p:stCondLst>
                                            <p:cond delay="0"/>
                                          </p:stCondLst>
                                        </p:cTn>
                                        <p:tgtEl>
                                          <p:spTgt spid="5128"/>
                                        </p:tgtEl>
                                        <p:attrNameLst>
                                          <p:attrName>style.visibility</p:attrName>
                                        </p:attrNameLst>
                                      </p:cBhvr>
                                      <p:to>
                                        <p:strVal val="visible"/>
                                      </p:to>
                                    </p:set>
                                    <p:animEffect transition="in" filter="fade">
                                      <p:cBhvr>
                                        <p:cTn id="76" dur="100"/>
                                        <p:tgtEl>
                                          <p:spTgt spid="5128"/>
                                        </p:tgtEl>
                                      </p:cBhvr>
                                    </p:animEffect>
                                    <p:anim calcmode="lin" valueType="num">
                                      <p:cBhvr>
                                        <p:cTn id="77" dur="400" fill="hold"/>
                                        <p:tgtEl>
                                          <p:spTgt spid="5128"/>
                                        </p:tgtEl>
                                        <p:attrNameLst>
                                          <p:attrName>ppt_x</p:attrName>
                                        </p:attrNameLst>
                                      </p:cBhvr>
                                      <p:tavLst>
                                        <p:tav tm="0">
                                          <p:val>
                                            <p:strVal val="#ppt_x"/>
                                          </p:val>
                                        </p:tav>
                                        <p:tav tm="100000">
                                          <p:val>
                                            <p:strVal val="#ppt_x"/>
                                          </p:val>
                                        </p:tav>
                                      </p:tavLst>
                                    </p:anim>
                                    <p:anim calcmode="lin" valueType="num">
                                      <p:cBhvr>
                                        <p:cTn id="78" dur="400" fill="hold"/>
                                        <p:tgtEl>
                                          <p:spTgt spid="5128"/>
                                        </p:tgtEl>
                                        <p:attrNameLst>
                                          <p:attrName>ppt_y</p:attrName>
                                        </p:attrNameLst>
                                      </p:cBhvr>
                                      <p:tavLst>
                                        <p:tav tm="0">
                                          <p:val>
                                            <p:strVal val="#ppt_y+0.31"/>
                                          </p:val>
                                        </p:tav>
                                        <p:tav tm="100000">
                                          <p:val>
                                            <p:strVal val="#ppt_y+0.31"/>
                                          </p:val>
                                        </p:tav>
                                      </p:tavLst>
                                    </p:anim>
                                    <p:anim calcmode="lin" valueType="num">
                                      <p:cBhvr>
                                        <p:cTn id="79" dur="600" decel="50000" fill="hold">
                                          <p:stCondLst>
                                            <p:cond delay="400"/>
                                          </p:stCondLst>
                                        </p:cTn>
                                        <p:tgtEl>
                                          <p:spTgt spid="512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0" dur="600" decel="50000" fill="hold">
                                          <p:stCondLst>
                                            <p:cond delay="400"/>
                                          </p:stCondLst>
                                        </p:cTn>
                                        <p:tgtEl>
                                          <p:spTgt spid="512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81" presetID="43"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100"/>
                                        <p:tgtEl>
                                          <p:spTgt spid="48"/>
                                        </p:tgtEl>
                                      </p:cBhvr>
                                    </p:animEffect>
                                    <p:anim calcmode="lin" valueType="num">
                                      <p:cBhvr>
                                        <p:cTn id="84" dur="400" fill="hold"/>
                                        <p:tgtEl>
                                          <p:spTgt spid="48"/>
                                        </p:tgtEl>
                                        <p:attrNameLst>
                                          <p:attrName>ppt_x</p:attrName>
                                        </p:attrNameLst>
                                      </p:cBhvr>
                                      <p:tavLst>
                                        <p:tav tm="0">
                                          <p:val>
                                            <p:strVal val="#ppt_x"/>
                                          </p:val>
                                        </p:tav>
                                        <p:tav tm="100000">
                                          <p:val>
                                            <p:strVal val="#ppt_x"/>
                                          </p:val>
                                        </p:tav>
                                      </p:tavLst>
                                    </p:anim>
                                    <p:anim calcmode="lin" valueType="num">
                                      <p:cBhvr>
                                        <p:cTn id="85" dur="400" fill="hold"/>
                                        <p:tgtEl>
                                          <p:spTgt spid="48"/>
                                        </p:tgtEl>
                                        <p:attrNameLst>
                                          <p:attrName>ppt_y</p:attrName>
                                        </p:attrNameLst>
                                      </p:cBhvr>
                                      <p:tavLst>
                                        <p:tav tm="0">
                                          <p:val>
                                            <p:strVal val="#ppt_y+0.31"/>
                                          </p:val>
                                        </p:tav>
                                        <p:tav tm="100000">
                                          <p:val>
                                            <p:strVal val="#ppt_y+0.31"/>
                                          </p:val>
                                        </p:tav>
                                      </p:tavLst>
                                    </p:anim>
                                    <p:anim calcmode="lin" valueType="num">
                                      <p:cBhvr>
                                        <p:cTn id="86" dur="600" decel="50000" fill="hold">
                                          <p:stCondLst>
                                            <p:cond delay="400"/>
                                          </p:stCondLst>
                                        </p:cTn>
                                        <p:tgtEl>
                                          <p:spTgt spid="4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7" dur="600" decel="50000" fill="hold">
                                          <p:stCondLst>
                                            <p:cond delay="400"/>
                                          </p:stCondLst>
                                        </p:cTn>
                                        <p:tgtEl>
                                          <p:spTgt spid="4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88" presetID="43"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100"/>
                                        <p:tgtEl>
                                          <p:spTgt spid="44"/>
                                        </p:tgtEl>
                                      </p:cBhvr>
                                    </p:animEffect>
                                    <p:anim calcmode="lin" valueType="num">
                                      <p:cBhvr>
                                        <p:cTn id="91" dur="400" fill="hold"/>
                                        <p:tgtEl>
                                          <p:spTgt spid="44"/>
                                        </p:tgtEl>
                                        <p:attrNameLst>
                                          <p:attrName>ppt_x</p:attrName>
                                        </p:attrNameLst>
                                      </p:cBhvr>
                                      <p:tavLst>
                                        <p:tav tm="0">
                                          <p:val>
                                            <p:strVal val="#ppt_x"/>
                                          </p:val>
                                        </p:tav>
                                        <p:tav tm="100000">
                                          <p:val>
                                            <p:strVal val="#ppt_x"/>
                                          </p:val>
                                        </p:tav>
                                      </p:tavLst>
                                    </p:anim>
                                    <p:anim calcmode="lin" valueType="num">
                                      <p:cBhvr>
                                        <p:cTn id="92" dur="400" fill="hold"/>
                                        <p:tgtEl>
                                          <p:spTgt spid="44"/>
                                        </p:tgtEl>
                                        <p:attrNameLst>
                                          <p:attrName>ppt_y</p:attrName>
                                        </p:attrNameLst>
                                      </p:cBhvr>
                                      <p:tavLst>
                                        <p:tav tm="0">
                                          <p:val>
                                            <p:strVal val="#ppt_y+0.31"/>
                                          </p:val>
                                        </p:tav>
                                        <p:tav tm="100000">
                                          <p:val>
                                            <p:strVal val="#ppt_y+0.31"/>
                                          </p:val>
                                        </p:tav>
                                      </p:tavLst>
                                    </p:anim>
                                    <p:anim calcmode="lin" valueType="num">
                                      <p:cBhvr>
                                        <p:cTn id="93" dur="600" decel="50000" fill="hold">
                                          <p:stCondLst>
                                            <p:cond delay="400"/>
                                          </p:stCondLst>
                                        </p:cTn>
                                        <p:tgtEl>
                                          <p:spTgt spid="4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4" dur="600" decel="50000" fill="hold">
                                          <p:stCondLst>
                                            <p:cond delay="400"/>
                                          </p:stCondLst>
                                        </p:cTn>
                                        <p:tgtEl>
                                          <p:spTgt spid="4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7" grpId="0" animBg="1"/>
      <p:bldP spid="5128" grpId="0" animBg="1"/>
      <p:bldP spid="5129" grpId="0" animBg="1"/>
      <p:bldP spid="5133" grpId="0"/>
      <p:bldP spid="42" grpId="0"/>
      <p:bldP spid="43" grpId="0"/>
      <p:bldP spid="44" grpId="0"/>
      <p:bldP spid="45" grpId="0" animBg="1"/>
      <p:bldP spid="46" grpId="0" animBg="1"/>
      <p:bldP spid="47" grpId="0" animBg="1"/>
      <p:bldP spid="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1988" name="Group 4"/>
          <p:cNvGrpSpPr>
            <a:grpSpLocks/>
          </p:cNvGrpSpPr>
          <p:nvPr/>
        </p:nvGrpSpPr>
        <p:grpSpPr bwMode="auto">
          <a:xfrm>
            <a:off x="0" y="6734175"/>
            <a:ext cx="12192000" cy="138113"/>
            <a:chOff x="0" y="0"/>
            <a:chExt cx="12231884" cy="334101"/>
          </a:xfrm>
        </p:grpSpPr>
        <p:sp>
          <p:nvSpPr>
            <p:cNvPr id="42015"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16"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17"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18"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19"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1989"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0"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1"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2"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3"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4"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5"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6"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7"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8"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1999"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0"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1"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2"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3"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4"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5"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6"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7"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8"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42009"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结构事物</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42010" name="矩形 1"/>
          <p:cNvSpPr>
            <a:spLocks noChangeArrowheads="1"/>
          </p:cNvSpPr>
          <p:nvPr/>
        </p:nvSpPr>
        <p:spPr bwMode="auto">
          <a:xfrm>
            <a:off x="6230938" y="804863"/>
            <a:ext cx="495776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结构事物（</a:t>
            </a:r>
            <a:r>
              <a:rPr lang="en-US" altLang="zh-CN">
                <a:solidFill>
                  <a:srgbClr val="2E3740"/>
                </a:solidFill>
                <a:sym typeface="宋体" panose="02010600030101010101" pitchFamily="2" charset="-122"/>
              </a:rPr>
              <a:t>structural thing</a:t>
            </a:r>
            <a:r>
              <a:rPr lang="zh-CN" altLang="en-US">
                <a:solidFill>
                  <a:srgbClr val="2E3740"/>
                </a:solidFill>
                <a:sym typeface="宋体" panose="02010600030101010101" pitchFamily="2" charset="-122"/>
              </a:rPr>
              <a:t>）是</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模型中的名词。它们通常是</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模型的静态部分，描述概念或物理元素。包括：</a:t>
            </a:r>
            <a:r>
              <a:rPr lang="zh-CN" altLang="en-US" b="1">
                <a:solidFill>
                  <a:srgbClr val="FF0000"/>
                </a:solidFill>
                <a:sym typeface="宋体" panose="02010600030101010101" pitchFamily="2" charset="-122"/>
              </a:rPr>
              <a:t>类、接口、协作、用例、主动类、构件、制品、结点 </a:t>
            </a:r>
            <a:r>
              <a:rPr lang="zh-CN" altLang="en-US">
                <a:sym typeface="宋体" panose="02010600030101010101" pitchFamily="2" charset="-122"/>
              </a:rPr>
              <a:t>。结构事物的总称为类目（</a:t>
            </a:r>
            <a:r>
              <a:rPr lang="en-US" altLang="zh-CN">
                <a:sym typeface="宋体" panose="02010600030101010101" pitchFamily="2" charset="-122"/>
              </a:rPr>
              <a:t>classifier</a:t>
            </a:r>
            <a:r>
              <a:rPr lang="zh-CN" altLang="en-US">
                <a:sym typeface="宋体" panose="02010600030101010101" pitchFamily="2" charset="-122"/>
              </a:rPr>
              <a:t>）。</a:t>
            </a:r>
          </a:p>
        </p:txBody>
      </p:sp>
      <p:sp>
        <p:nvSpPr>
          <p:cNvPr id="42011"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的事物</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92AA1DD3-7E8B-4463-BD4D-B2E68AD6556E}" type="datetime1">
              <a:rPr lang="zh-CN" altLang="en-US"/>
              <a:pPr>
                <a:defRPr/>
              </a:pPr>
              <a:t>2018/10/21</a:t>
            </a:fld>
            <a:endParaRPr lang="zh-CN" altLang="zh-CN"/>
          </a:p>
        </p:txBody>
      </p:sp>
      <p:sp>
        <p:nvSpPr>
          <p:cNvPr id="4201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3FAAD07-804E-435A-9DAC-F05EE15FCA76}" type="slidenum">
              <a:rPr lang="zh-CN" altLang="en-US" sz="1200" smtClean="0">
                <a:solidFill>
                  <a:srgbClr val="898989"/>
                </a:solidFill>
              </a:rPr>
              <a:pPr>
                <a:lnSpc>
                  <a:spcPct val="100000"/>
                </a:lnSpc>
                <a:spcBef>
                  <a:spcPct val="0"/>
                </a:spcBef>
                <a:buFontTx/>
                <a:buNone/>
              </a:pPr>
              <a:t>24</a:t>
            </a:fld>
            <a:endParaRPr lang="zh-CN" altLang="en-US" sz="1800" smtClean="0"/>
          </a:p>
        </p:txBody>
      </p:sp>
      <p:sp>
        <p:nvSpPr>
          <p:cNvPr id="35" name="横卷形 34">
            <a:hlinkClick r:id="rId4"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3011" name="Group 4"/>
          <p:cNvGrpSpPr>
            <a:grpSpLocks/>
          </p:cNvGrpSpPr>
          <p:nvPr/>
        </p:nvGrpSpPr>
        <p:grpSpPr bwMode="auto">
          <a:xfrm>
            <a:off x="0" y="6734175"/>
            <a:ext cx="12192000" cy="138113"/>
            <a:chOff x="0" y="0"/>
            <a:chExt cx="12231884" cy="334101"/>
          </a:xfrm>
        </p:grpSpPr>
        <p:sp>
          <p:nvSpPr>
            <p:cNvPr id="4301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2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16" name="Picture 2" descr="C:\Users\s\AppData\Local\Temp\WeChat Files\141982663409523545.jpg"/>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7159625" y="1379538"/>
            <a:ext cx="3452813"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8"/>
          <p:cNvSpPr>
            <a:spLocks noChangeArrowheads="1"/>
          </p:cNvSpPr>
          <p:nvPr/>
        </p:nvSpPr>
        <p:spPr bwMode="auto">
          <a:xfrm>
            <a:off x="1089025" y="1579563"/>
            <a:ext cx="5907088"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类</a:t>
            </a:r>
            <a:r>
              <a:rPr lang="zh-CN" altLang="en-US" sz="4000" b="1">
                <a:solidFill>
                  <a:srgbClr val="2E3740"/>
                </a:solidFill>
                <a:sym typeface="宋体" panose="02010600030101010101" pitchFamily="2" charset="-122"/>
              </a:rPr>
              <a:t>（</a:t>
            </a:r>
            <a:r>
              <a:rPr lang="en-US" altLang="zh-CN" sz="4000" b="1">
                <a:solidFill>
                  <a:srgbClr val="2E3740"/>
                </a:solidFill>
                <a:sym typeface="宋体" panose="02010600030101010101" pitchFamily="2" charset="-122"/>
              </a:rPr>
              <a:t>class</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类是对一组具有相同属性、相同操作、相同关系和相同语义的对象的描述。类实现一个或多个接口。</a:t>
            </a:r>
          </a:p>
        </p:txBody>
      </p:sp>
      <p:sp>
        <p:nvSpPr>
          <p:cNvPr id="43014"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868AE322-5C8C-4521-8670-FFA62599FA81}" type="datetime1">
              <a:rPr lang="zh-CN" altLang="en-US"/>
              <a:pPr>
                <a:defRPr/>
              </a:pPr>
              <a:t>2018/10/21</a:t>
            </a:fld>
            <a:endParaRPr lang="zh-CN" altLang="zh-CN"/>
          </a:p>
        </p:txBody>
      </p:sp>
      <p:sp>
        <p:nvSpPr>
          <p:cNvPr id="4301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149FFD8-56B9-4054-882A-EAC6ED0EDFF2}" type="slidenum">
              <a:rPr lang="zh-CN" altLang="en-US" sz="1200" smtClean="0">
                <a:solidFill>
                  <a:srgbClr val="898989"/>
                </a:solidFill>
              </a:rPr>
              <a:pPr>
                <a:lnSpc>
                  <a:spcPct val="100000"/>
                </a:lnSpc>
                <a:spcBef>
                  <a:spcPct val="0"/>
                </a:spcBef>
                <a:buFontTx/>
                <a:buNone/>
              </a:pPr>
              <a:t>25</a:t>
            </a:fld>
            <a:endParaRPr lang="zh-CN" altLang="en-US" sz="1800" smtClean="0"/>
          </a:p>
        </p:txBody>
      </p:sp>
      <p:pic>
        <p:nvPicPr>
          <p:cNvPr id="43017"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5059" name="Group 4"/>
          <p:cNvGrpSpPr>
            <a:grpSpLocks/>
          </p:cNvGrpSpPr>
          <p:nvPr/>
        </p:nvGrpSpPr>
        <p:grpSpPr bwMode="auto">
          <a:xfrm>
            <a:off x="0" y="6734175"/>
            <a:ext cx="12192000" cy="138113"/>
            <a:chOff x="0" y="0"/>
            <a:chExt cx="12231884" cy="334101"/>
          </a:xfrm>
        </p:grpSpPr>
        <p:sp>
          <p:nvSpPr>
            <p:cNvPr id="4506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6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6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6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507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9" name="Picture 3" descr="C:\Users\s\AppData\Local\Temp\WeChat Files\79140690080496457.jpg"/>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334963" y="1793875"/>
            <a:ext cx="37973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4294188" y="911225"/>
            <a:ext cx="733583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接口</a:t>
            </a:r>
            <a:r>
              <a:rPr lang="zh-CN" altLang="en-US" sz="4000" b="1">
                <a:solidFill>
                  <a:srgbClr val="2E3740"/>
                </a:solidFill>
                <a:sym typeface="宋体" panose="02010600030101010101" pitchFamily="2" charset="-122"/>
              </a:rPr>
              <a:t>（</a:t>
            </a:r>
            <a:r>
              <a:rPr lang="en-US" altLang="zh-CN" sz="4000" b="1">
                <a:solidFill>
                  <a:srgbClr val="2E3740"/>
                </a:solidFill>
                <a:sym typeface="宋体" panose="02010600030101010101" pitchFamily="2" charset="-122"/>
              </a:rPr>
              <a:t>interface</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接口是一组操作的集合，其中的每个操作描述了类或构件的一个服务。因此，接口描述了元素的外部可见行为。一个接口可以描述一个类或构件的全部行为或部分行为。接口定义了一组操作规约（既操作的特征标记），而不是操作的实现</a:t>
            </a:r>
          </a:p>
        </p:txBody>
      </p:sp>
      <p:sp>
        <p:nvSpPr>
          <p:cNvPr id="45062"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6C8B0AE7-BD41-40C8-99A7-C482E15E06FA}" type="datetime1">
              <a:rPr lang="zh-CN" altLang="en-US"/>
              <a:pPr>
                <a:defRPr/>
              </a:pPr>
              <a:t>2018/10/21</a:t>
            </a:fld>
            <a:endParaRPr lang="zh-CN" altLang="zh-CN"/>
          </a:p>
        </p:txBody>
      </p:sp>
      <p:sp>
        <p:nvSpPr>
          <p:cNvPr id="4506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533CF986-229D-4176-B087-B41DA6D9A575}" type="slidenum">
              <a:rPr lang="zh-CN" altLang="en-US" sz="1200" smtClean="0">
                <a:solidFill>
                  <a:srgbClr val="898989"/>
                </a:solidFill>
              </a:rPr>
              <a:pPr>
                <a:lnSpc>
                  <a:spcPct val="100000"/>
                </a:lnSpc>
                <a:spcBef>
                  <a:spcPct val="0"/>
                </a:spcBef>
                <a:buFontTx/>
                <a:buNone/>
              </a:pPr>
              <a:t>26</a:t>
            </a:fld>
            <a:endParaRPr lang="zh-CN" altLang="en-US" sz="1800" smtClean="0"/>
          </a:p>
        </p:txBody>
      </p:sp>
      <p:pic>
        <p:nvPicPr>
          <p:cNvPr id="45065"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7107" name="Group 4"/>
          <p:cNvGrpSpPr>
            <a:grpSpLocks/>
          </p:cNvGrpSpPr>
          <p:nvPr/>
        </p:nvGrpSpPr>
        <p:grpSpPr bwMode="auto">
          <a:xfrm>
            <a:off x="0" y="6734175"/>
            <a:ext cx="12192000" cy="138113"/>
            <a:chOff x="0" y="0"/>
            <a:chExt cx="12231884" cy="334101"/>
          </a:xfrm>
        </p:grpSpPr>
        <p:sp>
          <p:nvSpPr>
            <p:cNvPr id="4711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711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9" name="Picture 4" descr="C:\Users\s\AppData\Local\Temp\WeChat Files\265024333009062460.jpg"/>
          <p:cNvPicPr>
            <a:picLocks noChangeAspect="1" noChangeArrowheads="1"/>
          </p:cNvPicPr>
          <p:nvPr/>
        </p:nvPicPr>
        <p:blipFill>
          <a:blip r:embed="rId4">
            <a:lum bright="20000" contrast="20000"/>
            <a:extLst>
              <a:ext uri="{28A0092B-C50C-407E-A947-70E740481C1C}">
                <a14:useLocalDpi xmlns:a14="http://schemas.microsoft.com/office/drawing/2010/main" val="0"/>
              </a:ext>
            </a:extLst>
          </a:blip>
          <a:srcRect/>
          <a:stretch>
            <a:fillRect/>
          </a:stretch>
        </p:blipFill>
        <p:spPr bwMode="auto">
          <a:xfrm>
            <a:off x="7785100" y="1946275"/>
            <a:ext cx="37719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0"/>
          <p:cNvSpPr>
            <a:spLocks noChangeArrowheads="1"/>
          </p:cNvSpPr>
          <p:nvPr/>
        </p:nvSpPr>
        <p:spPr bwMode="auto">
          <a:xfrm>
            <a:off x="561975" y="1320800"/>
            <a:ext cx="695801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协作</a:t>
            </a:r>
            <a:r>
              <a:rPr lang="zh-CN" altLang="en-US" sz="4000" b="1">
                <a:solidFill>
                  <a:srgbClr val="2E3740"/>
                </a:solidFill>
                <a:sym typeface="宋体" panose="02010600030101010101" pitchFamily="2" charset="-122"/>
              </a:rPr>
              <a:t>（</a:t>
            </a:r>
            <a:r>
              <a:rPr lang="en-US" altLang="zh-CN" sz="4000" b="1">
                <a:solidFill>
                  <a:srgbClr val="2E3740"/>
                </a:solidFill>
                <a:sym typeface="宋体" panose="02010600030101010101" pitchFamily="2" charset="-122"/>
              </a:rPr>
              <a:t>collaboration</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Calibri" panose="020F0502020204030204" pitchFamily="34" charset="0"/>
              </a:rPr>
              <a:t>协作定义了一个交互，它是由一组共同工作以提供某种协作行为的角色和其他元素构成的一个群体，这些协作行为大于所有元素的各自行为的总和。协作具有结构、行为和维度。一个给定的类或对象可以参与几个协作。这些协作因而表现了系统构成模式的实现。</a:t>
            </a:r>
            <a:endParaRPr lang="zh-CN" altLang="en-US" sz="1100">
              <a:solidFill>
                <a:srgbClr val="2E3740"/>
              </a:solidFill>
              <a:sym typeface="宋体" panose="02010600030101010101" pitchFamily="2" charset="-122"/>
            </a:endParaRPr>
          </a:p>
        </p:txBody>
      </p:sp>
      <p:sp>
        <p:nvSpPr>
          <p:cNvPr id="47110"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D6A6FBF4-277A-44DD-8A15-BC2E1D1EF5CB}" type="datetime1">
              <a:rPr lang="zh-CN" altLang="en-US"/>
              <a:pPr>
                <a:defRPr/>
              </a:pPr>
              <a:t>2018/10/21</a:t>
            </a:fld>
            <a:endParaRPr lang="zh-CN" altLang="zh-CN"/>
          </a:p>
        </p:txBody>
      </p:sp>
      <p:sp>
        <p:nvSpPr>
          <p:cNvPr id="4711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9BCAB10-12CD-4F90-A5A8-962573A89CAC}" type="slidenum">
              <a:rPr lang="zh-CN" altLang="en-US" sz="1200" smtClean="0">
                <a:solidFill>
                  <a:srgbClr val="898989"/>
                </a:solidFill>
              </a:rPr>
              <a:pPr>
                <a:lnSpc>
                  <a:spcPct val="100000"/>
                </a:lnSpc>
                <a:spcBef>
                  <a:spcPct val="0"/>
                </a:spcBef>
                <a:buFontTx/>
                <a:buNone/>
              </a:pPr>
              <a:t>27</a:t>
            </a:fld>
            <a:endParaRPr lang="zh-CN" altLang="en-US" sz="1800" smtClean="0"/>
          </a:p>
        </p:txBody>
      </p:sp>
      <p:pic>
        <p:nvPicPr>
          <p:cNvPr id="47113"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9155" name="Group 4"/>
          <p:cNvGrpSpPr>
            <a:grpSpLocks/>
          </p:cNvGrpSpPr>
          <p:nvPr/>
        </p:nvGrpSpPr>
        <p:grpSpPr bwMode="auto">
          <a:xfrm>
            <a:off x="0" y="6734175"/>
            <a:ext cx="12192000" cy="138113"/>
            <a:chOff x="0" y="0"/>
            <a:chExt cx="12231884" cy="334101"/>
          </a:xfrm>
        </p:grpSpPr>
        <p:sp>
          <p:nvSpPr>
            <p:cNvPr id="4916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6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6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6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916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9" name="Picture 5" descr="C:\Users\s\AppData\Local\Temp\WeChat Files\205530255527738000.jpg"/>
          <p:cNvPicPr>
            <a:picLocks noChangeAspect="1" noChangeArrowheads="1"/>
          </p:cNvPicPr>
          <p:nvPr/>
        </p:nvPicPr>
        <p:blipFill>
          <a:blip r:embed="rId4">
            <a:lum bright="10000" contrast="20000"/>
            <a:extLst>
              <a:ext uri="{28A0092B-C50C-407E-A947-70E740481C1C}">
                <a14:useLocalDpi xmlns:a14="http://schemas.microsoft.com/office/drawing/2010/main" val="0"/>
              </a:ext>
            </a:extLst>
          </a:blip>
          <a:srcRect/>
          <a:stretch>
            <a:fillRect/>
          </a:stretch>
        </p:blipFill>
        <p:spPr bwMode="auto">
          <a:xfrm>
            <a:off x="542925" y="1816100"/>
            <a:ext cx="4179888"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1"/>
          <p:cNvSpPr>
            <a:spLocks noChangeArrowheads="1"/>
          </p:cNvSpPr>
          <p:nvPr/>
        </p:nvSpPr>
        <p:spPr bwMode="auto">
          <a:xfrm>
            <a:off x="4722813" y="1079500"/>
            <a:ext cx="6892925"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用例 （</a:t>
            </a:r>
            <a:r>
              <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rPr>
              <a:t>use case</a:t>
            </a: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40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用例是对一组动作序列的描述，系统执行这些动作将产生对特定的参与者有价值而且可观察的结果。用例用于构造模型中的行为事务。用例是通过协作实现的。</a:t>
            </a:r>
          </a:p>
        </p:txBody>
      </p:sp>
      <p:sp>
        <p:nvSpPr>
          <p:cNvPr id="49158"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909BCA92-850E-41B9-92A3-0A6FD60489F1}" type="datetime1">
              <a:rPr lang="zh-CN" altLang="en-US"/>
              <a:pPr>
                <a:defRPr/>
              </a:pPr>
              <a:t>2018/10/21</a:t>
            </a:fld>
            <a:endParaRPr lang="zh-CN" altLang="zh-CN"/>
          </a:p>
        </p:txBody>
      </p:sp>
      <p:sp>
        <p:nvSpPr>
          <p:cNvPr id="4916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E272E6F-5443-4EEC-92F0-CABB6B754777}" type="slidenum">
              <a:rPr lang="zh-CN" altLang="en-US" sz="1200" smtClean="0">
                <a:solidFill>
                  <a:srgbClr val="898989"/>
                </a:solidFill>
              </a:rPr>
              <a:pPr>
                <a:lnSpc>
                  <a:spcPct val="100000"/>
                </a:lnSpc>
                <a:spcBef>
                  <a:spcPct val="0"/>
                </a:spcBef>
                <a:buFontTx/>
                <a:buNone/>
              </a:pPr>
              <a:t>28</a:t>
            </a:fld>
            <a:endParaRPr lang="zh-CN" altLang="en-US" sz="1800" smtClean="0"/>
          </a:p>
        </p:txBody>
      </p:sp>
      <p:pic>
        <p:nvPicPr>
          <p:cNvPr id="49161"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51203" name="Group 4"/>
          <p:cNvGrpSpPr>
            <a:grpSpLocks/>
          </p:cNvGrpSpPr>
          <p:nvPr/>
        </p:nvGrpSpPr>
        <p:grpSpPr bwMode="auto">
          <a:xfrm>
            <a:off x="0" y="6734175"/>
            <a:ext cx="12192000" cy="138113"/>
            <a:chOff x="0" y="0"/>
            <a:chExt cx="12231884" cy="334101"/>
          </a:xfrm>
        </p:grpSpPr>
        <p:sp>
          <p:nvSpPr>
            <p:cNvPr id="5121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1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1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1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121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 name="矩形 10"/>
          <p:cNvSpPr>
            <a:spLocks noChangeArrowheads="1"/>
          </p:cNvSpPr>
          <p:nvPr/>
        </p:nvSpPr>
        <p:spPr bwMode="auto">
          <a:xfrm>
            <a:off x="561975" y="1320800"/>
            <a:ext cx="69580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主动类</a:t>
            </a:r>
            <a:r>
              <a:rPr lang="zh-CN" altLang="en-US" sz="4000" b="1">
                <a:solidFill>
                  <a:srgbClr val="2E3740"/>
                </a:solidFill>
                <a:sym typeface="宋体" panose="02010600030101010101" pitchFamily="2" charset="-122"/>
              </a:rPr>
              <a:t>（</a:t>
            </a:r>
            <a:r>
              <a:rPr lang="en-US" altLang="zh-CN" sz="4000" b="1">
                <a:solidFill>
                  <a:srgbClr val="2E3740"/>
                </a:solidFill>
                <a:sym typeface="宋体" panose="02010600030101010101" pitchFamily="2" charset="-122"/>
              </a:rPr>
              <a:t>active class</a:t>
            </a:r>
            <a:r>
              <a:rPr lang="zh-CN" altLang="en-US" sz="4000" b="1">
                <a:solidFill>
                  <a:srgbClr val="2E3740"/>
                </a:solidFill>
                <a:sym typeface="宋体" panose="02010600030101010101" pitchFamily="2" charset="-122"/>
              </a:rPr>
              <a:t>）</a:t>
            </a:r>
          </a:p>
          <a:p>
            <a:pPr eaLnBrk="1" hangingPunct="1">
              <a:lnSpc>
                <a:spcPct val="150000"/>
              </a:lnSpc>
              <a:spcBef>
                <a:spcPct val="0"/>
              </a:spcBef>
              <a:buFontTx/>
              <a:buNone/>
            </a:pPr>
            <a:r>
              <a:rPr lang="zh-CN" altLang="en-US">
                <a:solidFill>
                  <a:srgbClr val="2E3740"/>
                </a:solidFill>
                <a:sym typeface="Calibri" panose="020F0502020204030204" pitchFamily="34" charset="0"/>
              </a:rPr>
              <a:t>主动类是这样的类，其对象至少拥有一个进程或线程，因此它能够启动控制活动。主动类的对象所表现的元素的行为与其他元素的行为并发，除了这一点之外，它和类是一样的。</a:t>
            </a:r>
            <a:endParaRPr lang="zh-CN" altLang="en-US" sz="1100">
              <a:solidFill>
                <a:srgbClr val="2E3740"/>
              </a:solidFill>
              <a:sym typeface="宋体" panose="02010600030101010101" pitchFamily="2" charset="-122"/>
            </a:endParaRPr>
          </a:p>
        </p:txBody>
      </p:sp>
      <p:sp>
        <p:nvSpPr>
          <p:cNvPr id="51205"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pic>
        <p:nvPicPr>
          <p:cNvPr id="51206" name="图片 1"/>
          <p:cNvPicPr>
            <a:picLocks noChangeAspect="1"/>
          </p:cNvPicPr>
          <p:nvPr/>
        </p:nvPicPr>
        <p:blipFill>
          <a:blip r:embed="rId4">
            <a:lum bright="8000"/>
            <a:extLst>
              <a:ext uri="{28A0092B-C50C-407E-A947-70E740481C1C}">
                <a14:useLocalDpi xmlns:a14="http://schemas.microsoft.com/office/drawing/2010/main" val="0"/>
              </a:ext>
            </a:extLst>
          </a:blip>
          <a:srcRect b="21953"/>
          <a:stretch>
            <a:fillRect/>
          </a:stretch>
        </p:blipFill>
        <p:spPr bwMode="auto">
          <a:xfrm>
            <a:off x="7826375" y="1866900"/>
            <a:ext cx="384175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a:extLst>
              <a:ext uri="{FF2B5EF4-FFF2-40B4-BE49-F238E27FC236}"/>
            </a:extLst>
          </p:cNvPr>
          <p:cNvSpPr>
            <a:spLocks noGrp="1"/>
          </p:cNvSpPr>
          <p:nvPr>
            <p:ph type="dt" sz="quarter" idx="10"/>
          </p:nvPr>
        </p:nvSpPr>
        <p:spPr/>
        <p:txBody>
          <a:bodyPr/>
          <a:lstStyle/>
          <a:p>
            <a:pPr>
              <a:defRPr/>
            </a:pPr>
            <a:fld id="{276D16B7-11A7-4C2D-96ED-355D8BFBDA01}" type="datetime1">
              <a:rPr lang="zh-CN" altLang="en-US"/>
              <a:pPr>
                <a:defRPr/>
              </a:pPr>
              <a:t>2018/10/21</a:t>
            </a:fld>
            <a:endParaRPr lang="zh-CN" altLang="zh-CN"/>
          </a:p>
        </p:txBody>
      </p:sp>
      <p:sp>
        <p:nvSpPr>
          <p:cNvPr id="5120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30BF59DD-EC52-4BF0-B89B-B96207BDF1D5}" type="slidenum">
              <a:rPr lang="zh-CN" altLang="en-US" sz="1200" smtClean="0">
                <a:solidFill>
                  <a:srgbClr val="898989"/>
                </a:solidFill>
              </a:rPr>
              <a:pPr>
                <a:lnSpc>
                  <a:spcPct val="100000"/>
                </a:lnSpc>
                <a:spcBef>
                  <a:spcPct val="0"/>
                </a:spcBef>
                <a:buFontTx/>
                <a:buNone/>
              </a:pPr>
              <a:t>29</a:t>
            </a:fld>
            <a:endParaRPr lang="zh-CN" altLang="en-US" sz="1800" smtClean="0"/>
          </a:p>
        </p:txBody>
      </p:sp>
      <p:pic>
        <p:nvPicPr>
          <p:cNvPr id="51209"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 name="文本框 7"/>
          <p:cNvSpPr>
            <a:spLocks noChangeArrowheads="1"/>
          </p:cNvSpPr>
          <p:nvPr/>
        </p:nvSpPr>
        <p:spPr bwMode="auto">
          <a:xfrm rot="-910717">
            <a:off x="649288" y="190500"/>
            <a:ext cx="1404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b="1">
                <a:solidFill>
                  <a:schemeClr val="bg1"/>
                </a:solidFill>
                <a:sym typeface="Calibri" panose="020F0502020204030204" pitchFamily="34" charset="0"/>
              </a:rPr>
              <a:t> </a:t>
            </a: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b="1">
                <a:solidFill>
                  <a:schemeClr val="bg1"/>
                </a:solidFill>
                <a:sym typeface="宋体" panose="02010600030101010101" pitchFamily="2" charset="-122"/>
              </a:rPr>
              <a:t>目录</a:t>
            </a:r>
            <a:endParaRPr lang="zh-CN" altLang="zh-CN" b="1">
              <a:solidFill>
                <a:schemeClr val="bg1"/>
              </a:solidFill>
              <a:sym typeface="宋体" panose="02010600030101010101" pitchFamily="2" charset="-122"/>
            </a:endParaRPr>
          </a:p>
        </p:txBody>
      </p:sp>
      <p:grpSp>
        <p:nvGrpSpPr>
          <p:cNvPr id="8196" name="Group 4"/>
          <p:cNvGrpSpPr>
            <a:grpSpLocks/>
          </p:cNvGrpSpPr>
          <p:nvPr/>
        </p:nvGrpSpPr>
        <p:grpSpPr bwMode="auto">
          <a:xfrm>
            <a:off x="0" y="6734175"/>
            <a:ext cx="12192000" cy="138113"/>
            <a:chOff x="0" y="0"/>
            <a:chExt cx="12231884" cy="334101"/>
          </a:xfrm>
        </p:grpSpPr>
        <p:sp>
          <p:nvSpPr>
            <p:cNvPr id="821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21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7" name="文本框 16"/>
          <p:cNvSpPr>
            <a:spLocks noChangeArrowheads="1"/>
          </p:cNvSpPr>
          <p:nvPr/>
        </p:nvSpPr>
        <p:spPr bwMode="auto">
          <a:xfrm>
            <a:off x="3003550" y="1352550"/>
            <a:ext cx="833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4989"/>
                </a:solidFill>
                <a:sym typeface="Calibri" panose="020F0502020204030204" pitchFamily="34" charset="0"/>
              </a:rPr>
              <a:t>05.</a:t>
            </a:r>
            <a:endParaRPr lang="zh-CN" altLang="en-US" sz="4000" b="1" i="1">
              <a:solidFill>
                <a:srgbClr val="ED4989"/>
              </a:solidFill>
              <a:sym typeface="Calibri" panose="020F0502020204030204" pitchFamily="34" charset="0"/>
            </a:endParaRPr>
          </a:p>
        </p:txBody>
      </p:sp>
      <p:sp>
        <p:nvSpPr>
          <p:cNvPr id="8198" name="矩形 20"/>
          <p:cNvSpPr>
            <a:spLocks noChangeArrowheads="1"/>
          </p:cNvSpPr>
          <p:nvPr/>
        </p:nvSpPr>
        <p:spPr bwMode="auto">
          <a:xfrm rot="-361439">
            <a:off x="3919538" y="1216025"/>
            <a:ext cx="4383087" cy="476250"/>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4"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4" action="ppaction://hlinksldjump"/>
              </a:rPr>
              <a:t>的图</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8199" name="直角三角形 23"/>
          <p:cNvSpPr>
            <a:spLocks noChangeArrowheads="1"/>
          </p:cNvSpPr>
          <p:nvPr/>
        </p:nvSpPr>
        <p:spPr bwMode="auto">
          <a:xfrm rot="-370201" flipH="1" flipV="1">
            <a:off x="7913688" y="1443038"/>
            <a:ext cx="203200" cy="203200"/>
          </a:xfrm>
          <a:prstGeom prst="rtTriangle">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 name="矩形 23">
            <a:extLst>
              <a:ext uri="{FF2B5EF4-FFF2-40B4-BE49-F238E27FC236}"/>
            </a:extLst>
          </p:cNvPr>
          <p:cNvSpPr/>
          <p:nvPr/>
        </p:nvSpPr>
        <p:spPr>
          <a:xfrm rot="21244153">
            <a:off x="4368800" y="2944813"/>
            <a:ext cx="2828925" cy="398462"/>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5" action="ppaction://hlinksldjump"/>
              </a:rPr>
              <a:t>05.3 </a:t>
            </a:r>
            <a:r>
              <a:rPr lang="zh-CN" altLang="en-US" sz="2800" dirty="0">
                <a:solidFill>
                  <a:schemeClr val="bg1"/>
                </a:solidFill>
                <a:hlinkClick r:id="rId5" action="ppaction://hlinksldjump"/>
              </a:rPr>
              <a:t>构件图</a:t>
            </a:r>
            <a:endParaRPr lang="zh-CN" altLang="en-US" sz="2800" dirty="0">
              <a:solidFill>
                <a:schemeClr val="bg1"/>
              </a:solidFill>
            </a:endParaRPr>
          </a:p>
        </p:txBody>
      </p:sp>
      <p:sp>
        <p:nvSpPr>
          <p:cNvPr id="28" name="矩形 27">
            <a:extLst>
              <a:ext uri="{FF2B5EF4-FFF2-40B4-BE49-F238E27FC236}"/>
            </a:extLst>
          </p:cNvPr>
          <p:cNvSpPr/>
          <p:nvPr/>
        </p:nvSpPr>
        <p:spPr>
          <a:xfrm rot="21244153">
            <a:off x="5356225" y="2297113"/>
            <a:ext cx="2828925" cy="396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6" action="ppaction://hlinksldjump"/>
              </a:rPr>
              <a:t>05.2 </a:t>
            </a:r>
            <a:r>
              <a:rPr lang="zh-CN" altLang="en-US" sz="2800" dirty="0">
                <a:hlinkClick r:id="rId6" action="ppaction://hlinksldjump"/>
              </a:rPr>
              <a:t>对象图</a:t>
            </a:r>
            <a:endParaRPr lang="zh-CN" altLang="en-US" sz="2800" dirty="0"/>
          </a:p>
        </p:txBody>
      </p:sp>
      <p:sp>
        <p:nvSpPr>
          <p:cNvPr id="29" name="矩形 28">
            <a:extLst>
              <a:ext uri="{FF2B5EF4-FFF2-40B4-BE49-F238E27FC236}"/>
            </a:extLst>
          </p:cNvPr>
          <p:cNvSpPr/>
          <p:nvPr/>
        </p:nvSpPr>
        <p:spPr>
          <a:xfrm rot="21244153">
            <a:off x="4198938" y="1876425"/>
            <a:ext cx="2828925"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7" action="ppaction://hlinksldjump"/>
              </a:rPr>
              <a:t>05.1 </a:t>
            </a:r>
            <a:r>
              <a:rPr lang="zh-CN" altLang="en-US" sz="2800" dirty="0">
                <a:solidFill>
                  <a:schemeClr val="bg1"/>
                </a:solidFill>
                <a:hlinkClick r:id="rId7" action="ppaction://hlinksldjump"/>
              </a:rPr>
              <a:t>类图</a:t>
            </a:r>
            <a:endParaRPr lang="zh-CN" altLang="en-US" sz="2800" dirty="0">
              <a:solidFill>
                <a:schemeClr val="bg1"/>
              </a:solidFill>
            </a:endParaRPr>
          </a:p>
        </p:txBody>
      </p:sp>
      <p:sp>
        <p:nvSpPr>
          <p:cNvPr id="30" name="矩形 29">
            <a:extLst>
              <a:ext uri="{FF2B5EF4-FFF2-40B4-BE49-F238E27FC236}"/>
            </a:extLst>
          </p:cNvPr>
          <p:cNvSpPr/>
          <p:nvPr/>
        </p:nvSpPr>
        <p:spPr>
          <a:xfrm rot="21244153">
            <a:off x="5472113" y="3365500"/>
            <a:ext cx="2828925" cy="39846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8" action="ppaction://hlinksldjump"/>
              </a:rPr>
              <a:t>05.4 </a:t>
            </a:r>
            <a:r>
              <a:rPr lang="zh-CN" altLang="en-US" sz="2800" dirty="0">
                <a:hlinkClick r:id="rId8" action="ppaction://hlinksldjump"/>
              </a:rPr>
              <a:t>组合结构图</a:t>
            </a:r>
            <a:endParaRPr lang="zh-CN" altLang="en-US" sz="2800" dirty="0"/>
          </a:p>
        </p:txBody>
      </p:sp>
      <p:sp>
        <p:nvSpPr>
          <p:cNvPr id="34" name="矩形 33">
            <a:extLst>
              <a:ext uri="{FF2B5EF4-FFF2-40B4-BE49-F238E27FC236}"/>
            </a:extLst>
          </p:cNvPr>
          <p:cNvSpPr/>
          <p:nvPr/>
        </p:nvSpPr>
        <p:spPr>
          <a:xfrm rot="21244153">
            <a:off x="4483100" y="5081588"/>
            <a:ext cx="2828925" cy="398462"/>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9" action="ppaction://hlinksldjump"/>
              </a:rPr>
              <a:t>05.7 </a:t>
            </a:r>
            <a:r>
              <a:rPr lang="zh-CN" altLang="en-US" sz="2800" dirty="0">
                <a:solidFill>
                  <a:schemeClr val="bg1"/>
                </a:solidFill>
                <a:hlinkClick r:id="rId9" action="ppaction://hlinksldjump"/>
              </a:rPr>
              <a:t>通信图</a:t>
            </a:r>
            <a:endParaRPr lang="zh-CN" altLang="en-US" sz="2800" dirty="0">
              <a:solidFill>
                <a:schemeClr val="bg1"/>
              </a:solidFill>
            </a:endParaRPr>
          </a:p>
        </p:txBody>
      </p:sp>
      <p:sp>
        <p:nvSpPr>
          <p:cNvPr id="35" name="矩形 34">
            <a:extLst>
              <a:ext uri="{FF2B5EF4-FFF2-40B4-BE49-F238E27FC236}"/>
            </a:extLst>
          </p:cNvPr>
          <p:cNvSpPr/>
          <p:nvPr/>
        </p:nvSpPr>
        <p:spPr>
          <a:xfrm rot="21244153">
            <a:off x="5470525" y="4433888"/>
            <a:ext cx="2828925" cy="396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9" action="ppaction://hlinksldjump"/>
              </a:rPr>
              <a:t>05.6 </a:t>
            </a:r>
            <a:r>
              <a:rPr lang="zh-CN" altLang="en-US" sz="2800" dirty="0">
                <a:hlinkClick r:id="rId9" action="ppaction://hlinksldjump"/>
              </a:rPr>
              <a:t>顺序图</a:t>
            </a:r>
            <a:endParaRPr lang="zh-CN" altLang="en-US" sz="2800" dirty="0"/>
          </a:p>
        </p:txBody>
      </p:sp>
      <p:sp>
        <p:nvSpPr>
          <p:cNvPr id="36" name="矩形 35">
            <a:extLst>
              <a:ext uri="{FF2B5EF4-FFF2-40B4-BE49-F238E27FC236}"/>
            </a:extLst>
          </p:cNvPr>
          <p:cNvSpPr/>
          <p:nvPr/>
        </p:nvSpPr>
        <p:spPr>
          <a:xfrm rot="21244153">
            <a:off x="4313238" y="4013200"/>
            <a:ext cx="2828925"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8" action="ppaction://hlinksldjump"/>
              </a:rPr>
              <a:t>05.5 </a:t>
            </a:r>
            <a:r>
              <a:rPr lang="zh-CN" altLang="en-US" sz="2800" dirty="0">
                <a:solidFill>
                  <a:schemeClr val="bg1"/>
                </a:solidFill>
                <a:hlinkClick r:id="rId8" action="ppaction://hlinksldjump"/>
              </a:rPr>
              <a:t>用例图</a:t>
            </a:r>
            <a:endParaRPr lang="zh-CN" altLang="en-US" sz="2800" dirty="0">
              <a:solidFill>
                <a:schemeClr val="bg1"/>
              </a:solidFill>
            </a:endParaRPr>
          </a:p>
        </p:txBody>
      </p:sp>
      <p:sp>
        <p:nvSpPr>
          <p:cNvPr id="2" name="日期占位符 1">
            <a:extLst>
              <a:ext uri="{FF2B5EF4-FFF2-40B4-BE49-F238E27FC236}"/>
            </a:extLst>
          </p:cNvPr>
          <p:cNvSpPr>
            <a:spLocks noGrp="1"/>
          </p:cNvSpPr>
          <p:nvPr>
            <p:ph type="dt" sz="quarter" idx="10"/>
          </p:nvPr>
        </p:nvSpPr>
        <p:spPr/>
        <p:txBody>
          <a:bodyPr/>
          <a:lstStyle/>
          <a:p>
            <a:pPr>
              <a:defRPr/>
            </a:pPr>
            <a:fld id="{F6FEE2F7-86FD-4F7A-941D-16C7D97D8A32}" type="datetime1">
              <a:rPr lang="zh-CN" altLang="en-US"/>
              <a:pPr>
                <a:defRPr/>
              </a:pPr>
              <a:t>2018/10/21</a:t>
            </a:fld>
            <a:endParaRPr lang="zh-CN" altLang="zh-CN"/>
          </a:p>
        </p:txBody>
      </p:sp>
      <p:sp>
        <p:nvSpPr>
          <p:cNvPr id="820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DC902F9B-5F94-4034-9F17-43E6AF761696}" type="slidenum">
              <a:rPr lang="zh-CN" altLang="en-US" sz="1200" smtClean="0">
                <a:solidFill>
                  <a:srgbClr val="898989"/>
                </a:solidFill>
              </a:rPr>
              <a:pPr>
                <a:lnSpc>
                  <a:spcPct val="100000"/>
                </a:lnSpc>
                <a:spcBef>
                  <a:spcPct val="0"/>
                </a:spcBef>
                <a:buFontTx/>
                <a:buNone/>
              </a:pPr>
              <a:t>3</a:t>
            </a:fld>
            <a:endParaRPr lang="zh-CN" altLang="en-US" sz="1800" smtClean="0"/>
          </a:p>
        </p:txBody>
      </p:sp>
      <p:pic>
        <p:nvPicPr>
          <p:cNvPr id="8209" name="图片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53251" name="Group 4"/>
          <p:cNvGrpSpPr>
            <a:grpSpLocks/>
          </p:cNvGrpSpPr>
          <p:nvPr/>
        </p:nvGrpSpPr>
        <p:grpSpPr bwMode="auto">
          <a:xfrm>
            <a:off x="0" y="6734175"/>
            <a:ext cx="12192000" cy="138113"/>
            <a:chOff x="0" y="0"/>
            <a:chExt cx="12231884" cy="334101"/>
          </a:xfrm>
        </p:grpSpPr>
        <p:sp>
          <p:nvSpPr>
            <p:cNvPr id="5325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325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326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326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326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9" name="Picture 6" descr="C:\Users\s\AppData\Local\Temp\WeChat Files\404194930002763620.jpg"/>
          <p:cNvPicPr>
            <a:picLocks noChangeAspect="1" noChangeArrowheads="1"/>
          </p:cNvPicPr>
          <p:nvPr/>
        </p:nvPicPr>
        <p:blipFill>
          <a:blip r:embed="rId4">
            <a:lum bright="20000" contrast="10000"/>
            <a:extLst>
              <a:ext uri="{28A0092B-C50C-407E-A947-70E740481C1C}">
                <a14:useLocalDpi xmlns:a14="http://schemas.microsoft.com/office/drawing/2010/main" val="0"/>
              </a:ext>
            </a:extLst>
          </a:blip>
          <a:srcRect/>
          <a:stretch>
            <a:fillRect/>
          </a:stretch>
        </p:blipFill>
        <p:spPr bwMode="auto">
          <a:xfrm>
            <a:off x="579438" y="2352675"/>
            <a:ext cx="37306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2"/>
          <p:cNvSpPr>
            <a:spLocks noChangeArrowheads="1"/>
          </p:cNvSpPr>
          <p:nvPr/>
        </p:nvSpPr>
        <p:spPr bwMode="auto">
          <a:xfrm>
            <a:off x="4521200" y="1041400"/>
            <a:ext cx="7088188"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构件</a:t>
            </a:r>
            <a:r>
              <a:rPr lang="zh-CN" altLang="en-US" sz="4000" b="1">
                <a:solidFill>
                  <a:srgbClr val="2E3740"/>
                </a:solidFill>
                <a:sym typeface="宋体" panose="02010600030101010101" pitchFamily="2" charset="-122"/>
              </a:rPr>
              <a:t>（</a:t>
            </a:r>
            <a:r>
              <a:rPr lang="en-US" altLang="zh-CN" sz="4000" b="1">
                <a:solidFill>
                  <a:srgbClr val="2E3740"/>
                </a:solidFill>
                <a:sym typeface="宋体" panose="02010600030101010101" pitchFamily="2" charset="-122"/>
              </a:rPr>
              <a:t>component</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构件是系统设计的模块化部件，将实现隐藏在一组外部接口背后。在一个系统中共享相同接口的构件可以相互替换，只要保持相同的逻辑行为即可。可以通过把部件和连接件接合在一起表示构件的实现；部件可以包括更小的构件。</a:t>
            </a:r>
          </a:p>
        </p:txBody>
      </p:sp>
      <p:sp>
        <p:nvSpPr>
          <p:cNvPr id="53254"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B1D27D55-FE0D-4E71-B902-8A94F0E35375}" type="datetime1">
              <a:rPr lang="zh-CN" altLang="en-US"/>
              <a:pPr>
                <a:defRPr/>
              </a:pPr>
              <a:t>2018/10/21</a:t>
            </a:fld>
            <a:endParaRPr lang="zh-CN" altLang="zh-CN"/>
          </a:p>
        </p:txBody>
      </p:sp>
      <p:sp>
        <p:nvSpPr>
          <p:cNvPr id="5325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B569021-3DBF-47E2-90C0-0B0EC3792510}" type="slidenum">
              <a:rPr lang="zh-CN" altLang="en-US" sz="1200" smtClean="0">
                <a:solidFill>
                  <a:srgbClr val="898989"/>
                </a:solidFill>
              </a:rPr>
              <a:pPr>
                <a:lnSpc>
                  <a:spcPct val="100000"/>
                </a:lnSpc>
                <a:spcBef>
                  <a:spcPct val="0"/>
                </a:spcBef>
                <a:buFontTx/>
                <a:buNone/>
              </a:pPr>
              <a:t>30</a:t>
            </a:fld>
            <a:endParaRPr lang="zh-CN" altLang="en-US" sz="1800" smtClean="0"/>
          </a:p>
        </p:txBody>
      </p:sp>
      <p:pic>
        <p:nvPicPr>
          <p:cNvPr id="53257"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55299" name="Group 4"/>
          <p:cNvGrpSpPr>
            <a:grpSpLocks/>
          </p:cNvGrpSpPr>
          <p:nvPr/>
        </p:nvGrpSpPr>
        <p:grpSpPr bwMode="auto">
          <a:xfrm>
            <a:off x="0" y="6734175"/>
            <a:ext cx="12192000" cy="138113"/>
            <a:chOff x="0" y="0"/>
            <a:chExt cx="12231884" cy="334101"/>
          </a:xfrm>
        </p:grpSpPr>
        <p:sp>
          <p:nvSpPr>
            <p:cNvPr id="5530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30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30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30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31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 name="矩形 10"/>
          <p:cNvSpPr>
            <a:spLocks noChangeArrowheads="1"/>
          </p:cNvSpPr>
          <p:nvPr/>
        </p:nvSpPr>
        <p:spPr bwMode="auto">
          <a:xfrm>
            <a:off x="561975" y="1320800"/>
            <a:ext cx="69580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sym typeface="宋体" panose="02010600030101010101" pitchFamily="2" charset="-122"/>
              </a:rPr>
              <a:t>制品（</a:t>
            </a:r>
            <a:r>
              <a:rPr lang="en-US" altLang="zh-CN" sz="4000" b="1">
                <a:solidFill>
                  <a:srgbClr val="2E3740"/>
                </a:solidFill>
                <a:sym typeface="宋体" panose="02010600030101010101" pitchFamily="2" charset="-122"/>
              </a:rPr>
              <a:t>artifact</a:t>
            </a:r>
            <a:r>
              <a:rPr lang="zh-CN" altLang="en-US" sz="4000" b="1">
                <a:solidFill>
                  <a:srgbClr val="2E3740"/>
                </a:solidFill>
                <a:sym typeface="宋体" panose="02010600030101010101" pitchFamily="2" charset="-122"/>
              </a:rPr>
              <a:t>）</a:t>
            </a:r>
          </a:p>
          <a:p>
            <a:pPr eaLnBrk="1" hangingPunct="1">
              <a:lnSpc>
                <a:spcPct val="150000"/>
              </a:lnSpc>
              <a:spcBef>
                <a:spcPct val="0"/>
              </a:spcBef>
              <a:buFontTx/>
              <a:buNone/>
            </a:pPr>
            <a:r>
              <a:rPr lang="zh-CN" altLang="en-US">
                <a:solidFill>
                  <a:srgbClr val="2E3740"/>
                </a:solidFill>
                <a:sym typeface="Calibri" panose="020F0502020204030204" pitchFamily="34" charset="0"/>
              </a:rPr>
              <a:t>制品是系统中物理的而且可替换的部件，它包括物理信息（“比特”）。在一个系统中，会遇到不同类型的部署制品，如源代码文件、可执行程序和脚本。制品通常代表对源码信息或运行时的物理打包。</a:t>
            </a:r>
            <a:endParaRPr lang="zh-CN" altLang="en-US" sz="1100">
              <a:solidFill>
                <a:srgbClr val="2E3740"/>
              </a:solidFill>
              <a:sym typeface="宋体" panose="02010600030101010101" pitchFamily="2" charset="-122"/>
            </a:endParaRPr>
          </a:p>
        </p:txBody>
      </p:sp>
      <p:sp>
        <p:nvSpPr>
          <p:cNvPr id="55301"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pic>
        <p:nvPicPr>
          <p:cNvPr id="55302" name="图片 2"/>
          <p:cNvPicPr>
            <a:picLocks noChangeAspect="1"/>
          </p:cNvPicPr>
          <p:nvPr/>
        </p:nvPicPr>
        <p:blipFill>
          <a:blip r:embed="rId4">
            <a:extLst>
              <a:ext uri="{28A0092B-C50C-407E-A947-70E740481C1C}">
                <a14:useLocalDpi xmlns:a14="http://schemas.microsoft.com/office/drawing/2010/main" val="0"/>
              </a:ext>
            </a:extLst>
          </a:blip>
          <a:srcRect b="33246"/>
          <a:stretch>
            <a:fillRect/>
          </a:stretch>
        </p:blipFill>
        <p:spPr bwMode="auto">
          <a:xfrm>
            <a:off x="7889875" y="2249488"/>
            <a:ext cx="37147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extLst>
          </p:cNvPr>
          <p:cNvSpPr>
            <a:spLocks noGrp="1"/>
          </p:cNvSpPr>
          <p:nvPr>
            <p:ph type="dt" sz="quarter" idx="10"/>
          </p:nvPr>
        </p:nvSpPr>
        <p:spPr/>
        <p:txBody>
          <a:bodyPr/>
          <a:lstStyle/>
          <a:p>
            <a:pPr>
              <a:defRPr/>
            </a:pPr>
            <a:fld id="{8F3FA876-F525-45F7-9088-AEFCCD5A226A}" type="datetime1">
              <a:rPr lang="zh-CN" altLang="en-US"/>
              <a:pPr>
                <a:defRPr/>
              </a:pPr>
              <a:t>2018/10/21</a:t>
            </a:fld>
            <a:endParaRPr lang="zh-CN" altLang="zh-CN"/>
          </a:p>
        </p:txBody>
      </p:sp>
      <p:sp>
        <p:nvSpPr>
          <p:cNvPr id="5530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F365861-EB90-4A65-BD03-CA24E9C68CF7}" type="slidenum">
              <a:rPr lang="zh-CN" altLang="en-US" sz="1200" smtClean="0">
                <a:solidFill>
                  <a:srgbClr val="898989"/>
                </a:solidFill>
              </a:rPr>
              <a:pPr>
                <a:lnSpc>
                  <a:spcPct val="100000"/>
                </a:lnSpc>
                <a:spcBef>
                  <a:spcPct val="0"/>
                </a:spcBef>
                <a:buFontTx/>
                <a:buNone/>
              </a:pPr>
              <a:t>31</a:t>
            </a:fld>
            <a:endParaRPr lang="zh-CN" altLang="en-US" sz="1800" smtClean="0"/>
          </a:p>
        </p:txBody>
      </p:sp>
      <p:pic>
        <p:nvPicPr>
          <p:cNvPr id="55305"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57347" name="Group 4"/>
          <p:cNvGrpSpPr>
            <a:grpSpLocks/>
          </p:cNvGrpSpPr>
          <p:nvPr/>
        </p:nvGrpSpPr>
        <p:grpSpPr bwMode="auto">
          <a:xfrm>
            <a:off x="0" y="6734175"/>
            <a:ext cx="12192000" cy="138113"/>
            <a:chOff x="0" y="0"/>
            <a:chExt cx="12231884" cy="334101"/>
          </a:xfrm>
        </p:grpSpPr>
        <p:sp>
          <p:nvSpPr>
            <p:cNvPr id="5735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735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735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735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735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pic>
        <p:nvPicPr>
          <p:cNvPr id="9" name="Picture 7" descr="C:\Users\s\AppData\Local\Temp\WeChat Files\265160698343174668.jpg"/>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1000125" y="1962150"/>
            <a:ext cx="3335338"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3"/>
          <p:cNvSpPr>
            <a:spLocks noChangeArrowheads="1"/>
          </p:cNvSpPr>
          <p:nvPr/>
        </p:nvSpPr>
        <p:spPr bwMode="auto">
          <a:xfrm>
            <a:off x="4751388" y="1074738"/>
            <a:ext cx="650081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结点</a:t>
            </a:r>
            <a:r>
              <a:rPr lang="zh-CN" altLang="en-US" sz="4000" b="1">
                <a:solidFill>
                  <a:srgbClr val="2E3740"/>
                </a:solidFill>
                <a:sym typeface="宋体" panose="02010600030101010101" pitchFamily="2" charset="-122"/>
              </a:rPr>
              <a:t> （</a:t>
            </a:r>
            <a:r>
              <a:rPr lang="en-US" altLang="zh-CN" sz="4000" b="1">
                <a:solidFill>
                  <a:srgbClr val="2E3740"/>
                </a:solidFill>
                <a:sym typeface="宋体" panose="02010600030101010101" pitchFamily="2" charset="-122"/>
              </a:rPr>
              <a:t>node</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结点是在运行时存在的物理元素，它表示一个计算机资源，通常至少有一些记忆能力，还经常具有处理能力。一组构件可以驻留在一个结点内，也可以从一个结点迁移到另一个结点。</a:t>
            </a:r>
          </a:p>
        </p:txBody>
      </p:sp>
      <p:sp>
        <p:nvSpPr>
          <p:cNvPr id="57350"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结构事物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869B476A-69CC-424A-9C8F-EC9105FD1682}" type="datetime1">
              <a:rPr lang="zh-CN" altLang="en-US"/>
              <a:pPr>
                <a:defRPr/>
              </a:pPr>
              <a:t>2018/10/21</a:t>
            </a:fld>
            <a:endParaRPr lang="zh-CN" altLang="zh-CN"/>
          </a:p>
        </p:txBody>
      </p:sp>
      <p:sp>
        <p:nvSpPr>
          <p:cNvPr id="5735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237E357-898F-401F-8130-8E39D5D6EAE2}" type="slidenum">
              <a:rPr lang="zh-CN" altLang="en-US" sz="1200" smtClean="0">
                <a:solidFill>
                  <a:srgbClr val="898989"/>
                </a:solidFill>
              </a:rPr>
              <a:pPr>
                <a:lnSpc>
                  <a:spcPct val="100000"/>
                </a:lnSpc>
                <a:spcBef>
                  <a:spcPct val="0"/>
                </a:spcBef>
                <a:buFontTx/>
                <a:buNone/>
              </a:pPr>
              <a:t>32</a:t>
            </a:fld>
            <a:endParaRPr lang="zh-CN" altLang="en-US" sz="1800" smtClean="0"/>
          </a:p>
        </p:txBody>
      </p:sp>
      <p:pic>
        <p:nvPicPr>
          <p:cNvPr id="57353"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59395" name="Group 4"/>
          <p:cNvGrpSpPr>
            <a:grpSpLocks/>
          </p:cNvGrpSpPr>
          <p:nvPr/>
        </p:nvGrpSpPr>
        <p:grpSpPr bwMode="auto">
          <a:xfrm>
            <a:off x="0" y="6734175"/>
            <a:ext cx="12192000" cy="138113"/>
            <a:chOff x="0" y="0"/>
            <a:chExt cx="12231884" cy="334101"/>
          </a:xfrm>
        </p:grpSpPr>
        <p:sp>
          <p:nvSpPr>
            <p:cNvPr id="59423"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9424"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9425"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9426"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9427"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59396"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397"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398"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399"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0"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1"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2"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3"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4"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5"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6"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7"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8"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09"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0"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1"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2"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3"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4"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5"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59416"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行为事物</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59417" name="矩形 1"/>
          <p:cNvSpPr>
            <a:spLocks noChangeArrowheads="1"/>
          </p:cNvSpPr>
          <p:nvPr/>
        </p:nvSpPr>
        <p:spPr bwMode="auto">
          <a:xfrm>
            <a:off x="6305550" y="1436688"/>
            <a:ext cx="47783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行为事物是</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模型图的动态部分。它们是模型中的动词，描述跨越空间和时间的行为，主要包括交互和状态机两部分。共有</a:t>
            </a:r>
            <a:r>
              <a:rPr lang="en-US" altLang="zh-CN">
                <a:solidFill>
                  <a:srgbClr val="2E3740"/>
                </a:solidFill>
                <a:sym typeface="宋体" panose="02010600030101010101" pitchFamily="2" charset="-122"/>
              </a:rPr>
              <a:t>3</a:t>
            </a:r>
            <a:r>
              <a:rPr lang="zh-CN" altLang="en-US">
                <a:solidFill>
                  <a:srgbClr val="2E3740"/>
                </a:solidFill>
                <a:sym typeface="宋体" panose="02010600030101010101" pitchFamily="2" charset="-122"/>
              </a:rPr>
              <a:t>类主要的行为事物。</a:t>
            </a:r>
          </a:p>
        </p:txBody>
      </p:sp>
      <p:sp>
        <p:nvSpPr>
          <p:cNvPr id="59418"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的结构</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6853F3EA-DB66-4694-AD6F-2EC1C862D7DD}" type="datetime1">
              <a:rPr lang="zh-CN" altLang="en-US"/>
              <a:pPr>
                <a:defRPr/>
              </a:pPr>
              <a:t>2018/10/21</a:t>
            </a:fld>
            <a:endParaRPr lang="zh-CN" altLang="zh-CN"/>
          </a:p>
        </p:txBody>
      </p:sp>
      <p:sp>
        <p:nvSpPr>
          <p:cNvPr id="5942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510B1274-1AD6-44CD-8E34-1CC5AD3A928D}" type="slidenum">
              <a:rPr lang="zh-CN" altLang="en-US" sz="1200" smtClean="0">
                <a:solidFill>
                  <a:srgbClr val="898989"/>
                </a:solidFill>
              </a:rPr>
              <a:pPr>
                <a:lnSpc>
                  <a:spcPct val="100000"/>
                </a:lnSpc>
                <a:spcBef>
                  <a:spcPct val="0"/>
                </a:spcBef>
                <a:buFontTx/>
                <a:buNone/>
              </a:pPr>
              <a:t>33</a:t>
            </a:fld>
            <a:endParaRPr lang="zh-CN" altLang="en-US" sz="1800" smtClean="0"/>
          </a:p>
        </p:txBody>
      </p:sp>
      <p:pic>
        <p:nvPicPr>
          <p:cNvPr id="59421" name="图片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横卷形 34">
            <a:hlinkClick r:id="rId4"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0419" name="Group 4"/>
          <p:cNvGrpSpPr>
            <a:grpSpLocks/>
          </p:cNvGrpSpPr>
          <p:nvPr/>
        </p:nvGrpSpPr>
        <p:grpSpPr bwMode="auto">
          <a:xfrm>
            <a:off x="0" y="6734175"/>
            <a:ext cx="12192000" cy="138113"/>
            <a:chOff x="0" y="0"/>
            <a:chExt cx="12231884" cy="334101"/>
          </a:xfrm>
        </p:grpSpPr>
        <p:sp>
          <p:nvSpPr>
            <p:cNvPr id="6042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042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042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042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043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 name="矩形 13"/>
          <p:cNvSpPr>
            <a:spLocks noChangeArrowheads="1"/>
          </p:cNvSpPr>
          <p:nvPr/>
        </p:nvSpPr>
        <p:spPr bwMode="auto">
          <a:xfrm>
            <a:off x="642938" y="2581275"/>
            <a:ext cx="10504487"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sym typeface="宋体" panose="02010600030101010101" pitchFamily="2" charset="-122"/>
              </a:rPr>
              <a:t>交互（</a:t>
            </a:r>
            <a:r>
              <a:rPr lang="en-US" altLang="zh-CN" sz="4000" b="1">
                <a:solidFill>
                  <a:srgbClr val="2E3740"/>
                </a:solidFill>
                <a:sym typeface="宋体" panose="02010600030101010101" pitchFamily="2" charset="-122"/>
              </a:rPr>
              <a:t>interaction</a:t>
            </a:r>
            <a:r>
              <a:rPr lang="zh-CN" altLang="en-US" sz="4000" b="1">
                <a:solidFill>
                  <a:srgbClr val="2E3740"/>
                </a:solidFill>
                <a:sym typeface="宋体" panose="02010600030101010101" pitchFamily="2" charset="-122"/>
              </a:rPr>
              <a:t>）</a:t>
            </a:r>
            <a:endParaRPr lang="en-US" altLang="zh-CN" sz="4000" b="1">
              <a:solidFill>
                <a:srgbClr val="2E3740"/>
              </a:solidFill>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交互是这样一种行为，它由特定语境中共同完成一定任务的一组对象或角色之间交换的信息组成。一个对象群体的行为或者单个操作的行为可以用一个交互来描述。交互涉及一些其他元素，包括消息、动作和连接件（对象间的连接）。</a:t>
            </a:r>
          </a:p>
        </p:txBody>
      </p:sp>
      <p:sp>
        <p:nvSpPr>
          <p:cNvPr id="60421"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行为事物</a:t>
            </a:r>
            <a:endParaRPr lang="zh-CN" altLang="zh-CN" sz="5400" b="1">
              <a:solidFill>
                <a:schemeClr val="bg1"/>
              </a:solidFill>
              <a:sym typeface="宋体" panose="02010600030101010101" pitchFamily="2" charset="-122"/>
            </a:endParaRPr>
          </a:p>
        </p:txBody>
      </p:sp>
      <p:pic>
        <p:nvPicPr>
          <p:cNvPr id="13" name="Picture 2" descr="C:\Users\s\AppData\Local\Temp\WeChat Files\244652286409192016.jpg"/>
          <p:cNvPicPr>
            <a:picLocks noChangeAspect="1" noChangeArrowheads="1"/>
          </p:cNvPicPr>
          <p:nvPr/>
        </p:nvPicPr>
        <p:blipFill>
          <a:blip r:embed="rId4">
            <a:extLst>
              <a:ext uri="{28A0092B-C50C-407E-A947-70E740481C1C}">
                <a14:useLocalDpi xmlns:a14="http://schemas.microsoft.com/office/drawing/2010/main" val="0"/>
              </a:ext>
            </a:extLst>
          </a:blip>
          <a:srcRect b="34578"/>
          <a:stretch>
            <a:fillRect/>
          </a:stretch>
        </p:blipFill>
        <p:spPr bwMode="auto">
          <a:xfrm>
            <a:off x="5626100" y="1016000"/>
            <a:ext cx="582930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extLst>
          </p:cNvPr>
          <p:cNvSpPr>
            <a:spLocks noGrp="1"/>
          </p:cNvSpPr>
          <p:nvPr>
            <p:ph type="dt" sz="quarter" idx="10"/>
          </p:nvPr>
        </p:nvSpPr>
        <p:spPr/>
        <p:txBody>
          <a:bodyPr/>
          <a:lstStyle/>
          <a:p>
            <a:pPr>
              <a:defRPr/>
            </a:pPr>
            <a:fld id="{52D640AA-D430-4098-AC75-E321FB35B0D5}" type="datetime1">
              <a:rPr lang="zh-CN" altLang="en-US"/>
              <a:pPr>
                <a:defRPr/>
              </a:pPr>
              <a:t>2018/10/21</a:t>
            </a:fld>
            <a:endParaRPr lang="zh-CN" altLang="zh-CN"/>
          </a:p>
        </p:txBody>
      </p:sp>
      <p:sp>
        <p:nvSpPr>
          <p:cNvPr id="60424"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C066C65E-98B4-4883-98E8-B7A8D49A5EB1}" type="slidenum">
              <a:rPr lang="zh-CN" altLang="en-US" sz="1200" smtClean="0">
                <a:solidFill>
                  <a:srgbClr val="898989"/>
                </a:solidFill>
              </a:rPr>
              <a:pPr>
                <a:lnSpc>
                  <a:spcPct val="100000"/>
                </a:lnSpc>
                <a:spcBef>
                  <a:spcPct val="0"/>
                </a:spcBef>
                <a:buFontTx/>
                <a:buNone/>
              </a:pPr>
              <a:t>34</a:t>
            </a:fld>
            <a:endParaRPr lang="zh-CN" altLang="en-US" sz="1800" smtClean="0"/>
          </a:p>
        </p:txBody>
      </p:sp>
      <p:pic>
        <p:nvPicPr>
          <p:cNvPr id="60425"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8"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2467" name="Group 4"/>
          <p:cNvGrpSpPr>
            <a:grpSpLocks/>
          </p:cNvGrpSpPr>
          <p:nvPr/>
        </p:nvGrpSpPr>
        <p:grpSpPr bwMode="auto">
          <a:xfrm>
            <a:off x="0" y="6734175"/>
            <a:ext cx="12192000" cy="138113"/>
            <a:chOff x="0" y="0"/>
            <a:chExt cx="12231884" cy="334101"/>
          </a:xfrm>
        </p:grpSpPr>
        <p:sp>
          <p:nvSpPr>
            <p:cNvPr id="6247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247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247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247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247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 name="矩形 13"/>
          <p:cNvSpPr>
            <a:spLocks noChangeArrowheads="1"/>
          </p:cNvSpPr>
          <p:nvPr/>
        </p:nvSpPr>
        <p:spPr bwMode="auto">
          <a:xfrm>
            <a:off x="509588" y="2027238"/>
            <a:ext cx="1137761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sym typeface="宋体" panose="02010600030101010101" pitchFamily="2" charset="-122"/>
              </a:rPr>
              <a:t>状态机（</a:t>
            </a:r>
            <a:r>
              <a:rPr lang="en-US" altLang="zh-CN" sz="4000" b="1">
                <a:solidFill>
                  <a:srgbClr val="2E3740"/>
                </a:solidFill>
                <a:sym typeface="宋体" panose="02010600030101010101" pitchFamily="2" charset="-122"/>
              </a:rPr>
              <a:t>state machine</a:t>
            </a:r>
            <a:r>
              <a:rPr lang="zh-CN" altLang="en-US" sz="4000" b="1">
                <a:solidFill>
                  <a:srgbClr val="2E3740"/>
                </a:solidFill>
                <a:sym typeface="宋体" panose="02010600030101010101" pitchFamily="2" charset="-122"/>
              </a:rPr>
              <a:t>）</a:t>
            </a:r>
          </a:p>
          <a:p>
            <a:pPr eaLnBrk="1" hangingPunct="1">
              <a:lnSpc>
                <a:spcPct val="150000"/>
              </a:lnSpc>
              <a:spcBef>
                <a:spcPct val="0"/>
              </a:spcBef>
              <a:buFontTx/>
              <a:buNone/>
            </a:pPr>
            <a:r>
              <a:rPr lang="zh-CN" altLang="en-US">
                <a:solidFill>
                  <a:srgbClr val="2E3740"/>
                </a:solidFill>
                <a:sym typeface="宋体" panose="02010600030101010101" pitchFamily="2" charset="-122"/>
              </a:rPr>
              <a:t>状态机是这样一种行为，它描述了一个对象或一个交互在生命期内响应时间所经历的状态序列以及他对这些事情做出的响应。单个类或一组类之间协作的行为可以用一个状态机来描述。状态机涉及到一些其他元素，包括状态、转移（从一个状态到另一个状态的流）、事件（触发转换的事物）和活动（对一个转移的响应）。</a:t>
            </a:r>
          </a:p>
        </p:txBody>
      </p:sp>
      <p:sp>
        <p:nvSpPr>
          <p:cNvPr id="62469"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行为事物</a:t>
            </a:r>
            <a:endParaRPr lang="zh-CN" altLang="zh-CN" sz="5400" b="1">
              <a:solidFill>
                <a:schemeClr val="bg1"/>
              </a:solidFill>
              <a:sym typeface="宋体" panose="02010600030101010101" pitchFamily="2" charset="-122"/>
            </a:endParaRPr>
          </a:p>
        </p:txBody>
      </p:sp>
      <p:pic>
        <p:nvPicPr>
          <p:cNvPr id="14" name="Picture 3" descr="C:\Users\s\AppData\Local\Temp\WeChat Files\780833410681433740.jpg"/>
          <p:cNvPicPr>
            <a:picLocks noChangeAspect="1" noChangeArrowheads="1"/>
          </p:cNvPicPr>
          <p:nvPr/>
        </p:nvPicPr>
        <p:blipFill>
          <a:blip r:embed="rId4">
            <a:lum bright="20000" contrast="20000"/>
            <a:extLst>
              <a:ext uri="{28A0092B-C50C-407E-A947-70E740481C1C}">
                <a14:useLocalDpi xmlns:a14="http://schemas.microsoft.com/office/drawing/2010/main" val="0"/>
              </a:ext>
            </a:extLst>
          </a:blip>
          <a:srcRect l="15359" r="14734" b="26482"/>
          <a:stretch>
            <a:fillRect/>
          </a:stretch>
        </p:blipFill>
        <p:spPr bwMode="auto">
          <a:xfrm>
            <a:off x="6016625" y="681038"/>
            <a:ext cx="4564063"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extLst>
          </p:cNvPr>
          <p:cNvSpPr>
            <a:spLocks noGrp="1"/>
          </p:cNvSpPr>
          <p:nvPr>
            <p:ph type="dt" sz="quarter" idx="10"/>
          </p:nvPr>
        </p:nvSpPr>
        <p:spPr/>
        <p:txBody>
          <a:bodyPr/>
          <a:lstStyle/>
          <a:p>
            <a:pPr>
              <a:defRPr/>
            </a:pPr>
            <a:fld id="{97E10931-368D-4388-8574-4D6F8A796097}" type="datetime1">
              <a:rPr lang="zh-CN" altLang="en-US"/>
              <a:pPr>
                <a:defRPr/>
              </a:pPr>
              <a:t>2018/10/21</a:t>
            </a:fld>
            <a:endParaRPr lang="zh-CN" altLang="zh-CN"/>
          </a:p>
        </p:txBody>
      </p:sp>
      <p:sp>
        <p:nvSpPr>
          <p:cNvPr id="62472"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51FA93B9-5840-43A3-BBE7-E96E26E0849F}" type="slidenum">
              <a:rPr lang="zh-CN" altLang="en-US" sz="1200" smtClean="0">
                <a:solidFill>
                  <a:srgbClr val="898989"/>
                </a:solidFill>
              </a:rPr>
              <a:pPr>
                <a:lnSpc>
                  <a:spcPct val="100000"/>
                </a:lnSpc>
                <a:spcBef>
                  <a:spcPct val="0"/>
                </a:spcBef>
                <a:buFontTx/>
                <a:buNone/>
              </a:pPr>
              <a:t>35</a:t>
            </a:fld>
            <a:endParaRPr lang="zh-CN" altLang="en-US" sz="1800" smtClean="0"/>
          </a:p>
        </p:txBody>
      </p:sp>
      <p:pic>
        <p:nvPicPr>
          <p:cNvPr id="62473" name="图片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8"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amond(in)">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4515" name="Group 4"/>
          <p:cNvGrpSpPr>
            <a:grpSpLocks/>
          </p:cNvGrpSpPr>
          <p:nvPr/>
        </p:nvGrpSpPr>
        <p:grpSpPr bwMode="auto">
          <a:xfrm>
            <a:off x="0" y="6734175"/>
            <a:ext cx="12192000" cy="138113"/>
            <a:chOff x="0" y="0"/>
            <a:chExt cx="12231884" cy="334101"/>
          </a:xfrm>
        </p:grpSpPr>
        <p:sp>
          <p:nvSpPr>
            <p:cNvPr id="6452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452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452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452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452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 name="矩形 13"/>
          <p:cNvSpPr>
            <a:spLocks noChangeArrowheads="1"/>
          </p:cNvSpPr>
          <p:nvPr/>
        </p:nvSpPr>
        <p:spPr bwMode="auto">
          <a:xfrm>
            <a:off x="509588" y="2027238"/>
            <a:ext cx="1137761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sym typeface="宋体" panose="02010600030101010101" pitchFamily="2" charset="-122"/>
              </a:rPr>
              <a:t>活动（</a:t>
            </a:r>
            <a:r>
              <a:rPr lang="en-US" altLang="zh-CN" sz="4000" b="1">
                <a:solidFill>
                  <a:srgbClr val="2E3740"/>
                </a:solidFill>
                <a:sym typeface="宋体" panose="02010600030101010101" pitchFamily="2" charset="-122"/>
              </a:rPr>
              <a:t>activity</a:t>
            </a:r>
            <a:r>
              <a:rPr lang="zh-CN" altLang="en-US" sz="4000" b="1">
                <a:solidFill>
                  <a:srgbClr val="2E3740"/>
                </a:solidFill>
                <a:sym typeface="宋体" panose="02010600030101010101" pitchFamily="2" charset="-122"/>
              </a:rPr>
              <a:t>）</a:t>
            </a:r>
          </a:p>
          <a:p>
            <a:pPr eaLnBrk="1" hangingPunct="1">
              <a:lnSpc>
                <a:spcPct val="150000"/>
              </a:lnSpc>
              <a:spcBef>
                <a:spcPct val="0"/>
              </a:spcBef>
              <a:buFontTx/>
              <a:buNone/>
            </a:pPr>
            <a:r>
              <a:rPr lang="zh-CN" altLang="en-US">
                <a:solidFill>
                  <a:srgbClr val="2E3740"/>
                </a:solidFill>
                <a:sym typeface="宋体" panose="02010600030101010101" pitchFamily="2" charset="-122"/>
              </a:rPr>
              <a:t>活动是这样一种行为，它描述了计算过程执行的步骤序列。交互所注重的是一组进行交互的对象，状态机所注重的是一定时间内一个对象的生命周期，活动注重的是步骤之间的流而不关心哪个对象执行哪个步骤。活动的一个步骤称为一个动作。</a:t>
            </a:r>
          </a:p>
        </p:txBody>
      </p:sp>
      <p:sp>
        <p:nvSpPr>
          <p:cNvPr id="64517"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行为事物</a:t>
            </a:r>
            <a:endParaRPr lang="zh-CN" altLang="zh-CN" sz="5400" b="1">
              <a:solidFill>
                <a:schemeClr val="bg1"/>
              </a:solidFill>
              <a:sym typeface="宋体" panose="02010600030101010101" pitchFamily="2" charset="-122"/>
            </a:endParaRPr>
          </a:p>
        </p:txBody>
      </p:sp>
      <p:pic>
        <p:nvPicPr>
          <p:cNvPr id="13" name="Picture 4" descr="C:\Users\s\AppData\Local\Temp\WeChat Files\556569589989991595.jpg"/>
          <p:cNvPicPr>
            <a:picLocks noChangeAspect="1" noChangeArrowheads="1"/>
          </p:cNvPicPr>
          <p:nvPr/>
        </p:nvPicPr>
        <p:blipFill>
          <a:blip r:embed="rId4">
            <a:lum bright="10000" contrast="20000"/>
            <a:extLst>
              <a:ext uri="{28A0092B-C50C-407E-A947-70E740481C1C}">
                <a14:useLocalDpi xmlns:a14="http://schemas.microsoft.com/office/drawing/2010/main" val="0"/>
              </a:ext>
            </a:extLst>
          </a:blip>
          <a:srcRect l="9557" t="2" r="10579" b="22420"/>
          <a:stretch>
            <a:fillRect/>
          </a:stretch>
        </p:blipFill>
        <p:spPr bwMode="auto">
          <a:xfrm>
            <a:off x="6111875" y="776288"/>
            <a:ext cx="3760788"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extLst>
          </p:cNvPr>
          <p:cNvSpPr>
            <a:spLocks noGrp="1"/>
          </p:cNvSpPr>
          <p:nvPr>
            <p:ph type="dt" sz="quarter" idx="10"/>
          </p:nvPr>
        </p:nvSpPr>
        <p:spPr/>
        <p:txBody>
          <a:bodyPr/>
          <a:lstStyle/>
          <a:p>
            <a:pPr>
              <a:defRPr/>
            </a:pPr>
            <a:fld id="{DD6D5E8F-3573-4AF1-9D87-107523FC0685}" type="datetime1">
              <a:rPr lang="zh-CN" altLang="en-US"/>
              <a:pPr>
                <a:defRPr/>
              </a:pPr>
              <a:t>2018/10/21</a:t>
            </a:fld>
            <a:endParaRPr lang="zh-CN" altLang="zh-CN"/>
          </a:p>
        </p:txBody>
      </p:sp>
      <p:sp>
        <p:nvSpPr>
          <p:cNvPr id="6452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354B25BE-F4C5-43C3-94EE-D01359979901}" type="slidenum">
              <a:rPr lang="zh-CN" altLang="en-US" sz="1200" smtClean="0">
                <a:solidFill>
                  <a:srgbClr val="898989"/>
                </a:solidFill>
              </a:rPr>
              <a:pPr>
                <a:lnSpc>
                  <a:spcPct val="100000"/>
                </a:lnSpc>
                <a:spcBef>
                  <a:spcPct val="0"/>
                </a:spcBef>
                <a:buFontTx/>
                <a:buNone/>
              </a:pPr>
              <a:t>36</a:t>
            </a:fld>
            <a:endParaRPr lang="zh-CN" altLang="en-US" sz="1800" smtClean="0"/>
          </a:p>
        </p:txBody>
      </p:sp>
      <p:pic>
        <p:nvPicPr>
          <p:cNvPr id="64521" name="图片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8" presetClass="entr" presetSubtype="16"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amond(in)">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6563" name="Group 4"/>
          <p:cNvGrpSpPr>
            <a:grpSpLocks/>
          </p:cNvGrpSpPr>
          <p:nvPr/>
        </p:nvGrpSpPr>
        <p:grpSpPr bwMode="auto">
          <a:xfrm>
            <a:off x="0" y="6734175"/>
            <a:ext cx="12192000" cy="138113"/>
            <a:chOff x="0" y="0"/>
            <a:chExt cx="12231884" cy="334101"/>
          </a:xfrm>
        </p:grpSpPr>
        <p:sp>
          <p:nvSpPr>
            <p:cNvPr id="66591"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6592"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6593"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6594"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6595"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66564"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65"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66"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67"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68"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69"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0"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1"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2"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3"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4"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5"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6"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7"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8"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79"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80"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81"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82"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83"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66584"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分组事物</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66585" name="矩形 1"/>
          <p:cNvSpPr>
            <a:spLocks noChangeArrowheads="1"/>
          </p:cNvSpPr>
          <p:nvPr/>
        </p:nvSpPr>
        <p:spPr bwMode="auto">
          <a:xfrm>
            <a:off x="6215063" y="2097088"/>
            <a:ext cx="4779962"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分组事物是</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模型图的组织部分，描述事物的组织结构，主要由包来实现。</a:t>
            </a:r>
          </a:p>
        </p:txBody>
      </p:sp>
      <p:sp>
        <p:nvSpPr>
          <p:cNvPr id="66586"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的结构</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1E08E274-5742-4BFD-976E-872B087C16AC}" type="datetime1">
              <a:rPr lang="zh-CN" altLang="en-US"/>
              <a:pPr>
                <a:defRPr/>
              </a:pPr>
              <a:t>2018/10/21</a:t>
            </a:fld>
            <a:endParaRPr lang="zh-CN" altLang="zh-CN"/>
          </a:p>
        </p:txBody>
      </p:sp>
      <p:sp>
        <p:nvSpPr>
          <p:cNvPr id="665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C8924DA7-0948-44E9-A6DF-DB2F2EFE5B37}" type="slidenum">
              <a:rPr lang="zh-CN" altLang="en-US" sz="1200" smtClean="0">
                <a:solidFill>
                  <a:srgbClr val="898989"/>
                </a:solidFill>
              </a:rPr>
              <a:pPr>
                <a:lnSpc>
                  <a:spcPct val="100000"/>
                </a:lnSpc>
                <a:spcBef>
                  <a:spcPct val="0"/>
                </a:spcBef>
                <a:buFontTx/>
                <a:buNone/>
              </a:pPr>
              <a:t>37</a:t>
            </a:fld>
            <a:endParaRPr lang="zh-CN" altLang="en-US" sz="1800" smtClean="0"/>
          </a:p>
        </p:txBody>
      </p:sp>
      <p:pic>
        <p:nvPicPr>
          <p:cNvPr id="66589" name="图片 3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横卷形 34">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68611" name="Group 4"/>
          <p:cNvGrpSpPr>
            <a:grpSpLocks/>
          </p:cNvGrpSpPr>
          <p:nvPr/>
        </p:nvGrpSpPr>
        <p:grpSpPr bwMode="auto">
          <a:xfrm>
            <a:off x="0" y="6734175"/>
            <a:ext cx="12192000" cy="138113"/>
            <a:chOff x="0" y="0"/>
            <a:chExt cx="12231884" cy="334101"/>
          </a:xfrm>
        </p:grpSpPr>
        <p:sp>
          <p:nvSpPr>
            <p:cNvPr id="68619"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8620"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8621"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8622"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8623"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9" name="矩形 11"/>
          <p:cNvSpPr>
            <a:spLocks noChangeArrowheads="1"/>
          </p:cNvSpPr>
          <p:nvPr/>
        </p:nvSpPr>
        <p:spPr bwMode="auto">
          <a:xfrm>
            <a:off x="868363" y="1244600"/>
            <a:ext cx="65166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包（</a:t>
            </a:r>
            <a:r>
              <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rPr>
              <a:t>package</a:t>
            </a: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40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包适用于对设计本身进行组织的通用机制，与类不同，它是用来组织实现构造物的。结构事物、行为事物甚至其他的分组事物都可以放进包内。包不像构件（构件在运行时存在），它纯粹是概念上的（仅在开发时存在）。</a:t>
            </a:r>
          </a:p>
        </p:txBody>
      </p:sp>
      <p:sp>
        <p:nvSpPr>
          <p:cNvPr id="11" name="矩形 9"/>
          <p:cNvSpPr>
            <a:spLocks noChangeArrowheads="1"/>
          </p:cNvSpPr>
          <p:nvPr/>
        </p:nvSpPr>
        <p:spPr bwMode="auto">
          <a:xfrm>
            <a:off x="6913563" y="5278438"/>
            <a:ext cx="527843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solidFill>
                  <a:srgbClr val="FF0000"/>
                </a:solidFill>
                <a:latin typeface="黑体" panose="02010609060101010101" pitchFamily="49" charset="-122"/>
                <a:ea typeface="黑体" panose="02010609060101010101" pitchFamily="49" charset="-122"/>
                <a:sym typeface="Calibri" panose="020F0502020204030204" pitchFamily="34" charset="0"/>
              </a:rPr>
              <a:t>包是用来组织</a:t>
            </a:r>
            <a:r>
              <a:rPr lang="en-US" altLang="zh-CN" sz="2400" b="1">
                <a:solidFill>
                  <a:srgbClr val="FF0000"/>
                </a:solidFill>
                <a:latin typeface="黑体" panose="02010609060101010101" pitchFamily="49" charset="-122"/>
                <a:ea typeface="黑体" panose="02010609060101010101" pitchFamily="49" charset="-122"/>
                <a:sym typeface="Calibri" panose="020F0502020204030204" pitchFamily="34" charset="0"/>
              </a:rPr>
              <a:t>UML</a:t>
            </a:r>
            <a:r>
              <a:rPr lang="zh-CN" altLang="en-US" sz="2400" b="1">
                <a:solidFill>
                  <a:srgbClr val="FF0000"/>
                </a:solidFill>
                <a:latin typeface="黑体" panose="02010609060101010101" pitchFamily="49" charset="-122"/>
                <a:ea typeface="黑体" panose="02010609060101010101" pitchFamily="49" charset="-122"/>
                <a:sym typeface="Calibri" panose="020F0502020204030204" pitchFamily="34" charset="0"/>
              </a:rPr>
              <a:t>的基本分组事物。它也有变体，如框架、模型和子系统。</a:t>
            </a:r>
            <a:endParaRPr lang="en-US" altLang="zh-CN" sz="2400" b="1">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68614"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分组事物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9AEC7CD7-7CDE-40A5-A2FE-3159F143E310}" type="datetime1">
              <a:rPr lang="zh-CN" altLang="en-US"/>
              <a:pPr>
                <a:defRPr/>
              </a:pPr>
              <a:t>2018/10/21</a:t>
            </a:fld>
            <a:endParaRPr lang="zh-CN" altLang="zh-CN"/>
          </a:p>
        </p:txBody>
      </p:sp>
      <p:sp>
        <p:nvSpPr>
          <p:cNvPr id="6861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BFAAD5DB-CE4B-4239-A5BC-3B4FC43223F7}" type="slidenum">
              <a:rPr lang="zh-CN" altLang="en-US" sz="1200" smtClean="0">
                <a:solidFill>
                  <a:srgbClr val="898989"/>
                </a:solidFill>
              </a:rPr>
              <a:pPr>
                <a:lnSpc>
                  <a:spcPct val="100000"/>
                </a:lnSpc>
                <a:spcBef>
                  <a:spcPct val="0"/>
                </a:spcBef>
                <a:buFontTx/>
                <a:buNone/>
              </a:pPr>
              <a:t>38</a:t>
            </a:fld>
            <a:endParaRPr lang="zh-CN" altLang="en-US" sz="1800" smtClean="0"/>
          </a:p>
        </p:txBody>
      </p:sp>
      <p:pic>
        <p:nvPicPr>
          <p:cNvPr id="68617" name="图片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9988" y="1509713"/>
            <a:ext cx="4271962"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0659" name="Group 4"/>
          <p:cNvGrpSpPr>
            <a:grpSpLocks/>
          </p:cNvGrpSpPr>
          <p:nvPr/>
        </p:nvGrpSpPr>
        <p:grpSpPr bwMode="auto">
          <a:xfrm>
            <a:off x="0" y="6734175"/>
            <a:ext cx="12192000" cy="138113"/>
            <a:chOff x="0" y="0"/>
            <a:chExt cx="12231884" cy="334101"/>
          </a:xfrm>
        </p:grpSpPr>
        <p:sp>
          <p:nvSpPr>
            <p:cNvPr id="70687"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0688"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0689"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0690"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0691"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0660"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1"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2"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3"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4"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5"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6"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7"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8"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69"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0"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1"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2"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3"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4"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5"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6"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7"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8"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79"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0680"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注释事物</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70681" name="矩形 1"/>
          <p:cNvSpPr>
            <a:spLocks noChangeArrowheads="1"/>
          </p:cNvSpPr>
          <p:nvPr/>
        </p:nvSpPr>
        <p:spPr bwMode="auto">
          <a:xfrm>
            <a:off x="6156325" y="1712913"/>
            <a:ext cx="4779963"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注释事物是</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模型的解释部分，用来</a:t>
            </a:r>
            <a:r>
              <a:rPr lang="zh-CN" altLang="en-US">
                <a:solidFill>
                  <a:srgbClr val="FF0000"/>
                </a:solidFill>
                <a:sym typeface="宋体" panose="02010600030101010101" pitchFamily="2" charset="-122"/>
              </a:rPr>
              <a:t>描述、说明</a:t>
            </a:r>
            <a:r>
              <a:rPr lang="zh-CN" altLang="en-US">
                <a:solidFill>
                  <a:srgbClr val="2E3740"/>
                </a:solidFill>
                <a:sym typeface="宋体" panose="02010600030101010101" pitchFamily="2" charset="-122"/>
              </a:rPr>
              <a:t>和</a:t>
            </a:r>
            <a:r>
              <a:rPr lang="zh-CN" altLang="en-US">
                <a:solidFill>
                  <a:srgbClr val="FF0000"/>
                </a:solidFill>
                <a:sym typeface="宋体" panose="02010600030101010101" pitchFamily="2" charset="-122"/>
              </a:rPr>
              <a:t>标注</a:t>
            </a:r>
            <a:r>
              <a:rPr lang="zh-CN" altLang="en-US">
                <a:solidFill>
                  <a:srgbClr val="2E3740"/>
                </a:solidFill>
                <a:sym typeface="宋体" panose="02010600030101010101" pitchFamily="2" charset="-122"/>
              </a:rPr>
              <a:t>模型中的任何元素。</a:t>
            </a:r>
          </a:p>
        </p:txBody>
      </p:sp>
      <p:sp>
        <p:nvSpPr>
          <p:cNvPr id="70682"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的结构</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01BCF8CE-8EB2-46E7-B189-921733CB47C5}" type="datetime1">
              <a:rPr lang="zh-CN" altLang="en-US"/>
              <a:pPr>
                <a:defRPr/>
              </a:pPr>
              <a:t>2018/10/21</a:t>
            </a:fld>
            <a:endParaRPr lang="zh-CN" altLang="zh-CN"/>
          </a:p>
        </p:txBody>
      </p:sp>
      <p:sp>
        <p:nvSpPr>
          <p:cNvPr id="706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2AA00A5-BF1E-4BDE-ABDB-4C97D5922DC4}" type="slidenum">
              <a:rPr lang="zh-CN" altLang="en-US" sz="1200" smtClean="0">
                <a:solidFill>
                  <a:srgbClr val="898989"/>
                </a:solidFill>
              </a:rPr>
              <a:pPr>
                <a:lnSpc>
                  <a:spcPct val="100000"/>
                </a:lnSpc>
                <a:spcBef>
                  <a:spcPct val="0"/>
                </a:spcBef>
                <a:buFontTx/>
                <a:buNone/>
              </a:pPr>
              <a:t>39</a:t>
            </a:fld>
            <a:endParaRPr lang="zh-CN" altLang="en-US" sz="1800" smtClean="0"/>
          </a:p>
        </p:txBody>
      </p:sp>
      <p:pic>
        <p:nvPicPr>
          <p:cNvPr id="70685" name="图片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横卷形 34">
            <a:hlinkClick r:id="rId4"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3" name="文本框 7"/>
          <p:cNvSpPr>
            <a:spLocks noChangeArrowheads="1"/>
          </p:cNvSpPr>
          <p:nvPr/>
        </p:nvSpPr>
        <p:spPr bwMode="auto">
          <a:xfrm rot="-910717">
            <a:off x="649288" y="190500"/>
            <a:ext cx="1404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b="1">
                <a:solidFill>
                  <a:schemeClr val="bg1"/>
                </a:solidFill>
                <a:sym typeface="Calibri" panose="020F0502020204030204" pitchFamily="34" charset="0"/>
              </a:rPr>
              <a:t> </a:t>
            </a: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b="1">
                <a:solidFill>
                  <a:schemeClr val="bg1"/>
                </a:solidFill>
                <a:sym typeface="宋体" panose="02010600030101010101" pitchFamily="2" charset="-122"/>
              </a:rPr>
              <a:t>目录</a:t>
            </a:r>
            <a:endParaRPr lang="zh-CN" altLang="zh-CN" b="1">
              <a:solidFill>
                <a:schemeClr val="bg1"/>
              </a:solidFill>
              <a:sym typeface="宋体" panose="02010600030101010101" pitchFamily="2" charset="-122"/>
            </a:endParaRPr>
          </a:p>
        </p:txBody>
      </p:sp>
      <p:grpSp>
        <p:nvGrpSpPr>
          <p:cNvPr id="10244" name="Group 4"/>
          <p:cNvGrpSpPr>
            <a:grpSpLocks/>
          </p:cNvGrpSpPr>
          <p:nvPr/>
        </p:nvGrpSpPr>
        <p:grpSpPr bwMode="auto">
          <a:xfrm>
            <a:off x="0" y="6734175"/>
            <a:ext cx="12192000" cy="138113"/>
            <a:chOff x="0" y="0"/>
            <a:chExt cx="12231884" cy="334101"/>
          </a:xfrm>
        </p:grpSpPr>
        <p:sp>
          <p:nvSpPr>
            <p:cNvPr id="10257"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8"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59"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60"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61"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245" name="文本框 16"/>
          <p:cNvSpPr>
            <a:spLocks noChangeArrowheads="1"/>
          </p:cNvSpPr>
          <p:nvPr/>
        </p:nvSpPr>
        <p:spPr bwMode="auto">
          <a:xfrm>
            <a:off x="2865438" y="1276350"/>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4989"/>
                </a:solidFill>
                <a:sym typeface="Calibri" panose="020F0502020204030204" pitchFamily="34" charset="0"/>
              </a:rPr>
              <a:t>05.</a:t>
            </a:r>
            <a:endParaRPr lang="zh-CN" altLang="en-US" sz="4000" b="1" i="1">
              <a:solidFill>
                <a:srgbClr val="ED4989"/>
              </a:solidFill>
              <a:sym typeface="Calibri" panose="020F0502020204030204" pitchFamily="34" charset="0"/>
            </a:endParaRPr>
          </a:p>
        </p:txBody>
      </p:sp>
      <p:sp>
        <p:nvSpPr>
          <p:cNvPr id="10246" name="矩形 20"/>
          <p:cNvSpPr>
            <a:spLocks noChangeArrowheads="1"/>
          </p:cNvSpPr>
          <p:nvPr/>
        </p:nvSpPr>
        <p:spPr bwMode="auto">
          <a:xfrm rot="-361439">
            <a:off x="3781425" y="1139825"/>
            <a:ext cx="4383088" cy="476250"/>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3"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3" action="ppaction://hlinksldjump"/>
              </a:rPr>
              <a:t>的图</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10247" name="直角三角形 23"/>
          <p:cNvSpPr>
            <a:spLocks noChangeArrowheads="1"/>
          </p:cNvSpPr>
          <p:nvPr/>
        </p:nvSpPr>
        <p:spPr bwMode="auto">
          <a:xfrm rot="-370201" flipH="1" flipV="1">
            <a:off x="7775575" y="1365250"/>
            <a:ext cx="203200" cy="203200"/>
          </a:xfrm>
          <a:prstGeom prst="rtTriangle">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4" name="矩形 23">
            <a:extLst>
              <a:ext uri="{FF2B5EF4-FFF2-40B4-BE49-F238E27FC236}"/>
            </a:extLst>
          </p:cNvPr>
          <p:cNvSpPr/>
          <p:nvPr/>
        </p:nvSpPr>
        <p:spPr>
          <a:xfrm rot="21244153">
            <a:off x="4230688" y="2868613"/>
            <a:ext cx="2828925"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4" action="ppaction://hlinksldjump"/>
              </a:rPr>
              <a:t>05.10 </a:t>
            </a:r>
            <a:r>
              <a:rPr lang="zh-CN" altLang="en-US" sz="2800" dirty="0">
                <a:solidFill>
                  <a:schemeClr val="bg1"/>
                </a:solidFill>
                <a:hlinkClick r:id="rId4" action="ppaction://hlinksldjump"/>
              </a:rPr>
              <a:t>部署图</a:t>
            </a:r>
            <a:endParaRPr lang="zh-CN" altLang="en-US" sz="2800" dirty="0">
              <a:solidFill>
                <a:schemeClr val="bg1"/>
              </a:solidFill>
            </a:endParaRPr>
          </a:p>
        </p:txBody>
      </p:sp>
      <p:sp>
        <p:nvSpPr>
          <p:cNvPr id="28" name="矩形 27">
            <a:extLst>
              <a:ext uri="{FF2B5EF4-FFF2-40B4-BE49-F238E27FC236}"/>
            </a:extLst>
          </p:cNvPr>
          <p:cNvSpPr/>
          <p:nvPr/>
        </p:nvSpPr>
        <p:spPr>
          <a:xfrm rot="21244153">
            <a:off x="5219700" y="2220913"/>
            <a:ext cx="2828925" cy="396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5" action="ppaction://hlinksldjump"/>
              </a:rPr>
              <a:t>05.9 </a:t>
            </a:r>
            <a:r>
              <a:rPr lang="zh-CN" altLang="en-US" sz="2800" dirty="0">
                <a:hlinkClick r:id="rId5" action="ppaction://hlinksldjump"/>
              </a:rPr>
              <a:t>活动图</a:t>
            </a:r>
            <a:endParaRPr lang="zh-CN" altLang="en-US" sz="2800" dirty="0"/>
          </a:p>
        </p:txBody>
      </p:sp>
      <p:sp>
        <p:nvSpPr>
          <p:cNvPr id="29" name="矩形 28">
            <a:extLst>
              <a:ext uri="{FF2B5EF4-FFF2-40B4-BE49-F238E27FC236}"/>
            </a:extLst>
          </p:cNvPr>
          <p:cNvSpPr/>
          <p:nvPr/>
        </p:nvSpPr>
        <p:spPr>
          <a:xfrm rot="21244153">
            <a:off x="4060825" y="1800225"/>
            <a:ext cx="2828925"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6" action="ppaction://hlinksldjump"/>
              </a:rPr>
              <a:t>05.8 </a:t>
            </a:r>
            <a:r>
              <a:rPr lang="zh-CN" altLang="en-US" sz="2800" dirty="0">
                <a:solidFill>
                  <a:schemeClr val="bg1"/>
                </a:solidFill>
                <a:hlinkClick r:id="rId6" action="ppaction://hlinksldjump"/>
              </a:rPr>
              <a:t>状态图</a:t>
            </a:r>
            <a:endParaRPr lang="zh-CN" altLang="en-US" sz="2800" dirty="0">
              <a:solidFill>
                <a:schemeClr val="bg1"/>
              </a:solidFill>
            </a:endParaRPr>
          </a:p>
        </p:txBody>
      </p:sp>
      <p:sp>
        <p:nvSpPr>
          <p:cNvPr id="30" name="矩形 29">
            <a:extLst>
              <a:ext uri="{FF2B5EF4-FFF2-40B4-BE49-F238E27FC236}"/>
            </a:extLst>
          </p:cNvPr>
          <p:cNvSpPr/>
          <p:nvPr/>
        </p:nvSpPr>
        <p:spPr>
          <a:xfrm rot="21244153">
            <a:off x="5335588" y="3289300"/>
            <a:ext cx="2828925" cy="396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7" action="ppaction://hlinksldjump"/>
              </a:rPr>
              <a:t>05.11 </a:t>
            </a:r>
            <a:r>
              <a:rPr lang="zh-CN" altLang="en-US" sz="2800" dirty="0">
                <a:hlinkClick r:id="rId7" action="ppaction://hlinksldjump"/>
              </a:rPr>
              <a:t>包图</a:t>
            </a:r>
            <a:endParaRPr lang="zh-CN" altLang="en-US" sz="2800" dirty="0"/>
          </a:p>
        </p:txBody>
      </p:sp>
      <p:sp>
        <p:nvSpPr>
          <p:cNvPr id="35" name="矩形 34">
            <a:extLst>
              <a:ext uri="{FF2B5EF4-FFF2-40B4-BE49-F238E27FC236}"/>
            </a:extLst>
          </p:cNvPr>
          <p:cNvSpPr/>
          <p:nvPr/>
        </p:nvSpPr>
        <p:spPr>
          <a:xfrm rot="21244153">
            <a:off x="5332413" y="4346575"/>
            <a:ext cx="3049587" cy="396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8" action="ppaction://hlinksldjump"/>
              </a:rPr>
              <a:t>05.13 </a:t>
            </a:r>
            <a:r>
              <a:rPr lang="zh-CN" altLang="en-US" sz="2800" dirty="0">
                <a:hlinkClick r:id="rId8" action="ppaction://hlinksldjump"/>
              </a:rPr>
              <a:t>交互概览图</a:t>
            </a:r>
            <a:endParaRPr lang="zh-CN" altLang="en-US" sz="2800" dirty="0"/>
          </a:p>
        </p:txBody>
      </p:sp>
      <p:sp>
        <p:nvSpPr>
          <p:cNvPr id="36" name="矩形 35">
            <a:extLst>
              <a:ext uri="{FF2B5EF4-FFF2-40B4-BE49-F238E27FC236}"/>
            </a:extLst>
          </p:cNvPr>
          <p:cNvSpPr/>
          <p:nvPr/>
        </p:nvSpPr>
        <p:spPr>
          <a:xfrm rot="21244153">
            <a:off x="4175125" y="3937000"/>
            <a:ext cx="2828925" cy="396875"/>
          </a:xfrm>
          <a:prstGeom prst="rect">
            <a:avLst/>
          </a:prstGeom>
          <a:solidFill>
            <a:schemeClr val="bg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8" action="ppaction://hlinksldjump"/>
              </a:rPr>
              <a:t>05.12 </a:t>
            </a:r>
            <a:r>
              <a:rPr lang="zh-CN" altLang="en-US" sz="2800" dirty="0">
                <a:solidFill>
                  <a:schemeClr val="bg1"/>
                </a:solidFill>
                <a:hlinkClick r:id="rId8" action="ppaction://hlinksldjump"/>
              </a:rPr>
              <a:t>定时图</a:t>
            </a:r>
            <a:endParaRPr lang="zh-CN" altLang="en-US" sz="2800" dirty="0">
              <a:solidFill>
                <a:schemeClr val="bg1"/>
              </a:solidFill>
            </a:endParaRPr>
          </a:p>
        </p:txBody>
      </p:sp>
      <p:sp>
        <p:nvSpPr>
          <p:cNvPr id="2" name="日期占位符 1">
            <a:extLst>
              <a:ext uri="{FF2B5EF4-FFF2-40B4-BE49-F238E27FC236}"/>
            </a:extLst>
          </p:cNvPr>
          <p:cNvSpPr>
            <a:spLocks noGrp="1"/>
          </p:cNvSpPr>
          <p:nvPr>
            <p:ph type="dt" sz="quarter" idx="10"/>
          </p:nvPr>
        </p:nvSpPr>
        <p:spPr/>
        <p:txBody>
          <a:bodyPr/>
          <a:lstStyle/>
          <a:p>
            <a:pPr>
              <a:defRPr/>
            </a:pPr>
            <a:fld id="{B24830E9-41EB-4283-B734-2CB6F734D21C}" type="datetime1">
              <a:rPr lang="zh-CN" altLang="en-US"/>
              <a:pPr>
                <a:defRPr/>
              </a:pPr>
              <a:t>2018/10/21</a:t>
            </a:fld>
            <a:endParaRPr lang="zh-CN" altLang="zh-CN"/>
          </a:p>
        </p:txBody>
      </p:sp>
      <p:sp>
        <p:nvSpPr>
          <p:cNvPr id="10255"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B63D23DE-EF8B-4183-9FC3-B1D6C4961D12}" type="slidenum">
              <a:rPr lang="zh-CN" altLang="en-US" sz="1200" smtClean="0">
                <a:solidFill>
                  <a:srgbClr val="898989"/>
                </a:solidFill>
              </a:rPr>
              <a:pPr>
                <a:lnSpc>
                  <a:spcPct val="100000"/>
                </a:lnSpc>
                <a:spcBef>
                  <a:spcPct val="0"/>
                </a:spcBef>
                <a:buFontTx/>
                <a:buNone/>
              </a:pPr>
              <a:t>4</a:t>
            </a:fld>
            <a:endParaRPr lang="zh-CN" altLang="en-US" sz="1800" smtClean="0"/>
          </a:p>
        </p:txBody>
      </p:sp>
      <p:pic>
        <p:nvPicPr>
          <p:cNvPr id="10256" name="图片 2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02463" y="333375"/>
            <a:ext cx="38639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矩形 9"/>
          <p:cNvSpPr>
            <a:spLocks noChangeArrowheads="1"/>
          </p:cNvSpPr>
          <p:nvPr/>
        </p:nvSpPr>
        <p:spPr bwMode="auto">
          <a:xfrm rot="-900000">
            <a:off x="-668338" y="-923925"/>
            <a:ext cx="6434138" cy="1687513"/>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1684" name="Group 4"/>
          <p:cNvGrpSpPr>
            <a:grpSpLocks/>
          </p:cNvGrpSpPr>
          <p:nvPr/>
        </p:nvGrpSpPr>
        <p:grpSpPr bwMode="auto">
          <a:xfrm>
            <a:off x="0" y="6734175"/>
            <a:ext cx="12192000" cy="138113"/>
            <a:chOff x="0" y="0"/>
            <a:chExt cx="12231884" cy="334101"/>
          </a:xfrm>
        </p:grpSpPr>
        <p:sp>
          <p:nvSpPr>
            <p:cNvPr id="71691"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692"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693"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694"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1695"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9" name="矩形 11"/>
          <p:cNvSpPr>
            <a:spLocks noChangeArrowheads="1"/>
          </p:cNvSpPr>
          <p:nvPr/>
        </p:nvSpPr>
        <p:spPr bwMode="auto">
          <a:xfrm>
            <a:off x="536575" y="1901825"/>
            <a:ext cx="55753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注解（</a:t>
            </a:r>
            <a:r>
              <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rPr>
              <a:t>note</a:t>
            </a: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40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注解是依附于一个元素或一组元素之上对它进行约束或解释的简单符号。</a:t>
            </a:r>
          </a:p>
        </p:txBody>
      </p:sp>
      <p:sp>
        <p:nvSpPr>
          <p:cNvPr id="11" name="矩形 9"/>
          <p:cNvSpPr>
            <a:spLocks noChangeArrowheads="1"/>
          </p:cNvSpPr>
          <p:nvPr/>
        </p:nvSpPr>
        <p:spPr bwMode="auto">
          <a:xfrm>
            <a:off x="6521450" y="3246438"/>
            <a:ext cx="52784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2400" b="1">
                <a:solidFill>
                  <a:srgbClr val="FF0000"/>
                </a:solidFill>
                <a:latin typeface="黑体" panose="02010609060101010101" pitchFamily="49" charset="-122"/>
                <a:ea typeface="黑体" panose="02010609060101010101" pitchFamily="49" charset="-122"/>
                <a:sym typeface="宋体" panose="02010600030101010101" pitchFamily="2" charset="-122"/>
              </a:rPr>
              <a:t>该元素是可以包含在</a:t>
            </a:r>
            <a:r>
              <a:rPr lang="en-US" altLang="zh-CN" sz="2400" b="1">
                <a:solidFill>
                  <a:srgbClr val="FF0000"/>
                </a:solidFill>
                <a:latin typeface="黑体" panose="02010609060101010101" pitchFamily="49" charset="-122"/>
                <a:ea typeface="黑体" panose="02010609060101010101" pitchFamily="49" charset="-122"/>
                <a:sym typeface="宋体" panose="02010600030101010101" pitchFamily="2" charset="-122"/>
              </a:rPr>
              <a:t>UML</a:t>
            </a:r>
            <a:r>
              <a:rPr lang="zh-CN" altLang="en-US" sz="2400" b="1">
                <a:solidFill>
                  <a:srgbClr val="FF0000"/>
                </a:solidFill>
                <a:latin typeface="黑体" panose="02010609060101010101" pitchFamily="49" charset="-122"/>
                <a:ea typeface="黑体" panose="02010609060101010101" pitchFamily="49" charset="-122"/>
                <a:sym typeface="宋体" panose="02010600030101010101" pitchFamily="2" charset="-122"/>
              </a:rPr>
              <a:t>模型中的基本注释事物。通常可以用注解中所含的约束或解释来修饰图，最好是把注释表示成形式或非形式化的文本。这种元素也有变体，例如需求（从模型的外部来描述想得到的行为）。</a:t>
            </a:r>
            <a:endParaRPr lang="en-US" altLang="zh-CN" sz="2400" b="1">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71687" name="文本框 7"/>
          <p:cNvSpPr>
            <a:spLocks noChangeArrowheads="1"/>
          </p:cNvSpPr>
          <p:nvPr/>
        </p:nvSpPr>
        <p:spPr bwMode="auto">
          <a:xfrm rot="-910717">
            <a:off x="431800" y="234950"/>
            <a:ext cx="20367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sz="3600" b="1">
                <a:solidFill>
                  <a:schemeClr val="bg1"/>
                </a:solidFill>
                <a:sym typeface="Calibri" panose="020F0502020204030204" pitchFamily="34" charset="0"/>
              </a:rPr>
              <a:t>注释事物</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AD04B3E4-EC4F-4655-9246-36F896CA8497}" type="datetime1">
              <a:rPr lang="zh-CN" altLang="en-US"/>
              <a:pPr>
                <a:defRPr/>
              </a:pPr>
              <a:t>2018/10/21</a:t>
            </a:fld>
            <a:endParaRPr lang="zh-CN" altLang="zh-CN"/>
          </a:p>
        </p:txBody>
      </p:sp>
      <p:sp>
        <p:nvSpPr>
          <p:cNvPr id="71689"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E237F6D-A1A6-4427-9689-946BC18060FD}" type="slidenum">
              <a:rPr lang="zh-CN" altLang="en-US" sz="1200" smtClean="0">
                <a:solidFill>
                  <a:srgbClr val="898989"/>
                </a:solidFill>
              </a:rPr>
              <a:pPr>
                <a:lnSpc>
                  <a:spcPct val="100000"/>
                </a:lnSpc>
                <a:spcBef>
                  <a:spcPct val="0"/>
                </a:spcBef>
                <a:buFontTx/>
                <a:buNone/>
              </a:pPr>
              <a:t>40</a:t>
            </a:fld>
            <a:endParaRPr lang="zh-CN" altLang="en-US" sz="1800" smtClean="0"/>
          </a:p>
        </p:txBody>
      </p:sp>
      <p:pic>
        <p:nvPicPr>
          <p:cNvPr id="71690" name="图片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F1D9353-1EB4-4C83-8996-33AA873182BF}" type="slidenum">
              <a:rPr lang="zh-CN" altLang="en-US" sz="1200" smtClean="0">
                <a:solidFill>
                  <a:srgbClr val="898989"/>
                </a:solidFill>
                <a:latin typeface="Arial" panose="020B0604020202020204" pitchFamily="34" charset="0"/>
              </a:rPr>
              <a:pPr>
                <a:lnSpc>
                  <a:spcPct val="100000"/>
                </a:lnSpc>
                <a:spcBef>
                  <a:spcPct val="0"/>
                </a:spcBef>
                <a:buFontTx/>
                <a:buNone/>
              </a:pPr>
              <a:t>41</a:t>
            </a:fld>
            <a:endParaRPr lang="zh-CN" altLang="en-US" sz="1800" smtClean="0">
              <a:latin typeface="Arial" panose="020B0604020202020204" pitchFamily="34" charset="0"/>
            </a:endParaRPr>
          </a:p>
        </p:txBody>
      </p:sp>
      <p:sp>
        <p:nvSpPr>
          <p:cNvPr id="73731"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3732" name="Group 4"/>
          <p:cNvGrpSpPr>
            <a:grpSpLocks/>
          </p:cNvGrpSpPr>
          <p:nvPr/>
        </p:nvGrpSpPr>
        <p:grpSpPr bwMode="auto">
          <a:xfrm>
            <a:off x="0" y="6734175"/>
            <a:ext cx="12192000" cy="138113"/>
            <a:chOff x="0" y="0"/>
            <a:chExt cx="12231884" cy="334101"/>
          </a:xfrm>
        </p:grpSpPr>
        <p:sp>
          <p:nvSpPr>
            <p:cNvPr id="7374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374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375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375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375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5126" name="任意多边形 2"/>
          <p:cNvSpPr>
            <a:spLocks noChangeArrowheads="1"/>
          </p:cNvSpPr>
          <p:nvPr/>
        </p:nvSpPr>
        <p:spPr bwMode="auto">
          <a:xfrm>
            <a:off x="4394200" y="1962150"/>
            <a:ext cx="1685925" cy="1676400"/>
          </a:xfrm>
          <a:custGeom>
            <a:avLst/>
            <a:gdLst>
              <a:gd name="T0" fmla="*/ 1687045 w 1685845"/>
              <a:gd name="T1" fmla="*/ 27 h 1676401"/>
              <a:gd name="T2" fmla="*/ 1683122 w 1685845"/>
              <a:gd name="T3" fmla="*/ 696292 h 1676401"/>
              <a:gd name="T4" fmla="*/ 986008 w 1685845"/>
              <a:gd name="T5" fmla="*/ 981384 h 1676401"/>
              <a:gd name="T6" fmla="*/ 696771 w 1685845"/>
              <a:gd name="T7" fmla="*/ 1676386 h 1676401"/>
              <a:gd name="T8" fmla="*/ 0 w 1685845"/>
              <a:gd name="T9" fmla="*/ 1676385 h 1676401"/>
              <a:gd name="T10" fmla="*/ 283812 w 1685845"/>
              <a:gd name="T11" fmla="*/ 743402 h 1676401"/>
              <a:gd name="T12" fmla="*/ 326326 w 1685845"/>
              <a:gd name="T13" fmla="*/ 686287 h 1676401"/>
              <a:gd name="T14" fmla="*/ 222966 w 1685845"/>
              <a:gd name="T15" fmla="*/ 399824 h 1676401"/>
              <a:gd name="T16" fmla="*/ 532142 w 1685845"/>
              <a:gd name="T17" fmla="*/ 453989 h 1676401"/>
              <a:gd name="T18" fmla="*/ 618530 w 1685845"/>
              <a:gd name="T19" fmla="*/ 376276 h 1676401"/>
              <a:gd name="T20" fmla="*/ 16870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341716"/>
                  <a:pt x="100080" y="1017391"/>
                  <a:pt x="283614" y="743402"/>
                </a:cubicBezTo>
                <a:lnTo>
                  <a:pt x="326098" y="686287"/>
                </a:lnTo>
                <a:lnTo>
                  <a:pt x="222801" y="399824"/>
                </a:lnTo>
                <a:lnTo>
                  <a:pt x="531767" y="453989"/>
                </a:lnTo>
                <a:lnTo>
                  <a:pt x="618095" y="376276"/>
                </a:lnTo>
                <a:cubicBezTo>
                  <a:pt x="918260" y="131924"/>
                  <a:pt x="1295386" y="-2173"/>
                  <a:pt x="1685845" y="27"/>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7" name="任意多边形 3"/>
          <p:cNvSpPr>
            <a:spLocks noChangeArrowheads="1"/>
          </p:cNvSpPr>
          <p:nvPr/>
        </p:nvSpPr>
        <p:spPr bwMode="auto">
          <a:xfrm rot="5400000">
            <a:off x="6143625" y="1966913"/>
            <a:ext cx="1685925" cy="1676400"/>
          </a:xfrm>
          <a:custGeom>
            <a:avLst/>
            <a:gdLst>
              <a:gd name="T0" fmla="*/ 0 w 1685845"/>
              <a:gd name="T1" fmla="*/ 1676385 h 1676401"/>
              <a:gd name="T2" fmla="*/ 382528 w 1685845"/>
              <a:gd name="T3" fmla="*/ 610787 h 1676401"/>
              <a:gd name="T4" fmla="*/ 437705 w 1685845"/>
              <a:gd name="T5" fmla="*/ 550233 h 1676401"/>
              <a:gd name="T6" fmla="*/ 357689 w 1685845"/>
              <a:gd name="T7" fmla="*/ 249447 h 1676401"/>
              <a:gd name="T8" fmla="*/ 676059 w 1685845"/>
              <a:gd name="T9" fmla="*/ 334017 h 1676401"/>
              <a:gd name="T10" fmla="*/ 751803 w 1685845"/>
              <a:gd name="T11" fmla="*/ 278380 h 1676401"/>
              <a:gd name="T12" fmla="*/ 1687045 w 1685845"/>
              <a:gd name="T13" fmla="*/ 27 h 1676401"/>
              <a:gd name="T14" fmla="*/ 1683122 w 1685845"/>
              <a:gd name="T15" fmla="*/ 696292 h 1676401"/>
              <a:gd name="T16" fmla="*/ 986008 w 1685845"/>
              <a:gd name="T17" fmla="*/ 981384 h 1676401"/>
              <a:gd name="T18" fmla="*/ 696771 w 1685845"/>
              <a:gd name="T19" fmla="*/ 1676386 h 16764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5845"/>
              <a:gd name="T31" fmla="*/ 0 h 1676401"/>
              <a:gd name="T32" fmla="*/ 1685845 w 1685845"/>
              <a:gd name="T33" fmla="*/ 1676401 h 16764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5845" h="1676401">
                <a:moveTo>
                  <a:pt x="0" y="1676400"/>
                </a:moveTo>
                <a:cubicBezTo>
                  <a:pt x="0" y="1285935"/>
                  <a:pt x="136219" y="909570"/>
                  <a:pt x="382258" y="610787"/>
                </a:cubicBezTo>
                <a:lnTo>
                  <a:pt x="437390" y="550233"/>
                </a:lnTo>
                <a:lnTo>
                  <a:pt x="357434" y="249447"/>
                </a:lnTo>
                <a:lnTo>
                  <a:pt x="675579" y="334017"/>
                </a:lnTo>
                <a:lnTo>
                  <a:pt x="751263" y="278380"/>
                </a:lnTo>
                <a:cubicBezTo>
                  <a:pt x="1026282" y="96392"/>
                  <a:pt x="1351166" y="-1859"/>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lose/>
              </a:path>
            </a:pathLst>
          </a:cu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8" name="任意多边形 4"/>
          <p:cNvSpPr>
            <a:spLocks noChangeArrowheads="1"/>
          </p:cNvSpPr>
          <p:nvPr/>
        </p:nvSpPr>
        <p:spPr bwMode="auto">
          <a:xfrm rot="10800000">
            <a:off x="6138863" y="3733800"/>
            <a:ext cx="1685925" cy="1676400"/>
          </a:xfrm>
          <a:custGeom>
            <a:avLst/>
            <a:gdLst>
              <a:gd name="T0" fmla="*/ 696771 w 1685845"/>
              <a:gd name="T1" fmla="*/ 1676386 h 1676401"/>
              <a:gd name="T2" fmla="*/ 0 w 1685845"/>
              <a:gd name="T3" fmla="*/ 1676385 h 1676401"/>
              <a:gd name="T4" fmla="*/ 283812 w 1685845"/>
              <a:gd name="T5" fmla="*/ 743402 h 1676401"/>
              <a:gd name="T6" fmla="*/ 284993 w 1685845"/>
              <a:gd name="T7" fmla="*/ 741830 h 1676401"/>
              <a:gd name="T8" fmla="*/ 159890 w 1685845"/>
              <a:gd name="T9" fmla="*/ 469217 h 1676401"/>
              <a:gd name="T10" fmla="*/ 484911 w 1685845"/>
              <a:gd name="T11" fmla="*/ 498419 h 1676401"/>
              <a:gd name="T12" fmla="*/ 494695 w 1685845"/>
              <a:gd name="T13" fmla="*/ 487672 h 1676401"/>
              <a:gd name="T14" fmla="*/ 1687045 w 1685845"/>
              <a:gd name="T15" fmla="*/ 27 h 1676401"/>
              <a:gd name="T16" fmla="*/ 1683122 w 1685845"/>
              <a:gd name="T17" fmla="*/ 696292 h 1676401"/>
              <a:gd name="T18" fmla="*/ 986008 w 1685845"/>
              <a:gd name="T19" fmla="*/ 981384 h 1676401"/>
              <a:gd name="T20" fmla="*/ 696771 w 1685845"/>
              <a:gd name="T21" fmla="*/ 1676386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696276" y="1676401"/>
                </a:moveTo>
                <a:lnTo>
                  <a:pt x="0" y="1676400"/>
                </a:lnTo>
                <a:cubicBezTo>
                  <a:pt x="0" y="1341716"/>
                  <a:pt x="100080" y="1017391"/>
                  <a:pt x="283614" y="743402"/>
                </a:cubicBezTo>
                <a:lnTo>
                  <a:pt x="284783" y="741830"/>
                </a:lnTo>
                <a:lnTo>
                  <a:pt x="159770" y="469217"/>
                </a:lnTo>
                <a:lnTo>
                  <a:pt x="484566" y="498419"/>
                </a:lnTo>
                <a:lnTo>
                  <a:pt x="494350" y="487672"/>
                </a:lnTo>
                <a:cubicBezTo>
                  <a:pt x="810781" y="173019"/>
                  <a:pt x="1239606" y="-2487"/>
                  <a:pt x="1685845" y="27"/>
                </a:cubicBezTo>
                <a:cubicBezTo>
                  <a:pt x="1684537" y="232115"/>
                  <a:pt x="1683230" y="464204"/>
                  <a:pt x="1681922" y="696292"/>
                </a:cubicBezTo>
                <a:cubicBezTo>
                  <a:pt x="1421024" y="694822"/>
                  <a:pt x="1170307" y="797433"/>
                  <a:pt x="985303" y="981399"/>
                </a:cubicBezTo>
                <a:cubicBezTo>
                  <a:pt x="800299" y="1165364"/>
                  <a:pt x="696276" y="1415499"/>
                  <a:pt x="696276" y="1676401"/>
                </a:cubicBez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5129" name="任意多边形 5"/>
          <p:cNvSpPr>
            <a:spLocks noChangeArrowheads="1"/>
          </p:cNvSpPr>
          <p:nvPr/>
        </p:nvSpPr>
        <p:spPr bwMode="auto">
          <a:xfrm rot="-5400000">
            <a:off x="4389437" y="3729038"/>
            <a:ext cx="1685925" cy="1676400"/>
          </a:xfrm>
          <a:custGeom>
            <a:avLst/>
            <a:gdLst>
              <a:gd name="T0" fmla="*/ 1687045 w 1685845"/>
              <a:gd name="T1" fmla="*/ 27 h 1676401"/>
              <a:gd name="T2" fmla="*/ 1683122 w 1685845"/>
              <a:gd name="T3" fmla="*/ 696292 h 1676401"/>
              <a:gd name="T4" fmla="*/ 986008 w 1685845"/>
              <a:gd name="T5" fmla="*/ 981384 h 1676401"/>
              <a:gd name="T6" fmla="*/ 696771 w 1685845"/>
              <a:gd name="T7" fmla="*/ 1676386 h 1676401"/>
              <a:gd name="T8" fmla="*/ 0 w 1685845"/>
              <a:gd name="T9" fmla="*/ 1676385 h 1676401"/>
              <a:gd name="T10" fmla="*/ 494695 w 1685845"/>
              <a:gd name="T11" fmla="*/ 487672 h 1676401"/>
              <a:gd name="T12" fmla="*/ 549221 w 1685845"/>
              <a:gd name="T13" fmla="*/ 438628 h 1676401"/>
              <a:gd name="T14" fmla="*/ 467271 w 1685845"/>
              <a:gd name="T15" fmla="*/ 130569 h 1676401"/>
              <a:gd name="T16" fmla="*/ 835939 w 1685845"/>
              <a:gd name="T17" fmla="*/ 228498 h 1676401"/>
              <a:gd name="T18" fmla="*/ 893373 w 1685845"/>
              <a:gd name="T19" fmla="*/ 194440 h 1676401"/>
              <a:gd name="T20" fmla="*/ 1687045 w 1685845"/>
              <a:gd name="T21" fmla="*/ 27 h 16764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5845"/>
              <a:gd name="T34" fmla="*/ 0 h 1676401"/>
              <a:gd name="T35" fmla="*/ 1685845 w 1685845"/>
              <a:gd name="T36" fmla="*/ 1676401 h 16764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5845" h="1676401">
                <a:moveTo>
                  <a:pt x="1685845" y="27"/>
                </a:moveTo>
                <a:cubicBezTo>
                  <a:pt x="1684537" y="232115"/>
                  <a:pt x="1683230" y="464204"/>
                  <a:pt x="1681922" y="696292"/>
                </a:cubicBezTo>
                <a:cubicBezTo>
                  <a:pt x="1421024" y="694822"/>
                  <a:pt x="1170307" y="797433"/>
                  <a:pt x="985303" y="981399"/>
                </a:cubicBezTo>
                <a:cubicBezTo>
                  <a:pt x="800299" y="1165364"/>
                  <a:pt x="696276" y="1415499"/>
                  <a:pt x="696276" y="1676401"/>
                </a:cubicBezTo>
                <a:lnTo>
                  <a:pt x="0" y="1676400"/>
                </a:lnTo>
                <a:cubicBezTo>
                  <a:pt x="0" y="1230154"/>
                  <a:pt x="177919" y="802325"/>
                  <a:pt x="494350" y="487672"/>
                </a:cubicBezTo>
                <a:lnTo>
                  <a:pt x="548831" y="438628"/>
                </a:lnTo>
                <a:lnTo>
                  <a:pt x="466941" y="130569"/>
                </a:lnTo>
                <a:lnTo>
                  <a:pt x="835339" y="228498"/>
                </a:lnTo>
                <a:lnTo>
                  <a:pt x="892743" y="194440"/>
                </a:lnTo>
                <a:cubicBezTo>
                  <a:pt x="1134849" y="66424"/>
                  <a:pt x="1406946" y="-1544"/>
                  <a:pt x="1685845" y="27"/>
                </a:cubicBezTo>
                <a:close/>
              </a:path>
            </a:pathLst>
          </a:cu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73737" name="矩形 11"/>
          <p:cNvSpPr>
            <a:spLocks noChangeArrowheads="1"/>
          </p:cNvSpPr>
          <p:nvPr/>
        </p:nvSpPr>
        <p:spPr bwMode="auto">
          <a:xfrm rot="-3169140">
            <a:off x="4586287" y="2497138"/>
            <a:ext cx="21113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bg1"/>
              </a:solidFill>
              <a:latin typeface="宋体" panose="02010600030101010101" pitchFamily="2" charset="-122"/>
              <a:sym typeface="宋体" panose="02010600030101010101" pitchFamily="2" charset="-122"/>
            </a:endParaRPr>
          </a:p>
        </p:txBody>
      </p:sp>
      <p:sp>
        <p:nvSpPr>
          <p:cNvPr id="73738" name="矩形 12"/>
          <p:cNvSpPr>
            <a:spLocks noChangeArrowheads="1"/>
          </p:cNvSpPr>
          <p:nvPr/>
        </p:nvSpPr>
        <p:spPr bwMode="auto">
          <a:xfrm rot="3339903">
            <a:off x="5535613" y="2540000"/>
            <a:ext cx="21113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chemeClr val="bg1"/>
              </a:solidFill>
              <a:latin typeface="宋体" panose="02010600030101010101" pitchFamily="2" charset="-122"/>
              <a:sym typeface="宋体" panose="02010600030101010101" pitchFamily="2" charset="-122"/>
            </a:endParaRPr>
          </a:p>
        </p:txBody>
      </p:sp>
      <p:sp>
        <p:nvSpPr>
          <p:cNvPr id="5133" name="矩形 13"/>
          <p:cNvSpPr>
            <a:spLocks noChangeArrowheads="1"/>
          </p:cNvSpPr>
          <p:nvPr/>
        </p:nvSpPr>
        <p:spPr bwMode="auto">
          <a:xfrm>
            <a:off x="1627188" y="1522413"/>
            <a:ext cx="28797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2E3740"/>
                </a:solidFill>
                <a:latin typeface="黑体" panose="02010609060101010101" pitchFamily="49" charset="-122"/>
                <a:ea typeface="黑体" panose="02010609060101010101" pitchFamily="49" charset="-122"/>
                <a:sym typeface="宋体" panose="02010600030101010101" pitchFamily="2" charset="-122"/>
              </a:rPr>
              <a:t>依赖</a:t>
            </a:r>
            <a:endPar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en-US" altLang="zh-CN" sz="3600" b="1">
                <a:latin typeface="黑体" panose="02010609060101010101" pitchFamily="49" charset="-122"/>
                <a:ea typeface="黑体" panose="02010609060101010101" pitchFamily="49" charset="-122"/>
                <a:sym typeface="宋体" panose="02010600030101010101" pitchFamily="2" charset="-122"/>
              </a:rPr>
              <a:t>Dependency</a:t>
            </a:r>
            <a:endPar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73740" name="矩形 9"/>
          <p:cNvSpPr>
            <a:spLocks noChangeArrowheads="1"/>
          </p:cNvSpPr>
          <p:nvPr/>
        </p:nvSpPr>
        <p:spPr bwMode="auto">
          <a:xfrm>
            <a:off x="5165725" y="2624138"/>
            <a:ext cx="1905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Tx/>
              <a:buNone/>
            </a:pPr>
            <a:r>
              <a:rPr lang="en-US" altLang="zh-CN" sz="4400" b="1">
                <a:solidFill>
                  <a:srgbClr val="2E3740"/>
                </a:solidFill>
                <a:latin typeface="黑体" panose="02010609060101010101" pitchFamily="49" charset="-122"/>
                <a:ea typeface="黑体" panose="02010609060101010101" pitchFamily="49" charset="-122"/>
                <a:sym typeface="宋体" panose="02010600030101010101" pitchFamily="2" charset="-122"/>
              </a:rPr>
              <a:t>UML</a:t>
            </a:r>
            <a:r>
              <a:rPr lang="zh-CN" altLang="en-US" sz="4400" b="1">
                <a:solidFill>
                  <a:srgbClr val="2E3740"/>
                </a:solidFill>
                <a:latin typeface="黑体" panose="02010609060101010101" pitchFamily="49" charset="-122"/>
                <a:ea typeface="黑体" panose="02010609060101010101" pitchFamily="49" charset="-122"/>
                <a:sym typeface="宋体" panose="02010600030101010101" pitchFamily="2" charset="-122"/>
              </a:rPr>
              <a:t>中的关系</a:t>
            </a:r>
            <a:endParaRPr lang="en-US" altLang="zh-CN" sz="4400" b="1">
              <a:solidFill>
                <a:srgbClr val="2E3740"/>
              </a:solidFill>
              <a:latin typeface="黑体" panose="02010609060101010101" pitchFamily="49" charset="-122"/>
              <a:ea typeface="黑体" panose="02010609060101010101" pitchFamily="49" charset="-122"/>
              <a:sym typeface="Calibri" panose="020F0502020204030204" pitchFamily="34" charset="0"/>
            </a:endParaRPr>
          </a:p>
        </p:txBody>
      </p:sp>
      <p:sp>
        <p:nvSpPr>
          <p:cNvPr id="42" name="矩形 13"/>
          <p:cNvSpPr>
            <a:spLocks noChangeArrowheads="1"/>
          </p:cNvSpPr>
          <p:nvPr/>
        </p:nvSpPr>
        <p:spPr bwMode="auto">
          <a:xfrm>
            <a:off x="7905750" y="1511300"/>
            <a:ext cx="3276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2E3740"/>
                </a:solidFill>
                <a:latin typeface="黑体" panose="02010609060101010101" pitchFamily="49" charset="-122"/>
                <a:ea typeface="黑体" panose="02010609060101010101" pitchFamily="49" charset="-122"/>
                <a:sym typeface="宋体" panose="02010600030101010101" pitchFamily="2" charset="-122"/>
              </a:rPr>
              <a:t>关联</a:t>
            </a:r>
            <a:endPar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rPr>
              <a:t>Association</a:t>
            </a:r>
          </a:p>
        </p:txBody>
      </p:sp>
      <p:sp>
        <p:nvSpPr>
          <p:cNvPr id="43" name="矩形 13"/>
          <p:cNvSpPr>
            <a:spLocks noChangeArrowheads="1"/>
          </p:cNvSpPr>
          <p:nvPr/>
        </p:nvSpPr>
        <p:spPr bwMode="auto">
          <a:xfrm>
            <a:off x="1538288" y="4148138"/>
            <a:ext cx="40147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2E3740"/>
                </a:solidFill>
                <a:latin typeface="黑体" panose="02010609060101010101" pitchFamily="49" charset="-122"/>
                <a:ea typeface="黑体" panose="02010609060101010101" pitchFamily="49" charset="-122"/>
                <a:sym typeface="宋体" panose="02010600030101010101" pitchFamily="2" charset="-122"/>
              </a:rPr>
              <a:t>泛化</a:t>
            </a:r>
            <a:endPar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rPr>
              <a:t>Generalization</a:t>
            </a:r>
          </a:p>
        </p:txBody>
      </p:sp>
      <p:sp>
        <p:nvSpPr>
          <p:cNvPr id="44" name="矩形 13"/>
          <p:cNvSpPr>
            <a:spLocks noChangeArrowheads="1"/>
          </p:cNvSpPr>
          <p:nvPr/>
        </p:nvSpPr>
        <p:spPr bwMode="auto">
          <a:xfrm>
            <a:off x="7923213" y="4095750"/>
            <a:ext cx="3808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600" b="1">
                <a:solidFill>
                  <a:srgbClr val="2E3740"/>
                </a:solidFill>
                <a:latin typeface="黑体" panose="02010609060101010101" pitchFamily="49" charset="-122"/>
                <a:ea typeface="黑体" panose="02010609060101010101" pitchFamily="49" charset="-122"/>
                <a:sym typeface="宋体" panose="02010600030101010101" pitchFamily="2" charset="-122"/>
              </a:rPr>
              <a:t>实现</a:t>
            </a:r>
            <a:endPar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en-US" altLang="zh-CN" sz="3600" b="1">
                <a:solidFill>
                  <a:srgbClr val="2E3740"/>
                </a:solidFill>
                <a:latin typeface="黑体" panose="02010609060101010101" pitchFamily="49" charset="-122"/>
                <a:ea typeface="黑体" panose="02010609060101010101" pitchFamily="49" charset="-122"/>
                <a:sym typeface="宋体" panose="02010600030101010101" pitchFamily="2" charset="-122"/>
              </a:rPr>
              <a:t>Realization</a:t>
            </a:r>
          </a:p>
        </p:txBody>
      </p:sp>
      <p:sp>
        <p:nvSpPr>
          <p:cNvPr id="73744"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的结构</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50457856-A27F-4591-BAE4-FAE2B9DACACF}" type="datetime1">
              <a:rPr lang="zh-CN" altLang="en-US"/>
              <a:pPr>
                <a:defRPr/>
              </a:pPr>
              <a:t>2018/10/21</a:t>
            </a:fld>
            <a:endParaRPr lang="zh-CN" altLang="zh-CN"/>
          </a:p>
        </p:txBody>
      </p:sp>
      <p:pic>
        <p:nvPicPr>
          <p:cNvPr id="73746" name="图片 2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横卷形 23">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5133"/>
                                        </p:tgtEl>
                                        <p:attrNameLst>
                                          <p:attrName>style.visibility</p:attrName>
                                        </p:attrNameLst>
                                      </p:cBhvr>
                                      <p:to>
                                        <p:strVal val="visible"/>
                                      </p:to>
                                    </p:set>
                                    <p:animEffect transition="in" filter="fade">
                                      <p:cBhvr>
                                        <p:cTn id="7" dur="100"/>
                                        <p:tgtEl>
                                          <p:spTgt spid="5133"/>
                                        </p:tgtEl>
                                      </p:cBhvr>
                                    </p:animEffect>
                                    <p:anim calcmode="lin" valueType="num">
                                      <p:cBhvr>
                                        <p:cTn id="8" dur="400" fill="hold"/>
                                        <p:tgtEl>
                                          <p:spTgt spid="5133"/>
                                        </p:tgtEl>
                                        <p:attrNameLst>
                                          <p:attrName>ppt_x</p:attrName>
                                        </p:attrNameLst>
                                      </p:cBhvr>
                                      <p:tavLst>
                                        <p:tav tm="0">
                                          <p:val>
                                            <p:strVal val="#ppt_x"/>
                                          </p:val>
                                        </p:tav>
                                        <p:tav tm="100000">
                                          <p:val>
                                            <p:strVal val="#ppt_x"/>
                                          </p:val>
                                        </p:tav>
                                      </p:tavLst>
                                    </p:anim>
                                    <p:anim calcmode="lin" valueType="num">
                                      <p:cBhvr>
                                        <p:cTn id="9" dur="400" fill="hold"/>
                                        <p:tgtEl>
                                          <p:spTgt spid="513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1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1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fade">
                                      <p:cBhvr>
                                        <p:cTn id="14" dur="100"/>
                                        <p:tgtEl>
                                          <p:spTgt spid="5126"/>
                                        </p:tgtEl>
                                      </p:cBhvr>
                                    </p:animEffect>
                                    <p:anim calcmode="lin" valueType="num">
                                      <p:cBhvr>
                                        <p:cTn id="15" dur="400" fill="hold"/>
                                        <p:tgtEl>
                                          <p:spTgt spid="5126"/>
                                        </p:tgtEl>
                                        <p:attrNameLst>
                                          <p:attrName>ppt_x</p:attrName>
                                        </p:attrNameLst>
                                      </p:cBhvr>
                                      <p:tavLst>
                                        <p:tav tm="0">
                                          <p:val>
                                            <p:strVal val="#ppt_x"/>
                                          </p:val>
                                        </p:tav>
                                        <p:tav tm="100000">
                                          <p:val>
                                            <p:strVal val="#ppt_x"/>
                                          </p:val>
                                        </p:tav>
                                      </p:tavLst>
                                    </p:anim>
                                    <p:anim calcmode="lin" valueType="num">
                                      <p:cBhvr>
                                        <p:cTn id="16" dur="400" fill="hold"/>
                                        <p:tgtEl>
                                          <p:spTgt spid="5126"/>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512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512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3" presetClass="entr" presetSubtype="0" fill="hold" grpId="0" nodeType="clickEffect">
                                  <p:stCondLst>
                                    <p:cond delay="0"/>
                                  </p:stCondLst>
                                  <p:childTnLst>
                                    <p:set>
                                      <p:cBhvr>
                                        <p:cTn id="22" dur="1" fill="hold">
                                          <p:stCondLst>
                                            <p:cond delay="0"/>
                                          </p:stCondLst>
                                        </p:cTn>
                                        <p:tgtEl>
                                          <p:spTgt spid="5127"/>
                                        </p:tgtEl>
                                        <p:attrNameLst>
                                          <p:attrName>style.visibility</p:attrName>
                                        </p:attrNameLst>
                                      </p:cBhvr>
                                      <p:to>
                                        <p:strVal val="visible"/>
                                      </p:to>
                                    </p:set>
                                    <p:animEffect transition="in" filter="fade">
                                      <p:cBhvr>
                                        <p:cTn id="23" dur="100"/>
                                        <p:tgtEl>
                                          <p:spTgt spid="5127"/>
                                        </p:tgtEl>
                                      </p:cBhvr>
                                    </p:animEffect>
                                    <p:anim calcmode="lin" valueType="num">
                                      <p:cBhvr>
                                        <p:cTn id="24" dur="400" fill="hold"/>
                                        <p:tgtEl>
                                          <p:spTgt spid="5127"/>
                                        </p:tgtEl>
                                        <p:attrNameLst>
                                          <p:attrName>ppt_x</p:attrName>
                                        </p:attrNameLst>
                                      </p:cBhvr>
                                      <p:tavLst>
                                        <p:tav tm="0">
                                          <p:val>
                                            <p:strVal val="#ppt_x"/>
                                          </p:val>
                                        </p:tav>
                                        <p:tav tm="100000">
                                          <p:val>
                                            <p:strVal val="#ppt_x"/>
                                          </p:val>
                                        </p:tav>
                                      </p:tavLst>
                                    </p:anim>
                                    <p:anim calcmode="lin" valueType="num">
                                      <p:cBhvr>
                                        <p:cTn id="25" dur="400" fill="hold"/>
                                        <p:tgtEl>
                                          <p:spTgt spid="5127"/>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512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512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8" presetID="43"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100"/>
                                        <p:tgtEl>
                                          <p:spTgt spid="42"/>
                                        </p:tgtEl>
                                      </p:cBhvr>
                                    </p:animEffect>
                                    <p:anim calcmode="lin" valueType="num">
                                      <p:cBhvr>
                                        <p:cTn id="31" dur="400" fill="hold"/>
                                        <p:tgtEl>
                                          <p:spTgt spid="42"/>
                                        </p:tgtEl>
                                        <p:attrNameLst>
                                          <p:attrName>ppt_x</p:attrName>
                                        </p:attrNameLst>
                                      </p:cBhvr>
                                      <p:tavLst>
                                        <p:tav tm="0">
                                          <p:val>
                                            <p:strVal val="#ppt_x"/>
                                          </p:val>
                                        </p:tav>
                                        <p:tav tm="100000">
                                          <p:val>
                                            <p:strVal val="#ppt_x"/>
                                          </p:val>
                                        </p:tav>
                                      </p:tavLst>
                                    </p:anim>
                                    <p:anim calcmode="lin" valueType="num">
                                      <p:cBhvr>
                                        <p:cTn id="32" dur="400" fill="hold"/>
                                        <p:tgtEl>
                                          <p:spTgt spid="42"/>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4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4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3" presetClass="entr" presetSubtype="0" fill="hold" grpId="0" nodeType="clickEffect">
                                  <p:stCondLst>
                                    <p:cond delay="0"/>
                                  </p:stCondLst>
                                  <p:childTnLst>
                                    <p:set>
                                      <p:cBhvr>
                                        <p:cTn id="38" dur="1" fill="hold">
                                          <p:stCondLst>
                                            <p:cond delay="0"/>
                                          </p:stCondLst>
                                        </p:cTn>
                                        <p:tgtEl>
                                          <p:spTgt spid="5129"/>
                                        </p:tgtEl>
                                        <p:attrNameLst>
                                          <p:attrName>style.visibility</p:attrName>
                                        </p:attrNameLst>
                                      </p:cBhvr>
                                      <p:to>
                                        <p:strVal val="visible"/>
                                      </p:to>
                                    </p:set>
                                    <p:animEffect transition="in" filter="fade">
                                      <p:cBhvr>
                                        <p:cTn id="39" dur="100"/>
                                        <p:tgtEl>
                                          <p:spTgt spid="5129"/>
                                        </p:tgtEl>
                                      </p:cBhvr>
                                    </p:animEffect>
                                    <p:anim calcmode="lin" valueType="num">
                                      <p:cBhvr>
                                        <p:cTn id="40" dur="400" fill="hold"/>
                                        <p:tgtEl>
                                          <p:spTgt spid="5129"/>
                                        </p:tgtEl>
                                        <p:attrNameLst>
                                          <p:attrName>ppt_x</p:attrName>
                                        </p:attrNameLst>
                                      </p:cBhvr>
                                      <p:tavLst>
                                        <p:tav tm="0">
                                          <p:val>
                                            <p:strVal val="#ppt_x"/>
                                          </p:val>
                                        </p:tav>
                                        <p:tav tm="100000">
                                          <p:val>
                                            <p:strVal val="#ppt_x"/>
                                          </p:val>
                                        </p:tav>
                                      </p:tavLst>
                                    </p:anim>
                                    <p:anim calcmode="lin" valueType="num">
                                      <p:cBhvr>
                                        <p:cTn id="41" dur="400" fill="hold"/>
                                        <p:tgtEl>
                                          <p:spTgt spid="5129"/>
                                        </p:tgtEl>
                                        <p:attrNameLst>
                                          <p:attrName>ppt_y</p:attrName>
                                        </p:attrNameLst>
                                      </p:cBhvr>
                                      <p:tavLst>
                                        <p:tav tm="0">
                                          <p:val>
                                            <p:strVal val="#ppt_y+0.31"/>
                                          </p:val>
                                        </p:tav>
                                        <p:tav tm="100000">
                                          <p:val>
                                            <p:strVal val="#ppt_y+0.31"/>
                                          </p:val>
                                        </p:tav>
                                      </p:tavLst>
                                    </p:anim>
                                    <p:anim calcmode="lin" valueType="num">
                                      <p:cBhvr>
                                        <p:cTn id="42" dur="600" decel="50000" fill="hold">
                                          <p:stCondLst>
                                            <p:cond delay="400"/>
                                          </p:stCondLst>
                                        </p:cTn>
                                        <p:tgtEl>
                                          <p:spTgt spid="512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3" dur="600" decel="50000" fill="hold">
                                          <p:stCondLst>
                                            <p:cond delay="400"/>
                                          </p:stCondLst>
                                        </p:cTn>
                                        <p:tgtEl>
                                          <p:spTgt spid="512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4" presetID="43"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100"/>
                                        <p:tgtEl>
                                          <p:spTgt spid="43"/>
                                        </p:tgtEl>
                                      </p:cBhvr>
                                    </p:animEffect>
                                    <p:anim calcmode="lin" valueType="num">
                                      <p:cBhvr>
                                        <p:cTn id="47" dur="400" fill="hold"/>
                                        <p:tgtEl>
                                          <p:spTgt spid="43"/>
                                        </p:tgtEl>
                                        <p:attrNameLst>
                                          <p:attrName>ppt_x</p:attrName>
                                        </p:attrNameLst>
                                      </p:cBhvr>
                                      <p:tavLst>
                                        <p:tav tm="0">
                                          <p:val>
                                            <p:strVal val="#ppt_x"/>
                                          </p:val>
                                        </p:tav>
                                        <p:tav tm="100000">
                                          <p:val>
                                            <p:strVal val="#ppt_x"/>
                                          </p:val>
                                        </p:tav>
                                      </p:tavLst>
                                    </p:anim>
                                    <p:anim calcmode="lin" valueType="num">
                                      <p:cBhvr>
                                        <p:cTn id="48" dur="400" fill="hold"/>
                                        <p:tgtEl>
                                          <p:spTgt spid="43"/>
                                        </p:tgtEl>
                                        <p:attrNameLst>
                                          <p:attrName>ppt_y</p:attrName>
                                        </p:attrNameLst>
                                      </p:cBhvr>
                                      <p:tavLst>
                                        <p:tav tm="0">
                                          <p:val>
                                            <p:strVal val="#ppt_y+0.31"/>
                                          </p:val>
                                        </p:tav>
                                        <p:tav tm="100000">
                                          <p:val>
                                            <p:strVal val="#ppt_y+0.31"/>
                                          </p:val>
                                        </p:tav>
                                      </p:tavLst>
                                    </p:anim>
                                    <p:anim calcmode="lin" valueType="num">
                                      <p:cBhvr>
                                        <p:cTn id="49" dur="600" decel="50000" fill="hold">
                                          <p:stCondLst>
                                            <p:cond delay="400"/>
                                          </p:stCondLst>
                                        </p:cTn>
                                        <p:tgtEl>
                                          <p:spTgt spid="4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0" dur="600" decel="50000" fill="hold">
                                          <p:stCondLst>
                                            <p:cond delay="400"/>
                                          </p:stCondLst>
                                        </p:cTn>
                                        <p:tgtEl>
                                          <p:spTgt spid="4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3" presetClass="entr" presetSubtype="0" fill="hold" grpId="0" nodeType="clickEffect">
                                  <p:stCondLst>
                                    <p:cond delay="0"/>
                                  </p:stCondLst>
                                  <p:childTnLst>
                                    <p:set>
                                      <p:cBhvr>
                                        <p:cTn id="54" dur="1" fill="hold">
                                          <p:stCondLst>
                                            <p:cond delay="0"/>
                                          </p:stCondLst>
                                        </p:cTn>
                                        <p:tgtEl>
                                          <p:spTgt spid="5128"/>
                                        </p:tgtEl>
                                        <p:attrNameLst>
                                          <p:attrName>style.visibility</p:attrName>
                                        </p:attrNameLst>
                                      </p:cBhvr>
                                      <p:to>
                                        <p:strVal val="visible"/>
                                      </p:to>
                                    </p:set>
                                    <p:animEffect transition="in" filter="fade">
                                      <p:cBhvr>
                                        <p:cTn id="55" dur="100"/>
                                        <p:tgtEl>
                                          <p:spTgt spid="5128"/>
                                        </p:tgtEl>
                                      </p:cBhvr>
                                    </p:animEffect>
                                    <p:anim calcmode="lin" valueType="num">
                                      <p:cBhvr>
                                        <p:cTn id="56" dur="400" fill="hold"/>
                                        <p:tgtEl>
                                          <p:spTgt spid="5128"/>
                                        </p:tgtEl>
                                        <p:attrNameLst>
                                          <p:attrName>ppt_x</p:attrName>
                                        </p:attrNameLst>
                                      </p:cBhvr>
                                      <p:tavLst>
                                        <p:tav tm="0">
                                          <p:val>
                                            <p:strVal val="#ppt_x"/>
                                          </p:val>
                                        </p:tav>
                                        <p:tav tm="100000">
                                          <p:val>
                                            <p:strVal val="#ppt_x"/>
                                          </p:val>
                                        </p:tav>
                                      </p:tavLst>
                                    </p:anim>
                                    <p:anim calcmode="lin" valueType="num">
                                      <p:cBhvr>
                                        <p:cTn id="57" dur="400" fill="hold"/>
                                        <p:tgtEl>
                                          <p:spTgt spid="5128"/>
                                        </p:tgtEl>
                                        <p:attrNameLst>
                                          <p:attrName>ppt_y</p:attrName>
                                        </p:attrNameLst>
                                      </p:cBhvr>
                                      <p:tavLst>
                                        <p:tav tm="0">
                                          <p:val>
                                            <p:strVal val="#ppt_y+0.31"/>
                                          </p:val>
                                        </p:tav>
                                        <p:tav tm="100000">
                                          <p:val>
                                            <p:strVal val="#ppt_y+0.31"/>
                                          </p:val>
                                        </p:tav>
                                      </p:tavLst>
                                    </p:anim>
                                    <p:anim calcmode="lin" valueType="num">
                                      <p:cBhvr>
                                        <p:cTn id="58" dur="600" decel="50000" fill="hold">
                                          <p:stCondLst>
                                            <p:cond delay="400"/>
                                          </p:stCondLst>
                                        </p:cTn>
                                        <p:tgtEl>
                                          <p:spTgt spid="512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9" dur="600" decel="50000" fill="hold">
                                          <p:stCondLst>
                                            <p:cond delay="400"/>
                                          </p:stCondLst>
                                        </p:cTn>
                                        <p:tgtEl>
                                          <p:spTgt spid="512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0" presetID="43"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
                                        <p:tgtEl>
                                          <p:spTgt spid="44"/>
                                        </p:tgtEl>
                                      </p:cBhvr>
                                    </p:animEffect>
                                    <p:anim calcmode="lin" valueType="num">
                                      <p:cBhvr>
                                        <p:cTn id="63" dur="400" fill="hold"/>
                                        <p:tgtEl>
                                          <p:spTgt spid="44"/>
                                        </p:tgtEl>
                                        <p:attrNameLst>
                                          <p:attrName>ppt_x</p:attrName>
                                        </p:attrNameLst>
                                      </p:cBhvr>
                                      <p:tavLst>
                                        <p:tav tm="0">
                                          <p:val>
                                            <p:strVal val="#ppt_x"/>
                                          </p:val>
                                        </p:tav>
                                        <p:tav tm="100000">
                                          <p:val>
                                            <p:strVal val="#ppt_x"/>
                                          </p:val>
                                        </p:tav>
                                      </p:tavLst>
                                    </p:anim>
                                    <p:anim calcmode="lin" valueType="num">
                                      <p:cBhvr>
                                        <p:cTn id="64" dur="400" fill="hold"/>
                                        <p:tgtEl>
                                          <p:spTgt spid="44"/>
                                        </p:tgtEl>
                                        <p:attrNameLst>
                                          <p:attrName>ppt_y</p:attrName>
                                        </p:attrNameLst>
                                      </p:cBhvr>
                                      <p:tavLst>
                                        <p:tav tm="0">
                                          <p:val>
                                            <p:strVal val="#ppt_y+0.31"/>
                                          </p:val>
                                        </p:tav>
                                        <p:tav tm="100000">
                                          <p:val>
                                            <p:strVal val="#ppt_y+0.31"/>
                                          </p:val>
                                        </p:tav>
                                      </p:tavLst>
                                    </p:anim>
                                    <p:anim calcmode="lin" valueType="num">
                                      <p:cBhvr>
                                        <p:cTn id="65" dur="600" decel="50000" fill="hold">
                                          <p:stCondLst>
                                            <p:cond delay="400"/>
                                          </p:stCondLst>
                                        </p:cTn>
                                        <p:tgtEl>
                                          <p:spTgt spid="4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6" dur="600" decel="50000" fill="hold">
                                          <p:stCondLst>
                                            <p:cond delay="400"/>
                                          </p:stCondLst>
                                        </p:cTn>
                                        <p:tgtEl>
                                          <p:spTgt spid="4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7" grpId="0" animBg="1"/>
      <p:bldP spid="5128" grpId="0" animBg="1"/>
      <p:bldP spid="5129" grpId="0" animBg="1"/>
      <p:bldP spid="5133" grpId="0"/>
      <p:bldP spid="42" grpId="0"/>
      <p:bldP spid="43" grpId="0"/>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5779" name="Group 4"/>
          <p:cNvGrpSpPr>
            <a:grpSpLocks/>
          </p:cNvGrpSpPr>
          <p:nvPr/>
        </p:nvGrpSpPr>
        <p:grpSpPr bwMode="auto">
          <a:xfrm>
            <a:off x="0" y="6734175"/>
            <a:ext cx="12192000" cy="138113"/>
            <a:chOff x="0" y="0"/>
            <a:chExt cx="12231884" cy="334101"/>
          </a:xfrm>
        </p:grpSpPr>
        <p:sp>
          <p:nvSpPr>
            <p:cNvPr id="7580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580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581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581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581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5780"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1"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2"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3"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4"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5"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6"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7"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8"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89"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0"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1"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2"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3"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4"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5"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6"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7"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8"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799"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5800"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依赖关系</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75801" name="矩形 1"/>
          <p:cNvSpPr>
            <a:spLocks noChangeArrowheads="1"/>
          </p:cNvSpPr>
          <p:nvPr/>
        </p:nvSpPr>
        <p:spPr bwMode="auto">
          <a:xfrm>
            <a:off x="6186488" y="1566863"/>
            <a:ext cx="52165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依赖是两个模型元素之间的语义关系，其中一个元素（独立元素）发生变化会影响另一个元素（依赖元素）的语义。</a:t>
            </a:r>
          </a:p>
        </p:txBody>
      </p:sp>
      <p:sp>
        <p:nvSpPr>
          <p:cNvPr id="75802"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的关系</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F3F80374-700A-46BD-9AB9-36248053BD4D}" type="datetime1">
              <a:rPr lang="zh-CN" altLang="en-US"/>
              <a:pPr>
                <a:defRPr/>
              </a:pPr>
              <a:t>2018/10/21</a:t>
            </a:fld>
            <a:endParaRPr lang="zh-CN" altLang="zh-CN"/>
          </a:p>
        </p:txBody>
      </p:sp>
      <p:sp>
        <p:nvSpPr>
          <p:cNvPr id="7580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039D839-5B6F-4D4D-B90A-D6BFF899B081}" type="slidenum">
              <a:rPr lang="zh-CN" altLang="en-US" sz="1200" smtClean="0">
                <a:solidFill>
                  <a:srgbClr val="898989"/>
                </a:solidFill>
              </a:rPr>
              <a:pPr>
                <a:lnSpc>
                  <a:spcPct val="100000"/>
                </a:lnSpc>
                <a:spcBef>
                  <a:spcPct val="0"/>
                </a:spcBef>
                <a:buFontTx/>
                <a:buNone/>
              </a:pPr>
              <a:t>42</a:t>
            </a:fld>
            <a:endParaRPr lang="zh-CN" altLang="en-US" sz="1800" smtClean="0"/>
          </a:p>
        </p:txBody>
      </p:sp>
      <p:pic>
        <p:nvPicPr>
          <p:cNvPr id="34" name="Picture 2" descr="C:\Users\s\AppData\Local\Temp\WeChat Files\493835205791499163.jpg"/>
          <p:cNvPicPr>
            <a:picLocks noChangeAspect="1" noChangeArrowheads="1"/>
          </p:cNvPicPr>
          <p:nvPr/>
        </p:nvPicPr>
        <p:blipFill>
          <a:blip r:embed="rId4">
            <a:extLst>
              <a:ext uri="{28A0092B-C50C-407E-A947-70E740481C1C}">
                <a14:useLocalDpi xmlns:a14="http://schemas.microsoft.com/office/drawing/2010/main" val="0"/>
              </a:ext>
            </a:extLst>
          </a:blip>
          <a:srcRect b="40192"/>
          <a:stretch>
            <a:fillRect/>
          </a:stretch>
        </p:blipFill>
        <p:spPr bwMode="auto">
          <a:xfrm rot="-164565">
            <a:off x="6086475" y="4241800"/>
            <a:ext cx="40100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6" name="图片 3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横卷形 35">
            <a:hlinkClick r:id="rId6"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7827" name="Group 4"/>
          <p:cNvGrpSpPr>
            <a:grpSpLocks/>
          </p:cNvGrpSpPr>
          <p:nvPr/>
        </p:nvGrpSpPr>
        <p:grpSpPr bwMode="auto">
          <a:xfrm>
            <a:off x="0" y="6734175"/>
            <a:ext cx="12192000" cy="138113"/>
            <a:chOff x="0" y="0"/>
            <a:chExt cx="12231884" cy="334101"/>
          </a:xfrm>
        </p:grpSpPr>
        <p:sp>
          <p:nvSpPr>
            <p:cNvPr id="7785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785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785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785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786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7828"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29"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0"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1"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2"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3"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4"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5"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6"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7"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8"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39"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0"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1"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2"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3"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4"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5"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6"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7"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7848"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关联关系</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77849" name="矩形 1"/>
          <p:cNvSpPr>
            <a:spLocks noChangeArrowheads="1"/>
          </p:cNvSpPr>
          <p:nvPr/>
        </p:nvSpPr>
        <p:spPr bwMode="auto">
          <a:xfrm>
            <a:off x="6156325" y="1616075"/>
            <a:ext cx="52165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关联是类之间的结构关系，它描述了一条链，链是对象（类的实例）之间的连接。指明了一个对象和另一个对象间的关系。</a:t>
            </a:r>
          </a:p>
        </p:txBody>
      </p:sp>
      <p:sp>
        <p:nvSpPr>
          <p:cNvPr id="77850"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的关系</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15C15E6C-1B65-488F-80E3-E605F36BE9FE}" type="datetime1">
              <a:rPr lang="zh-CN" altLang="en-US"/>
              <a:pPr>
                <a:defRPr/>
              </a:pPr>
              <a:t>2018/10/21</a:t>
            </a:fld>
            <a:endParaRPr lang="zh-CN" altLang="zh-CN"/>
          </a:p>
        </p:txBody>
      </p:sp>
      <p:sp>
        <p:nvSpPr>
          <p:cNvPr id="7785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1BAAE20-CF9A-4B30-9243-AC9A370AEB97}" type="slidenum">
              <a:rPr lang="zh-CN" altLang="en-US" sz="1200" smtClean="0">
                <a:solidFill>
                  <a:srgbClr val="898989"/>
                </a:solidFill>
              </a:rPr>
              <a:pPr>
                <a:lnSpc>
                  <a:spcPct val="100000"/>
                </a:lnSpc>
                <a:spcBef>
                  <a:spcPct val="0"/>
                </a:spcBef>
                <a:buFontTx/>
                <a:buNone/>
              </a:pPr>
              <a:t>43</a:t>
            </a:fld>
            <a:endParaRPr lang="zh-CN" altLang="en-US" sz="1800" smtClean="0"/>
          </a:p>
        </p:txBody>
      </p:sp>
      <p:pic>
        <p:nvPicPr>
          <p:cNvPr id="77853" name="图片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横卷形 35">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pic>
        <p:nvPicPr>
          <p:cNvPr id="77855"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292850" y="4702175"/>
            <a:ext cx="33528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79875" name="Group 4"/>
          <p:cNvGrpSpPr>
            <a:grpSpLocks/>
          </p:cNvGrpSpPr>
          <p:nvPr/>
        </p:nvGrpSpPr>
        <p:grpSpPr bwMode="auto">
          <a:xfrm>
            <a:off x="0" y="6734175"/>
            <a:ext cx="12192000" cy="138113"/>
            <a:chOff x="0" y="0"/>
            <a:chExt cx="12231884" cy="334101"/>
          </a:xfrm>
        </p:grpSpPr>
        <p:sp>
          <p:nvSpPr>
            <p:cNvPr id="7990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990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990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990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7990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9876"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77"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78"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79"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0"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1"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2"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3"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4"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5"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6"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7"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8"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89"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0"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1"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2"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3"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4"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5"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79896"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泛化关系</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79897" name="矩形 1"/>
          <p:cNvSpPr>
            <a:spLocks noChangeArrowheads="1"/>
          </p:cNvSpPr>
          <p:nvPr/>
        </p:nvSpPr>
        <p:spPr bwMode="auto">
          <a:xfrm>
            <a:off x="6002338" y="1122363"/>
            <a:ext cx="521652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泛化是一种一般化</a:t>
            </a:r>
            <a:r>
              <a:rPr lang="en-US" altLang="zh-CN">
                <a:solidFill>
                  <a:srgbClr val="2E3740"/>
                </a:solidFill>
                <a:sym typeface="宋体" panose="02010600030101010101" pitchFamily="2" charset="-122"/>
              </a:rPr>
              <a:t>/</a:t>
            </a:r>
            <a:r>
              <a:rPr lang="zh-CN" altLang="en-US">
                <a:solidFill>
                  <a:srgbClr val="2E3740"/>
                </a:solidFill>
                <a:sym typeface="宋体" panose="02010600030101010101" pitchFamily="2" charset="-122"/>
              </a:rPr>
              <a:t>特殊化的关系，其中特殊元素（子元素）基于一般元素（父元素）而建立。子元素共享了父元素的结构和行为。</a:t>
            </a:r>
          </a:p>
        </p:txBody>
      </p:sp>
      <p:sp>
        <p:nvSpPr>
          <p:cNvPr id="79898"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的关系</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68DA50AD-0B9C-4227-A582-833E47FEC4D3}" type="datetime1">
              <a:rPr lang="zh-CN" altLang="en-US"/>
              <a:pPr>
                <a:defRPr/>
              </a:pPr>
              <a:t>2018/10/21</a:t>
            </a:fld>
            <a:endParaRPr lang="zh-CN" altLang="zh-CN"/>
          </a:p>
        </p:txBody>
      </p:sp>
      <p:sp>
        <p:nvSpPr>
          <p:cNvPr id="7990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651D22A4-3A29-4FDD-80BF-980D617D34A4}" type="slidenum">
              <a:rPr lang="zh-CN" altLang="en-US" sz="1200" smtClean="0">
                <a:solidFill>
                  <a:srgbClr val="898989"/>
                </a:solidFill>
              </a:rPr>
              <a:pPr>
                <a:lnSpc>
                  <a:spcPct val="100000"/>
                </a:lnSpc>
                <a:spcBef>
                  <a:spcPct val="0"/>
                </a:spcBef>
                <a:buFontTx/>
                <a:buNone/>
              </a:pPr>
              <a:t>44</a:t>
            </a:fld>
            <a:endParaRPr lang="zh-CN" altLang="en-US" sz="1800" smtClean="0"/>
          </a:p>
        </p:txBody>
      </p:sp>
      <p:pic>
        <p:nvPicPr>
          <p:cNvPr id="79901" name="图片 3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15625" y="50800"/>
            <a:ext cx="12620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横卷形 35">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pic>
        <p:nvPicPr>
          <p:cNvPr id="79903"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4667250"/>
            <a:ext cx="3141663"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81923" name="Group 4"/>
          <p:cNvGrpSpPr>
            <a:grpSpLocks/>
          </p:cNvGrpSpPr>
          <p:nvPr/>
        </p:nvGrpSpPr>
        <p:grpSpPr bwMode="auto">
          <a:xfrm>
            <a:off x="0" y="6734175"/>
            <a:ext cx="12192000" cy="138113"/>
            <a:chOff x="0" y="0"/>
            <a:chExt cx="12231884" cy="334101"/>
          </a:xfrm>
        </p:grpSpPr>
        <p:sp>
          <p:nvSpPr>
            <p:cNvPr id="8195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195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81924" name="椭圆 5"/>
          <p:cNvSpPr>
            <a:spLocks noChangeArrowheads="1"/>
          </p:cNvSpPr>
          <p:nvPr/>
        </p:nvSpPr>
        <p:spPr bwMode="auto">
          <a:xfrm>
            <a:off x="882650" y="2501900"/>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25" name="椭圆 6"/>
          <p:cNvSpPr>
            <a:spLocks noChangeArrowheads="1"/>
          </p:cNvSpPr>
          <p:nvPr/>
        </p:nvSpPr>
        <p:spPr bwMode="auto">
          <a:xfrm>
            <a:off x="1039813" y="2185988"/>
            <a:ext cx="225425" cy="225425"/>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26" name="椭圆 7"/>
          <p:cNvSpPr>
            <a:spLocks noChangeArrowheads="1"/>
          </p:cNvSpPr>
          <p:nvPr/>
        </p:nvSpPr>
        <p:spPr bwMode="auto">
          <a:xfrm>
            <a:off x="1419225" y="2249488"/>
            <a:ext cx="354013"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27" name="椭圆 8"/>
          <p:cNvSpPr>
            <a:spLocks noChangeArrowheads="1"/>
          </p:cNvSpPr>
          <p:nvPr/>
        </p:nvSpPr>
        <p:spPr bwMode="auto">
          <a:xfrm>
            <a:off x="1735138" y="1901825"/>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28" name="椭圆 9"/>
          <p:cNvSpPr>
            <a:spLocks noChangeArrowheads="1"/>
          </p:cNvSpPr>
          <p:nvPr/>
        </p:nvSpPr>
        <p:spPr bwMode="auto">
          <a:xfrm>
            <a:off x="2144713" y="1776413"/>
            <a:ext cx="225425" cy="225425"/>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29" name="椭圆 10"/>
          <p:cNvSpPr>
            <a:spLocks noChangeArrowheads="1"/>
          </p:cNvSpPr>
          <p:nvPr/>
        </p:nvSpPr>
        <p:spPr bwMode="auto">
          <a:xfrm>
            <a:off x="2651125" y="1997075"/>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0" name="椭圆 11"/>
          <p:cNvSpPr>
            <a:spLocks noChangeArrowheads="1"/>
          </p:cNvSpPr>
          <p:nvPr/>
        </p:nvSpPr>
        <p:spPr bwMode="auto">
          <a:xfrm>
            <a:off x="2965450" y="2154238"/>
            <a:ext cx="355600" cy="354012"/>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1" name="椭圆 12"/>
          <p:cNvSpPr>
            <a:spLocks noChangeArrowheads="1"/>
          </p:cNvSpPr>
          <p:nvPr/>
        </p:nvSpPr>
        <p:spPr bwMode="auto">
          <a:xfrm>
            <a:off x="3408363" y="2501900"/>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2" name="椭圆 13"/>
          <p:cNvSpPr>
            <a:spLocks noChangeArrowheads="1"/>
          </p:cNvSpPr>
          <p:nvPr/>
        </p:nvSpPr>
        <p:spPr bwMode="auto">
          <a:xfrm>
            <a:off x="3597275" y="2849563"/>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3" name="椭圆 14"/>
          <p:cNvSpPr>
            <a:spLocks noChangeArrowheads="1"/>
          </p:cNvSpPr>
          <p:nvPr/>
        </p:nvSpPr>
        <p:spPr bwMode="auto">
          <a:xfrm>
            <a:off x="1955800" y="2185988"/>
            <a:ext cx="579438" cy="5794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4" name="椭圆 15"/>
          <p:cNvSpPr>
            <a:spLocks noChangeArrowheads="1"/>
          </p:cNvSpPr>
          <p:nvPr/>
        </p:nvSpPr>
        <p:spPr bwMode="auto">
          <a:xfrm>
            <a:off x="723900" y="3386138"/>
            <a:ext cx="225425" cy="225425"/>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5" name="椭圆 16"/>
          <p:cNvSpPr>
            <a:spLocks noChangeArrowheads="1"/>
          </p:cNvSpPr>
          <p:nvPr/>
        </p:nvSpPr>
        <p:spPr bwMode="auto">
          <a:xfrm>
            <a:off x="914400" y="3670300"/>
            <a:ext cx="354013" cy="354013"/>
          </a:xfrm>
          <a:prstGeom prst="ellipse">
            <a:avLst/>
          </a:prstGeom>
          <a:solidFill>
            <a:srgbClr val="F6C6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6" name="椭圆 17"/>
          <p:cNvSpPr>
            <a:spLocks noChangeArrowheads="1"/>
          </p:cNvSpPr>
          <p:nvPr/>
        </p:nvSpPr>
        <p:spPr bwMode="auto">
          <a:xfrm>
            <a:off x="1387475" y="3922713"/>
            <a:ext cx="515938" cy="515937"/>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7" name="椭圆 18"/>
          <p:cNvSpPr>
            <a:spLocks noChangeArrowheads="1"/>
          </p:cNvSpPr>
          <p:nvPr/>
        </p:nvSpPr>
        <p:spPr bwMode="auto">
          <a:xfrm>
            <a:off x="2051050" y="4332288"/>
            <a:ext cx="225425" cy="225425"/>
          </a:xfrm>
          <a:prstGeom prst="ellipse">
            <a:avLst/>
          </a:prstGeom>
          <a:solidFill>
            <a:srgbClr val="5B9BD5"/>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8" name="椭圆 19"/>
          <p:cNvSpPr>
            <a:spLocks noChangeArrowheads="1"/>
          </p:cNvSpPr>
          <p:nvPr/>
        </p:nvSpPr>
        <p:spPr bwMode="auto">
          <a:xfrm>
            <a:off x="2176463" y="3922713"/>
            <a:ext cx="354012" cy="354012"/>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39" name="椭圆 20"/>
          <p:cNvSpPr>
            <a:spLocks noChangeArrowheads="1"/>
          </p:cNvSpPr>
          <p:nvPr/>
        </p:nvSpPr>
        <p:spPr bwMode="auto">
          <a:xfrm>
            <a:off x="2492375" y="4364038"/>
            <a:ext cx="225425" cy="225425"/>
          </a:xfrm>
          <a:prstGeom prst="ellipse">
            <a:avLst/>
          </a:prstGeom>
          <a:solidFill>
            <a:srgbClr val="2E3740"/>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40" name="椭圆 21"/>
          <p:cNvSpPr>
            <a:spLocks noChangeArrowheads="1"/>
          </p:cNvSpPr>
          <p:nvPr/>
        </p:nvSpPr>
        <p:spPr bwMode="auto">
          <a:xfrm>
            <a:off x="2776538" y="3859213"/>
            <a:ext cx="515937" cy="515937"/>
          </a:xfrm>
          <a:prstGeom prst="ellipse">
            <a:avLst/>
          </a:prstGeom>
          <a:solidFill>
            <a:srgbClr val="ED498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41" name="椭圆 22"/>
          <p:cNvSpPr>
            <a:spLocks noChangeArrowheads="1"/>
          </p:cNvSpPr>
          <p:nvPr/>
        </p:nvSpPr>
        <p:spPr bwMode="auto">
          <a:xfrm>
            <a:off x="3470275" y="3733800"/>
            <a:ext cx="355600" cy="354013"/>
          </a:xfrm>
          <a:prstGeom prst="ellipse">
            <a:avLst/>
          </a:prstGeom>
          <a:solidFill>
            <a:srgbClr val="26B7CC"/>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42" name="燕尾形 23"/>
          <p:cNvSpPr>
            <a:spLocks noChangeArrowheads="1"/>
          </p:cNvSpPr>
          <p:nvPr/>
        </p:nvSpPr>
        <p:spPr bwMode="auto">
          <a:xfrm>
            <a:off x="3825875" y="2247900"/>
            <a:ext cx="1039813" cy="1987550"/>
          </a:xfrm>
          <a:prstGeom prst="chevron">
            <a:avLst>
              <a:gd name="adj" fmla="val 62306"/>
            </a:avLst>
          </a:prstGeom>
          <a:solidFill>
            <a:srgbClr val="2E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43" name="燕尾形 24"/>
          <p:cNvSpPr>
            <a:spLocks noChangeArrowheads="1"/>
          </p:cNvSpPr>
          <p:nvPr/>
        </p:nvSpPr>
        <p:spPr bwMode="auto">
          <a:xfrm>
            <a:off x="4676775" y="2247900"/>
            <a:ext cx="1041400" cy="1987550"/>
          </a:xfrm>
          <a:prstGeom prst="chevron">
            <a:avLst>
              <a:gd name="adj" fmla="val 62306"/>
            </a:avLst>
          </a:prstGeom>
          <a:solidFill>
            <a:srgbClr val="ED4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ndParaRPr>
          </a:p>
        </p:txBody>
      </p:sp>
      <p:sp>
        <p:nvSpPr>
          <p:cNvPr id="81944" name="矩形 29"/>
          <p:cNvSpPr>
            <a:spLocks noChangeArrowheads="1"/>
          </p:cNvSpPr>
          <p:nvPr/>
        </p:nvSpPr>
        <p:spPr bwMode="auto">
          <a:xfrm>
            <a:off x="1262063" y="2762250"/>
            <a:ext cx="2243137"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4000" b="1">
                <a:solidFill>
                  <a:srgbClr val="2E3740"/>
                </a:solidFill>
                <a:latin typeface="黑体" panose="02010609060101010101" pitchFamily="49" charset="-122"/>
                <a:ea typeface="黑体" panose="02010609060101010101" pitchFamily="49" charset="-122"/>
                <a:sym typeface="宋体" panose="02010600030101010101" pitchFamily="2" charset="-122"/>
              </a:rPr>
              <a:t>实现关系</a:t>
            </a:r>
            <a:endParaRPr lang="en-US" altLang="zh-CN" sz="4000" b="1">
              <a:solidFill>
                <a:srgbClr val="2E3740"/>
              </a:solidFill>
              <a:latin typeface="黑体" panose="02010609060101010101" pitchFamily="49" charset="-122"/>
              <a:ea typeface="黑体" panose="02010609060101010101" pitchFamily="49" charset="-122"/>
              <a:sym typeface="宋体" panose="02010600030101010101" pitchFamily="2" charset="-122"/>
            </a:endParaRPr>
          </a:p>
        </p:txBody>
      </p:sp>
      <p:sp>
        <p:nvSpPr>
          <p:cNvPr id="81945" name="矩形 1"/>
          <p:cNvSpPr>
            <a:spLocks noChangeArrowheads="1"/>
          </p:cNvSpPr>
          <p:nvPr/>
        </p:nvSpPr>
        <p:spPr bwMode="auto">
          <a:xfrm>
            <a:off x="5707063" y="681038"/>
            <a:ext cx="5216525" cy="461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a:solidFill>
                  <a:srgbClr val="2E3740"/>
                </a:solidFill>
                <a:sym typeface="宋体" panose="02010600030101010101" pitchFamily="2" charset="-122"/>
              </a:rPr>
              <a:t>实现是类目之间的语义关系，其中的一个类目指定了由另一个类目必须执行的约定。在两种地方会遇到实现关系：一种是在接口和实现他们的类或构件之间；另一种是在用例和实现他们的协作之间。</a:t>
            </a:r>
          </a:p>
        </p:txBody>
      </p:sp>
      <p:sp>
        <p:nvSpPr>
          <p:cNvPr id="81946" name="文本框 7"/>
          <p:cNvSpPr>
            <a:spLocks noChangeArrowheads="1"/>
          </p:cNvSpPr>
          <p:nvPr/>
        </p:nvSpPr>
        <p:spPr bwMode="auto">
          <a:xfrm rot="-910717">
            <a:off x="212725" y="234950"/>
            <a:ext cx="247491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的关系</a:t>
            </a:r>
            <a:endParaRPr lang="zh-CN" altLang="zh-CN" sz="5400" b="1">
              <a:solidFill>
                <a:schemeClr val="bg1"/>
              </a:solidFill>
              <a:sym typeface="宋体" panose="02010600030101010101" pitchFamily="2" charset="-122"/>
            </a:endParaRPr>
          </a:p>
        </p:txBody>
      </p:sp>
      <p:sp>
        <p:nvSpPr>
          <p:cNvPr id="3" name="日期占位符 2">
            <a:extLst>
              <a:ext uri="{FF2B5EF4-FFF2-40B4-BE49-F238E27FC236}"/>
            </a:extLst>
          </p:cNvPr>
          <p:cNvSpPr>
            <a:spLocks noGrp="1"/>
          </p:cNvSpPr>
          <p:nvPr>
            <p:ph type="dt" sz="quarter" idx="10"/>
          </p:nvPr>
        </p:nvSpPr>
        <p:spPr/>
        <p:txBody>
          <a:bodyPr/>
          <a:lstStyle/>
          <a:p>
            <a:pPr>
              <a:defRPr/>
            </a:pPr>
            <a:fld id="{ED23D1C1-6AE6-445C-8561-CA497F95BBF1}" type="datetime1">
              <a:rPr lang="zh-CN" altLang="en-US"/>
              <a:pPr>
                <a:defRPr/>
              </a:pPr>
              <a:t>2018/10/21</a:t>
            </a:fld>
            <a:endParaRPr lang="zh-CN" altLang="zh-CN"/>
          </a:p>
        </p:txBody>
      </p:sp>
      <p:sp>
        <p:nvSpPr>
          <p:cNvPr id="819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F8D8EDF9-C721-49A2-BA31-E8C16534539A}" type="slidenum">
              <a:rPr lang="zh-CN" altLang="en-US" sz="1200" smtClean="0">
                <a:solidFill>
                  <a:srgbClr val="898989"/>
                </a:solidFill>
              </a:rPr>
              <a:pPr>
                <a:lnSpc>
                  <a:spcPct val="100000"/>
                </a:lnSpc>
                <a:spcBef>
                  <a:spcPct val="0"/>
                </a:spcBef>
                <a:buFontTx/>
                <a:buNone/>
              </a:pPr>
              <a:t>45</a:t>
            </a:fld>
            <a:endParaRPr lang="zh-CN" altLang="en-US" sz="1800" smtClean="0"/>
          </a:p>
        </p:txBody>
      </p:sp>
      <p:pic>
        <p:nvPicPr>
          <p:cNvPr id="81949" name="图片 3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50800"/>
            <a:ext cx="126365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横卷形 35">
            <a:hlinkClick r:id="rId5"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pic>
        <p:nvPicPr>
          <p:cNvPr id="81951"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0063" y="5024438"/>
            <a:ext cx="2897187"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4"/>
          <p:cNvGrpSpPr>
            <a:grpSpLocks/>
          </p:cNvGrpSpPr>
          <p:nvPr/>
        </p:nvGrpSpPr>
        <p:grpSpPr bwMode="auto">
          <a:xfrm>
            <a:off x="0" y="6734175"/>
            <a:ext cx="12192000" cy="138113"/>
            <a:chOff x="0" y="0"/>
            <a:chExt cx="12231884" cy="334101"/>
          </a:xfrm>
        </p:grpSpPr>
        <p:sp>
          <p:nvSpPr>
            <p:cNvPr id="8398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398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398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398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398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83971" name="Group 11"/>
          <p:cNvGrpSpPr>
            <a:grpSpLocks/>
          </p:cNvGrpSpPr>
          <p:nvPr/>
        </p:nvGrpSpPr>
        <p:grpSpPr bwMode="auto">
          <a:xfrm>
            <a:off x="1949450" y="1265238"/>
            <a:ext cx="8077200" cy="4327525"/>
            <a:chOff x="0" y="0"/>
            <a:chExt cx="4349805" cy="2330451"/>
          </a:xfrm>
        </p:grpSpPr>
        <p:sp>
          <p:nvSpPr>
            <p:cNvPr id="83978"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83979"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83972"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4275138" y="2754313"/>
            <a:ext cx="3405187" cy="923925"/>
          </a:xfrm>
          <a:prstGeom prst="rect">
            <a:avLst/>
          </a:prstGeom>
          <a:noFill/>
        </p:spPr>
        <p:txBody>
          <a:bodyPr wrap="none">
            <a:spAutoFit/>
          </a:bodyPr>
          <a:lstStyle/>
          <a:p>
            <a:pPr algn="ctr" eaLnBrk="1" fontAlgn="auto" hangingPunct="1">
              <a:spcBef>
                <a:spcPts val="0"/>
              </a:spcBef>
              <a:spcAft>
                <a:spcPts val="0"/>
              </a:spcAft>
              <a:buFont typeface="Arial" panose="020B0604020202020204" pitchFamily="34" charset="0"/>
              <a:buNone/>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5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的图</a:t>
            </a:r>
          </a:p>
        </p:txBody>
      </p:sp>
      <p:sp>
        <p:nvSpPr>
          <p:cNvPr id="2" name="日期占位符 1">
            <a:extLst>
              <a:ext uri="{FF2B5EF4-FFF2-40B4-BE49-F238E27FC236}"/>
            </a:extLst>
          </p:cNvPr>
          <p:cNvSpPr>
            <a:spLocks noGrp="1"/>
          </p:cNvSpPr>
          <p:nvPr>
            <p:ph type="dt" sz="quarter" idx="10"/>
          </p:nvPr>
        </p:nvSpPr>
        <p:spPr/>
        <p:txBody>
          <a:bodyPr/>
          <a:lstStyle/>
          <a:p>
            <a:pPr>
              <a:defRPr/>
            </a:pPr>
            <a:fld id="{51755C22-9E66-4B9A-B429-1FD302BB81F8}" type="datetime1">
              <a:rPr lang="zh-CN" altLang="en-US"/>
              <a:pPr>
                <a:defRPr/>
              </a:pPr>
              <a:t>2018/10/21</a:t>
            </a:fld>
            <a:endParaRPr lang="zh-CN" altLang="zh-CN"/>
          </a:p>
        </p:txBody>
      </p:sp>
      <p:sp>
        <p:nvSpPr>
          <p:cNvPr id="839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BAFB68C-9143-4E13-A340-BDF0159226ED}" type="slidenum">
              <a:rPr lang="zh-CN" altLang="en-US" sz="1200" smtClean="0">
                <a:solidFill>
                  <a:srgbClr val="898989"/>
                </a:solidFill>
              </a:rPr>
              <a:pPr>
                <a:lnSpc>
                  <a:spcPct val="100000"/>
                </a:lnSpc>
                <a:spcBef>
                  <a:spcPct val="0"/>
                </a:spcBef>
                <a:buFontTx/>
                <a:buNone/>
              </a:pPr>
              <a:t>46</a:t>
            </a:fld>
            <a:endParaRPr lang="zh-CN" altLang="en-US" sz="1800" smtClean="0"/>
          </a:p>
        </p:txBody>
      </p:sp>
      <p:pic>
        <p:nvPicPr>
          <p:cNvPr id="83976"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84995" name="Group 4"/>
          <p:cNvGrpSpPr>
            <a:grpSpLocks/>
          </p:cNvGrpSpPr>
          <p:nvPr/>
        </p:nvGrpSpPr>
        <p:grpSpPr bwMode="auto">
          <a:xfrm>
            <a:off x="0" y="6734175"/>
            <a:ext cx="12192000" cy="138113"/>
            <a:chOff x="0" y="0"/>
            <a:chExt cx="12231884" cy="334101"/>
          </a:xfrm>
        </p:grpSpPr>
        <p:sp>
          <p:nvSpPr>
            <p:cNvPr id="8500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500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500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500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501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84996" name="组合 3"/>
          <p:cNvGrpSpPr>
            <a:grpSpLocks/>
          </p:cNvGrpSpPr>
          <p:nvPr/>
        </p:nvGrpSpPr>
        <p:grpSpPr bwMode="auto">
          <a:xfrm>
            <a:off x="519113" y="947738"/>
            <a:ext cx="10710862" cy="5102225"/>
            <a:chOff x="2115952" y="2336912"/>
            <a:chExt cx="9274175" cy="3422285"/>
          </a:xfrm>
        </p:grpSpPr>
        <p:sp>
          <p:nvSpPr>
            <p:cNvPr id="85004" name="任意多边形 4"/>
            <p:cNvSpPr>
              <a:spLocks noChangeArrowheads="1"/>
            </p:cNvSpPr>
            <p:nvPr/>
          </p:nvSpPr>
          <p:spPr bwMode="auto">
            <a:xfrm rot="10410898">
              <a:off x="2115952" y="2336912"/>
              <a:ext cx="9274175" cy="3279544"/>
            </a:xfrm>
            <a:custGeom>
              <a:avLst/>
              <a:gdLst>
                <a:gd name="T0" fmla="*/ 2147483646 w 3243492"/>
                <a:gd name="T1" fmla="*/ 0 h 2240066"/>
                <a:gd name="T2" fmla="*/ 2147483646 w 3243492"/>
                <a:gd name="T3" fmla="*/ 18698633 h 2240066"/>
                <a:gd name="T4" fmla="*/ 2147483646 w 3243492"/>
                <a:gd name="T5" fmla="*/ 18698633 h 2240066"/>
                <a:gd name="T6" fmla="*/ 2147483646 w 3243492"/>
                <a:gd name="T7" fmla="*/ 23739494 h 2240066"/>
                <a:gd name="T8" fmla="*/ 2147483646 w 3243492"/>
                <a:gd name="T9" fmla="*/ 18698633 h 2240066"/>
                <a:gd name="T10" fmla="*/ 0 w 3243492"/>
                <a:gd name="T11" fmla="*/ 18698633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85005" name="矩形 5"/>
            <p:cNvSpPr>
              <a:spLocks noChangeArrowheads="1"/>
            </p:cNvSpPr>
            <p:nvPr/>
          </p:nvSpPr>
          <p:spPr bwMode="auto">
            <a:xfrm rot="-390063">
              <a:off x="2308225" y="2905380"/>
              <a:ext cx="9064625" cy="285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solidFill>
                    <a:schemeClr val="bg1"/>
                  </a:solidFill>
                  <a:sym typeface="宋体" panose="02010600030101010101" pitchFamily="2" charset="-122"/>
                </a:rPr>
                <a:t>图（</a:t>
              </a:r>
              <a:r>
                <a:rPr lang="en-US" altLang="zh-CN" b="1">
                  <a:solidFill>
                    <a:schemeClr val="bg1"/>
                  </a:solidFill>
                  <a:sym typeface="宋体" panose="02010600030101010101" pitchFamily="2" charset="-122"/>
                </a:rPr>
                <a:t>diagram</a:t>
              </a:r>
              <a:r>
                <a:rPr lang="zh-CN" altLang="en-US" b="1">
                  <a:solidFill>
                    <a:schemeClr val="bg1"/>
                  </a:solidFill>
                  <a:sym typeface="宋体" panose="02010600030101010101" pitchFamily="2" charset="-122"/>
                </a:rPr>
                <a:t>）是一组元素的图形表示，大多数情况下把图画成顶点（代表事物）和弧（代表关系）的连通图。为了对系统进行可视化，可以从不同角度画图，这样一个图是对系统的投影。对所有的系统（除非很微小的系统）而言，图是组成元素的省略视图。有些元素可以出现在所有图中，有些元素可以出现在一些图中（很常见），还有些元素不能出现在图中（很罕见）。</a:t>
              </a:r>
            </a:p>
          </p:txBody>
        </p:sp>
      </p:grpSp>
      <p:grpSp>
        <p:nvGrpSpPr>
          <p:cNvPr id="84997" name="Group 21"/>
          <p:cNvGrpSpPr>
            <a:grpSpLocks/>
          </p:cNvGrpSpPr>
          <p:nvPr/>
        </p:nvGrpSpPr>
        <p:grpSpPr bwMode="auto">
          <a:xfrm>
            <a:off x="1816100" y="984250"/>
            <a:ext cx="936625" cy="857250"/>
            <a:chOff x="0" y="0"/>
            <a:chExt cx="736600" cy="712788"/>
          </a:xfrm>
        </p:grpSpPr>
        <p:sp>
          <p:nvSpPr>
            <p:cNvPr id="85002" name="Freeform 346"/>
            <p:cNvSpPr>
              <a:spLocks noChangeArrowheads="1"/>
            </p:cNvSpPr>
            <p:nvPr/>
          </p:nvSpPr>
          <p:spPr bwMode="auto">
            <a:xfrm>
              <a:off x="195262" y="0"/>
              <a:ext cx="346075" cy="447675"/>
            </a:xfrm>
            <a:custGeom>
              <a:avLst/>
              <a:gdLst>
                <a:gd name="T0" fmla="*/ 0 w 92"/>
                <a:gd name="T1" fmla="*/ 2147483646 h 119"/>
                <a:gd name="T2" fmla="*/ 2147483646 w 92"/>
                <a:gd name="T3" fmla="*/ 2147483646 h 119"/>
                <a:gd name="T4" fmla="*/ 2147483646 w 92"/>
                <a:gd name="T5" fmla="*/ 2147483646 h 119"/>
                <a:gd name="T6" fmla="*/ 2147483646 w 92"/>
                <a:gd name="T7" fmla="*/ 2147483646 h 119"/>
                <a:gd name="T8" fmla="*/ 2147483646 w 92"/>
                <a:gd name="T9" fmla="*/ 2147483646 h 119"/>
                <a:gd name="T10" fmla="*/ 2147483646 w 92"/>
                <a:gd name="T11" fmla="*/ 2147483646 h 119"/>
                <a:gd name="T12" fmla="*/ 2147483646 w 92"/>
                <a:gd name="T13" fmla="*/ 2147483646 h 119"/>
                <a:gd name="T14" fmla="*/ 2147483646 w 92"/>
                <a:gd name="T15" fmla="*/ 2147483646 h 119"/>
                <a:gd name="T16" fmla="*/ 2147483646 w 92"/>
                <a:gd name="T17" fmla="*/ 2147483646 h 119"/>
                <a:gd name="T18" fmla="*/ 2147483646 w 92"/>
                <a:gd name="T19" fmla="*/ 0 h 119"/>
                <a:gd name="T20" fmla="*/ 2147483646 w 92"/>
                <a:gd name="T21" fmla="*/ 2147483646 h 119"/>
                <a:gd name="T22" fmla="*/ 2147483646 w 92"/>
                <a:gd name="T23" fmla="*/ 2147483646 h 119"/>
                <a:gd name="T24" fmla="*/ 0 w 92"/>
                <a:gd name="T25" fmla="*/ 2147483646 h 1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119"/>
                <a:gd name="T41" fmla="*/ 92 w 92"/>
                <a:gd name="T42" fmla="*/ 119 h 1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119">
                  <a:moveTo>
                    <a:pt x="0" y="69"/>
                  </a:moveTo>
                  <a:cubicBezTo>
                    <a:pt x="0" y="74"/>
                    <a:pt x="3" y="77"/>
                    <a:pt x="7" y="77"/>
                  </a:cubicBezTo>
                  <a:cubicBezTo>
                    <a:pt x="7" y="77"/>
                    <a:pt x="7" y="77"/>
                    <a:pt x="7" y="77"/>
                  </a:cubicBezTo>
                  <a:cubicBezTo>
                    <a:pt x="9" y="98"/>
                    <a:pt x="26" y="119"/>
                    <a:pt x="46" y="119"/>
                  </a:cubicBezTo>
                  <a:cubicBezTo>
                    <a:pt x="66" y="119"/>
                    <a:pt x="83" y="98"/>
                    <a:pt x="84" y="77"/>
                  </a:cubicBezTo>
                  <a:cubicBezTo>
                    <a:pt x="85" y="77"/>
                    <a:pt x="85" y="77"/>
                    <a:pt x="85" y="77"/>
                  </a:cubicBezTo>
                  <a:cubicBezTo>
                    <a:pt x="89" y="77"/>
                    <a:pt x="92" y="74"/>
                    <a:pt x="92" y="69"/>
                  </a:cubicBezTo>
                  <a:cubicBezTo>
                    <a:pt x="92" y="66"/>
                    <a:pt x="90" y="63"/>
                    <a:pt x="88" y="62"/>
                  </a:cubicBezTo>
                  <a:cubicBezTo>
                    <a:pt x="89" y="57"/>
                    <a:pt x="90" y="52"/>
                    <a:pt x="90" y="47"/>
                  </a:cubicBezTo>
                  <a:cubicBezTo>
                    <a:pt x="90" y="21"/>
                    <a:pt x="70" y="0"/>
                    <a:pt x="46" y="0"/>
                  </a:cubicBezTo>
                  <a:cubicBezTo>
                    <a:pt x="21" y="0"/>
                    <a:pt x="2" y="21"/>
                    <a:pt x="2" y="47"/>
                  </a:cubicBezTo>
                  <a:cubicBezTo>
                    <a:pt x="2" y="52"/>
                    <a:pt x="3" y="57"/>
                    <a:pt x="4" y="62"/>
                  </a:cubicBezTo>
                  <a:cubicBezTo>
                    <a:pt x="1" y="63"/>
                    <a:pt x="0" y="66"/>
                    <a:pt x="0" y="69"/>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85003" name="Freeform 347"/>
            <p:cNvSpPr>
              <a:spLocks noChangeArrowheads="1"/>
            </p:cNvSpPr>
            <p:nvPr/>
          </p:nvSpPr>
          <p:spPr bwMode="auto">
            <a:xfrm>
              <a:off x="0" y="495300"/>
              <a:ext cx="736600" cy="217488"/>
            </a:xfrm>
            <a:custGeom>
              <a:avLst/>
              <a:gdLst>
                <a:gd name="T0" fmla="*/ 2147483646 w 196"/>
                <a:gd name="T1" fmla="*/ 2147483646 h 58"/>
                <a:gd name="T2" fmla="*/ 2147483646 w 196"/>
                <a:gd name="T3" fmla="*/ 2147483646 h 58"/>
                <a:gd name="T4" fmla="*/ 2147483646 w 196"/>
                <a:gd name="T5" fmla="*/ 0 h 58"/>
                <a:gd name="T6" fmla="*/ 2147483646 w 196"/>
                <a:gd name="T7" fmla="*/ 0 h 58"/>
                <a:gd name="T8" fmla="*/ 2147483646 w 196"/>
                <a:gd name="T9" fmla="*/ 2147483646 h 58"/>
                <a:gd name="T10" fmla="*/ 2147483646 w 196"/>
                <a:gd name="T11" fmla="*/ 2147483646 h 58"/>
                <a:gd name="T12" fmla="*/ 2147483646 w 196"/>
                <a:gd name="T13" fmla="*/ 2147483646 h 58"/>
                <a:gd name="T14" fmla="*/ 2147483646 w 196"/>
                <a:gd name="T15" fmla="*/ 0 h 58"/>
                <a:gd name="T16" fmla="*/ 2147483646 w 196"/>
                <a:gd name="T17" fmla="*/ 0 h 58"/>
                <a:gd name="T18" fmla="*/ 2147483646 w 196"/>
                <a:gd name="T19" fmla="*/ 0 h 58"/>
                <a:gd name="T20" fmla="*/ 2147483646 w 196"/>
                <a:gd name="T21" fmla="*/ 2147483646 h 58"/>
                <a:gd name="T22" fmla="*/ 0 w 196"/>
                <a:gd name="T23" fmla="*/ 2147483646 h 58"/>
                <a:gd name="T24" fmla="*/ 0 w 196"/>
                <a:gd name="T25" fmla="*/ 2147483646 h 58"/>
                <a:gd name="T26" fmla="*/ 2147483646 w 196"/>
                <a:gd name="T27" fmla="*/ 2147483646 h 58"/>
                <a:gd name="T28" fmla="*/ 2147483646 w 196"/>
                <a:gd name="T29" fmla="*/ 2147483646 h 58"/>
                <a:gd name="T30" fmla="*/ 2147483646 w 196"/>
                <a:gd name="T31" fmla="*/ 2147483646 h 58"/>
                <a:gd name="T32" fmla="*/ 2147483646 w 196"/>
                <a:gd name="T33" fmla="*/ 2147483646 h 58"/>
                <a:gd name="T34" fmla="*/ 2147483646 w 196"/>
                <a:gd name="T35" fmla="*/ 2147483646 h 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58"/>
                <a:gd name="T56" fmla="*/ 196 w 196"/>
                <a:gd name="T57" fmla="*/ 58 h 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58">
                  <a:moveTo>
                    <a:pt x="195" y="36"/>
                  </a:moveTo>
                  <a:cubicBezTo>
                    <a:pt x="177" y="19"/>
                    <a:pt x="155" y="7"/>
                    <a:pt x="131" y="1"/>
                  </a:cubicBezTo>
                  <a:cubicBezTo>
                    <a:pt x="130" y="0"/>
                    <a:pt x="130" y="0"/>
                    <a:pt x="129" y="0"/>
                  </a:cubicBezTo>
                  <a:cubicBezTo>
                    <a:pt x="127" y="0"/>
                    <a:pt x="127" y="0"/>
                    <a:pt x="127" y="0"/>
                  </a:cubicBezTo>
                  <a:cubicBezTo>
                    <a:pt x="126" y="0"/>
                    <a:pt x="125" y="0"/>
                    <a:pt x="125" y="1"/>
                  </a:cubicBezTo>
                  <a:cubicBezTo>
                    <a:pt x="118" y="4"/>
                    <a:pt x="108" y="7"/>
                    <a:pt x="98" y="7"/>
                  </a:cubicBezTo>
                  <a:cubicBezTo>
                    <a:pt x="88" y="7"/>
                    <a:pt x="78" y="4"/>
                    <a:pt x="71" y="1"/>
                  </a:cubicBezTo>
                  <a:cubicBezTo>
                    <a:pt x="70" y="0"/>
                    <a:pt x="70" y="0"/>
                    <a:pt x="69" y="0"/>
                  </a:cubicBezTo>
                  <a:cubicBezTo>
                    <a:pt x="67" y="0"/>
                    <a:pt x="67" y="0"/>
                    <a:pt x="67" y="0"/>
                  </a:cubicBezTo>
                  <a:cubicBezTo>
                    <a:pt x="67" y="0"/>
                    <a:pt x="67" y="0"/>
                    <a:pt x="67" y="0"/>
                  </a:cubicBezTo>
                  <a:cubicBezTo>
                    <a:pt x="42" y="6"/>
                    <a:pt x="20" y="19"/>
                    <a:pt x="1" y="36"/>
                  </a:cubicBezTo>
                  <a:cubicBezTo>
                    <a:pt x="0" y="37"/>
                    <a:pt x="0" y="38"/>
                    <a:pt x="0" y="39"/>
                  </a:cubicBezTo>
                  <a:cubicBezTo>
                    <a:pt x="0" y="54"/>
                    <a:pt x="0" y="54"/>
                    <a:pt x="0" y="54"/>
                  </a:cubicBezTo>
                  <a:cubicBezTo>
                    <a:pt x="0" y="56"/>
                    <a:pt x="2" y="58"/>
                    <a:pt x="4" y="58"/>
                  </a:cubicBezTo>
                  <a:cubicBezTo>
                    <a:pt x="192" y="58"/>
                    <a:pt x="192" y="58"/>
                    <a:pt x="192" y="58"/>
                  </a:cubicBezTo>
                  <a:cubicBezTo>
                    <a:pt x="194" y="58"/>
                    <a:pt x="196" y="56"/>
                    <a:pt x="196" y="54"/>
                  </a:cubicBezTo>
                  <a:cubicBezTo>
                    <a:pt x="196" y="39"/>
                    <a:pt x="196" y="39"/>
                    <a:pt x="196" y="39"/>
                  </a:cubicBezTo>
                  <a:cubicBezTo>
                    <a:pt x="196" y="38"/>
                    <a:pt x="195" y="37"/>
                    <a:pt x="195" y="36"/>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sp>
        <p:nvSpPr>
          <p:cNvPr id="84998"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A6917B50-041C-40D8-8418-752DE6F6B53C}" type="datetime1">
              <a:rPr lang="zh-CN" altLang="en-US"/>
              <a:pPr>
                <a:defRPr/>
              </a:pPr>
              <a:t>2018/10/21</a:t>
            </a:fld>
            <a:endParaRPr lang="zh-CN" altLang="zh-CN"/>
          </a:p>
        </p:txBody>
      </p:sp>
      <p:sp>
        <p:nvSpPr>
          <p:cNvPr id="85000"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2F106EA-E061-45B7-9054-D806E014BDBA}" type="slidenum">
              <a:rPr lang="zh-CN" altLang="en-US" sz="1200" smtClean="0">
                <a:solidFill>
                  <a:srgbClr val="898989"/>
                </a:solidFill>
              </a:rPr>
              <a:pPr>
                <a:lnSpc>
                  <a:spcPct val="100000"/>
                </a:lnSpc>
                <a:spcBef>
                  <a:spcPct val="0"/>
                </a:spcBef>
                <a:buFontTx/>
                <a:buNone/>
              </a:pPr>
              <a:t>47</a:t>
            </a:fld>
            <a:endParaRPr lang="zh-CN" altLang="en-US" sz="1800" smtClean="0"/>
          </a:p>
        </p:txBody>
      </p:sp>
      <p:pic>
        <p:nvPicPr>
          <p:cNvPr id="85001"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a:xfrm>
            <a:off x="793750" y="6381750"/>
            <a:ext cx="2743200" cy="365125"/>
          </a:xfrm>
        </p:spPr>
        <p:txBody>
          <a:bodyPr/>
          <a:lstStyle/>
          <a:p>
            <a:pPr>
              <a:defRPr/>
            </a:pPr>
            <a:fld id="{A6A943E3-A6B3-42D3-8095-A38AC1DBAB40}" type="datetime1">
              <a:rPr lang="zh-CN" altLang="en-US"/>
              <a:pPr>
                <a:defRPr/>
              </a:pPr>
              <a:t>2018/10/21</a:t>
            </a:fld>
            <a:endParaRPr lang="zh-CN" altLang="zh-CN" dirty="0"/>
          </a:p>
        </p:txBody>
      </p:sp>
      <p:sp>
        <p:nvSpPr>
          <p:cNvPr id="8704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28EB11C-D8EE-441D-8FEB-488739EC7C28}" type="slidenum">
              <a:rPr lang="zh-CN" altLang="en-US" sz="1200" smtClean="0">
                <a:solidFill>
                  <a:srgbClr val="898989"/>
                </a:solidFill>
              </a:rPr>
              <a:pPr>
                <a:lnSpc>
                  <a:spcPct val="100000"/>
                </a:lnSpc>
                <a:spcBef>
                  <a:spcPct val="0"/>
                </a:spcBef>
                <a:buFontTx/>
                <a:buNone/>
              </a:pPr>
              <a:t>48</a:t>
            </a:fld>
            <a:endParaRPr lang="zh-CN" altLang="en-US" sz="1800" smtClean="0"/>
          </a:p>
        </p:txBody>
      </p:sp>
      <p:sp>
        <p:nvSpPr>
          <p:cNvPr id="8704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7045"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595313" y="1244600"/>
            <a:ext cx="6789737"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类图（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class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展现了一组类、接口、协作和它们之间的关系。在面向对象系统的建模中所建立的最常见的图就是类图。类图给出系统的静态设计视图。包含主动类的类图给出系统的静态进程视图。构件图是类图的变体。</a:t>
            </a:r>
          </a:p>
        </p:txBody>
      </p:sp>
      <p:pic>
        <p:nvPicPr>
          <p:cNvPr id="87047"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8375" y="1800225"/>
            <a:ext cx="46672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890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FFC5EA3-FC2F-464D-B620-9C4E263F01D4}" type="slidenum">
              <a:rPr lang="zh-CN" altLang="en-US" sz="1200" smtClean="0">
                <a:solidFill>
                  <a:srgbClr val="898989"/>
                </a:solidFill>
              </a:rPr>
              <a:pPr>
                <a:lnSpc>
                  <a:spcPct val="100000"/>
                </a:lnSpc>
                <a:spcBef>
                  <a:spcPct val="0"/>
                </a:spcBef>
                <a:buFontTx/>
                <a:buNone/>
              </a:pPr>
              <a:t>49</a:t>
            </a:fld>
            <a:endParaRPr lang="zh-CN" altLang="en-US" sz="1800" smtClean="0"/>
          </a:p>
        </p:txBody>
      </p:sp>
      <p:sp>
        <p:nvSpPr>
          <p:cNvPr id="89092"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9093"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595313" y="1244600"/>
            <a:ext cx="6789737"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对象图（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object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展现了一组对象以及它们之间的关系。对象图描述了在类图中所建立的事物的实例的静态快照。和类图一样，这些图给出系统的静态设计视图或静态进程视图，但它们是从真实案例或原型案例的角度建立的。</a:t>
            </a:r>
          </a:p>
        </p:txBody>
      </p:sp>
      <p:pic>
        <p:nvPicPr>
          <p:cNvPr id="89095"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8988" y="1644650"/>
            <a:ext cx="4846637"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extLst>
          </p:cNvPr>
          <p:cNvSpPr/>
          <p:nvPr/>
        </p:nvSpPr>
        <p:spPr>
          <a:xfrm rot="21244153">
            <a:off x="5059363" y="2232025"/>
            <a:ext cx="2828925" cy="396875"/>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2" action="ppaction://hlinksldjump"/>
              </a:rPr>
              <a:t>06.3 </a:t>
            </a:r>
            <a:r>
              <a:rPr lang="zh-CN" altLang="en-US" sz="2800" dirty="0">
                <a:solidFill>
                  <a:schemeClr val="bg1"/>
                </a:solidFill>
                <a:hlinkClick r:id="rId2" action="ppaction://hlinksldjump"/>
              </a:rPr>
              <a:t>并发视图</a:t>
            </a:r>
            <a:endParaRPr lang="zh-CN" altLang="en-US" sz="2800" dirty="0">
              <a:solidFill>
                <a:schemeClr val="bg1"/>
              </a:solidFill>
            </a:endParaRPr>
          </a:p>
        </p:txBody>
      </p:sp>
      <p:sp>
        <p:nvSpPr>
          <p:cNvPr id="11267"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8" name="文本框 7"/>
          <p:cNvSpPr>
            <a:spLocks noChangeArrowheads="1"/>
          </p:cNvSpPr>
          <p:nvPr/>
        </p:nvSpPr>
        <p:spPr bwMode="auto">
          <a:xfrm rot="-910717">
            <a:off x="649288" y="190500"/>
            <a:ext cx="14049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zh-CN" sz="1600" b="1">
                <a:solidFill>
                  <a:schemeClr val="bg1"/>
                </a:solidFill>
                <a:sym typeface="Calibri" panose="020F0502020204030204" pitchFamily="34" charset="0"/>
              </a:rPr>
              <a:t> </a:t>
            </a: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Tx/>
              <a:buNone/>
            </a:pPr>
            <a:r>
              <a:rPr lang="zh-CN" altLang="en-US" b="1">
                <a:solidFill>
                  <a:schemeClr val="bg1"/>
                </a:solidFill>
                <a:sym typeface="宋体" panose="02010600030101010101" pitchFamily="2" charset="-122"/>
              </a:rPr>
              <a:t>目录</a:t>
            </a:r>
            <a:endParaRPr lang="zh-CN" altLang="zh-CN" b="1">
              <a:solidFill>
                <a:schemeClr val="bg1"/>
              </a:solidFill>
              <a:sym typeface="宋体" panose="02010600030101010101" pitchFamily="2" charset="-122"/>
            </a:endParaRPr>
          </a:p>
        </p:txBody>
      </p:sp>
      <p:grpSp>
        <p:nvGrpSpPr>
          <p:cNvPr id="11269" name="Group 4"/>
          <p:cNvGrpSpPr>
            <a:grpSpLocks/>
          </p:cNvGrpSpPr>
          <p:nvPr/>
        </p:nvGrpSpPr>
        <p:grpSpPr bwMode="auto">
          <a:xfrm>
            <a:off x="0" y="6734175"/>
            <a:ext cx="12192000" cy="138113"/>
            <a:chOff x="0" y="0"/>
            <a:chExt cx="12231884" cy="334101"/>
          </a:xfrm>
        </p:grpSpPr>
        <p:sp>
          <p:nvSpPr>
            <p:cNvPr id="11289"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0"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1"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2"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93"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270" name="文本框 15"/>
          <p:cNvSpPr>
            <a:spLocks noChangeArrowheads="1"/>
          </p:cNvSpPr>
          <p:nvPr/>
        </p:nvSpPr>
        <p:spPr bwMode="auto">
          <a:xfrm>
            <a:off x="2359025" y="798513"/>
            <a:ext cx="833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26B7CC"/>
                </a:solidFill>
                <a:sym typeface="Calibri" panose="020F0502020204030204" pitchFamily="34" charset="0"/>
              </a:rPr>
              <a:t>06.</a:t>
            </a:r>
            <a:endParaRPr lang="zh-CN" altLang="en-US" sz="4000" b="1" i="1">
              <a:solidFill>
                <a:srgbClr val="26B7CC"/>
              </a:solidFill>
              <a:sym typeface="Calibri" panose="020F0502020204030204" pitchFamily="34" charset="0"/>
            </a:endParaRPr>
          </a:p>
        </p:txBody>
      </p:sp>
      <p:sp>
        <p:nvSpPr>
          <p:cNvPr id="11271" name="矩形 19"/>
          <p:cNvSpPr>
            <a:spLocks noChangeArrowheads="1"/>
          </p:cNvSpPr>
          <p:nvPr/>
        </p:nvSpPr>
        <p:spPr bwMode="auto">
          <a:xfrm rot="-361439">
            <a:off x="3235325" y="576263"/>
            <a:ext cx="6237288" cy="474662"/>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4"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4" action="ppaction://hlinksldjump"/>
              </a:rPr>
              <a:t>的视图</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11272" name="直角三角形 24"/>
          <p:cNvSpPr>
            <a:spLocks noChangeArrowheads="1"/>
          </p:cNvSpPr>
          <p:nvPr/>
        </p:nvSpPr>
        <p:spPr bwMode="auto">
          <a:xfrm rot="-370201" flipH="1" flipV="1">
            <a:off x="8829675" y="712788"/>
            <a:ext cx="201613" cy="203200"/>
          </a:xfrm>
          <a:prstGeom prst="rtTriangle">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8" name="矩形 37">
            <a:extLst>
              <a:ext uri="{FF2B5EF4-FFF2-40B4-BE49-F238E27FC236}"/>
            </a:extLst>
          </p:cNvPr>
          <p:cNvSpPr/>
          <p:nvPr/>
        </p:nvSpPr>
        <p:spPr>
          <a:xfrm rot="21244153">
            <a:off x="6046788" y="1584325"/>
            <a:ext cx="2828925" cy="3968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5" action="ppaction://hlinksldjump"/>
              </a:rPr>
              <a:t>06.2 </a:t>
            </a:r>
            <a:r>
              <a:rPr lang="zh-CN" altLang="en-US" sz="2800" dirty="0">
                <a:hlinkClick r:id="rId5" action="ppaction://hlinksldjump"/>
              </a:rPr>
              <a:t>逻辑视图</a:t>
            </a:r>
            <a:endParaRPr lang="zh-CN" altLang="en-US" sz="2800" dirty="0"/>
          </a:p>
        </p:txBody>
      </p:sp>
      <p:sp>
        <p:nvSpPr>
          <p:cNvPr id="39" name="矩形 38">
            <a:extLst>
              <a:ext uri="{FF2B5EF4-FFF2-40B4-BE49-F238E27FC236}"/>
            </a:extLst>
          </p:cNvPr>
          <p:cNvSpPr/>
          <p:nvPr/>
        </p:nvSpPr>
        <p:spPr>
          <a:xfrm rot="21244153">
            <a:off x="4889500" y="1163638"/>
            <a:ext cx="2828925" cy="396875"/>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6" action="ppaction://hlinksldjump"/>
              </a:rPr>
              <a:t>06.1 </a:t>
            </a:r>
            <a:r>
              <a:rPr lang="zh-CN" altLang="en-US" sz="2800" dirty="0">
                <a:solidFill>
                  <a:schemeClr val="bg1"/>
                </a:solidFill>
                <a:hlinkClick r:id="rId6" action="ppaction://hlinksldjump"/>
              </a:rPr>
              <a:t>用例视图</a:t>
            </a:r>
            <a:endParaRPr lang="zh-CN" altLang="en-US" sz="2800" dirty="0">
              <a:solidFill>
                <a:schemeClr val="bg1"/>
              </a:solidFill>
            </a:endParaRPr>
          </a:p>
        </p:txBody>
      </p:sp>
      <p:sp>
        <p:nvSpPr>
          <p:cNvPr id="41" name="矩形 40">
            <a:extLst>
              <a:ext uri="{FF2B5EF4-FFF2-40B4-BE49-F238E27FC236}"/>
            </a:extLst>
          </p:cNvPr>
          <p:cNvSpPr/>
          <p:nvPr/>
        </p:nvSpPr>
        <p:spPr>
          <a:xfrm rot="21244153">
            <a:off x="6164263" y="2652713"/>
            <a:ext cx="2828925" cy="3968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hlinkClick r:id="rId7" action="ppaction://hlinksldjump"/>
              </a:rPr>
              <a:t>06.4 </a:t>
            </a:r>
            <a:r>
              <a:rPr lang="zh-CN" altLang="en-US" sz="2800" dirty="0">
                <a:hlinkClick r:id="rId7" action="ppaction://hlinksldjump"/>
              </a:rPr>
              <a:t>组件视图</a:t>
            </a:r>
            <a:endParaRPr lang="zh-CN" altLang="en-US" sz="2800" dirty="0"/>
          </a:p>
        </p:txBody>
      </p:sp>
      <p:sp>
        <p:nvSpPr>
          <p:cNvPr id="42" name="矩形 41">
            <a:extLst>
              <a:ext uri="{FF2B5EF4-FFF2-40B4-BE49-F238E27FC236}"/>
            </a:extLst>
          </p:cNvPr>
          <p:cNvSpPr/>
          <p:nvPr/>
        </p:nvSpPr>
        <p:spPr>
          <a:xfrm rot="21244153">
            <a:off x="5184775" y="3298825"/>
            <a:ext cx="2828925" cy="396875"/>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r>
              <a:rPr lang="en-US" altLang="zh-CN" sz="2800" dirty="0">
                <a:solidFill>
                  <a:schemeClr val="bg1"/>
                </a:solidFill>
                <a:hlinkClick r:id="rId8" action="ppaction://hlinksldjump"/>
              </a:rPr>
              <a:t>06.5 </a:t>
            </a:r>
            <a:r>
              <a:rPr lang="zh-CN" altLang="en-US" sz="2800" dirty="0">
                <a:solidFill>
                  <a:schemeClr val="bg1"/>
                </a:solidFill>
                <a:hlinkClick r:id="rId8" action="ppaction://hlinksldjump"/>
              </a:rPr>
              <a:t>部署视图</a:t>
            </a:r>
            <a:endParaRPr lang="zh-CN" altLang="en-US" sz="2800" dirty="0">
              <a:solidFill>
                <a:schemeClr val="bg1"/>
              </a:solidFill>
            </a:endParaRPr>
          </a:p>
        </p:txBody>
      </p:sp>
      <p:sp>
        <p:nvSpPr>
          <p:cNvPr id="11277" name="文本框 17"/>
          <p:cNvSpPr>
            <a:spLocks noChangeArrowheads="1"/>
          </p:cNvSpPr>
          <p:nvPr/>
        </p:nvSpPr>
        <p:spPr bwMode="auto">
          <a:xfrm>
            <a:off x="3168650" y="4848225"/>
            <a:ext cx="841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2E3740"/>
                </a:solidFill>
                <a:sym typeface="Calibri" panose="020F0502020204030204" pitchFamily="34" charset="0"/>
              </a:rPr>
              <a:t>08.</a:t>
            </a:r>
            <a:endParaRPr lang="zh-CN" altLang="en-US" sz="4000" b="1" i="1">
              <a:solidFill>
                <a:srgbClr val="2E3740"/>
              </a:solidFill>
              <a:sym typeface="Calibri" panose="020F0502020204030204" pitchFamily="34" charset="0"/>
            </a:endParaRPr>
          </a:p>
        </p:txBody>
      </p:sp>
      <p:sp>
        <p:nvSpPr>
          <p:cNvPr id="11278" name="矩形 21"/>
          <p:cNvSpPr>
            <a:spLocks noChangeArrowheads="1"/>
          </p:cNvSpPr>
          <p:nvPr/>
        </p:nvSpPr>
        <p:spPr bwMode="auto">
          <a:xfrm rot="-361439">
            <a:off x="4111625" y="4737100"/>
            <a:ext cx="4214813" cy="47625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i="1">
                <a:solidFill>
                  <a:srgbClr val="FFFFFF"/>
                </a:solidFill>
                <a:latin typeface="宋体" panose="02010600030101010101" pitchFamily="2" charset="-122"/>
                <a:sym typeface="宋体" panose="02010600030101010101" pitchFamily="2" charset="-122"/>
                <a:hlinkClick r:id="rId9" action="ppaction://hlinksldjump"/>
              </a:rPr>
              <a:t>小结</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11279" name="直角三角形 22"/>
          <p:cNvSpPr>
            <a:spLocks noChangeArrowheads="1"/>
          </p:cNvSpPr>
          <p:nvPr/>
        </p:nvSpPr>
        <p:spPr bwMode="auto">
          <a:xfrm rot="-370201" flipH="1" flipV="1">
            <a:off x="7956550" y="5000625"/>
            <a:ext cx="201613" cy="203200"/>
          </a:xfrm>
          <a:prstGeom prst="rtTriangle">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C84EF4FB-0332-4052-9112-1BEA0781E80B}" type="datetime1">
              <a:rPr lang="zh-CN" altLang="en-US"/>
              <a:pPr>
                <a:defRPr/>
              </a:pPr>
              <a:t>2018/10/21</a:t>
            </a:fld>
            <a:endParaRPr lang="zh-CN" altLang="zh-CN"/>
          </a:p>
        </p:txBody>
      </p:sp>
      <p:sp>
        <p:nvSpPr>
          <p:cNvPr id="11281"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B6DCB4B-2BF1-481B-AFBF-5F9C4E38FE5B}" type="slidenum">
              <a:rPr lang="zh-CN" altLang="en-US" sz="1200" smtClean="0">
                <a:solidFill>
                  <a:srgbClr val="898989"/>
                </a:solidFill>
              </a:rPr>
              <a:pPr>
                <a:lnSpc>
                  <a:spcPct val="100000"/>
                </a:lnSpc>
                <a:spcBef>
                  <a:spcPct val="0"/>
                </a:spcBef>
                <a:buFontTx/>
                <a:buNone/>
              </a:pPr>
              <a:t>5</a:t>
            </a:fld>
            <a:endParaRPr lang="zh-CN" altLang="en-US" sz="1800" smtClean="0"/>
          </a:p>
        </p:txBody>
      </p:sp>
      <p:pic>
        <p:nvPicPr>
          <p:cNvPr id="11282" name="图片 2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6"/>
          <p:cNvSpPr>
            <a:spLocks noChangeArrowheads="1"/>
          </p:cNvSpPr>
          <p:nvPr/>
        </p:nvSpPr>
        <p:spPr bwMode="auto">
          <a:xfrm>
            <a:off x="2735263" y="4284663"/>
            <a:ext cx="833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4989"/>
                </a:solidFill>
                <a:sym typeface="Calibri" panose="020F0502020204030204" pitchFamily="34" charset="0"/>
              </a:rPr>
              <a:t>07.</a:t>
            </a:r>
            <a:endParaRPr lang="zh-CN" altLang="en-US" sz="4000" b="1" i="1">
              <a:solidFill>
                <a:srgbClr val="ED4989"/>
              </a:solidFill>
              <a:sym typeface="Calibri" panose="020F0502020204030204" pitchFamily="34" charset="0"/>
            </a:endParaRPr>
          </a:p>
        </p:txBody>
      </p:sp>
      <p:sp>
        <p:nvSpPr>
          <p:cNvPr id="11284" name="矩形 20"/>
          <p:cNvSpPr>
            <a:spLocks noChangeArrowheads="1"/>
          </p:cNvSpPr>
          <p:nvPr/>
        </p:nvSpPr>
        <p:spPr bwMode="auto">
          <a:xfrm rot="-361439">
            <a:off x="3721100" y="4013200"/>
            <a:ext cx="5588000" cy="476250"/>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11" action="ppaction://hlinksldjump"/>
              </a:rPr>
              <a:t>UML</a:t>
            </a:r>
            <a:r>
              <a:rPr lang="zh-CN" altLang="en-US" sz="3200" b="1" i="1">
                <a:solidFill>
                  <a:srgbClr val="FFFFFF"/>
                </a:solidFill>
                <a:latin typeface="MS PGothic" panose="020B0600070205080204" pitchFamily="34" charset="-128"/>
                <a:ea typeface="MS PGothic" panose="020B0600070205080204" pitchFamily="34" charset="-128"/>
                <a:sym typeface="MS PGothic" panose="020B0600070205080204" pitchFamily="34" charset="-128"/>
                <a:hlinkClick r:id="rId11" action="ppaction://hlinksldjump"/>
              </a:rPr>
              <a:t>的规则与公共机制</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11285" name="直角三角形 23"/>
          <p:cNvSpPr>
            <a:spLocks noChangeArrowheads="1"/>
          </p:cNvSpPr>
          <p:nvPr/>
        </p:nvSpPr>
        <p:spPr bwMode="auto">
          <a:xfrm rot="-370201" flipH="1" flipV="1">
            <a:off x="8691563" y="4222750"/>
            <a:ext cx="203200" cy="203200"/>
          </a:xfrm>
          <a:prstGeom prst="rtTriangle">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86" name="文本框 17"/>
          <p:cNvSpPr>
            <a:spLocks noChangeArrowheads="1"/>
          </p:cNvSpPr>
          <p:nvPr/>
        </p:nvSpPr>
        <p:spPr bwMode="auto">
          <a:xfrm>
            <a:off x="3511550" y="5494338"/>
            <a:ext cx="841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000" b="1" i="1">
                <a:solidFill>
                  <a:srgbClr val="ED7D31"/>
                </a:solidFill>
                <a:sym typeface="Calibri" panose="020F0502020204030204" pitchFamily="34" charset="0"/>
              </a:rPr>
              <a:t>09.</a:t>
            </a:r>
            <a:endParaRPr lang="zh-CN" altLang="en-US" sz="4000" b="1" i="1">
              <a:solidFill>
                <a:srgbClr val="ED7D31"/>
              </a:solidFill>
              <a:sym typeface="Calibri" panose="020F0502020204030204" pitchFamily="34" charset="0"/>
            </a:endParaRPr>
          </a:p>
        </p:txBody>
      </p:sp>
      <p:sp>
        <p:nvSpPr>
          <p:cNvPr id="11287" name="矩形 21"/>
          <p:cNvSpPr>
            <a:spLocks noChangeArrowheads="1"/>
          </p:cNvSpPr>
          <p:nvPr/>
        </p:nvSpPr>
        <p:spPr bwMode="auto">
          <a:xfrm rot="-361439">
            <a:off x="4451350" y="5356225"/>
            <a:ext cx="4737100" cy="4762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i="1">
                <a:solidFill>
                  <a:srgbClr val="FFFFFF"/>
                </a:solidFill>
                <a:latin typeface="宋体" panose="02010600030101010101" pitchFamily="2" charset="-122"/>
                <a:sym typeface="宋体" panose="02010600030101010101" pitchFamily="2" charset="-122"/>
                <a:hlinkClick r:id="rId12" action="ppaction://hlinksldjump"/>
              </a:rPr>
              <a:t>附录</a:t>
            </a:r>
            <a:endParaRPr lang="zh-CN" altLang="en-US" sz="3200" b="1" i="1">
              <a:solidFill>
                <a:srgbClr val="FFFFFF"/>
              </a:solidFill>
              <a:latin typeface="宋体" panose="02010600030101010101" pitchFamily="2" charset="-122"/>
              <a:sym typeface="宋体" panose="02010600030101010101" pitchFamily="2" charset="-122"/>
            </a:endParaRPr>
          </a:p>
        </p:txBody>
      </p:sp>
      <p:sp>
        <p:nvSpPr>
          <p:cNvPr id="11288" name="直角三角形 22"/>
          <p:cNvSpPr>
            <a:spLocks noChangeArrowheads="1"/>
          </p:cNvSpPr>
          <p:nvPr/>
        </p:nvSpPr>
        <p:spPr bwMode="auto">
          <a:xfrm rot="-370201" flipH="1" flipV="1">
            <a:off x="8793163" y="5603875"/>
            <a:ext cx="201612" cy="203200"/>
          </a:xfrm>
          <a:prstGeom prst="rtTriangle">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011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BA48152A-818C-4CCD-938E-88DFAB5301CB}" type="slidenum">
              <a:rPr lang="zh-CN" altLang="en-US" sz="1200" smtClean="0">
                <a:solidFill>
                  <a:srgbClr val="898989"/>
                </a:solidFill>
              </a:rPr>
              <a:pPr>
                <a:lnSpc>
                  <a:spcPct val="100000"/>
                </a:lnSpc>
                <a:spcBef>
                  <a:spcPct val="0"/>
                </a:spcBef>
                <a:buFontTx/>
                <a:buNone/>
              </a:pPr>
              <a:t>50</a:t>
            </a:fld>
            <a:endParaRPr lang="zh-CN" altLang="en-US" sz="1800" smtClean="0"/>
          </a:p>
        </p:txBody>
      </p:sp>
      <p:sp>
        <p:nvSpPr>
          <p:cNvPr id="90116"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0117"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361950" y="2293938"/>
            <a:ext cx="1099185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构件图（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component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展现了一个封装的类和它的接口、端口以及由内嵌的构件和连接件构成的内部结构。构件图用于表示系统的静态设计实现视图。对于由小的部件构建大的系统来说，构件图是很重要的（</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将构件图和适用于任意类的组合结构图区分开来，但由于构件和结构化类之间的差别微不足道，所以一起讨论它们）。</a:t>
            </a:r>
          </a:p>
        </p:txBody>
      </p:sp>
      <p:pic>
        <p:nvPicPr>
          <p:cNvPr id="9011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938" y="14288"/>
            <a:ext cx="4872037"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1785938"/>
            <a:ext cx="5008563"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114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934F4D5-3009-49C9-A944-3B5B9CD1F42A}" type="slidenum">
              <a:rPr lang="zh-CN" altLang="en-US" sz="1200" smtClean="0">
                <a:solidFill>
                  <a:srgbClr val="898989"/>
                </a:solidFill>
              </a:rPr>
              <a:pPr>
                <a:lnSpc>
                  <a:spcPct val="100000"/>
                </a:lnSpc>
                <a:spcBef>
                  <a:spcPct val="0"/>
                </a:spcBef>
                <a:buFontTx/>
                <a:buNone/>
              </a:pPr>
              <a:t>51</a:t>
            </a:fld>
            <a:endParaRPr lang="zh-CN" altLang="en-US" sz="1800" smtClean="0"/>
          </a:p>
        </p:txBody>
      </p:sp>
      <p:sp>
        <p:nvSpPr>
          <p:cNvPr id="91141" name="矩形 9"/>
          <p:cNvSpPr>
            <a:spLocks noChangeArrowheads="1"/>
          </p:cNvSpPr>
          <p:nvPr/>
        </p:nvSpPr>
        <p:spPr bwMode="auto">
          <a:xfrm rot="-900000">
            <a:off x="-668338" y="-923925"/>
            <a:ext cx="6434138" cy="1687513"/>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1142"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574675" y="1636713"/>
            <a:ext cx="5667375"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用例图（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use case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展现了一组用例、参与者（一种特殊的类）及它们之间的关系。用例图给出系统的静态用例视图。这些图在对系统的行为进行组织和建模上是非常重要的。</a:t>
            </a:r>
          </a:p>
        </p:txBody>
      </p:sp>
      <p:pic>
        <p:nvPicPr>
          <p:cNvPr id="91144"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a:grpSpLocks/>
          </p:cNvGrpSpPr>
          <p:nvPr/>
        </p:nvGrpSpPr>
        <p:grpSpPr bwMode="auto">
          <a:xfrm>
            <a:off x="201613" y="60325"/>
            <a:ext cx="10939462" cy="7556500"/>
            <a:chOff x="157342" y="-428117"/>
            <a:chExt cx="10939463" cy="7556501"/>
          </a:xfrm>
        </p:grpSpPr>
        <p:sp>
          <p:nvSpPr>
            <p:cNvPr id="91146" name="任意多边形 3"/>
            <p:cNvSpPr>
              <a:spLocks noChangeArrowheads="1"/>
            </p:cNvSpPr>
            <p:nvPr/>
          </p:nvSpPr>
          <p:spPr bwMode="auto">
            <a:xfrm rot="-892780">
              <a:off x="157342" y="-428117"/>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6"/>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91147" name="文本框 1"/>
            <p:cNvSpPr txBox="1">
              <a:spLocks noChangeArrowheads="1"/>
            </p:cNvSpPr>
            <p:nvPr/>
          </p:nvSpPr>
          <p:spPr bwMode="auto">
            <a:xfrm rot="-881979">
              <a:off x="250588" y="475168"/>
              <a:ext cx="929763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3200" b="1">
                  <a:solidFill>
                    <a:schemeClr val="bg1"/>
                  </a:solidFill>
                  <a:latin typeface="Arial" panose="020B0604020202020204" pitchFamily="34" charset="0"/>
                  <a:sym typeface="Calibri" panose="020F0502020204030204" pitchFamily="34" charset="0"/>
                </a:rPr>
                <a:t>问题</a:t>
              </a:r>
              <a:r>
                <a:rPr lang="en-US" altLang="zh-CN" sz="3200" b="1">
                  <a:solidFill>
                    <a:schemeClr val="bg1"/>
                  </a:solidFill>
                  <a:latin typeface="Arial" panose="020B0604020202020204" pitchFamily="34" charset="0"/>
                  <a:sym typeface="Calibri" panose="020F0502020204030204" pitchFamily="34" charset="0"/>
                </a:rPr>
                <a:t>3</a:t>
              </a:r>
              <a:r>
                <a:rPr lang="zh-CN" altLang="en-US" sz="3200" b="1">
                  <a:solidFill>
                    <a:schemeClr val="bg1"/>
                  </a:solidFill>
                  <a:latin typeface="Arial" panose="020B0604020202020204" pitchFamily="34" charset="0"/>
                  <a:sym typeface="Calibri" panose="020F0502020204030204" pitchFamily="34" charset="0"/>
                </a:rPr>
                <a:t>：</a:t>
              </a:r>
              <a:r>
                <a:rPr lang="en-US" altLang="zh-CN" sz="3200" b="1">
                  <a:solidFill>
                    <a:schemeClr val="bg1"/>
                  </a:solidFill>
                  <a:latin typeface="Arial" panose="020B0604020202020204" pitchFamily="34" charset="0"/>
                  <a:sym typeface="Calibri" panose="020F0502020204030204" pitchFamily="34" charset="0"/>
                </a:rPr>
                <a:t>UML2.0</a:t>
              </a:r>
              <a:r>
                <a:rPr lang="zh-CN" altLang="en-US" sz="3200" b="1">
                  <a:solidFill>
                    <a:schemeClr val="bg1"/>
                  </a:solidFill>
                  <a:latin typeface="Arial" panose="020B0604020202020204" pitchFamily="34" charset="0"/>
                  <a:sym typeface="Calibri" panose="020F0502020204030204" pitchFamily="34" charset="0"/>
                </a:rPr>
                <a:t>中，为每个用例增加了一个</a:t>
              </a:r>
              <a:r>
                <a:rPr lang="en-US" altLang="zh-CN" sz="3200" b="1">
                  <a:solidFill>
                    <a:schemeClr val="bg1"/>
                  </a:solidFill>
                  <a:latin typeface="Arial" panose="020B0604020202020204" pitchFamily="34" charset="0"/>
                  <a:sym typeface="Calibri" panose="020F0502020204030204" pitchFamily="34" charset="0"/>
                </a:rPr>
                <a:t>Subject</a:t>
              </a:r>
              <a:r>
                <a:rPr lang="zh-CN" altLang="en-US" sz="3200" b="1">
                  <a:solidFill>
                    <a:schemeClr val="bg1"/>
                  </a:solidFill>
                  <a:latin typeface="Arial" panose="020B0604020202020204" pitchFamily="34" charset="0"/>
                  <a:sym typeface="Calibri" panose="020F0502020204030204" pitchFamily="34" charset="0"/>
                </a:rPr>
                <a:t>的特征，这项特征的取值可以作为在逻辑层面划分一组用例的一项依据。请问用例图中那个部分体现了这个</a:t>
              </a:r>
              <a:r>
                <a:rPr lang="en-US" altLang="zh-CN" sz="3200" b="1">
                  <a:solidFill>
                    <a:schemeClr val="bg1"/>
                  </a:solidFill>
                  <a:latin typeface="Arial" panose="020B0604020202020204" pitchFamily="34" charset="0"/>
                  <a:sym typeface="Calibri" panose="020F0502020204030204" pitchFamily="34" charset="0"/>
                </a:rPr>
                <a:t>Subject</a:t>
              </a:r>
              <a:r>
                <a:rPr lang="zh-CN" altLang="en-US" sz="3200" b="1">
                  <a:solidFill>
                    <a:schemeClr val="bg1"/>
                  </a:solidFill>
                  <a:latin typeface="Arial" panose="020B0604020202020204" pitchFamily="34" charset="0"/>
                  <a:sym typeface="Calibri" panose="020F0502020204030204" pitchFamily="34" charset="0"/>
                </a:rPr>
                <a:t>特征？</a:t>
              </a:r>
              <a:endParaRPr lang="en-US" altLang="zh-CN" sz="3200" b="1">
                <a:solidFill>
                  <a:schemeClr val="bg1"/>
                </a:solidFill>
                <a:latin typeface="Arial" panose="020B0604020202020204" pitchFamily="34" charset="0"/>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318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E8C1C668-E0B7-4018-A041-B01DA7FFEDA9}" type="slidenum">
              <a:rPr lang="zh-CN" altLang="en-US" sz="1200" smtClean="0">
                <a:solidFill>
                  <a:srgbClr val="898989"/>
                </a:solidFill>
              </a:rPr>
              <a:pPr>
                <a:lnSpc>
                  <a:spcPct val="100000"/>
                </a:lnSpc>
                <a:spcBef>
                  <a:spcPct val="0"/>
                </a:spcBef>
                <a:buFontTx/>
                <a:buNone/>
              </a:pPr>
              <a:t>52</a:t>
            </a:fld>
            <a:endParaRPr lang="zh-CN" altLang="en-US" sz="1800" smtClean="0"/>
          </a:p>
        </p:txBody>
      </p:sp>
      <p:sp>
        <p:nvSpPr>
          <p:cNvPr id="93188"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3189"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a:extLst>
              <a:ext uri="{FF2B5EF4-FFF2-40B4-BE49-F238E27FC236}"/>
            </a:extLst>
          </p:cNvPr>
          <p:cNvSpPr>
            <a:spLocks noChangeArrowheads="1"/>
          </p:cNvSpPr>
          <p:nvPr/>
        </p:nvSpPr>
        <p:spPr bwMode="auto">
          <a:xfrm>
            <a:off x="511175" y="1089025"/>
            <a:ext cx="11226800" cy="55403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ts val="0"/>
              </a:spcBef>
              <a:spcAft>
                <a:spcPts val="0"/>
              </a:spcAft>
              <a:defRPr/>
            </a:pPr>
            <a:r>
              <a:rPr lang="zh-CN" altLang="en-US" sz="2800" dirty="0">
                <a:solidFill>
                  <a:srgbClr val="2E3740"/>
                </a:solidFill>
                <a:latin typeface="+mn-ea"/>
                <a:ea typeface="+mn-ea"/>
                <a:sym typeface="宋体" panose="02010600030101010101" pitchFamily="2" charset="-122"/>
              </a:rPr>
              <a:t>顺序图和通信图都是交互图。</a:t>
            </a:r>
            <a:endParaRPr lang="en-US" altLang="zh-CN" sz="2800" dirty="0">
              <a:solidFill>
                <a:srgbClr val="2E3740"/>
              </a:solidFill>
              <a:latin typeface="+mn-ea"/>
              <a:ea typeface="+mn-ea"/>
              <a:sym typeface="宋体" panose="02010600030101010101" pitchFamily="2" charset="-122"/>
            </a:endParaRPr>
          </a:p>
          <a:p>
            <a:pPr eaLnBrk="1" fontAlgn="auto" hangingPunct="1">
              <a:lnSpc>
                <a:spcPct val="150000"/>
              </a:lnSpc>
              <a:spcBef>
                <a:spcPts val="0"/>
              </a:spcBef>
              <a:spcAft>
                <a:spcPts val="0"/>
              </a:spcAft>
              <a:defRPr/>
            </a:pP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交互图（</a:t>
            </a:r>
            <a:r>
              <a:rPr lang="en-US" altLang="zh-CN"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interaction diagram</a:t>
            </a: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dirty="0">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fontAlgn="auto" hangingPunct="1">
              <a:lnSpc>
                <a:spcPct val="150000"/>
              </a:lnSpc>
              <a:spcBef>
                <a:spcPts val="0"/>
              </a:spcBef>
              <a:spcAft>
                <a:spcPts val="0"/>
              </a:spcAft>
              <a:defRPr/>
            </a:pPr>
            <a:r>
              <a:rPr lang="zh-CN" altLang="en-US" sz="2800" dirty="0">
                <a:solidFill>
                  <a:srgbClr val="2E3740"/>
                </a:solidFill>
                <a:latin typeface="+mn-ea"/>
                <a:ea typeface="+mn-ea"/>
                <a:sym typeface="宋体" panose="02010600030101010101" pitchFamily="2" charset="-122"/>
              </a:rPr>
              <a:t>展现了一种交互，它由一组对象或角色以及                       它们之间可能发送的消息构成。交互图专注                       于系统的动态视图。</a:t>
            </a:r>
            <a:endParaRPr lang="en-US" altLang="zh-CN" sz="2800" dirty="0">
              <a:solidFill>
                <a:srgbClr val="2E3740"/>
              </a:solidFill>
              <a:latin typeface="+mn-ea"/>
              <a:ea typeface="+mn-ea"/>
              <a:sym typeface="宋体" panose="02010600030101010101" pitchFamily="2" charset="-122"/>
            </a:endParaRPr>
          </a:p>
          <a:p>
            <a:pPr eaLnBrk="1" fontAlgn="auto" hangingPunct="1">
              <a:lnSpc>
                <a:spcPct val="150000"/>
              </a:lnSpc>
              <a:spcBef>
                <a:spcPts val="0"/>
              </a:spcBef>
              <a:spcAft>
                <a:spcPts val="0"/>
              </a:spcAft>
              <a:defRPr/>
            </a:pP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序列图（</a:t>
            </a:r>
            <a:r>
              <a:rPr lang="en-US" altLang="zh-CN"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sequence diagram</a:t>
            </a: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a:t>
            </a:r>
            <a:r>
              <a:rPr lang="zh-CN" altLang="en-US" sz="2800" dirty="0">
                <a:solidFill>
                  <a:srgbClr val="2E3740"/>
                </a:solidFill>
                <a:latin typeface="+mn-ea"/>
                <a:ea typeface="+mn-ea"/>
                <a:sym typeface="宋体" panose="02010600030101010101" pitchFamily="2" charset="-122"/>
              </a:rPr>
              <a:t>强调消息的次序。</a:t>
            </a:r>
            <a:endParaRPr lang="en-US" altLang="zh-CN" sz="2800" dirty="0">
              <a:solidFill>
                <a:srgbClr val="2E3740"/>
              </a:solidFill>
              <a:latin typeface="+mn-ea"/>
              <a:ea typeface="+mn-ea"/>
              <a:sym typeface="Calibri" panose="020F0502020204030204" pitchFamily="34" charset="0"/>
            </a:endParaRPr>
          </a:p>
          <a:p>
            <a:pPr eaLnBrk="1" fontAlgn="auto" hangingPunct="1">
              <a:lnSpc>
                <a:spcPct val="150000"/>
              </a:lnSpc>
              <a:spcBef>
                <a:spcPts val="0"/>
              </a:spcBef>
              <a:spcAft>
                <a:spcPts val="0"/>
              </a:spcAft>
              <a:defRPr/>
            </a:pP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通信图（</a:t>
            </a:r>
            <a:r>
              <a:rPr lang="en-US" altLang="zh-CN"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communication diagram</a:t>
            </a:r>
            <a:r>
              <a:rPr lang="zh-CN" altLang="en-US" sz="3200" b="1" dirty="0">
                <a:solidFill>
                  <a:srgbClr val="2E3740"/>
                </a:solidFill>
                <a:latin typeface="黑体" panose="02010609060101010101" pitchFamily="49" charset="-122"/>
                <a:ea typeface="黑体" panose="02010609060101010101" pitchFamily="49" charset="-122"/>
                <a:sym typeface="宋体" panose="02010600030101010101" pitchFamily="2" charset="-122"/>
              </a:rPr>
              <a:t>）</a:t>
            </a:r>
            <a:r>
              <a:rPr lang="zh-CN" altLang="en-US" sz="2800" dirty="0">
                <a:solidFill>
                  <a:srgbClr val="2E3740"/>
                </a:solidFill>
                <a:latin typeface="Calibri" panose="020F0502020204030204" pitchFamily="34" charset="0"/>
                <a:sym typeface="宋体" panose="02010600030101010101" pitchFamily="2" charset="-122"/>
              </a:rPr>
              <a:t>强调收发消息的对象或角色的结构组织。</a:t>
            </a:r>
            <a:endParaRPr lang="en-US" altLang="zh-CN" sz="2800" dirty="0">
              <a:solidFill>
                <a:srgbClr val="2E3740"/>
              </a:solidFill>
              <a:latin typeface="Calibri" panose="020F0502020204030204" pitchFamily="34" charset="0"/>
              <a:sym typeface="宋体" panose="02010600030101010101" pitchFamily="2" charset="-122"/>
            </a:endParaRPr>
          </a:p>
        </p:txBody>
      </p:sp>
      <p:pic>
        <p:nvPicPr>
          <p:cNvPr id="93191"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图片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2188" y="1089025"/>
            <a:ext cx="4773612"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52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9D085BCC-C205-44D3-8C16-32E019823555}" type="slidenum">
              <a:rPr lang="zh-CN" altLang="en-US" sz="1200" smtClean="0">
                <a:solidFill>
                  <a:srgbClr val="898989"/>
                </a:solidFill>
              </a:rPr>
              <a:pPr>
                <a:lnSpc>
                  <a:spcPct val="100000"/>
                </a:lnSpc>
                <a:spcBef>
                  <a:spcPct val="0"/>
                </a:spcBef>
                <a:buFontTx/>
                <a:buNone/>
              </a:pPr>
              <a:t>53</a:t>
            </a:fld>
            <a:endParaRPr lang="zh-CN" altLang="en-US" sz="1800" smtClean="0"/>
          </a:p>
        </p:txBody>
      </p:sp>
      <p:sp>
        <p:nvSpPr>
          <p:cNvPr id="95236"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5237"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361950" y="1184275"/>
            <a:ext cx="524192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状态图（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state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展现了一个状态机，它由状态、转移、事件和活动组成。状态图展现了对象的动态视图。它对接口、类或协作的行为建模尤为重要，而且它强调由事件引发的对象行为，这非常有助于对反应式系统建模。</a:t>
            </a:r>
          </a:p>
        </p:txBody>
      </p:sp>
      <p:pic>
        <p:nvPicPr>
          <p:cNvPr id="9523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125" y="1651000"/>
            <a:ext cx="538321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62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46D1E279-417C-48D8-BA31-770DE9C41489}" type="slidenum">
              <a:rPr lang="zh-CN" altLang="en-US" sz="1200" smtClean="0">
                <a:solidFill>
                  <a:srgbClr val="898989"/>
                </a:solidFill>
              </a:rPr>
              <a:pPr>
                <a:lnSpc>
                  <a:spcPct val="100000"/>
                </a:lnSpc>
                <a:spcBef>
                  <a:spcPct val="0"/>
                </a:spcBef>
                <a:buFontTx/>
                <a:buNone/>
              </a:pPr>
              <a:t>54</a:t>
            </a:fld>
            <a:endParaRPr lang="zh-CN" altLang="en-US" sz="1800" smtClean="0"/>
          </a:p>
        </p:txBody>
      </p:sp>
      <p:sp>
        <p:nvSpPr>
          <p:cNvPr id="96260"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6261"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671513" y="1571625"/>
            <a:ext cx="535781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活动图（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activity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将进程或其他计算的结构展示为计算内部一步一步的控制流和数据流。活动图专注于系统的动态视图。它对系统的功能建模特别重要，并强调对象间的控制流程。</a:t>
            </a:r>
          </a:p>
        </p:txBody>
      </p:sp>
      <p:pic>
        <p:nvPicPr>
          <p:cNvPr id="96263"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9725" y="877888"/>
            <a:ext cx="37084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72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3DD07589-622D-4E3F-B4A0-6D283E1088BA}" type="slidenum">
              <a:rPr lang="zh-CN" altLang="en-US" sz="1200" smtClean="0">
                <a:solidFill>
                  <a:srgbClr val="898989"/>
                </a:solidFill>
              </a:rPr>
              <a:pPr>
                <a:lnSpc>
                  <a:spcPct val="100000"/>
                </a:lnSpc>
                <a:spcBef>
                  <a:spcPct val="0"/>
                </a:spcBef>
                <a:buFontTx/>
                <a:buNone/>
              </a:pPr>
              <a:t>55</a:t>
            </a:fld>
            <a:endParaRPr lang="zh-CN" altLang="en-US" sz="1800" smtClean="0"/>
          </a:p>
        </p:txBody>
      </p:sp>
      <p:sp>
        <p:nvSpPr>
          <p:cNvPr id="97284"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7285"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671513" y="1571625"/>
            <a:ext cx="55483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部署图（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deployment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展现了对运行时的处理结点以及在其中生存的构件的配置。部署图给出了体系结构的静态部署视图。通常一个结点包含一个或多个制品。</a:t>
            </a:r>
          </a:p>
        </p:txBody>
      </p:sp>
      <p:pic>
        <p:nvPicPr>
          <p:cNvPr id="9728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8"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688" y="1376363"/>
            <a:ext cx="5468937"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830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94419EAA-5EB7-4163-9447-B2295B040C25}" type="slidenum">
              <a:rPr lang="zh-CN" altLang="en-US" sz="1200" smtClean="0">
                <a:solidFill>
                  <a:srgbClr val="898989"/>
                </a:solidFill>
              </a:rPr>
              <a:pPr>
                <a:lnSpc>
                  <a:spcPct val="100000"/>
                </a:lnSpc>
                <a:spcBef>
                  <a:spcPct val="0"/>
                </a:spcBef>
                <a:buFontTx/>
                <a:buNone/>
              </a:pPr>
              <a:t>56</a:t>
            </a:fld>
            <a:endParaRPr lang="zh-CN" altLang="en-US" sz="1800" smtClean="0"/>
          </a:p>
        </p:txBody>
      </p:sp>
      <p:sp>
        <p:nvSpPr>
          <p:cNvPr id="98308"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8309"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671513" y="1571625"/>
            <a:ext cx="1039495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制品图（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artifact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展现了计算机中一个系统的物理结构。制品包括文件、数据库和类似的物理比特集合。制品图常与部署图一起使用。制品也展现了它们实现的类和构件。（</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把制品图视为部署图的变体）</a:t>
            </a:r>
          </a:p>
        </p:txBody>
      </p:sp>
      <p:pic>
        <p:nvPicPr>
          <p:cNvPr id="98311"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9933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CAB2F723-BA57-4D04-A21B-3AC9272F6C55}" type="slidenum">
              <a:rPr lang="zh-CN" altLang="en-US" sz="1200" smtClean="0">
                <a:solidFill>
                  <a:srgbClr val="898989"/>
                </a:solidFill>
              </a:rPr>
              <a:pPr>
                <a:lnSpc>
                  <a:spcPct val="100000"/>
                </a:lnSpc>
                <a:spcBef>
                  <a:spcPct val="0"/>
                </a:spcBef>
                <a:buFontTx/>
                <a:buNone/>
              </a:pPr>
              <a:t>57</a:t>
            </a:fld>
            <a:endParaRPr lang="zh-CN" altLang="en-US" sz="1800" smtClean="0"/>
          </a:p>
        </p:txBody>
      </p:sp>
      <p:sp>
        <p:nvSpPr>
          <p:cNvPr id="99332"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9333"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681038" y="2220913"/>
            <a:ext cx="55499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包图（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package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展现了由模型本身分解而成的组织单元以及它们的依赖关系。</a:t>
            </a:r>
          </a:p>
        </p:txBody>
      </p:sp>
      <p:pic>
        <p:nvPicPr>
          <p:cNvPr id="99335"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6" name="图片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6725" y="1408113"/>
            <a:ext cx="4789488"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A6A943E3-A6B3-42D3-8095-A38AC1DBAB40}" type="datetime1">
              <a:rPr lang="zh-CN" altLang="en-US"/>
              <a:pPr>
                <a:defRPr/>
              </a:pPr>
              <a:t>2018/10/21</a:t>
            </a:fld>
            <a:endParaRPr lang="zh-CN" altLang="zh-CN" dirty="0"/>
          </a:p>
        </p:txBody>
      </p:sp>
      <p:sp>
        <p:nvSpPr>
          <p:cNvPr id="10035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F5CA75E-610C-42F4-8CEE-8730279D7C9E}" type="slidenum">
              <a:rPr lang="zh-CN" altLang="en-US" sz="1200" smtClean="0">
                <a:solidFill>
                  <a:srgbClr val="898989"/>
                </a:solidFill>
              </a:rPr>
              <a:pPr>
                <a:lnSpc>
                  <a:spcPct val="100000"/>
                </a:lnSpc>
                <a:spcBef>
                  <a:spcPct val="0"/>
                </a:spcBef>
                <a:buFontTx/>
                <a:buNone/>
              </a:pPr>
              <a:t>58</a:t>
            </a:fld>
            <a:endParaRPr lang="zh-CN" altLang="en-US" sz="1800" smtClean="0"/>
          </a:p>
        </p:txBody>
      </p:sp>
      <p:sp>
        <p:nvSpPr>
          <p:cNvPr id="100356"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0357" name="文本框 7"/>
          <p:cNvSpPr>
            <a:spLocks noChangeArrowheads="1"/>
          </p:cNvSpPr>
          <p:nvPr/>
        </p:nvSpPr>
        <p:spPr bwMode="auto">
          <a:xfrm rot="-910717">
            <a:off x="444500" y="234950"/>
            <a:ext cx="20113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a:solidFill>
                  <a:schemeClr val="bg1"/>
                </a:solidFill>
                <a:latin typeface="Arial" panose="020B0604020202020204" pitchFamily="34" charset="0"/>
              </a:rPr>
              <a:t>PRD2018-G03</a:t>
            </a:r>
            <a:endParaRPr lang="en-US" altLang="zh-CN" sz="1600" b="1">
              <a:solidFill>
                <a:schemeClr val="bg1"/>
              </a:solidFill>
              <a:sym typeface="Calibri" panose="020F0502020204030204" pitchFamily="34" charset="0"/>
            </a:endParaRPr>
          </a:p>
          <a:p>
            <a:pPr eaLnBrk="1" hangingPunct="1">
              <a:lnSpc>
                <a:spcPct val="100000"/>
              </a:lnSpc>
              <a:spcBef>
                <a:spcPct val="0"/>
              </a:spcBef>
              <a:buFontTx/>
              <a:buNone/>
            </a:pPr>
            <a:r>
              <a:rPr lang="en-US" altLang="zh-CN" sz="3600" b="1">
                <a:solidFill>
                  <a:schemeClr val="bg1"/>
                </a:solidFill>
                <a:sym typeface="Calibri" panose="020F0502020204030204" pitchFamily="34" charset="0"/>
              </a:rPr>
              <a:t>UML</a:t>
            </a:r>
            <a:r>
              <a:rPr lang="zh-CN" altLang="en-US" sz="3600" b="1">
                <a:solidFill>
                  <a:schemeClr val="bg1"/>
                </a:solidFill>
                <a:sym typeface="Calibri" panose="020F0502020204030204" pitchFamily="34" charset="0"/>
              </a:rPr>
              <a:t>的图</a:t>
            </a:r>
            <a:endParaRPr lang="zh-CN" altLang="zh-CN" sz="5400" b="1">
              <a:solidFill>
                <a:schemeClr val="bg1"/>
              </a:solidFill>
              <a:sym typeface="宋体" panose="02010600030101010101" pitchFamily="2" charset="-122"/>
            </a:endParaRPr>
          </a:p>
        </p:txBody>
      </p:sp>
      <p:sp>
        <p:nvSpPr>
          <p:cNvPr id="7" name="矩形 11"/>
          <p:cNvSpPr>
            <a:spLocks noChangeArrowheads="1"/>
          </p:cNvSpPr>
          <p:nvPr/>
        </p:nvSpPr>
        <p:spPr bwMode="auto">
          <a:xfrm>
            <a:off x="703263" y="1300163"/>
            <a:ext cx="71755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定时图（</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timing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是一种交互图，它展现了消息跨越不同对象或角色的实际时间，而不仅仅是关心消息的相对顺序。</a:t>
            </a:r>
          </a:p>
        </p:txBody>
      </p:sp>
      <p:sp>
        <p:nvSpPr>
          <p:cNvPr id="8" name="矩形 11"/>
          <p:cNvSpPr>
            <a:spLocks noChangeArrowheads="1"/>
          </p:cNvSpPr>
          <p:nvPr/>
        </p:nvSpPr>
        <p:spPr bwMode="auto">
          <a:xfrm>
            <a:off x="703263" y="4084638"/>
            <a:ext cx="881856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交互概览图</a:t>
            </a:r>
            <a:endPar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endParaRPr>
          </a:p>
          <a:p>
            <a:pPr eaLnBrk="1" hangingPunct="1">
              <a:lnSpc>
                <a:spcPct val="150000"/>
              </a:lnSpc>
              <a:spcBef>
                <a:spcPct val="0"/>
              </a:spcBef>
              <a:buFontTx/>
              <a:buNone/>
            </a:pP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r>
              <a:rPr lang="en-US" altLang="zh-CN" sz="3200" b="1">
                <a:solidFill>
                  <a:srgbClr val="2E3740"/>
                </a:solidFill>
                <a:latin typeface="黑体" panose="02010609060101010101" pitchFamily="49" charset="-122"/>
                <a:ea typeface="黑体" panose="02010609060101010101" pitchFamily="49" charset="-122"/>
                <a:sym typeface="宋体" panose="02010600030101010101" pitchFamily="2" charset="-122"/>
              </a:rPr>
              <a:t>interaction overview diagram</a:t>
            </a:r>
            <a:r>
              <a:rPr lang="zh-CN" altLang="en-US" sz="3200" b="1">
                <a:solidFill>
                  <a:srgbClr val="2E3740"/>
                </a:solidFill>
                <a:latin typeface="黑体" panose="02010609060101010101" pitchFamily="49" charset="-122"/>
                <a:ea typeface="黑体" panose="02010609060101010101" pitchFamily="49" charset="-122"/>
                <a:sym typeface="宋体" panose="02010600030101010101" pitchFamily="2" charset="-122"/>
              </a:rPr>
              <a:t>）</a:t>
            </a:r>
            <a:endParaRPr lang="en-US" altLang="zh-CN" sz="3200" b="1">
              <a:solidFill>
                <a:srgbClr val="2E3740"/>
              </a:solidFill>
              <a:latin typeface="黑体" panose="02010609060101010101" pitchFamily="49" charset="-122"/>
              <a:ea typeface="黑体" panose="02010609060101010101" pitchFamily="49" charset="-122"/>
              <a:sym typeface="Calibri" panose="020F0502020204030204" pitchFamily="34" charset="0"/>
            </a:endParaRPr>
          </a:p>
          <a:p>
            <a:pPr eaLnBrk="1" hangingPunct="1">
              <a:lnSpc>
                <a:spcPct val="150000"/>
              </a:lnSpc>
              <a:spcBef>
                <a:spcPct val="0"/>
              </a:spcBef>
              <a:buFontTx/>
              <a:buNone/>
            </a:pPr>
            <a:r>
              <a:rPr lang="zh-CN" altLang="en-US">
                <a:solidFill>
                  <a:srgbClr val="2E3740"/>
                </a:solidFill>
                <a:sym typeface="宋体" panose="02010600030101010101" pitchFamily="2" charset="-122"/>
              </a:rPr>
              <a:t>是活动图和顺序图的混合物。</a:t>
            </a:r>
          </a:p>
        </p:txBody>
      </p:sp>
      <p:pic>
        <p:nvPicPr>
          <p:cNvPr id="100360"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93675"/>
            <a:ext cx="126365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075" y="3644900"/>
            <a:ext cx="3119438"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0313" y="782638"/>
            <a:ext cx="45307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4"/>
          <p:cNvGrpSpPr>
            <a:grpSpLocks/>
          </p:cNvGrpSpPr>
          <p:nvPr/>
        </p:nvGrpSpPr>
        <p:grpSpPr bwMode="auto">
          <a:xfrm>
            <a:off x="0" y="6734175"/>
            <a:ext cx="12192000" cy="138113"/>
            <a:chOff x="0" y="0"/>
            <a:chExt cx="12231884" cy="334101"/>
          </a:xfrm>
        </p:grpSpPr>
        <p:sp>
          <p:nvSpPr>
            <p:cNvPr id="10138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138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139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139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139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01379" name="Group 11"/>
          <p:cNvGrpSpPr>
            <a:grpSpLocks/>
          </p:cNvGrpSpPr>
          <p:nvPr/>
        </p:nvGrpSpPr>
        <p:grpSpPr bwMode="auto">
          <a:xfrm>
            <a:off x="1949450" y="1265238"/>
            <a:ext cx="8077200" cy="4327525"/>
            <a:chOff x="0" y="0"/>
            <a:chExt cx="4349805" cy="2330451"/>
          </a:xfrm>
        </p:grpSpPr>
        <p:sp>
          <p:nvSpPr>
            <p:cNvPr id="101386"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1387"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101380"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929063" y="2754313"/>
            <a:ext cx="4097337" cy="923925"/>
          </a:xfrm>
          <a:prstGeom prst="rect">
            <a:avLst/>
          </a:prstGeom>
          <a:noFill/>
        </p:spPr>
        <p:txBody>
          <a:bodyPr wrap="none">
            <a:spAutoFit/>
          </a:bodyPr>
          <a:lstStyle/>
          <a:p>
            <a:pPr algn="ctr" eaLnBrk="1" fontAlgn="auto" hangingPunct="1">
              <a:spcBef>
                <a:spcPts val="0"/>
              </a:spcBef>
              <a:spcAft>
                <a:spcPts val="0"/>
              </a:spcAft>
              <a:buFont typeface="Arial" panose="020B0604020202020204" pitchFamily="34" charset="0"/>
              <a:buNone/>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6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的视图</a:t>
            </a:r>
          </a:p>
        </p:txBody>
      </p:sp>
      <p:sp>
        <p:nvSpPr>
          <p:cNvPr id="2" name="日期占位符 1">
            <a:extLst>
              <a:ext uri="{FF2B5EF4-FFF2-40B4-BE49-F238E27FC236}"/>
            </a:extLst>
          </p:cNvPr>
          <p:cNvSpPr>
            <a:spLocks noGrp="1"/>
          </p:cNvSpPr>
          <p:nvPr>
            <p:ph type="dt" sz="quarter" idx="10"/>
          </p:nvPr>
        </p:nvSpPr>
        <p:spPr/>
        <p:txBody>
          <a:bodyPr/>
          <a:lstStyle/>
          <a:p>
            <a:pPr>
              <a:defRPr/>
            </a:pPr>
            <a:fld id="{FCB96EA3-3B96-4E25-A5E5-7EC73EFE8B34}" type="datetime1">
              <a:rPr lang="zh-CN" altLang="en-US"/>
              <a:pPr>
                <a:defRPr/>
              </a:pPr>
              <a:t>2018/10/21</a:t>
            </a:fld>
            <a:endParaRPr lang="zh-CN" altLang="zh-CN"/>
          </a:p>
        </p:txBody>
      </p:sp>
      <p:sp>
        <p:nvSpPr>
          <p:cNvPr id="1013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F18EFA4-1CBF-4A73-8D17-CA8CEAC49AB2}" type="slidenum">
              <a:rPr lang="zh-CN" altLang="en-US" sz="1200" smtClean="0">
                <a:solidFill>
                  <a:srgbClr val="898989"/>
                </a:solidFill>
              </a:rPr>
              <a:pPr>
                <a:lnSpc>
                  <a:spcPct val="100000"/>
                </a:lnSpc>
                <a:spcBef>
                  <a:spcPct val="0"/>
                </a:spcBef>
                <a:buFontTx/>
                <a:buNone/>
              </a:pPr>
              <a:t>59</a:t>
            </a:fld>
            <a:endParaRPr lang="zh-CN" altLang="en-US" sz="1800" smtClean="0"/>
          </a:p>
        </p:txBody>
      </p:sp>
      <p:pic>
        <p:nvPicPr>
          <p:cNvPr id="101384"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4"/>
          <p:cNvGrpSpPr>
            <a:grpSpLocks/>
          </p:cNvGrpSpPr>
          <p:nvPr/>
        </p:nvGrpSpPr>
        <p:grpSpPr bwMode="auto">
          <a:xfrm>
            <a:off x="0" y="6734175"/>
            <a:ext cx="12192000" cy="138113"/>
            <a:chOff x="0" y="0"/>
            <a:chExt cx="12231884" cy="334101"/>
          </a:xfrm>
        </p:grpSpPr>
        <p:sp>
          <p:nvSpPr>
            <p:cNvPr id="12300"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1"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2"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3"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04"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2291" name="Group 11"/>
          <p:cNvGrpSpPr>
            <a:grpSpLocks/>
          </p:cNvGrpSpPr>
          <p:nvPr/>
        </p:nvGrpSpPr>
        <p:grpSpPr bwMode="auto">
          <a:xfrm>
            <a:off x="1949450" y="1265238"/>
            <a:ext cx="8077200" cy="4327525"/>
            <a:chOff x="0" y="0"/>
            <a:chExt cx="4349805" cy="2330451"/>
          </a:xfrm>
        </p:grpSpPr>
        <p:sp>
          <p:nvSpPr>
            <p:cNvPr id="12298"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2299"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12292"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322638" y="2341563"/>
            <a:ext cx="5330825" cy="1755775"/>
          </a:xfrm>
          <a:prstGeom prst="rect">
            <a:avLst/>
          </a:prstGeom>
          <a:noFill/>
        </p:spPr>
        <p:txBody>
          <a:bodyPr>
            <a:spAutoFit/>
          </a:bodyPr>
          <a:lstStyle/>
          <a:p>
            <a:pPr algn="ctr" eaLnBrk="1" fontAlgn="auto" hangingPunct="1">
              <a:spcBef>
                <a:spcPts val="0"/>
              </a:spcBef>
              <a:spcAft>
                <a:spcPts val="0"/>
              </a:spcAft>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01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概念（</a:t>
            </a: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是什么）</a:t>
            </a:r>
          </a:p>
        </p:txBody>
      </p:sp>
      <p:sp>
        <p:nvSpPr>
          <p:cNvPr id="2" name="日期占位符 1">
            <a:extLst>
              <a:ext uri="{FF2B5EF4-FFF2-40B4-BE49-F238E27FC236}"/>
            </a:extLst>
          </p:cNvPr>
          <p:cNvSpPr>
            <a:spLocks noGrp="1"/>
          </p:cNvSpPr>
          <p:nvPr>
            <p:ph type="dt" sz="quarter" idx="10"/>
          </p:nvPr>
        </p:nvSpPr>
        <p:spPr/>
        <p:txBody>
          <a:bodyPr/>
          <a:lstStyle/>
          <a:p>
            <a:pPr>
              <a:defRPr/>
            </a:pPr>
            <a:fld id="{A8EF8D71-9B43-41FC-A414-F41C567C8672}" type="datetime1">
              <a:rPr lang="zh-CN" altLang="en-US"/>
              <a:pPr>
                <a:defRPr/>
              </a:pPr>
              <a:t>2018/10/21</a:t>
            </a:fld>
            <a:endParaRPr lang="zh-CN" altLang="zh-CN"/>
          </a:p>
        </p:txBody>
      </p:sp>
      <p:sp>
        <p:nvSpPr>
          <p:cNvPr id="122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BCE01FE-90F8-4F07-AF05-8386C1A0876F}" type="slidenum">
              <a:rPr lang="zh-CN" altLang="en-US" sz="1200" smtClean="0">
                <a:solidFill>
                  <a:srgbClr val="898989"/>
                </a:solidFill>
              </a:rPr>
              <a:pPr>
                <a:lnSpc>
                  <a:spcPct val="100000"/>
                </a:lnSpc>
                <a:spcBef>
                  <a:spcPct val="0"/>
                </a:spcBef>
                <a:buFontTx/>
                <a:buNone/>
              </a:pPr>
              <a:t>6</a:t>
            </a:fld>
            <a:endParaRPr lang="zh-CN" altLang="en-US" sz="1800" smtClean="0"/>
          </a:p>
        </p:txBody>
      </p:sp>
      <p:pic>
        <p:nvPicPr>
          <p:cNvPr id="12296" name="图片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横卷形 4">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矩形 9"/>
          <p:cNvSpPr>
            <a:spLocks noChangeArrowheads="1"/>
          </p:cNvSpPr>
          <p:nvPr/>
        </p:nvSpPr>
        <p:spPr bwMode="auto">
          <a:xfrm rot="-900000">
            <a:off x="-771525" y="-820738"/>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03"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grpSp>
        <p:nvGrpSpPr>
          <p:cNvPr id="102404" name="Group 4"/>
          <p:cNvGrpSpPr>
            <a:grpSpLocks/>
          </p:cNvGrpSpPr>
          <p:nvPr/>
        </p:nvGrpSpPr>
        <p:grpSpPr bwMode="auto">
          <a:xfrm>
            <a:off x="0" y="6734175"/>
            <a:ext cx="12192000" cy="138113"/>
            <a:chOff x="0" y="0"/>
            <a:chExt cx="12231884" cy="334101"/>
          </a:xfrm>
        </p:grpSpPr>
        <p:sp>
          <p:nvSpPr>
            <p:cNvPr id="10241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1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1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1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241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4" name="日期占位符 3">
            <a:extLst>
              <a:ext uri="{FF2B5EF4-FFF2-40B4-BE49-F238E27FC236}"/>
            </a:extLst>
          </p:cNvPr>
          <p:cNvSpPr>
            <a:spLocks noGrp="1"/>
          </p:cNvSpPr>
          <p:nvPr>
            <p:ph type="dt" sz="quarter" idx="10"/>
          </p:nvPr>
        </p:nvSpPr>
        <p:spPr/>
        <p:txBody>
          <a:bodyPr/>
          <a:lstStyle/>
          <a:p>
            <a:pPr>
              <a:defRPr/>
            </a:pPr>
            <a:fld id="{62321110-E0EA-4181-8903-E38286E1CB36}" type="datetime1">
              <a:rPr lang="zh-CN" altLang="en-US"/>
              <a:pPr>
                <a:defRPr/>
              </a:pPr>
              <a:t>2018/10/21</a:t>
            </a:fld>
            <a:endParaRPr lang="zh-CN" altLang="zh-CN"/>
          </a:p>
        </p:txBody>
      </p:sp>
      <p:sp>
        <p:nvSpPr>
          <p:cNvPr id="102406"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6616D728-9460-4FF7-949C-86D25C9B372B}" type="slidenum">
              <a:rPr lang="zh-CN" altLang="en-US" sz="1200" smtClean="0">
                <a:solidFill>
                  <a:srgbClr val="898989"/>
                </a:solidFill>
              </a:rPr>
              <a:pPr>
                <a:lnSpc>
                  <a:spcPct val="100000"/>
                </a:lnSpc>
                <a:spcBef>
                  <a:spcPct val="0"/>
                </a:spcBef>
                <a:buFontTx/>
                <a:buNone/>
              </a:pPr>
              <a:t>60</a:t>
            </a:fld>
            <a:endParaRPr lang="zh-CN" altLang="en-US" sz="1800" smtClean="0"/>
          </a:p>
        </p:txBody>
      </p:sp>
      <p:sp>
        <p:nvSpPr>
          <p:cNvPr id="102407" name="文本框 5"/>
          <p:cNvSpPr txBox="1">
            <a:spLocks noChangeArrowheads="1"/>
          </p:cNvSpPr>
          <p:nvPr/>
        </p:nvSpPr>
        <p:spPr bwMode="auto">
          <a:xfrm>
            <a:off x="4889500" y="468313"/>
            <a:ext cx="296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a:latin typeface="黑体" panose="02010609060101010101" pitchFamily="49" charset="-122"/>
                <a:ea typeface="黑体" panose="02010609060101010101" pitchFamily="49" charset="-122"/>
              </a:rPr>
              <a:t>什么是视图？</a:t>
            </a:r>
          </a:p>
        </p:txBody>
      </p:sp>
      <p:sp>
        <p:nvSpPr>
          <p:cNvPr id="7" name="矩形 6">
            <a:extLst>
              <a:ext uri="{FF2B5EF4-FFF2-40B4-BE49-F238E27FC236}"/>
            </a:extLst>
          </p:cNvPr>
          <p:cNvSpPr/>
          <p:nvPr/>
        </p:nvSpPr>
        <p:spPr>
          <a:xfrm>
            <a:off x="574675" y="1682750"/>
            <a:ext cx="7883525" cy="4618038"/>
          </a:xfrm>
          <a:prstGeom prst="rect">
            <a:avLst/>
          </a:prstGeom>
        </p:spPr>
        <p:txBody>
          <a:bodyPr>
            <a:spAutoFit/>
          </a:bodyPr>
          <a:lstStyle/>
          <a:p>
            <a:pPr eaLnBrk="1" fontAlgn="auto" hangingPunct="1">
              <a:lnSpc>
                <a:spcPct val="150000"/>
              </a:lnSpc>
              <a:spcBef>
                <a:spcPts val="0"/>
              </a:spcBef>
              <a:spcAft>
                <a:spcPts val="0"/>
              </a:spcAft>
              <a:defRPr/>
            </a:pPr>
            <a:r>
              <a:rPr lang="zh-CN" altLang="en-US" sz="2800" dirty="0">
                <a:latin typeface="+mn-ea"/>
                <a:ea typeface="+mn-ea"/>
              </a:rPr>
              <a:t>View(软件体系结构视图) 是到模型的一个投影，即从一个特定的视角或合适的点（忽略与之无关的实体）对模型所进行的观察。</a:t>
            </a:r>
            <a:endParaRPr lang="en-US" altLang="zh-CN" sz="2800" dirty="0">
              <a:latin typeface="+mn-ea"/>
              <a:ea typeface="+mn-ea"/>
            </a:endParaRPr>
          </a:p>
          <a:p>
            <a:pPr eaLnBrk="1" fontAlgn="auto" hangingPunct="1">
              <a:lnSpc>
                <a:spcPct val="150000"/>
              </a:lnSpc>
              <a:spcBef>
                <a:spcPts val="0"/>
              </a:spcBef>
              <a:spcAft>
                <a:spcPts val="0"/>
              </a:spcAft>
              <a:defRPr/>
            </a:pPr>
            <a:r>
              <a:rPr lang="zh-CN" altLang="en-US" sz="2800" dirty="0">
                <a:latin typeface="+mn-ea"/>
                <a:ea typeface="+mn-ea"/>
              </a:rPr>
              <a:t>体系结构涵盖的内容和决策过多，超过人脑瞬时理解范围，需要采用</a:t>
            </a:r>
            <a:r>
              <a:rPr lang="en-US" altLang="zh-CN" sz="2800" dirty="0">
                <a:latin typeface="+mn-ea"/>
                <a:ea typeface="+mn-ea"/>
              </a:rPr>
              <a:t>"</a:t>
            </a:r>
            <a:r>
              <a:rPr lang="zh-CN" altLang="en-US" sz="2800" dirty="0">
                <a:latin typeface="+mn-ea"/>
                <a:ea typeface="+mn-ea"/>
              </a:rPr>
              <a:t>分而治之</a:t>
            </a:r>
            <a:r>
              <a:rPr lang="en-US" altLang="zh-CN" sz="2800" dirty="0">
                <a:latin typeface="+mn-ea"/>
                <a:ea typeface="+mn-ea"/>
              </a:rPr>
              <a:t>"</a:t>
            </a:r>
            <a:r>
              <a:rPr lang="zh-CN" altLang="en-US" sz="2800" dirty="0">
                <a:latin typeface="+mn-ea"/>
                <a:ea typeface="+mn-ea"/>
              </a:rPr>
              <a:t>的办法从不同视角分别设计；同时，也为软件体系结构的理解、交流和归档提供了方便。</a:t>
            </a:r>
          </a:p>
        </p:txBody>
      </p:sp>
      <p:pic>
        <p:nvPicPr>
          <p:cNvPr id="102409"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0750" y="2030413"/>
            <a:ext cx="350678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0" name="图片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785813" y="-1779588"/>
            <a:ext cx="10939463" cy="7556501"/>
            <a:chOff x="-785813" y="-1779588"/>
            <a:chExt cx="10939463" cy="7556501"/>
          </a:xfrm>
        </p:grpSpPr>
        <p:sp>
          <p:nvSpPr>
            <p:cNvPr id="102412" name="任意多边形 3"/>
            <p:cNvSpPr>
              <a:spLocks noChangeArrowheads="1"/>
            </p:cNvSpPr>
            <p:nvPr/>
          </p:nvSpPr>
          <p:spPr bwMode="auto">
            <a:xfrm rot="-892780">
              <a:off x="-785813" y="-1779588"/>
              <a:ext cx="10939463" cy="7556501"/>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6"/>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2413" name="文本框 1"/>
            <p:cNvSpPr txBox="1">
              <a:spLocks noChangeArrowheads="1"/>
            </p:cNvSpPr>
            <p:nvPr/>
          </p:nvSpPr>
          <p:spPr bwMode="auto">
            <a:xfrm rot="-881979">
              <a:off x="675004" y="2421206"/>
              <a:ext cx="929763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4000" b="1">
                  <a:solidFill>
                    <a:schemeClr val="bg1"/>
                  </a:solidFill>
                  <a:latin typeface="Arial" panose="020B0604020202020204" pitchFamily="34" charset="0"/>
                  <a:sym typeface="Calibri" panose="020F0502020204030204" pitchFamily="34" charset="0"/>
                </a:rPr>
                <a:t>问题</a:t>
              </a:r>
              <a:r>
                <a:rPr lang="en-US" altLang="zh-CN" sz="4000" b="1">
                  <a:solidFill>
                    <a:schemeClr val="bg1"/>
                  </a:solidFill>
                  <a:latin typeface="Arial" panose="020B0604020202020204" pitchFamily="34" charset="0"/>
                  <a:sym typeface="Calibri" panose="020F0502020204030204" pitchFamily="34" charset="0"/>
                </a:rPr>
                <a:t>4</a:t>
              </a:r>
              <a:r>
                <a:rPr lang="zh-CN" altLang="en-US" sz="4000" b="1">
                  <a:solidFill>
                    <a:schemeClr val="bg1"/>
                  </a:solidFill>
                  <a:latin typeface="Arial" panose="020B0604020202020204" pitchFamily="34" charset="0"/>
                  <a:sym typeface="Calibri" panose="020F0502020204030204" pitchFamily="34" charset="0"/>
                </a:rPr>
                <a:t>：请形容一下什么是视图？</a:t>
              </a:r>
              <a:endParaRPr lang="en-US" altLang="zh-CN" sz="4000" b="1">
                <a:solidFill>
                  <a:schemeClr val="bg1"/>
                </a:solidFill>
                <a:latin typeface="Arial" panose="020B0604020202020204" pitchFamily="34" charset="0"/>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04451" name="Group 4"/>
          <p:cNvGrpSpPr>
            <a:grpSpLocks/>
          </p:cNvGrpSpPr>
          <p:nvPr/>
        </p:nvGrpSpPr>
        <p:grpSpPr bwMode="auto">
          <a:xfrm>
            <a:off x="0" y="6734175"/>
            <a:ext cx="12192000" cy="138113"/>
            <a:chOff x="0" y="0"/>
            <a:chExt cx="12231884" cy="334101"/>
          </a:xfrm>
        </p:grpSpPr>
        <p:sp>
          <p:nvSpPr>
            <p:cNvPr id="104463"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4464"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4465"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4466"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4467"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4452" name="矩形 9"/>
          <p:cNvSpPr>
            <a:spLocks noChangeArrowheads="1"/>
          </p:cNvSpPr>
          <p:nvPr/>
        </p:nvSpPr>
        <p:spPr bwMode="auto">
          <a:xfrm>
            <a:off x="9120188" y="3937000"/>
            <a:ext cx="1963737"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1600" b="1">
                <a:solidFill>
                  <a:schemeClr val="bg1"/>
                </a:solidFill>
                <a:sym typeface="宋体" panose="02010600030101010101" pitchFamily="2" charset="-122"/>
              </a:rPr>
              <a:t>适用对象</a:t>
            </a:r>
            <a:endParaRPr lang="en-US" altLang="zh-CN" sz="1600"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1400">
                <a:solidFill>
                  <a:schemeClr val="bg1"/>
                </a:solidFill>
                <a:sym typeface="宋体" panose="02010600030101010101" pitchFamily="2" charset="-122"/>
              </a:rPr>
              <a:t>设计人员</a:t>
            </a:r>
            <a:endParaRPr lang="en-US" altLang="zh-CN" sz="1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1400">
                <a:solidFill>
                  <a:schemeClr val="bg1"/>
                </a:solidFill>
                <a:sym typeface="宋体" panose="02010600030101010101" pitchFamily="2" charset="-122"/>
              </a:rPr>
              <a:t>开发人员</a:t>
            </a:r>
            <a:endParaRPr lang="en-US" altLang="zh-CN" sz="1400">
              <a:solidFill>
                <a:schemeClr val="bg1"/>
              </a:solidFill>
              <a:sym typeface="宋体" panose="02010600030101010101" pitchFamily="2" charset="-122"/>
            </a:endParaRPr>
          </a:p>
        </p:txBody>
      </p:sp>
      <p:sp>
        <p:nvSpPr>
          <p:cNvPr id="104453"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22" name="矩形 21">
            <a:extLst>
              <a:ext uri="{FF2B5EF4-FFF2-40B4-BE49-F238E27FC236}"/>
            </a:extLst>
          </p:cNvPr>
          <p:cNvSpPr/>
          <p:nvPr/>
        </p:nvSpPr>
        <p:spPr>
          <a:xfrm>
            <a:off x="6254750" y="319088"/>
            <a:ext cx="4197350" cy="769937"/>
          </a:xfrm>
          <a:prstGeom prst="rect">
            <a:avLst/>
          </a:prstGeom>
          <a:noFill/>
        </p:spPr>
        <p:txBody>
          <a:bodyPr wrap="none">
            <a:spAutoFit/>
          </a:bodyPr>
          <a:lstStyle/>
          <a:p>
            <a:pPr algn="ctr" eaLnBrk="1" fontAlgn="auto" hangingPunct="1">
              <a:spcBef>
                <a:spcPts val="0"/>
              </a:spcBef>
              <a:spcAft>
                <a:spcPts val="0"/>
              </a:spcAft>
              <a:buFont typeface="Arial" panose="020B0604020202020204" pitchFamily="34" charset="0"/>
              <a:buNone/>
              <a:defRPr/>
            </a:pPr>
            <a:r>
              <a:rPr lang="en-US" altLang="zh-CN" sz="4400" dirty="0">
                <a:ln w="0"/>
                <a:effectLst>
                  <a:outerShdw blurRad="38100" dist="19050" dir="2700000" algn="tl" rotWithShape="0">
                    <a:schemeClr val="dk1">
                      <a:alpha val="40000"/>
                    </a:schemeClr>
                  </a:outerShdw>
                </a:effectLst>
                <a:latin typeface="+mn-lt"/>
                <a:ea typeface="+mn-ea"/>
              </a:rPr>
              <a:t>UML</a:t>
            </a:r>
            <a:r>
              <a:rPr lang="zh-CN" altLang="en-US" sz="4400" dirty="0">
                <a:ln w="0"/>
                <a:effectLst>
                  <a:outerShdw blurRad="38100" dist="19050" dir="2700000" algn="tl" rotWithShape="0">
                    <a:schemeClr val="dk1">
                      <a:alpha val="40000"/>
                    </a:schemeClr>
                  </a:outerShdw>
                </a:effectLst>
                <a:latin typeface="+mn-lt"/>
                <a:ea typeface="+mn-ea"/>
              </a:rPr>
              <a:t>视图的划分</a:t>
            </a:r>
          </a:p>
        </p:txBody>
      </p:sp>
      <p:sp>
        <p:nvSpPr>
          <p:cNvPr id="2" name="日期占位符 1">
            <a:extLst>
              <a:ext uri="{FF2B5EF4-FFF2-40B4-BE49-F238E27FC236}"/>
            </a:extLst>
          </p:cNvPr>
          <p:cNvSpPr>
            <a:spLocks noGrp="1"/>
          </p:cNvSpPr>
          <p:nvPr>
            <p:ph type="dt" sz="quarter" idx="10"/>
          </p:nvPr>
        </p:nvSpPr>
        <p:spPr/>
        <p:txBody>
          <a:bodyPr/>
          <a:lstStyle/>
          <a:p>
            <a:pPr>
              <a:defRPr/>
            </a:pPr>
            <a:fld id="{FB968ADB-9AB0-41F9-90F3-F42C5A7A1118}" type="datetime1">
              <a:rPr lang="zh-CN" altLang="en-US"/>
              <a:pPr>
                <a:defRPr/>
              </a:pPr>
              <a:t>2018/10/21</a:t>
            </a:fld>
            <a:endParaRPr lang="zh-CN" altLang="zh-CN"/>
          </a:p>
        </p:txBody>
      </p:sp>
      <p:sp>
        <p:nvSpPr>
          <p:cNvPr id="10445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922B0D36-C425-4EEA-9468-E920B86297A2}" type="slidenum">
              <a:rPr lang="zh-CN" altLang="en-US" sz="1200" smtClean="0">
                <a:solidFill>
                  <a:srgbClr val="898989"/>
                </a:solidFill>
              </a:rPr>
              <a:pPr>
                <a:lnSpc>
                  <a:spcPct val="100000"/>
                </a:lnSpc>
                <a:spcBef>
                  <a:spcPct val="0"/>
                </a:spcBef>
                <a:buFontTx/>
                <a:buNone/>
              </a:pPr>
              <a:t>61</a:t>
            </a:fld>
            <a:endParaRPr lang="zh-CN" altLang="en-US" sz="1800" smtClean="0"/>
          </a:p>
        </p:txBody>
      </p:sp>
      <p:pic>
        <p:nvPicPr>
          <p:cNvPr id="104457" name="图片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8" name="矩形 2"/>
          <p:cNvSpPr>
            <a:spLocks noChangeArrowheads="1"/>
          </p:cNvSpPr>
          <p:nvPr/>
        </p:nvSpPr>
        <p:spPr bwMode="auto">
          <a:xfrm>
            <a:off x="2738438" y="2109788"/>
            <a:ext cx="2487612" cy="1319212"/>
          </a:xfrm>
          <a:prstGeom prst="rect">
            <a:avLst/>
          </a:prstGeom>
          <a:solidFill>
            <a:srgbClr val="ED498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latin typeface="Arial" panose="020B0604020202020204" pitchFamily="34" charset="0"/>
                <a:sym typeface="Calibri" panose="020F0502020204030204" pitchFamily="34" charset="0"/>
              </a:rPr>
              <a:t>逻辑视图</a:t>
            </a:r>
            <a:endParaRPr lang="en-US" altLang="zh-CN" b="1">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600" b="1">
                <a:solidFill>
                  <a:srgbClr val="2E3740"/>
                </a:solidFill>
                <a:sym typeface="宋体" panose="02010600030101010101" pitchFamily="2" charset="-122"/>
              </a:rPr>
              <a:t>Logical View</a:t>
            </a:r>
            <a:endParaRPr lang="zh-CN" altLang="en-US" sz="1600" b="1">
              <a:solidFill>
                <a:srgbClr val="2E3740"/>
              </a:solidFill>
              <a:sym typeface="Calibri" panose="020F0502020204030204" pitchFamily="34" charset="0"/>
            </a:endParaRPr>
          </a:p>
          <a:p>
            <a:pPr algn="ctr" eaLnBrk="1" hangingPunct="1">
              <a:lnSpc>
                <a:spcPct val="100000"/>
              </a:lnSpc>
              <a:spcBef>
                <a:spcPct val="0"/>
              </a:spcBef>
              <a:buFont typeface="Arial" panose="020B0604020202020204" pitchFamily="34" charset="0"/>
              <a:buNone/>
            </a:pPr>
            <a:endParaRPr lang="zh-CN" altLang="en-US" sz="2400" b="1">
              <a:latin typeface="Arial" panose="020B0604020202020204" pitchFamily="34" charset="0"/>
              <a:sym typeface="Calibri" panose="020F0502020204030204" pitchFamily="34" charset="0"/>
            </a:endParaRPr>
          </a:p>
        </p:txBody>
      </p:sp>
      <p:sp>
        <p:nvSpPr>
          <p:cNvPr id="104459" name="矩形 15"/>
          <p:cNvSpPr>
            <a:spLocks noChangeArrowheads="1"/>
          </p:cNvSpPr>
          <p:nvPr/>
        </p:nvSpPr>
        <p:spPr bwMode="auto">
          <a:xfrm>
            <a:off x="6910388" y="3735388"/>
            <a:ext cx="2489200" cy="1319212"/>
          </a:xfrm>
          <a:prstGeom prst="rect">
            <a:avLst/>
          </a:prstGeom>
          <a:solidFill>
            <a:srgbClr val="ED498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t>部署视图</a:t>
            </a:r>
            <a:endParaRPr lang="en-US" altLang="zh-CN" b="1">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600" b="1">
                <a:solidFill>
                  <a:srgbClr val="2E3740"/>
                </a:solidFill>
                <a:sym typeface="宋体" panose="02010600030101010101" pitchFamily="2" charset="-122"/>
              </a:rPr>
              <a:t>Deployment</a:t>
            </a:r>
            <a:r>
              <a:rPr lang="zh-CN" altLang="en-US" sz="1600" b="1">
                <a:solidFill>
                  <a:srgbClr val="2E3740"/>
                </a:solidFill>
                <a:sym typeface="宋体" panose="02010600030101010101" pitchFamily="2" charset="-122"/>
              </a:rPr>
              <a:t> </a:t>
            </a:r>
            <a:r>
              <a:rPr lang="en-US" altLang="zh-CN" sz="1600" b="1">
                <a:solidFill>
                  <a:srgbClr val="2E3740"/>
                </a:solidFill>
                <a:sym typeface="宋体" panose="02010600030101010101" pitchFamily="2" charset="-122"/>
              </a:rPr>
              <a:t>View</a:t>
            </a:r>
            <a:endParaRPr lang="en-US" altLang="zh-CN" sz="1600" b="1">
              <a:solidFill>
                <a:srgbClr val="2E3740"/>
              </a:solidFill>
              <a:sym typeface="Calibri" panose="020F0502020204030204" pitchFamily="34" charset="0"/>
            </a:endParaRPr>
          </a:p>
          <a:p>
            <a:pPr algn="ctr" eaLnBrk="1" hangingPunct="1">
              <a:lnSpc>
                <a:spcPct val="100000"/>
              </a:lnSpc>
              <a:spcBef>
                <a:spcPct val="0"/>
              </a:spcBef>
              <a:buFont typeface="Arial" panose="020B0604020202020204" pitchFamily="34" charset="0"/>
              <a:buNone/>
            </a:pPr>
            <a:endParaRPr lang="zh-CN" altLang="en-US" sz="2400" b="1">
              <a:latin typeface="Arial" panose="020B0604020202020204" pitchFamily="34" charset="0"/>
              <a:sym typeface="Calibri" panose="020F0502020204030204" pitchFamily="34" charset="0"/>
            </a:endParaRPr>
          </a:p>
        </p:txBody>
      </p:sp>
      <p:sp>
        <p:nvSpPr>
          <p:cNvPr id="104460" name="矩形 16"/>
          <p:cNvSpPr>
            <a:spLocks noChangeArrowheads="1"/>
          </p:cNvSpPr>
          <p:nvPr/>
        </p:nvSpPr>
        <p:spPr bwMode="auto">
          <a:xfrm>
            <a:off x="2738438" y="3762375"/>
            <a:ext cx="2487612" cy="1319213"/>
          </a:xfrm>
          <a:prstGeom prst="rect">
            <a:avLst/>
          </a:prstGeom>
          <a:solidFill>
            <a:srgbClr val="ED498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latin typeface="Arial" panose="020B0604020202020204" pitchFamily="34" charset="0"/>
                <a:sym typeface="Calibri" panose="020F0502020204030204" pitchFamily="34" charset="0"/>
              </a:rPr>
              <a:t>组件视图</a:t>
            </a:r>
            <a:endParaRPr lang="en-US" altLang="zh-CN" b="1">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600" b="1">
                <a:solidFill>
                  <a:srgbClr val="2E3740"/>
                </a:solidFill>
                <a:sym typeface="Calibri" panose="020F0502020204030204" pitchFamily="34" charset="0"/>
              </a:rPr>
              <a:t>Physical View</a:t>
            </a:r>
          </a:p>
          <a:p>
            <a:pPr algn="ctr" eaLnBrk="1" hangingPunct="1">
              <a:lnSpc>
                <a:spcPct val="100000"/>
              </a:lnSpc>
              <a:spcBef>
                <a:spcPct val="0"/>
              </a:spcBef>
              <a:buFont typeface="Arial" panose="020B0604020202020204" pitchFamily="34" charset="0"/>
              <a:buNone/>
            </a:pPr>
            <a:endParaRPr lang="zh-CN" altLang="en-US" sz="2400" b="1">
              <a:latin typeface="Arial" panose="020B0604020202020204" pitchFamily="34" charset="0"/>
              <a:sym typeface="Calibri" panose="020F0502020204030204" pitchFamily="34" charset="0"/>
            </a:endParaRPr>
          </a:p>
        </p:txBody>
      </p:sp>
      <p:sp>
        <p:nvSpPr>
          <p:cNvPr id="104461" name="矩形 17"/>
          <p:cNvSpPr>
            <a:spLocks noChangeArrowheads="1"/>
          </p:cNvSpPr>
          <p:nvPr/>
        </p:nvSpPr>
        <p:spPr bwMode="auto">
          <a:xfrm>
            <a:off x="6910388" y="2109788"/>
            <a:ext cx="2489200" cy="1319212"/>
          </a:xfrm>
          <a:prstGeom prst="rect">
            <a:avLst/>
          </a:prstGeom>
          <a:solidFill>
            <a:srgbClr val="ED498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latin typeface="Arial" panose="020B0604020202020204" pitchFamily="34" charset="0"/>
                <a:sym typeface="Calibri" panose="020F0502020204030204" pitchFamily="34" charset="0"/>
              </a:rPr>
              <a:t>并发视图</a:t>
            </a:r>
            <a:endParaRPr lang="en-US" altLang="zh-CN" b="1">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600" b="1">
                <a:solidFill>
                  <a:srgbClr val="2E3740"/>
                </a:solidFill>
                <a:sym typeface="Calibri" panose="020F0502020204030204" pitchFamily="34" charset="0"/>
              </a:rPr>
              <a:t>Process View</a:t>
            </a:r>
          </a:p>
          <a:p>
            <a:pPr algn="ctr" eaLnBrk="1" hangingPunct="1">
              <a:lnSpc>
                <a:spcPct val="100000"/>
              </a:lnSpc>
              <a:spcBef>
                <a:spcPct val="0"/>
              </a:spcBef>
              <a:buFont typeface="Arial" panose="020B0604020202020204" pitchFamily="34" charset="0"/>
              <a:buNone/>
            </a:pPr>
            <a:endParaRPr lang="zh-CN" altLang="en-US" sz="2400" b="1">
              <a:latin typeface="Arial" panose="020B0604020202020204" pitchFamily="34" charset="0"/>
              <a:sym typeface="Calibri" panose="020F0502020204030204" pitchFamily="34" charset="0"/>
            </a:endParaRPr>
          </a:p>
        </p:txBody>
      </p:sp>
      <p:sp>
        <p:nvSpPr>
          <p:cNvPr id="104462" name="椭圆 1"/>
          <p:cNvSpPr>
            <a:spLocks noChangeArrowheads="1"/>
          </p:cNvSpPr>
          <p:nvPr/>
        </p:nvSpPr>
        <p:spPr bwMode="auto">
          <a:xfrm>
            <a:off x="4672013" y="2814638"/>
            <a:ext cx="2792412" cy="1666875"/>
          </a:xfrm>
          <a:prstGeom prst="ellipse">
            <a:avLst/>
          </a:prstGeom>
          <a:solidFill>
            <a:srgbClr val="26B7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3200" b="1">
                <a:latin typeface="Arial" panose="020B0604020202020204" pitchFamily="34" charset="0"/>
                <a:sym typeface="Calibri" panose="020F0502020204030204" pitchFamily="34" charset="0"/>
              </a:rPr>
              <a:t>用例视图</a:t>
            </a:r>
            <a:endParaRPr lang="en-US" altLang="zh-CN" sz="3200" b="1">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en-US" altLang="zh-CN" sz="1800" b="1">
                <a:solidFill>
                  <a:srgbClr val="2E3740"/>
                </a:solidFill>
                <a:sym typeface="宋体" panose="02010600030101010101" pitchFamily="2" charset="-122"/>
              </a:rPr>
              <a:t>Use Case View</a:t>
            </a:r>
            <a:r>
              <a:rPr lang="zh-CN" altLang="en-US" sz="1800" b="1">
                <a:solidFill>
                  <a:srgbClr val="2E3740"/>
                </a:solidFill>
                <a:sym typeface="宋体" panose="02010600030101010101" pitchFamily="2" charset="-122"/>
              </a:rPr>
              <a:t> </a:t>
            </a:r>
          </a:p>
          <a:p>
            <a:pPr algn="ctr" eaLnBrk="1" hangingPunct="1">
              <a:lnSpc>
                <a:spcPct val="100000"/>
              </a:lnSpc>
              <a:spcBef>
                <a:spcPct val="0"/>
              </a:spcBef>
              <a:buFont typeface="Arial" panose="020B0604020202020204" pitchFamily="34" charset="0"/>
              <a:buNone/>
            </a:pPr>
            <a:endParaRPr lang="en-US" altLang="zh-CN" b="1">
              <a:latin typeface="Arial" panose="020B0604020202020204" pitchFamily="34" charset="0"/>
              <a:sym typeface="Calibri" panose="020F050202020403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06499" name="Group 4"/>
          <p:cNvGrpSpPr>
            <a:grpSpLocks/>
          </p:cNvGrpSpPr>
          <p:nvPr/>
        </p:nvGrpSpPr>
        <p:grpSpPr bwMode="auto">
          <a:xfrm>
            <a:off x="0" y="6734175"/>
            <a:ext cx="12192000" cy="138113"/>
            <a:chOff x="0" y="0"/>
            <a:chExt cx="12231884" cy="334101"/>
          </a:xfrm>
        </p:grpSpPr>
        <p:sp>
          <p:nvSpPr>
            <p:cNvPr id="106513"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6514"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6515"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6516"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6517"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6500" name="Freeform 44"/>
          <p:cNvSpPr>
            <a:spLocks noChangeArrowheads="1"/>
          </p:cNvSpPr>
          <p:nvPr/>
        </p:nvSpPr>
        <p:spPr bwMode="auto">
          <a:xfrm flipH="1">
            <a:off x="7972425" y="2774950"/>
            <a:ext cx="1430338" cy="1444625"/>
          </a:xfrm>
          <a:custGeom>
            <a:avLst/>
            <a:gdLst>
              <a:gd name="T0" fmla="*/ 2147483646 w 4620"/>
              <a:gd name="T1" fmla="*/ 0 h 4615"/>
              <a:gd name="T2" fmla="*/ 2147483646 w 4620"/>
              <a:gd name="T3" fmla="*/ 2147483646 h 4615"/>
              <a:gd name="T4" fmla="*/ 2147483646 w 4620"/>
              <a:gd name="T5" fmla="*/ 2147483646 h 4615"/>
              <a:gd name="T6" fmla="*/ 2147483646 w 4620"/>
              <a:gd name="T7" fmla="*/ 2147483646 h 4615"/>
              <a:gd name="T8" fmla="*/ 2147483646 w 4620"/>
              <a:gd name="T9" fmla="*/ 2147483646 h 4615"/>
              <a:gd name="T10" fmla="*/ 2147483646 w 4620"/>
              <a:gd name="T11" fmla="*/ 2147483646 h 4615"/>
              <a:gd name="T12" fmla="*/ 2147483646 w 4620"/>
              <a:gd name="T13" fmla="*/ 2147483646 h 4615"/>
              <a:gd name="T14" fmla="*/ 2147483646 w 4620"/>
              <a:gd name="T15" fmla="*/ 2147483646 h 4615"/>
              <a:gd name="T16" fmla="*/ 2147483646 w 4620"/>
              <a:gd name="T17" fmla="*/ 2147483646 h 4615"/>
              <a:gd name="T18" fmla="*/ 2147483646 w 4620"/>
              <a:gd name="T19" fmla="*/ 2147483646 h 4615"/>
              <a:gd name="T20" fmla="*/ 2147483646 w 4620"/>
              <a:gd name="T21" fmla="*/ 2147483646 h 4615"/>
              <a:gd name="T22" fmla="*/ 2147483646 w 4620"/>
              <a:gd name="T23" fmla="*/ 2147483646 h 4615"/>
              <a:gd name="T24" fmla="*/ 2147483646 w 4620"/>
              <a:gd name="T25" fmla="*/ 2147483646 h 4615"/>
              <a:gd name="T26" fmla="*/ 2147483646 w 4620"/>
              <a:gd name="T27" fmla="*/ 2147483646 h 4615"/>
              <a:gd name="T28" fmla="*/ 0 w 4620"/>
              <a:gd name="T29" fmla="*/ 2147483646 h 4615"/>
              <a:gd name="T30" fmla="*/ 0 w 4620"/>
              <a:gd name="T31" fmla="*/ 2147483646 h 4615"/>
              <a:gd name="T32" fmla="*/ 2147483646 w 4620"/>
              <a:gd name="T33" fmla="*/ 2147483646 h 4615"/>
              <a:gd name="T34" fmla="*/ 2147483646 w 4620"/>
              <a:gd name="T35" fmla="*/ 2147483646 h 4615"/>
              <a:gd name="T36" fmla="*/ 2147483646 w 4620"/>
              <a:gd name="T37" fmla="*/ 2147483646 h 4615"/>
              <a:gd name="T38" fmla="*/ 2147483646 w 4620"/>
              <a:gd name="T39" fmla="*/ 2147483646 h 4615"/>
              <a:gd name="T40" fmla="*/ 2147483646 w 4620"/>
              <a:gd name="T41" fmla="*/ 2147483646 h 4615"/>
              <a:gd name="T42" fmla="*/ 2147483646 w 4620"/>
              <a:gd name="T43" fmla="*/ 2147483646 h 4615"/>
              <a:gd name="T44" fmla="*/ 2147483646 w 4620"/>
              <a:gd name="T45" fmla="*/ 2147483646 h 4615"/>
              <a:gd name="T46" fmla="*/ 0 w 4620"/>
              <a:gd name="T47" fmla="*/ 2147483646 h 4615"/>
              <a:gd name="T48" fmla="*/ 0 w 4620"/>
              <a:gd name="T49" fmla="*/ 2147483646 h 4615"/>
              <a:gd name="T50" fmla="*/ 2147483646 w 4620"/>
              <a:gd name="T51" fmla="*/ 2147483646 h 4615"/>
              <a:gd name="T52" fmla="*/ 2147483646 w 4620"/>
              <a:gd name="T53" fmla="*/ 2147483646 h 4615"/>
              <a:gd name="T54" fmla="*/ 2147483646 w 4620"/>
              <a:gd name="T55" fmla="*/ 2147483646 h 4615"/>
              <a:gd name="T56" fmla="*/ 2147483646 w 4620"/>
              <a:gd name="T57" fmla="*/ 2147483646 h 4615"/>
              <a:gd name="T58" fmla="*/ 2147483646 w 4620"/>
              <a:gd name="T59" fmla="*/ 2147483646 h 4615"/>
              <a:gd name="T60" fmla="*/ 2147483646 w 4620"/>
              <a:gd name="T61" fmla="*/ 2147483646 h 4615"/>
              <a:gd name="T62" fmla="*/ 2147483646 w 4620"/>
              <a:gd name="T63" fmla="*/ 2147483646 h 4615"/>
              <a:gd name="T64" fmla="*/ 2147483646 w 4620"/>
              <a:gd name="T65" fmla="*/ 2147483646 h 4615"/>
              <a:gd name="T66" fmla="*/ 2147483646 w 4620"/>
              <a:gd name="T67" fmla="*/ 2147483646 h 4615"/>
              <a:gd name="T68" fmla="*/ 2147483646 w 4620"/>
              <a:gd name="T69" fmla="*/ 2147483646 h 4615"/>
              <a:gd name="T70" fmla="*/ 2147483646 w 4620"/>
              <a:gd name="T71" fmla="*/ 2147483646 h 4615"/>
              <a:gd name="T72" fmla="*/ 2147483646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26B7CC"/>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06501" name="直接连接符 6"/>
          <p:cNvSpPr>
            <a:spLocks noChangeShapeType="1"/>
          </p:cNvSpPr>
          <p:nvPr/>
        </p:nvSpPr>
        <p:spPr bwMode="auto">
          <a:xfrm rot="16200000" flipV="1">
            <a:off x="6645275" y="3497263"/>
            <a:ext cx="2206625" cy="0"/>
          </a:xfrm>
          <a:prstGeom prst="line">
            <a:avLst/>
          </a:prstGeom>
          <a:noFill/>
          <a:ln w="50800">
            <a:solidFill>
              <a:srgbClr val="26B7CC"/>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2" name="矩形 7"/>
          <p:cNvSpPr>
            <a:spLocks noChangeArrowheads="1"/>
          </p:cNvSpPr>
          <p:nvPr/>
        </p:nvSpPr>
        <p:spPr bwMode="auto">
          <a:xfrm>
            <a:off x="488950" y="846138"/>
            <a:ext cx="7026275"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 typeface="Arial" panose="020B0604020202020204" pitchFamily="34" charset="0"/>
              <a:buNone/>
            </a:pPr>
            <a:r>
              <a:rPr lang="zh-CN" altLang="en-US" b="1">
                <a:solidFill>
                  <a:srgbClr val="2E3740"/>
                </a:solidFill>
                <a:sym typeface="宋体" panose="02010600030101010101" pitchFamily="2" charset="-122"/>
              </a:rPr>
              <a:t>用例视图</a:t>
            </a:r>
            <a:r>
              <a:rPr lang="en-US" altLang="zh-CN" b="1">
                <a:solidFill>
                  <a:srgbClr val="2E3740"/>
                </a:solidFill>
                <a:sym typeface="宋体" panose="02010600030101010101" pitchFamily="2" charset="-122"/>
              </a:rPr>
              <a:t>(use case view)</a:t>
            </a:r>
            <a:endParaRPr lang="en-US" altLang="zh-CN" b="1">
              <a:solidFill>
                <a:srgbClr val="2E3740"/>
              </a:solidFill>
              <a:sym typeface="Calibri" panose="020F0502020204030204" pitchFamily="34" charset="0"/>
            </a:endParaRPr>
          </a:p>
          <a:p>
            <a:pPr eaLnBrk="1" hangingPunct="1">
              <a:lnSpc>
                <a:spcPct val="150000"/>
              </a:lnSpc>
              <a:spcBef>
                <a:spcPct val="0"/>
              </a:spcBef>
              <a:buFont typeface="Arial" panose="020B0604020202020204" pitchFamily="34" charset="0"/>
              <a:buNone/>
            </a:pPr>
            <a:r>
              <a:rPr lang="zh-CN" altLang="en-US">
                <a:latin typeface="Arial" panose="020B0604020202020204" pitchFamily="34" charset="0"/>
                <a:sym typeface="Calibri" panose="020F0502020204030204" pitchFamily="34" charset="0"/>
              </a:rPr>
              <a:t>        </a:t>
            </a:r>
            <a:r>
              <a:rPr lang="zh-CN" altLang="en-US" sz="2400" b="1">
                <a:solidFill>
                  <a:srgbClr val="FF0000"/>
                </a:solidFill>
                <a:latin typeface="Arial" panose="020B0604020202020204" pitchFamily="34" charset="0"/>
                <a:sym typeface="Calibri" panose="020F0502020204030204" pitchFamily="34" charset="0"/>
              </a:rPr>
              <a:t>用例视图被称为参与者的外部用户所能观察到的系统功能模型图</a:t>
            </a:r>
            <a:r>
              <a:rPr lang="zh-CN" altLang="en-US" sz="2400">
                <a:latin typeface="Arial" panose="020B0604020202020204" pitchFamily="34" charset="0"/>
                <a:sym typeface="Calibri" panose="020F0502020204030204" pitchFamily="34" charset="0"/>
              </a:rPr>
              <a:t>。用例是系统中的一个功能单元，可以描述为参与者与系统之间的一次交互。用例模型的用途是列出系统的用例和参与者，并显示了哪个参与者参与了哪个用例的执行。用例视图是其他</a:t>
            </a:r>
            <a:r>
              <a:rPr lang="en-US" altLang="zh-CN" sz="2400">
                <a:latin typeface="Arial" panose="020B0604020202020204" pitchFamily="34" charset="0"/>
                <a:sym typeface="Calibri" panose="020F0502020204030204" pitchFamily="34" charset="0"/>
              </a:rPr>
              <a:t>4</a:t>
            </a:r>
            <a:r>
              <a:rPr lang="zh-CN" altLang="en-US" sz="2400">
                <a:latin typeface="Arial" panose="020B0604020202020204" pitchFamily="34" charset="0"/>
                <a:sym typeface="Calibri" panose="020F0502020204030204" pitchFamily="34" charset="0"/>
              </a:rPr>
              <a:t>种视图的核心，它的内容直接驱动其它视图的开发。</a:t>
            </a:r>
            <a:endParaRPr lang="zh-CN" altLang="en-US">
              <a:solidFill>
                <a:srgbClr val="2E3740"/>
              </a:solidFill>
              <a:sym typeface="宋体" panose="02010600030101010101" pitchFamily="2" charset="-122"/>
            </a:endParaRPr>
          </a:p>
        </p:txBody>
      </p:sp>
      <p:grpSp>
        <p:nvGrpSpPr>
          <p:cNvPr id="106503" name="组合 2"/>
          <p:cNvGrpSpPr>
            <a:grpSpLocks/>
          </p:cNvGrpSpPr>
          <p:nvPr/>
        </p:nvGrpSpPr>
        <p:grpSpPr bwMode="auto">
          <a:xfrm>
            <a:off x="9317038" y="3189288"/>
            <a:ext cx="2560637" cy="2936875"/>
            <a:chOff x="8764746" y="3884613"/>
            <a:chExt cx="2559871" cy="2936934"/>
          </a:xfrm>
        </p:grpSpPr>
        <p:sp>
          <p:nvSpPr>
            <p:cNvPr id="106511" name="任意多边形 21"/>
            <p:cNvSpPr>
              <a:spLocks noChangeArrowheads="1"/>
            </p:cNvSpPr>
            <p:nvPr/>
          </p:nvSpPr>
          <p:spPr bwMode="auto">
            <a:xfrm>
              <a:off x="8764746" y="3884613"/>
              <a:ext cx="2559871" cy="2936934"/>
            </a:xfrm>
            <a:custGeom>
              <a:avLst/>
              <a:gdLst>
                <a:gd name="T0" fmla="*/ 27340245 w 1655146"/>
                <a:gd name="T1" fmla="*/ 0 h 1421730"/>
                <a:gd name="T2" fmla="*/ 193869858 w 1655146"/>
                <a:gd name="T3" fmla="*/ 0 h 1421730"/>
                <a:gd name="T4" fmla="*/ 193869858 w 1655146"/>
                <a:gd name="T5" fmla="*/ 2147483646 h 1421730"/>
                <a:gd name="T6" fmla="*/ 27340245 w 1655146"/>
                <a:gd name="T7" fmla="*/ 2147483646 h 1421730"/>
                <a:gd name="T8" fmla="*/ 27340245 w 1655146"/>
                <a:gd name="T9" fmla="*/ 1949755729 h 1421730"/>
                <a:gd name="T10" fmla="*/ 0 w 1655146"/>
                <a:gd name="T11" fmla="*/ 1621276724 h 1421730"/>
                <a:gd name="T12" fmla="*/ 27340245 w 1655146"/>
                <a:gd name="T13" fmla="*/ 1292796057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lnTo>
                    <a:pt x="233416"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6512" name="矩形 9"/>
            <p:cNvSpPr>
              <a:spLocks noChangeArrowheads="1"/>
            </p:cNvSpPr>
            <p:nvPr/>
          </p:nvSpPr>
          <p:spPr bwMode="auto">
            <a:xfrm>
              <a:off x="9210675" y="3959225"/>
              <a:ext cx="196373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2400" b="1">
                  <a:solidFill>
                    <a:schemeClr val="bg1"/>
                  </a:solidFill>
                  <a:sym typeface="宋体" panose="02010600030101010101" pitchFamily="2" charset="-122"/>
                </a:rPr>
                <a:t>适用对象</a:t>
              </a:r>
              <a:endParaRPr lang="en-US" altLang="zh-CN" sz="2400"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用户</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设计者</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实现者</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测试者</a:t>
              </a:r>
              <a:endParaRPr lang="en-US" altLang="zh-CN" sz="2400">
                <a:solidFill>
                  <a:schemeClr val="bg1"/>
                </a:solidFill>
                <a:sym typeface="宋体" panose="02010600030101010101" pitchFamily="2" charset="-122"/>
              </a:endParaRPr>
            </a:p>
          </p:txBody>
        </p:sp>
      </p:grpSp>
      <p:grpSp>
        <p:nvGrpSpPr>
          <p:cNvPr id="106504" name="组合 1"/>
          <p:cNvGrpSpPr>
            <a:grpSpLocks/>
          </p:cNvGrpSpPr>
          <p:nvPr/>
        </p:nvGrpSpPr>
        <p:grpSpPr bwMode="auto">
          <a:xfrm>
            <a:off x="8426450" y="528638"/>
            <a:ext cx="2241550" cy="2038350"/>
            <a:chOff x="8772525" y="1566863"/>
            <a:chExt cx="2241372" cy="1576680"/>
          </a:xfrm>
        </p:grpSpPr>
        <p:sp>
          <p:nvSpPr>
            <p:cNvPr id="106509" name="任意多边形 18"/>
            <p:cNvSpPr>
              <a:spLocks noChangeArrowheads="1"/>
            </p:cNvSpPr>
            <p:nvPr/>
          </p:nvSpPr>
          <p:spPr bwMode="auto">
            <a:xfrm>
              <a:off x="8772525" y="1566863"/>
              <a:ext cx="2241372" cy="1576680"/>
            </a:xfrm>
            <a:custGeom>
              <a:avLst/>
              <a:gdLst>
                <a:gd name="T0" fmla="*/ 7657890 w 1635692"/>
                <a:gd name="T1" fmla="*/ 0 h 1421730"/>
                <a:gd name="T2" fmla="*/ 58542683 w 1635692"/>
                <a:gd name="T3" fmla="*/ 0 h 1421730"/>
                <a:gd name="T4" fmla="*/ 58542683 w 1635692"/>
                <a:gd name="T5" fmla="*/ 2879347 h 1421730"/>
                <a:gd name="T6" fmla="*/ 7657890 w 1635692"/>
                <a:gd name="T7" fmla="*/ 2879347 h 1421730"/>
                <a:gd name="T8" fmla="*/ 7657890 w 1635692"/>
                <a:gd name="T9" fmla="*/ 1597609 h 1421730"/>
                <a:gd name="T10" fmla="*/ 0 w 1635692"/>
                <a:gd name="T11" fmla="*/ 1697343 h 1421730"/>
                <a:gd name="T12" fmla="*/ 7595459 w 1635692"/>
                <a:gd name="T13" fmla="*/ 1010541 h 1421730"/>
                <a:gd name="T14" fmla="*/ 7657890 w 1635692"/>
                <a:gd name="T15" fmla="*/ 1012753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lnTo>
                    <a:pt x="21396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6510" name="矩形 8"/>
            <p:cNvSpPr>
              <a:spLocks noChangeArrowheads="1"/>
            </p:cNvSpPr>
            <p:nvPr/>
          </p:nvSpPr>
          <p:spPr bwMode="auto">
            <a:xfrm>
              <a:off x="9205913" y="1576388"/>
              <a:ext cx="1807984" cy="135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2400" b="1">
                  <a:solidFill>
                    <a:srgbClr val="EFE9EB"/>
                  </a:solidFill>
                  <a:sym typeface="宋体" panose="02010600030101010101" pitchFamily="2" charset="-122"/>
                </a:rPr>
                <a:t>常用图形</a:t>
              </a:r>
              <a:endParaRPr lang="en-US" altLang="zh-CN" sz="2400" b="1">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用例图</a:t>
              </a:r>
              <a:endParaRPr lang="en-US" altLang="zh-CN" sz="2400">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活动图</a:t>
              </a:r>
            </a:p>
          </p:txBody>
        </p:sp>
      </p:grpSp>
      <p:sp>
        <p:nvSpPr>
          <p:cNvPr id="106505"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4" name="日期占位符 3">
            <a:extLst>
              <a:ext uri="{FF2B5EF4-FFF2-40B4-BE49-F238E27FC236}"/>
            </a:extLst>
          </p:cNvPr>
          <p:cNvSpPr>
            <a:spLocks noGrp="1"/>
          </p:cNvSpPr>
          <p:nvPr>
            <p:ph type="dt" sz="quarter" idx="10"/>
          </p:nvPr>
        </p:nvSpPr>
        <p:spPr/>
        <p:txBody>
          <a:bodyPr/>
          <a:lstStyle/>
          <a:p>
            <a:pPr>
              <a:defRPr/>
            </a:pPr>
            <a:fld id="{FD2D70F5-FEAA-4B7A-AA31-C1C783359851}" type="datetime1">
              <a:rPr lang="zh-CN" altLang="en-US"/>
              <a:pPr>
                <a:defRPr/>
              </a:pPr>
              <a:t>2018/10/21</a:t>
            </a:fld>
            <a:endParaRPr lang="zh-CN" altLang="zh-CN"/>
          </a:p>
        </p:txBody>
      </p:sp>
      <p:sp>
        <p:nvSpPr>
          <p:cNvPr id="10650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4CF0A881-EF64-4B40-B1A1-DEEB4F9A652B}" type="slidenum">
              <a:rPr lang="zh-CN" altLang="en-US" sz="1200" smtClean="0">
                <a:solidFill>
                  <a:srgbClr val="898989"/>
                </a:solidFill>
              </a:rPr>
              <a:pPr>
                <a:lnSpc>
                  <a:spcPct val="100000"/>
                </a:lnSpc>
                <a:spcBef>
                  <a:spcPct val="0"/>
                </a:spcBef>
                <a:buFontTx/>
                <a:buNone/>
              </a:pPr>
              <a:t>62</a:t>
            </a:fld>
            <a:endParaRPr lang="zh-CN" altLang="en-US" sz="1800" smtClean="0"/>
          </a:p>
        </p:txBody>
      </p:sp>
      <p:pic>
        <p:nvPicPr>
          <p:cNvPr id="106508"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964943C0-FA86-43C0-93F4-6C901C482D76}" type="datetime1">
              <a:rPr lang="zh-CN" altLang="en-US" smtClean="0"/>
              <a:pPr>
                <a:defRPr/>
              </a:pPr>
              <a:t>2018/10/21</a:t>
            </a:fld>
            <a:endParaRPr lang="zh-CN" altLang="zh-CN"/>
          </a:p>
        </p:txBody>
      </p:sp>
      <p:sp>
        <p:nvSpPr>
          <p:cNvPr id="10752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883E5EF-7EC3-42F2-B34D-0F24FAA274C4}" type="slidenum">
              <a:rPr lang="zh-CN" altLang="en-US" smtClean="0">
                <a:solidFill>
                  <a:srgbClr val="898989"/>
                </a:solidFill>
              </a:rPr>
              <a:pPr/>
              <a:t>63</a:t>
            </a:fld>
            <a:endParaRPr lang="zh-CN" altLang="en-US" sz="1800" smtClean="0"/>
          </a:p>
        </p:txBody>
      </p:sp>
      <p:sp>
        <p:nvSpPr>
          <p:cNvPr id="107524"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7525"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pic>
        <p:nvPicPr>
          <p:cNvPr id="107526"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566863"/>
            <a:ext cx="5006975"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图片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9725" y="877888"/>
            <a:ext cx="37084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08547" name="Group 4"/>
          <p:cNvGrpSpPr>
            <a:grpSpLocks/>
          </p:cNvGrpSpPr>
          <p:nvPr/>
        </p:nvGrpSpPr>
        <p:grpSpPr bwMode="auto">
          <a:xfrm>
            <a:off x="0" y="6734175"/>
            <a:ext cx="12192000" cy="138113"/>
            <a:chOff x="0" y="0"/>
            <a:chExt cx="12231884" cy="334101"/>
          </a:xfrm>
        </p:grpSpPr>
        <p:sp>
          <p:nvSpPr>
            <p:cNvPr id="108561"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8562"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8563"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8564"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8565"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08548" name="矩形 7"/>
          <p:cNvSpPr>
            <a:spLocks noChangeArrowheads="1"/>
          </p:cNvSpPr>
          <p:nvPr/>
        </p:nvSpPr>
        <p:spPr bwMode="auto">
          <a:xfrm>
            <a:off x="498475" y="1658938"/>
            <a:ext cx="6897688"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 typeface="Arial" panose="020B0604020202020204" pitchFamily="34" charset="0"/>
              <a:buNone/>
            </a:pPr>
            <a:r>
              <a:rPr lang="zh-CN" altLang="en-US" b="1">
                <a:solidFill>
                  <a:srgbClr val="2E3740"/>
                </a:solidFill>
                <a:sym typeface="宋体" panose="02010600030101010101" pitchFamily="2" charset="-122"/>
              </a:rPr>
              <a:t>逻辑视图</a:t>
            </a:r>
            <a:r>
              <a:rPr lang="en-US" altLang="zh-CN" b="1">
                <a:solidFill>
                  <a:srgbClr val="2E3740"/>
                </a:solidFill>
                <a:sym typeface="宋体" panose="02010600030101010101" pitchFamily="2" charset="-122"/>
              </a:rPr>
              <a:t>(logical view)</a:t>
            </a:r>
            <a:endParaRPr lang="en-US" altLang="zh-CN" b="1">
              <a:solidFill>
                <a:srgbClr val="2E3740"/>
              </a:solidFill>
              <a:sym typeface="Calibri" panose="020F0502020204030204" pitchFamily="34" charset="0"/>
            </a:endParaRPr>
          </a:p>
          <a:p>
            <a:pPr eaLnBrk="1" hangingPunct="1">
              <a:lnSpc>
                <a:spcPct val="150000"/>
              </a:lnSpc>
              <a:spcBef>
                <a:spcPct val="0"/>
              </a:spcBef>
              <a:buFont typeface="Arial" panose="020B0604020202020204" pitchFamily="34" charset="0"/>
              <a:buNone/>
            </a:pPr>
            <a:r>
              <a:rPr lang="zh-CN" altLang="en-US">
                <a:latin typeface="Arial" panose="020B0604020202020204" pitchFamily="34" charset="0"/>
                <a:sym typeface="Calibri" panose="020F0502020204030204" pitchFamily="34" charset="0"/>
              </a:rPr>
              <a:t>       逻辑视图包含了类、接口和协作，它们形成了问题及其解决方案的词汇。这种视图主要支持系统的功能需求，即系统应该提供给最终用户的服务。</a:t>
            </a:r>
            <a:r>
              <a:rPr lang="zh-CN" altLang="en-US" b="1">
                <a:solidFill>
                  <a:srgbClr val="FF0000"/>
                </a:solidFill>
                <a:latin typeface="Arial" panose="020B0604020202020204" pitchFamily="34" charset="0"/>
                <a:sym typeface="Calibri" panose="020F0502020204030204" pitchFamily="34" charset="0"/>
              </a:rPr>
              <a:t>逻辑视图主要是从系统的静态结构和动态行为角度显示如何实现系统的功能</a:t>
            </a:r>
            <a:endParaRPr lang="en-US" altLang="zh-CN" b="1">
              <a:solidFill>
                <a:srgbClr val="FF0000"/>
              </a:solidFill>
              <a:latin typeface="Arial" panose="020B0604020202020204" pitchFamily="34" charset="0"/>
              <a:sym typeface="Calibri" panose="020F0502020204030204" pitchFamily="34" charset="0"/>
            </a:endParaRPr>
          </a:p>
        </p:txBody>
      </p:sp>
      <p:grpSp>
        <p:nvGrpSpPr>
          <p:cNvPr id="108549" name="组合 1"/>
          <p:cNvGrpSpPr>
            <a:grpSpLocks/>
          </p:cNvGrpSpPr>
          <p:nvPr/>
        </p:nvGrpSpPr>
        <p:grpSpPr bwMode="auto">
          <a:xfrm>
            <a:off x="9126538" y="1128713"/>
            <a:ext cx="2830512" cy="2708275"/>
            <a:chOff x="8562061" y="1582738"/>
            <a:chExt cx="2481352" cy="2343399"/>
          </a:xfrm>
        </p:grpSpPr>
        <p:sp>
          <p:nvSpPr>
            <p:cNvPr id="108559" name="任意多边形 18"/>
            <p:cNvSpPr>
              <a:spLocks noChangeArrowheads="1"/>
            </p:cNvSpPr>
            <p:nvPr/>
          </p:nvSpPr>
          <p:spPr bwMode="auto">
            <a:xfrm>
              <a:off x="8562061" y="1676504"/>
              <a:ext cx="2481352" cy="2046289"/>
            </a:xfrm>
            <a:custGeom>
              <a:avLst/>
              <a:gdLst>
                <a:gd name="T0" fmla="*/ 18580164 w 1635692"/>
                <a:gd name="T1" fmla="*/ 0 h 1421730"/>
                <a:gd name="T2" fmla="*/ 142040613 w 1635692"/>
                <a:gd name="T3" fmla="*/ 0 h 1421730"/>
                <a:gd name="T4" fmla="*/ 142040613 w 1635692"/>
                <a:gd name="T5" fmla="*/ 57063568 h 1421730"/>
                <a:gd name="T6" fmla="*/ 18580164 w 1635692"/>
                <a:gd name="T7" fmla="*/ 57063568 h 1421730"/>
                <a:gd name="T8" fmla="*/ 18580164 w 1635692"/>
                <a:gd name="T9" fmla="*/ 31661753 h 1421730"/>
                <a:gd name="T10" fmla="*/ 0 w 1635692"/>
                <a:gd name="T11" fmla="*/ 33638345 h 1421730"/>
                <a:gd name="T12" fmla="*/ 18428662 w 1635692"/>
                <a:gd name="T13" fmla="*/ 20027189 h 1421730"/>
                <a:gd name="T14" fmla="*/ 18580164 w 1635692"/>
                <a:gd name="T15" fmla="*/ 20070954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lnTo>
                    <a:pt x="21396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8560" name="矩形 8"/>
            <p:cNvSpPr>
              <a:spLocks noChangeArrowheads="1"/>
            </p:cNvSpPr>
            <p:nvPr/>
          </p:nvSpPr>
          <p:spPr bwMode="auto">
            <a:xfrm>
              <a:off x="9123362" y="1582738"/>
              <a:ext cx="1721643" cy="234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b="1">
                  <a:solidFill>
                    <a:srgbClr val="EFE9EB"/>
                  </a:solidFill>
                  <a:sym typeface="宋体" panose="02010600030101010101" pitchFamily="2" charset="-122"/>
                </a:rPr>
                <a:t>常用图形</a:t>
              </a:r>
              <a:endParaRPr lang="en-US" altLang="zh-CN" b="1">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类图</a:t>
              </a:r>
              <a:endParaRPr lang="en-US" altLang="zh-CN" sz="2400">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对象图</a:t>
              </a:r>
              <a:endParaRPr lang="en-US" altLang="zh-CN" sz="2400">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包图</a:t>
              </a:r>
            </a:p>
          </p:txBody>
        </p:sp>
      </p:grpSp>
      <p:grpSp>
        <p:nvGrpSpPr>
          <p:cNvPr id="108550" name="组合 2"/>
          <p:cNvGrpSpPr>
            <a:grpSpLocks/>
          </p:cNvGrpSpPr>
          <p:nvPr/>
        </p:nvGrpSpPr>
        <p:grpSpPr bwMode="auto">
          <a:xfrm>
            <a:off x="9467850" y="3825875"/>
            <a:ext cx="2311400" cy="1765300"/>
            <a:chOff x="8772525" y="3925888"/>
            <a:chExt cx="2311400" cy="1765438"/>
          </a:xfrm>
        </p:grpSpPr>
        <p:sp>
          <p:nvSpPr>
            <p:cNvPr id="108557" name="任意多边形 21"/>
            <p:cNvSpPr>
              <a:spLocks noChangeArrowheads="1"/>
            </p:cNvSpPr>
            <p:nvPr/>
          </p:nvSpPr>
          <p:spPr bwMode="auto">
            <a:xfrm>
              <a:off x="8772525" y="3925888"/>
              <a:ext cx="2148904" cy="1765438"/>
            </a:xfrm>
            <a:custGeom>
              <a:avLst/>
              <a:gdLst>
                <a:gd name="T0" fmla="*/ 4168567 w 1655146"/>
                <a:gd name="T1" fmla="*/ 0 h 1421730"/>
                <a:gd name="T2" fmla="*/ 29559334 w 1655146"/>
                <a:gd name="T3" fmla="*/ 0 h 1421730"/>
                <a:gd name="T4" fmla="*/ 29559334 w 1655146"/>
                <a:gd name="T5" fmla="*/ 12336982 h 1421730"/>
                <a:gd name="T6" fmla="*/ 4168567 w 1655146"/>
                <a:gd name="T7" fmla="*/ 12336982 h 1421730"/>
                <a:gd name="T8" fmla="*/ 4168567 w 1655146"/>
                <a:gd name="T9" fmla="*/ 6973024 h 1421730"/>
                <a:gd name="T10" fmla="*/ 0 w 1655146"/>
                <a:gd name="T11" fmla="*/ 5798257 h 1421730"/>
                <a:gd name="T12" fmla="*/ 4168567 w 1655146"/>
                <a:gd name="T13" fmla="*/ 4623494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lnTo>
                    <a:pt x="233416"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08558" name="矩形 9"/>
            <p:cNvSpPr>
              <a:spLocks noChangeArrowheads="1"/>
            </p:cNvSpPr>
            <p:nvPr/>
          </p:nvSpPr>
          <p:spPr bwMode="auto">
            <a:xfrm>
              <a:off x="9120188" y="3937000"/>
              <a:ext cx="19637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2400" b="1">
                  <a:solidFill>
                    <a:schemeClr val="bg1"/>
                  </a:solidFill>
                  <a:sym typeface="宋体" panose="02010600030101010101" pitchFamily="2" charset="-122"/>
                </a:rPr>
                <a:t>适用对象</a:t>
              </a:r>
              <a:endParaRPr lang="en-US" altLang="zh-CN" sz="2400"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设计人员</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开发人员</a:t>
              </a:r>
              <a:endParaRPr lang="en-US" altLang="zh-CN" sz="2400">
                <a:solidFill>
                  <a:schemeClr val="bg1"/>
                </a:solidFill>
                <a:sym typeface="宋体" panose="02010600030101010101" pitchFamily="2" charset="-122"/>
              </a:endParaRPr>
            </a:p>
          </p:txBody>
        </p:sp>
      </p:grpSp>
      <p:sp>
        <p:nvSpPr>
          <p:cNvPr id="108551" name="Freeform 44"/>
          <p:cNvSpPr>
            <a:spLocks noChangeArrowheads="1"/>
          </p:cNvSpPr>
          <p:nvPr/>
        </p:nvSpPr>
        <p:spPr bwMode="auto">
          <a:xfrm flipH="1">
            <a:off x="8001000" y="2681288"/>
            <a:ext cx="1430338" cy="1444625"/>
          </a:xfrm>
          <a:custGeom>
            <a:avLst/>
            <a:gdLst>
              <a:gd name="T0" fmla="*/ 2147483646 w 4620"/>
              <a:gd name="T1" fmla="*/ 0 h 4615"/>
              <a:gd name="T2" fmla="*/ 2147483646 w 4620"/>
              <a:gd name="T3" fmla="*/ 2147483646 h 4615"/>
              <a:gd name="T4" fmla="*/ 2147483646 w 4620"/>
              <a:gd name="T5" fmla="*/ 2147483646 h 4615"/>
              <a:gd name="T6" fmla="*/ 2147483646 w 4620"/>
              <a:gd name="T7" fmla="*/ 2147483646 h 4615"/>
              <a:gd name="T8" fmla="*/ 2147483646 w 4620"/>
              <a:gd name="T9" fmla="*/ 2147483646 h 4615"/>
              <a:gd name="T10" fmla="*/ 2147483646 w 4620"/>
              <a:gd name="T11" fmla="*/ 2147483646 h 4615"/>
              <a:gd name="T12" fmla="*/ 2147483646 w 4620"/>
              <a:gd name="T13" fmla="*/ 2147483646 h 4615"/>
              <a:gd name="T14" fmla="*/ 2147483646 w 4620"/>
              <a:gd name="T15" fmla="*/ 2147483646 h 4615"/>
              <a:gd name="T16" fmla="*/ 2147483646 w 4620"/>
              <a:gd name="T17" fmla="*/ 2147483646 h 4615"/>
              <a:gd name="T18" fmla="*/ 2147483646 w 4620"/>
              <a:gd name="T19" fmla="*/ 2147483646 h 4615"/>
              <a:gd name="T20" fmla="*/ 2147483646 w 4620"/>
              <a:gd name="T21" fmla="*/ 2147483646 h 4615"/>
              <a:gd name="T22" fmla="*/ 2147483646 w 4620"/>
              <a:gd name="T23" fmla="*/ 2147483646 h 4615"/>
              <a:gd name="T24" fmla="*/ 2147483646 w 4620"/>
              <a:gd name="T25" fmla="*/ 2147483646 h 4615"/>
              <a:gd name="T26" fmla="*/ 2147483646 w 4620"/>
              <a:gd name="T27" fmla="*/ 2147483646 h 4615"/>
              <a:gd name="T28" fmla="*/ 0 w 4620"/>
              <a:gd name="T29" fmla="*/ 2147483646 h 4615"/>
              <a:gd name="T30" fmla="*/ 0 w 4620"/>
              <a:gd name="T31" fmla="*/ 2147483646 h 4615"/>
              <a:gd name="T32" fmla="*/ 2147483646 w 4620"/>
              <a:gd name="T33" fmla="*/ 2147483646 h 4615"/>
              <a:gd name="T34" fmla="*/ 2147483646 w 4620"/>
              <a:gd name="T35" fmla="*/ 2147483646 h 4615"/>
              <a:gd name="T36" fmla="*/ 2147483646 w 4620"/>
              <a:gd name="T37" fmla="*/ 2147483646 h 4615"/>
              <a:gd name="T38" fmla="*/ 2147483646 w 4620"/>
              <a:gd name="T39" fmla="*/ 2147483646 h 4615"/>
              <a:gd name="T40" fmla="*/ 2147483646 w 4620"/>
              <a:gd name="T41" fmla="*/ 2147483646 h 4615"/>
              <a:gd name="T42" fmla="*/ 2147483646 w 4620"/>
              <a:gd name="T43" fmla="*/ 2147483646 h 4615"/>
              <a:gd name="T44" fmla="*/ 2147483646 w 4620"/>
              <a:gd name="T45" fmla="*/ 2147483646 h 4615"/>
              <a:gd name="T46" fmla="*/ 0 w 4620"/>
              <a:gd name="T47" fmla="*/ 2147483646 h 4615"/>
              <a:gd name="T48" fmla="*/ 0 w 4620"/>
              <a:gd name="T49" fmla="*/ 2147483646 h 4615"/>
              <a:gd name="T50" fmla="*/ 2147483646 w 4620"/>
              <a:gd name="T51" fmla="*/ 2147483646 h 4615"/>
              <a:gd name="T52" fmla="*/ 2147483646 w 4620"/>
              <a:gd name="T53" fmla="*/ 2147483646 h 4615"/>
              <a:gd name="T54" fmla="*/ 2147483646 w 4620"/>
              <a:gd name="T55" fmla="*/ 2147483646 h 4615"/>
              <a:gd name="T56" fmla="*/ 2147483646 w 4620"/>
              <a:gd name="T57" fmla="*/ 2147483646 h 4615"/>
              <a:gd name="T58" fmla="*/ 2147483646 w 4620"/>
              <a:gd name="T59" fmla="*/ 2147483646 h 4615"/>
              <a:gd name="T60" fmla="*/ 2147483646 w 4620"/>
              <a:gd name="T61" fmla="*/ 2147483646 h 4615"/>
              <a:gd name="T62" fmla="*/ 2147483646 w 4620"/>
              <a:gd name="T63" fmla="*/ 2147483646 h 4615"/>
              <a:gd name="T64" fmla="*/ 2147483646 w 4620"/>
              <a:gd name="T65" fmla="*/ 2147483646 h 4615"/>
              <a:gd name="T66" fmla="*/ 2147483646 w 4620"/>
              <a:gd name="T67" fmla="*/ 2147483646 h 4615"/>
              <a:gd name="T68" fmla="*/ 2147483646 w 4620"/>
              <a:gd name="T69" fmla="*/ 2147483646 h 4615"/>
              <a:gd name="T70" fmla="*/ 2147483646 w 4620"/>
              <a:gd name="T71" fmla="*/ 2147483646 h 4615"/>
              <a:gd name="T72" fmla="*/ 2147483646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26B7CC"/>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08552" name="直接连接符 6"/>
          <p:cNvSpPr>
            <a:spLocks noChangeShapeType="1"/>
          </p:cNvSpPr>
          <p:nvPr/>
        </p:nvSpPr>
        <p:spPr bwMode="auto">
          <a:xfrm rot="16200000" flipV="1">
            <a:off x="6748462" y="3403601"/>
            <a:ext cx="2206625" cy="0"/>
          </a:xfrm>
          <a:prstGeom prst="line">
            <a:avLst/>
          </a:prstGeom>
          <a:noFill/>
          <a:ln w="50800">
            <a:solidFill>
              <a:srgbClr val="26B7CC"/>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3"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4" name="日期占位符 3">
            <a:extLst>
              <a:ext uri="{FF2B5EF4-FFF2-40B4-BE49-F238E27FC236}"/>
            </a:extLst>
          </p:cNvPr>
          <p:cNvSpPr>
            <a:spLocks noGrp="1"/>
          </p:cNvSpPr>
          <p:nvPr>
            <p:ph type="dt" sz="quarter" idx="10"/>
          </p:nvPr>
        </p:nvSpPr>
        <p:spPr/>
        <p:txBody>
          <a:bodyPr/>
          <a:lstStyle/>
          <a:p>
            <a:pPr>
              <a:defRPr/>
            </a:pPr>
            <a:fld id="{90F2AC8F-E61E-46B6-80FA-06D72BAEF3D0}" type="datetime1">
              <a:rPr lang="zh-CN" altLang="en-US"/>
              <a:pPr>
                <a:defRPr/>
              </a:pPr>
              <a:t>2018/10/21</a:t>
            </a:fld>
            <a:endParaRPr lang="zh-CN" altLang="zh-CN"/>
          </a:p>
        </p:txBody>
      </p:sp>
      <p:sp>
        <p:nvSpPr>
          <p:cNvPr id="10855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70B73E4-8A5C-46D2-A7DA-E71BCAC0A4A3}" type="slidenum">
              <a:rPr lang="zh-CN" altLang="en-US" sz="1200" smtClean="0">
                <a:solidFill>
                  <a:srgbClr val="898989"/>
                </a:solidFill>
              </a:rPr>
              <a:pPr>
                <a:lnSpc>
                  <a:spcPct val="100000"/>
                </a:lnSpc>
                <a:spcBef>
                  <a:spcPct val="0"/>
                </a:spcBef>
                <a:buFontTx/>
                <a:buNone/>
              </a:pPr>
              <a:t>64</a:t>
            </a:fld>
            <a:endParaRPr lang="zh-CN" altLang="en-US" sz="1800" smtClean="0"/>
          </a:p>
        </p:txBody>
      </p:sp>
      <p:pic>
        <p:nvPicPr>
          <p:cNvPr id="108556" name="图片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757B0F59-BF15-4AA1-AA72-206F552CBB5D}" type="datetime1">
              <a:rPr lang="zh-CN" altLang="en-US" smtClean="0"/>
              <a:pPr>
                <a:defRPr/>
              </a:pPr>
              <a:t>2018/10/21</a:t>
            </a:fld>
            <a:endParaRPr lang="zh-CN" altLang="zh-CN"/>
          </a:p>
        </p:txBody>
      </p:sp>
      <p:sp>
        <p:nvSpPr>
          <p:cNvPr id="109571"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C77FAB67-9A97-4A4B-AB49-4E554006288E}" type="slidenum">
              <a:rPr lang="zh-CN" altLang="en-US" sz="1200" smtClean="0">
                <a:solidFill>
                  <a:srgbClr val="898989"/>
                </a:solidFill>
              </a:rPr>
              <a:pPr>
                <a:lnSpc>
                  <a:spcPct val="100000"/>
                </a:lnSpc>
                <a:spcBef>
                  <a:spcPct val="0"/>
                </a:spcBef>
                <a:buFontTx/>
                <a:buNone/>
              </a:pPr>
              <a:t>65</a:t>
            </a:fld>
            <a:endParaRPr lang="zh-CN" altLang="en-US" sz="1800" smtClean="0"/>
          </a:p>
        </p:txBody>
      </p:sp>
      <p:pic>
        <p:nvPicPr>
          <p:cNvPr id="109572"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481013"/>
            <a:ext cx="9982200" cy="589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9574"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pic>
        <p:nvPicPr>
          <p:cNvPr id="109575"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0595" name="Group 4"/>
          <p:cNvGrpSpPr>
            <a:grpSpLocks/>
          </p:cNvGrpSpPr>
          <p:nvPr/>
        </p:nvGrpSpPr>
        <p:grpSpPr bwMode="auto">
          <a:xfrm>
            <a:off x="0" y="6734175"/>
            <a:ext cx="12192000" cy="138113"/>
            <a:chOff x="0" y="0"/>
            <a:chExt cx="12231884" cy="334101"/>
          </a:xfrm>
        </p:grpSpPr>
        <p:sp>
          <p:nvSpPr>
            <p:cNvPr id="110609"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0610"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0611"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0612"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0613"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0596" name="矩形 7"/>
          <p:cNvSpPr>
            <a:spLocks noChangeArrowheads="1"/>
          </p:cNvSpPr>
          <p:nvPr/>
        </p:nvSpPr>
        <p:spPr bwMode="auto">
          <a:xfrm>
            <a:off x="735013" y="1187450"/>
            <a:ext cx="6834187"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zh-CN" altLang="en-US" sz="4000" b="1">
                <a:latin typeface="Arial" panose="020B0604020202020204" pitchFamily="34" charset="0"/>
                <a:sym typeface="Calibri" panose="020F0502020204030204" pitchFamily="34" charset="0"/>
              </a:rPr>
              <a:t>并发视图</a:t>
            </a:r>
            <a:r>
              <a:rPr lang="en-US" altLang="zh-CN" sz="4000" b="1">
                <a:latin typeface="Arial" panose="020B0604020202020204" pitchFamily="34" charset="0"/>
                <a:sym typeface="Calibri" panose="020F0502020204030204" pitchFamily="34" charset="0"/>
              </a:rPr>
              <a:t>(</a:t>
            </a:r>
            <a:r>
              <a:rPr lang="en-US" altLang="zh-CN" sz="4000" b="1">
                <a:solidFill>
                  <a:srgbClr val="2E3740"/>
                </a:solidFill>
                <a:sym typeface="Calibri" panose="020F0502020204030204" pitchFamily="34" charset="0"/>
              </a:rPr>
              <a:t>Process View)</a:t>
            </a:r>
          </a:p>
          <a:p>
            <a:pPr eaLnBrk="1" hangingPunct="1">
              <a:lnSpc>
                <a:spcPct val="150000"/>
              </a:lnSpc>
              <a:spcBef>
                <a:spcPct val="0"/>
              </a:spcBef>
              <a:buFont typeface="Arial" panose="020B0604020202020204" pitchFamily="34" charset="0"/>
              <a:buNone/>
            </a:pPr>
            <a:r>
              <a:rPr lang="en-US" altLang="zh-CN">
                <a:solidFill>
                  <a:srgbClr val="FF0000"/>
                </a:solidFill>
                <a:latin typeface="Arial" panose="020B0604020202020204" pitchFamily="34" charset="0"/>
                <a:sym typeface="Calibri" panose="020F0502020204030204" pitchFamily="34" charset="0"/>
              </a:rPr>
              <a:t>	</a:t>
            </a:r>
          </a:p>
          <a:p>
            <a:pPr eaLnBrk="1" hangingPunct="1">
              <a:lnSpc>
                <a:spcPct val="150000"/>
              </a:lnSpc>
              <a:spcBef>
                <a:spcPct val="0"/>
              </a:spcBef>
              <a:buFont typeface="Arial" panose="020B0604020202020204" pitchFamily="34" charset="0"/>
              <a:buNone/>
            </a:pPr>
            <a:r>
              <a:rPr lang="en-US" altLang="zh-CN" b="1">
                <a:solidFill>
                  <a:srgbClr val="FF0000"/>
                </a:solidFill>
                <a:latin typeface="Arial" panose="020B0604020202020204" pitchFamily="34" charset="0"/>
                <a:sym typeface="Calibri" panose="020F0502020204030204" pitchFamily="34" charset="0"/>
              </a:rPr>
              <a:t>	</a:t>
            </a:r>
            <a:r>
              <a:rPr lang="zh-CN" altLang="en-US" b="1">
                <a:solidFill>
                  <a:srgbClr val="FF0000"/>
                </a:solidFill>
                <a:latin typeface="Arial" panose="020B0604020202020204" pitchFamily="34" charset="0"/>
                <a:sym typeface="Calibri" panose="020F0502020204030204" pitchFamily="34" charset="0"/>
              </a:rPr>
              <a:t>并发试图显示了系统的并发性，并解决在并发系统中存在的通信问题和同步问题。</a:t>
            </a:r>
            <a:r>
              <a:rPr lang="zh-CN" altLang="en-US" b="1">
                <a:latin typeface="Arial" panose="020B0604020202020204" pitchFamily="34" charset="0"/>
                <a:sym typeface="Calibri" panose="020F0502020204030204" pitchFamily="34" charset="0"/>
              </a:rPr>
              <a:t>主要是从资源的有效利用、代码的并行执行以及系统环境中异步时间的处理等方面来考虑。</a:t>
            </a:r>
            <a:endParaRPr lang="zh-CN" altLang="en-US" sz="2400" b="1">
              <a:sym typeface="宋体" panose="02010600030101010101" pitchFamily="2" charset="-122"/>
            </a:endParaRPr>
          </a:p>
        </p:txBody>
      </p:sp>
      <p:grpSp>
        <p:nvGrpSpPr>
          <p:cNvPr id="110597" name="组合 1"/>
          <p:cNvGrpSpPr>
            <a:grpSpLocks/>
          </p:cNvGrpSpPr>
          <p:nvPr/>
        </p:nvGrpSpPr>
        <p:grpSpPr bwMode="auto">
          <a:xfrm>
            <a:off x="8326438" y="292100"/>
            <a:ext cx="2354262" cy="2400300"/>
            <a:chOff x="8772525" y="1371600"/>
            <a:chExt cx="2354387" cy="2400656"/>
          </a:xfrm>
        </p:grpSpPr>
        <p:sp>
          <p:nvSpPr>
            <p:cNvPr id="110607" name="任意多边形 18"/>
            <p:cNvSpPr>
              <a:spLocks noChangeArrowheads="1"/>
            </p:cNvSpPr>
            <p:nvPr/>
          </p:nvSpPr>
          <p:spPr bwMode="auto">
            <a:xfrm>
              <a:off x="8772525" y="1411287"/>
              <a:ext cx="2354387" cy="2360969"/>
            </a:xfrm>
            <a:custGeom>
              <a:avLst/>
              <a:gdLst>
                <a:gd name="T0" fmla="*/ 11169651 w 1635692"/>
                <a:gd name="T1" fmla="*/ 0 h 1421730"/>
                <a:gd name="T2" fmla="*/ 85388995 w 1635692"/>
                <a:gd name="T3" fmla="*/ 0 h 1421730"/>
                <a:gd name="T4" fmla="*/ 85388995 w 1635692"/>
                <a:gd name="T5" fmla="*/ 264051616 h 1421730"/>
                <a:gd name="T6" fmla="*/ 11169651 w 1635692"/>
                <a:gd name="T7" fmla="*/ 264051616 h 1421730"/>
                <a:gd name="T8" fmla="*/ 11169651 w 1635692"/>
                <a:gd name="T9" fmla="*/ 146509235 h 1421730"/>
                <a:gd name="T10" fmla="*/ 0 w 1635692"/>
                <a:gd name="T11" fmla="*/ 155655493 h 1421730"/>
                <a:gd name="T12" fmla="*/ 11078531 w 1635692"/>
                <a:gd name="T13" fmla="*/ 92672234 h 1421730"/>
                <a:gd name="T14" fmla="*/ 11169651 w 1635692"/>
                <a:gd name="T15" fmla="*/ 92874600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lnTo>
                    <a:pt x="21396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0608" name="矩形 8"/>
            <p:cNvSpPr>
              <a:spLocks noChangeArrowheads="1"/>
            </p:cNvSpPr>
            <p:nvPr/>
          </p:nvSpPr>
          <p:spPr bwMode="auto">
            <a:xfrm>
              <a:off x="9075738" y="1371600"/>
              <a:ext cx="1794320" cy="233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b="1">
                  <a:solidFill>
                    <a:srgbClr val="EFE9EB"/>
                  </a:solidFill>
                  <a:sym typeface="宋体" panose="02010600030101010101" pitchFamily="2" charset="-122"/>
                </a:rPr>
                <a:t>常用图形</a:t>
              </a:r>
              <a:endParaRPr lang="en-US" altLang="zh-CN" b="1">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状态机图</a:t>
              </a:r>
              <a:endParaRPr lang="en-US" altLang="zh-CN" sz="2400">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通信图</a:t>
              </a:r>
              <a:endParaRPr lang="en-US" altLang="zh-CN" sz="2400">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活动图</a:t>
              </a:r>
            </a:p>
          </p:txBody>
        </p:sp>
      </p:grpSp>
      <p:grpSp>
        <p:nvGrpSpPr>
          <p:cNvPr id="110598" name="组合 2"/>
          <p:cNvGrpSpPr>
            <a:grpSpLocks/>
          </p:cNvGrpSpPr>
          <p:nvPr/>
        </p:nvGrpSpPr>
        <p:grpSpPr bwMode="auto">
          <a:xfrm>
            <a:off x="9263063" y="3995738"/>
            <a:ext cx="2587625" cy="2025650"/>
            <a:chOff x="8772525" y="4016375"/>
            <a:chExt cx="2588070" cy="2024829"/>
          </a:xfrm>
        </p:grpSpPr>
        <p:sp>
          <p:nvSpPr>
            <p:cNvPr id="110605" name="任意多边形 21"/>
            <p:cNvSpPr>
              <a:spLocks noChangeArrowheads="1"/>
            </p:cNvSpPr>
            <p:nvPr/>
          </p:nvSpPr>
          <p:spPr bwMode="auto">
            <a:xfrm>
              <a:off x="8772525" y="4040188"/>
              <a:ext cx="2426306" cy="2001016"/>
            </a:xfrm>
            <a:custGeom>
              <a:avLst/>
              <a:gdLst>
                <a:gd name="T0" fmla="*/ 14268158 w 1655146"/>
                <a:gd name="T1" fmla="*/ 0 h 1421730"/>
                <a:gd name="T2" fmla="*/ 101175468 w 1655146"/>
                <a:gd name="T3" fmla="*/ 0 h 1421730"/>
                <a:gd name="T4" fmla="*/ 101175468 w 1655146"/>
                <a:gd name="T5" fmla="*/ 34159546 h 1421730"/>
                <a:gd name="T6" fmla="*/ 14268158 w 1655146"/>
                <a:gd name="T7" fmla="*/ 34159546 h 1421730"/>
                <a:gd name="T8" fmla="*/ 14268158 w 1655146"/>
                <a:gd name="T9" fmla="*/ 19307432 h 1421730"/>
                <a:gd name="T10" fmla="*/ 0 w 1655146"/>
                <a:gd name="T11" fmla="*/ 16054672 h 1421730"/>
                <a:gd name="T12" fmla="*/ 14268158 w 1655146"/>
                <a:gd name="T13" fmla="*/ 12801897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lnTo>
                    <a:pt x="233416"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0606" name="矩形 9"/>
            <p:cNvSpPr>
              <a:spLocks noChangeArrowheads="1"/>
            </p:cNvSpPr>
            <p:nvPr/>
          </p:nvSpPr>
          <p:spPr bwMode="auto">
            <a:xfrm>
              <a:off x="9075738" y="4016375"/>
              <a:ext cx="228485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2400" b="1">
                  <a:solidFill>
                    <a:schemeClr val="bg1"/>
                  </a:solidFill>
                  <a:sym typeface="宋体" panose="02010600030101010101" pitchFamily="2" charset="-122"/>
                </a:rPr>
                <a:t>适用对象</a:t>
              </a:r>
              <a:endParaRPr lang="en-US" altLang="zh-CN" sz="2400"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开发人员</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系统集成人员</a:t>
              </a:r>
              <a:endParaRPr lang="en-US" altLang="zh-CN" sz="2400">
                <a:solidFill>
                  <a:schemeClr val="bg1"/>
                </a:solidFill>
                <a:sym typeface="宋体" panose="02010600030101010101" pitchFamily="2" charset="-122"/>
              </a:endParaRPr>
            </a:p>
          </p:txBody>
        </p:sp>
      </p:grpSp>
      <p:sp>
        <p:nvSpPr>
          <p:cNvPr id="110599" name="Freeform 44"/>
          <p:cNvSpPr>
            <a:spLocks noChangeArrowheads="1"/>
          </p:cNvSpPr>
          <p:nvPr/>
        </p:nvSpPr>
        <p:spPr bwMode="auto">
          <a:xfrm flipH="1">
            <a:off x="8074025" y="3027363"/>
            <a:ext cx="1430338" cy="1444625"/>
          </a:xfrm>
          <a:custGeom>
            <a:avLst/>
            <a:gdLst>
              <a:gd name="T0" fmla="*/ 2147483646 w 4620"/>
              <a:gd name="T1" fmla="*/ 0 h 4615"/>
              <a:gd name="T2" fmla="*/ 2147483646 w 4620"/>
              <a:gd name="T3" fmla="*/ 2147483646 h 4615"/>
              <a:gd name="T4" fmla="*/ 2147483646 w 4620"/>
              <a:gd name="T5" fmla="*/ 2147483646 h 4615"/>
              <a:gd name="T6" fmla="*/ 2147483646 w 4620"/>
              <a:gd name="T7" fmla="*/ 2147483646 h 4615"/>
              <a:gd name="T8" fmla="*/ 2147483646 w 4620"/>
              <a:gd name="T9" fmla="*/ 2147483646 h 4615"/>
              <a:gd name="T10" fmla="*/ 2147483646 w 4620"/>
              <a:gd name="T11" fmla="*/ 2147483646 h 4615"/>
              <a:gd name="T12" fmla="*/ 2147483646 w 4620"/>
              <a:gd name="T13" fmla="*/ 2147483646 h 4615"/>
              <a:gd name="T14" fmla="*/ 2147483646 w 4620"/>
              <a:gd name="T15" fmla="*/ 2147483646 h 4615"/>
              <a:gd name="T16" fmla="*/ 2147483646 w 4620"/>
              <a:gd name="T17" fmla="*/ 2147483646 h 4615"/>
              <a:gd name="T18" fmla="*/ 2147483646 w 4620"/>
              <a:gd name="T19" fmla="*/ 2147483646 h 4615"/>
              <a:gd name="T20" fmla="*/ 2147483646 w 4620"/>
              <a:gd name="T21" fmla="*/ 2147483646 h 4615"/>
              <a:gd name="T22" fmla="*/ 2147483646 w 4620"/>
              <a:gd name="T23" fmla="*/ 2147483646 h 4615"/>
              <a:gd name="T24" fmla="*/ 2147483646 w 4620"/>
              <a:gd name="T25" fmla="*/ 2147483646 h 4615"/>
              <a:gd name="T26" fmla="*/ 2147483646 w 4620"/>
              <a:gd name="T27" fmla="*/ 2147483646 h 4615"/>
              <a:gd name="T28" fmla="*/ 0 w 4620"/>
              <a:gd name="T29" fmla="*/ 2147483646 h 4615"/>
              <a:gd name="T30" fmla="*/ 0 w 4620"/>
              <a:gd name="T31" fmla="*/ 2147483646 h 4615"/>
              <a:gd name="T32" fmla="*/ 2147483646 w 4620"/>
              <a:gd name="T33" fmla="*/ 2147483646 h 4615"/>
              <a:gd name="T34" fmla="*/ 2147483646 w 4620"/>
              <a:gd name="T35" fmla="*/ 2147483646 h 4615"/>
              <a:gd name="T36" fmla="*/ 2147483646 w 4620"/>
              <a:gd name="T37" fmla="*/ 2147483646 h 4615"/>
              <a:gd name="T38" fmla="*/ 2147483646 w 4620"/>
              <a:gd name="T39" fmla="*/ 2147483646 h 4615"/>
              <a:gd name="T40" fmla="*/ 2147483646 w 4620"/>
              <a:gd name="T41" fmla="*/ 2147483646 h 4615"/>
              <a:gd name="T42" fmla="*/ 2147483646 w 4620"/>
              <a:gd name="T43" fmla="*/ 2147483646 h 4615"/>
              <a:gd name="T44" fmla="*/ 2147483646 w 4620"/>
              <a:gd name="T45" fmla="*/ 2147483646 h 4615"/>
              <a:gd name="T46" fmla="*/ 0 w 4620"/>
              <a:gd name="T47" fmla="*/ 2147483646 h 4615"/>
              <a:gd name="T48" fmla="*/ 0 w 4620"/>
              <a:gd name="T49" fmla="*/ 2147483646 h 4615"/>
              <a:gd name="T50" fmla="*/ 2147483646 w 4620"/>
              <a:gd name="T51" fmla="*/ 2147483646 h 4615"/>
              <a:gd name="T52" fmla="*/ 2147483646 w 4620"/>
              <a:gd name="T53" fmla="*/ 2147483646 h 4615"/>
              <a:gd name="T54" fmla="*/ 2147483646 w 4620"/>
              <a:gd name="T55" fmla="*/ 2147483646 h 4615"/>
              <a:gd name="T56" fmla="*/ 2147483646 w 4620"/>
              <a:gd name="T57" fmla="*/ 2147483646 h 4615"/>
              <a:gd name="T58" fmla="*/ 2147483646 w 4620"/>
              <a:gd name="T59" fmla="*/ 2147483646 h 4615"/>
              <a:gd name="T60" fmla="*/ 2147483646 w 4620"/>
              <a:gd name="T61" fmla="*/ 2147483646 h 4615"/>
              <a:gd name="T62" fmla="*/ 2147483646 w 4620"/>
              <a:gd name="T63" fmla="*/ 2147483646 h 4615"/>
              <a:gd name="T64" fmla="*/ 2147483646 w 4620"/>
              <a:gd name="T65" fmla="*/ 2147483646 h 4615"/>
              <a:gd name="T66" fmla="*/ 2147483646 w 4620"/>
              <a:gd name="T67" fmla="*/ 2147483646 h 4615"/>
              <a:gd name="T68" fmla="*/ 2147483646 w 4620"/>
              <a:gd name="T69" fmla="*/ 2147483646 h 4615"/>
              <a:gd name="T70" fmla="*/ 2147483646 w 4620"/>
              <a:gd name="T71" fmla="*/ 2147483646 h 4615"/>
              <a:gd name="T72" fmla="*/ 2147483646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26B7CC"/>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10600" name="直接连接符 6"/>
          <p:cNvSpPr>
            <a:spLocks noChangeShapeType="1"/>
          </p:cNvSpPr>
          <p:nvPr/>
        </p:nvSpPr>
        <p:spPr bwMode="auto">
          <a:xfrm rot="16200000" flipV="1">
            <a:off x="6748462" y="3403601"/>
            <a:ext cx="2206625" cy="0"/>
          </a:xfrm>
          <a:prstGeom prst="line">
            <a:avLst/>
          </a:prstGeom>
          <a:noFill/>
          <a:ln w="50800">
            <a:solidFill>
              <a:srgbClr val="26B7CC"/>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1"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4" name="日期占位符 3">
            <a:extLst>
              <a:ext uri="{FF2B5EF4-FFF2-40B4-BE49-F238E27FC236}"/>
            </a:extLst>
          </p:cNvPr>
          <p:cNvSpPr>
            <a:spLocks noGrp="1"/>
          </p:cNvSpPr>
          <p:nvPr>
            <p:ph type="dt" sz="quarter" idx="10"/>
          </p:nvPr>
        </p:nvSpPr>
        <p:spPr/>
        <p:txBody>
          <a:bodyPr/>
          <a:lstStyle/>
          <a:p>
            <a:pPr>
              <a:defRPr/>
            </a:pPr>
            <a:fld id="{1CFF51CE-64B1-4C0B-97BB-5EA7950ABC69}" type="datetime1">
              <a:rPr lang="zh-CN" altLang="en-US"/>
              <a:pPr>
                <a:defRPr/>
              </a:pPr>
              <a:t>2018/10/21</a:t>
            </a:fld>
            <a:endParaRPr lang="zh-CN" altLang="zh-CN" dirty="0"/>
          </a:p>
        </p:txBody>
      </p:sp>
      <p:sp>
        <p:nvSpPr>
          <p:cNvPr id="1106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73756748-1EF2-44F3-BEA0-3DD8EB42A699}" type="slidenum">
              <a:rPr lang="zh-CN" altLang="en-US" sz="1200" smtClean="0">
                <a:solidFill>
                  <a:srgbClr val="898989"/>
                </a:solidFill>
              </a:rPr>
              <a:pPr>
                <a:lnSpc>
                  <a:spcPct val="100000"/>
                </a:lnSpc>
                <a:spcBef>
                  <a:spcPct val="0"/>
                </a:spcBef>
                <a:buFontTx/>
                <a:buNone/>
              </a:pPr>
              <a:t>66</a:t>
            </a:fld>
            <a:endParaRPr lang="zh-CN" altLang="en-US" sz="1800" smtClean="0"/>
          </a:p>
        </p:txBody>
      </p:sp>
      <p:pic>
        <p:nvPicPr>
          <p:cNvPr id="110604"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757B0F59-BF15-4AA1-AA72-206F552CBB5D}" type="datetime1">
              <a:rPr lang="zh-CN" altLang="en-US" smtClean="0"/>
              <a:pPr>
                <a:defRPr/>
              </a:pPr>
              <a:t>2018/10/21</a:t>
            </a:fld>
            <a:endParaRPr lang="zh-CN" altLang="zh-CN"/>
          </a:p>
        </p:txBody>
      </p:sp>
      <p:sp>
        <p:nvSpPr>
          <p:cNvPr id="111619"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ED5F5E42-2F66-4EDC-8B2F-9C2C03070811}" type="slidenum">
              <a:rPr lang="zh-CN" altLang="en-US" sz="1200" smtClean="0">
                <a:solidFill>
                  <a:srgbClr val="898989"/>
                </a:solidFill>
              </a:rPr>
              <a:pPr>
                <a:lnSpc>
                  <a:spcPct val="100000"/>
                </a:lnSpc>
                <a:spcBef>
                  <a:spcPct val="0"/>
                </a:spcBef>
                <a:buFontTx/>
                <a:buNone/>
              </a:pPr>
              <a:t>67</a:t>
            </a:fld>
            <a:endParaRPr lang="zh-CN" altLang="en-US" sz="1800" smtClean="0"/>
          </a:p>
        </p:txBody>
      </p:sp>
      <p:pic>
        <p:nvPicPr>
          <p:cNvPr id="11162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0"/>
            <a:ext cx="8797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1622"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pic>
        <p:nvPicPr>
          <p:cNvPr id="111623"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2643" name="Group 4"/>
          <p:cNvGrpSpPr>
            <a:grpSpLocks/>
          </p:cNvGrpSpPr>
          <p:nvPr/>
        </p:nvGrpSpPr>
        <p:grpSpPr bwMode="auto">
          <a:xfrm>
            <a:off x="0" y="6734175"/>
            <a:ext cx="12192000" cy="138113"/>
            <a:chOff x="0" y="0"/>
            <a:chExt cx="12231884" cy="334101"/>
          </a:xfrm>
        </p:grpSpPr>
        <p:sp>
          <p:nvSpPr>
            <p:cNvPr id="112657"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58"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59"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60"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61"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2644" name="矩形 7"/>
          <p:cNvSpPr>
            <a:spLocks noChangeArrowheads="1"/>
          </p:cNvSpPr>
          <p:nvPr/>
        </p:nvSpPr>
        <p:spPr bwMode="auto">
          <a:xfrm>
            <a:off x="511175" y="1449388"/>
            <a:ext cx="6802438"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 typeface="Arial" panose="020B0604020202020204" pitchFamily="34" charset="0"/>
              <a:buNone/>
            </a:pPr>
            <a:r>
              <a:rPr lang="zh-CN" altLang="en-US" b="1">
                <a:solidFill>
                  <a:srgbClr val="2E3740"/>
                </a:solidFill>
                <a:sym typeface="宋体" panose="02010600030101010101" pitchFamily="2" charset="-122"/>
              </a:rPr>
              <a:t>组件视图（</a:t>
            </a:r>
            <a:r>
              <a:rPr lang="en-US" altLang="zh-CN" b="1">
                <a:solidFill>
                  <a:srgbClr val="2E3740"/>
                </a:solidFill>
                <a:sym typeface="宋体" panose="02010600030101010101" pitchFamily="2" charset="-122"/>
              </a:rPr>
              <a:t>physical view)</a:t>
            </a:r>
            <a:endParaRPr lang="en-US" altLang="zh-CN" b="1">
              <a:solidFill>
                <a:srgbClr val="2E3740"/>
              </a:solidFill>
              <a:sym typeface="Calibri" panose="020F0502020204030204" pitchFamily="34" charset="0"/>
            </a:endParaRPr>
          </a:p>
          <a:p>
            <a:pPr eaLnBrk="1" hangingPunct="1">
              <a:lnSpc>
                <a:spcPct val="150000"/>
              </a:lnSpc>
              <a:spcBef>
                <a:spcPct val="0"/>
              </a:spcBef>
              <a:buFont typeface="Arial" panose="020B0604020202020204" pitchFamily="34" charset="0"/>
              <a:buNone/>
            </a:pPr>
            <a:r>
              <a:rPr lang="en-US" altLang="zh-CN" sz="1400">
                <a:latin typeface="Arial" panose="020B0604020202020204" pitchFamily="34" charset="0"/>
                <a:sym typeface="Calibri" panose="020F0502020204030204" pitchFamily="34" charset="0"/>
              </a:rPr>
              <a:t>             </a:t>
            </a:r>
            <a:r>
              <a:rPr lang="zh-CN" altLang="en-US">
                <a:latin typeface="Arial" panose="020B0604020202020204" pitchFamily="34" charset="0"/>
                <a:sym typeface="Calibri" panose="020F0502020204030204" pitchFamily="34" charset="0"/>
              </a:rPr>
              <a:t>组件视图包含了用于装配与发布物理系统的制品。这种视图主要针对系统发布的配置管理，它由一些独立的文件组成；这些文件可以用各种方法装配，以产生运行系统。它同时也关注从逻辑的类和构件到物理制品的映射。</a:t>
            </a:r>
            <a:r>
              <a:rPr lang="zh-CN" altLang="en-US" b="1">
                <a:solidFill>
                  <a:srgbClr val="FF0000"/>
                </a:solidFill>
                <a:latin typeface="Arial" panose="020B0604020202020204" pitchFamily="34" charset="0"/>
                <a:sym typeface="Calibri" panose="020F0502020204030204" pitchFamily="34" charset="0"/>
              </a:rPr>
              <a:t>显示代码组件的组织结构</a:t>
            </a:r>
            <a:endParaRPr lang="zh-CN" altLang="en-US" sz="1600" b="1">
              <a:solidFill>
                <a:srgbClr val="FF0000"/>
              </a:solidFill>
              <a:sym typeface="宋体" panose="02010600030101010101" pitchFamily="2" charset="-122"/>
            </a:endParaRPr>
          </a:p>
        </p:txBody>
      </p:sp>
      <p:grpSp>
        <p:nvGrpSpPr>
          <p:cNvPr id="112645" name="组合 1"/>
          <p:cNvGrpSpPr>
            <a:grpSpLocks/>
          </p:cNvGrpSpPr>
          <p:nvPr/>
        </p:nvGrpSpPr>
        <p:grpSpPr bwMode="auto">
          <a:xfrm>
            <a:off x="8335963" y="249238"/>
            <a:ext cx="2386012" cy="2959100"/>
            <a:chOff x="8770937" y="1314450"/>
            <a:chExt cx="2386797" cy="2959418"/>
          </a:xfrm>
        </p:grpSpPr>
        <p:sp>
          <p:nvSpPr>
            <p:cNvPr id="112655" name="任意多边形 18"/>
            <p:cNvSpPr>
              <a:spLocks noChangeArrowheads="1"/>
            </p:cNvSpPr>
            <p:nvPr/>
          </p:nvSpPr>
          <p:spPr bwMode="auto">
            <a:xfrm>
              <a:off x="8770937" y="1314450"/>
              <a:ext cx="2386797" cy="2959418"/>
            </a:xfrm>
            <a:custGeom>
              <a:avLst/>
              <a:gdLst>
                <a:gd name="T0" fmla="*/ 13285401 w 1635692"/>
                <a:gd name="T1" fmla="*/ 0 h 1421730"/>
                <a:gd name="T2" fmla="*/ 101563523 w 1635692"/>
                <a:gd name="T3" fmla="*/ 0 h 1421730"/>
                <a:gd name="T4" fmla="*/ 101563523 w 1635692"/>
                <a:gd name="T5" fmla="*/ 2147483646 h 1421730"/>
                <a:gd name="T6" fmla="*/ 13285401 w 1635692"/>
                <a:gd name="T7" fmla="*/ 2147483646 h 1421730"/>
                <a:gd name="T8" fmla="*/ 13285401 w 1635692"/>
                <a:gd name="T9" fmla="*/ 1949909601 h 1421730"/>
                <a:gd name="T10" fmla="*/ 0 w 1635692"/>
                <a:gd name="T11" fmla="*/ 2071636171 h 1421730"/>
                <a:gd name="T12" fmla="*/ 13177119 w 1635692"/>
                <a:gd name="T13" fmla="*/ 1233389002 h 1421730"/>
                <a:gd name="T14" fmla="*/ 13285401 w 1635692"/>
                <a:gd name="T15" fmla="*/ 1236080415 h 1421730"/>
                <a:gd name="T16" fmla="*/ 0 60000 65536"/>
                <a:gd name="T17" fmla="*/ 0 60000 65536"/>
                <a:gd name="T18" fmla="*/ 0 60000 65536"/>
                <a:gd name="T19" fmla="*/ 0 60000 65536"/>
                <a:gd name="T20" fmla="*/ 0 60000 65536"/>
                <a:gd name="T21" fmla="*/ 0 60000 65536"/>
                <a:gd name="T22" fmla="*/ 0 60000 65536"/>
                <a:gd name="T23" fmla="*/ 0 60000 65536"/>
                <a:gd name="T24" fmla="*/ 0 w 1635692"/>
                <a:gd name="T25" fmla="*/ 0 h 1421730"/>
                <a:gd name="T26" fmla="*/ 1635692 w 1635692"/>
                <a:gd name="T27" fmla="*/ 1421730 h 14217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35692" h="1421730">
                  <a:moveTo>
                    <a:pt x="213962" y="0"/>
                  </a:moveTo>
                  <a:lnTo>
                    <a:pt x="1635692" y="0"/>
                  </a:lnTo>
                  <a:lnTo>
                    <a:pt x="1635692" y="1421730"/>
                  </a:lnTo>
                  <a:lnTo>
                    <a:pt x="213962" y="1421730"/>
                  </a:lnTo>
                  <a:lnTo>
                    <a:pt x="213962" y="788847"/>
                  </a:lnTo>
                  <a:lnTo>
                    <a:pt x="0" y="838094"/>
                  </a:lnTo>
                  <a:lnTo>
                    <a:pt x="212219" y="498974"/>
                  </a:lnTo>
                  <a:lnTo>
                    <a:pt x="213962" y="500064"/>
                  </a:lnTo>
                  <a:lnTo>
                    <a:pt x="21396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2656" name="矩形 8"/>
            <p:cNvSpPr>
              <a:spLocks noChangeArrowheads="1"/>
            </p:cNvSpPr>
            <p:nvPr/>
          </p:nvSpPr>
          <p:spPr bwMode="auto">
            <a:xfrm>
              <a:off x="9146475" y="2030213"/>
              <a:ext cx="1809750" cy="122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b="1">
                  <a:solidFill>
                    <a:srgbClr val="EFE9EB"/>
                  </a:solidFill>
                  <a:sym typeface="宋体" panose="02010600030101010101" pitchFamily="2" charset="-122"/>
                </a:rPr>
                <a:t>常用图形</a:t>
              </a:r>
              <a:endParaRPr lang="en-US" altLang="zh-CN" b="1">
                <a:solidFill>
                  <a:srgbClr val="EFE9EB"/>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rgbClr val="EFE9EB"/>
                  </a:solidFill>
                  <a:sym typeface="宋体" panose="02010600030101010101" pitchFamily="2" charset="-122"/>
                </a:rPr>
                <a:t>构件图</a:t>
              </a:r>
              <a:endParaRPr lang="en-US" altLang="zh-CN" sz="2400">
                <a:solidFill>
                  <a:srgbClr val="EFE9EB"/>
                </a:solidFill>
                <a:sym typeface="宋体" panose="02010600030101010101" pitchFamily="2" charset="-122"/>
              </a:endParaRPr>
            </a:p>
          </p:txBody>
        </p:sp>
      </p:grpSp>
      <p:grpSp>
        <p:nvGrpSpPr>
          <p:cNvPr id="112646" name="组合 2"/>
          <p:cNvGrpSpPr>
            <a:grpSpLocks/>
          </p:cNvGrpSpPr>
          <p:nvPr/>
        </p:nvGrpSpPr>
        <p:grpSpPr bwMode="auto">
          <a:xfrm>
            <a:off x="9399588" y="4183063"/>
            <a:ext cx="2249487" cy="1358900"/>
            <a:chOff x="8770938" y="4068763"/>
            <a:chExt cx="2249487" cy="1358286"/>
          </a:xfrm>
        </p:grpSpPr>
        <p:sp>
          <p:nvSpPr>
            <p:cNvPr id="112653" name="任意多边形 21"/>
            <p:cNvSpPr>
              <a:spLocks noChangeArrowheads="1"/>
            </p:cNvSpPr>
            <p:nvPr/>
          </p:nvSpPr>
          <p:spPr bwMode="auto">
            <a:xfrm>
              <a:off x="8770938" y="4068763"/>
              <a:ext cx="1949450" cy="1358286"/>
            </a:xfrm>
            <a:custGeom>
              <a:avLst/>
              <a:gdLst>
                <a:gd name="T0" fmla="*/ 1659553 w 1655146"/>
                <a:gd name="T1" fmla="*/ 0 h 1421730"/>
                <a:gd name="T2" fmla="*/ 11767932 w 1655146"/>
                <a:gd name="T3" fmla="*/ 0 h 1421730"/>
                <a:gd name="T4" fmla="*/ 11767932 w 1655146"/>
                <a:gd name="T5" fmla="*/ 392377 h 1421730"/>
                <a:gd name="T6" fmla="*/ 1659553 w 1655146"/>
                <a:gd name="T7" fmla="*/ 392377 h 1421730"/>
                <a:gd name="T8" fmla="*/ 1659553 w 1655146"/>
                <a:gd name="T9" fmla="*/ 221778 h 1421730"/>
                <a:gd name="T10" fmla="*/ 0 w 1655146"/>
                <a:gd name="T11" fmla="*/ 184414 h 1421730"/>
                <a:gd name="T12" fmla="*/ 1659553 w 1655146"/>
                <a:gd name="T13" fmla="*/ 147049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lnTo>
                    <a:pt x="233416"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2654" name="矩形 9"/>
            <p:cNvSpPr>
              <a:spLocks noChangeArrowheads="1"/>
            </p:cNvSpPr>
            <p:nvPr/>
          </p:nvSpPr>
          <p:spPr bwMode="auto">
            <a:xfrm>
              <a:off x="9056688" y="4137025"/>
              <a:ext cx="19637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sz="2400" b="1">
                  <a:solidFill>
                    <a:schemeClr val="bg1"/>
                  </a:solidFill>
                  <a:sym typeface="宋体" panose="02010600030101010101" pitchFamily="2" charset="-122"/>
                </a:rPr>
                <a:t>适用对象</a:t>
              </a:r>
              <a:endParaRPr lang="en-US" altLang="zh-CN" sz="2400"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开发人员</a:t>
              </a:r>
              <a:endParaRPr lang="en-US" altLang="zh-CN" sz="2400">
                <a:solidFill>
                  <a:schemeClr val="bg1"/>
                </a:solidFill>
                <a:sym typeface="宋体" panose="02010600030101010101" pitchFamily="2" charset="-122"/>
              </a:endParaRPr>
            </a:p>
          </p:txBody>
        </p:sp>
      </p:grpSp>
      <p:sp>
        <p:nvSpPr>
          <p:cNvPr id="112647" name="Freeform 44"/>
          <p:cNvSpPr>
            <a:spLocks noChangeArrowheads="1"/>
          </p:cNvSpPr>
          <p:nvPr/>
        </p:nvSpPr>
        <p:spPr bwMode="auto">
          <a:xfrm flipH="1">
            <a:off x="7826375" y="3405188"/>
            <a:ext cx="1428750" cy="1444625"/>
          </a:xfrm>
          <a:custGeom>
            <a:avLst/>
            <a:gdLst>
              <a:gd name="T0" fmla="*/ 2147483646 w 4620"/>
              <a:gd name="T1" fmla="*/ 0 h 4615"/>
              <a:gd name="T2" fmla="*/ 2147483646 w 4620"/>
              <a:gd name="T3" fmla="*/ 2147483646 h 4615"/>
              <a:gd name="T4" fmla="*/ 2147483646 w 4620"/>
              <a:gd name="T5" fmla="*/ 2147483646 h 4615"/>
              <a:gd name="T6" fmla="*/ 2147483646 w 4620"/>
              <a:gd name="T7" fmla="*/ 2147483646 h 4615"/>
              <a:gd name="T8" fmla="*/ 2147483646 w 4620"/>
              <a:gd name="T9" fmla="*/ 2147483646 h 4615"/>
              <a:gd name="T10" fmla="*/ 2147483646 w 4620"/>
              <a:gd name="T11" fmla="*/ 2147483646 h 4615"/>
              <a:gd name="T12" fmla="*/ 2147483646 w 4620"/>
              <a:gd name="T13" fmla="*/ 2147483646 h 4615"/>
              <a:gd name="T14" fmla="*/ 2147483646 w 4620"/>
              <a:gd name="T15" fmla="*/ 2147483646 h 4615"/>
              <a:gd name="T16" fmla="*/ 2147483646 w 4620"/>
              <a:gd name="T17" fmla="*/ 2147483646 h 4615"/>
              <a:gd name="T18" fmla="*/ 2147483646 w 4620"/>
              <a:gd name="T19" fmla="*/ 2147483646 h 4615"/>
              <a:gd name="T20" fmla="*/ 2147483646 w 4620"/>
              <a:gd name="T21" fmla="*/ 2147483646 h 4615"/>
              <a:gd name="T22" fmla="*/ 2147483646 w 4620"/>
              <a:gd name="T23" fmla="*/ 2147483646 h 4615"/>
              <a:gd name="T24" fmla="*/ 2147483646 w 4620"/>
              <a:gd name="T25" fmla="*/ 2147483646 h 4615"/>
              <a:gd name="T26" fmla="*/ 2147483646 w 4620"/>
              <a:gd name="T27" fmla="*/ 2147483646 h 4615"/>
              <a:gd name="T28" fmla="*/ 0 w 4620"/>
              <a:gd name="T29" fmla="*/ 2147483646 h 4615"/>
              <a:gd name="T30" fmla="*/ 0 w 4620"/>
              <a:gd name="T31" fmla="*/ 2147483646 h 4615"/>
              <a:gd name="T32" fmla="*/ 2147483646 w 4620"/>
              <a:gd name="T33" fmla="*/ 2147483646 h 4615"/>
              <a:gd name="T34" fmla="*/ 2147483646 w 4620"/>
              <a:gd name="T35" fmla="*/ 2147483646 h 4615"/>
              <a:gd name="T36" fmla="*/ 2147483646 w 4620"/>
              <a:gd name="T37" fmla="*/ 2147483646 h 4615"/>
              <a:gd name="T38" fmla="*/ 2147483646 w 4620"/>
              <a:gd name="T39" fmla="*/ 2147483646 h 4615"/>
              <a:gd name="T40" fmla="*/ 2147483646 w 4620"/>
              <a:gd name="T41" fmla="*/ 2147483646 h 4615"/>
              <a:gd name="T42" fmla="*/ 2147483646 w 4620"/>
              <a:gd name="T43" fmla="*/ 2147483646 h 4615"/>
              <a:gd name="T44" fmla="*/ 2147483646 w 4620"/>
              <a:gd name="T45" fmla="*/ 2147483646 h 4615"/>
              <a:gd name="T46" fmla="*/ 0 w 4620"/>
              <a:gd name="T47" fmla="*/ 2147483646 h 4615"/>
              <a:gd name="T48" fmla="*/ 0 w 4620"/>
              <a:gd name="T49" fmla="*/ 2147483646 h 4615"/>
              <a:gd name="T50" fmla="*/ 2147483646 w 4620"/>
              <a:gd name="T51" fmla="*/ 2147483646 h 4615"/>
              <a:gd name="T52" fmla="*/ 2147483646 w 4620"/>
              <a:gd name="T53" fmla="*/ 2147483646 h 4615"/>
              <a:gd name="T54" fmla="*/ 2147483646 w 4620"/>
              <a:gd name="T55" fmla="*/ 2147483646 h 4615"/>
              <a:gd name="T56" fmla="*/ 2147483646 w 4620"/>
              <a:gd name="T57" fmla="*/ 2147483646 h 4615"/>
              <a:gd name="T58" fmla="*/ 2147483646 w 4620"/>
              <a:gd name="T59" fmla="*/ 2147483646 h 4615"/>
              <a:gd name="T60" fmla="*/ 2147483646 w 4620"/>
              <a:gd name="T61" fmla="*/ 2147483646 h 4615"/>
              <a:gd name="T62" fmla="*/ 2147483646 w 4620"/>
              <a:gd name="T63" fmla="*/ 2147483646 h 4615"/>
              <a:gd name="T64" fmla="*/ 2147483646 w 4620"/>
              <a:gd name="T65" fmla="*/ 2147483646 h 4615"/>
              <a:gd name="T66" fmla="*/ 2147483646 w 4620"/>
              <a:gd name="T67" fmla="*/ 2147483646 h 4615"/>
              <a:gd name="T68" fmla="*/ 2147483646 w 4620"/>
              <a:gd name="T69" fmla="*/ 2147483646 h 4615"/>
              <a:gd name="T70" fmla="*/ 2147483646 w 4620"/>
              <a:gd name="T71" fmla="*/ 2147483646 h 4615"/>
              <a:gd name="T72" fmla="*/ 2147483646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26B7CC"/>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12648" name="直接连接符 6"/>
          <p:cNvSpPr>
            <a:spLocks noChangeShapeType="1"/>
          </p:cNvSpPr>
          <p:nvPr/>
        </p:nvSpPr>
        <p:spPr bwMode="auto">
          <a:xfrm rot="16200000" flipV="1">
            <a:off x="6500812" y="3441701"/>
            <a:ext cx="2206625" cy="0"/>
          </a:xfrm>
          <a:prstGeom prst="line">
            <a:avLst/>
          </a:prstGeom>
          <a:noFill/>
          <a:ln w="50800">
            <a:solidFill>
              <a:srgbClr val="26B7CC"/>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9"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4" name="日期占位符 3">
            <a:extLst>
              <a:ext uri="{FF2B5EF4-FFF2-40B4-BE49-F238E27FC236}"/>
            </a:extLst>
          </p:cNvPr>
          <p:cNvSpPr>
            <a:spLocks noGrp="1"/>
          </p:cNvSpPr>
          <p:nvPr>
            <p:ph type="dt" sz="quarter" idx="10"/>
          </p:nvPr>
        </p:nvSpPr>
        <p:spPr/>
        <p:txBody>
          <a:bodyPr/>
          <a:lstStyle/>
          <a:p>
            <a:pPr>
              <a:defRPr/>
            </a:pPr>
            <a:fld id="{2DF67186-5CCB-40E0-81E8-0B1814E0DD5F}" type="datetime1">
              <a:rPr lang="zh-CN" altLang="en-US"/>
              <a:pPr>
                <a:defRPr/>
              </a:pPr>
              <a:t>2018/10/21</a:t>
            </a:fld>
            <a:endParaRPr lang="zh-CN" altLang="zh-CN"/>
          </a:p>
        </p:txBody>
      </p:sp>
      <p:sp>
        <p:nvSpPr>
          <p:cNvPr id="1126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8C6296F-BDEE-4001-804C-D95D52C90C3A}" type="slidenum">
              <a:rPr lang="zh-CN" altLang="en-US" sz="1200" smtClean="0">
                <a:solidFill>
                  <a:srgbClr val="898989"/>
                </a:solidFill>
              </a:rPr>
              <a:pPr>
                <a:lnSpc>
                  <a:spcPct val="100000"/>
                </a:lnSpc>
                <a:spcBef>
                  <a:spcPct val="0"/>
                </a:spcBef>
                <a:buFontTx/>
                <a:buNone/>
              </a:pPr>
              <a:t>68</a:t>
            </a:fld>
            <a:endParaRPr lang="zh-CN" altLang="en-US" sz="1800" smtClean="0"/>
          </a:p>
        </p:txBody>
      </p:sp>
      <p:pic>
        <p:nvPicPr>
          <p:cNvPr id="112652" name="图片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quarter" idx="10"/>
          </p:nvPr>
        </p:nvSpPr>
        <p:spPr/>
        <p:txBody>
          <a:bodyPr/>
          <a:lstStyle/>
          <a:p>
            <a:pPr>
              <a:defRPr/>
            </a:pPr>
            <a:fld id="{964943C0-FA86-43C0-93F4-6C901C482D76}" type="datetime1">
              <a:rPr lang="zh-CN" altLang="en-US" smtClean="0"/>
              <a:pPr>
                <a:defRPr/>
              </a:pPr>
              <a:t>2018/10/21</a:t>
            </a:fld>
            <a:endParaRPr lang="zh-CN" altLang="zh-CN"/>
          </a:p>
        </p:txBody>
      </p:sp>
      <p:sp>
        <p:nvSpPr>
          <p:cNvPr id="1136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694FF1A-34D9-4F84-8B59-0F3CD89A082B}" type="slidenum">
              <a:rPr lang="zh-CN" altLang="en-US" smtClean="0">
                <a:solidFill>
                  <a:srgbClr val="898989"/>
                </a:solidFill>
              </a:rPr>
              <a:pPr/>
              <a:t>69</a:t>
            </a:fld>
            <a:endParaRPr lang="zh-CN" altLang="en-US" sz="1800" smtClean="0"/>
          </a:p>
        </p:txBody>
      </p:sp>
      <p:sp>
        <p:nvSpPr>
          <p:cNvPr id="113668"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3669"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pic>
        <p:nvPicPr>
          <p:cNvPr id="113670" name="图片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5" y="1368425"/>
            <a:ext cx="697388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15" name="文本框 7"/>
          <p:cNvSpPr>
            <a:spLocks noChangeArrowheads="1"/>
          </p:cNvSpPr>
          <p:nvPr/>
        </p:nvSpPr>
        <p:spPr bwMode="auto">
          <a:xfrm rot="-910717">
            <a:off x="525463" y="190500"/>
            <a:ext cx="16525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zh-CN" sz="1600" b="1">
                <a:solidFill>
                  <a:schemeClr val="bg1"/>
                </a:solidFill>
                <a:sym typeface="Calibri" panose="020F0502020204030204" pitchFamily="34" charset="0"/>
              </a:rPr>
              <a:t> </a:t>
            </a: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概念</a:t>
            </a:r>
            <a:endParaRPr lang="zh-CN" altLang="zh-CN" b="1">
              <a:solidFill>
                <a:schemeClr val="bg1"/>
              </a:solidFill>
              <a:sym typeface="宋体" panose="02010600030101010101" pitchFamily="2" charset="-122"/>
            </a:endParaRPr>
          </a:p>
        </p:txBody>
      </p:sp>
      <p:grpSp>
        <p:nvGrpSpPr>
          <p:cNvPr id="13316" name="Group 4"/>
          <p:cNvGrpSpPr>
            <a:grpSpLocks/>
          </p:cNvGrpSpPr>
          <p:nvPr/>
        </p:nvGrpSpPr>
        <p:grpSpPr bwMode="auto">
          <a:xfrm>
            <a:off x="0" y="6734175"/>
            <a:ext cx="12192000" cy="138113"/>
            <a:chOff x="0" y="0"/>
            <a:chExt cx="12231884" cy="334101"/>
          </a:xfrm>
        </p:grpSpPr>
        <p:sp>
          <p:nvSpPr>
            <p:cNvPr id="1333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33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4" name="组合 1"/>
          <p:cNvGrpSpPr>
            <a:grpSpLocks/>
          </p:cNvGrpSpPr>
          <p:nvPr/>
        </p:nvGrpSpPr>
        <p:grpSpPr bwMode="auto">
          <a:xfrm>
            <a:off x="3481388" y="987425"/>
            <a:ext cx="5056187" cy="711200"/>
            <a:chOff x="3944938" y="987425"/>
            <a:chExt cx="3860800" cy="711200"/>
          </a:xfrm>
        </p:grpSpPr>
        <p:sp>
          <p:nvSpPr>
            <p:cNvPr id="3" name="矩形 2">
              <a:extLst>
                <a:ext uri="{FF2B5EF4-FFF2-40B4-BE49-F238E27FC236}"/>
              </a:extLst>
            </p:cNvPr>
            <p:cNvSpPr/>
            <p:nvPr/>
          </p:nvSpPr>
          <p:spPr bwMode="auto">
            <a:xfrm>
              <a:off x="3944938" y="987425"/>
              <a:ext cx="3860800" cy="711200"/>
            </a:xfrm>
            <a:prstGeom prst="rect">
              <a:avLst/>
            </a:prstGeom>
            <a:solidFill>
              <a:srgbClr val="00B0F0"/>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fontAlgn="auto" hangingPunct="1">
                <a:spcBef>
                  <a:spcPts val="0"/>
                </a:spcBef>
                <a:spcAft>
                  <a:spcPts val="0"/>
                </a:spcAft>
                <a:buFont typeface="Arial" panose="020B0604020202020204" pitchFamily="34" charset="0"/>
                <a:buNone/>
                <a:defRPr/>
              </a:pPr>
              <a:endParaRPr lang="zh-CN" altLang="en-US" dirty="0">
                <a:solidFill>
                  <a:schemeClr val="tx1"/>
                </a:solidFill>
                <a:latin typeface="Arial" panose="020B0604020202020204" pitchFamily="34" charset="0"/>
              </a:endParaRPr>
            </a:p>
          </p:txBody>
        </p:sp>
        <p:sp>
          <p:nvSpPr>
            <p:cNvPr id="13333" name="文本框 3"/>
            <p:cNvSpPr txBox="1">
              <a:spLocks noChangeArrowheads="1"/>
            </p:cNvSpPr>
            <p:nvPr/>
          </p:nvSpPr>
          <p:spPr bwMode="auto">
            <a:xfrm>
              <a:off x="4889499" y="1111250"/>
              <a:ext cx="2226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b="1">
                  <a:solidFill>
                    <a:schemeClr val="bg1"/>
                  </a:solidFill>
                  <a:latin typeface="Arial" panose="020B0604020202020204" pitchFamily="34" charset="0"/>
                  <a:sym typeface="Calibri" panose="020F0502020204030204" pitchFamily="34" charset="0"/>
                </a:rPr>
                <a:t>UML</a:t>
              </a:r>
              <a:r>
                <a:rPr lang="zh-CN" altLang="en-US" b="1">
                  <a:solidFill>
                    <a:schemeClr val="bg1"/>
                  </a:solidFill>
                  <a:latin typeface="Arial" panose="020B0604020202020204" pitchFamily="34" charset="0"/>
                  <a:sym typeface="Calibri" panose="020F0502020204030204" pitchFamily="34" charset="0"/>
                </a:rPr>
                <a:t>是什么？</a:t>
              </a:r>
            </a:p>
          </p:txBody>
        </p:sp>
      </p:grpSp>
      <p:sp>
        <p:nvSpPr>
          <p:cNvPr id="4103" name="箭头: 下 4"/>
          <p:cNvSpPr>
            <a:spLocks noChangeArrowheads="1"/>
          </p:cNvSpPr>
          <p:nvPr/>
        </p:nvSpPr>
        <p:spPr bwMode="auto">
          <a:xfrm>
            <a:off x="5283200" y="1841500"/>
            <a:ext cx="1101725" cy="915988"/>
          </a:xfrm>
          <a:prstGeom prst="downArrow">
            <a:avLst>
              <a:gd name="adj1" fmla="val 50000"/>
              <a:gd name="adj2" fmla="val 50000"/>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800">
              <a:latin typeface="Arial" panose="020B0604020202020204" pitchFamily="34" charset="0"/>
              <a:sym typeface="Calibri" panose="020F0502020204030204" pitchFamily="34" charset="0"/>
            </a:endParaRPr>
          </a:p>
        </p:txBody>
      </p:sp>
      <p:grpSp>
        <p:nvGrpSpPr>
          <p:cNvPr id="7" name="组合 5"/>
          <p:cNvGrpSpPr>
            <a:grpSpLocks/>
          </p:cNvGrpSpPr>
          <p:nvPr/>
        </p:nvGrpSpPr>
        <p:grpSpPr bwMode="auto">
          <a:xfrm>
            <a:off x="750888" y="2816225"/>
            <a:ext cx="2805112" cy="2217738"/>
            <a:chOff x="2332332" y="3764145"/>
            <a:chExt cx="2670084" cy="744688"/>
          </a:xfrm>
        </p:grpSpPr>
        <p:sp>
          <p:nvSpPr>
            <p:cNvPr id="34" name="矩形 33">
              <a:extLst>
                <a:ext uri="{FF2B5EF4-FFF2-40B4-BE49-F238E27FC236}"/>
              </a:extLst>
            </p:cNvPr>
            <p:cNvSpPr/>
            <p:nvPr/>
          </p:nvSpPr>
          <p:spPr bwMode="auto">
            <a:xfrm>
              <a:off x="2332332" y="3764145"/>
              <a:ext cx="2670084" cy="711105"/>
            </a:xfrm>
            <a:prstGeom prst="rect">
              <a:avLst/>
            </a:prstGeom>
            <a:solidFill>
              <a:srgbClr val="00B0F0"/>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fontAlgn="auto" hangingPunct="1">
                <a:spcBef>
                  <a:spcPts val="0"/>
                </a:spcBef>
                <a:spcAft>
                  <a:spcPts val="0"/>
                </a:spcAft>
                <a:buFont typeface="Arial" panose="020B0604020202020204" pitchFamily="34" charset="0"/>
                <a:buNone/>
                <a:defRPr/>
              </a:pPr>
              <a:endParaRPr lang="zh-CN" altLang="en-US" dirty="0">
                <a:solidFill>
                  <a:schemeClr val="tx1"/>
                </a:solidFill>
                <a:latin typeface="Arial" panose="020B0604020202020204" pitchFamily="34" charset="0"/>
              </a:endParaRPr>
            </a:p>
          </p:txBody>
        </p:sp>
        <p:sp>
          <p:nvSpPr>
            <p:cNvPr id="13331" name="文本框 34"/>
            <p:cNvSpPr txBox="1">
              <a:spLocks noChangeArrowheads="1"/>
            </p:cNvSpPr>
            <p:nvPr/>
          </p:nvSpPr>
          <p:spPr bwMode="auto">
            <a:xfrm>
              <a:off x="2591213" y="3877491"/>
              <a:ext cx="2141015" cy="63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b="1">
                  <a:solidFill>
                    <a:schemeClr val="bg1"/>
                  </a:solidFill>
                  <a:latin typeface="Arial" panose="020B0604020202020204" pitchFamily="34" charset="0"/>
                  <a:sym typeface="Calibri" panose="020F0502020204030204" pitchFamily="34" charset="0"/>
                </a:rPr>
                <a:t>U = Unified</a:t>
              </a:r>
              <a:r>
                <a:rPr lang="zh-CN" altLang="en-US" b="1">
                  <a:solidFill>
                    <a:schemeClr val="bg1"/>
                  </a:solidFill>
                  <a:latin typeface="Arial" panose="020B0604020202020204" pitchFamily="34" charset="0"/>
                  <a:sym typeface="Calibri" panose="020F0502020204030204" pitchFamily="34" charset="0"/>
                </a:rPr>
                <a:t> </a:t>
              </a:r>
              <a:endParaRPr lang="en-US" altLang="zh-CN" b="1">
                <a:solidFill>
                  <a:schemeClr val="bg1"/>
                </a:solidFill>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统一</a:t>
              </a:r>
              <a:endParaRPr lang="en-US" altLang="zh-CN" b="1">
                <a:solidFill>
                  <a:schemeClr val="bg1"/>
                </a:solidFill>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通用的标准</a:t>
              </a:r>
            </a:p>
            <a:p>
              <a:pPr eaLnBrk="1" hangingPunct="1">
                <a:lnSpc>
                  <a:spcPct val="100000"/>
                </a:lnSpc>
                <a:spcBef>
                  <a:spcPct val="0"/>
                </a:spcBef>
                <a:buFont typeface="Arial" panose="020B0604020202020204" pitchFamily="34" charset="0"/>
                <a:buNone/>
              </a:pPr>
              <a:endParaRPr lang="en-US" altLang="zh-CN" sz="1800" b="1">
                <a:solidFill>
                  <a:schemeClr val="bg1"/>
                </a:solidFill>
                <a:latin typeface="Arial" panose="020B0604020202020204" pitchFamily="34" charset="0"/>
                <a:sym typeface="Calibri" panose="020F0502020204030204" pitchFamily="34" charset="0"/>
              </a:endParaRPr>
            </a:p>
          </p:txBody>
        </p:sp>
      </p:grpSp>
      <p:grpSp>
        <p:nvGrpSpPr>
          <p:cNvPr id="8" name="组合 36"/>
          <p:cNvGrpSpPr>
            <a:grpSpLocks/>
          </p:cNvGrpSpPr>
          <p:nvPr/>
        </p:nvGrpSpPr>
        <p:grpSpPr bwMode="auto">
          <a:xfrm>
            <a:off x="3967163" y="2816225"/>
            <a:ext cx="3854450" cy="2122488"/>
            <a:chOff x="2332332" y="3764145"/>
            <a:chExt cx="2670084" cy="711200"/>
          </a:xfrm>
        </p:grpSpPr>
        <p:sp>
          <p:nvSpPr>
            <p:cNvPr id="38" name="矩形 37">
              <a:extLst>
                <a:ext uri="{FF2B5EF4-FFF2-40B4-BE49-F238E27FC236}"/>
              </a:extLst>
            </p:cNvPr>
            <p:cNvSpPr/>
            <p:nvPr/>
          </p:nvSpPr>
          <p:spPr bwMode="auto">
            <a:xfrm>
              <a:off x="2332332" y="3764145"/>
              <a:ext cx="2670084" cy="711200"/>
            </a:xfrm>
            <a:prstGeom prst="rect">
              <a:avLst/>
            </a:prstGeom>
            <a:solidFill>
              <a:srgbClr val="00B0F0"/>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fontAlgn="auto" hangingPunct="1">
                <a:spcBef>
                  <a:spcPts val="0"/>
                </a:spcBef>
                <a:spcAft>
                  <a:spcPts val="0"/>
                </a:spcAft>
                <a:buFont typeface="Arial" panose="020B0604020202020204" pitchFamily="34" charset="0"/>
                <a:buNone/>
                <a:defRPr/>
              </a:pPr>
              <a:endParaRPr lang="zh-CN" altLang="en-US" dirty="0">
                <a:solidFill>
                  <a:schemeClr val="tx1"/>
                </a:solidFill>
                <a:latin typeface="Arial" panose="020B0604020202020204" pitchFamily="34" charset="0"/>
              </a:endParaRPr>
            </a:p>
          </p:txBody>
        </p:sp>
        <p:sp>
          <p:nvSpPr>
            <p:cNvPr id="13329" name="文本框 38"/>
            <p:cNvSpPr txBox="1">
              <a:spLocks noChangeArrowheads="1"/>
            </p:cNvSpPr>
            <p:nvPr/>
          </p:nvSpPr>
          <p:spPr bwMode="auto">
            <a:xfrm>
              <a:off x="2438496" y="3868337"/>
              <a:ext cx="2433933" cy="4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b="1">
                  <a:solidFill>
                    <a:schemeClr val="bg1"/>
                  </a:solidFill>
                  <a:latin typeface="Arial" panose="020B0604020202020204" pitchFamily="34" charset="0"/>
                  <a:sym typeface="Calibri" panose="020F0502020204030204" pitchFamily="34" charset="0"/>
                </a:rPr>
                <a:t>M = Modeling </a:t>
              </a: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建模</a:t>
              </a:r>
              <a:endParaRPr lang="en-US" altLang="zh-CN" b="1">
                <a:solidFill>
                  <a:schemeClr val="bg1"/>
                </a:solidFill>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建立软件系统的模型</a:t>
              </a:r>
              <a:endParaRPr lang="en-US" altLang="zh-CN" b="1">
                <a:solidFill>
                  <a:schemeClr val="bg1"/>
                </a:solidFill>
                <a:latin typeface="Arial" panose="020B0604020202020204" pitchFamily="34" charset="0"/>
                <a:sym typeface="Calibri" panose="020F0502020204030204" pitchFamily="34" charset="0"/>
              </a:endParaRPr>
            </a:p>
          </p:txBody>
        </p:sp>
      </p:grpSp>
      <p:grpSp>
        <p:nvGrpSpPr>
          <p:cNvPr id="9" name="组合 39"/>
          <p:cNvGrpSpPr>
            <a:grpSpLocks/>
          </p:cNvGrpSpPr>
          <p:nvPr/>
        </p:nvGrpSpPr>
        <p:grpSpPr bwMode="auto">
          <a:xfrm>
            <a:off x="8159750" y="2816225"/>
            <a:ext cx="3656013" cy="2122488"/>
            <a:chOff x="2447074" y="3764145"/>
            <a:chExt cx="2670084" cy="711200"/>
          </a:xfrm>
        </p:grpSpPr>
        <p:sp>
          <p:nvSpPr>
            <p:cNvPr id="41" name="矩形 40">
              <a:extLst>
                <a:ext uri="{FF2B5EF4-FFF2-40B4-BE49-F238E27FC236}"/>
              </a:extLst>
            </p:cNvPr>
            <p:cNvSpPr/>
            <p:nvPr/>
          </p:nvSpPr>
          <p:spPr bwMode="auto">
            <a:xfrm>
              <a:off x="2447074" y="3764145"/>
              <a:ext cx="2670084" cy="711200"/>
            </a:xfrm>
            <a:prstGeom prst="rect">
              <a:avLst/>
            </a:prstGeom>
            <a:solidFill>
              <a:srgbClr val="00B0F0"/>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a:lstStyle/>
            <a:p>
              <a:pPr algn="ctr" eaLnBrk="1" fontAlgn="auto" hangingPunct="1">
                <a:spcBef>
                  <a:spcPts val="0"/>
                </a:spcBef>
                <a:spcAft>
                  <a:spcPts val="0"/>
                </a:spcAft>
                <a:buFont typeface="Arial" panose="020B0604020202020204" pitchFamily="34" charset="0"/>
                <a:buNone/>
                <a:defRPr/>
              </a:pPr>
              <a:endParaRPr lang="zh-CN" altLang="en-US" dirty="0">
                <a:solidFill>
                  <a:schemeClr val="tx1"/>
                </a:solidFill>
                <a:latin typeface="Arial" panose="020B0604020202020204" pitchFamily="34" charset="0"/>
              </a:endParaRPr>
            </a:p>
          </p:txBody>
        </p:sp>
        <p:sp>
          <p:nvSpPr>
            <p:cNvPr id="13327" name="文本框 41"/>
            <p:cNvSpPr txBox="1">
              <a:spLocks noChangeArrowheads="1"/>
            </p:cNvSpPr>
            <p:nvPr/>
          </p:nvSpPr>
          <p:spPr bwMode="auto">
            <a:xfrm>
              <a:off x="2609934" y="3801507"/>
              <a:ext cx="2312089" cy="60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b="1">
                  <a:solidFill>
                    <a:schemeClr val="bg1"/>
                  </a:solidFill>
                  <a:latin typeface="Arial" panose="020B0604020202020204" pitchFamily="34" charset="0"/>
                  <a:sym typeface="Calibri" panose="020F0502020204030204" pitchFamily="34" charset="0"/>
                </a:rPr>
                <a:t>L = language </a:t>
              </a: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语言</a:t>
              </a:r>
              <a:endParaRPr lang="en-US" altLang="zh-CN" b="1">
                <a:solidFill>
                  <a:schemeClr val="bg1"/>
                </a:solidFill>
                <a:latin typeface="Arial" panose="020B0604020202020204" pitchFamily="34" charset="0"/>
                <a:sym typeface="Calibri" panose="020F0502020204030204" pitchFamily="34" charset="0"/>
              </a:endParaRPr>
            </a:p>
            <a:p>
              <a:pPr algn="ctr" eaLnBrk="1" hangingPunct="1">
                <a:lnSpc>
                  <a:spcPct val="100000"/>
                </a:lnSpc>
                <a:spcBef>
                  <a:spcPct val="0"/>
                </a:spcBef>
                <a:buFont typeface="Arial" panose="020B0604020202020204" pitchFamily="34" charset="0"/>
                <a:buNone/>
              </a:pPr>
              <a:r>
                <a:rPr lang="zh-CN" altLang="en-US" b="1">
                  <a:solidFill>
                    <a:schemeClr val="bg1"/>
                  </a:solidFill>
                  <a:latin typeface="Arial" panose="020B0604020202020204" pitchFamily="34" charset="0"/>
                  <a:sym typeface="Calibri" panose="020F0502020204030204" pitchFamily="34" charset="0"/>
                </a:rPr>
                <a:t>按照特定规则和模式组成的符号系统</a:t>
              </a:r>
              <a:endParaRPr lang="en-US" altLang="zh-CN" b="1">
                <a:solidFill>
                  <a:schemeClr val="bg1"/>
                </a:solidFill>
                <a:latin typeface="Arial" panose="020B0604020202020204" pitchFamily="34" charset="0"/>
                <a:sym typeface="Calibri" panose="020F0502020204030204" pitchFamily="34" charset="0"/>
              </a:endParaRPr>
            </a:p>
          </p:txBody>
        </p:sp>
      </p:grpSp>
      <p:pic>
        <p:nvPicPr>
          <p:cNvPr id="1332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8" y="744538"/>
            <a:ext cx="23241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日期占位符 4">
            <a:extLst>
              <a:ext uri="{FF2B5EF4-FFF2-40B4-BE49-F238E27FC236}"/>
            </a:extLst>
          </p:cNvPr>
          <p:cNvSpPr>
            <a:spLocks noGrp="1"/>
          </p:cNvSpPr>
          <p:nvPr>
            <p:ph type="dt" sz="quarter" idx="10"/>
          </p:nvPr>
        </p:nvSpPr>
        <p:spPr/>
        <p:txBody>
          <a:bodyPr/>
          <a:lstStyle/>
          <a:p>
            <a:pPr>
              <a:defRPr/>
            </a:pPr>
            <a:fld id="{12D1B438-F24F-4B84-B89F-EB9D82FDEF49}" type="datetime1">
              <a:rPr lang="zh-CN" altLang="en-US"/>
              <a:pPr>
                <a:defRPr/>
              </a:pPr>
              <a:t>2018/10/21</a:t>
            </a:fld>
            <a:endParaRPr lang="zh-CN" altLang="zh-CN"/>
          </a:p>
        </p:txBody>
      </p:sp>
      <p:sp>
        <p:nvSpPr>
          <p:cNvPr id="133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D5B9823-470D-4B42-94E5-BA44B44DA4DE}" type="slidenum">
              <a:rPr lang="zh-CN" altLang="en-US" sz="1200" smtClean="0">
                <a:solidFill>
                  <a:srgbClr val="898989"/>
                </a:solidFill>
              </a:rPr>
              <a:pPr>
                <a:lnSpc>
                  <a:spcPct val="100000"/>
                </a:lnSpc>
                <a:spcBef>
                  <a:spcPct val="0"/>
                </a:spcBef>
                <a:buFontTx/>
                <a:buNone/>
              </a:pPr>
              <a:t>7</a:t>
            </a:fld>
            <a:endParaRPr lang="zh-CN" altLang="en-US" sz="1800" smtClean="0"/>
          </a:p>
        </p:txBody>
      </p:sp>
      <p:pic>
        <p:nvPicPr>
          <p:cNvPr id="13325" name="图片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03"/>
                                        </p:tgtEl>
                                        <p:attrNameLst>
                                          <p:attrName>style.visibility</p:attrName>
                                        </p:attrNameLst>
                                      </p:cBhvr>
                                      <p:to>
                                        <p:strVal val="visible"/>
                                      </p:to>
                                    </p:set>
                                    <p:animEffect transition="in" filter="fade">
                                      <p:cBhvr>
                                        <p:cTn id="12" dur="1000"/>
                                        <p:tgtEl>
                                          <p:spTgt spid="4103"/>
                                        </p:tgtEl>
                                      </p:cBhvr>
                                    </p:animEffect>
                                    <p:anim calcmode="lin" valueType="num">
                                      <p:cBhvr>
                                        <p:cTn id="13" dur="1000" fill="hold"/>
                                        <p:tgtEl>
                                          <p:spTgt spid="4103"/>
                                        </p:tgtEl>
                                        <p:attrNameLst>
                                          <p:attrName>ppt_x</p:attrName>
                                        </p:attrNameLst>
                                      </p:cBhvr>
                                      <p:tavLst>
                                        <p:tav tm="0">
                                          <p:val>
                                            <p:strVal val="#ppt_x"/>
                                          </p:val>
                                        </p:tav>
                                        <p:tav tm="100000">
                                          <p:val>
                                            <p:strVal val="#ppt_x"/>
                                          </p:val>
                                        </p:tav>
                                      </p:tavLst>
                                    </p:anim>
                                    <p:anim calcmode="lin" valueType="num">
                                      <p:cBhvr>
                                        <p:cTn id="14"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4691" name="Group 4"/>
          <p:cNvGrpSpPr>
            <a:grpSpLocks/>
          </p:cNvGrpSpPr>
          <p:nvPr/>
        </p:nvGrpSpPr>
        <p:grpSpPr bwMode="auto">
          <a:xfrm>
            <a:off x="0" y="6734175"/>
            <a:ext cx="12192000" cy="138113"/>
            <a:chOff x="0" y="0"/>
            <a:chExt cx="12231884" cy="334101"/>
          </a:xfrm>
        </p:grpSpPr>
        <p:sp>
          <p:nvSpPr>
            <p:cNvPr id="11470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470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470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470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470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4692" name="矩形 7"/>
          <p:cNvSpPr>
            <a:spLocks noChangeArrowheads="1"/>
          </p:cNvSpPr>
          <p:nvPr/>
        </p:nvSpPr>
        <p:spPr bwMode="auto">
          <a:xfrm>
            <a:off x="490538" y="1584325"/>
            <a:ext cx="66516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 typeface="Arial" panose="020B0604020202020204" pitchFamily="34" charset="0"/>
              <a:buNone/>
            </a:pPr>
            <a:r>
              <a:rPr lang="zh-CN" altLang="en-US" b="1">
                <a:solidFill>
                  <a:srgbClr val="2E3740"/>
                </a:solidFill>
                <a:sym typeface="宋体" panose="02010600030101010101" pitchFamily="2" charset="-122"/>
              </a:rPr>
              <a:t>部署视图</a:t>
            </a:r>
            <a:r>
              <a:rPr lang="en-US" altLang="zh-CN" b="1">
                <a:solidFill>
                  <a:srgbClr val="2E3740"/>
                </a:solidFill>
                <a:sym typeface="宋体" panose="02010600030101010101" pitchFamily="2" charset="-122"/>
              </a:rPr>
              <a:t>(deployment view)</a:t>
            </a:r>
            <a:endParaRPr lang="en-US" altLang="zh-CN" b="1">
              <a:solidFill>
                <a:srgbClr val="2E3740"/>
              </a:solidFill>
              <a:sym typeface="Calibri" panose="020F0502020204030204" pitchFamily="34" charset="0"/>
            </a:endParaRPr>
          </a:p>
          <a:p>
            <a:pPr eaLnBrk="1" hangingPunct="1">
              <a:lnSpc>
                <a:spcPct val="150000"/>
              </a:lnSpc>
              <a:spcBef>
                <a:spcPct val="0"/>
              </a:spcBef>
              <a:buFont typeface="Arial" panose="020B0604020202020204" pitchFamily="34" charset="0"/>
              <a:buNone/>
            </a:pPr>
            <a:r>
              <a:rPr lang="zh-CN" altLang="en-US">
                <a:latin typeface="Arial" panose="020B0604020202020204" pitchFamily="34" charset="0"/>
                <a:sym typeface="Calibri" panose="020F0502020204030204" pitchFamily="34" charset="0"/>
              </a:rPr>
              <a:t>       部署视图包含了形成系统硬件拓扑结构的结点。这种视图主要描述组成物理系统的部件的分布、交付和安装。同时，部署视图还允许评估分配结果和资源分配。</a:t>
            </a:r>
            <a:endParaRPr lang="en-US" altLang="zh-CN">
              <a:latin typeface="Arial" panose="020B0604020202020204" pitchFamily="34" charset="0"/>
              <a:sym typeface="Calibri" panose="020F0502020204030204" pitchFamily="34" charset="0"/>
            </a:endParaRPr>
          </a:p>
          <a:p>
            <a:pPr eaLnBrk="1" hangingPunct="1">
              <a:lnSpc>
                <a:spcPct val="150000"/>
              </a:lnSpc>
              <a:spcBef>
                <a:spcPct val="0"/>
              </a:spcBef>
              <a:buFont typeface="Arial" panose="020B0604020202020204" pitchFamily="34" charset="0"/>
              <a:buNone/>
            </a:pPr>
            <a:r>
              <a:rPr lang="zh-CN" altLang="en-US" b="1">
                <a:solidFill>
                  <a:srgbClr val="FF0000"/>
                </a:solidFill>
                <a:sym typeface="宋体" panose="02010600030101010101" pitchFamily="2" charset="-122"/>
              </a:rPr>
              <a:t>主要描述了系统具体如何进行部署</a:t>
            </a:r>
          </a:p>
        </p:txBody>
      </p:sp>
      <p:grpSp>
        <p:nvGrpSpPr>
          <p:cNvPr id="114693" name="组合 2"/>
          <p:cNvGrpSpPr>
            <a:grpSpLocks/>
          </p:cNvGrpSpPr>
          <p:nvPr/>
        </p:nvGrpSpPr>
        <p:grpSpPr bwMode="auto">
          <a:xfrm>
            <a:off x="9251950" y="2197100"/>
            <a:ext cx="2733675" cy="2671763"/>
            <a:chOff x="8721101" y="3589705"/>
            <a:chExt cx="2734531" cy="2671726"/>
          </a:xfrm>
        </p:grpSpPr>
        <p:sp>
          <p:nvSpPr>
            <p:cNvPr id="114700" name="任意多边形 21"/>
            <p:cNvSpPr>
              <a:spLocks noChangeArrowheads="1"/>
            </p:cNvSpPr>
            <p:nvPr/>
          </p:nvSpPr>
          <p:spPr bwMode="auto">
            <a:xfrm>
              <a:off x="8721101" y="3589705"/>
              <a:ext cx="2734531" cy="2671726"/>
            </a:xfrm>
            <a:custGeom>
              <a:avLst/>
              <a:gdLst>
                <a:gd name="T0" fmla="*/ 56522683 w 1655146"/>
                <a:gd name="T1" fmla="*/ 0 h 1421730"/>
                <a:gd name="T2" fmla="*/ 400802521 w 1655146"/>
                <a:gd name="T3" fmla="*/ 0 h 1421730"/>
                <a:gd name="T4" fmla="*/ 400802521 w 1655146"/>
                <a:gd name="T5" fmla="*/ 1003629521 h 1421730"/>
                <a:gd name="T6" fmla="*/ 56522683 w 1655146"/>
                <a:gd name="T7" fmla="*/ 1003629521 h 1421730"/>
                <a:gd name="T8" fmla="*/ 56522683 w 1655146"/>
                <a:gd name="T9" fmla="*/ 567265905 h 1421730"/>
                <a:gd name="T10" fmla="*/ 0 w 1655146"/>
                <a:gd name="T11" fmla="*/ 471696810 h 1421730"/>
                <a:gd name="T12" fmla="*/ 56522683 w 1655146"/>
                <a:gd name="T13" fmla="*/ 376128739 h 1421730"/>
                <a:gd name="T14" fmla="*/ 0 60000 65536"/>
                <a:gd name="T15" fmla="*/ 0 60000 65536"/>
                <a:gd name="T16" fmla="*/ 0 60000 65536"/>
                <a:gd name="T17" fmla="*/ 0 60000 65536"/>
                <a:gd name="T18" fmla="*/ 0 60000 65536"/>
                <a:gd name="T19" fmla="*/ 0 60000 65536"/>
                <a:gd name="T20" fmla="*/ 0 60000 65536"/>
                <a:gd name="T21" fmla="*/ 0 w 1655146"/>
                <a:gd name="T22" fmla="*/ 0 h 1421730"/>
                <a:gd name="T23" fmla="*/ 1655146 w 1655146"/>
                <a:gd name="T24" fmla="*/ 1421730 h 1421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5146" h="1421730">
                  <a:moveTo>
                    <a:pt x="233416" y="0"/>
                  </a:moveTo>
                  <a:lnTo>
                    <a:pt x="1655146" y="0"/>
                  </a:lnTo>
                  <a:lnTo>
                    <a:pt x="1655146" y="1421730"/>
                  </a:lnTo>
                  <a:lnTo>
                    <a:pt x="233416" y="1421730"/>
                  </a:lnTo>
                  <a:lnTo>
                    <a:pt x="233416" y="803581"/>
                  </a:lnTo>
                  <a:lnTo>
                    <a:pt x="0" y="668200"/>
                  </a:lnTo>
                  <a:lnTo>
                    <a:pt x="233416" y="532819"/>
                  </a:lnTo>
                  <a:lnTo>
                    <a:pt x="233416"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4701" name="矩形 9"/>
            <p:cNvSpPr>
              <a:spLocks noChangeArrowheads="1"/>
            </p:cNvSpPr>
            <p:nvPr/>
          </p:nvSpPr>
          <p:spPr bwMode="auto">
            <a:xfrm>
              <a:off x="9190038" y="3614738"/>
              <a:ext cx="219376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b="1">
                  <a:solidFill>
                    <a:schemeClr val="bg1"/>
                  </a:solidFill>
                  <a:sym typeface="宋体" panose="02010600030101010101" pitchFamily="2" charset="-122"/>
                </a:rPr>
                <a:t>适用对象</a:t>
              </a:r>
              <a:endParaRPr lang="en-US" altLang="zh-CN" b="1">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开发人员</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系统集成人员</a:t>
              </a:r>
              <a:endParaRPr lang="en-US" altLang="zh-CN" sz="2400">
                <a:solidFill>
                  <a:schemeClr val="bg1"/>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zh-CN" altLang="en-US" sz="2400">
                  <a:solidFill>
                    <a:schemeClr val="bg1"/>
                  </a:solidFill>
                  <a:sym typeface="宋体" panose="02010600030101010101" pitchFamily="2" charset="-122"/>
                </a:rPr>
                <a:t>测试人员</a:t>
              </a:r>
              <a:endParaRPr lang="en-US" altLang="zh-CN" sz="2400">
                <a:solidFill>
                  <a:schemeClr val="bg1"/>
                </a:solidFill>
                <a:sym typeface="宋体" panose="02010600030101010101" pitchFamily="2" charset="-122"/>
              </a:endParaRPr>
            </a:p>
          </p:txBody>
        </p:sp>
      </p:grpSp>
      <p:sp>
        <p:nvSpPr>
          <p:cNvPr id="114694" name="Freeform 44"/>
          <p:cNvSpPr>
            <a:spLocks noChangeArrowheads="1"/>
          </p:cNvSpPr>
          <p:nvPr/>
        </p:nvSpPr>
        <p:spPr bwMode="auto">
          <a:xfrm flipH="1">
            <a:off x="7827963" y="2719388"/>
            <a:ext cx="1430337" cy="1444625"/>
          </a:xfrm>
          <a:custGeom>
            <a:avLst/>
            <a:gdLst>
              <a:gd name="T0" fmla="*/ 2147483646 w 4620"/>
              <a:gd name="T1" fmla="*/ 0 h 4615"/>
              <a:gd name="T2" fmla="*/ 2147483646 w 4620"/>
              <a:gd name="T3" fmla="*/ 2147483646 h 4615"/>
              <a:gd name="T4" fmla="*/ 2147483646 w 4620"/>
              <a:gd name="T5" fmla="*/ 2147483646 h 4615"/>
              <a:gd name="T6" fmla="*/ 2147483646 w 4620"/>
              <a:gd name="T7" fmla="*/ 2147483646 h 4615"/>
              <a:gd name="T8" fmla="*/ 2147483646 w 4620"/>
              <a:gd name="T9" fmla="*/ 2147483646 h 4615"/>
              <a:gd name="T10" fmla="*/ 2147483646 w 4620"/>
              <a:gd name="T11" fmla="*/ 2147483646 h 4615"/>
              <a:gd name="T12" fmla="*/ 2147483646 w 4620"/>
              <a:gd name="T13" fmla="*/ 2147483646 h 4615"/>
              <a:gd name="T14" fmla="*/ 2147483646 w 4620"/>
              <a:gd name="T15" fmla="*/ 2147483646 h 4615"/>
              <a:gd name="T16" fmla="*/ 2147483646 w 4620"/>
              <a:gd name="T17" fmla="*/ 2147483646 h 4615"/>
              <a:gd name="T18" fmla="*/ 2147483646 w 4620"/>
              <a:gd name="T19" fmla="*/ 2147483646 h 4615"/>
              <a:gd name="T20" fmla="*/ 2147483646 w 4620"/>
              <a:gd name="T21" fmla="*/ 2147483646 h 4615"/>
              <a:gd name="T22" fmla="*/ 2147483646 w 4620"/>
              <a:gd name="T23" fmla="*/ 2147483646 h 4615"/>
              <a:gd name="T24" fmla="*/ 2147483646 w 4620"/>
              <a:gd name="T25" fmla="*/ 2147483646 h 4615"/>
              <a:gd name="T26" fmla="*/ 2147483646 w 4620"/>
              <a:gd name="T27" fmla="*/ 2147483646 h 4615"/>
              <a:gd name="T28" fmla="*/ 0 w 4620"/>
              <a:gd name="T29" fmla="*/ 2147483646 h 4615"/>
              <a:gd name="T30" fmla="*/ 0 w 4620"/>
              <a:gd name="T31" fmla="*/ 2147483646 h 4615"/>
              <a:gd name="T32" fmla="*/ 2147483646 w 4620"/>
              <a:gd name="T33" fmla="*/ 2147483646 h 4615"/>
              <a:gd name="T34" fmla="*/ 2147483646 w 4620"/>
              <a:gd name="T35" fmla="*/ 2147483646 h 4615"/>
              <a:gd name="T36" fmla="*/ 2147483646 w 4620"/>
              <a:gd name="T37" fmla="*/ 2147483646 h 4615"/>
              <a:gd name="T38" fmla="*/ 2147483646 w 4620"/>
              <a:gd name="T39" fmla="*/ 2147483646 h 4615"/>
              <a:gd name="T40" fmla="*/ 2147483646 w 4620"/>
              <a:gd name="T41" fmla="*/ 2147483646 h 4615"/>
              <a:gd name="T42" fmla="*/ 2147483646 w 4620"/>
              <a:gd name="T43" fmla="*/ 2147483646 h 4615"/>
              <a:gd name="T44" fmla="*/ 2147483646 w 4620"/>
              <a:gd name="T45" fmla="*/ 2147483646 h 4615"/>
              <a:gd name="T46" fmla="*/ 0 w 4620"/>
              <a:gd name="T47" fmla="*/ 2147483646 h 4615"/>
              <a:gd name="T48" fmla="*/ 0 w 4620"/>
              <a:gd name="T49" fmla="*/ 2147483646 h 4615"/>
              <a:gd name="T50" fmla="*/ 2147483646 w 4620"/>
              <a:gd name="T51" fmla="*/ 2147483646 h 4615"/>
              <a:gd name="T52" fmla="*/ 2147483646 w 4620"/>
              <a:gd name="T53" fmla="*/ 2147483646 h 4615"/>
              <a:gd name="T54" fmla="*/ 2147483646 w 4620"/>
              <a:gd name="T55" fmla="*/ 2147483646 h 4615"/>
              <a:gd name="T56" fmla="*/ 2147483646 w 4620"/>
              <a:gd name="T57" fmla="*/ 2147483646 h 4615"/>
              <a:gd name="T58" fmla="*/ 2147483646 w 4620"/>
              <a:gd name="T59" fmla="*/ 2147483646 h 4615"/>
              <a:gd name="T60" fmla="*/ 2147483646 w 4620"/>
              <a:gd name="T61" fmla="*/ 2147483646 h 4615"/>
              <a:gd name="T62" fmla="*/ 2147483646 w 4620"/>
              <a:gd name="T63" fmla="*/ 2147483646 h 4615"/>
              <a:gd name="T64" fmla="*/ 2147483646 w 4620"/>
              <a:gd name="T65" fmla="*/ 2147483646 h 4615"/>
              <a:gd name="T66" fmla="*/ 2147483646 w 4620"/>
              <a:gd name="T67" fmla="*/ 2147483646 h 4615"/>
              <a:gd name="T68" fmla="*/ 2147483646 w 4620"/>
              <a:gd name="T69" fmla="*/ 2147483646 h 4615"/>
              <a:gd name="T70" fmla="*/ 2147483646 w 4620"/>
              <a:gd name="T71" fmla="*/ 2147483646 h 4615"/>
              <a:gd name="T72" fmla="*/ 2147483646 w 4620"/>
              <a:gd name="T73" fmla="*/ 0 h 46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20"/>
              <a:gd name="T112" fmla="*/ 0 h 4615"/>
              <a:gd name="T113" fmla="*/ 4620 w 4620"/>
              <a:gd name="T114" fmla="*/ 4615 h 46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20" h="4615">
                <a:moveTo>
                  <a:pt x="2314" y="0"/>
                </a:moveTo>
                <a:lnTo>
                  <a:pt x="4620" y="2306"/>
                </a:lnTo>
                <a:lnTo>
                  <a:pt x="2314" y="4615"/>
                </a:lnTo>
                <a:lnTo>
                  <a:pt x="2044" y="4345"/>
                </a:lnTo>
                <a:lnTo>
                  <a:pt x="2397" y="3993"/>
                </a:lnTo>
                <a:lnTo>
                  <a:pt x="2397" y="4286"/>
                </a:lnTo>
                <a:lnTo>
                  <a:pt x="2607" y="4286"/>
                </a:lnTo>
                <a:lnTo>
                  <a:pt x="2607" y="3631"/>
                </a:lnTo>
                <a:lnTo>
                  <a:pt x="1952" y="3631"/>
                </a:lnTo>
                <a:lnTo>
                  <a:pt x="1952" y="3844"/>
                </a:lnTo>
                <a:lnTo>
                  <a:pt x="2245" y="3844"/>
                </a:lnTo>
                <a:lnTo>
                  <a:pt x="1893" y="4196"/>
                </a:lnTo>
                <a:lnTo>
                  <a:pt x="1623" y="3927"/>
                </a:lnTo>
                <a:lnTo>
                  <a:pt x="2756" y="2794"/>
                </a:lnTo>
                <a:lnTo>
                  <a:pt x="0" y="2794"/>
                </a:lnTo>
                <a:lnTo>
                  <a:pt x="0" y="2413"/>
                </a:lnTo>
                <a:lnTo>
                  <a:pt x="499" y="2413"/>
                </a:lnTo>
                <a:lnTo>
                  <a:pt x="291" y="2621"/>
                </a:lnTo>
                <a:lnTo>
                  <a:pt x="443" y="2770"/>
                </a:lnTo>
                <a:lnTo>
                  <a:pt x="906" y="2306"/>
                </a:lnTo>
                <a:lnTo>
                  <a:pt x="443" y="1843"/>
                </a:lnTo>
                <a:lnTo>
                  <a:pt x="291" y="1994"/>
                </a:lnTo>
                <a:lnTo>
                  <a:pt x="499" y="2200"/>
                </a:lnTo>
                <a:lnTo>
                  <a:pt x="0" y="2200"/>
                </a:lnTo>
                <a:lnTo>
                  <a:pt x="0" y="1819"/>
                </a:lnTo>
                <a:lnTo>
                  <a:pt x="2756" y="1819"/>
                </a:lnTo>
                <a:lnTo>
                  <a:pt x="1623" y="688"/>
                </a:lnTo>
                <a:lnTo>
                  <a:pt x="1893" y="418"/>
                </a:lnTo>
                <a:lnTo>
                  <a:pt x="2245" y="771"/>
                </a:lnTo>
                <a:lnTo>
                  <a:pt x="1952" y="771"/>
                </a:lnTo>
                <a:lnTo>
                  <a:pt x="1952" y="981"/>
                </a:lnTo>
                <a:lnTo>
                  <a:pt x="2607" y="981"/>
                </a:lnTo>
                <a:lnTo>
                  <a:pt x="2607" y="326"/>
                </a:lnTo>
                <a:lnTo>
                  <a:pt x="2397" y="326"/>
                </a:lnTo>
                <a:lnTo>
                  <a:pt x="2397" y="619"/>
                </a:lnTo>
                <a:lnTo>
                  <a:pt x="2044" y="267"/>
                </a:lnTo>
                <a:lnTo>
                  <a:pt x="2314" y="0"/>
                </a:lnTo>
                <a:close/>
              </a:path>
            </a:pathLst>
          </a:custGeom>
          <a:solidFill>
            <a:srgbClr val="26B7CC"/>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14695" name="直接连接符 6"/>
          <p:cNvSpPr>
            <a:spLocks noChangeShapeType="1"/>
          </p:cNvSpPr>
          <p:nvPr/>
        </p:nvSpPr>
        <p:spPr bwMode="auto">
          <a:xfrm rot="16200000" flipV="1">
            <a:off x="6500812" y="3441701"/>
            <a:ext cx="2206625" cy="0"/>
          </a:xfrm>
          <a:prstGeom prst="line">
            <a:avLst/>
          </a:prstGeom>
          <a:noFill/>
          <a:ln w="50800">
            <a:solidFill>
              <a:srgbClr val="26B7CC"/>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6" name="文本框 7"/>
          <p:cNvSpPr>
            <a:spLocks noChangeArrowheads="1"/>
          </p:cNvSpPr>
          <p:nvPr/>
        </p:nvSpPr>
        <p:spPr bwMode="auto">
          <a:xfrm rot="-910717">
            <a:off x="396875" y="260350"/>
            <a:ext cx="2220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en-US" altLang="zh-CN" sz="3200" b="1">
                <a:solidFill>
                  <a:schemeClr val="bg1"/>
                </a:solidFill>
                <a:sym typeface="Calibri" panose="020F0502020204030204" pitchFamily="34" charset="0"/>
              </a:rPr>
              <a:t>UML</a:t>
            </a:r>
            <a:r>
              <a:rPr lang="zh-CN" altLang="en-US" sz="3200" b="1">
                <a:solidFill>
                  <a:schemeClr val="bg1"/>
                </a:solidFill>
                <a:sym typeface="Calibri" panose="020F0502020204030204" pitchFamily="34" charset="0"/>
              </a:rPr>
              <a:t>的视图</a:t>
            </a:r>
          </a:p>
        </p:txBody>
      </p:sp>
      <p:sp>
        <p:nvSpPr>
          <p:cNvPr id="4" name="日期占位符 3">
            <a:extLst>
              <a:ext uri="{FF2B5EF4-FFF2-40B4-BE49-F238E27FC236}"/>
            </a:extLst>
          </p:cNvPr>
          <p:cNvSpPr>
            <a:spLocks noGrp="1"/>
          </p:cNvSpPr>
          <p:nvPr>
            <p:ph type="dt" sz="quarter" idx="10"/>
          </p:nvPr>
        </p:nvSpPr>
        <p:spPr/>
        <p:txBody>
          <a:bodyPr/>
          <a:lstStyle/>
          <a:p>
            <a:pPr>
              <a:defRPr/>
            </a:pPr>
            <a:fld id="{031110ED-9FE6-4EFC-9C7A-86E6A78DC0B2}" type="datetime1">
              <a:rPr lang="zh-CN" altLang="en-US"/>
              <a:pPr>
                <a:defRPr/>
              </a:pPr>
              <a:t>2018/10/21</a:t>
            </a:fld>
            <a:endParaRPr lang="zh-CN" altLang="zh-CN"/>
          </a:p>
        </p:txBody>
      </p:sp>
      <p:sp>
        <p:nvSpPr>
          <p:cNvPr id="114698"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A0856808-B4A9-4EDE-AA89-66E6FEAD7DB7}" type="slidenum">
              <a:rPr lang="zh-CN" altLang="en-US" sz="1200" smtClean="0">
                <a:solidFill>
                  <a:srgbClr val="898989"/>
                </a:solidFill>
              </a:rPr>
              <a:pPr>
                <a:lnSpc>
                  <a:spcPct val="100000"/>
                </a:lnSpc>
                <a:spcBef>
                  <a:spcPct val="0"/>
                </a:spcBef>
                <a:buFontTx/>
                <a:buNone/>
              </a:pPr>
              <a:t>70</a:t>
            </a:fld>
            <a:endParaRPr lang="zh-CN" altLang="en-US" sz="1800" smtClean="0"/>
          </a:p>
        </p:txBody>
      </p:sp>
      <p:pic>
        <p:nvPicPr>
          <p:cNvPr id="114699" name="图片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4"/>
          <p:cNvGrpSpPr>
            <a:grpSpLocks/>
          </p:cNvGrpSpPr>
          <p:nvPr/>
        </p:nvGrpSpPr>
        <p:grpSpPr bwMode="auto">
          <a:xfrm>
            <a:off x="0" y="6734175"/>
            <a:ext cx="12192000" cy="138113"/>
            <a:chOff x="0" y="0"/>
            <a:chExt cx="12231884" cy="334101"/>
          </a:xfrm>
        </p:grpSpPr>
        <p:sp>
          <p:nvSpPr>
            <p:cNvPr id="11572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572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572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572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572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15715" name="Group 11"/>
          <p:cNvGrpSpPr>
            <a:grpSpLocks/>
          </p:cNvGrpSpPr>
          <p:nvPr/>
        </p:nvGrpSpPr>
        <p:grpSpPr bwMode="auto">
          <a:xfrm>
            <a:off x="1949450" y="1265238"/>
            <a:ext cx="8077200" cy="4327525"/>
            <a:chOff x="0" y="0"/>
            <a:chExt cx="4349805" cy="2330451"/>
          </a:xfrm>
        </p:grpSpPr>
        <p:sp>
          <p:nvSpPr>
            <p:cNvPr id="115722"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5723"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115716"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3929063" y="2297113"/>
            <a:ext cx="4097337" cy="1754187"/>
          </a:xfrm>
          <a:prstGeom prst="rect">
            <a:avLst/>
          </a:prstGeom>
          <a:noFill/>
        </p:spPr>
        <p:txBody>
          <a:bodyPr wrap="none">
            <a:spAutoFit/>
          </a:bodyPr>
          <a:lstStyle/>
          <a:p>
            <a:pPr algn="ctr" eaLnBrk="1" fontAlgn="auto" hangingPunct="1">
              <a:spcBef>
                <a:spcPts val="0"/>
              </a:spcBef>
              <a:spcAft>
                <a:spcPts val="0"/>
              </a:spcAft>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7 UML</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的规则</a:t>
            </a:r>
            <a:endParaRPr lang="en-US" altLang="zh-CN" sz="5400" dirty="0">
              <a:ln w="0"/>
              <a:solidFill>
                <a:schemeClr val="bg1"/>
              </a:solidFill>
              <a:effectLst>
                <a:outerShdw blurRad="38100" dist="19050" dir="2700000" algn="tl" rotWithShape="0">
                  <a:schemeClr val="dk1">
                    <a:alpha val="40000"/>
                  </a:schemeClr>
                </a:outerShdw>
              </a:effectLst>
              <a:latin typeface="+mn-lt"/>
              <a:ea typeface="+mn-ea"/>
            </a:endParaRPr>
          </a:p>
          <a:p>
            <a:pPr algn="ctr" eaLnBrk="1" fontAlgn="auto" hangingPunct="1">
              <a:spcBef>
                <a:spcPts val="0"/>
              </a:spcBef>
              <a:spcAft>
                <a:spcPts val="0"/>
              </a:spcAft>
              <a:defRPr/>
            </a:pP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与公共机制</a:t>
            </a:r>
          </a:p>
        </p:txBody>
      </p:sp>
      <p:sp>
        <p:nvSpPr>
          <p:cNvPr id="2" name="日期占位符 1">
            <a:extLst>
              <a:ext uri="{FF2B5EF4-FFF2-40B4-BE49-F238E27FC236}"/>
            </a:extLst>
          </p:cNvPr>
          <p:cNvSpPr>
            <a:spLocks noGrp="1"/>
          </p:cNvSpPr>
          <p:nvPr>
            <p:ph type="dt" sz="quarter" idx="10"/>
          </p:nvPr>
        </p:nvSpPr>
        <p:spPr/>
        <p:txBody>
          <a:bodyPr/>
          <a:lstStyle/>
          <a:p>
            <a:pPr>
              <a:defRPr/>
            </a:pPr>
            <a:fld id="{FCB96EA3-3B96-4E25-A5E5-7EC73EFE8B34}" type="datetime1">
              <a:rPr lang="zh-CN" altLang="en-US"/>
              <a:pPr>
                <a:defRPr/>
              </a:pPr>
              <a:t>2018/10/21</a:t>
            </a:fld>
            <a:endParaRPr lang="zh-CN" altLang="zh-CN"/>
          </a:p>
        </p:txBody>
      </p:sp>
      <p:sp>
        <p:nvSpPr>
          <p:cNvPr id="1157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C72CC60-8A90-48F6-A479-B1907E17E41F}" type="slidenum">
              <a:rPr lang="zh-CN" altLang="en-US" sz="1200" smtClean="0">
                <a:solidFill>
                  <a:srgbClr val="898989"/>
                </a:solidFill>
              </a:rPr>
              <a:pPr>
                <a:lnSpc>
                  <a:spcPct val="100000"/>
                </a:lnSpc>
                <a:spcBef>
                  <a:spcPct val="0"/>
                </a:spcBef>
                <a:buFontTx/>
                <a:buNone/>
              </a:pPr>
              <a:t>71</a:t>
            </a:fld>
            <a:endParaRPr lang="zh-CN" altLang="en-US" sz="1800" smtClean="0"/>
          </a:p>
        </p:txBody>
      </p:sp>
      <p:pic>
        <p:nvPicPr>
          <p:cNvPr id="115720"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6739" name="Group 4"/>
          <p:cNvGrpSpPr>
            <a:grpSpLocks/>
          </p:cNvGrpSpPr>
          <p:nvPr/>
        </p:nvGrpSpPr>
        <p:grpSpPr bwMode="auto">
          <a:xfrm>
            <a:off x="0" y="6734175"/>
            <a:ext cx="12192000" cy="138113"/>
            <a:chOff x="0" y="0"/>
            <a:chExt cx="12231884" cy="334101"/>
          </a:xfrm>
        </p:grpSpPr>
        <p:sp>
          <p:nvSpPr>
            <p:cNvPr id="116746"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6747"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6748"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6749"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6750"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6740" name="文本框 7"/>
          <p:cNvSpPr>
            <a:spLocks noChangeArrowheads="1"/>
          </p:cNvSpPr>
          <p:nvPr/>
        </p:nvSpPr>
        <p:spPr bwMode="auto">
          <a:xfrm rot="-910717">
            <a:off x="26988" y="139700"/>
            <a:ext cx="30670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zh-CN" altLang="en-US" sz="3200" b="1">
                <a:solidFill>
                  <a:schemeClr val="bg1"/>
                </a:solidFill>
                <a:sym typeface="Calibri" panose="020F0502020204030204" pitchFamily="34" charset="0"/>
              </a:rPr>
              <a:t>规则与公共机制</a:t>
            </a:r>
          </a:p>
          <a:p>
            <a:pPr eaLnBrk="1" hangingPunct="1">
              <a:lnSpc>
                <a:spcPct val="100000"/>
              </a:lnSpc>
              <a:spcBef>
                <a:spcPct val="0"/>
              </a:spcBef>
              <a:buFont typeface="Arial" panose="020B0604020202020204" pitchFamily="34" charset="0"/>
              <a:buNone/>
            </a:pPr>
            <a:endParaRPr lang="zh-CN" altLang="en-US" sz="3200" b="1">
              <a:solidFill>
                <a:schemeClr val="bg1"/>
              </a:solidFill>
              <a:sym typeface="Calibri" panose="020F0502020204030204" pitchFamily="34" charset="0"/>
            </a:endParaRPr>
          </a:p>
        </p:txBody>
      </p:sp>
      <p:sp>
        <p:nvSpPr>
          <p:cNvPr id="4" name="日期占位符 3">
            <a:extLst>
              <a:ext uri="{FF2B5EF4-FFF2-40B4-BE49-F238E27FC236}"/>
            </a:extLst>
          </p:cNvPr>
          <p:cNvSpPr>
            <a:spLocks noGrp="1"/>
          </p:cNvSpPr>
          <p:nvPr>
            <p:ph type="dt" sz="quarter" idx="10"/>
          </p:nvPr>
        </p:nvSpPr>
        <p:spPr/>
        <p:txBody>
          <a:bodyPr/>
          <a:lstStyle/>
          <a:p>
            <a:pPr>
              <a:defRPr/>
            </a:pPr>
            <a:fld id="{031110ED-9FE6-4EFC-9C7A-86E6A78DC0B2}" type="datetime1">
              <a:rPr lang="zh-CN" altLang="en-US"/>
              <a:pPr>
                <a:defRPr/>
              </a:pPr>
              <a:t>2018/10/21</a:t>
            </a:fld>
            <a:endParaRPr lang="zh-CN" altLang="zh-CN"/>
          </a:p>
        </p:txBody>
      </p:sp>
      <p:sp>
        <p:nvSpPr>
          <p:cNvPr id="11674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94BC8FA8-A106-4B53-9F39-E2BBB03D9942}" type="slidenum">
              <a:rPr lang="zh-CN" altLang="en-US" sz="1200" smtClean="0">
                <a:solidFill>
                  <a:srgbClr val="898989"/>
                </a:solidFill>
              </a:rPr>
              <a:pPr>
                <a:lnSpc>
                  <a:spcPct val="100000"/>
                </a:lnSpc>
                <a:spcBef>
                  <a:spcPct val="0"/>
                </a:spcBef>
                <a:buFontTx/>
                <a:buNone/>
              </a:pPr>
              <a:t>72</a:t>
            </a:fld>
            <a:endParaRPr lang="zh-CN" altLang="en-US" sz="1800" smtClean="0"/>
          </a:p>
        </p:txBody>
      </p:sp>
      <p:pic>
        <p:nvPicPr>
          <p:cNvPr id="116743" name="图片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矩形 7"/>
          <p:cNvSpPr>
            <a:spLocks noChangeArrowheads="1"/>
          </p:cNvSpPr>
          <p:nvPr/>
        </p:nvSpPr>
        <p:spPr bwMode="auto">
          <a:xfrm>
            <a:off x="1530350" y="1385888"/>
            <a:ext cx="944245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a:solidFill>
                  <a:srgbClr val="2E3740"/>
                </a:solidFill>
                <a:sym typeface="宋体" panose="02010600030101010101" pitchFamily="2" charset="-122"/>
              </a:rPr>
              <a:t>像任何语言一样，</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有一套规则，这些规则描述了一个形式良好的模型应该是什么样，它还有</a:t>
            </a:r>
            <a:r>
              <a:rPr lang="en-US" altLang="zh-CN">
                <a:solidFill>
                  <a:srgbClr val="2E3740"/>
                </a:solidFill>
                <a:sym typeface="宋体" panose="02010600030101010101" pitchFamily="2" charset="-122"/>
              </a:rPr>
              <a:t>4</a:t>
            </a:r>
            <a:r>
              <a:rPr lang="zh-CN" altLang="en-US">
                <a:solidFill>
                  <a:srgbClr val="2E3740"/>
                </a:solidFill>
                <a:sym typeface="宋体" panose="02010600030101010101" pitchFamily="2" charset="-122"/>
              </a:rPr>
              <a:t>种贯穿整个语言且一致应用的公共机制。这套规则及公共机制使得</a:t>
            </a:r>
            <a:r>
              <a:rPr lang="en-US" altLang="zh-CN">
                <a:solidFill>
                  <a:srgbClr val="2E3740"/>
                </a:solidFill>
                <a:sym typeface="宋体" panose="02010600030101010101" pitchFamily="2" charset="-122"/>
              </a:rPr>
              <a:t>UML</a:t>
            </a:r>
            <a:r>
              <a:rPr lang="zh-CN" altLang="en-US">
                <a:solidFill>
                  <a:srgbClr val="2E3740"/>
                </a:solidFill>
                <a:sym typeface="宋体" panose="02010600030101010101" pitchFamily="2" charset="-122"/>
              </a:rPr>
              <a:t>变得较为简单和统一。</a:t>
            </a:r>
          </a:p>
        </p:txBody>
      </p:sp>
      <p:sp>
        <p:nvSpPr>
          <p:cNvPr id="71689" name="矩形 7"/>
          <p:cNvSpPr>
            <a:spLocks noChangeArrowheads="1"/>
          </p:cNvSpPr>
          <p:nvPr/>
        </p:nvSpPr>
        <p:spPr bwMode="auto">
          <a:xfrm>
            <a:off x="1530350" y="4021138"/>
            <a:ext cx="944245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en-US">
                <a:solidFill>
                  <a:srgbClr val="2E3740"/>
                </a:solidFill>
                <a:sym typeface="宋体" panose="02010600030101010101" pitchFamily="2" charset="-122"/>
              </a:rPr>
              <a:t>由于规则和公共机制是对规范的描述，更多的是需要记忆的部分，所以需要同学自行参考教材学习并记忆，本</a:t>
            </a:r>
            <a:r>
              <a:rPr lang="en-US" altLang="zh-CN">
                <a:solidFill>
                  <a:srgbClr val="2E3740"/>
                </a:solidFill>
                <a:sym typeface="宋体" panose="02010600030101010101" pitchFamily="2" charset="-122"/>
              </a:rPr>
              <a:t>PPT</a:t>
            </a:r>
            <a:r>
              <a:rPr lang="zh-CN" altLang="en-US">
                <a:solidFill>
                  <a:srgbClr val="2E3740"/>
                </a:solidFill>
                <a:sym typeface="宋体" panose="02010600030101010101" pitchFamily="2" charset="-122"/>
              </a:rPr>
              <a:t>在此就不赘述了。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linds(horizontal)">
                                      <p:cBhvr>
                                        <p:cTn id="7" dur="500"/>
                                        <p:tgtEl>
                                          <p:spTgt spid="716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9"/>
                                        </p:tgtEl>
                                        <p:attrNameLst>
                                          <p:attrName>style.visibility</p:attrName>
                                        </p:attrNameLst>
                                      </p:cBhvr>
                                      <p:to>
                                        <p:strVal val="visible"/>
                                      </p:to>
                                    </p:set>
                                    <p:animEffect transition="in" filter="blinds(horizontal)">
                                      <p:cBhvr>
                                        <p:cTn id="12" dur="500"/>
                                        <p:tgtEl>
                                          <p:spTgt spid="7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p:bldP spid="7168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62" name="Group 4"/>
          <p:cNvGrpSpPr>
            <a:grpSpLocks/>
          </p:cNvGrpSpPr>
          <p:nvPr/>
        </p:nvGrpSpPr>
        <p:grpSpPr bwMode="auto">
          <a:xfrm>
            <a:off x="0" y="6734175"/>
            <a:ext cx="12192000" cy="138113"/>
            <a:chOff x="0" y="0"/>
            <a:chExt cx="12231884" cy="334101"/>
          </a:xfrm>
        </p:grpSpPr>
        <p:sp>
          <p:nvSpPr>
            <p:cNvPr id="117772"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7773"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7774"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7775"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7776"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17763" name="Group 11"/>
          <p:cNvGrpSpPr>
            <a:grpSpLocks/>
          </p:cNvGrpSpPr>
          <p:nvPr/>
        </p:nvGrpSpPr>
        <p:grpSpPr bwMode="auto">
          <a:xfrm>
            <a:off x="1949450" y="1265238"/>
            <a:ext cx="8077200" cy="4327525"/>
            <a:chOff x="0" y="0"/>
            <a:chExt cx="4349805" cy="2330451"/>
          </a:xfrm>
        </p:grpSpPr>
        <p:sp>
          <p:nvSpPr>
            <p:cNvPr id="117770"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17771"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117764"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4938713" y="2754313"/>
            <a:ext cx="2078037" cy="923925"/>
          </a:xfrm>
          <a:prstGeom prst="rect">
            <a:avLst/>
          </a:prstGeom>
          <a:noFill/>
        </p:spPr>
        <p:txBody>
          <a:bodyPr wrap="none">
            <a:spAutoFit/>
          </a:bodyPr>
          <a:lstStyle/>
          <a:p>
            <a:pPr algn="ctr" eaLnBrk="1" fontAlgn="auto" hangingPunct="1">
              <a:spcBef>
                <a:spcPts val="0"/>
              </a:spcBef>
              <a:spcAft>
                <a:spcPts val="0"/>
              </a:spcAft>
              <a:buFont typeface="Arial" panose="020B0604020202020204" pitchFamily="34" charset="0"/>
              <a:buNone/>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8 </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小结</a:t>
            </a:r>
          </a:p>
        </p:txBody>
      </p:sp>
      <p:sp>
        <p:nvSpPr>
          <p:cNvPr id="2" name="日期占位符 1">
            <a:extLst>
              <a:ext uri="{FF2B5EF4-FFF2-40B4-BE49-F238E27FC236}"/>
            </a:extLst>
          </p:cNvPr>
          <p:cNvSpPr>
            <a:spLocks noGrp="1"/>
          </p:cNvSpPr>
          <p:nvPr>
            <p:ph type="dt" sz="quarter" idx="10"/>
          </p:nvPr>
        </p:nvSpPr>
        <p:spPr/>
        <p:txBody>
          <a:bodyPr/>
          <a:lstStyle/>
          <a:p>
            <a:pPr>
              <a:defRPr/>
            </a:pPr>
            <a:fld id="{FCB96EA3-3B96-4E25-A5E5-7EC73EFE8B34}" type="datetime1">
              <a:rPr lang="zh-CN" altLang="en-US"/>
              <a:pPr>
                <a:defRPr/>
              </a:pPr>
              <a:t>2018/10/21</a:t>
            </a:fld>
            <a:endParaRPr lang="zh-CN" altLang="zh-CN"/>
          </a:p>
        </p:txBody>
      </p:sp>
      <p:sp>
        <p:nvSpPr>
          <p:cNvPr id="1177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E255D592-6AFC-4F66-BECB-C38B38747F52}" type="slidenum">
              <a:rPr lang="zh-CN" altLang="en-US" sz="1200" smtClean="0">
                <a:solidFill>
                  <a:srgbClr val="898989"/>
                </a:solidFill>
              </a:rPr>
              <a:pPr>
                <a:lnSpc>
                  <a:spcPct val="100000"/>
                </a:lnSpc>
                <a:spcBef>
                  <a:spcPct val="0"/>
                </a:spcBef>
                <a:buFontTx/>
                <a:buNone/>
              </a:pPr>
              <a:t>73</a:t>
            </a:fld>
            <a:endParaRPr lang="zh-CN" altLang="en-US" sz="1800" smtClean="0"/>
          </a:p>
        </p:txBody>
      </p:sp>
      <p:pic>
        <p:nvPicPr>
          <p:cNvPr id="117768"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18787" name="Group 4"/>
          <p:cNvGrpSpPr>
            <a:grpSpLocks/>
          </p:cNvGrpSpPr>
          <p:nvPr/>
        </p:nvGrpSpPr>
        <p:grpSpPr bwMode="auto">
          <a:xfrm>
            <a:off x="0" y="6734175"/>
            <a:ext cx="12192000" cy="138113"/>
            <a:chOff x="0" y="0"/>
            <a:chExt cx="12231884" cy="334101"/>
          </a:xfrm>
        </p:grpSpPr>
        <p:sp>
          <p:nvSpPr>
            <p:cNvPr id="118793"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8794"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8795"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8796"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8797"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18788" name="文本框 7"/>
          <p:cNvSpPr>
            <a:spLocks noChangeArrowheads="1"/>
          </p:cNvSpPr>
          <p:nvPr/>
        </p:nvSpPr>
        <p:spPr bwMode="auto">
          <a:xfrm rot="-910717">
            <a:off x="628650" y="336550"/>
            <a:ext cx="1358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zh-CN" altLang="en-US" sz="3200" b="1">
                <a:solidFill>
                  <a:schemeClr val="bg1"/>
                </a:solidFill>
                <a:sym typeface="Calibri" panose="020F0502020204030204" pitchFamily="34" charset="0"/>
              </a:rPr>
              <a:t>小结</a:t>
            </a:r>
          </a:p>
        </p:txBody>
      </p:sp>
      <p:sp>
        <p:nvSpPr>
          <p:cNvPr id="4" name="日期占位符 3">
            <a:extLst>
              <a:ext uri="{FF2B5EF4-FFF2-40B4-BE49-F238E27FC236}"/>
            </a:extLst>
          </p:cNvPr>
          <p:cNvSpPr>
            <a:spLocks noGrp="1"/>
          </p:cNvSpPr>
          <p:nvPr>
            <p:ph type="dt" sz="quarter" idx="10"/>
          </p:nvPr>
        </p:nvSpPr>
        <p:spPr/>
        <p:txBody>
          <a:bodyPr/>
          <a:lstStyle/>
          <a:p>
            <a:pPr>
              <a:defRPr/>
            </a:pPr>
            <a:fld id="{031110ED-9FE6-4EFC-9C7A-86E6A78DC0B2}" type="datetime1">
              <a:rPr lang="zh-CN" altLang="en-US"/>
              <a:pPr>
                <a:defRPr/>
              </a:pPr>
              <a:t>2018/10/21</a:t>
            </a:fld>
            <a:endParaRPr lang="zh-CN" altLang="zh-CN"/>
          </a:p>
        </p:txBody>
      </p:sp>
      <p:sp>
        <p:nvSpPr>
          <p:cNvPr id="118790"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0308D834-CB36-489B-B1F8-88F39C9B8637}" type="slidenum">
              <a:rPr lang="zh-CN" altLang="en-US" sz="1200" smtClean="0">
                <a:solidFill>
                  <a:srgbClr val="898989"/>
                </a:solidFill>
              </a:rPr>
              <a:pPr>
                <a:lnSpc>
                  <a:spcPct val="100000"/>
                </a:lnSpc>
                <a:spcBef>
                  <a:spcPct val="0"/>
                </a:spcBef>
                <a:buFontTx/>
                <a:buNone/>
              </a:pPr>
              <a:t>74</a:t>
            </a:fld>
            <a:endParaRPr lang="zh-CN" altLang="en-US" sz="1800" smtClean="0"/>
          </a:p>
        </p:txBody>
      </p:sp>
      <p:pic>
        <p:nvPicPr>
          <p:cNvPr id="118791"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2" name="矩形 7"/>
          <p:cNvSpPr>
            <a:spLocks noChangeArrowheads="1"/>
          </p:cNvSpPr>
          <p:nvPr/>
        </p:nvSpPr>
        <p:spPr bwMode="auto">
          <a:xfrm>
            <a:off x="542925" y="1046163"/>
            <a:ext cx="1129188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a:solidFill>
                  <a:srgbClr val="2E3740"/>
                </a:solidFill>
                <a:sym typeface="宋体" panose="02010600030101010101" pitchFamily="2" charset="-122"/>
              </a:rPr>
              <a:t>	UML</a:t>
            </a:r>
            <a:r>
              <a:rPr lang="zh-CN" altLang="en-US">
                <a:solidFill>
                  <a:srgbClr val="2E3740"/>
                </a:solidFill>
                <a:sym typeface="宋体" panose="02010600030101010101" pitchFamily="2" charset="-122"/>
              </a:rPr>
              <a:t>是一种</a:t>
            </a:r>
            <a:r>
              <a:rPr lang="zh-CN" altLang="en-US">
                <a:solidFill>
                  <a:srgbClr val="FF0000"/>
                </a:solidFill>
                <a:sym typeface="宋体" panose="02010600030101010101" pitchFamily="2" charset="-122"/>
              </a:rPr>
              <a:t>语言</a:t>
            </a:r>
            <a:r>
              <a:rPr lang="zh-CN" altLang="en-US">
                <a:solidFill>
                  <a:srgbClr val="2E3740"/>
                </a:solidFill>
                <a:sym typeface="宋体" panose="02010600030101010101" pitchFamily="2" charset="-122"/>
              </a:rPr>
              <a:t>：它遵循</a:t>
            </a:r>
            <a:r>
              <a:rPr lang="zh-CN" altLang="en-US">
                <a:solidFill>
                  <a:srgbClr val="FF0000"/>
                </a:solidFill>
                <a:sym typeface="宋体" panose="02010600030101010101" pitchFamily="2" charset="-122"/>
              </a:rPr>
              <a:t>特定的规则</a:t>
            </a:r>
            <a:r>
              <a:rPr lang="zh-CN" altLang="en-US">
                <a:solidFill>
                  <a:srgbClr val="2E3740"/>
                </a:solidFill>
                <a:sym typeface="宋体" panose="02010600030101010101" pitchFamily="2" charset="-122"/>
              </a:rPr>
              <a:t>；允许创建各种模型而并不告诉设计者需要创建哪些模型；而且不提供开发过程。</a:t>
            </a:r>
            <a:endParaRPr lang="en-US" altLang="zh-CN">
              <a:solidFill>
                <a:srgbClr val="2E3740"/>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en-US" altLang="zh-CN">
                <a:solidFill>
                  <a:srgbClr val="2E3740"/>
                </a:solidFill>
                <a:sym typeface="宋体" panose="02010600030101010101" pitchFamily="2" charset="-122"/>
              </a:rPr>
              <a:t>	UML</a:t>
            </a:r>
            <a:r>
              <a:rPr lang="zh-CN" altLang="en-US">
                <a:solidFill>
                  <a:srgbClr val="2E3740"/>
                </a:solidFill>
                <a:sym typeface="宋体" panose="02010600030101010101" pitchFamily="2" charset="-122"/>
              </a:rPr>
              <a:t>的组成共包括</a:t>
            </a:r>
            <a:r>
              <a:rPr lang="en-US" altLang="zh-CN">
                <a:solidFill>
                  <a:srgbClr val="2E3740"/>
                </a:solidFill>
                <a:sym typeface="宋体" panose="02010600030101010101" pitchFamily="2" charset="-122"/>
              </a:rPr>
              <a:t>3</a:t>
            </a:r>
            <a:r>
              <a:rPr lang="zh-CN" altLang="en-US">
                <a:solidFill>
                  <a:srgbClr val="2E3740"/>
                </a:solidFill>
                <a:sym typeface="宋体" panose="02010600030101010101" pitchFamily="2" charset="-122"/>
              </a:rPr>
              <a:t>部分：</a:t>
            </a:r>
            <a:r>
              <a:rPr lang="zh-CN" altLang="en-US">
                <a:solidFill>
                  <a:srgbClr val="FF0000"/>
                </a:solidFill>
                <a:sym typeface="宋体" panose="02010600030101010101" pitchFamily="2" charset="-122"/>
              </a:rPr>
              <a:t>事物、关系、图</a:t>
            </a:r>
            <a:r>
              <a:rPr lang="zh-CN" altLang="en-US">
                <a:solidFill>
                  <a:srgbClr val="2E3740"/>
                </a:solidFill>
                <a:sym typeface="宋体" panose="02010600030101010101" pitchFamily="2" charset="-122"/>
              </a:rPr>
              <a:t>。</a:t>
            </a:r>
            <a:endParaRPr lang="en-US" altLang="zh-CN">
              <a:solidFill>
                <a:srgbClr val="2E3740"/>
              </a:solidFill>
              <a:sym typeface="宋体" panose="02010600030101010101" pitchFamily="2" charset="-122"/>
            </a:endParaRPr>
          </a:p>
          <a:p>
            <a:pPr eaLnBrk="1" hangingPunct="1">
              <a:lnSpc>
                <a:spcPct val="150000"/>
              </a:lnSpc>
              <a:spcBef>
                <a:spcPct val="0"/>
              </a:spcBef>
              <a:buFont typeface="Arial" panose="020B0604020202020204" pitchFamily="34" charset="0"/>
              <a:buNone/>
            </a:pPr>
            <a:r>
              <a:rPr lang="en-US" altLang="zh-CN">
                <a:solidFill>
                  <a:srgbClr val="2E3740"/>
                </a:solidFill>
                <a:sym typeface="宋体" panose="02010600030101010101" pitchFamily="2" charset="-122"/>
              </a:rPr>
              <a:t>	UML</a:t>
            </a:r>
            <a:r>
              <a:rPr lang="zh-CN" altLang="en-US">
                <a:solidFill>
                  <a:srgbClr val="2E3740"/>
                </a:solidFill>
                <a:sym typeface="宋体" panose="02010600030101010101" pitchFamily="2" charset="-122"/>
              </a:rPr>
              <a:t>有</a:t>
            </a:r>
            <a:r>
              <a:rPr lang="en-US" altLang="zh-CN">
                <a:solidFill>
                  <a:srgbClr val="2E3740"/>
                </a:solidFill>
                <a:sym typeface="宋体" panose="02010600030101010101" pitchFamily="2" charset="-122"/>
              </a:rPr>
              <a:t>13</a:t>
            </a:r>
            <a:r>
              <a:rPr lang="zh-CN" altLang="en-US">
                <a:solidFill>
                  <a:srgbClr val="2E3740"/>
                </a:solidFill>
                <a:sym typeface="宋体" panose="02010600030101010101" pitchFamily="2" charset="-122"/>
              </a:rPr>
              <a:t>种不同的图，通过它们的相互组合提供被建模系统的所有</a:t>
            </a:r>
            <a:r>
              <a:rPr lang="en-US" altLang="zh-CN">
                <a:solidFill>
                  <a:srgbClr val="2E3740"/>
                </a:solidFill>
                <a:sym typeface="宋体" panose="02010600030101010101" pitchFamily="2" charset="-122"/>
              </a:rPr>
              <a:t>5</a:t>
            </a:r>
            <a:r>
              <a:rPr lang="zh-CN" altLang="en-US">
                <a:solidFill>
                  <a:srgbClr val="2E3740"/>
                </a:solidFill>
                <a:sym typeface="宋体" panose="02010600030101010101" pitchFamily="2" charset="-122"/>
              </a:rPr>
              <a:t>种视图。</a:t>
            </a:r>
            <a:r>
              <a:rPr lang="en-US" altLang="zh-CN">
                <a:solidFill>
                  <a:srgbClr val="2E3740"/>
                </a:solidFill>
                <a:sym typeface="宋体" panose="02010600030101010101" pitchFamily="2" charset="-122"/>
              </a:rPr>
              <a:t>13</a:t>
            </a:r>
            <a:r>
              <a:rPr lang="zh-CN" altLang="en-US">
                <a:solidFill>
                  <a:srgbClr val="2E3740"/>
                </a:solidFill>
                <a:sym typeface="宋体" panose="02010600030101010101" pitchFamily="2" charset="-122"/>
              </a:rPr>
              <a:t>种图可以归纳为</a:t>
            </a:r>
            <a:r>
              <a:rPr lang="en-US" altLang="zh-CN">
                <a:solidFill>
                  <a:srgbClr val="2E3740"/>
                </a:solidFill>
                <a:sym typeface="宋体" panose="02010600030101010101" pitchFamily="2" charset="-122"/>
              </a:rPr>
              <a:t>5</a:t>
            </a:r>
            <a:r>
              <a:rPr lang="zh-CN" altLang="en-US">
                <a:solidFill>
                  <a:srgbClr val="2E3740"/>
                </a:solidFill>
                <a:sym typeface="宋体" panose="02010600030101010101" pitchFamily="2" charset="-122"/>
              </a:rPr>
              <a:t>大类：</a:t>
            </a:r>
            <a:r>
              <a:rPr lang="zh-CN" altLang="en-US">
                <a:solidFill>
                  <a:srgbClr val="FF0000"/>
                </a:solidFill>
                <a:sym typeface="宋体" panose="02010600030101010101" pitchFamily="2" charset="-122"/>
              </a:rPr>
              <a:t>静态图</a:t>
            </a:r>
            <a:r>
              <a:rPr lang="zh-CN" altLang="en-US">
                <a:solidFill>
                  <a:srgbClr val="2E3740"/>
                </a:solidFill>
                <a:sym typeface="宋体" panose="02010600030101010101" pitchFamily="2" charset="-122"/>
              </a:rPr>
              <a:t>包括类图、对象图、包图、组合结构图；</a:t>
            </a:r>
            <a:r>
              <a:rPr lang="zh-CN" altLang="en-US">
                <a:solidFill>
                  <a:srgbClr val="FF0000"/>
                </a:solidFill>
                <a:sym typeface="宋体" panose="02010600030101010101" pitchFamily="2" charset="-122"/>
              </a:rPr>
              <a:t>行为图</a:t>
            </a:r>
            <a:r>
              <a:rPr lang="zh-CN" altLang="en-US">
                <a:solidFill>
                  <a:srgbClr val="2E3740"/>
                </a:solidFill>
                <a:sym typeface="宋体" panose="02010600030101010101" pitchFamily="2" charset="-122"/>
              </a:rPr>
              <a:t>包括状态图和活动图；</a:t>
            </a:r>
            <a:r>
              <a:rPr lang="zh-CN" altLang="en-US">
                <a:solidFill>
                  <a:srgbClr val="FF0000"/>
                </a:solidFill>
                <a:sym typeface="宋体" panose="02010600030101010101" pitchFamily="2" charset="-122"/>
              </a:rPr>
              <a:t>用例图</a:t>
            </a:r>
            <a:r>
              <a:rPr lang="zh-CN" altLang="en-US">
                <a:solidFill>
                  <a:srgbClr val="2E3740"/>
                </a:solidFill>
                <a:sym typeface="宋体" panose="02010600030101010101" pitchFamily="2" charset="-122"/>
              </a:rPr>
              <a:t>；</a:t>
            </a:r>
            <a:r>
              <a:rPr lang="zh-CN" altLang="en-US">
                <a:solidFill>
                  <a:srgbClr val="FF0000"/>
                </a:solidFill>
                <a:sym typeface="宋体" panose="02010600030101010101" pitchFamily="2" charset="-122"/>
              </a:rPr>
              <a:t>交互图</a:t>
            </a:r>
            <a:r>
              <a:rPr lang="zh-CN" altLang="en-US">
                <a:solidFill>
                  <a:srgbClr val="2E3740"/>
                </a:solidFill>
                <a:sym typeface="宋体" panose="02010600030101010101" pitchFamily="2" charset="-122"/>
              </a:rPr>
              <a:t>包括通信图、定时图、顺序图、交互概览图；</a:t>
            </a:r>
            <a:r>
              <a:rPr lang="zh-CN" altLang="en-US">
                <a:solidFill>
                  <a:srgbClr val="FF0000"/>
                </a:solidFill>
                <a:sym typeface="宋体" panose="02010600030101010101" pitchFamily="2" charset="-122"/>
              </a:rPr>
              <a:t>实现图</a:t>
            </a:r>
            <a:r>
              <a:rPr lang="zh-CN" altLang="en-US">
                <a:solidFill>
                  <a:srgbClr val="2E3740"/>
                </a:solidFill>
                <a:sym typeface="宋体" panose="02010600030101010101" pitchFamily="2" charset="-122"/>
              </a:rPr>
              <a:t>包括构件图、部署图。</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Group 4"/>
          <p:cNvGrpSpPr>
            <a:grpSpLocks/>
          </p:cNvGrpSpPr>
          <p:nvPr/>
        </p:nvGrpSpPr>
        <p:grpSpPr bwMode="auto">
          <a:xfrm>
            <a:off x="0" y="6734175"/>
            <a:ext cx="12192000" cy="138113"/>
            <a:chOff x="0" y="0"/>
            <a:chExt cx="12231884" cy="334101"/>
          </a:xfrm>
        </p:grpSpPr>
        <p:sp>
          <p:nvSpPr>
            <p:cNvPr id="12084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084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084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084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084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20835" name="Group 11"/>
          <p:cNvGrpSpPr>
            <a:grpSpLocks/>
          </p:cNvGrpSpPr>
          <p:nvPr/>
        </p:nvGrpSpPr>
        <p:grpSpPr bwMode="auto">
          <a:xfrm>
            <a:off x="1949450" y="1265238"/>
            <a:ext cx="8077200" cy="4327525"/>
            <a:chOff x="0" y="0"/>
            <a:chExt cx="4349805" cy="2330451"/>
          </a:xfrm>
        </p:grpSpPr>
        <p:sp>
          <p:nvSpPr>
            <p:cNvPr id="120842" name="任意多边形 2"/>
            <p:cNvSpPr>
              <a:spLocks noChangeArrowheads="1"/>
            </p:cNvSpPr>
            <p:nvPr/>
          </p:nvSpPr>
          <p:spPr bwMode="auto">
            <a:xfrm>
              <a:off x="458444" y="0"/>
              <a:ext cx="3421991" cy="2101223"/>
            </a:xfrm>
            <a:custGeom>
              <a:avLst/>
              <a:gdLst>
                <a:gd name="T0" fmla="*/ 139172 w 3421991"/>
                <a:gd name="T1" fmla="*/ 155833 h 2101223"/>
                <a:gd name="T2" fmla="*/ 139172 w 3421991"/>
                <a:gd name="T3" fmla="*/ 1945390 h 2101223"/>
                <a:gd name="T4" fmla="*/ 3282817 w 3421991"/>
                <a:gd name="T5" fmla="*/ 1945390 h 2101223"/>
                <a:gd name="T6" fmla="*/ 3282817 w 3421991"/>
                <a:gd name="T7" fmla="*/ 155833 h 2101223"/>
                <a:gd name="T8" fmla="*/ 1720271 w 3421991"/>
                <a:gd name="T9" fmla="*/ 57151 h 2101223"/>
                <a:gd name="T10" fmla="*/ 1697411 w 3421991"/>
                <a:gd name="T11" fmla="*/ 80011 h 2101223"/>
                <a:gd name="T12" fmla="*/ 1720271 w 3421991"/>
                <a:gd name="T13" fmla="*/ 102871 h 2101223"/>
                <a:gd name="T14" fmla="*/ 1743131 w 3421991"/>
                <a:gd name="T15" fmla="*/ 80011 h 2101223"/>
                <a:gd name="T16" fmla="*/ 1720271 w 3421991"/>
                <a:gd name="T17" fmla="*/ 57151 h 2101223"/>
                <a:gd name="T18" fmla="*/ 81844 w 3421991"/>
                <a:gd name="T19" fmla="*/ 0 h 2101223"/>
                <a:gd name="T20" fmla="*/ 3340149 w 3421991"/>
                <a:gd name="T21" fmla="*/ 0 h 2101223"/>
                <a:gd name="T22" fmla="*/ 3421991 w 3421991"/>
                <a:gd name="T23" fmla="*/ 81844 h 2101223"/>
                <a:gd name="T24" fmla="*/ 3421991 w 3421991"/>
                <a:gd name="T25" fmla="*/ 2019382 h 2101223"/>
                <a:gd name="T26" fmla="*/ 3340149 w 3421991"/>
                <a:gd name="T27" fmla="*/ 2101223 h 2101223"/>
                <a:gd name="T28" fmla="*/ 81844 w 3421991"/>
                <a:gd name="T29" fmla="*/ 2101223 h 2101223"/>
                <a:gd name="T30" fmla="*/ 0 w 3421991"/>
                <a:gd name="T31" fmla="*/ 2019382 h 2101223"/>
                <a:gd name="T32" fmla="*/ 0 w 3421991"/>
                <a:gd name="T33" fmla="*/ 81844 h 2101223"/>
                <a:gd name="T34" fmla="*/ 81844 w 3421991"/>
                <a:gd name="T35" fmla="*/ 0 h 2101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21991"/>
                <a:gd name="T55" fmla="*/ 0 h 2101223"/>
                <a:gd name="T56" fmla="*/ 3421991 w 3421991"/>
                <a:gd name="T57" fmla="*/ 2101223 h 2101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21991" h="2101223">
                  <a:moveTo>
                    <a:pt x="139172" y="155833"/>
                  </a:moveTo>
                  <a:lnTo>
                    <a:pt x="139172" y="1945388"/>
                  </a:lnTo>
                  <a:lnTo>
                    <a:pt x="3282817" y="1945388"/>
                  </a:lnTo>
                  <a:lnTo>
                    <a:pt x="3282817" y="155833"/>
                  </a:lnTo>
                  <a:lnTo>
                    <a:pt x="139172" y="155833"/>
                  </a:lnTo>
                  <a:close/>
                  <a:moveTo>
                    <a:pt x="1720269" y="57151"/>
                  </a:moveTo>
                  <a:cubicBezTo>
                    <a:pt x="1707644" y="57151"/>
                    <a:pt x="1697409" y="67386"/>
                    <a:pt x="1697409" y="80011"/>
                  </a:cubicBezTo>
                  <a:cubicBezTo>
                    <a:pt x="1697409" y="92636"/>
                    <a:pt x="1707644" y="102871"/>
                    <a:pt x="1720269" y="102871"/>
                  </a:cubicBezTo>
                  <a:cubicBezTo>
                    <a:pt x="1732894" y="102871"/>
                    <a:pt x="1743129" y="92636"/>
                    <a:pt x="1743129" y="80011"/>
                  </a:cubicBezTo>
                  <a:cubicBezTo>
                    <a:pt x="1743129" y="67386"/>
                    <a:pt x="1732894" y="57151"/>
                    <a:pt x="1720269" y="57151"/>
                  </a:cubicBezTo>
                  <a:close/>
                  <a:moveTo>
                    <a:pt x="81844" y="0"/>
                  </a:moveTo>
                  <a:lnTo>
                    <a:pt x="3340148" y="0"/>
                  </a:lnTo>
                  <a:cubicBezTo>
                    <a:pt x="3385350" y="0"/>
                    <a:pt x="3421991" y="36642"/>
                    <a:pt x="3421991" y="81844"/>
                  </a:cubicBezTo>
                  <a:lnTo>
                    <a:pt x="3421991" y="2019380"/>
                  </a:lnTo>
                  <a:cubicBezTo>
                    <a:pt x="3421991" y="2064582"/>
                    <a:pt x="3385350" y="2101223"/>
                    <a:pt x="3340148" y="2101223"/>
                  </a:cubicBezTo>
                  <a:lnTo>
                    <a:pt x="81844" y="2101223"/>
                  </a:lnTo>
                  <a:cubicBezTo>
                    <a:pt x="36642" y="2101223"/>
                    <a:pt x="0" y="2064582"/>
                    <a:pt x="0" y="2019380"/>
                  </a:cubicBezTo>
                  <a:lnTo>
                    <a:pt x="0" y="81844"/>
                  </a:lnTo>
                  <a:cubicBezTo>
                    <a:pt x="0" y="36642"/>
                    <a:pt x="36642" y="0"/>
                    <a:pt x="81844" y="0"/>
                  </a:cubicBez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20843" name="任意多边形 3"/>
            <p:cNvSpPr>
              <a:spLocks noChangeArrowheads="1"/>
            </p:cNvSpPr>
            <p:nvPr/>
          </p:nvSpPr>
          <p:spPr bwMode="auto">
            <a:xfrm>
              <a:off x="0" y="2139423"/>
              <a:ext cx="4349805" cy="191028"/>
            </a:xfrm>
            <a:custGeom>
              <a:avLst/>
              <a:gdLst>
                <a:gd name="T0" fmla="*/ 0 w 1897856"/>
                <a:gd name="T1" fmla="*/ 0 h 83347"/>
                <a:gd name="T2" fmla="*/ 2147483646 w 1897856"/>
                <a:gd name="T3" fmla="*/ 0 h 83347"/>
                <a:gd name="T4" fmla="*/ 2147483646 w 1897856"/>
                <a:gd name="T5" fmla="*/ 2147483646 h 83347"/>
                <a:gd name="T6" fmla="*/ 2147483646 w 1897856"/>
                <a:gd name="T7" fmla="*/ 2147483646 h 83347"/>
                <a:gd name="T8" fmla="*/ 2147483646 w 1897856"/>
                <a:gd name="T9" fmla="*/ 2147483646 h 83347"/>
                <a:gd name="T10" fmla="*/ 2147483646 w 1897856"/>
                <a:gd name="T11" fmla="*/ 2147483646 h 83347"/>
                <a:gd name="T12" fmla="*/ 2147483646 w 1897856"/>
                <a:gd name="T13" fmla="*/ 0 h 83347"/>
                <a:gd name="T14" fmla="*/ 2147483646 w 1897856"/>
                <a:gd name="T15" fmla="*/ 0 h 83347"/>
                <a:gd name="T16" fmla="*/ 2147483646 w 1897856"/>
                <a:gd name="T17" fmla="*/ 2147483646 h 83347"/>
                <a:gd name="T18" fmla="*/ 2147483646 w 1897856"/>
                <a:gd name="T19" fmla="*/ 2147483646 h 83347"/>
                <a:gd name="T20" fmla="*/ 2147483646 w 1897856"/>
                <a:gd name="T21" fmla="*/ 2147483646 h 83347"/>
                <a:gd name="T22" fmla="*/ 0 w 1897856"/>
                <a:gd name="T23" fmla="*/ 2147483646 h 833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97856"/>
                <a:gd name="T37" fmla="*/ 0 h 83347"/>
                <a:gd name="T38" fmla="*/ 1897856 w 1897856"/>
                <a:gd name="T39" fmla="*/ 83347 h 833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97856" h="83347">
                  <a:moveTo>
                    <a:pt x="0" y="0"/>
                  </a:moveTo>
                  <a:lnTo>
                    <a:pt x="789385" y="0"/>
                  </a:lnTo>
                  <a:lnTo>
                    <a:pt x="789385" y="8903"/>
                  </a:lnTo>
                  <a:cubicBezTo>
                    <a:pt x="789385" y="27001"/>
                    <a:pt x="804057" y="41673"/>
                    <a:pt x="822155" y="41673"/>
                  </a:cubicBezTo>
                  <a:lnTo>
                    <a:pt x="1075702" y="41673"/>
                  </a:lnTo>
                  <a:cubicBezTo>
                    <a:pt x="1093800" y="41673"/>
                    <a:pt x="1108472" y="27001"/>
                    <a:pt x="1108472" y="8903"/>
                  </a:cubicBezTo>
                  <a:lnTo>
                    <a:pt x="1108472" y="0"/>
                  </a:lnTo>
                  <a:lnTo>
                    <a:pt x="1897856" y="0"/>
                  </a:lnTo>
                  <a:lnTo>
                    <a:pt x="1897856" y="50577"/>
                  </a:lnTo>
                  <a:cubicBezTo>
                    <a:pt x="1897856" y="68675"/>
                    <a:pt x="1883184" y="83347"/>
                    <a:pt x="1865086" y="83347"/>
                  </a:cubicBezTo>
                  <a:lnTo>
                    <a:pt x="32770" y="83347"/>
                  </a:lnTo>
                  <a:cubicBezTo>
                    <a:pt x="14672" y="83347"/>
                    <a:pt x="0" y="68675"/>
                    <a:pt x="0" y="50577"/>
                  </a:cubicBezTo>
                  <a:lnTo>
                    <a:pt x="0"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grpSp>
      <p:sp>
        <p:nvSpPr>
          <p:cNvPr id="120836" name="矩形 5"/>
          <p:cNvSpPr>
            <a:spLocks noChangeArrowheads="1"/>
          </p:cNvSpPr>
          <p:nvPr/>
        </p:nvSpPr>
        <p:spPr bwMode="auto">
          <a:xfrm>
            <a:off x="3054350" y="1539875"/>
            <a:ext cx="5848350" cy="3352800"/>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 name="矩形 2">
            <a:extLst>
              <a:ext uri="{FF2B5EF4-FFF2-40B4-BE49-F238E27FC236}"/>
            </a:extLst>
          </p:cNvPr>
          <p:cNvSpPr/>
          <p:nvPr/>
        </p:nvSpPr>
        <p:spPr>
          <a:xfrm>
            <a:off x="4938713" y="2754313"/>
            <a:ext cx="2078037" cy="923925"/>
          </a:xfrm>
          <a:prstGeom prst="rect">
            <a:avLst/>
          </a:prstGeom>
          <a:noFill/>
        </p:spPr>
        <p:txBody>
          <a:bodyPr wrap="none">
            <a:spAutoFit/>
          </a:bodyPr>
          <a:lstStyle/>
          <a:p>
            <a:pPr algn="ctr" eaLnBrk="1" fontAlgn="auto" hangingPunct="1">
              <a:spcBef>
                <a:spcPts val="0"/>
              </a:spcBef>
              <a:spcAft>
                <a:spcPts val="0"/>
              </a:spcAft>
              <a:buFont typeface="Arial" panose="020B0604020202020204" pitchFamily="34" charset="0"/>
              <a:buNone/>
              <a:defRPr/>
            </a:pPr>
            <a:r>
              <a:rPr lang="en-US" altLang="zh-CN" sz="5400" dirty="0">
                <a:ln w="0"/>
                <a:solidFill>
                  <a:schemeClr val="bg1"/>
                </a:solidFill>
                <a:effectLst>
                  <a:outerShdw blurRad="38100" dist="19050" dir="2700000" algn="tl" rotWithShape="0">
                    <a:schemeClr val="dk1">
                      <a:alpha val="40000"/>
                    </a:schemeClr>
                  </a:outerShdw>
                </a:effectLst>
                <a:latin typeface="+mn-lt"/>
                <a:ea typeface="+mn-ea"/>
              </a:rPr>
              <a:t>9 </a:t>
            </a:r>
            <a:r>
              <a:rPr lang="zh-CN" altLang="en-US" sz="5400" dirty="0">
                <a:ln w="0"/>
                <a:solidFill>
                  <a:schemeClr val="bg1"/>
                </a:solidFill>
                <a:effectLst>
                  <a:outerShdw blurRad="38100" dist="19050" dir="2700000" algn="tl" rotWithShape="0">
                    <a:schemeClr val="dk1">
                      <a:alpha val="40000"/>
                    </a:schemeClr>
                  </a:outerShdw>
                </a:effectLst>
                <a:latin typeface="+mn-lt"/>
                <a:ea typeface="+mn-ea"/>
              </a:rPr>
              <a:t>附录</a:t>
            </a:r>
          </a:p>
        </p:txBody>
      </p:sp>
      <p:sp>
        <p:nvSpPr>
          <p:cNvPr id="2" name="日期占位符 1">
            <a:extLst>
              <a:ext uri="{FF2B5EF4-FFF2-40B4-BE49-F238E27FC236}"/>
            </a:extLst>
          </p:cNvPr>
          <p:cNvSpPr>
            <a:spLocks noGrp="1"/>
          </p:cNvSpPr>
          <p:nvPr>
            <p:ph type="dt" sz="quarter" idx="10"/>
          </p:nvPr>
        </p:nvSpPr>
        <p:spPr/>
        <p:txBody>
          <a:bodyPr/>
          <a:lstStyle/>
          <a:p>
            <a:pPr>
              <a:defRPr/>
            </a:pPr>
            <a:fld id="{FCB96EA3-3B96-4E25-A5E5-7EC73EFE8B34}" type="datetime1">
              <a:rPr lang="zh-CN" altLang="en-US"/>
              <a:pPr>
                <a:defRPr/>
              </a:pPr>
              <a:t>2018/10/21</a:t>
            </a:fld>
            <a:endParaRPr lang="zh-CN" altLang="zh-CN"/>
          </a:p>
        </p:txBody>
      </p:sp>
      <p:sp>
        <p:nvSpPr>
          <p:cNvPr id="1208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1F18E6DD-BFB9-42E3-9809-65B090ED0D9B}" type="slidenum">
              <a:rPr lang="zh-CN" altLang="en-US" sz="1200" smtClean="0">
                <a:solidFill>
                  <a:srgbClr val="898989"/>
                </a:solidFill>
              </a:rPr>
              <a:pPr>
                <a:lnSpc>
                  <a:spcPct val="100000"/>
                </a:lnSpc>
                <a:spcBef>
                  <a:spcPct val="0"/>
                </a:spcBef>
                <a:buFontTx/>
                <a:buNone/>
              </a:pPr>
              <a:t>75</a:t>
            </a:fld>
            <a:endParaRPr lang="zh-CN" altLang="en-US" sz="1800" smtClean="0"/>
          </a:p>
        </p:txBody>
      </p:sp>
      <p:pic>
        <p:nvPicPr>
          <p:cNvPr id="120840"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横卷形 15">
            <a:hlinkClick r:id="rId3" action="ppaction://hlinksldjump"/>
            <a:extLst>
              <a:ext uri="{FF2B5EF4-FFF2-40B4-BE49-F238E27FC236}"/>
            </a:extLst>
          </p:cNvPr>
          <p:cNvSpPr/>
          <p:nvPr/>
        </p:nvSpPr>
        <p:spPr>
          <a:xfrm>
            <a:off x="10356850" y="5476875"/>
            <a:ext cx="1284288" cy="7493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latin typeface="黑体" panose="02010609060101010101" pitchFamily="49" charset="-122"/>
                <a:ea typeface="黑体" panose="02010609060101010101" pitchFamily="49" charset="-122"/>
              </a:rPr>
              <a:t>返回目录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8AB45961-7DB5-4C4C-821E-E888F69713C7}" type="datetime1">
              <a:rPr lang="zh-CN" altLang="en-US" smtClean="0"/>
              <a:pPr>
                <a:defRPr/>
              </a:pPr>
              <a:t>2018/10/21</a:t>
            </a:fld>
            <a:endParaRPr lang="zh-CN" altLang="zh-CN"/>
          </a:p>
        </p:txBody>
      </p:sp>
      <p:sp>
        <p:nvSpPr>
          <p:cNvPr id="12185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E53CC0B-7759-49BB-8FCE-B9E09DA4104F}" type="slidenum">
              <a:rPr lang="zh-CN" altLang="en-US" sz="1200" smtClean="0">
                <a:solidFill>
                  <a:srgbClr val="898989"/>
                </a:solidFill>
              </a:rPr>
              <a:pPr>
                <a:lnSpc>
                  <a:spcPct val="100000"/>
                </a:lnSpc>
                <a:spcBef>
                  <a:spcPct val="0"/>
                </a:spcBef>
                <a:buFontTx/>
                <a:buNone/>
              </a:pPr>
              <a:t>76</a:t>
            </a:fld>
            <a:endParaRPr lang="zh-CN" altLang="en-US" sz="1800" smtClean="0"/>
          </a:p>
        </p:txBody>
      </p:sp>
      <p:sp>
        <p:nvSpPr>
          <p:cNvPr id="121860"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1861" name="文本框 7"/>
          <p:cNvSpPr>
            <a:spLocks noChangeArrowheads="1"/>
          </p:cNvSpPr>
          <p:nvPr/>
        </p:nvSpPr>
        <p:spPr bwMode="auto">
          <a:xfrm rot="-910717">
            <a:off x="628650" y="336550"/>
            <a:ext cx="1358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zh-CN" altLang="en-US" sz="3200" b="1">
                <a:solidFill>
                  <a:schemeClr val="bg1"/>
                </a:solidFill>
                <a:sym typeface="Calibri" panose="020F0502020204030204" pitchFamily="34" charset="0"/>
              </a:rPr>
              <a:t>附录</a:t>
            </a:r>
          </a:p>
        </p:txBody>
      </p:sp>
      <p:sp>
        <p:nvSpPr>
          <p:cNvPr id="121862" name="文本框 6"/>
          <p:cNvSpPr txBox="1">
            <a:spLocks noChangeArrowheads="1"/>
          </p:cNvSpPr>
          <p:nvPr/>
        </p:nvSpPr>
        <p:spPr bwMode="auto">
          <a:xfrm>
            <a:off x="314325" y="1757363"/>
            <a:ext cx="113823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t>参考文献：</a:t>
            </a:r>
            <a:endParaRPr lang="en-US" altLang="zh-CN" sz="2000"/>
          </a:p>
          <a:p>
            <a:pPr>
              <a:lnSpc>
                <a:spcPct val="100000"/>
              </a:lnSpc>
              <a:spcBef>
                <a:spcPct val="0"/>
              </a:spcBef>
              <a:buFontTx/>
              <a:buNone/>
            </a:pPr>
            <a:r>
              <a:rPr lang="en-US" altLang="zh-CN" sz="2000"/>
              <a:t>[1]Grady Booch,James Rumbaugh,Ivar Jacobson.UML</a:t>
            </a:r>
            <a:r>
              <a:rPr lang="zh-CN" altLang="en-US" sz="2000"/>
              <a:t>用户指南</a:t>
            </a:r>
            <a:r>
              <a:rPr lang="en-US" altLang="zh-CN" sz="2000"/>
              <a:t>[M].</a:t>
            </a:r>
            <a:r>
              <a:rPr lang="zh-CN" altLang="en-US" sz="2000"/>
              <a:t>第二版</a:t>
            </a:r>
            <a:r>
              <a:rPr lang="en-US" altLang="zh-CN" sz="2000"/>
              <a:t>.</a:t>
            </a:r>
            <a:r>
              <a:rPr lang="zh-CN" altLang="en-US" sz="2000"/>
              <a:t>修订版</a:t>
            </a:r>
            <a:r>
              <a:rPr lang="en-US" altLang="zh-CN" sz="2000"/>
              <a:t>.</a:t>
            </a:r>
            <a:r>
              <a:rPr lang="zh-CN" altLang="en-US" sz="2000"/>
              <a:t>邵维忠</a:t>
            </a:r>
            <a:r>
              <a:rPr lang="en-US" altLang="zh-CN" sz="2000"/>
              <a:t>,</a:t>
            </a:r>
            <a:r>
              <a:rPr lang="zh-CN" altLang="en-US" sz="2000"/>
              <a:t>麻志毅</a:t>
            </a:r>
            <a:r>
              <a:rPr lang="en-US" altLang="zh-CN" sz="2000"/>
              <a:t>,</a:t>
            </a:r>
            <a:r>
              <a:rPr lang="zh-CN" altLang="en-US" sz="2000"/>
              <a:t>马浩海</a:t>
            </a:r>
            <a:r>
              <a:rPr lang="en-US" altLang="zh-CN" sz="2000"/>
              <a:t>,</a:t>
            </a:r>
            <a:r>
              <a:rPr lang="zh-CN" altLang="en-US" sz="2000"/>
              <a:t>刘辉</a:t>
            </a:r>
            <a:r>
              <a:rPr lang="en-US" altLang="zh-CN" sz="2000"/>
              <a:t>.</a:t>
            </a:r>
            <a:r>
              <a:rPr lang="zh-CN" altLang="en-US" sz="2000"/>
              <a:t>北京</a:t>
            </a:r>
            <a:r>
              <a:rPr lang="en-US" altLang="zh-CN" sz="2000"/>
              <a:t>:</a:t>
            </a:r>
            <a:r>
              <a:rPr lang="zh-CN" altLang="en-US" sz="2000"/>
              <a:t>人民邮电出版社</a:t>
            </a:r>
            <a:r>
              <a:rPr lang="en-US" altLang="zh-CN" sz="2000"/>
              <a:t>,2013.1~26.</a:t>
            </a:r>
          </a:p>
          <a:p>
            <a:pPr>
              <a:lnSpc>
                <a:spcPct val="100000"/>
              </a:lnSpc>
              <a:spcBef>
                <a:spcPct val="0"/>
              </a:spcBef>
              <a:buFontTx/>
              <a:buNone/>
            </a:pPr>
            <a:r>
              <a:rPr lang="en-US" altLang="zh-CN" sz="2000"/>
              <a:t>[2]</a:t>
            </a:r>
            <a:r>
              <a:rPr lang="zh-CN" altLang="en-US" sz="2000"/>
              <a:t>杨弘平 等</a:t>
            </a:r>
            <a:r>
              <a:rPr lang="en-US" altLang="zh-CN" sz="2000"/>
              <a:t>.UML2 </a:t>
            </a:r>
            <a:r>
              <a:rPr lang="zh-CN" altLang="en-US" sz="2000"/>
              <a:t>基础、建模与设计教程</a:t>
            </a:r>
            <a:r>
              <a:rPr lang="en-US" altLang="zh-CN" sz="2000"/>
              <a:t>[M].</a:t>
            </a:r>
            <a:r>
              <a:rPr lang="zh-CN" altLang="en-US" sz="2000"/>
              <a:t>北京</a:t>
            </a:r>
            <a:r>
              <a:rPr lang="en-US" altLang="zh-CN" sz="2000"/>
              <a:t>:</a:t>
            </a:r>
            <a:r>
              <a:rPr lang="zh-CN" altLang="en-US" sz="2000"/>
              <a:t>清华大学出版社</a:t>
            </a:r>
            <a:r>
              <a:rPr lang="en-US" altLang="zh-CN" sz="2000"/>
              <a:t>,2015.1~13.</a:t>
            </a:r>
          </a:p>
          <a:p>
            <a:pPr>
              <a:lnSpc>
                <a:spcPct val="100000"/>
              </a:lnSpc>
              <a:spcBef>
                <a:spcPct val="0"/>
              </a:spcBef>
              <a:buFontTx/>
              <a:buNone/>
            </a:pPr>
            <a:r>
              <a:rPr lang="en-US" altLang="zh-CN" sz="2000"/>
              <a:t>[3] Introduction To OMG</a:t>
            </a:r>
            <a:r>
              <a:rPr lang="en-US" altLang="zh-CN" sz="2000">
                <a:hlinkClick r:id="rId3"/>
              </a:rPr>
              <a:t>‘</a:t>
            </a:r>
            <a:r>
              <a:rPr lang="en-US" altLang="zh-CN" sz="2000"/>
              <a:t>s Unified Modeling Language™ (UML®)[EB/OL]. http://www.uml.org/what-is-uml.htm,2018/10/14.</a:t>
            </a:r>
          </a:p>
          <a:p>
            <a:pPr>
              <a:lnSpc>
                <a:spcPct val="100000"/>
              </a:lnSpc>
              <a:spcBef>
                <a:spcPct val="0"/>
              </a:spcBef>
              <a:buFontTx/>
              <a:buNone/>
            </a:pPr>
            <a:r>
              <a:rPr lang="en-US" altLang="zh-CN" sz="2000"/>
              <a:t>[4] Unified Modeling Language[DB/OL]. https://en.wikipedia.org/wiki/Unified_Modeling_Language,2018/10/14.</a:t>
            </a:r>
            <a:endParaRPr lang="zh-CN" altLang="en-US" sz="2000"/>
          </a:p>
        </p:txBody>
      </p:sp>
      <p:pic>
        <p:nvPicPr>
          <p:cNvPr id="121863"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extLst>
          </p:cNvPr>
          <p:cNvSpPr>
            <a:spLocks noGrp="1"/>
          </p:cNvSpPr>
          <p:nvPr>
            <p:ph type="dt" sz="quarter" idx="10"/>
          </p:nvPr>
        </p:nvSpPr>
        <p:spPr/>
        <p:txBody>
          <a:bodyPr/>
          <a:lstStyle/>
          <a:p>
            <a:pPr>
              <a:defRPr/>
            </a:pPr>
            <a:fld id="{8AB45961-7DB5-4C4C-821E-E888F69713C7}" type="datetime1">
              <a:rPr lang="zh-CN" altLang="en-US" smtClean="0"/>
              <a:pPr>
                <a:defRPr/>
              </a:pPr>
              <a:t>2018/10/21</a:t>
            </a:fld>
            <a:endParaRPr lang="zh-CN" altLang="zh-CN"/>
          </a:p>
        </p:txBody>
      </p:sp>
      <p:sp>
        <p:nvSpPr>
          <p:cNvPr id="12288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6B387FBB-D1B3-41E5-BFB2-A3D5D76FD5CB}" type="slidenum">
              <a:rPr lang="zh-CN" altLang="en-US" sz="1200" smtClean="0">
                <a:solidFill>
                  <a:srgbClr val="898989"/>
                </a:solidFill>
              </a:rPr>
              <a:pPr>
                <a:lnSpc>
                  <a:spcPct val="100000"/>
                </a:lnSpc>
                <a:spcBef>
                  <a:spcPct val="0"/>
                </a:spcBef>
                <a:buFontTx/>
                <a:buNone/>
              </a:pPr>
              <a:t>77</a:t>
            </a:fld>
            <a:endParaRPr lang="zh-CN" altLang="en-US" sz="1800" smtClean="0"/>
          </a:p>
        </p:txBody>
      </p:sp>
      <p:sp>
        <p:nvSpPr>
          <p:cNvPr id="122884" name="矩形 9"/>
          <p:cNvSpPr>
            <a:spLocks noChangeArrowheads="1"/>
          </p:cNvSpPr>
          <p:nvPr/>
        </p:nvSpPr>
        <p:spPr bwMode="auto">
          <a:xfrm rot="-900000">
            <a:off x="-668338" y="-923925"/>
            <a:ext cx="6434138" cy="1687513"/>
          </a:xfrm>
          <a:prstGeom prst="rect">
            <a:avLst/>
          </a:prstGeom>
          <a:blipFill dpi="0" rotWithShape="1">
            <a:blip r:embed="rId2"/>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885" name="文本框 7"/>
          <p:cNvSpPr>
            <a:spLocks noChangeArrowheads="1"/>
          </p:cNvSpPr>
          <p:nvPr/>
        </p:nvSpPr>
        <p:spPr bwMode="auto">
          <a:xfrm rot="-910717">
            <a:off x="628650" y="336550"/>
            <a:ext cx="1358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p>
          <a:p>
            <a:pPr eaLnBrk="1" hangingPunct="1">
              <a:lnSpc>
                <a:spcPct val="100000"/>
              </a:lnSpc>
              <a:spcBef>
                <a:spcPct val="0"/>
              </a:spcBef>
              <a:buFont typeface="Arial" panose="020B0604020202020204" pitchFamily="34" charset="0"/>
              <a:buNone/>
            </a:pPr>
            <a:r>
              <a:rPr lang="zh-CN" altLang="en-US" sz="3200" b="1">
                <a:solidFill>
                  <a:schemeClr val="bg1"/>
                </a:solidFill>
                <a:sym typeface="Calibri" panose="020F0502020204030204" pitchFamily="34" charset="0"/>
              </a:rPr>
              <a:t>附录</a:t>
            </a:r>
          </a:p>
        </p:txBody>
      </p:sp>
      <p:sp>
        <p:nvSpPr>
          <p:cNvPr id="122886" name="文本框 6"/>
          <p:cNvSpPr txBox="1">
            <a:spLocks noChangeArrowheads="1"/>
          </p:cNvSpPr>
          <p:nvPr/>
        </p:nvSpPr>
        <p:spPr bwMode="auto">
          <a:xfrm>
            <a:off x="1563688" y="1712913"/>
            <a:ext cx="841851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a:t>工作分工：</a:t>
            </a:r>
            <a:endParaRPr lang="en-US" altLang="zh-CN" sz="2000"/>
          </a:p>
          <a:p>
            <a:pPr>
              <a:lnSpc>
                <a:spcPct val="100000"/>
              </a:lnSpc>
              <a:spcBef>
                <a:spcPct val="0"/>
              </a:spcBef>
              <a:buFontTx/>
              <a:buNone/>
            </a:pPr>
            <a:r>
              <a:rPr lang="zh-CN" altLang="en-US" sz="2000"/>
              <a:t>沈启航</a:t>
            </a:r>
            <a:r>
              <a:rPr lang="en-US" altLang="zh-CN" sz="2000"/>
              <a:t>——PPT</a:t>
            </a:r>
            <a:r>
              <a:rPr lang="zh-CN" altLang="en-US" sz="2000"/>
              <a:t>编写，</a:t>
            </a:r>
            <a:r>
              <a:rPr lang="en-US" altLang="zh-CN" sz="2000"/>
              <a:t>PPT</a:t>
            </a:r>
            <a:r>
              <a:rPr lang="zh-CN" altLang="en-US" sz="2000"/>
              <a:t>整合，辅助演讲；</a:t>
            </a:r>
            <a:endParaRPr lang="en-US" altLang="zh-CN" sz="2000"/>
          </a:p>
          <a:p>
            <a:pPr>
              <a:lnSpc>
                <a:spcPct val="100000"/>
              </a:lnSpc>
              <a:spcBef>
                <a:spcPct val="0"/>
              </a:spcBef>
              <a:buFontTx/>
              <a:buNone/>
            </a:pPr>
            <a:r>
              <a:rPr lang="zh-CN" altLang="en-US" sz="2000"/>
              <a:t>叶柏成</a:t>
            </a:r>
            <a:r>
              <a:rPr lang="en-US" altLang="zh-CN" sz="2000"/>
              <a:t>——PPT</a:t>
            </a:r>
            <a:r>
              <a:rPr lang="zh-CN" altLang="en-US" sz="2000"/>
              <a:t>编写，</a:t>
            </a:r>
            <a:r>
              <a:rPr lang="en-US" altLang="zh-CN" sz="2000"/>
              <a:t>PPT</a:t>
            </a:r>
            <a:r>
              <a:rPr lang="zh-CN" altLang="en-US" sz="2000"/>
              <a:t>整合；</a:t>
            </a:r>
            <a:endParaRPr lang="en-US" altLang="zh-CN" sz="2000"/>
          </a:p>
          <a:p>
            <a:pPr>
              <a:lnSpc>
                <a:spcPct val="100000"/>
              </a:lnSpc>
              <a:spcBef>
                <a:spcPct val="0"/>
              </a:spcBef>
              <a:buFontTx/>
              <a:buNone/>
            </a:pPr>
            <a:r>
              <a:rPr lang="zh-CN" altLang="en-US" sz="2000"/>
              <a:t>杨以恒</a:t>
            </a:r>
            <a:r>
              <a:rPr lang="en-US" altLang="zh-CN" sz="2000"/>
              <a:t>——PPT</a:t>
            </a:r>
            <a:r>
              <a:rPr lang="zh-CN" altLang="en-US" sz="2000"/>
              <a:t>编写，主讲人；</a:t>
            </a:r>
            <a:endParaRPr lang="en-US" altLang="zh-CN" sz="2000"/>
          </a:p>
          <a:p>
            <a:pPr>
              <a:lnSpc>
                <a:spcPct val="100000"/>
              </a:lnSpc>
              <a:spcBef>
                <a:spcPct val="0"/>
              </a:spcBef>
              <a:buFontTx/>
              <a:buNone/>
            </a:pPr>
            <a:r>
              <a:rPr lang="zh-CN" altLang="en-US" sz="2000"/>
              <a:t>徐哲远</a:t>
            </a:r>
            <a:r>
              <a:rPr lang="en-US" altLang="zh-CN" sz="2000"/>
              <a:t>——PPT</a:t>
            </a:r>
            <a:r>
              <a:rPr lang="zh-CN" altLang="en-US" sz="2000"/>
              <a:t>编写；</a:t>
            </a:r>
            <a:endParaRPr lang="en-US" altLang="zh-CN" sz="2000"/>
          </a:p>
          <a:p>
            <a:pPr>
              <a:lnSpc>
                <a:spcPct val="100000"/>
              </a:lnSpc>
              <a:spcBef>
                <a:spcPct val="0"/>
              </a:spcBef>
              <a:buFontTx/>
              <a:buNone/>
            </a:pPr>
            <a:r>
              <a:rPr lang="zh-CN" altLang="en-US" sz="2000"/>
              <a:t>骆佳俊</a:t>
            </a:r>
            <a:r>
              <a:rPr lang="en-US" altLang="zh-CN" sz="2000"/>
              <a:t>——PPT</a:t>
            </a:r>
            <a:r>
              <a:rPr lang="zh-CN" altLang="en-US" sz="2000"/>
              <a:t>编写；</a:t>
            </a:r>
            <a:endParaRPr lang="en-US" altLang="zh-CN" sz="2000"/>
          </a:p>
          <a:p>
            <a:pPr>
              <a:lnSpc>
                <a:spcPct val="100000"/>
              </a:lnSpc>
              <a:spcBef>
                <a:spcPct val="0"/>
              </a:spcBef>
              <a:buFontTx/>
              <a:buNone/>
            </a:pPr>
            <a:endParaRPr lang="en-US" altLang="zh-CN" sz="2000"/>
          </a:p>
          <a:p>
            <a:pPr>
              <a:lnSpc>
                <a:spcPct val="100000"/>
              </a:lnSpc>
              <a:spcBef>
                <a:spcPct val="0"/>
              </a:spcBef>
              <a:buFontTx/>
              <a:buNone/>
            </a:pPr>
            <a:endParaRPr lang="en-US" altLang="zh-CN" sz="2000"/>
          </a:p>
          <a:p>
            <a:pPr>
              <a:lnSpc>
                <a:spcPct val="100000"/>
              </a:lnSpc>
              <a:spcBef>
                <a:spcPct val="0"/>
              </a:spcBef>
              <a:buFontTx/>
              <a:buNone/>
            </a:pPr>
            <a:r>
              <a:rPr lang="zh-CN" altLang="en-US" sz="2000"/>
              <a:t>绩效（</a:t>
            </a:r>
            <a:r>
              <a:rPr lang="en-US" altLang="zh-CN" sz="2000"/>
              <a:t>10</a:t>
            </a:r>
            <a:r>
              <a:rPr lang="zh-CN" altLang="en-US" sz="2000"/>
              <a:t>分制）：</a:t>
            </a:r>
            <a:endParaRPr lang="en-US" altLang="zh-CN" sz="2000"/>
          </a:p>
          <a:p>
            <a:pPr>
              <a:lnSpc>
                <a:spcPct val="100000"/>
              </a:lnSpc>
              <a:spcBef>
                <a:spcPct val="0"/>
              </a:spcBef>
              <a:buFontTx/>
              <a:buNone/>
            </a:pPr>
            <a:r>
              <a:rPr lang="zh-CN" altLang="en-US" sz="2000"/>
              <a:t>沈启航 </a:t>
            </a:r>
            <a:r>
              <a:rPr lang="en-US" altLang="zh-CN" sz="2000"/>
              <a:t>9.5 </a:t>
            </a:r>
            <a:r>
              <a:rPr lang="zh-CN" altLang="en-US" sz="2000"/>
              <a:t>叶柏成</a:t>
            </a:r>
            <a:r>
              <a:rPr lang="en-US" altLang="zh-CN" sz="2000"/>
              <a:t>9.0 </a:t>
            </a:r>
            <a:r>
              <a:rPr lang="zh-CN" altLang="en-US" sz="2000"/>
              <a:t>杨以恒</a:t>
            </a:r>
            <a:r>
              <a:rPr lang="en-US" altLang="zh-CN" sz="2000"/>
              <a:t>8.8 </a:t>
            </a:r>
            <a:r>
              <a:rPr lang="zh-CN" altLang="en-US" sz="2000"/>
              <a:t>徐哲远</a:t>
            </a:r>
            <a:r>
              <a:rPr lang="en-US" altLang="zh-CN" sz="2000"/>
              <a:t>8.7 </a:t>
            </a:r>
            <a:r>
              <a:rPr lang="zh-CN" altLang="en-US" sz="2000"/>
              <a:t>骆佳俊</a:t>
            </a:r>
            <a:r>
              <a:rPr lang="en-US" altLang="zh-CN" sz="2000"/>
              <a:t>8.5 </a:t>
            </a:r>
          </a:p>
          <a:p>
            <a:pPr>
              <a:lnSpc>
                <a:spcPct val="100000"/>
              </a:lnSpc>
              <a:spcBef>
                <a:spcPct val="0"/>
              </a:spcBef>
              <a:buFontTx/>
              <a:buNone/>
            </a:pPr>
            <a:endParaRPr lang="zh-CN" altLang="en-US" sz="2000"/>
          </a:p>
        </p:txBody>
      </p:sp>
      <p:pic>
        <p:nvPicPr>
          <p:cNvPr id="122887"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p:cNvGrpSpPr>
            <a:grpSpLocks/>
          </p:cNvGrpSpPr>
          <p:nvPr/>
        </p:nvGrpSpPr>
        <p:grpSpPr bwMode="auto">
          <a:xfrm>
            <a:off x="0" y="6734175"/>
            <a:ext cx="12192000" cy="138113"/>
            <a:chOff x="0" y="0"/>
            <a:chExt cx="12231884" cy="334101"/>
          </a:xfrm>
        </p:grpSpPr>
        <p:sp>
          <p:nvSpPr>
            <p:cNvPr id="123914" name="矩形 6"/>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915" name="矩形 7"/>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916" name="矩形 8"/>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917" name="矩形 9"/>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3918" name="矩形 10"/>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23907" name="任意多边形 3"/>
          <p:cNvSpPr>
            <a:spLocks noChangeArrowheads="1"/>
          </p:cNvSpPr>
          <p:nvPr/>
        </p:nvSpPr>
        <p:spPr bwMode="auto">
          <a:xfrm rot="892780" flipH="1">
            <a:off x="2611438" y="-1812925"/>
            <a:ext cx="10942637" cy="7556500"/>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23908" name="矩形 4"/>
          <p:cNvSpPr>
            <a:spLocks noChangeArrowheads="1"/>
          </p:cNvSpPr>
          <p:nvPr/>
        </p:nvSpPr>
        <p:spPr bwMode="auto">
          <a:xfrm>
            <a:off x="5356225" y="1346200"/>
            <a:ext cx="5675313"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ts val="6500"/>
              </a:lnSpc>
              <a:spcBef>
                <a:spcPct val="0"/>
              </a:spcBef>
              <a:buFontTx/>
              <a:buNone/>
            </a:pPr>
            <a:r>
              <a:rPr lang="en-US" altLang="zh-CN" sz="7200" b="1">
                <a:solidFill>
                  <a:srgbClr val="EFE9EB"/>
                </a:solidFill>
                <a:sym typeface="Calibri" panose="020F0502020204030204" pitchFamily="34" charset="0"/>
              </a:rPr>
              <a:t>THANKS FOR LISTENING</a:t>
            </a:r>
            <a:endParaRPr lang="zh-CN" altLang="en-US" sz="7200" b="1">
              <a:solidFill>
                <a:srgbClr val="EFE9EB"/>
              </a:solidFill>
              <a:sym typeface="宋体" panose="02010600030101010101" pitchFamily="2" charset="-122"/>
            </a:endParaRPr>
          </a:p>
        </p:txBody>
      </p:sp>
      <p:sp>
        <p:nvSpPr>
          <p:cNvPr id="123909" name="矩形 7"/>
          <p:cNvSpPr>
            <a:spLocks noChangeArrowheads="1"/>
          </p:cNvSpPr>
          <p:nvPr/>
        </p:nvSpPr>
        <p:spPr bwMode="auto">
          <a:xfrm>
            <a:off x="3705225" y="4986338"/>
            <a:ext cx="1598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26B7CC"/>
                </a:solidFill>
                <a:sym typeface="Calibri" panose="020F0502020204030204" pitchFamily="34" charset="0"/>
              </a:rPr>
              <a:t>Oct.17</a:t>
            </a:r>
            <a:r>
              <a:rPr lang="en-US" altLang="zh-CN" sz="2000" baseline="30000">
                <a:solidFill>
                  <a:srgbClr val="26B7CC"/>
                </a:solidFill>
                <a:sym typeface="Calibri" panose="020F0502020204030204" pitchFamily="34" charset="0"/>
              </a:rPr>
              <a:t>th</a:t>
            </a:r>
            <a:r>
              <a:rPr lang="en-US" altLang="zh-CN" sz="2000">
                <a:solidFill>
                  <a:srgbClr val="26B7CC"/>
                </a:solidFill>
                <a:sym typeface="Calibri" panose="020F0502020204030204" pitchFamily="34" charset="0"/>
              </a:rPr>
              <a:t> 2018</a:t>
            </a:r>
            <a:endParaRPr lang="zh-CN" altLang="en-US" sz="2000" b="1">
              <a:solidFill>
                <a:srgbClr val="26B7CC"/>
              </a:solidFill>
              <a:sym typeface="宋体" panose="02010600030101010101" pitchFamily="2" charset="-122"/>
            </a:endParaRPr>
          </a:p>
        </p:txBody>
      </p:sp>
      <p:grpSp>
        <p:nvGrpSpPr>
          <p:cNvPr id="123910" name="Group 12"/>
          <p:cNvGrpSpPr>
            <a:grpSpLocks/>
          </p:cNvGrpSpPr>
          <p:nvPr/>
        </p:nvGrpSpPr>
        <p:grpSpPr bwMode="auto">
          <a:xfrm>
            <a:off x="9282113" y="2746375"/>
            <a:ext cx="1422400" cy="1406525"/>
            <a:chOff x="0" y="0"/>
            <a:chExt cx="749300" cy="741363"/>
          </a:xfrm>
        </p:grpSpPr>
        <p:sp>
          <p:nvSpPr>
            <p:cNvPr id="123912" name="Freeform 735"/>
            <p:cNvSpPr>
              <a:spLocks noChangeArrowheads="1"/>
            </p:cNvSpPr>
            <p:nvPr/>
          </p:nvSpPr>
          <p:spPr bwMode="auto">
            <a:xfrm>
              <a:off x="355600" y="247650"/>
              <a:ext cx="98425" cy="127000"/>
            </a:xfrm>
            <a:custGeom>
              <a:avLst/>
              <a:gdLst>
                <a:gd name="T0" fmla="*/ 2147483646 w 26"/>
                <a:gd name="T1" fmla="*/ 2147483646 h 34"/>
                <a:gd name="T2" fmla="*/ 2147483646 w 26"/>
                <a:gd name="T3" fmla="*/ 2147483646 h 34"/>
                <a:gd name="T4" fmla="*/ 2147483646 w 26"/>
                <a:gd name="T5" fmla="*/ 2147483646 h 34"/>
                <a:gd name="T6" fmla="*/ 2147483646 w 26"/>
                <a:gd name="T7" fmla="*/ 2147483646 h 34"/>
                <a:gd name="T8" fmla="*/ 2147483646 w 26"/>
                <a:gd name="T9" fmla="*/ 2147483646 h 34"/>
                <a:gd name="T10" fmla="*/ 2147483646 w 26"/>
                <a:gd name="T11" fmla="*/ 2147483646 h 34"/>
                <a:gd name="T12" fmla="*/ 2147483646 w 26"/>
                <a:gd name="T13" fmla="*/ 2147483646 h 34"/>
                <a:gd name="T14" fmla="*/ 2147483646 w 26"/>
                <a:gd name="T15" fmla="*/ 2147483646 h 34"/>
                <a:gd name="T16" fmla="*/ 2147483646 w 26"/>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34"/>
                <a:gd name="T29" fmla="*/ 26 w 26"/>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34">
                  <a:moveTo>
                    <a:pt x="14" y="5"/>
                  </a:moveTo>
                  <a:cubicBezTo>
                    <a:pt x="12" y="1"/>
                    <a:pt x="7" y="0"/>
                    <a:pt x="4" y="1"/>
                  </a:cubicBezTo>
                  <a:cubicBezTo>
                    <a:pt x="1" y="3"/>
                    <a:pt x="0" y="7"/>
                    <a:pt x="2" y="11"/>
                  </a:cubicBezTo>
                  <a:cubicBezTo>
                    <a:pt x="13" y="30"/>
                    <a:pt x="13" y="30"/>
                    <a:pt x="13" y="30"/>
                  </a:cubicBezTo>
                  <a:cubicBezTo>
                    <a:pt x="14" y="32"/>
                    <a:pt x="16" y="34"/>
                    <a:pt x="19" y="34"/>
                  </a:cubicBezTo>
                  <a:cubicBezTo>
                    <a:pt x="20" y="34"/>
                    <a:pt x="21" y="34"/>
                    <a:pt x="22" y="33"/>
                  </a:cubicBezTo>
                  <a:cubicBezTo>
                    <a:pt x="23" y="32"/>
                    <a:pt x="25" y="31"/>
                    <a:pt x="25" y="29"/>
                  </a:cubicBezTo>
                  <a:cubicBezTo>
                    <a:pt x="26" y="27"/>
                    <a:pt x="25" y="25"/>
                    <a:pt x="24" y="23"/>
                  </a:cubicBezTo>
                  <a:lnTo>
                    <a:pt x="14" y="5"/>
                  </a:ln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23913" name="Freeform 736"/>
            <p:cNvSpPr>
              <a:spLocks noEditPoints="1" noChangeArrowheads="1"/>
            </p:cNvSpPr>
            <p:nvPr/>
          </p:nvSpPr>
          <p:spPr bwMode="auto">
            <a:xfrm>
              <a:off x="0" y="0"/>
              <a:ext cx="749300" cy="741363"/>
            </a:xfrm>
            <a:custGeom>
              <a:avLst/>
              <a:gdLst>
                <a:gd name="T0" fmla="*/ 2147483646 w 200"/>
                <a:gd name="T1" fmla="*/ 2147483646 h 198"/>
                <a:gd name="T2" fmla="*/ 2147483646 w 200"/>
                <a:gd name="T3" fmla="*/ 2147483646 h 198"/>
                <a:gd name="T4" fmla="*/ 2147483646 w 200"/>
                <a:gd name="T5" fmla="*/ 2147483646 h 198"/>
                <a:gd name="T6" fmla="*/ 2147483646 w 200"/>
                <a:gd name="T7" fmla="*/ 2147483646 h 198"/>
                <a:gd name="T8" fmla="*/ 2147483646 w 200"/>
                <a:gd name="T9" fmla="*/ 2147483646 h 198"/>
                <a:gd name="T10" fmla="*/ 2147483646 w 200"/>
                <a:gd name="T11" fmla="*/ 2147483646 h 198"/>
                <a:gd name="T12" fmla="*/ 2147483646 w 200"/>
                <a:gd name="T13" fmla="*/ 2147483646 h 198"/>
                <a:gd name="T14" fmla="*/ 2147483646 w 200"/>
                <a:gd name="T15" fmla="*/ 2147483646 h 198"/>
                <a:gd name="T16" fmla="*/ 2147483646 w 200"/>
                <a:gd name="T17" fmla="*/ 2147483646 h 198"/>
                <a:gd name="T18" fmla="*/ 2147483646 w 200"/>
                <a:gd name="T19" fmla="*/ 2147483646 h 198"/>
                <a:gd name="T20" fmla="*/ 2147483646 w 200"/>
                <a:gd name="T21" fmla="*/ 2147483646 h 198"/>
                <a:gd name="T22" fmla="*/ 2147483646 w 200"/>
                <a:gd name="T23" fmla="*/ 2147483646 h 198"/>
                <a:gd name="T24" fmla="*/ 2147483646 w 200"/>
                <a:gd name="T25" fmla="*/ 2147483646 h 198"/>
                <a:gd name="T26" fmla="*/ 2147483646 w 200"/>
                <a:gd name="T27" fmla="*/ 2147483646 h 198"/>
                <a:gd name="T28" fmla="*/ 2147483646 w 200"/>
                <a:gd name="T29" fmla="*/ 2147483646 h 198"/>
                <a:gd name="T30" fmla="*/ 2147483646 w 200"/>
                <a:gd name="T31" fmla="*/ 2147483646 h 198"/>
                <a:gd name="T32" fmla="*/ 2147483646 w 200"/>
                <a:gd name="T33" fmla="*/ 2147483646 h 198"/>
                <a:gd name="T34" fmla="*/ 2147483646 w 200"/>
                <a:gd name="T35" fmla="*/ 2147483646 h 198"/>
                <a:gd name="T36" fmla="*/ 2147483646 w 200"/>
                <a:gd name="T37" fmla="*/ 2147483646 h 198"/>
                <a:gd name="T38" fmla="*/ 2147483646 w 200"/>
                <a:gd name="T39" fmla="*/ 2147483646 h 198"/>
                <a:gd name="T40" fmla="*/ 2147483646 w 200"/>
                <a:gd name="T41" fmla="*/ 2147483646 h 198"/>
                <a:gd name="T42" fmla="*/ 2147483646 w 200"/>
                <a:gd name="T43" fmla="*/ 2147483646 h 198"/>
                <a:gd name="T44" fmla="*/ 2147483646 w 200"/>
                <a:gd name="T45" fmla="*/ 2147483646 h 198"/>
                <a:gd name="T46" fmla="*/ 2147483646 w 200"/>
                <a:gd name="T47" fmla="*/ 2147483646 h 198"/>
                <a:gd name="T48" fmla="*/ 2147483646 w 200"/>
                <a:gd name="T49" fmla="*/ 2147483646 h 198"/>
                <a:gd name="T50" fmla="*/ 2147483646 w 200"/>
                <a:gd name="T51" fmla="*/ 2147483646 h 198"/>
                <a:gd name="T52" fmla="*/ 2147483646 w 200"/>
                <a:gd name="T53" fmla="*/ 2147483646 h 198"/>
                <a:gd name="T54" fmla="*/ 2147483646 w 200"/>
                <a:gd name="T55" fmla="*/ 2147483646 h 198"/>
                <a:gd name="T56" fmla="*/ 2147483646 w 200"/>
                <a:gd name="T57" fmla="*/ 2147483646 h 198"/>
                <a:gd name="T58" fmla="*/ 2147483646 w 200"/>
                <a:gd name="T59" fmla="*/ 2147483646 h 198"/>
                <a:gd name="T60" fmla="*/ 2147483646 w 200"/>
                <a:gd name="T61" fmla="*/ 2147483646 h 198"/>
                <a:gd name="T62" fmla="*/ 2147483646 w 200"/>
                <a:gd name="T63" fmla="*/ 2147483646 h 198"/>
                <a:gd name="T64" fmla="*/ 2147483646 w 200"/>
                <a:gd name="T65" fmla="*/ 2147483646 h 198"/>
                <a:gd name="T66" fmla="*/ 2147483646 w 200"/>
                <a:gd name="T67" fmla="*/ 2147483646 h 198"/>
                <a:gd name="T68" fmla="*/ 2147483646 w 200"/>
                <a:gd name="T69" fmla="*/ 2147483646 h 198"/>
                <a:gd name="T70" fmla="*/ 2147483646 w 200"/>
                <a:gd name="T71" fmla="*/ 2147483646 h 198"/>
                <a:gd name="T72" fmla="*/ 2147483646 w 200"/>
                <a:gd name="T73" fmla="*/ 2147483646 h 198"/>
                <a:gd name="T74" fmla="*/ 2147483646 w 200"/>
                <a:gd name="T75" fmla="*/ 2147483646 h 1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0"/>
                <a:gd name="T115" fmla="*/ 0 h 198"/>
                <a:gd name="T116" fmla="*/ 200 w 200"/>
                <a:gd name="T117" fmla="*/ 198 h 1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0" h="198">
                  <a:moveTo>
                    <a:pt x="189" y="127"/>
                  </a:moveTo>
                  <a:cubicBezTo>
                    <a:pt x="154" y="59"/>
                    <a:pt x="154" y="59"/>
                    <a:pt x="154" y="59"/>
                  </a:cubicBezTo>
                  <a:cubicBezTo>
                    <a:pt x="146" y="45"/>
                    <a:pt x="131" y="36"/>
                    <a:pt x="113" y="36"/>
                  </a:cubicBezTo>
                  <a:cubicBezTo>
                    <a:pt x="106" y="36"/>
                    <a:pt x="98" y="38"/>
                    <a:pt x="91" y="41"/>
                  </a:cubicBezTo>
                  <a:cubicBezTo>
                    <a:pt x="86" y="32"/>
                    <a:pt x="86" y="32"/>
                    <a:pt x="86" y="32"/>
                  </a:cubicBezTo>
                  <a:cubicBezTo>
                    <a:pt x="83" y="26"/>
                    <a:pt x="72" y="13"/>
                    <a:pt x="54" y="22"/>
                  </a:cubicBezTo>
                  <a:cubicBezTo>
                    <a:pt x="45" y="26"/>
                    <a:pt x="45" y="26"/>
                    <a:pt x="45" y="26"/>
                  </a:cubicBezTo>
                  <a:cubicBezTo>
                    <a:pt x="44" y="26"/>
                    <a:pt x="44" y="26"/>
                    <a:pt x="44" y="26"/>
                  </a:cubicBezTo>
                  <a:cubicBezTo>
                    <a:pt x="43" y="27"/>
                    <a:pt x="26" y="34"/>
                    <a:pt x="20" y="22"/>
                  </a:cubicBezTo>
                  <a:cubicBezTo>
                    <a:pt x="11" y="4"/>
                    <a:pt x="11" y="4"/>
                    <a:pt x="11" y="4"/>
                  </a:cubicBezTo>
                  <a:cubicBezTo>
                    <a:pt x="9" y="1"/>
                    <a:pt x="6" y="0"/>
                    <a:pt x="4" y="1"/>
                  </a:cubicBezTo>
                  <a:cubicBezTo>
                    <a:pt x="1" y="2"/>
                    <a:pt x="0" y="6"/>
                    <a:pt x="1" y="8"/>
                  </a:cubicBezTo>
                  <a:cubicBezTo>
                    <a:pt x="10" y="27"/>
                    <a:pt x="10" y="27"/>
                    <a:pt x="10" y="27"/>
                  </a:cubicBezTo>
                  <a:cubicBezTo>
                    <a:pt x="18" y="43"/>
                    <a:pt x="37" y="41"/>
                    <a:pt x="47" y="37"/>
                  </a:cubicBezTo>
                  <a:cubicBezTo>
                    <a:pt x="47" y="37"/>
                    <a:pt x="47" y="37"/>
                    <a:pt x="47" y="37"/>
                  </a:cubicBezTo>
                  <a:cubicBezTo>
                    <a:pt x="47" y="37"/>
                    <a:pt x="47" y="37"/>
                    <a:pt x="47" y="37"/>
                  </a:cubicBezTo>
                  <a:cubicBezTo>
                    <a:pt x="47" y="37"/>
                    <a:pt x="48" y="37"/>
                    <a:pt x="49" y="36"/>
                  </a:cubicBezTo>
                  <a:cubicBezTo>
                    <a:pt x="49" y="36"/>
                    <a:pt x="49" y="36"/>
                    <a:pt x="49" y="36"/>
                  </a:cubicBezTo>
                  <a:cubicBezTo>
                    <a:pt x="49" y="36"/>
                    <a:pt x="49" y="36"/>
                    <a:pt x="49" y="36"/>
                  </a:cubicBezTo>
                  <a:cubicBezTo>
                    <a:pt x="51" y="35"/>
                    <a:pt x="53" y="34"/>
                    <a:pt x="58" y="32"/>
                  </a:cubicBezTo>
                  <a:cubicBezTo>
                    <a:pt x="70" y="26"/>
                    <a:pt x="76" y="35"/>
                    <a:pt x="76" y="37"/>
                  </a:cubicBezTo>
                  <a:cubicBezTo>
                    <a:pt x="81" y="46"/>
                    <a:pt x="81" y="46"/>
                    <a:pt x="81" y="46"/>
                  </a:cubicBezTo>
                  <a:cubicBezTo>
                    <a:pt x="81" y="47"/>
                    <a:pt x="81" y="47"/>
                    <a:pt x="81" y="47"/>
                  </a:cubicBezTo>
                  <a:cubicBezTo>
                    <a:pt x="60" y="62"/>
                    <a:pt x="52" y="89"/>
                    <a:pt x="64" y="110"/>
                  </a:cubicBezTo>
                  <a:cubicBezTo>
                    <a:pt x="103" y="175"/>
                    <a:pt x="103" y="175"/>
                    <a:pt x="103" y="175"/>
                  </a:cubicBezTo>
                  <a:cubicBezTo>
                    <a:pt x="103" y="175"/>
                    <a:pt x="103" y="175"/>
                    <a:pt x="103" y="175"/>
                  </a:cubicBezTo>
                  <a:cubicBezTo>
                    <a:pt x="113" y="190"/>
                    <a:pt x="128" y="198"/>
                    <a:pt x="144" y="198"/>
                  </a:cubicBezTo>
                  <a:cubicBezTo>
                    <a:pt x="152" y="198"/>
                    <a:pt x="161" y="196"/>
                    <a:pt x="169" y="191"/>
                  </a:cubicBezTo>
                  <a:cubicBezTo>
                    <a:pt x="192" y="178"/>
                    <a:pt x="200" y="152"/>
                    <a:pt x="189" y="127"/>
                  </a:cubicBezTo>
                  <a:close/>
                  <a:moveTo>
                    <a:pt x="162" y="180"/>
                  </a:moveTo>
                  <a:cubicBezTo>
                    <a:pt x="156" y="183"/>
                    <a:pt x="150" y="184"/>
                    <a:pt x="144" y="184"/>
                  </a:cubicBezTo>
                  <a:cubicBezTo>
                    <a:pt x="132" y="184"/>
                    <a:pt x="122" y="178"/>
                    <a:pt x="115" y="168"/>
                  </a:cubicBezTo>
                  <a:cubicBezTo>
                    <a:pt x="76" y="103"/>
                    <a:pt x="76" y="103"/>
                    <a:pt x="76" y="103"/>
                  </a:cubicBezTo>
                  <a:cubicBezTo>
                    <a:pt x="67" y="87"/>
                    <a:pt x="74" y="66"/>
                    <a:pt x="93" y="56"/>
                  </a:cubicBezTo>
                  <a:cubicBezTo>
                    <a:pt x="99" y="52"/>
                    <a:pt x="106" y="50"/>
                    <a:pt x="113" y="50"/>
                  </a:cubicBezTo>
                  <a:cubicBezTo>
                    <a:pt x="126" y="50"/>
                    <a:pt x="137" y="56"/>
                    <a:pt x="142" y="66"/>
                  </a:cubicBezTo>
                  <a:cubicBezTo>
                    <a:pt x="177" y="133"/>
                    <a:pt x="177" y="133"/>
                    <a:pt x="177" y="133"/>
                  </a:cubicBezTo>
                  <a:cubicBezTo>
                    <a:pt x="185" y="152"/>
                    <a:pt x="179" y="170"/>
                    <a:pt x="162" y="180"/>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pic>
        <p:nvPicPr>
          <p:cNvPr id="123911"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063" y="8413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9"/>
          <p:cNvSpPr>
            <a:spLocks noChangeArrowheads="1"/>
          </p:cNvSpPr>
          <p:nvPr/>
        </p:nvSpPr>
        <p:spPr bwMode="auto">
          <a:xfrm rot="-900000">
            <a:off x="-668338" y="-923925"/>
            <a:ext cx="6434138" cy="1687513"/>
          </a:xfrm>
          <a:prstGeom prst="rect">
            <a:avLst/>
          </a:prstGeom>
          <a:blipFill dpi="0" rotWithShape="1">
            <a:blip r:embed="rId3"/>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5363" name="Group 4"/>
          <p:cNvGrpSpPr>
            <a:grpSpLocks/>
          </p:cNvGrpSpPr>
          <p:nvPr/>
        </p:nvGrpSpPr>
        <p:grpSpPr bwMode="auto">
          <a:xfrm>
            <a:off x="0" y="6734175"/>
            <a:ext cx="12192000" cy="138113"/>
            <a:chOff x="0" y="0"/>
            <a:chExt cx="12231884" cy="334101"/>
          </a:xfrm>
        </p:grpSpPr>
        <p:sp>
          <p:nvSpPr>
            <p:cNvPr id="15394"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95"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96"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97"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98"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3" name="组合 1"/>
          <p:cNvGrpSpPr>
            <a:grpSpLocks/>
          </p:cNvGrpSpPr>
          <p:nvPr/>
        </p:nvGrpSpPr>
        <p:grpSpPr bwMode="auto">
          <a:xfrm>
            <a:off x="869950" y="1476375"/>
            <a:ext cx="4949825" cy="1012825"/>
            <a:chOff x="869950" y="1476801"/>
            <a:chExt cx="4949825" cy="1012399"/>
          </a:xfrm>
        </p:grpSpPr>
        <p:sp>
          <p:nvSpPr>
            <p:cNvPr id="15392" name="任意多边形 29"/>
            <p:cNvSpPr>
              <a:spLocks noChangeArrowheads="1"/>
            </p:cNvSpPr>
            <p:nvPr/>
          </p:nvSpPr>
          <p:spPr bwMode="auto">
            <a:xfrm>
              <a:off x="869950" y="1495425"/>
              <a:ext cx="839788" cy="993775"/>
            </a:xfrm>
            <a:custGeom>
              <a:avLst/>
              <a:gdLst>
                <a:gd name="T0" fmla="*/ 0 w 3243492"/>
                <a:gd name="T1" fmla="*/ 0 h 2240066"/>
                <a:gd name="T2" fmla="*/ 0 w 3243492"/>
                <a:gd name="T3" fmla="*/ 1 h 2240066"/>
                <a:gd name="T4" fmla="*/ 0 w 3243492"/>
                <a:gd name="T5" fmla="*/ 1 h 2240066"/>
                <a:gd name="T6" fmla="*/ 0 w 3243492"/>
                <a:gd name="T7" fmla="*/ 1 h 2240066"/>
                <a:gd name="T8" fmla="*/ 0 w 3243492"/>
                <a:gd name="T9" fmla="*/ 1 h 2240066"/>
                <a:gd name="T10" fmla="*/ 0 w 3243492"/>
                <a:gd name="T11" fmla="*/ 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5393" name="矩形 8"/>
            <p:cNvSpPr>
              <a:spLocks noChangeArrowheads="1"/>
            </p:cNvSpPr>
            <p:nvPr/>
          </p:nvSpPr>
          <p:spPr bwMode="auto">
            <a:xfrm>
              <a:off x="2019300" y="1476801"/>
              <a:ext cx="3800475" cy="66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rgbClr val="2E3740"/>
                  </a:solidFill>
                  <a:sym typeface="宋体" panose="02010600030101010101" pitchFamily="2" charset="-122"/>
                </a:rPr>
                <a:t>UML</a:t>
              </a:r>
              <a:r>
                <a:rPr lang="zh-CN" altLang="en-US" b="1">
                  <a:solidFill>
                    <a:srgbClr val="2E3740"/>
                  </a:solidFill>
                  <a:sym typeface="宋体" panose="02010600030101010101" pitchFamily="2" charset="-122"/>
                </a:rPr>
                <a:t>是一种语言</a:t>
              </a:r>
              <a:endParaRPr lang="en-US" altLang="zh-CN" b="1">
                <a:solidFill>
                  <a:srgbClr val="2E3740"/>
                </a:solidFill>
                <a:sym typeface="Calibri" panose="020F0502020204030204" pitchFamily="34" charset="0"/>
              </a:endParaRPr>
            </a:p>
          </p:txBody>
        </p:sp>
      </p:grpSp>
      <p:grpSp>
        <p:nvGrpSpPr>
          <p:cNvPr id="4" name="组合 3"/>
          <p:cNvGrpSpPr>
            <a:grpSpLocks/>
          </p:cNvGrpSpPr>
          <p:nvPr/>
        </p:nvGrpSpPr>
        <p:grpSpPr bwMode="auto">
          <a:xfrm>
            <a:off x="869950" y="3048000"/>
            <a:ext cx="4949825" cy="1054100"/>
            <a:chOff x="869950" y="3048263"/>
            <a:chExt cx="4949825" cy="1053837"/>
          </a:xfrm>
        </p:grpSpPr>
        <p:sp>
          <p:nvSpPr>
            <p:cNvPr id="15390" name="任意多边形 30"/>
            <p:cNvSpPr>
              <a:spLocks noChangeArrowheads="1"/>
            </p:cNvSpPr>
            <p:nvPr/>
          </p:nvSpPr>
          <p:spPr bwMode="auto">
            <a:xfrm>
              <a:off x="869950" y="3108325"/>
              <a:ext cx="839788" cy="993775"/>
            </a:xfrm>
            <a:custGeom>
              <a:avLst/>
              <a:gdLst>
                <a:gd name="T0" fmla="*/ 0 w 3243492"/>
                <a:gd name="T1" fmla="*/ 0 h 2240066"/>
                <a:gd name="T2" fmla="*/ 0 w 3243492"/>
                <a:gd name="T3" fmla="*/ 1 h 2240066"/>
                <a:gd name="T4" fmla="*/ 0 w 3243492"/>
                <a:gd name="T5" fmla="*/ 1 h 2240066"/>
                <a:gd name="T6" fmla="*/ 0 w 3243492"/>
                <a:gd name="T7" fmla="*/ 1 h 2240066"/>
                <a:gd name="T8" fmla="*/ 0 w 3243492"/>
                <a:gd name="T9" fmla="*/ 1 h 2240066"/>
                <a:gd name="T10" fmla="*/ 0 w 3243492"/>
                <a:gd name="T11" fmla="*/ 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5391" name="矩形 9"/>
            <p:cNvSpPr>
              <a:spLocks noChangeArrowheads="1"/>
            </p:cNvSpPr>
            <p:nvPr/>
          </p:nvSpPr>
          <p:spPr bwMode="auto">
            <a:xfrm>
              <a:off x="2019300" y="3048263"/>
              <a:ext cx="3800475" cy="86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a:solidFill>
                    <a:srgbClr val="2E3740"/>
                  </a:solidFill>
                  <a:sym typeface="Calibri" panose="020F0502020204030204" pitchFamily="34" charset="0"/>
                </a:rPr>
                <a:t>UML</a:t>
              </a:r>
              <a:r>
                <a:rPr lang="zh-CN" altLang="zh-CN" b="1">
                  <a:solidFill>
                    <a:srgbClr val="2E3740"/>
                  </a:solidFill>
                  <a:sym typeface="Calibri" panose="020F0502020204030204" pitchFamily="34" charset="0"/>
                </a:rPr>
                <a:t>是一种可用于详细描述的语言</a:t>
              </a:r>
            </a:p>
          </p:txBody>
        </p:sp>
      </p:grpSp>
      <p:grpSp>
        <p:nvGrpSpPr>
          <p:cNvPr id="5" name="组合 2"/>
          <p:cNvGrpSpPr>
            <a:grpSpLocks/>
          </p:cNvGrpSpPr>
          <p:nvPr/>
        </p:nvGrpSpPr>
        <p:grpSpPr bwMode="auto">
          <a:xfrm>
            <a:off x="6526213" y="1244600"/>
            <a:ext cx="4999037" cy="1311275"/>
            <a:chOff x="6526213" y="1244051"/>
            <a:chExt cx="4999037" cy="1311770"/>
          </a:xfrm>
        </p:grpSpPr>
        <p:sp>
          <p:nvSpPr>
            <p:cNvPr id="15388" name="任意多边形 34"/>
            <p:cNvSpPr>
              <a:spLocks noChangeArrowheads="1"/>
            </p:cNvSpPr>
            <p:nvPr/>
          </p:nvSpPr>
          <p:spPr bwMode="auto">
            <a:xfrm>
              <a:off x="6526213" y="1498600"/>
              <a:ext cx="839787" cy="993775"/>
            </a:xfrm>
            <a:custGeom>
              <a:avLst/>
              <a:gdLst>
                <a:gd name="T0" fmla="*/ 0 w 3243492"/>
                <a:gd name="T1" fmla="*/ 0 h 2240066"/>
                <a:gd name="T2" fmla="*/ 0 w 3243492"/>
                <a:gd name="T3" fmla="*/ 1 h 2240066"/>
                <a:gd name="T4" fmla="*/ 0 w 3243492"/>
                <a:gd name="T5" fmla="*/ 1 h 2240066"/>
                <a:gd name="T6" fmla="*/ 0 w 3243492"/>
                <a:gd name="T7" fmla="*/ 1 h 2240066"/>
                <a:gd name="T8" fmla="*/ 0 w 3243492"/>
                <a:gd name="T9" fmla="*/ 1 h 2240066"/>
                <a:gd name="T10" fmla="*/ 0 w 3243492"/>
                <a:gd name="T11" fmla="*/ 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5389" name="矩形 11"/>
            <p:cNvSpPr>
              <a:spLocks noChangeArrowheads="1"/>
            </p:cNvSpPr>
            <p:nvPr/>
          </p:nvSpPr>
          <p:spPr bwMode="auto">
            <a:xfrm>
              <a:off x="7724775" y="1244051"/>
              <a:ext cx="3800475" cy="131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rgbClr val="2E3740"/>
                  </a:solidFill>
                  <a:sym typeface="Calibri" panose="020F0502020204030204" pitchFamily="34" charset="0"/>
                </a:rPr>
                <a:t>UML</a:t>
              </a:r>
              <a:r>
                <a:rPr lang="zh-CN" altLang="zh-CN" b="1">
                  <a:solidFill>
                    <a:srgbClr val="2E3740"/>
                  </a:solidFill>
                  <a:sym typeface="Calibri" panose="020F0502020204030204" pitchFamily="34" charset="0"/>
                </a:rPr>
                <a:t>是一种用于可视化语言</a:t>
              </a:r>
              <a:endParaRPr lang="en-US" altLang="zh-CN" b="1">
                <a:solidFill>
                  <a:srgbClr val="2E3740"/>
                </a:solidFill>
                <a:sym typeface="Calibri" panose="020F0502020204030204" pitchFamily="34" charset="0"/>
              </a:endParaRPr>
            </a:p>
          </p:txBody>
        </p:sp>
      </p:grpSp>
      <p:grpSp>
        <p:nvGrpSpPr>
          <p:cNvPr id="6" name="组合 4"/>
          <p:cNvGrpSpPr>
            <a:grpSpLocks/>
          </p:cNvGrpSpPr>
          <p:nvPr/>
        </p:nvGrpSpPr>
        <p:grpSpPr bwMode="auto">
          <a:xfrm>
            <a:off x="6526213" y="2859088"/>
            <a:ext cx="4999037" cy="1311275"/>
            <a:chOff x="6526213" y="2858940"/>
            <a:chExt cx="4999037" cy="1311349"/>
          </a:xfrm>
        </p:grpSpPr>
        <p:sp>
          <p:nvSpPr>
            <p:cNvPr id="15386" name="任意多边形 33"/>
            <p:cNvSpPr>
              <a:spLocks noChangeArrowheads="1"/>
            </p:cNvSpPr>
            <p:nvPr/>
          </p:nvSpPr>
          <p:spPr bwMode="auto">
            <a:xfrm>
              <a:off x="6526213" y="3108325"/>
              <a:ext cx="839787" cy="993775"/>
            </a:xfrm>
            <a:custGeom>
              <a:avLst/>
              <a:gdLst>
                <a:gd name="T0" fmla="*/ 0 w 3243492"/>
                <a:gd name="T1" fmla="*/ 0 h 2240066"/>
                <a:gd name="T2" fmla="*/ 0 w 3243492"/>
                <a:gd name="T3" fmla="*/ 1 h 2240066"/>
                <a:gd name="T4" fmla="*/ 0 w 3243492"/>
                <a:gd name="T5" fmla="*/ 1 h 2240066"/>
                <a:gd name="T6" fmla="*/ 0 w 3243492"/>
                <a:gd name="T7" fmla="*/ 1 h 2240066"/>
                <a:gd name="T8" fmla="*/ 0 w 3243492"/>
                <a:gd name="T9" fmla="*/ 1 h 2240066"/>
                <a:gd name="T10" fmla="*/ 0 w 3243492"/>
                <a:gd name="T11" fmla="*/ 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5387" name="矩形 12"/>
            <p:cNvSpPr>
              <a:spLocks noChangeArrowheads="1"/>
            </p:cNvSpPr>
            <p:nvPr/>
          </p:nvSpPr>
          <p:spPr bwMode="auto">
            <a:xfrm>
              <a:off x="7724775" y="2858940"/>
              <a:ext cx="3800475" cy="131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rgbClr val="2E3740"/>
                  </a:solidFill>
                  <a:sym typeface="宋体" panose="02010600030101010101" pitchFamily="2" charset="-122"/>
                </a:rPr>
                <a:t>UML</a:t>
              </a:r>
              <a:r>
                <a:rPr lang="zh-CN" altLang="en-US" b="1">
                  <a:solidFill>
                    <a:srgbClr val="2E3740"/>
                  </a:solidFill>
                  <a:sym typeface="宋体" panose="02010600030101010101" pitchFamily="2" charset="-122"/>
                </a:rPr>
                <a:t>是一种用于构造的语言</a:t>
              </a:r>
              <a:endParaRPr lang="en-US" altLang="zh-CN" b="1">
                <a:solidFill>
                  <a:srgbClr val="2E3740"/>
                </a:solidFill>
                <a:sym typeface="Calibri" panose="020F0502020204030204" pitchFamily="34" charset="0"/>
              </a:endParaRPr>
            </a:p>
          </p:txBody>
        </p:sp>
      </p:grpSp>
      <p:sp>
        <p:nvSpPr>
          <p:cNvPr id="15368" name="Freeform 6"/>
          <p:cNvSpPr>
            <a:spLocks noEditPoints="1" noChangeArrowheads="1"/>
          </p:cNvSpPr>
          <p:nvPr/>
        </p:nvSpPr>
        <p:spPr bwMode="auto">
          <a:xfrm>
            <a:off x="6692900" y="1635125"/>
            <a:ext cx="488950" cy="493713"/>
          </a:xfrm>
          <a:custGeom>
            <a:avLst/>
            <a:gdLst>
              <a:gd name="T0" fmla="*/ 2147483646 w 197"/>
              <a:gd name="T1" fmla="*/ 0 h 198"/>
              <a:gd name="T2" fmla="*/ 0 w 197"/>
              <a:gd name="T3" fmla="*/ 2147483646 h 198"/>
              <a:gd name="T4" fmla="*/ 2147483646 w 197"/>
              <a:gd name="T5" fmla="*/ 2147483646 h 198"/>
              <a:gd name="T6" fmla="*/ 2147483646 w 197"/>
              <a:gd name="T7" fmla="*/ 2147483646 h 198"/>
              <a:gd name="T8" fmla="*/ 2147483646 w 197"/>
              <a:gd name="T9" fmla="*/ 0 h 198"/>
              <a:gd name="T10" fmla="*/ 2147483646 w 197"/>
              <a:gd name="T11" fmla="*/ 2147483646 h 198"/>
              <a:gd name="T12" fmla="*/ 2147483646 w 197"/>
              <a:gd name="T13" fmla="*/ 2147483646 h 198"/>
              <a:gd name="T14" fmla="*/ 2147483646 w 197"/>
              <a:gd name="T15" fmla="*/ 2147483646 h 198"/>
              <a:gd name="T16" fmla="*/ 2147483646 w 197"/>
              <a:gd name="T17" fmla="*/ 2147483646 h 198"/>
              <a:gd name="T18" fmla="*/ 2147483646 w 197"/>
              <a:gd name="T19" fmla="*/ 2147483646 h 198"/>
              <a:gd name="T20" fmla="*/ 2147483646 w 197"/>
              <a:gd name="T21" fmla="*/ 2147483646 h 198"/>
              <a:gd name="T22" fmla="*/ 2147483646 w 197"/>
              <a:gd name="T23" fmla="*/ 2147483646 h 198"/>
              <a:gd name="T24" fmla="*/ 2147483646 w 197"/>
              <a:gd name="T25" fmla="*/ 2147483646 h 198"/>
              <a:gd name="T26" fmla="*/ 2147483646 w 197"/>
              <a:gd name="T27" fmla="*/ 2147483646 h 198"/>
              <a:gd name="T28" fmla="*/ 2147483646 w 197"/>
              <a:gd name="T29" fmla="*/ 2147483646 h 198"/>
              <a:gd name="T30" fmla="*/ 2147483646 w 197"/>
              <a:gd name="T31" fmla="*/ 2147483646 h 198"/>
              <a:gd name="T32" fmla="*/ 2147483646 w 197"/>
              <a:gd name="T33" fmla="*/ 2147483646 h 198"/>
              <a:gd name="T34" fmla="*/ 2147483646 w 197"/>
              <a:gd name="T35" fmla="*/ 2147483646 h 198"/>
              <a:gd name="T36" fmla="*/ 2147483646 w 197"/>
              <a:gd name="T37" fmla="*/ 2147483646 h 198"/>
              <a:gd name="T38" fmla="*/ 2147483646 w 197"/>
              <a:gd name="T39" fmla="*/ 2147483646 h 198"/>
              <a:gd name="T40" fmla="*/ 2147483646 w 197"/>
              <a:gd name="T41" fmla="*/ 2147483646 h 198"/>
              <a:gd name="T42" fmla="*/ 2147483646 w 197"/>
              <a:gd name="T43" fmla="*/ 2147483646 h 198"/>
              <a:gd name="T44" fmla="*/ 2147483646 w 197"/>
              <a:gd name="T45" fmla="*/ 2147483646 h 198"/>
              <a:gd name="T46" fmla="*/ 2147483646 w 197"/>
              <a:gd name="T47" fmla="*/ 2147483646 h 198"/>
              <a:gd name="T48" fmla="*/ 2147483646 w 197"/>
              <a:gd name="T49" fmla="*/ 2147483646 h 198"/>
              <a:gd name="T50" fmla="*/ 2147483646 w 197"/>
              <a:gd name="T51" fmla="*/ 2147483646 h 198"/>
              <a:gd name="T52" fmla="*/ 2147483646 w 197"/>
              <a:gd name="T53" fmla="*/ 2147483646 h 198"/>
              <a:gd name="T54" fmla="*/ 2147483646 w 197"/>
              <a:gd name="T55" fmla="*/ 2147483646 h 198"/>
              <a:gd name="T56" fmla="*/ 2147483646 w 197"/>
              <a:gd name="T57" fmla="*/ 2147483646 h 198"/>
              <a:gd name="T58" fmla="*/ 2147483646 w 197"/>
              <a:gd name="T59" fmla="*/ 2147483646 h 198"/>
              <a:gd name="T60" fmla="*/ 2147483646 w 197"/>
              <a:gd name="T61" fmla="*/ 2147483646 h 198"/>
              <a:gd name="T62" fmla="*/ 2147483646 w 197"/>
              <a:gd name="T63" fmla="*/ 2147483646 h 198"/>
              <a:gd name="T64" fmla="*/ 2147483646 w 197"/>
              <a:gd name="T65" fmla="*/ 2147483646 h 198"/>
              <a:gd name="T66" fmla="*/ 2147483646 w 197"/>
              <a:gd name="T67" fmla="*/ 2147483646 h 198"/>
              <a:gd name="T68" fmla="*/ 2147483646 w 197"/>
              <a:gd name="T69" fmla="*/ 2147483646 h 1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7"/>
              <a:gd name="T106" fmla="*/ 0 h 198"/>
              <a:gd name="T107" fmla="*/ 197 w 197"/>
              <a:gd name="T108" fmla="*/ 198 h 1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7" h="198">
                <a:moveTo>
                  <a:pt x="99" y="0"/>
                </a:moveTo>
                <a:cubicBezTo>
                  <a:pt x="44" y="0"/>
                  <a:pt x="0" y="45"/>
                  <a:pt x="0" y="99"/>
                </a:cubicBezTo>
                <a:cubicBezTo>
                  <a:pt x="0" y="153"/>
                  <a:pt x="44" y="198"/>
                  <a:pt x="99" y="198"/>
                </a:cubicBezTo>
                <a:cubicBezTo>
                  <a:pt x="153" y="198"/>
                  <a:pt x="197" y="153"/>
                  <a:pt x="197" y="99"/>
                </a:cubicBezTo>
                <a:cubicBezTo>
                  <a:pt x="197" y="45"/>
                  <a:pt x="153" y="0"/>
                  <a:pt x="99" y="0"/>
                </a:cubicBezTo>
                <a:close/>
                <a:moveTo>
                  <a:pt x="99" y="184"/>
                </a:moveTo>
                <a:cubicBezTo>
                  <a:pt x="74" y="184"/>
                  <a:pt x="51" y="173"/>
                  <a:pt x="36" y="156"/>
                </a:cubicBezTo>
                <a:cubicBezTo>
                  <a:pt x="37" y="154"/>
                  <a:pt x="41" y="142"/>
                  <a:pt x="44" y="136"/>
                </a:cubicBezTo>
                <a:cubicBezTo>
                  <a:pt x="47" y="130"/>
                  <a:pt x="48" y="129"/>
                  <a:pt x="54" y="123"/>
                </a:cubicBezTo>
                <a:cubicBezTo>
                  <a:pt x="61" y="117"/>
                  <a:pt x="41" y="115"/>
                  <a:pt x="36" y="110"/>
                </a:cubicBezTo>
                <a:cubicBezTo>
                  <a:pt x="31" y="105"/>
                  <a:pt x="29" y="105"/>
                  <a:pt x="24" y="101"/>
                </a:cubicBezTo>
                <a:cubicBezTo>
                  <a:pt x="20" y="98"/>
                  <a:pt x="17" y="112"/>
                  <a:pt x="16" y="119"/>
                </a:cubicBezTo>
                <a:cubicBezTo>
                  <a:pt x="15" y="113"/>
                  <a:pt x="14" y="106"/>
                  <a:pt x="14" y="99"/>
                </a:cubicBezTo>
                <a:cubicBezTo>
                  <a:pt x="14" y="81"/>
                  <a:pt x="20" y="64"/>
                  <a:pt x="29" y="51"/>
                </a:cubicBezTo>
                <a:cubicBezTo>
                  <a:pt x="26" y="59"/>
                  <a:pt x="24" y="71"/>
                  <a:pt x="34" y="67"/>
                </a:cubicBezTo>
                <a:cubicBezTo>
                  <a:pt x="46" y="63"/>
                  <a:pt x="47" y="59"/>
                  <a:pt x="47" y="59"/>
                </a:cubicBezTo>
                <a:cubicBezTo>
                  <a:pt x="54" y="47"/>
                  <a:pt x="54" y="47"/>
                  <a:pt x="54" y="47"/>
                </a:cubicBezTo>
                <a:cubicBezTo>
                  <a:pt x="54" y="47"/>
                  <a:pt x="55" y="63"/>
                  <a:pt x="56" y="66"/>
                </a:cubicBezTo>
                <a:cubicBezTo>
                  <a:pt x="58" y="68"/>
                  <a:pt x="63" y="75"/>
                  <a:pt x="65" y="65"/>
                </a:cubicBezTo>
                <a:cubicBezTo>
                  <a:pt x="69" y="48"/>
                  <a:pt x="69" y="43"/>
                  <a:pt x="76" y="43"/>
                </a:cubicBezTo>
                <a:cubicBezTo>
                  <a:pt x="82" y="43"/>
                  <a:pt x="95" y="38"/>
                  <a:pt x="97" y="54"/>
                </a:cubicBezTo>
                <a:cubicBezTo>
                  <a:pt x="98" y="69"/>
                  <a:pt x="95" y="60"/>
                  <a:pt x="87" y="64"/>
                </a:cubicBezTo>
                <a:cubicBezTo>
                  <a:pt x="79" y="68"/>
                  <a:pt x="76" y="82"/>
                  <a:pt x="84" y="84"/>
                </a:cubicBezTo>
                <a:cubicBezTo>
                  <a:pt x="92" y="86"/>
                  <a:pt x="110" y="93"/>
                  <a:pt x="110" y="93"/>
                </a:cubicBezTo>
                <a:cubicBezTo>
                  <a:pt x="118" y="103"/>
                  <a:pt x="118" y="103"/>
                  <a:pt x="118" y="103"/>
                </a:cubicBezTo>
                <a:cubicBezTo>
                  <a:pt x="121" y="113"/>
                  <a:pt x="121" y="113"/>
                  <a:pt x="121" y="113"/>
                </a:cubicBezTo>
                <a:cubicBezTo>
                  <a:pt x="121" y="113"/>
                  <a:pt x="123" y="125"/>
                  <a:pt x="123" y="126"/>
                </a:cubicBezTo>
                <a:cubicBezTo>
                  <a:pt x="123" y="127"/>
                  <a:pt x="123" y="137"/>
                  <a:pt x="123" y="137"/>
                </a:cubicBezTo>
                <a:cubicBezTo>
                  <a:pt x="123" y="137"/>
                  <a:pt x="123" y="158"/>
                  <a:pt x="131" y="153"/>
                </a:cubicBezTo>
                <a:cubicBezTo>
                  <a:pt x="139" y="148"/>
                  <a:pt x="160" y="115"/>
                  <a:pt x="156" y="102"/>
                </a:cubicBezTo>
                <a:cubicBezTo>
                  <a:pt x="151" y="90"/>
                  <a:pt x="151" y="88"/>
                  <a:pt x="159" y="84"/>
                </a:cubicBezTo>
                <a:cubicBezTo>
                  <a:pt x="167" y="80"/>
                  <a:pt x="173" y="74"/>
                  <a:pt x="173" y="68"/>
                </a:cubicBezTo>
                <a:cubicBezTo>
                  <a:pt x="172" y="64"/>
                  <a:pt x="173" y="61"/>
                  <a:pt x="173" y="58"/>
                </a:cubicBezTo>
                <a:cubicBezTo>
                  <a:pt x="180" y="71"/>
                  <a:pt x="183" y="84"/>
                  <a:pt x="183" y="99"/>
                </a:cubicBezTo>
                <a:cubicBezTo>
                  <a:pt x="183" y="146"/>
                  <a:pt x="145" y="184"/>
                  <a:pt x="99" y="184"/>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nvGrpSpPr>
          <p:cNvPr id="15369" name="Group 27"/>
          <p:cNvGrpSpPr>
            <a:grpSpLocks/>
          </p:cNvGrpSpPr>
          <p:nvPr/>
        </p:nvGrpSpPr>
        <p:grpSpPr bwMode="auto">
          <a:xfrm>
            <a:off x="6746875" y="3279775"/>
            <a:ext cx="433388" cy="487363"/>
            <a:chOff x="0" y="0"/>
            <a:chExt cx="663575" cy="746125"/>
          </a:xfrm>
        </p:grpSpPr>
        <p:sp>
          <p:nvSpPr>
            <p:cNvPr id="15382" name="Freeform 21"/>
            <p:cNvSpPr>
              <a:spLocks noChangeArrowheads="1"/>
            </p:cNvSpPr>
            <p:nvPr/>
          </p:nvSpPr>
          <p:spPr bwMode="auto">
            <a:xfrm>
              <a:off x="125412" y="479425"/>
              <a:ext cx="328613" cy="19050"/>
            </a:xfrm>
            <a:custGeom>
              <a:avLst/>
              <a:gdLst>
                <a:gd name="T0" fmla="*/ 2147483646 w 86"/>
                <a:gd name="T1" fmla="*/ 0 h 5"/>
                <a:gd name="T2" fmla="*/ 2147483646 w 86"/>
                <a:gd name="T3" fmla="*/ 0 h 5"/>
                <a:gd name="T4" fmla="*/ 0 w 86"/>
                <a:gd name="T5" fmla="*/ 2147483646 h 5"/>
                <a:gd name="T6" fmla="*/ 2147483646 w 86"/>
                <a:gd name="T7" fmla="*/ 2147483646 h 5"/>
                <a:gd name="T8" fmla="*/ 2147483646 w 86"/>
                <a:gd name="T9" fmla="*/ 2147483646 h 5"/>
                <a:gd name="T10" fmla="*/ 2147483646 w 86"/>
                <a:gd name="T11" fmla="*/ 2147483646 h 5"/>
                <a:gd name="T12" fmla="*/ 2147483646 w 86"/>
                <a:gd name="T13" fmla="*/ 0 h 5"/>
                <a:gd name="T14" fmla="*/ 0 60000 65536"/>
                <a:gd name="T15" fmla="*/ 0 60000 65536"/>
                <a:gd name="T16" fmla="*/ 0 60000 65536"/>
                <a:gd name="T17" fmla="*/ 0 60000 65536"/>
                <a:gd name="T18" fmla="*/ 0 60000 65536"/>
                <a:gd name="T19" fmla="*/ 0 60000 65536"/>
                <a:gd name="T20" fmla="*/ 0 60000 65536"/>
                <a:gd name="T21" fmla="*/ 0 w 86"/>
                <a:gd name="T22" fmla="*/ 0 h 5"/>
                <a:gd name="T23" fmla="*/ 86 w 8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5383" name="Freeform 22"/>
            <p:cNvSpPr>
              <a:spLocks noChangeArrowheads="1"/>
            </p:cNvSpPr>
            <p:nvPr/>
          </p:nvSpPr>
          <p:spPr bwMode="auto">
            <a:xfrm>
              <a:off x="125412" y="376238"/>
              <a:ext cx="328613" cy="19050"/>
            </a:xfrm>
            <a:custGeom>
              <a:avLst/>
              <a:gdLst>
                <a:gd name="T0" fmla="*/ 2147483646 w 86"/>
                <a:gd name="T1" fmla="*/ 0 h 5"/>
                <a:gd name="T2" fmla="*/ 2147483646 w 86"/>
                <a:gd name="T3" fmla="*/ 0 h 5"/>
                <a:gd name="T4" fmla="*/ 0 w 86"/>
                <a:gd name="T5" fmla="*/ 2147483646 h 5"/>
                <a:gd name="T6" fmla="*/ 2147483646 w 86"/>
                <a:gd name="T7" fmla="*/ 2147483646 h 5"/>
                <a:gd name="T8" fmla="*/ 2147483646 w 86"/>
                <a:gd name="T9" fmla="*/ 2147483646 h 5"/>
                <a:gd name="T10" fmla="*/ 2147483646 w 86"/>
                <a:gd name="T11" fmla="*/ 2147483646 h 5"/>
                <a:gd name="T12" fmla="*/ 2147483646 w 86"/>
                <a:gd name="T13" fmla="*/ 0 h 5"/>
                <a:gd name="T14" fmla="*/ 0 60000 65536"/>
                <a:gd name="T15" fmla="*/ 0 60000 65536"/>
                <a:gd name="T16" fmla="*/ 0 60000 65536"/>
                <a:gd name="T17" fmla="*/ 0 60000 65536"/>
                <a:gd name="T18" fmla="*/ 0 60000 65536"/>
                <a:gd name="T19" fmla="*/ 0 60000 65536"/>
                <a:gd name="T20" fmla="*/ 0 60000 65536"/>
                <a:gd name="T21" fmla="*/ 0 w 86"/>
                <a:gd name="T22" fmla="*/ 0 h 5"/>
                <a:gd name="T23" fmla="*/ 86 w 8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5384" name="Freeform 23"/>
            <p:cNvSpPr>
              <a:spLocks noChangeArrowheads="1"/>
            </p:cNvSpPr>
            <p:nvPr/>
          </p:nvSpPr>
          <p:spPr bwMode="auto">
            <a:xfrm>
              <a:off x="125412" y="269875"/>
              <a:ext cx="328613" cy="22225"/>
            </a:xfrm>
            <a:custGeom>
              <a:avLst/>
              <a:gdLst>
                <a:gd name="T0" fmla="*/ 2147483646 w 86"/>
                <a:gd name="T1" fmla="*/ 0 h 6"/>
                <a:gd name="T2" fmla="*/ 2147483646 w 86"/>
                <a:gd name="T3" fmla="*/ 0 h 6"/>
                <a:gd name="T4" fmla="*/ 0 w 86"/>
                <a:gd name="T5" fmla="*/ 2147483646 h 6"/>
                <a:gd name="T6" fmla="*/ 2147483646 w 86"/>
                <a:gd name="T7" fmla="*/ 2147483646 h 6"/>
                <a:gd name="T8" fmla="*/ 2147483646 w 86"/>
                <a:gd name="T9" fmla="*/ 2147483646 h 6"/>
                <a:gd name="T10" fmla="*/ 2147483646 w 86"/>
                <a:gd name="T11" fmla="*/ 2147483646 h 6"/>
                <a:gd name="T12" fmla="*/ 2147483646 w 86"/>
                <a:gd name="T13" fmla="*/ 0 h 6"/>
                <a:gd name="T14" fmla="*/ 0 60000 65536"/>
                <a:gd name="T15" fmla="*/ 0 60000 65536"/>
                <a:gd name="T16" fmla="*/ 0 60000 65536"/>
                <a:gd name="T17" fmla="*/ 0 60000 65536"/>
                <a:gd name="T18" fmla="*/ 0 60000 65536"/>
                <a:gd name="T19" fmla="*/ 0 60000 65536"/>
                <a:gd name="T20" fmla="*/ 0 60000 65536"/>
                <a:gd name="T21" fmla="*/ 0 w 86"/>
                <a:gd name="T22" fmla="*/ 0 h 6"/>
                <a:gd name="T23" fmla="*/ 86 w 8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5385" name="Freeform 24"/>
            <p:cNvSpPr>
              <a:spLocks noEditPoints="1" noChangeArrowheads="1"/>
            </p:cNvSpPr>
            <p:nvPr/>
          </p:nvSpPr>
          <p:spPr bwMode="auto">
            <a:xfrm>
              <a:off x="0" y="0"/>
              <a:ext cx="663575" cy="746125"/>
            </a:xfrm>
            <a:custGeom>
              <a:avLst/>
              <a:gdLst>
                <a:gd name="T0" fmla="*/ 2147483646 w 174"/>
                <a:gd name="T1" fmla="*/ 2147483646 h 196"/>
                <a:gd name="T2" fmla="*/ 2147483646 w 174"/>
                <a:gd name="T3" fmla="*/ 0 h 196"/>
                <a:gd name="T4" fmla="*/ 2147483646 w 174"/>
                <a:gd name="T5" fmla="*/ 0 h 196"/>
                <a:gd name="T6" fmla="*/ 2147483646 w 174"/>
                <a:gd name="T7" fmla="*/ 0 h 196"/>
                <a:gd name="T8" fmla="*/ 2147483646 w 174"/>
                <a:gd name="T9" fmla="*/ 0 h 196"/>
                <a:gd name="T10" fmla="*/ 0 w 174"/>
                <a:gd name="T11" fmla="*/ 2147483646 h 196"/>
                <a:gd name="T12" fmla="*/ 0 w 174"/>
                <a:gd name="T13" fmla="*/ 2147483646 h 196"/>
                <a:gd name="T14" fmla="*/ 2147483646 w 174"/>
                <a:gd name="T15" fmla="*/ 2147483646 h 196"/>
                <a:gd name="T16" fmla="*/ 2147483646 w 174"/>
                <a:gd name="T17" fmla="*/ 2147483646 h 196"/>
                <a:gd name="T18" fmla="*/ 2147483646 w 174"/>
                <a:gd name="T19" fmla="*/ 2147483646 h 196"/>
                <a:gd name="T20" fmla="*/ 2147483646 w 174"/>
                <a:gd name="T21" fmla="*/ 2147483646 h 196"/>
                <a:gd name="T22" fmla="*/ 2147483646 w 174"/>
                <a:gd name="T23" fmla="*/ 2147483646 h 196"/>
                <a:gd name="T24" fmla="*/ 2147483646 w 174"/>
                <a:gd name="T25" fmla="*/ 2147483646 h 196"/>
                <a:gd name="T26" fmla="*/ 2147483646 w 174"/>
                <a:gd name="T27" fmla="*/ 2147483646 h 196"/>
                <a:gd name="T28" fmla="*/ 2147483646 w 174"/>
                <a:gd name="T29" fmla="*/ 2147483646 h 196"/>
                <a:gd name="T30" fmla="*/ 2147483646 w 174"/>
                <a:gd name="T31" fmla="*/ 2147483646 h 196"/>
                <a:gd name="T32" fmla="*/ 2147483646 w 174"/>
                <a:gd name="T33" fmla="*/ 2147483646 h 196"/>
                <a:gd name="T34" fmla="*/ 2147483646 w 174"/>
                <a:gd name="T35" fmla="*/ 2147483646 h 196"/>
                <a:gd name="T36" fmla="*/ 2147483646 w 174"/>
                <a:gd name="T37" fmla="*/ 2147483646 h 196"/>
                <a:gd name="T38" fmla="*/ 2147483646 w 174"/>
                <a:gd name="T39" fmla="*/ 2147483646 h 196"/>
                <a:gd name="T40" fmla="*/ 2147483646 w 174"/>
                <a:gd name="T41" fmla="*/ 2147483646 h 196"/>
                <a:gd name="T42" fmla="*/ 2147483646 w 174"/>
                <a:gd name="T43" fmla="*/ 2147483646 h 196"/>
                <a:gd name="T44" fmla="*/ 2147483646 w 174"/>
                <a:gd name="T45" fmla="*/ 2147483646 h 196"/>
                <a:gd name="T46" fmla="*/ 2147483646 w 174"/>
                <a:gd name="T47" fmla="*/ 2147483646 h 196"/>
                <a:gd name="T48" fmla="*/ 2147483646 w 174"/>
                <a:gd name="T49" fmla="*/ 2147483646 h 196"/>
                <a:gd name="T50" fmla="*/ 2147483646 w 174"/>
                <a:gd name="T51" fmla="*/ 2147483646 h 196"/>
                <a:gd name="T52" fmla="*/ 2147483646 w 174"/>
                <a:gd name="T53" fmla="*/ 2147483646 h 196"/>
                <a:gd name="T54" fmla="*/ 2147483646 w 174"/>
                <a:gd name="T55" fmla="*/ 2147483646 h 196"/>
                <a:gd name="T56" fmla="*/ 2147483646 w 174"/>
                <a:gd name="T57" fmla="*/ 2147483646 h 196"/>
                <a:gd name="T58" fmla="*/ 2147483646 w 174"/>
                <a:gd name="T59" fmla="*/ 2147483646 h 196"/>
                <a:gd name="T60" fmla="*/ 2147483646 w 174"/>
                <a:gd name="T61" fmla="*/ 2147483646 h 196"/>
                <a:gd name="T62" fmla="*/ 2147483646 w 174"/>
                <a:gd name="T63" fmla="*/ 2147483646 h 196"/>
                <a:gd name="T64" fmla="*/ 2147483646 w 174"/>
                <a:gd name="T65" fmla="*/ 2147483646 h 196"/>
                <a:gd name="T66" fmla="*/ 2147483646 w 174"/>
                <a:gd name="T67" fmla="*/ 2147483646 h 196"/>
                <a:gd name="T68" fmla="*/ 2147483646 w 174"/>
                <a:gd name="T69" fmla="*/ 2147483646 h 196"/>
                <a:gd name="T70" fmla="*/ 2147483646 w 174"/>
                <a:gd name="T71" fmla="*/ 2147483646 h 196"/>
                <a:gd name="T72" fmla="*/ 2147483646 w 174"/>
                <a:gd name="T73" fmla="*/ 2147483646 h 196"/>
                <a:gd name="T74" fmla="*/ 2147483646 w 174"/>
                <a:gd name="T75" fmla="*/ 2147483646 h 196"/>
                <a:gd name="T76" fmla="*/ 2147483646 w 174"/>
                <a:gd name="T77" fmla="*/ 2147483646 h 196"/>
                <a:gd name="T78" fmla="*/ 2147483646 w 174"/>
                <a:gd name="T79" fmla="*/ 2147483646 h 196"/>
                <a:gd name="T80" fmla="*/ 2147483646 w 174"/>
                <a:gd name="T81" fmla="*/ 2147483646 h 196"/>
                <a:gd name="T82" fmla="*/ 2147483646 w 174"/>
                <a:gd name="T83" fmla="*/ 2147483646 h 196"/>
                <a:gd name="T84" fmla="*/ 2147483646 w 174"/>
                <a:gd name="T85" fmla="*/ 2147483646 h 196"/>
                <a:gd name="T86" fmla="*/ 2147483646 w 174"/>
                <a:gd name="T87" fmla="*/ 2147483646 h 196"/>
                <a:gd name="T88" fmla="*/ 2147483646 w 174"/>
                <a:gd name="T89" fmla="*/ 2147483646 h 196"/>
                <a:gd name="T90" fmla="*/ 2147483646 w 174"/>
                <a:gd name="T91" fmla="*/ 2147483646 h 196"/>
                <a:gd name="T92" fmla="*/ 2147483646 w 174"/>
                <a:gd name="T93" fmla="*/ 2147483646 h 196"/>
                <a:gd name="T94" fmla="*/ 2147483646 w 174"/>
                <a:gd name="T95" fmla="*/ 2147483646 h 1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
                <a:gd name="T145" fmla="*/ 0 h 196"/>
                <a:gd name="T146" fmla="*/ 174 w 174"/>
                <a:gd name="T147" fmla="*/ 196 h 1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grpSp>
        <p:nvGrpSpPr>
          <p:cNvPr id="10" name="组合 1"/>
          <p:cNvGrpSpPr>
            <a:grpSpLocks/>
          </p:cNvGrpSpPr>
          <p:nvPr/>
        </p:nvGrpSpPr>
        <p:grpSpPr bwMode="auto">
          <a:xfrm>
            <a:off x="869950" y="4452938"/>
            <a:ext cx="4949825" cy="1311275"/>
            <a:chOff x="869950" y="4453502"/>
            <a:chExt cx="4949824" cy="1310595"/>
          </a:xfrm>
        </p:grpSpPr>
        <p:sp>
          <p:nvSpPr>
            <p:cNvPr id="15379" name="任意多边形 31"/>
            <p:cNvSpPr>
              <a:spLocks noChangeArrowheads="1"/>
            </p:cNvSpPr>
            <p:nvPr/>
          </p:nvSpPr>
          <p:spPr bwMode="auto">
            <a:xfrm>
              <a:off x="869950" y="4695825"/>
              <a:ext cx="839788" cy="993775"/>
            </a:xfrm>
            <a:custGeom>
              <a:avLst/>
              <a:gdLst>
                <a:gd name="T0" fmla="*/ 0 w 3243492"/>
                <a:gd name="T1" fmla="*/ 0 h 2240066"/>
                <a:gd name="T2" fmla="*/ 0 w 3243492"/>
                <a:gd name="T3" fmla="*/ 1 h 2240066"/>
                <a:gd name="T4" fmla="*/ 0 w 3243492"/>
                <a:gd name="T5" fmla="*/ 1 h 2240066"/>
                <a:gd name="T6" fmla="*/ 0 w 3243492"/>
                <a:gd name="T7" fmla="*/ 1 h 2240066"/>
                <a:gd name="T8" fmla="*/ 0 w 3243492"/>
                <a:gd name="T9" fmla="*/ 1 h 2240066"/>
                <a:gd name="T10" fmla="*/ 0 w 3243492"/>
                <a:gd name="T11" fmla="*/ 1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5380" name="矩形 10"/>
            <p:cNvSpPr>
              <a:spLocks noChangeArrowheads="1"/>
            </p:cNvSpPr>
            <p:nvPr/>
          </p:nvSpPr>
          <p:spPr bwMode="auto">
            <a:xfrm>
              <a:off x="2019299" y="4453502"/>
              <a:ext cx="3800475" cy="131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rgbClr val="2E3740"/>
                  </a:solidFill>
                  <a:sym typeface="宋体" panose="02010600030101010101" pitchFamily="2" charset="-122"/>
                </a:rPr>
                <a:t>UML</a:t>
              </a:r>
              <a:r>
                <a:rPr lang="zh-CN" altLang="en-US" b="1">
                  <a:solidFill>
                    <a:srgbClr val="2E3740"/>
                  </a:solidFill>
                  <a:sym typeface="宋体" panose="02010600030101010101" pitchFamily="2" charset="-122"/>
                </a:rPr>
                <a:t>是一种用于文档化的语言</a:t>
              </a:r>
              <a:endParaRPr lang="en-US" altLang="zh-CN" b="1">
                <a:solidFill>
                  <a:srgbClr val="2E3740"/>
                </a:solidFill>
                <a:sym typeface="Calibri" panose="020F0502020204030204" pitchFamily="34" charset="0"/>
              </a:endParaRPr>
            </a:p>
          </p:txBody>
        </p:sp>
        <p:sp>
          <p:nvSpPr>
            <p:cNvPr id="15381" name="Freeform 28"/>
            <p:cNvSpPr>
              <a:spLocks noEditPoints="1" noChangeArrowheads="1"/>
            </p:cNvSpPr>
            <p:nvPr/>
          </p:nvSpPr>
          <p:spPr bwMode="auto">
            <a:xfrm>
              <a:off x="1044575" y="4851400"/>
              <a:ext cx="495300" cy="433388"/>
            </a:xfrm>
            <a:custGeom>
              <a:avLst/>
              <a:gdLst>
                <a:gd name="T0" fmla="*/ 2147483646 w 199"/>
                <a:gd name="T1" fmla="*/ 2147483646 h 174"/>
                <a:gd name="T2" fmla="*/ 2147483646 w 199"/>
                <a:gd name="T3" fmla="*/ 2147483646 h 174"/>
                <a:gd name="T4" fmla="*/ 2147483646 w 199"/>
                <a:gd name="T5" fmla="*/ 2147483646 h 174"/>
                <a:gd name="T6" fmla="*/ 2147483646 w 199"/>
                <a:gd name="T7" fmla="*/ 0 h 174"/>
                <a:gd name="T8" fmla="*/ 2147483646 w 199"/>
                <a:gd name="T9" fmla="*/ 2147483646 h 174"/>
                <a:gd name="T10" fmla="*/ 2147483646 w 199"/>
                <a:gd name="T11" fmla="*/ 2147483646 h 174"/>
                <a:gd name="T12" fmla="*/ 2147483646 w 199"/>
                <a:gd name="T13" fmla="*/ 2147483646 h 174"/>
                <a:gd name="T14" fmla="*/ 0 w 199"/>
                <a:gd name="T15" fmla="*/ 2147483646 h 174"/>
                <a:gd name="T16" fmla="*/ 0 w 199"/>
                <a:gd name="T17" fmla="*/ 2147483646 h 174"/>
                <a:gd name="T18" fmla="*/ 2147483646 w 199"/>
                <a:gd name="T19" fmla="*/ 2147483646 h 174"/>
                <a:gd name="T20" fmla="*/ 2147483646 w 199"/>
                <a:gd name="T21" fmla="*/ 2147483646 h 174"/>
                <a:gd name="T22" fmla="*/ 2147483646 w 199"/>
                <a:gd name="T23" fmla="*/ 2147483646 h 174"/>
                <a:gd name="T24" fmla="*/ 2147483646 w 199"/>
                <a:gd name="T25" fmla="*/ 2147483646 h 174"/>
                <a:gd name="T26" fmla="*/ 2147483646 w 199"/>
                <a:gd name="T27" fmla="*/ 2147483646 h 174"/>
                <a:gd name="T28" fmla="*/ 2147483646 w 199"/>
                <a:gd name="T29" fmla="*/ 2147483646 h 174"/>
                <a:gd name="T30" fmla="*/ 2147483646 w 199"/>
                <a:gd name="T31" fmla="*/ 2147483646 h 174"/>
                <a:gd name="T32" fmla="*/ 2147483646 w 199"/>
                <a:gd name="T33" fmla="*/ 2147483646 h 174"/>
                <a:gd name="T34" fmla="*/ 2147483646 w 199"/>
                <a:gd name="T35" fmla="*/ 2147483646 h 174"/>
                <a:gd name="T36" fmla="*/ 2147483646 w 199"/>
                <a:gd name="T37" fmla="*/ 2147483646 h 174"/>
                <a:gd name="T38" fmla="*/ 2147483646 w 199"/>
                <a:gd name="T39" fmla="*/ 2147483646 h 174"/>
                <a:gd name="T40" fmla="*/ 2147483646 w 199"/>
                <a:gd name="T41" fmla="*/ 2147483646 h 174"/>
                <a:gd name="T42" fmla="*/ 2147483646 w 199"/>
                <a:gd name="T43" fmla="*/ 2147483646 h 174"/>
                <a:gd name="T44" fmla="*/ 2147483646 w 199"/>
                <a:gd name="T45" fmla="*/ 2147483646 h 174"/>
                <a:gd name="T46" fmla="*/ 2147483646 w 199"/>
                <a:gd name="T47" fmla="*/ 2147483646 h 174"/>
                <a:gd name="T48" fmla="*/ 2147483646 w 199"/>
                <a:gd name="T49" fmla="*/ 2147483646 h 174"/>
                <a:gd name="T50" fmla="*/ 2147483646 w 199"/>
                <a:gd name="T51" fmla="*/ 2147483646 h 174"/>
                <a:gd name="T52" fmla="*/ 2147483646 w 199"/>
                <a:gd name="T53" fmla="*/ 2147483646 h 174"/>
                <a:gd name="T54" fmla="*/ 2147483646 w 199"/>
                <a:gd name="T55" fmla="*/ 2147483646 h 174"/>
                <a:gd name="T56" fmla="*/ 2147483646 w 199"/>
                <a:gd name="T57" fmla="*/ 2147483646 h 174"/>
                <a:gd name="T58" fmla="*/ 2147483646 w 199"/>
                <a:gd name="T59" fmla="*/ 2147483646 h 174"/>
                <a:gd name="T60" fmla="*/ 2147483646 w 199"/>
                <a:gd name="T61" fmla="*/ 2147483646 h 174"/>
                <a:gd name="T62" fmla="*/ 2147483646 w 199"/>
                <a:gd name="T63" fmla="*/ 2147483646 h 174"/>
                <a:gd name="T64" fmla="*/ 2147483646 w 199"/>
                <a:gd name="T65" fmla="*/ 2147483646 h 174"/>
                <a:gd name="T66" fmla="*/ 2147483646 w 199"/>
                <a:gd name="T67" fmla="*/ 2147483646 h 174"/>
                <a:gd name="T68" fmla="*/ 2147483646 w 199"/>
                <a:gd name="T69" fmla="*/ 2147483646 h 174"/>
                <a:gd name="T70" fmla="*/ 2147483646 w 199"/>
                <a:gd name="T71" fmla="*/ 2147483646 h 174"/>
                <a:gd name="T72" fmla="*/ 2147483646 w 199"/>
                <a:gd name="T73" fmla="*/ 2147483646 h 1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9"/>
                <a:gd name="T112" fmla="*/ 0 h 174"/>
                <a:gd name="T113" fmla="*/ 199 w 199"/>
                <a:gd name="T114" fmla="*/ 174 h 1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9" h="174">
                  <a:moveTo>
                    <a:pt x="172" y="27"/>
                  </a:moveTo>
                  <a:cubicBezTo>
                    <a:pt x="137" y="27"/>
                    <a:pt x="137" y="27"/>
                    <a:pt x="137" y="27"/>
                  </a:cubicBezTo>
                  <a:cubicBezTo>
                    <a:pt x="137" y="23"/>
                    <a:pt x="137" y="18"/>
                    <a:pt x="134" y="14"/>
                  </a:cubicBezTo>
                  <a:cubicBezTo>
                    <a:pt x="129" y="5"/>
                    <a:pt x="117" y="1"/>
                    <a:pt x="99" y="0"/>
                  </a:cubicBezTo>
                  <a:cubicBezTo>
                    <a:pt x="82" y="0"/>
                    <a:pt x="70" y="5"/>
                    <a:pt x="65" y="14"/>
                  </a:cubicBezTo>
                  <a:cubicBezTo>
                    <a:pt x="62" y="18"/>
                    <a:pt x="62" y="23"/>
                    <a:pt x="62" y="27"/>
                  </a:cubicBezTo>
                  <a:cubicBezTo>
                    <a:pt x="27" y="27"/>
                    <a:pt x="27" y="27"/>
                    <a:pt x="27" y="27"/>
                  </a:cubicBezTo>
                  <a:cubicBezTo>
                    <a:pt x="12" y="27"/>
                    <a:pt x="0" y="39"/>
                    <a:pt x="0" y="53"/>
                  </a:cubicBezTo>
                  <a:cubicBezTo>
                    <a:pt x="0" y="147"/>
                    <a:pt x="0" y="147"/>
                    <a:pt x="0" y="147"/>
                  </a:cubicBezTo>
                  <a:cubicBezTo>
                    <a:pt x="0" y="162"/>
                    <a:pt x="12" y="174"/>
                    <a:pt x="27" y="174"/>
                  </a:cubicBezTo>
                  <a:cubicBezTo>
                    <a:pt x="172" y="174"/>
                    <a:pt x="172" y="174"/>
                    <a:pt x="172" y="174"/>
                  </a:cubicBezTo>
                  <a:cubicBezTo>
                    <a:pt x="187" y="174"/>
                    <a:pt x="199" y="162"/>
                    <a:pt x="199" y="147"/>
                  </a:cubicBezTo>
                  <a:cubicBezTo>
                    <a:pt x="199" y="53"/>
                    <a:pt x="199" y="53"/>
                    <a:pt x="199" y="53"/>
                  </a:cubicBezTo>
                  <a:cubicBezTo>
                    <a:pt x="199" y="39"/>
                    <a:pt x="187" y="27"/>
                    <a:pt x="172" y="27"/>
                  </a:cubicBezTo>
                  <a:close/>
                  <a:moveTo>
                    <a:pt x="74" y="19"/>
                  </a:moveTo>
                  <a:cubicBezTo>
                    <a:pt x="78" y="14"/>
                    <a:pt x="86" y="11"/>
                    <a:pt x="99" y="11"/>
                  </a:cubicBezTo>
                  <a:cubicBezTo>
                    <a:pt x="113" y="11"/>
                    <a:pt x="122" y="14"/>
                    <a:pt x="125" y="20"/>
                  </a:cubicBezTo>
                  <a:cubicBezTo>
                    <a:pt x="126" y="22"/>
                    <a:pt x="126" y="25"/>
                    <a:pt x="126" y="27"/>
                  </a:cubicBezTo>
                  <a:cubicBezTo>
                    <a:pt x="73" y="27"/>
                    <a:pt x="73" y="27"/>
                    <a:pt x="73" y="27"/>
                  </a:cubicBezTo>
                  <a:cubicBezTo>
                    <a:pt x="73" y="24"/>
                    <a:pt x="73" y="22"/>
                    <a:pt x="74" y="19"/>
                  </a:cubicBezTo>
                  <a:close/>
                  <a:moveTo>
                    <a:pt x="134" y="111"/>
                  </a:moveTo>
                  <a:cubicBezTo>
                    <a:pt x="108" y="111"/>
                    <a:pt x="108" y="111"/>
                    <a:pt x="108" y="111"/>
                  </a:cubicBezTo>
                  <a:cubicBezTo>
                    <a:pt x="108" y="136"/>
                    <a:pt x="108" y="136"/>
                    <a:pt x="108" y="136"/>
                  </a:cubicBezTo>
                  <a:cubicBezTo>
                    <a:pt x="108" y="141"/>
                    <a:pt x="104" y="145"/>
                    <a:pt x="99" y="145"/>
                  </a:cubicBezTo>
                  <a:cubicBezTo>
                    <a:pt x="95" y="145"/>
                    <a:pt x="91" y="141"/>
                    <a:pt x="91" y="136"/>
                  </a:cubicBezTo>
                  <a:cubicBezTo>
                    <a:pt x="91" y="111"/>
                    <a:pt x="91" y="111"/>
                    <a:pt x="91" y="111"/>
                  </a:cubicBezTo>
                  <a:cubicBezTo>
                    <a:pt x="65" y="111"/>
                    <a:pt x="65" y="111"/>
                    <a:pt x="65" y="111"/>
                  </a:cubicBezTo>
                  <a:cubicBezTo>
                    <a:pt x="60" y="111"/>
                    <a:pt x="56" y="107"/>
                    <a:pt x="56" y="102"/>
                  </a:cubicBezTo>
                  <a:cubicBezTo>
                    <a:pt x="56" y="97"/>
                    <a:pt x="60" y="93"/>
                    <a:pt x="65" y="93"/>
                  </a:cubicBezTo>
                  <a:cubicBezTo>
                    <a:pt x="91" y="93"/>
                    <a:pt x="91" y="93"/>
                    <a:pt x="91" y="93"/>
                  </a:cubicBezTo>
                  <a:cubicBezTo>
                    <a:pt x="91" y="68"/>
                    <a:pt x="91" y="68"/>
                    <a:pt x="91" y="68"/>
                  </a:cubicBezTo>
                  <a:cubicBezTo>
                    <a:pt x="91" y="63"/>
                    <a:pt x="95" y="59"/>
                    <a:pt x="99" y="59"/>
                  </a:cubicBezTo>
                  <a:cubicBezTo>
                    <a:pt x="104" y="59"/>
                    <a:pt x="108" y="63"/>
                    <a:pt x="108" y="68"/>
                  </a:cubicBezTo>
                  <a:cubicBezTo>
                    <a:pt x="108" y="93"/>
                    <a:pt x="108" y="93"/>
                    <a:pt x="108" y="93"/>
                  </a:cubicBezTo>
                  <a:cubicBezTo>
                    <a:pt x="134" y="93"/>
                    <a:pt x="134" y="93"/>
                    <a:pt x="134" y="93"/>
                  </a:cubicBezTo>
                  <a:cubicBezTo>
                    <a:pt x="139" y="93"/>
                    <a:pt x="143" y="97"/>
                    <a:pt x="143" y="102"/>
                  </a:cubicBezTo>
                  <a:cubicBezTo>
                    <a:pt x="143" y="107"/>
                    <a:pt x="139" y="111"/>
                    <a:pt x="134" y="111"/>
                  </a:cubicBezTo>
                  <a:close/>
                </a:path>
              </a:pathLst>
            </a:custGeom>
            <a:solidFill>
              <a:srgbClr val="EFE9EB"/>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grpSp>
        <p:nvGrpSpPr>
          <p:cNvPr id="15371" name="Group 33"/>
          <p:cNvGrpSpPr>
            <a:grpSpLocks/>
          </p:cNvGrpSpPr>
          <p:nvPr/>
        </p:nvGrpSpPr>
        <p:grpSpPr bwMode="auto">
          <a:xfrm>
            <a:off x="1116013" y="3262313"/>
            <a:ext cx="350837" cy="492125"/>
            <a:chOff x="0" y="0"/>
            <a:chExt cx="536575" cy="754063"/>
          </a:xfrm>
        </p:grpSpPr>
        <p:sp>
          <p:nvSpPr>
            <p:cNvPr id="15377" name="Freeform 32"/>
            <p:cNvSpPr>
              <a:spLocks noChangeArrowheads="1"/>
            </p:cNvSpPr>
            <p:nvPr/>
          </p:nvSpPr>
          <p:spPr bwMode="auto">
            <a:xfrm>
              <a:off x="111125" y="0"/>
              <a:ext cx="317500" cy="376238"/>
            </a:xfrm>
            <a:custGeom>
              <a:avLst/>
              <a:gdLst>
                <a:gd name="T0" fmla="*/ 2147483646 w 83"/>
                <a:gd name="T1" fmla="*/ 2147483646 h 99"/>
                <a:gd name="T2" fmla="*/ 2147483646 w 83"/>
                <a:gd name="T3" fmla="*/ 2147483646 h 99"/>
                <a:gd name="T4" fmla="*/ 2147483646 w 83"/>
                <a:gd name="T5" fmla="*/ 2147483646 h 99"/>
                <a:gd name="T6" fmla="*/ 2147483646 w 83"/>
                <a:gd name="T7" fmla="*/ 2147483646 h 99"/>
                <a:gd name="T8" fmla="*/ 2147483646 w 83"/>
                <a:gd name="T9" fmla="*/ 2147483646 h 99"/>
                <a:gd name="T10" fmla="*/ 2147483646 w 83"/>
                <a:gd name="T11" fmla="*/ 2147483646 h 99"/>
                <a:gd name="T12" fmla="*/ 2147483646 w 83"/>
                <a:gd name="T13" fmla="*/ 2147483646 h 99"/>
                <a:gd name="T14" fmla="*/ 2147483646 w 83"/>
                <a:gd name="T15" fmla="*/ 2147483646 h 99"/>
                <a:gd name="T16" fmla="*/ 2147483646 w 83"/>
                <a:gd name="T17" fmla="*/ 2147483646 h 99"/>
                <a:gd name="T18" fmla="*/ 2147483646 w 83"/>
                <a:gd name="T19" fmla="*/ 2147483646 h 99"/>
                <a:gd name="T20" fmla="*/ 2147483646 w 83"/>
                <a:gd name="T21" fmla="*/ 2147483646 h 99"/>
                <a:gd name="T22" fmla="*/ 2147483646 w 83"/>
                <a:gd name="T23" fmla="*/ 0 h 99"/>
                <a:gd name="T24" fmla="*/ 2147483646 w 83"/>
                <a:gd name="T25" fmla="*/ 0 h 99"/>
                <a:gd name="T26" fmla="*/ 0 w 83"/>
                <a:gd name="T27" fmla="*/ 2147483646 h 99"/>
                <a:gd name="T28" fmla="*/ 0 w 83"/>
                <a:gd name="T29" fmla="*/ 2147483646 h 99"/>
                <a:gd name="T30" fmla="*/ 2147483646 w 83"/>
                <a:gd name="T31" fmla="*/ 2147483646 h 99"/>
                <a:gd name="T32" fmla="*/ 2147483646 w 83"/>
                <a:gd name="T33" fmla="*/ 2147483646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99"/>
                <a:gd name="T53" fmla="*/ 83 w 83"/>
                <a:gd name="T54" fmla="*/ 99 h 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99">
                  <a:moveTo>
                    <a:pt x="12" y="98"/>
                  </a:moveTo>
                  <a:cubicBezTo>
                    <a:pt x="13" y="95"/>
                    <a:pt x="13" y="95"/>
                    <a:pt x="13" y="95"/>
                  </a:cubicBezTo>
                  <a:cubicBezTo>
                    <a:pt x="24" y="64"/>
                    <a:pt x="24" y="64"/>
                    <a:pt x="24" y="64"/>
                  </a:cubicBezTo>
                  <a:cubicBezTo>
                    <a:pt x="27" y="57"/>
                    <a:pt x="34" y="52"/>
                    <a:pt x="41" y="52"/>
                  </a:cubicBezTo>
                  <a:cubicBezTo>
                    <a:pt x="49" y="52"/>
                    <a:pt x="56" y="57"/>
                    <a:pt x="58" y="64"/>
                  </a:cubicBezTo>
                  <a:cubicBezTo>
                    <a:pt x="69" y="95"/>
                    <a:pt x="69" y="95"/>
                    <a:pt x="69" y="95"/>
                  </a:cubicBezTo>
                  <a:cubicBezTo>
                    <a:pt x="70" y="98"/>
                    <a:pt x="70" y="98"/>
                    <a:pt x="70" y="98"/>
                  </a:cubicBezTo>
                  <a:cubicBezTo>
                    <a:pt x="76" y="98"/>
                    <a:pt x="76" y="98"/>
                    <a:pt x="76" y="98"/>
                  </a:cubicBezTo>
                  <a:cubicBezTo>
                    <a:pt x="83" y="99"/>
                    <a:pt x="83" y="99"/>
                    <a:pt x="83" y="99"/>
                  </a:cubicBezTo>
                  <a:cubicBezTo>
                    <a:pt x="83" y="7"/>
                    <a:pt x="83" y="7"/>
                    <a:pt x="83" y="7"/>
                  </a:cubicBezTo>
                  <a:cubicBezTo>
                    <a:pt x="83" y="5"/>
                    <a:pt x="82" y="3"/>
                    <a:pt x="81" y="2"/>
                  </a:cubicBezTo>
                  <a:cubicBezTo>
                    <a:pt x="80" y="0"/>
                    <a:pt x="78" y="0"/>
                    <a:pt x="76" y="0"/>
                  </a:cubicBezTo>
                  <a:cubicBezTo>
                    <a:pt x="7" y="0"/>
                    <a:pt x="7" y="0"/>
                    <a:pt x="7" y="0"/>
                  </a:cubicBezTo>
                  <a:cubicBezTo>
                    <a:pt x="3" y="0"/>
                    <a:pt x="0" y="3"/>
                    <a:pt x="0" y="7"/>
                  </a:cubicBezTo>
                  <a:cubicBezTo>
                    <a:pt x="0" y="99"/>
                    <a:pt x="0" y="99"/>
                    <a:pt x="0" y="99"/>
                  </a:cubicBezTo>
                  <a:cubicBezTo>
                    <a:pt x="7" y="98"/>
                    <a:pt x="7" y="98"/>
                    <a:pt x="7" y="98"/>
                  </a:cubicBezTo>
                  <a:lnTo>
                    <a:pt x="12" y="98"/>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5378" name="Freeform 33"/>
            <p:cNvSpPr>
              <a:spLocks noChangeArrowheads="1"/>
            </p:cNvSpPr>
            <p:nvPr/>
          </p:nvSpPr>
          <p:spPr bwMode="auto">
            <a:xfrm>
              <a:off x="0" y="250825"/>
              <a:ext cx="536575" cy="503238"/>
            </a:xfrm>
            <a:custGeom>
              <a:avLst/>
              <a:gdLst>
                <a:gd name="T0" fmla="*/ 2147483646 w 140"/>
                <a:gd name="T1" fmla="*/ 2147483646 h 132"/>
                <a:gd name="T2" fmla="*/ 2147483646 w 140"/>
                <a:gd name="T3" fmla="*/ 2147483646 h 132"/>
                <a:gd name="T4" fmla="*/ 2147483646 w 140"/>
                <a:gd name="T5" fmla="*/ 2147483646 h 132"/>
                <a:gd name="T6" fmla="*/ 2147483646 w 140"/>
                <a:gd name="T7" fmla="*/ 2147483646 h 132"/>
                <a:gd name="T8" fmla="*/ 2147483646 w 140"/>
                <a:gd name="T9" fmla="*/ 2147483646 h 132"/>
                <a:gd name="T10" fmla="*/ 2147483646 w 140"/>
                <a:gd name="T11" fmla="*/ 2147483646 h 132"/>
                <a:gd name="T12" fmla="*/ 2147483646 w 140"/>
                <a:gd name="T13" fmla="*/ 2147483646 h 132"/>
                <a:gd name="T14" fmla="*/ 2147483646 w 140"/>
                <a:gd name="T15" fmla="*/ 2147483646 h 132"/>
                <a:gd name="T16" fmla="*/ 2147483646 w 140"/>
                <a:gd name="T17" fmla="*/ 2147483646 h 132"/>
                <a:gd name="T18" fmla="*/ 2147483646 w 140"/>
                <a:gd name="T19" fmla="*/ 0 h 132"/>
                <a:gd name="T20" fmla="*/ 2147483646 w 140"/>
                <a:gd name="T21" fmla="*/ 2147483646 h 132"/>
                <a:gd name="T22" fmla="*/ 2147483646 w 140"/>
                <a:gd name="T23" fmla="*/ 2147483646 h 132"/>
                <a:gd name="T24" fmla="*/ 2147483646 w 140"/>
                <a:gd name="T25" fmla="*/ 2147483646 h 132"/>
                <a:gd name="T26" fmla="*/ 2147483646 w 140"/>
                <a:gd name="T27" fmla="*/ 2147483646 h 132"/>
                <a:gd name="T28" fmla="*/ 2147483646 w 140"/>
                <a:gd name="T29" fmla="*/ 2147483646 h 132"/>
                <a:gd name="T30" fmla="*/ 2147483646 w 140"/>
                <a:gd name="T31" fmla="*/ 2147483646 h 132"/>
                <a:gd name="T32" fmla="*/ 2147483646 w 140"/>
                <a:gd name="T33" fmla="*/ 2147483646 h 132"/>
                <a:gd name="T34" fmla="*/ 2147483646 w 140"/>
                <a:gd name="T35" fmla="*/ 2147483646 h 132"/>
                <a:gd name="T36" fmla="*/ 2147483646 w 140"/>
                <a:gd name="T37" fmla="*/ 2147483646 h 132"/>
                <a:gd name="T38" fmla="*/ 2147483646 w 140"/>
                <a:gd name="T39" fmla="*/ 2147483646 h 132"/>
                <a:gd name="T40" fmla="*/ 2147483646 w 140"/>
                <a:gd name="T41" fmla="*/ 2147483646 h 132"/>
                <a:gd name="T42" fmla="*/ 2147483646 w 140"/>
                <a:gd name="T43" fmla="*/ 2147483646 h 132"/>
                <a:gd name="T44" fmla="*/ 2147483646 w 140"/>
                <a:gd name="T45" fmla="*/ 2147483646 h 132"/>
                <a:gd name="T46" fmla="*/ 2147483646 w 140"/>
                <a:gd name="T47" fmla="*/ 2147483646 h 132"/>
                <a:gd name="T48" fmla="*/ 2147483646 w 140"/>
                <a:gd name="T49" fmla="*/ 2147483646 h 132"/>
                <a:gd name="T50" fmla="*/ 2147483646 w 140"/>
                <a:gd name="T51" fmla="*/ 2147483646 h 132"/>
                <a:gd name="T52" fmla="*/ 2147483646 w 140"/>
                <a:gd name="T53" fmla="*/ 2147483646 h 132"/>
                <a:gd name="T54" fmla="*/ 2147483646 w 140"/>
                <a:gd name="T55" fmla="*/ 2147483646 h 132"/>
                <a:gd name="T56" fmla="*/ 2147483646 w 140"/>
                <a:gd name="T57" fmla="*/ 2147483646 h 132"/>
                <a:gd name="T58" fmla="*/ 2147483646 w 140"/>
                <a:gd name="T59" fmla="*/ 2147483646 h 132"/>
                <a:gd name="T60" fmla="*/ 2147483646 w 140"/>
                <a:gd name="T61" fmla="*/ 2147483646 h 132"/>
                <a:gd name="T62" fmla="*/ 2147483646 w 140"/>
                <a:gd name="T63" fmla="*/ 2147483646 h 132"/>
                <a:gd name="T64" fmla="*/ 2147483646 w 140"/>
                <a:gd name="T65" fmla="*/ 2147483646 h 132"/>
                <a:gd name="T66" fmla="*/ 2147483646 w 140"/>
                <a:gd name="T67" fmla="*/ 2147483646 h 132"/>
                <a:gd name="T68" fmla="*/ 2147483646 w 140"/>
                <a:gd name="T69" fmla="*/ 2147483646 h 132"/>
                <a:gd name="T70" fmla="*/ 2147483646 w 140"/>
                <a:gd name="T71" fmla="*/ 2147483646 h 132"/>
                <a:gd name="T72" fmla="*/ 2147483646 w 140"/>
                <a:gd name="T73" fmla="*/ 2147483646 h 132"/>
                <a:gd name="T74" fmla="*/ 2147483646 w 140"/>
                <a:gd name="T75" fmla="*/ 2147483646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0"/>
                <a:gd name="T115" fmla="*/ 0 h 132"/>
                <a:gd name="T116" fmla="*/ 140 w 140"/>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0" h="132">
                  <a:moveTo>
                    <a:pt x="140" y="50"/>
                  </a:moveTo>
                  <a:cubicBezTo>
                    <a:pt x="139" y="48"/>
                    <a:pt x="138" y="47"/>
                    <a:pt x="136" y="47"/>
                  </a:cubicBezTo>
                  <a:cubicBezTo>
                    <a:pt x="112" y="47"/>
                    <a:pt x="112" y="47"/>
                    <a:pt x="112" y="47"/>
                  </a:cubicBezTo>
                  <a:cubicBezTo>
                    <a:pt x="105" y="46"/>
                    <a:pt x="105" y="46"/>
                    <a:pt x="105" y="46"/>
                  </a:cubicBezTo>
                  <a:cubicBezTo>
                    <a:pt x="98" y="46"/>
                    <a:pt x="98" y="46"/>
                    <a:pt x="98" y="46"/>
                  </a:cubicBezTo>
                  <a:cubicBezTo>
                    <a:pt x="92" y="46"/>
                    <a:pt x="92" y="46"/>
                    <a:pt x="92" y="46"/>
                  </a:cubicBezTo>
                  <a:cubicBezTo>
                    <a:pt x="90" y="46"/>
                    <a:pt x="90" y="46"/>
                    <a:pt x="90" y="46"/>
                  </a:cubicBezTo>
                  <a:cubicBezTo>
                    <a:pt x="88" y="42"/>
                    <a:pt x="88" y="42"/>
                    <a:pt x="88" y="42"/>
                  </a:cubicBezTo>
                  <a:cubicBezTo>
                    <a:pt x="74" y="3"/>
                    <a:pt x="74" y="3"/>
                    <a:pt x="74" y="3"/>
                  </a:cubicBezTo>
                  <a:cubicBezTo>
                    <a:pt x="74" y="1"/>
                    <a:pt x="72" y="0"/>
                    <a:pt x="70" y="0"/>
                  </a:cubicBezTo>
                  <a:cubicBezTo>
                    <a:pt x="69" y="0"/>
                    <a:pt x="67" y="1"/>
                    <a:pt x="66" y="3"/>
                  </a:cubicBezTo>
                  <a:cubicBezTo>
                    <a:pt x="53" y="42"/>
                    <a:pt x="53" y="42"/>
                    <a:pt x="53" y="42"/>
                  </a:cubicBezTo>
                  <a:cubicBezTo>
                    <a:pt x="51" y="46"/>
                    <a:pt x="51" y="46"/>
                    <a:pt x="51" y="46"/>
                  </a:cubicBezTo>
                  <a:cubicBezTo>
                    <a:pt x="48" y="46"/>
                    <a:pt x="48" y="46"/>
                    <a:pt x="48" y="46"/>
                  </a:cubicBezTo>
                  <a:cubicBezTo>
                    <a:pt x="42" y="46"/>
                    <a:pt x="42" y="46"/>
                    <a:pt x="42" y="46"/>
                  </a:cubicBezTo>
                  <a:cubicBezTo>
                    <a:pt x="36" y="46"/>
                    <a:pt x="36" y="46"/>
                    <a:pt x="36" y="46"/>
                  </a:cubicBezTo>
                  <a:cubicBezTo>
                    <a:pt x="29" y="47"/>
                    <a:pt x="29" y="47"/>
                    <a:pt x="29" y="47"/>
                  </a:cubicBezTo>
                  <a:cubicBezTo>
                    <a:pt x="5" y="47"/>
                    <a:pt x="5" y="47"/>
                    <a:pt x="5" y="47"/>
                  </a:cubicBezTo>
                  <a:cubicBezTo>
                    <a:pt x="3" y="47"/>
                    <a:pt x="2" y="48"/>
                    <a:pt x="1" y="50"/>
                  </a:cubicBezTo>
                  <a:cubicBezTo>
                    <a:pt x="0" y="52"/>
                    <a:pt x="1" y="53"/>
                    <a:pt x="2" y="55"/>
                  </a:cubicBezTo>
                  <a:cubicBezTo>
                    <a:pt x="39" y="82"/>
                    <a:pt x="39" y="82"/>
                    <a:pt x="39" y="82"/>
                  </a:cubicBezTo>
                  <a:cubicBezTo>
                    <a:pt x="26" y="126"/>
                    <a:pt x="26" y="126"/>
                    <a:pt x="26" y="126"/>
                  </a:cubicBezTo>
                  <a:cubicBezTo>
                    <a:pt x="25" y="128"/>
                    <a:pt x="26" y="130"/>
                    <a:pt x="27" y="131"/>
                  </a:cubicBezTo>
                  <a:cubicBezTo>
                    <a:pt x="28" y="131"/>
                    <a:pt x="28" y="131"/>
                    <a:pt x="29" y="131"/>
                  </a:cubicBezTo>
                  <a:cubicBezTo>
                    <a:pt x="29" y="131"/>
                    <a:pt x="29" y="131"/>
                    <a:pt x="29" y="131"/>
                  </a:cubicBezTo>
                  <a:cubicBezTo>
                    <a:pt x="29" y="131"/>
                    <a:pt x="30" y="131"/>
                    <a:pt x="30" y="132"/>
                  </a:cubicBezTo>
                  <a:cubicBezTo>
                    <a:pt x="30" y="132"/>
                    <a:pt x="30" y="132"/>
                    <a:pt x="30" y="132"/>
                  </a:cubicBezTo>
                  <a:cubicBezTo>
                    <a:pt x="30" y="132"/>
                    <a:pt x="30" y="131"/>
                    <a:pt x="31" y="131"/>
                  </a:cubicBezTo>
                  <a:cubicBezTo>
                    <a:pt x="31" y="131"/>
                    <a:pt x="31" y="131"/>
                    <a:pt x="31" y="131"/>
                  </a:cubicBezTo>
                  <a:cubicBezTo>
                    <a:pt x="32" y="131"/>
                    <a:pt x="32" y="131"/>
                    <a:pt x="32" y="131"/>
                  </a:cubicBezTo>
                  <a:cubicBezTo>
                    <a:pt x="70" y="105"/>
                    <a:pt x="70" y="105"/>
                    <a:pt x="70" y="105"/>
                  </a:cubicBezTo>
                  <a:cubicBezTo>
                    <a:pt x="108" y="131"/>
                    <a:pt x="108" y="131"/>
                    <a:pt x="108" y="131"/>
                  </a:cubicBezTo>
                  <a:cubicBezTo>
                    <a:pt x="109" y="131"/>
                    <a:pt x="110" y="132"/>
                    <a:pt x="111" y="132"/>
                  </a:cubicBezTo>
                  <a:cubicBezTo>
                    <a:pt x="112" y="132"/>
                    <a:pt x="113" y="131"/>
                    <a:pt x="113" y="131"/>
                  </a:cubicBezTo>
                  <a:cubicBezTo>
                    <a:pt x="115" y="130"/>
                    <a:pt x="115" y="128"/>
                    <a:pt x="115" y="126"/>
                  </a:cubicBezTo>
                  <a:cubicBezTo>
                    <a:pt x="101" y="82"/>
                    <a:pt x="101" y="82"/>
                    <a:pt x="101" y="82"/>
                  </a:cubicBezTo>
                  <a:cubicBezTo>
                    <a:pt x="138" y="55"/>
                    <a:pt x="138" y="55"/>
                    <a:pt x="138" y="55"/>
                  </a:cubicBezTo>
                  <a:cubicBezTo>
                    <a:pt x="140" y="53"/>
                    <a:pt x="140" y="52"/>
                    <a:pt x="140" y="50"/>
                  </a:cubicBez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grpSp>
      <p:sp>
        <p:nvSpPr>
          <p:cNvPr id="15372" name="Freeform 37"/>
          <p:cNvSpPr>
            <a:spLocks noEditPoints="1" noChangeArrowheads="1"/>
          </p:cNvSpPr>
          <p:nvPr/>
        </p:nvSpPr>
        <p:spPr bwMode="auto">
          <a:xfrm>
            <a:off x="1098550" y="1638300"/>
            <a:ext cx="387350" cy="473075"/>
          </a:xfrm>
          <a:custGeom>
            <a:avLst/>
            <a:gdLst>
              <a:gd name="T0" fmla="*/ 2147483646 w 155"/>
              <a:gd name="T1" fmla="*/ 2147483646 h 190"/>
              <a:gd name="T2" fmla="*/ 2147483646 w 155"/>
              <a:gd name="T3" fmla="*/ 2147483646 h 190"/>
              <a:gd name="T4" fmla="*/ 2147483646 w 155"/>
              <a:gd name="T5" fmla="*/ 2147483646 h 190"/>
              <a:gd name="T6" fmla="*/ 2147483646 w 155"/>
              <a:gd name="T7" fmla="*/ 2147483646 h 190"/>
              <a:gd name="T8" fmla="*/ 2147483646 w 155"/>
              <a:gd name="T9" fmla="*/ 2147483646 h 190"/>
              <a:gd name="T10" fmla="*/ 2147483646 w 155"/>
              <a:gd name="T11" fmla="*/ 0 h 190"/>
              <a:gd name="T12" fmla="*/ 2147483646 w 155"/>
              <a:gd name="T13" fmla="*/ 2147483646 h 190"/>
              <a:gd name="T14" fmla="*/ 2147483646 w 155"/>
              <a:gd name="T15" fmla="*/ 2147483646 h 190"/>
              <a:gd name="T16" fmla="*/ 2147483646 w 155"/>
              <a:gd name="T17" fmla="*/ 2147483646 h 190"/>
              <a:gd name="T18" fmla="*/ 2147483646 w 155"/>
              <a:gd name="T19" fmla="*/ 2147483646 h 190"/>
              <a:gd name="T20" fmla="*/ 2147483646 w 155"/>
              <a:gd name="T21" fmla="*/ 2147483646 h 190"/>
              <a:gd name="T22" fmla="*/ 2147483646 w 155"/>
              <a:gd name="T23" fmla="*/ 2147483646 h 190"/>
              <a:gd name="T24" fmla="*/ 2147483646 w 155"/>
              <a:gd name="T25" fmla="*/ 2147483646 h 190"/>
              <a:gd name="T26" fmla="*/ 2147483646 w 155"/>
              <a:gd name="T27" fmla="*/ 2147483646 h 190"/>
              <a:gd name="T28" fmla="*/ 2147483646 w 155"/>
              <a:gd name="T29" fmla="*/ 2147483646 h 190"/>
              <a:gd name="T30" fmla="*/ 2147483646 w 155"/>
              <a:gd name="T31" fmla="*/ 2147483646 h 190"/>
              <a:gd name="T32" fmla="*/ 2147483646 w 155"/>
              <a:gd name="T33" fmla="*/ 2147483646 h 190"/>
              <a:gd name="T34" fmla="*/ 2147483646 w 155"/>
              <a:gd name="T35" fmla="*/ 2147483646 h 190"/>
              <a:gd name="T36" fmla="*/ 2147483646 w 155"/>
              <a:gd name="T37" fmla="*/ 2147483646 h 190"/>
              <a:gd name="T38" fmla="*/ 2147483646 w 155"/>
              <a:gd name="T39" fmla="*/ 2147483646 h 190"/>
              <a:gd name="T40" fmla="*/ 2147483646 w 155"/>
              <a:gd name="T41" fmla="*/ 2147483646 h 190"/>
              <a:gd name="T42" fmla="*/ 2147483646 w 155"/>
              <a:gd name="T43" fmla="*/ 2147483646 h 190"/>
              <a:gd name="T44" fmla="*/ 2147483646 w 155"/>
              <a:gd name="T45" fmla="*/ 2147483646 h 190"/>
              <a:gd name="T46" fmla="*/ 2147483646 w 155"/>
              <a:gd name="T47" fmla="*/ 2147483646 h 190"/>
              <a:gd name="T48" fmla="*/ 2147483646 w 155"/>
              <a:gd name="T49" fmla="*/ 2147483646 h 190"/>
              <a:gd name="T50" fmla="*/ 2147483646 w 155"/>
              <a:gd name="T51" fmla="*/ 2147483646 h 190"/>
              <a:gd name="T52" fmla="*/ 2147483646 w 155"/>
              <a:gd name="T53" fmla="*/ 2147483646 h 190"/>
              <a:gd name="T54" fmla="*/ 2147483646 w 155"/>
              <a:gd name="T55" fmla="*/ 2147483646 h 190"/>
              <a:gd name="T56" fmla="*/ 2147483646 w 155"/>
              <a:gd name="T57" fmla="*/ 2147483646 h 190"/>
              <a:gd name="T58" fmla="*/ 2147483646 w 155"/>
              <a:gd name="T59" fmla="*/ 2147483646 h 190"/>
              <a:gd name="T60" fmla="*/ 2147483646 w 155"/>
              <a:gd name="T61" fmla="*/ 2147483646 h 190"/>
              <a:gd name="T62" fmla="*/ 2147483646 w 155"/>
              <a:gd name="T63" fmla="*/ 2147483646 h 190"/>
              <a:gd name="T64" fmla="*/ 2147483646 w 155"/>
              <a:gd name="T65" fmla="*/ 2147483646 h 190"/>
              <a:gd name="T66" fmla="*/ 2147483646 w 155"/>
              <a:gd name="T67" fmla="*/ 2147483646 h 190"/>
              <a:gd name="T68" fmla="*/ 2147483646 w 155"/>
              <a:gd name="T69" fmla="*/ 2147483646 h 190"/>
              <a:gd name="T70" fmla="*/ 2147483646 w 155"/>
              <a:gd name="T71" fmla="*/ 2147483646 h 190"/>
              <a:gd name="T72" fmla="*/ 2147483646 w 155"/>
              <a:gd name="T73" fmla="*/ 2147483646 h 190"/>
              <a:gd name="T74" fmla="*/ 2147483646 w 155"/>
              <a:gd name="T75" fmla="*/ 2147483646 h 190"/>
              <a:gd name="T76" fmla="*/ 2147483646 w 155"/>
              <a:gd name="T77" fmla="*/ 2147483646 h 190"/>
              <a:gd name="T78" fmla="*/ 2147483646 w 155"/>
              <a:gd name="T79" fmla="*/ 2147483646 h 190"/>
              <a:gd name="T80" fmla="*/ 2147483646 w 155"/>
              <a:gd name="T81" fmla="*/ 2147483646 h 190"/>
              <a:gd name="T82" fmla="*/ 2147483646 w 155"/>
              <a:gd name="T83" fmla="*/ 2147483646 h 190"/>
              <a:gd name="T84" fmla="*/ 2147483646 w 155"/>
              <a:gd name="T85" fmla="*/ 2147483646 h 190"/>
              <a:gd name="T86" fmla="*/ 2147483646 w 155"/>
              <a:gd name="T87" fmla="*/ 2147483646 h 190"/>
              <a:gd name="T88" fmla="*/ 2147483646 w 155"/>
              <a:gd name="T89" fmla="*/ 2147483646 h 190"/>
              <a:gd name="T90" fmla="*/ 2147483646 w 155"/>
              <a:gd name="T91" fmla="*/ 2147483646 h 190"/>
              <a:gd name="T92" fmla="*/ 2147483646 w 155"/>
              <a:gd name="T93" fmla="*/ 2147483646 h 190"/>
              <a:gd name="T94" fmla="*/ 2147483646 w 155"/>
              <a:gd name="T95" fmla="*/ 2147483646 h 190"/>
              <a:gd name="T96" fmla="*/ 2147483646 w 155"/>
              <a:gd name="T97" fmla="*/ 2147483646 h 190"/>
              <a:gd name="T98" fmla="*/ 2147483646 w 155"/>
              <a:gd name="T99" fmla="*/ 2147483646 h 190"/>
              <a:gd name="T100" fmla="*/ 2147483646 w 155"/>
              <a:gd name="T101" fmla="*/ 2147483646 h 190"/>
              <a:gd name="T102" fmla="*/ 2147483646 w 155"/>
              <a:gd name="T103" fmla="*/ 2147483646 h 190"/>
              <a:gd name="T104" fmla="*/ 2147483646 w 155"/>
              <a:gd name="T105" fmla="*/ 2147483646 h 190"/>
              <a:gd name="T106" fmla="*/ 2147483646 w 155"/>
              <a:gd name="T107" fmla="*/ 2147483646 h 190"/>
              <a:gd name="T108" fmla="*/ 2147483646 w 155"/>
              <a:gd name="T109" fmla="*/ 2147483646 h 190"/>
              <a:gd name="T110" fmla="*/ 2147483646 w 155"/>
              <a:gd name="T111" fmla="*/ 2147483646 h 190"/>
              <a:gd name="T112" fmla="*/ 2147483646 w 155"/>
              <a:gd name="T113" fmla="*/ 2147483646 h 190"/>
              <a:gd name="T114" fmla="*/ 2147483646 w 155"/>
              <a:gd name="T115" fmla="*/ 2147483646 h 190"/>
              <a:gd name="T116" fmla="*/ 2147483646 w 155"/>
              <a:gd name="T117" fmla="*/ 2147483646 h 190"/>
              <a:gd name="T118" fmla="*/ 2147483646 w 155"/>
              <a:gd name="T119" fmla="*/ 2147483646 h 190"/>
              <a:gd name="T120" fmla="*/ 2147483646 w 155"/>
              <a:gd name="T121" fmla="*/ 2147483646 h 190"/>
              <a:gd name="T122" fmla="*/ 2147483646 w 155"/>
              <a:gd name="T123" fmla="*/ 2147483646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
              <a:gd name="T187" fmla="*/ 0 h 190"/>
              <a:gd name="T188" fmla="*/ 155 w 155"/>
              <a:gd name="T189" fmla="*/ 190 h 1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 h="190">
                <a:moveTo>
                  <a:pt x="148" y="94"/>
                </a:moveTo>
                <a:cubicBezTo>
                  <a:pt x="147" y="92"/>
                  <a:pt x="145" y="91"/>
                  <a:pt x="144" y="91"/>
                </a:cubicBezTo>
                <a:cubicBezTo>
                  <a:pt x="128" y="91"/>
                  <a:pt x="128" y="91"/>
                  <a:pt x="128" y="91"/>
                </a:cubicBezTo>
                <a:cubicBezTo>
                  <a:pt x="125" y="91"/>
                  <a:pt x="122" y="90"/>
                  <a:pt x="121" y="89"/>
                </a:cubicBezTo>
                <a:cubicBezTo>
                  <a:pt x="120" y="88"/>
                  <a:pt x="117" y="86"/>
                  <a:pt x="112" y="79"/>
                </a:cubicBezTo>
                <a:cubicBezTo>
                  <a:pt x="108" y="74"/>
                  <a:pt x="108" y="74"/>
                  <a:pt x="108" y="74"/>
                </a:cubicBezTo>
                <a:cubicBezTo>
                  <a:pt x="103" y="67"/>
                  <a:pt x="100" y="63"/>
                  <a:pt x="98" y="61"/>
                </a:cubicBezTo>
                <a:cubicBezTo>
                  <a:pt x="72" y="33"/>
                  <a:pt x="72" y="33"/>
                  <a:pt x="72" y="33"/>
                </a:cubicBezTo>
                <a:cubicBezTo>
                  <a:pt x="65" y="4"/>
                  <a:pt x="65" y="4"/>
                  <a:pt x="65" y="4"/>
                </a:cubicBezTo>
                <a:cubicBezTo>
                  <a:pt x="65" y="2"/>
                  <a:pt x="64" y="1"/>
                  <a:pt x="63" y="1"/>
                </a:cubicBezTo>
                <a:cubicBezTo>
                  <a:pt x="62" y="0"/>
                  <a:pt x="61" y="0"/>
                  <a:pt x="59" y="0"/>
                </a:cubicBezTo>
                <a:cubicBezTo>
                  <a:pt x="58" y="0"/>
                  <a:pt x="58" y="0"/>
                  <a:pt x="58" y="0"/>
                </a:cubicBezTo>
                <a:cubicBezTo>
                  <a:pt x="42" y="4"/>
                  <a:pt x="33" y="14"/>
                  <a:pt x="33" y="30"/>
                </a:cubicBezTo>
                <a:cubicBezTo>
                  <a:pt x="33" y="35"/>
                  <a:pt x="36" y="43"/>
                  <a:pt x="41" y="53"/>
                </a:cubicBezTo>
                <a:cubicBezTo>
                  <a:pt x="43" y="57"/>
                  <a:pt x="43" y="57"/>
                  <a:pt x="43" y="57"/>
                </a:cubicBezTo>
                <a:cubicBezTo>
                  <a:pt x="47" y="64"/>
                  <a:pt x="50" y="72"/>
                  <a:pt x="51" y="79"/>
                </a:cubicBezTo>
                <a:cubicBezTo>
                  <a:pt x="50" y="79"/>
                  <a:pt x="50" y="79"/>
                  <a:pt x="50" y="79"/>
                </a:cubicBezTo>
                <a:cubicBezTo>
                  <a:pt x="35" y="79"/>
                  <a:pt x="23" y="82"/>
                  <a:pt x="14" y="87"/>
                </a:cubicBezTo>
                <a:cubicBezTo>
                  <a:pt x="5" y="92"/>
                  <a:pt x="0" y="99"/>
                  <a:pt x="0" y="108"/>
                </a:cubicBezTo>
                <a:cubicBezTo>
                  <a:pt x="0" y="115"/>
                  <a:pt x="3" y="121"/>
                  <a:pt x="8" y="127"/>
                </a:cubicBezTo>
                <a:cubicBezTo>
                  <a:pt x="6" y="130"/>
                  <a:pt x="5" y="133"/>
                  <a:pt x="5" y="136"/>
                </a:cubicBezTo>
                <a:cubicBezTo>
                  <a:pt x="5" y="140"/>
                  <a:pt x="6" y="144"/>
                  <a:pt x="8" y="147"/>
                </a:cubicBezTo>
                <a:cubicBezTo>
                  <a:pt x="10" y="149"/>
                  <a:pt x="13" y="151"/>
                  <a:pt x="17" y="152"/>
                </a:cubicBezTo>
                <a:cubicBezTo>
                  <a:pt x="16" y="153"/>
                  <a:pt x="16" y="154"/>
                  <a:pt x="16" y="155"/>
                </a:cubicBezTo>
                <a:cubicBezTo>
                  <a:pt x="16" y="164"/>
                  <a:pt x="22" y="170"/>
                  <a:pt x="32" y="171"/>
                </a:cubicBezTo>
                <a:cubicBezTo>
                  <a:pt x="32" y="172"/>
                  <a:pt x="32" y="172"/>
                  <a:pt x="32" y="172"/>
                </a:cubicBezTo>
                <a:cubicBezTo>
                  <a:pt x="32" y="180"/>
                  <a:pt x="36" y="190"/>
                  <a:pt x="55" y="190"/>
                </a:cubicBezTo>
                <a:cubicBezTo>
                  <a:pt x="61" y="190"/>
                  <a:pt x="61" y="190"/>
                  <a:pt x="61" y="190"/>
                </a:cubicBezTo>
                <a:cubicBezTo>
                  <a:pt x="62" y="190"/>
                  <a:pt x="63" y="189"/>
                  <a:pt x="63" y="189"/>
                </a:cubicBezTo>
                <a:cubicBezTo>
                  <a:pt x="67" y="187"/>
                  <a:pt x="67" y="187"/>
                  <a:pt x="67" y="187"/>
                </a:cubicBezTo>
                <a:cubicBezTo>
                  <a:pt x="73" y="189"/>
                  <a:pt x="79" y="190"/>
                  <a:pt x="84" y="190"/>
                </a:cubicBezTo>
                <a:cubicBezTo>
                  <a:pt x="86" y="190"/>
                  <a:pt x="88" y="189"/>
                  <a:pt x="92" y="189"/>
                </a:cubicBezTo>
                <a:cubicBezTo>
                  <a:pt x="92" y="189"/>
                  <a:pt x="93" y="189"/>
                  <a:pt x="93" y="189"/>
                </a:cubicBezTo>
                <a:cubicBezTo>
                  <a:pt x="105" y="183"/>
                  <a:pt x="115" y="175"/>
                  <a:pt x="125" y="164"/>
                </a:cubicBezTo>
                <a:cubicBezTo>
                  <a:pt x="144" y="164"/>
                  <a:pt x="144" y="164"/>
                  <a:pt x="144" y="164"/>
                </a:cubicBezTo>
                <a:cubicBezTo>
                  <a:pt x="146" y="164"/>
                  <a:pt x="148" y="163"/>
                  <a:pt x="149" y="161"/>
                </a:cubicBezTo>
                <a:cubicBezTo>
                  <a:pt x="153" y="150"/>
                  <a:pt x="155" y="138"/>
                  <a:pt x="155" y="127"/>
                </a:cubicBezTo>
                <a:cubicBezTo>
                  <a:pt x="155" y="116"/>
                  <a:pt x="153" y="105"/>
                  <a:pt x="148" y="94"/>
                </a:cubicBezTo>
                <a:close/>
                <a:moveTo>
                  <a:pt x="86" y="179"/>
                </a:moveTo>
                <a:cubicBezTo>
                  <a:pt x="93" y="176"/>
                  <a:pt x="93" y="176"/>
                  <a:pt x="93" y="176"/>
                </a:cubicBezTo>
                <a:cubicBezTo>
                  <a:pt x="94" y="175"/>
                  <a:pt x="95" y="174"/>
                  <a:pt x="95" y="173"/>
                </a:cubicBezTo>
                <a:cubicBezTo>
                  <a:pt x="96" y="172"/>
                  <a:pt x="96" y="170"/>
                  <a:pt x="95" y="169"/>
                </a:cubicBezTo>
                <a:cubicBezTo>
                  <a:pt x="93" y="165"/>
                  <a:pt x="90" y="161"/>
                  <a:pt x="87" y="158"/>
                </a:cubicBezTo>
                <a:cubicBezTo>
                  <a:pt x="90" y="156"/>
                  <a:pt x="90" y="156"/>
                  <a:pt x="90" y="156"/>
                </a:cubicBezTo>
                <a:cubicBezTo>
                  <a:pt x="91" y="156"/>
                  <a:pt x="92" y="155"/>
                  <a:pt x="92" y="153"/>
                </a:cubicBezTo>
                <a:cubicBezTo>
                  <a:pt x="93" y="152"/>
                  <a:pt x="93" y="151"/>
                  <a:pt x="92" y="149"/>
                </a:cubicBezTo>
                <a:cubicBezTo>
                  <a:pt x="89" y="145"/>
                  <a:pt x="86" y="142"/>
                  <a:pt x="83" y="139"/>
                </a:cubicBezTo>
                <a:cubicBezTo>
                  <a:pt x="85" y="139"/>
                  <a:pt x="85" y="138"/>
                  <a:pt x="86" y="137"/>
                </a:cubicBezTo>
                <a:cubicBezTo>
                  <a:pt x="86" y="135"/>
                  <a:pt x="86" y="134"/>
                  <a:pt x="86" y="133"/>
                </a:cubicBezTo>
                <a:cubicBezTo>
                  <a:pt x="83" y="128"/>
                  <a:pt x="79" y="124"/>
                  <a:pt x="75" y="121"/>
                </a:cubicBezTo>
                <a:cubicBezTo>
                  <a:pt x="76" y="120"/>
                  <a:pt x="76" y="119"/>
                  <a:pt x="77" y="119"/>
                </a:cubicBezTo>
                <a:cubicBezTo>
                  <a:pt x="77" y="117"/>
                  <a:pt x="77" y="116"/>
                  <a:pt x="76" y="115"/>
                </a:cubicBezTo>
                <a:cubicBezTo>
                  <a:pt x="70" y="103"/>
                  <a:pt x="61" y="97"/>
                  <a:pt x="49" y="97"/>
                </a:cubicBezTo>
                <a:cubicBezTo>
                  <a:pt x="46" y="97"/>
                  <a:pt x="43" y="98"/>
                  <a:pt x="40" y="98"/>
                </a:cubicBezTo>
                <a:cubicBezTo>
                  <a:pt x="38" y="99"/>
                  <a:pt x="35" y="100"/>
                  <a:pt x="31" y="101"/>
                </a:cubicBezTo>
                <a:cubicBezTo>
                  <a:pt x="26" y="102"/>
                  <a:pt x="26" y="102"/>
                  <a:pt x="26" y="102"/>
                </a:cubicBezTo>
                <a:cubicBezTo>
                  <a:pt x="24" y="102"/>
                  <a:pt x="22" y="103"/>
                  <a:pt x="21" y="104"/>
                </a:cubicBezTo>
                <a:cubicBezTo>
                  <a:pt x="21" y="106"/>
                  <a:pt x="21" y="108"/>
                  <a:pt x="22" y="110"/>
                </a:cubicBezTo>
                <a:cubicBezTo>
                  <a:pt x="24" y="112"/>
                  <a:pt x="24" y="112"/>
                  <a:pt x="24" y="112"/>
                </a:cubicBezTo>
                <a:cubicBezTo>
                  <a:pt x="25" y="113"/>
                  <a:pt x="26" y="113"/>
                  <a:pt x="28" y="113"/>
                </a:cubicBezTo>
                <a:cubicBezTo>
                  <a:pt x="33" y="113"/>
                  <a:pt x="33" y="113"/>
                  <a:pt x="33" y="113"/>
                </a:cubicBezTo>
                <a:cubicBezTo>
                  <a:pt x="34" y="113"/>
                  <a:pt x="34" y="113"/>
                  <a:pt x="35" y="113"/>
                </a:cubicBezTo>
                <a:cubicBezTo>
                  <a:pt x="38" y="111"/>
                  <a:pt x="41" y="110"/>
                  <a:pt x="44" y="109"/>
                </a:cubicBezTo>
                <a:cubicBezTo>
                  <a:pt x="46" y="109"/>
                  <a:pt x="48" y="108"/>
                  <a:pt x="50" y="108"/>
                </a:cubicBezTo>
                <a:cubicBezTo>
                  <a:pt x="55" y="108"/>
                  <a:pt x="59" y="110"/>
                  <a:pt x="62" y="114"/>
                </a:cubicBezTo>
                <a:cubicBezTo>
                  <a:pt x="39" y="125"/>
                  <a:pt x="39" y="125"/>
                  <a:pt x="39" y="125"/>
                </a:cubicBezTo>
                <a:cubicBezTo>
                  <a:pt x="30" y="125"/>
                  <a:pt x="30" y="125"/>
                  <a:pt x="30" y="125"/>
                </a:cubicBezTo>
                <a:cubicBezTo>
                  <a:pt x="25" y="125"/>
                  <a:pt x="21" y="123"/>
                  <a:pt x="17" y="120"/>
                </a:cubicBezTo>
                <a:cubicBezTo>
                  <a:pt x="14" y="116"/>
                  <a:pt x="12" y="112"/>
                  <a:pt x="12" y="107"/>
                </a:cubicBezTo>
                <a:cubicBezTo>
                  <a:pt x="12" y="103"/>
                  <a:pt x="13" y="99"/>
                  <a:pt x="22" y="95"/>
                </a:cubicBezTo>
                <a:cubicBezTo>
                  <a:pt x="30" y="92"/>
                  <a:pt x="41" y="91"/>
                  <a:pt x="56" y="91"/>
                </a:cubicBezTo>
                <a:cubicBezTo>
                  <a:pt x="59" y="91"/>
                  <a:pt x="59" y="91"/>
                  <a:pt x="59" y="91"/>
                </a:cubicBezTo>
                <a:cubicBezTo>
                  <a:pt x="59" y="91"/>
                  <a:pt x="59" y="91"/>
                  <a:pt x="59" y="91"/>
                </a:cubicBezTo>
                <a:cubicBezTo>
                  <a:pt x="61" y="90"/>
                  <a:pt x="63" y="88"/>
                  <a:pt x="63" y="86"/>
                </a:cubicBezTo>
                <a:cubicBezTo>
                  <a:pt x="63" y="85"/>
                  <a:pt x="63" y="85"/>
                  <a:pt x="63" y="85"/>
                </a:cubicBezTo>
                <a:cubicBezTo>
                  <a:pt x="63" y="84"/>
                  <a:pt x="63" y="84"/>
                  <a:pt x="63" y="84"/>
                </a:cubicBezTo>
                <a:cubicBezTo>
                  <a:pt x="63" y="73"/>
                  <a:pt x="59" y="60"/>
                  <a:pt x="52" y="47"/>
                </a:cubicBezTo>
                <a:cubicBezTo>
                  <a:pt x="52" y="47"/>
                  <a:pt x="52" y="47"/>
                  <a:pt x="52" y="47"/>
                </a:cubicBezTo>
                <a:cubicBezTo>
                  <a:pt x="50" y="44"/>
                  <a:pt x="50" y="44"/>
                  <a:pt x="50" y="44"/>
                </a:cubicBezTo>
                <a:cubicBezTo>
                  <a:pt x="47" y="39"/>
                  <a:pt x="45" y="34"/>
                  <a:pt x="45" y="30"/>
                </a:cubicBezTo>
                <a:cubicBezTo>
                  <a:pt x="45" y="26"/>
                  <a:pt x="46" y="22"/>
                  <a:pt x="48" y="19"/>
                </a:cubicBezTo>
                <a:cubicBezTo>
                  <a:pt x="50" y="17"/>
                  <a:pt x="53" y="15"/>
                  <a:pt x="56" y="14"/>
                </a:cubicBezTo>
                <a:cubicBezTo>
                  <a:pt x="61" y="38"/>
                  <a:pt x="61" y="38"/>
                  <a:pt x="61" y="38"/>
                </a:cubicBezTo>
                <a:cubicBezTo>
                  <a:pt x="61" y="38"/>
                  <a:pt x="62" y="39"/>
                  <a:pt x="62" y="40"/>
                </a:cubicBezTo>
                <a:cubicBezTo>
                  <a:pt x="91" y="70"/>
                  <a:pt x="91" y="70"/>
                  <a:pt x="91" y="70"/>
                </a:cubicBezTo>
                <a:cubicBezTo>
                  <a:pt x="96" y="77"/>
                  <a:pt x="100" y="81"/>
                  <a:pt x="102" y="85"/>
                </a:cubicBezTo>
                <a:cubicBezTo>
                  <a:pt x="112" y="98"/>
                  <a:pt x="116" y="100"/>
                  <a:pt x="117" y="101"/>
                </a:cubicBezTo>
                <a:cubicBezTo>
                  <a:pt x="118" y="101"/>
                  <a:pt x="122" y="103"/>
                  <a:pt x="139" y="103"/>
                </a:cubicBezTo>
                <a:cubicBezTo>
                  <a:pt x="142" y="111"/>
                  <a:pt x="144" y="120"/>
                  <a:pt x="144" y="129"/>
                </a:cubicBezTo>
                <a:cubicBezTo>
                  <a:pt x="144" y="136"/>
                  <a:pt x="142" y="144"/>
                  <a:pt x="140" y="152"/>
                </a:cubicBezTo>
                <a:cubicBezTo>
                  <a:pt x="122" y="152"/>
                  <a:pt x="122" y="152"/>
                  <a:pt x="122" y="152"/>
                </a:cubicBezTo>
                <a:cubicBezTo>
                  <a:pt x="121" y="152"/>
                  <a:pt x="120" y="153"/>
                  <a:pt x="119" y="154"/>
                </a:cubicBezTo>
                <a:cubicBezTo>
                  <a:pt x="111" y="164"/>
                  <a:pt x="102" y="172"/>
                  <a:pt x="90" y="179"/>
                </a:cubicBezTo>
                <a:lnTo>
                  <a:pt x="86" y="179"/>
                </a:lnTo>
                <a:close/>
                <a:moveTo>
                  <a:pt x="55" y="178"/>
                </a:moveTo>
                <a:cubicBezTo>
                  <a:pt x="51" y="178"/>
                  <a:pt x="48" y="178"/>
                  <a:pt x="46" y="176"/>
                </a:cubicBezTo>
                <a:cubicBezTo>
                  <a:pt x="45" y="175"/>
                  <a:pt x="44" y="174"/>
                  <a:pt x="43" y="172"/>
                </a:cubicBezTo>
                <a:cubicBezTo>
                  <a:pt x="54" y="172"/>
                  <a:pt x="54" y="172"/>
                  <a:pt x="54" y="172"/>
                </a:cubicBezTo>
                <a:cubicBezTo>
                  <a:pt x="55" y="172"/>
                  <a:pt x="55" y="172"/>
                  <a:pt x="56" y="172"/>
                </a:cubicBezTo>
                <a:cubicBezTo>
                  <a:pt x="75" y="163"/>
                  <a:pt x="75" y="163"/>
                  <a:pt x="75" y="163"/>
                </a:cubicBezTo>
                <a:cubicBezTo>
                  <a:pt x="77" y="165"/>
                  <a:pt x="79" y="167"/>
                  <a:pt x="81" y="169"/>
                </a:cubicBezTo>
                <a:cubicBezTo>
                  <a:pt x="81" y="169"/>
                  <a:pt x="81" y="169"/>
                  <a:pt x="81" y="169"/>
                </a:cubicBezTo>
                <a:cubicBezTo>
                  <a:pt x="60" y="178"/>
                  <a:pt x="60" y="178"/>
                  <a:pt x="60" y="178"/>
                </a:cubicBezTo>
                <a:lnTo>
                  <a:pt x="55" y="178"/>
                </a:lnTo>
                <a:close/>
                <a:moveTo>
                  <a:pt x="17" y="136"/>
                </a:moveTo>
                <a:cubicBezTo>
                  <a:pt x="17" y="135"/>
                  <a:pt x="17" y="135"/>
                  <a:pt x="18" y="134"/>
                </a:cubicBezTo>
                <a:cubicBezTo>
                  <a:pt x="21" y="135"/>
                  <a:pt x="27" y="136"/>
                  <a:pt x="33" y="136"/>
                </a:cubicBezTo>
                <a:cubicBezTo>
                  <a:pt x="40" y="136"/>
                  <a:pt x="40" y="136"/>
                  <a:pt x="40" y="136"/>
                </a:cubicBezTo>
                <a:cubicBezTo>
                  <a:pt x="41" y="136"/>
                  <a:pt x="42" y="136"/>
                  <a:pt x="42" y="136"/>
                </a:cubicBezTo>
                <a:cubicBezTo>
                  <a:pt x="63" y="127"/>
                  <a:pt x="63" y="127"/>
                  <a:pt x="63" y="127"/>
                </a:cubicBezTo>
                <a:cubicBezTo>
                  <a:pt x="66" y="128"/>
                  <a:pt x="69" y="130"/>
                  <a:pt x="71" y="132"/>
                </a:cubicBezTo>
                <a:cubicBezTo>
                  <a:pt x="48" y="143"/>
                  <a:pt x="48" y="143"/>
                  <a:pt x="48" y="143"/>
                </a:cubicBezTo>
                <a:cubicBezTo>
                  <a:pt x="33" y="143"/>
                  <a:pt x="33" y="143"/>
                  <a:pt x="33" y="143"/>
                </a:cubicBezTo>
                <a:cubicBezTo>
                  <a:pt x="27" y="143"/>
                  <a:pt x="23" y="142"/>
                  <a:pt x="20" y="141"/>
                </a:cubicBezTo>
                <a:cubicBezTo>
                  <a:pt x="18" y="140"/>
                  <a:pt x="17" y="138"/>
                  <a:pt x="17" y="136"/>
                </a:cubicBezTo>
                <a:close/>
                <a:moveTo>
                  <a:pt x="49" y="154"/>
                </a:moveTo>
                <a:cubicBezTo>
                  <a:pt x="49" y="154"/>
                  <a:pt x="50" y="154"/>
                  <a:pt x="51" y="154"/>
                </a:cubicBezTo>
                <a:cubicBezTo>
                  <a:pt x="71" y="145"/>
                  <a:pt x="71" y="145"/>
                  <a:pt x="71" y="145"/>
                </a:cubicBezTo>
                <a:cubicBezTo>
                  <a:pt x="74" y="146"/>
                  <a:pt x="76" y="147"/>
                  <a:pt x="78" y="149"/>
                </a:cubicBezTo>
                <a:cubicBezTo>
                  <a:pt x="53" y="160"/>
                  <a:pt x="53" y="160"/>
                  <a:pt x="53" y="160"/>
                </a:cubicBezTo>
                <a:cubicBezTo>
                  <a:pt x="42" y="160"/>
                  <a:pt x="42" y="160"/>
                  <a:pt x="42" y="160"/>
                </a:cubicBezTo>
                <a:cubicBezTo>
                  <a:pt x="37" y="160"/>
                  <a:pt x="33" y="160"/>
                  <a:pt x="31" y="158"/>
                </a:cubicBezTo>
                <a:cubicBezTo>
                  <a:pt x="28" y="157"/>
                  <a:pt x="28" y="156"/>
                  <a:pt x="27" y="154"/>
                </a:cubicBezTo>
                <a:lnTo>
                  <a:pt x="49" y="154"/>
                </a:lnTo>
                <a:close/>
              </a:path>
            </a:pathLst>
          </a:cu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p>
            <a:endParaRPr lang="zh-CN" altLang="en-US"/>
          </a:p>
        </p:txBody>
      </p:sp>
      <p:sp>
        <p:nvSpPr>
          <p:cNvPr id="15373" name="文本框 7"/>
          <p:cNvSpPr>
            <a:spLocks noChangeArrowheads="1"/>
          </p:cNvSpPr>
          <p:nvPr/>
        </p:nvSpPr>
        <p:spPr bwMode="auto">
          <a:xfrm rot="-910717">
            <a:off x="525463" y="190500"/>
            <a:ext cx="16525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zh-CN" sz="1600" b="1">
                <a:solidFill>
                  <a:schemeClr val="bg1"/>
                </a:solidFill>
                <a:sym typeface="Calibri" panose="020F0502020204030204" pitchFamily="34" charset="0"/>
              </a:rPr>
              <a:t> </a:t>
            </a: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概念</a:t>
            </a:r>
            <a:endParaRPr lang="zh-CN" altLang="zh-CN" b="1">
              <a:solidFill>
                <a:schemeClr val="bg1"/>
              </a:solidFill>
              <a:sym typeface="宋体" panose="02010600030101010101" pitchFamily="2" charset="-122"/>
            </a:endParaRPr>
          </a:p>
        </p:txBody>
      </p:sp>
      <p:sp>
        <p:nvSpPr>
          <p:cNvPr id="7" name="日期占位符 6">
            <a:extLst>
              <a:ext uri="{FF2B5EF4-FFF2-40B4-BE49-F238E27FC236}"/>
            </a:extLst>
          </p:cNvPr>
          <p:cNvSpPr>
            <a:spLocks noGrp="1"/>
          </p:cNvSpPr>
          <p:nvPr>
            <p:ph type="dt" sz="quarter" idx="10"/>
          </p:nvPr>
        </p:nvSpPr>
        <p:spPr/>
        <p:txBody>
          <a:bodyPr/>
          <a:lstStyle/>
          <a:p>
            <a:pPr>
              <a:defRPr/>
            </a:pPr>
            <a:fld id="{C7963A37-2A1F-4ADA-BB44-9ACEC5D3B650}" type="datetime1">
              <a:rPr lang="zh-CN" altLang="en-US"/>
              <a:pPr>
                <a:defRPr/>
              </a:pPr>
              <a:t>2018/10/21</a:t>
            </a:fld>
            <a:endParaRPr lang="zh-CN" altLang="zh-CN"/>
          </a:p>
        </p:txBody>
      </p:sp>
      <p:sp>
        <p:nvSpPr>
          <p:cNvPr id="15375"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22DD6C41-0765-41B3-AB4D-CFAB7F2A3265}" type="slidenum">
              <a:rPr lang="zh-CN" altLang="en-US" sz="1200" smtClean="0">
                <a:solidFill>
                  <a:srgbClr val="898989"/>
                </a:solidFill>
              </a:rPr>
              <a:pPr>
                <a:lnSpc>
                  <a:spcPct val="100000"/>
                </a:lnSpc>
                <a:spcBef>
                  <a:spcPct val="0"/>
                </a:spcBef>
                <a:buFontTx/>
                <a:buNone/>
              </a:pPr>
              <a:t>8</a:t>
            </a:fld>
            <a:endParaRPr lang="zh-CN" altLang="en-US" sz="1800" smtClean="0"/>
          </a:p>
        </p:txBody>
      </p:sp>
      <p:pic>
        <p:nvPicPr>
          <p:cNvPr id="15376" name="图片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21975" y="14288"/>
            <a:ext cx="126365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9"/>
          <p:cNvSpPr>
            <a:spLocks noChangeArrowheads="1"/>
          </p:cNvSpPr>
          <p:nvPr/>
        </p:nvSpPr>
        <p:spPr bwMode="auto">
          <a:xfrm rot="-900000">
            <a:off x="-668338" y="-923925"/>
            <a:ext cx="6434138" cy="1687513"/>
          </a:xfrm>
          <a:prstGeom prst="rect">
            <a:avLst/>
          </a:prstGeom>
          <a:blipFill dpi="0" rotWithShape="1">
            <a:blip r:embed="rId4"/>
            <a:srcRect/>
            <a:stretch>
              <a:fillRect/>
            </a:stretch>
          </a:blip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7412" name="Group 4"/>
          <p:cNvGrpSpPr>
            <a:grpSpLocks/>
          </p:cNvGrpSpPr>
          <p:nvPr/>
        </p:nvGrpSpPr>
        <p:grpSpPr bwMode="auto">
          <a:xfrm>
            <a:off x="0" y="6734175"/>
            <a:ext cx="12192000" cy="138113"/>
            <a:chOff x="0" y="0"/>
            <a:chExt cx="12231884" cy="334101"/>
          </a:xfrm>
        </p:grpSpPr>
        <p:sp>
          <p:nvSpPr>
            <p:cNvPr id="17418" name="矩形 12"/>
            <p:cNvSpPr>
              <a:spLocks noChangeArrowheads="1"/>
            </p:cNvSpPr>
            <p:nvPr/>
          </p:nvSpPr>
          <p:spPr bwMode="auto">
            <a:xfrm>
              <a:off x="0" y="0"/>
              <a:ext cx="2452914" cy="334101"/>
            </a:xfrm>
            <a:prstGeom prst="rect">
              <a:avLst/>
            </a:prstGeom>
            <a:solidFill>
              <a:srgbClr val="F6C6D5"/>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9" name="矩形 13"/>
            <p:cNvSpPr>
              <a:spLocks noChangeArrowheads="1"/>
            </p:cNvSpPr>
            <p:nvPr/>
          </p:nvSpPr>
          <p:spPr bwMode="auto">
            <a:xfrm>
              <a:off x="2452914" y="0"/>
              <a:ext cx="2452914" cy="334101"/>
            </a:xfrm>
            <a:prstGeom prst="rect">
              <a:avLst/>
            </a:prstGeom>
            <a:solidFill>
              <a:srgbClr val="2E374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20" name="矩形 14"/>
            <p:cNvSpPr>
              <a:spLocks noChangeArrowheads="1"/>
            </p:cNvSpPr>
            <p:nvPr/>
          </p:nvSpPr>
          <p:spPr bwMode="auto">
            <a:xfrm>
              <a:off x="4905828" y="0"/>
              <a:ext cx="2452914" cy="334101"/>
            </a:xfrm>
            <a:prstGeom prst="rect">
              <a:avLst/>
            </a:prstGeom>
            <a:solidFill>
              <a:srgbClr val="0A6AA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21" name="矩形 15"/>
            <p:cNvSpPr>
              <a:spLocks noChangeArrowheads="1"/>
            </p:cNvSpPr>
            <p:nvPr/>
          </p:nvSpPr>
          <p:spPr bwMode="auto">
            <a:xfrm>
              <a:off x="7342399" y="0"/>
              <a:ext cx="2452914" cy="334101"/>
            </a:xfrm>
            <a:prstGeom prst="rect">
              <a:avLst/>
            </a:pr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22" name="矩形 16"/>
            <p:cNvSpPr>
              <a:spLocks noChangeArrowheads="1"/>
            </p:cNvSpPr>
            <p:nvPr/>
          </p:nvSpPr>
          <p:spPr bwMode="auto">
            <a:xfrm>
              <a:off x="9778970" y="0"/>
              <a:ext cx="2452914" cy="334101"/>
            </a:xfrm>
            <a:prstGeom prst="rect">
              <a:avLst/>
            </a:prstGeom>
            <a:solidFill>
              <a:srgbClr val="ED498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173" name="任意多边形 4"/>
          <p:cNvSpPr>
            <a:spLocks noChangeArrowheads="1"/>
          </p:cNvSpPr>
          <p:nvPr/>
        </p:nvSpPr>
        <p:spPr bwMode="auto">
          <a:xfrm>
            <a:off x="1350963" y="1162050"/>
            <a:ext cx="9502775" cy="5276850"/>
          </a:xfrm>
          <a:custGeom>
            <a:avLst/>
            <a:gdLst>
              <a:gd name="T0" fmla="*/ 2147483646 w 3243492"/>
              <a:gd name="T1" fmla="*/ 0 h 2240066"/>
              <a:gd name="T2" fmla="*/ 2147483646 w 3243492"/>
              <a:gd name="T3" fmla="*/ 2147483646 h 2240066"/>
              <a:gd name="T4" fmla="*/ 2147483646 w 3243492"/>
              <a:gd name="T5" fmla="*/ 2147483646 h 2240066"/>
              <a:gd name="T6" fmla="*/ 2147483646 w 3243492"/>
              <a:gd name="T7" fmla="*/ 2147483646 h 2240066"/>
              <a:gd name="T8" fmla="*/ 2147483646 w 3243492"/>
              <a:gd name="T9" fmla="*/ 2147483646 h 2240066"/>
              <a:gd name="T10" fmla="*/ 0 w 3243492"/>
              <a:gd name="T11" fmla="*/ 2147483646 h 2240066"/>
              <a:gd name="T12" fmla="*/ 0 w 3243492"/>
              <a:gd name="T13" fmla="*/ 0 h 2240066"/>
              <a:gd name="T14" fmla="*/ 0 60000 65536"/>
              <a:gd name="T15" fmla="*/ 0 60000 65536"/>
              <a:gd name="T16" fmla="*/ 0 60000 65536"/>
              <a:gd name="T17" fmla="*/ 0 60000 65536"/>
              <a:gd name="T18" fmla="*/ 0 60000 65536"/>
              <a:gd name="T19" fmla="*/ 0 60000 65536"/>
              <a:gd name="T20" fmla="*/ 0 60000 65536"/>
              <a:gd name="T21" fmla="*/ 0 w 3243492"/>
              <a:gd name="T22" fmla="*/ 0 h 2240066"/>
              <a:gd name="T23" fmla="*/ 3243492 w 3243492"/>
              <a:gd name="T24" fmla="*/ 2240066 h 22400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43492" h="2240066">
                <a:moveTo>
                  <a:pt x="3243492" y="0"/>
                </a:moveTo>
                <a:lnTo>
                  <a:pt x="3243492" y="1764406"/>
                </a:lnTo>
                <a:lnTo>
                  <a:pt x="2370148" y="1764406"/>
                </a:lnTo>
                <a:lnTo>
                  <a:pt x="2382210" y="2240066"/>
                </a:lnTo>
                <a:lnTo>
                  <a:pt x="1860032" y="1764406"/>
                </a:lnTo>
                <a:lnTo>
                  <a:pt x="0" y="1764406"/>
                </a:lnTo>
                <a:lnTo>
                  <a:pt x="0" y="0"/>
                </a:lnTo>
                <a:lnTo>
                  <a:pt x="3243492" y="0"/>
                </a:lnTo>
                <a:close/>
              </a:path>
            </a:pathLst>
          </a:custGeom>
          <a:solidFill>
            <a:srgbClr val="26B7CC"/>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p>
            <a:endParaRPr lang="zh-CN" altLang="en-US"/>
          </a:p>
        </p:txBody>
      </p:sp>
      <p:sp>
        <p:nvSpPr>
          <p:cNvPr id="17414" name="文本框 1"/>
          <p:cNvSpPr txBox="1">
            <a:spLocks noChangeArrowheads="1"/>
          </p:cNvSpPr>
          <p:nvPr/>
        </p:nvSpPr>
        <p:spPr bwMode="auto">
          <a:xfrm>
            <a:off x="2054225" y="1338263"/>
            <a:ext cx="81153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b="1">
                <a:solidFill>
                  <a:schemeClr val="bg1"/>
                </a:solidFill>
                <a:latin typeface="Arial" panose="020B0604020202020204" pitchFamily="34" charset="0"/>
                <a:sym typeface="Calibri" panose="020F0502020204030204" pitchFamily="34" charset="0"/>
              </a:rPr>
              <a:t>UML</a:t>
            </a:r>
            <a:r>
              <a:rPr lang="zh-CN" altLang="en-US" b="1">
                <a:solidFill>
                  <a:schemeClr val="bg1"/>
                </a:solidFill>
                <a:latin typeface="Arial" panose="020B0604020202020204" pitchFamily="34" charset="0"/>
                <a:sym typeface="Calibri" panose="020F0502020204030204" pitchFamily="34" charset="0"/>
              </a:rPr>
              <a:t>是统一建模语言，是一种可视化的面向对象建模语言，是一种用来对真实世界物理进行建模的标准标记，用图形方式表现典型的面向对象系统的整个结构。它的作用域不局限于支持面向对象的分析与设计，还支持</a:t>
            </a:r>
            <a:r>
              <a:rPr lang="zh-CN" altLang="en-US" b="1">
                <a:solidFill>
                  <a:srgbClr val="FF0000"/>
                </a:solidFill>
                <a:latin typeface="Arial" panose="020B0604020202020204" pitchFamily="34" charset="0"/>
                <a:sym typeface="Calibri" panose="020F0502020204030204" pitchFamily="34" charset="0"/>
              </a:rPr>
              <a:t>从需求分析开始的软件开发的全过程</a:t>
            </a:r>
            <a:r>
              <a:rPr lang="zh-CN" altLang="en-US" b="1">
                <a:solidFill>
                  <a:schemeClr val="bg1"/>
                </a:solidFill>
                <a:latin typeface="Arial" panose="020B0604020202020204" pitchFamily="34" charset="0"/>
                <a:sym typeface="Calibri" panose="020F0502020204030204" pitchFamily="34" charset="0"/>
              </a:rPr>
              <a:t>。</a:t>
            </a:r>
            <a:endParaRPr lang="en-US" altLang="zh-CN" b="1">
              <a:solidFill>
                <a:schemeClr val="bg1"/>
              </a:solidFill>
              <a:latin typeface="Arial" panose="020B0604020202020204" pitchFamily="34" charset="0"/>
              <a:sym typeface="Calibri" panose="020F0502020204030204" pitchFamily="34" charset="0"/>
            </a:endParaRPr>
          </a:p>
        </p:txBody>
      </p:sp>
      <p:sp>
        <p:nvSpPr>
          <p:cNvPr id="17415" name="文本框 7"/>
          <p:cNvSpPr>
            <a:spLocks noChangeArrowheads="1"/>
          </p:cNvSpPr>
          <p:nvPr/>
        </p:nvSpPr>
        <p:spPr bwMode="auto">
          <a:xfrm rot="-910717">
            <a:off x="525463" y="190500"/>
            <a:ext cx="165258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600" b="1">
                <a:solidFill>
                  <a:schemeClr val="bg1"/>
                </a:solidFill>
                <a:sym typeface="Calibri" panose="020F0502020204030204" pitchFamily="34" charset="0"/>
              </a:rPr>
              <a:t>PRD2018-G03</a:t>
            </a:r>
            <a:endParaRPr lang="zh-CN" altLang="zh-CN" sz="1600" b="1">
              <a:solidFill>
                <a:schemeClr val="bg1"/>
              </a:solidFill>
              <a:sym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zh-CN" sz="1600" b="1">
                <a:solidFill>
                  <a:schemeClr val="bg1"/>
                </a:solidFill>
                <a:sym typeface="Calibri" panose="020F0502020204030204" pitchFamily="34" charset="0"/>
              </a:rPr>
              <a:t> </a:t>
            </a:r>
            <a:r>
              <a:rPr lang="en-US" altLang="zh-CN" b="1">
                <a:solidFill>
                  <a:schemeClr val="bg1"/>
                </a:solidFill>
                <a:sym typeface="Calibri" panose="020F0502020204030204" pitchFamily="34" charset="0"/>
              </a:rPr>
              <a:t>UML</a:t>
            </a:r>
            <a:r>
              <a:rPr lang="zh-CN" altLang="en-US" b="1">
                <a:solidFill>
                  <a:schemeClr val="bg1"/>
                </a:solidFill>
                <a:sym typeface="Calibri" panose="020F0502020204030204" pitchFamily="34" charset="0"/>
              </a:rPr>
              <a:t>概念</a:t>
            </a:r>
            <a:endParaRPr lang="zh-CN" altLang="zh-CN" b="1">
              <a:solidFill>
                <a:schemeClr val="bg1"/>
              </a:solidFill>
              <a:sym typeface="宋体" panose="02010600030101010101" pitchFamily="2" charset="-122"/>
            </a:endParaRPr>
          </a:p>
        </p:txBody>
      </p:sp>
      <p:sp>
        <p:nvSpPr>
          <p:cNvPr id="2" name="日期占位符 1">
            <a:extLst>
              <a:ext uri="{FF2B5EF4-FFF2-40B4-BE49-F238E27FC236}"/>
            </a:extLst>
          </p:cNvPr>
          <p:cNvSpPr>
            <a:spLocks noGrp="1"/>
          </p:cNvSpPr>
          <p:nvPr>
            <p:ph type="dt" sz="quarter" idx="10"/>
          </p:nvPr>
        </p:nvSpPr>
        <p:spPr/>
        <p:txBody>
          <a:bodyPr/>
          <a:lstStyle/>
          <a:p>
            <a:pPr>
              <a:defRPr/>
            </a:pPr>
            <a:fld id="{708F8E08-3516-4DB7-9748-BF7D41451679}" type="datetime1">
              <a:rPr lang="zh-CN" altLang="en-US"/>
              <a:pPr>
                <a:defRPr/>
              </a:pPr>
              <a:t>2018/10/21</a:t>
            </a:fld>
            <a:endParaRPr lang="zh-CN" altLang="zh-CN"/>
          </a:p>
        </p:txBody>
      </p:sp>
      <p:sp>
        <p:nvSpPr>
          <p:cNvPr id="1741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fld id="{841AA86A-0628-4281-B7B3-2A8900958AED}" type="slidenum">
              <a:rPr lang="zh-CN" altLang="en-US" sz="1200" smtClean="0">
                <a:solidFill>
                  <a:srgbClr val="898989"/>
                </a:solidFill>
              </a:rPr>
              <a:pPr>
                <a:lnSpc>
                  <a:spcPct val="100000"/>
                </a:lnSpc>
                <a:spcBef>
                  <a:spcPct val="0"/>
                </a:spcBef>
                <a:buFontTx/>
                <a:buNone/>
              </a:pPr>
              <a:t>9</a:t>
            </a:fld>
            <a:endParaRPr lang="zh-CN" altLang="en-US" sz="1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down)">
                                      <p:cBhvr>
                                        <p:cTn id="7"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5399</Words>
  <Application>Microsoft Office PowerPoint</Application>
  <PresentationFormat>宽屏</PresentationFormat>
  <Paragraphs>712</Paragraphs>
  <Slides>78</Slides>
  <Notes>44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78</vt:i4>
      </vt:variant>
    </vt:vector>
  </HeadingPairs>
  <TitlesOfParts>
    <vt:vector size="86" baseType="lpstr">
      <vt:lpstr>Calibri</vt:lpstr>
      <vt:lpstr>宋体</vt:lpstr>
      <vt:lpstr>Arial</vt:lpstr>
      <vt:lpstr>Calibri Light</vt:lpstr>
      <vt:lpstr>MS PGothic</vt:lpstr>
      <vt:lpstr>黑体</vt:lpstr>
      <vt:lpstr>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沈启航</dc:creator>
  <cp:lastModifiedBy>沈启航</cp:lastModifiedBy>
  <cp:revision>159</cp:revision>
  <dcterms:created xsi:type="dcterms:W3CDTF">2018-10-13T07:02:00Z</dcterms:created>
  <dcterms:modified xsi:type="dcterms:W3CDTF">2018-10-21T01:58:58Z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