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27" r:id="rId2"/>
    <p:sldId id="257" r:id="rId3"/>
    <p:sldId id="409" r:id="rId4"/>
    <p:sldId id="412" r:id="rId5"/>
    <p:sldId id="419" r:id="rId6"/>
    <p:sldId id="420" r:id="rId7"/>
    <p:sldId id="422" r:id="rId8"/>
    <p:sldId id="423" r:id="rId9"/>
    <p:sldId id="371" r:id="rId10"/>
    <p:sldId id="426" r:id="rId11"/>
    <p:sldId id="429" r:id="rId12"/>
    <p:sldId id="425" r:id="rId13"/>
    <p:sldId id="427" r:id="rId14"/>
    <p:sldId id="431" r:id="rId15"/>
    <p:sldId id="432" r:id="rId16"/>
    <p:sldId id="433" r:id="rId17"/>
    <p:sldId id="434" r:id="rId18"/>
    <p:sldId id="379" r:id="rId19"/>
    <p:sldId id="421" r:id="rId20"/>
    <p:sldId id="439" r:id="rId21"/>
    <p:sldId id="440" r:id="rId22"/>
    <p:sldId id="441" r:id="rId23"/>
    <p:sldId id="463" r:id="rId24"/>
    <p:sldId id="442" r:id="rId25"/>
    <p:sldId id="446" r:id="rId26"/>
    <p:sldId id="443" r:id="rId27"/>
    <p:sldId id="444" r:id="rId28"/>
    <p:sldId id="447" r:id="rId29"/>
    <p:sldId id="465" r:id="rId30"/>
    <p:sldId id="448" r:id="rId31"/>
    <p:sldId id="449" r:id="rId32"/>
    <p:sldId id="462" r:id="rId33"/>
    <p:sldId id="445" r:id="rId34"/>
    <p:sldId id="451" r:id="rId35"/>
    <p:sldId id="450" r:id="rId36"/>
    <p:sldId id="384" r:id="rId37"/>
    <p:sldId id="459" r:id="rId38"/>
    <p:sldId id="452" r:id="rId39"/>
    <p:sldId id="453" r:id="rId40"/>
    <p:sldId id="454" r:id="rId41"/>
    <p:sldId id="455" r:id="rId42"/>
    <p:sldId id="456" r:id="rId43"/>
    <p:sldId id="391" r:id="rId44"/>
    <p:sldId id="458" r:id="rId45"/>
    <p:sldId id="460" r:id="rId46"/>
    <p:sldId id="461" r:id="rId47"/>
    <p:sldId id="466" r:id="rId48"/>
    <p:sldId id="468" r:id="rId49"/>
    <p:sldId id="410" r:id="rId50"/>
    <p:sldId id="435" r:id="rId51"/>
    <p:sldId id="469" r:id="rId52"/>
    <p:sldId id="436" r:id="rId53"/>
    <p:sldId id="404" r:id="rId54"/>
  </p:sldIdLst>
  <p:sldSz cx="9144000" cy="5143500" type="screen16x9"/>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120" d="100"/>
          <a:sy n="120" d="100"/>
        </p:scale>
        <p:origin x="276" y="96"/>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53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a:fillRect/>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xStyles>
    <p:titleStyle>
      <a:lvl1pPr algn="ctr" defTabSz="725170" rtl="0" eaLnBrk="1" latinLnBrk="0" hangingPunct="1">
        <a:spcBef>
          <a:spcPct val="0"/>
        </a:spcBef>
        <a:buNone/>
        <a:defRPr sz="3490" kern="1200">
          <a:solidFill>
            <a:schemeClr val="tx1"/>
          </a:solidFill>
          <a:latin typeface="+mj-lt"/>
          <a:ea typeface="+mj-ea"/>
          <a:cs typeface="+mj-cs"/>
        </a:defRPr>
      </a:lvl1pPr>
    </p:titleStyle>
    <p:bodyStyle>
      <a:lvl1pPr marL="272415" indent="-272415" algn="l" defTabSz="725170" rtl="0" eaLnBrk="1" latinLnBrk="0" hangingPunct="1">
        <a:spcBef>
          <a:spcPct val="20000"/>
        </a:spcBef>
        <a:buFont typeface="Arial" panose="020B0604020202020204" pitchFamily="34" charset="0"/>
        <a:buChar char="•"/>
        <a:defRPr sz="2540" kern="1200">
          <a:solidFill>
            <a:schemeClr val="tx1"/>
          </a:solidFill>
          <a:latin typeface="+mn-lt"/>
          <a:ea typeface="+mn-ea"/>
          <a:cs typeface="+mn-cs"/>
        </a:defRPr>
      </a:lvl1pPr>
      <a:lvl2pPr marL="589280" indent="-226695" algn="l" defTabSz="72517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2pPr>
      <a:lvl3pPr marL="906780" indent="-181610" algn="l" defTabSz="725170"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3pPr>
      <a:lvl4pPr marL="127000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4pPr>
      <a:lvl5pPr marL="163258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5pPr>
      <a:lvl6pPr marL="199580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6pPr>
      <a:lvl7pPr marL="235839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7pPr>
      <a:lvl8pPr marL="272097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8pPr>
      <a:lvl9pPr marL="308419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9pPr>
    </p:bodyStyle>
    <p:otherStyle>
      <a:defPPr>
        <a:defRPr lang="zh-CN"/>
      </a:defPPr>
      <a:lvl1pPr marL="0" algn="l" defTabSz="725170" rtl="0" eaLnBrk="1" latinLnBrk="0" hangingPunct="1">
        <a:defRPr sz="1510" kern="1200">
          <a:solidFill>
            <a:schemeClr val="tx1"/>
          </a:solidFill>
          <a:latin typeface="+mn-lt"/>
          <a:ea typeface="+mn-ea"/>
          <a:cs typeface="+mn-cs"/>
        </a:defRPr>
      </a:lvl1pPr>
      <a:lvl2pPr marL="362585" algn="l" defTabSz="725170" rtl="0" eaLnBrk="1" latinLnBrk="0" hangingPunct="1">
        <a:defRPr sz="1510" kern="1200">
          <a:solidFill>
            <a:schemeClr val="tx1"/>
          </a:solidFill>
          <a:latin typeface="+mn-lt"/>
          <a:ea typeface="+mn-ea"/>
          <a:cs typeface="+mn-cs"/>
        </a:defRPr>
      </a:lvl2pPr>
      <a:lvl3pPr marL="725805" algn="l" defTabSz="725170" rtl="0" eaLnBrk="1" latinLnBrk="0" hangingPunct="1">
        <a:defRPr sz="1510" kern="1200">
          <a:solidFill>
            <a:schemeClr val="tx1"/>
          </a:solidFill>
          <a:latin typeface="+mn-lt"/>
          <a:ea typeface="+mn-ea"/>
          <a:cs typeface="+mn-cs"/>
        </a:defRPr>
      </a:lvl3pPr>
      <a:lvl4pPr marL="1088390" algn="l" defTabSz="725170" rtl="0" eaLnBrk="1" latinLnBrk="0" hangingPunct="1">
        <a:defRPr sz="1510" kern="1200">
          <a:solidFill>
            <a:schemeClr val="tx1"/>
          </a:solidFill>
          <a:latin typeface="+mn-lt"/>
          <a:ea typeface="+mn-ea"/>
          <a:cs typeface="+mn-cs"/>
        </a:defRPr>
      </a:lvl4pPr>
      <a:lvl5pPr marL="1451610" algn="l" defTabSz="725170" rtl="0" eaLnBrk="1" latinLnBrk="0" hangingPunct="1">
        <a:defRPr sz="1510" kern="1200">
          <a:solidFill>
            <a:schemeClr val="tx1"/>
          </a:solidFill>
          <a:latin typeface="+mn-lt"/>
          <a:ea typeface="+mn-ea"/>
          <a:cs typeface="+mn-cs"/>
        </a:defRPr>
      </a:lvl5pPr>
      <a:lvl6pPr marL="1814195" algn="l" defTabSz="725170" rtl="0" eaLnBrk="1" latinLnBrk="0" hangingPunct="1">
        <a:defRPr sz="1510" kern="1200">
          <a:solidFill>
            <a:schemeClr val="tx1"/>
          </a:solidFill>
          <a:latin typeface="+mn-lt"/>
          <a:ea typeface="+mn-ea"/>
          <a:cs typeface="+mn-cs"/>
        </a:defRPr>
      </a:lvl6pPr>
      <a:lvl7pPr marL="2176780" algn="l" defTabSz="725170" rtl="0" eaLnBrk="1" latinLnBrk="0" hangingPunct="1">
        <a:defRPr sz="1510" kern="1200">
          <a:solidFill>
            <a:schemeClr val="tx1"/>
          </a:solidFill>
          <a:latin typeface="+mn-lt"/>
          <a:ea typeface="+mn-ea"/>
          <a:cs typeface="+mn-cs"/>
        </a:defRPr>
      </a:lvl7pPr>
      <a:lvl8pPr marL="2540000" algn="l" defTabSz="725170" rtl="0" eaLnBrk="1" latinLnBrk="0" hangingPunct="1">
        <a:defRPr sz="1510" kern="1200">
          <a:solidFill>
            <a:schemeClr val="tx1"/>
          </a:solidFill>
          <a:latin typeface="+mn-lt"/>
          <a:ea typeface="+mn-ea"/>
          <a:cs typeface="+mn-cs"/>
        </a:defRPr>
      </a:lvl8pPr>
      <a:lvl9pPr marL="2902585" algn="l" defTabSz="725170" rtl="0" eaLnBrk="1" latinLnBrk="0" hangingPunct="1">
        <a:defRPr sz="15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sdn.net/soft_zzti/article/details/79811923"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zh.wikipedia.org/wiki/%E7%BB%9F%E4%B8%80%E5%BB%BA%E6%A8%A1%E8%AF%AD%E8%A8%80"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5000" b="1" dirty="0" smtClean="0">
                <a:ln w="19050">
                  <a:noFill/>
                </a:ln>
                <a:solidFill>
                  <a:schemeClr val="bg1"/>
                </a:solidFill>
                <a:latin typeface="微软雅黑" panose="020B0503020204020204" pitchFamily="34" charset="-122"/>
                <a:ea typeface="微软雅黑" panose="020B0503020204020204" pitchFamily="34" charset="-122"/>
              </a:rPr>
              <a:t>UML</a:t>
            </a: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概述</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smtClean="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smtClean="0">
                <a:ln w="19050">
                  <a:noFill/>
                </a:ln>
                <a:solidFill>
                  <a:schemeClr val="bg1"/>
                </a:solidFill>
                <a:latin typeface="微软雅黑" panose="020B0503020204020204" pitchFamily="34" charset="-122"/>
                <a:ea typeface="微软雅黑" panose="020B0503020204020204" pitchFamily="34" charset="-122"/>
              </a:rPr>
              <a:t>小组</a:t>
            </a:r>
            <a:endParaRPr lang="en-US" altLang="zh-CN" sz="2400"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组长：赵豪杰</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p>
          </p:txBody>
        </p:sp>
        <p:sp>
          <p:nvSpPr>
            <p:cNvPr id="7" name="íṡļïdê"/>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p>
          </p:txBody>
        </p:sp>
        <p:cxnSp>
          <p:nvCxnSpPr>
            <p:cNvPr id="15" name="直接连接符 14"/>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1" name="图片 30"/>
          <p:cNvPicPr>
            <a:picLocks noChangeAspect="1"/>
          </p:cNvPicPr>
          <p:nvPr/>
        </p:nvPicPr>
        <p:blipFill rotWithShape="1">
          <a:blip r:embed="rId3"/>
          <a:srcRect l="4814" t="7375" r="2067" b="3963"/>
          <a:stretch/>
        </p:blipFill>
        <p:spPr>
          <a:xfrm>
            <a:off x="6372200" y="543897"/>
            <a:ext cx="1296144" cy="1440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图片 31"/>
          <p:cNvPicPr>
            <a:picLocks noChangeAspect="1"/>
          </p:cNvPicPr>
          <p:nvPr/>
        </p:nvPicPr>
        <p:blipFill>
          <a:blip r:embed="rId4"/>
          <a:stretch>
            <a:fillRect/>
          </a:stretch>
        </p:blipFill>
        <p:spPr>
          <a:xfrm>
            <a:off x="6756688" y="2378981"/>
            <a:ext cx="2295525" cy="153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图片 32"/>
          <p:cNvPicPr>
            <a:picLocks noChangeAspect="1"/>
          </p:cNvPicPr>
          <p:nvPr/>
        </p:nvPicPr>
        <p:blipFill rotWithShape="1">
          <a:blip r:embed="rId5"/>
          <a:srcRect l="4018" t="12095" r="5332" b="4806"/>
          <a:stretch/>
        </p:blipFill>
        <p:spPr>
          <a:xfrm>
            <a:off x="6268473" y="4149685"/>
            <a:ext cx="1512169" cy="936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1+#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p>
          </p:txBody>
        </p:sp>
        <p:sp>
          <p:nvSpPr>
            <p:cNvPr id="7" name="íṡļïdê"/>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p>
          </p:txBody>
        </p:sp>
        <p:cxnSp>
          <p:nvCxnSpPr>
            <p:cNvPr id="15" name="直接连接符 14"/>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3"/>
          <a:stretch>
            <a:fillRect/>
          </a:stretch>
        </p:blipFill>
        <p:spPr>
          <a:xfrm>
            <a:off x="6257235" y="625174"/>
            <a:ext cx="2087880" cy="131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图片 27"/>
          <p:cNvPicPr>
            <a:picLocks noChangeAspect="1"/>
          </p:cNvPicPr>
          <p:nvPr/>
        </p:nvPicPr>
        <p:blipFill>
          <a:blip r:embed="rId4"/>
          <a:stretch>
            <a:fillRect/>
          </a:stretch>
        </p:blipFill>
        <p:spPr>
          <a:xfrm>
            <a:off x="6910422" y="2242060"/>
            <a:ext cx="1837690" cy="130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图片 28"/>
          <p:cNvPicPr>
            <a:picLocks noChangeAspect="1"/>
          </p:cNvPicPr>
          <p:nvPr/>
        </p:nvPicPr>
        <p:blipFill>
          <a:blip r:embed="rId5"/>
          <a:stretch>
            <a:fillRect/>
          </a:stretch>
        </p:blipFill>
        <p:spPr>
          <a:xfrm>
            <a:off x="7136482" y="3898232"/>
            <a:ext cx="1669352" cy="1127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1+#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1+#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sp>
        <p:nvSpPr>
          <p:cNvPr id="12" name="动作按钮: 上一张 11">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552317" y="3521275"/>
            <a:ext cx="3554730" cy="524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图片 13"/>
          <p:cNvPicPr>
            <a:picLocks noChangeAspect="1"/>
          </p:cNvPicPr>
          <p:nvPr/>
        </p:nvPicPr>
        <p:blipFill>
          <a:blip r:embed="rId5"/>
          <a:stretch>
            <a:fillRect/>
          </a:stretch>
        </p:blipFill>
        <p:spPr>
          <a:xfrm>
            <a:off x="5220072" y="2914716"/>
            <a:ext cx="3249295" cy="1880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332" y="3002663"/>
            <a:ext cx="2059570" cy="1688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178" y="3100943"/>
            <a:ext cx="2892068" cy="1544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74" y="2718161"/>
            <a:ext cx="6897063" cy="17337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4300"/>
                            </p:stCondLst>
                            <p:childTnLst>
                              <p:par>
                                <p:cTn id="23" presetID="53" presetClass="entr" presetSubtype="52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anim calcmode="lin" valueType="num">
                                      <p:cBhvr>
                                        <p:cTn id="28" dur="500" fill="hold"/>
                                        <p:tgtEl>
                                          <p:spTgt spid="6"/>
                                        </p:tgtEl>
                                        <p:attrNameLst>
                                          <p:attrName>ppt_x</p:attrName>
                                        </p:attrNameLst>
                                      </p:cBhvr>
                                      <p:tavLst>
                                        <p:tav tm="0">
                                          <p:val>
                                            <p:fltVal val="0.5"/>
                                          </p:val>
                                        </p:tav>
                                        <p:tav tm="100000">
                                          <p:val>
                                            <p:strVal val="#ppt_x"/>
                                          </p:val>
                                        </p:tav>
                                      </p:tavLst>
                                    </p:anim>
                                    <p:anim calcmode="lin" valueType="num">
                                      <p:cBhvr>
                                        <p:cTn id="29"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2689637"/>
            <a:ext cx="3820058" cy="21148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635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33" y="2935858"/>
            <a:ext cx="6866146" cy="16845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05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77" y="3087494"/>
            <a:ext cx="6273058" cy="16364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7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751" t="7753" r="8380" b="8379"/>
          <a:stretch>
            <a:fillRect/>
          </a:stretch>
        </p:blipFill>
        <p:spPr>
          <a:xfrm>
            <a:off x="5508104" y="699541"/>
            <a:ext cx="3456384" cy="39484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1" fmla="*/ 1930952 w 3861905"/>
              <a:gd name="connsiteY0-2" fmla="*/ 0 h 2448272"/>
              <a:gd name="connsiteX1-3" fmla="*/ 3861905 w 3861905"/>
              <a:gd name="connsiteY1-4" fmla="*/ 1224136 h 2448272"/>
              <a:gd name="connsiteX0-5" fmla="*/ 2622 w 1933575"/>
              <a:gd name="connsiteY0-6" fmla="*/ 0 h 4157836"/>
              <a:gd name="connsiteX1-7" fmla="*/ 1933575 w 1933575"/>
              <a:gd name="connsiteY1-8" fmla="*/ 1224136 h 4157836"/>
              <a:gd name="connsiteX2-9" fmla="*/ 2623 w 1933575"/>
              <a:gd name="connsiteY2-10" fmla="*/ 1224136 h 4157836"/>
              <a:gd name="connsiteX3-11" fmla="*/ 2622 w 1933575"/>
              <a:gd name="connsiteY3-12" fmla="*/ 0 h 4157836"/>
              <a:gd name="connsiteX0-13" fmla="*/ 2622 w 1933575"/>
              <a:gd name="connsiteY0-14" fmla="*/ 0 h 4157836"/>
              <a:gd name="connsiteX1-15" fmla="*/ 0 w 1933575"/>
              <a:gd name="connsiteY1-16" fmla="*/ 4157836 h 4157836"/>
              <a:gd name="connsiteX0-17" fmla="*/ 2622 w 1933575"/>
              <a:gd name="connsiteY0-18" fmla="*/ 0 h 4157836"/>
              <a:gd name="connsiteX1-19" fmla="*/ 1933575 w 1933575"/>
              <a:gd name="connsiteY1-20" fmla="*/ 1224136 h 4157836"/>
              <a:gd name="connsiteX2-21" fmla="*/ 2623 w 1933575"/>
              <a:gd name="connsiteY2-22" fmla="*/ 1224136 h 4157836"/>
              <a:gd name="connsiteX3-23" fmla="*/ 2622 w 1933575"/>
              <a:gd name="connsiteY3-24" fmla="*/ 0 h 4157836"/>
              <a:gd name="connsiteX0-25" fmla="*/ 2622 w 1933575"/>
              <a:gd name="connsiteY0-26" fmla="*/ 0 h 4157836"/>
              <a:gd name="connsiteX1-27" fmla="*/ 0 w 1933575"/>
              <a:gd name="connsiteY1-28" fmla="*/ 4157836 h 4157836"/>
              <a:gd name="connsiteX0-29" fmla="*/ 2622 w 675707"/>
              <a:gd name="connsiteY0-30" fmla="*/ 0 h 4157836"/>
              <a:gd name="connsiteX1-31" fmla="*/ 2623 w 675707"/>
              <a:gd name="connsiteY1-32" fmla="*/ 1224136 h 4157836"/>
              <a:gd name="connsiteX2-33" fmla="*/ 2622 w 675707"/>
              <a:gd name="connsiteY2-34" fmla="*/ 0 h 4157836"/>
              <a:gd name="connsiteX0-35" fmla="*/ 2622 w 675707"/>
              <a:gd name="connsiteY0-36" fmla="*/ 0 h 4157836"/>
              <a:gd name="connsiteX1-37" fmla="*/ 0 w 675707"/>
              <a:gd name="connsiteY1-38" fmla="*/ 4157836 h 4157836"/>
              <a:gd name="connsiteX0-39" fmla="*/ 676274 w 1349359"/>
              <a:gd name="connsiteY0-40" fmla="*/ 0 h 4157836"/>
              <a:gd name="connsiteX1-41" fmla="*/ 0 w 1349359"/>
              <a:gd name="connsiteY1-42" fmla="*/ 1128886 h 4157836"/>
              <a:gd name="connsiteX2-43" fmla="*/ 676274 w 1349359"/>
              <a:gd name="connsiteY2-44" fmla="*/ 0 h 4157836"/>
              <a:gd name="connsiteX0-45" fmla="*/ 676274 w 1349359"/>
              <a:gd name="connsiteY0-46" fmla="*/ 0 h 4157836"/>
              <a:gd name="connsiteX1-47" fmla="*/ 673652 w 1349359"/>
              <a:gd name="connsiteY1-48" fmla="*/ 4157836 h 4157836"/>
              <a:gd name="connsiteX0-49" fmla="*/ 847725 w 1180792"/>
              <a:gd name="connsiteY0-50" fmla="*/ 0 h 4157836"/>
              <a:gd name="connsiteX1-51" fmla="*/ 171451 w 1180792"/>
              <a:gd name="connsiteY1-52" fmla="*/ 1128886 h 4157836"/>
              <a:gd name="connsiteX2-53" fmla="*/ 847725 w 1180792"/>
              <a:gd name="connsiteY2-54" fmla="*/ 0 h 4157836"/>
              <a:gd name="connsiteX0-55" fmla="*/ 0 w 1180792"/>
              <a:gd name="connsiteY0-56" fmla="*/ 152400 h 4157836"/>
              <a:gd name="connsiteX1-57" fmla="*/ 845103 w 1180792"/>
              <a:gd name="connsiteY1-58" fmla="*/ 4157836 h 4157836"/>
              <a:gd name="connsiteX0-59" fmla="*/ 676274 w 2879819"/>
              <a:gd name="connsiteY0-60" fmla="*/ 0 h 4157836"/>
              <a:gd name="connsiteX1-61" fmla="*/ 0 w 2879819"/>
              <a:gd name="connsiteY1-62" fmla="*/ 1128886 h 4157836"/>
              <a:gd name="connsiteX2-63" fmla="*/ 676274 w 2879819"/>
              <a:gd name="connsiteY2-64" fmla="*/ 0 h 4157836"/>
              <a:gd name="connsiteX0-65" fmla="*/ 2600324 w 2879819"/>
              <a:gd name="connsiteY0-66" fmla="*/ 1095375 h 4157836"/>
              <a:gd name="connsiteX1-67" fmla="*/ 673652 w 2879819"/>
              <a:gd name="connsiteY1-68" fmla="*/ 4157836 h 4157836"/>
              <a:gd name="connsiteX0-69" fmla="*/ 676274 w 1333149"/>
              <a:gd name="connsiteY0-70" fmla="*/ 0 h 4157836"/>
              <a:gd name="connsiteX1-71" fmla="*/ 0 w 1333149"/>
              <a:gd name="connsiteY1-72" fmla="*/ 1128886 h 4157836"/>
              <a:gd name="connsiteX2-73" fmla="*/ 676274 w 1333149"/>
              <a:gd name="connsiteY2-74" fmla="*/ 0 h 4157836"/>
              <a:gd name="connsiteX0-75" fmla="*/ 647699 w 1333149"/>
              <a:gd name="connsiteY0-76" fmla="*/ 38100 h 4157836"/>
              <a:gd name="connsiteX1-77" fmla="*/ 673652 w 1333149"/>
              <a:gd name="connsiteY1-78" fmla="*/ 4157836 h 4157836"/>
              <a:gd name="connsiteX0-79" fmla="*/ 676274 w 1246720"/>
              <a:gd name="connsiteY0-80" fmla="*/ 0 h 4157836"/>
              <a:gd name="connsiteX1-81" fmla="*/ 0 w 1246720"/>
              <a:gd name="connsiteY1-82" fmla="*/ 1128886 h 4157836"/>
              <a:gd name="connsiteX2-83" fmla="*/ 676274 w 1246720"/>
              <a:gd name="connsiteY2-84" fmla="*/ 0 h 4157836"/>
              <a:gd name="connsiteX0-85" fmla="*/ 647699 w 1246720"/>
              <a:gd name="connsiteY0-86" fmla="*/ 38100 h 4157836"/>
              <a:gd name="connsiteX1-87" fmla="*/ 673652 w 1246720"/>
              <a:gd name="connsiteY1-88" fmla="*/ 4157836 h 4157836"/>
              <a:gd name="connsiteX0-89" fmla="*/ 676274 w 1243249"/>
              <a:gd name="connsiteY0-90" fmla="*/ 0 h 4157836"/>
              <a:gd name="connsiteX1-91" fmla="*/ 0 w 1243249"/>
              <a:gd name="connsiteY1-92" fmla="*/ 1128886 h 4157836"/>
              <a:gd name="connsiteX2-93" fmla="*/ 676274 w 1243249"/>
              <a:gd name="connsiteY2-94" fmla="*/ 0 h 4157836"/>
              <a:gd name="connsiteX0-95" fmla="*/ 647699 w 1243249"/>
              <a:gd name="connsiteY0-96" fmla="*/ 38100 h 4157836"/>
              <a:gd name="connsiteX1-97" fmla="*/ 673652 w 1243249"/>
              <a:gd name="connsiteY1-98" fmla="*/ 4157836 h 4157836"/>
            </a:gdLst>
            <a:ahLst/>
            <a:cxnLst>
              <a:cxn ang="0">
                <a:pos x="connsiteX0-1" y="connsiteY0-2"/>
              </a:cxn>
              <a:cxn ang="0">
                <a:pos x="connsiteX1-3" y="connsiteY1-4"/>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30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5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5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70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5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5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90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sp>
        <p:nvSpPr>
          <p:cNvPr id="9" name="动作按钮: 上一张 8">
            <a:hlinkClick r:id="rId3"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4902346" y="555526"/>
            <a:ext cx="3824320" cy="2877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p:cNvPicPr>
            <a:picLocks noChangeAspect="1"/>
          </p:cNvPicPr>
          <p:nvPr/>
        </p:nvPicPr>
        <p:blipFill>
          <a:blip r:embed="rId5"/>
          <a:stretch>
            <a:fillRect/>
          </a:stretch>
        </p:blipFill>
        <p:spPr>
          <a:xfrm>
            <a:off x="4902346" y="3579862"/>
            <a:ext cx="3824320" cy="1470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900"/>
                            </p:stCondLst>
                            <p:childTnLst>
                              <p:par>
                                <p:cTn id="18" presetID="22" presetClass="entr" presetSubtype="1"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6400"/>
                            </p:stCondLst>
                            <p:childTnLst>
                              <p:par>
                                <p:cTn id="22" presetID="22"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48" y="3025938"/>
            <a:ext cx="7837316" cy="1492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9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4400"/>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3"/>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828752" y="966811"/>
            <a:ext cx="3991720" cy="4059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8403" y="1995686"/>
            <a:ext cx="4395597" cy="18838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9" y="2383789"/>
            <a:ext cx="5814662" cy="2659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9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299"/>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组件视图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用例视图强调从系统的外部参与者（主要是用户）的角度看到的或需要的系统功能。</a:t>
            </a: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逻辑视图从系统的静态结构和动态行为角度显示如何实现系统的功能。</a:t>
            </a: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组件视图显示代码组件的组织结构。</a:t>
            </a: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并发视图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配置视图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逻辑视图</a:t>
            </a:r>
            <a:endParaRPr lang="en-US" sz="2300" b="1" noProof="1" smtClean="0">
              <a:solidFill>
                <a:schemeClr val="bg1"/>
              </a:solidFill>
              <a:latin typeface="微软雅黑" panose="020B0503020204020204" pitchFamily="34" charset="-122"/>
              <a:ea typeface="微软雅黑" panose="020B0503020204020204"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用例视图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并发视图显示系统的并发性，解决在并发系统中存在的通信和同步问题。 </a:t>
            </a: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配置视图显示系统的具体部署。部署是指将系统配置到由计算机和设备组成的物理结构上。</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anose="020B0503020204020204" pitchFamily="34" charset="-122"/>
                <a:ea typeface="微软雅黑" panose="020B0503020204020204" pitchFamily="34" charset="-122"/>
              </a:rPr>
              <a:t>用例视图也称为外部视图、功能视图</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anose="020B0503020204020204" pitchFamily="34" charset="-122"/>
                <a:ea typeface="微软雅黑" panose="020B0503020204020204" pitchFamily="34" charset="-122"/>
              </a:rPr>
              <a:t>用户</a:t>
            </a:r>
            <a:r>
              <a:rPr lang="zh-CN" altLang="en-US" sz="2800" b="1" dirty="0">
                <a:solidFill>
                  <a:schemeClr val="bg1"/>
                </a:solidFill>
                <a:latin typeface="微软雅黑" panose="020B0503020204020204" pitchFamily="34" charset="-122"/>
                <a:ea typeface="微软雅黑" panose="020B0503020204020204" pitchFamily="34" charset="-122"/>
              </a:rPr>
              <a:t>视图。</a:t>
            </a: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用例视图主要描述一个系统应该具备的功能，指的是从系统的外部参与者所能看到的系统功能。用例表示的是系统的一个功能单元，可以被描述为参与者与系统之间的一次交互作用。</a:t>
            </a: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anose="020B0503020204020204" pitchFamily="34" charset="-122"/>
                <a:ea typeface="微软雅黑" panose="020B0503020204020204" pitchFamily="34" charset="-122"/>
              </a:rPr>
              <a:t>4</a:t>
            </a:r>
            <a:r>
              <a:rPr lang="zh-CN" altLang="en-US" sz="1700" b="1" dirty="0">
                <a:solidFill>
                  <a:schemeClr val="bg1"/>
                </a:solidFill>
                <a:latin typeface="微软雅黑" panose="020B0503020204020204" pitchFamily="34" charset="-122"/>
                <a:ea typeface="微软雅黑" panose="020B0503020204020204" pitchFamily="34" charset="-122"/>
              </a:rPr>
              <a:t>种视图的核心，它的内容直接驱动其他视图的开发。</a:t>
            </a: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889" t="13440" r="28888" b="9867"/>
          <a:stretch>
            <a:fillRect/>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2" name="îṥ1îdé"/>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4" name="íŝľïḍe"/>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p:cNvSpPr txBox="1"/>
          <p:nvPr/>
        </p:nvSpPr>
        <p:spPr bwMode="auto">
          <a:xfrm>
            <a:off x="504825" y="555526"/>
            <a:ext cx="566501" cy="530914"/>
          </a:xfrm>
          <a:prstGeom prst="rect">
            <a:avLst/>
          </a:prstGeom>
          <a:solidFill>
            <a:schemeClr val="accent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p>
        </p:txBody>
      </p:sp>
      <p:sp>
        <p:nvSpPr>
          <p:cNvPr id="10" name="išļiďè"/>
          <p:cNvSpPr txBox="1"/>
          <p:nvPr/>
        </p:nvSpPr>
        <p:spPr bwMode="auto">
          <a:xfrm>
            <a:off x="5016738" y="555526"/>
            <a:ext cx="566501" cy="530914"/>
          </a:xfrm>
          <a:prstGeom prst="rect">
            <a:avLst/>
          </a:prstGeom>
          <a:solidFill>
            <a:schemeClr val="accent2"/>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p:cNvGrpSpPr/>
          <p:nvPr/>
        </p:nvGrpSpPr>
        <p:grpSpPr>
          <a:xfrm>
            <a:off x="3792396" y="1290375"/>
            <a:ext cx="1567502" cy="2845093"/>
            <a:chOff x="5056527" y="2002973"/>
            <a:chExt cx="2090002" cy="3793457"/>
          </a:xfrm>
        </p:grpSpPr>
        <p:grpSp>
          <p:nvGrpSpPr>
            <p:cNvPr id="12" name="ísľiḋé"/>
            <p:cNvGrpSpPr/>
            <p:nvPr/>
          </p:nvGrpSpPr>
          <p:grpSpPr>
            <a:xfrm>
              <a:off x="5543793" y="4266592"/>
              <a:ext cx="1096350" cy="1529838"/>
              <a:chOff x="4499466" y="1718459"/>
              <a:chExt cx="546286" cy="762283"/>
            </a:xfrm>
          </p:grpSpPr>
          <p:sp>
            <p:nvSpPr>
              <p:cNvPr id="28" name="î$ḷîḋé"/>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ln>
            </p:spPr>
            <p:txBody>
              <a:bodyPr wrap="square" lIns="91440" tIns="45720" rIns="91440" bIns="45720" anchor="ctr">
                <a:normAutofit/>
              </a:bodyPr>
              <a:lstStyle/>
              <a:p>
                <a:pPr algn="ctr"/>
                <a:endParaRPr/>
              </a:p>
            </p:txBody>
          </p:sp>
          <p:sp>
            <p:nvSpPr>
              <p:cNvPr id="29" name="ïsḷïḑè"/>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ln>
            </p:spPr>
            <p:txBody>
              <a:bodyPr wrap="square" lIns="91440" tIns="45720" rIns="91440" bIns="45720" anchor="ctr">
                <a:normAutofit/>
              </a:bodyPr>
              <a:lstStyle/>
              <a:p>
                <a:pPr algn="ctr"/>
                <a:endParaRPr/>
              </a:p>
            </p:txBody>
          </p:sp>
          <p:sp>
            <p:nvSpPr>
              <p:cNvPr id="30" name="íş1ïďê"/>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ln>
            </p:spPr>
            <p:txBody>
              <a:bodyPr wrap="square" lIns="91440" tIns="45720" rIns="91440" bIns="45720" anchor="ctr">
                <a:normAutofit/>
              </a:bodyPr>
              <a:lstStyle/>
              <a:p>
                <a:pPr algn="ctr"/>
                <a:endParaRPr/>
              </a:p>
            </p:txBody>
          </p:sp>
          <p:sp>
            <p:nvSpPr>
              <p:cNvPr id="31" name="íṩ1iḓé"/>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ln>
            </p:spPr>
            <p:txBody>
              <a:bodyPr wrap="square" lIns="91440" tIns="45720" rIns="91440" bIns="45720" anchor="ctr">
                <a:normAutofit/>
              </a:bodyPr>
              <a:lstStyle/>
              <a:p>
                <a:pPr algn="ctr"/>
                <a:endParaRPr/>
              </a:p>
            </p:txBody>
          </p:sp>
        </p:grpSp>
        <p:grpSp>
          <p:nvGrpSpPr>
            <p:cNvPr id="13" name="ïṥļíde"/>
            <p:cNvGrpSpPr/>
            <p:nvPr/>
          </p:nvGrpSpPr>
          <p:grpSpPr>
            <a:xfrm>
              <a:off x="5056527" y="2002973"/>
              <a:ext cx="2090002" cy="2363641"/>
              <a:chOff x="4051300" y="590550"/>
              <a:chExt cx="1041400" cy="1177749"/>
            </a:xfrm>
          </p:grpSpPr>
          <p:sp>
            <p:nvSpPr>
              <p:cNvPr id="14" name="îślïḍê"/>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ln>
            </p:spPr>
            <p:txBody>
              <a:bodyPr wrap="square" lIns="91440" tIns="45720" rIns="91440" bIns="45720" anchor="ctr">
                <a:normAutofit/>
              </a:bodyPr>
              <a:lstStyle/>
              <a:p>
                <a:pPr algn="ctr"/>
                <a:endParaRPr/>
              </a:p>
            </p:txBody>
          </p:sp>
          <p:sp>
            <p:nvSpPr>
              <p:cNvPr id="15" name="iṡļîḋè"/>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ln>
            </p:spPr>
            <p:txBody>
              <a:bodyPr wrap="square" lIns="91440" tIns="45720" rIns="91440" bIns="45720" anchor="ctr">
                <a:normAutofit/>
              </a:bodyPr>
              <a:lstStyle/>
              <a:p>
                <a:pPr algn="ctr"/>
                <a:endParaRPr/>
              </a:p>
            </p:txBody>
          </p:sp>
          <p:sp>
            <p:nvSpPr>
              <p:cNvPr id="16" name="îSḷïďé"/>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endParaRPr/>
              </a:p>
            </p:txBody>
          </p:sp>
          <p:sp>
            <p:nvSpPr>
              <p:cNvPr id="17" name="îş1íḑè"/>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endParaRPr/>
              </a:p>
            </p:txBody>
          </p:sp>
          <p:sp>
            <p:nvSpPr>
              <p:cNvPr id="18" name="îṥḻîḋè"/>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ln>
            </p:spPr>
            <p:txBody>
              <a:bodyPr wrap="square" lIns="91440" tIns="45720" rIns="91440" bIns="45720" anchor="ctr">
                <a:normAutofit/>
              </a:bodyPr>
              <a:lstStyle/>
              <a:p>
                <a:pPr algn="ctr"/>
                <a:endParaRPr/>
              </a:p>
            </p:txBody>
          </p:sp>
          <p:sp>
            <p:nvSpPr>
              <p:cNvPr id="19" name="îṡľidê"/>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ln>
            </p:spPr>
            <p:txBody>
              <a:bodyPr wrap="square" lIns="91440" tIns="45720" rIns="91440" bIns="45720" anchor="ctr">
                <a:normAutofit/>
              </a:bodyPr>
              <a:lstStyle/>
              <a:p>
                <a:pPr algn="ctr"/>
                <a:endParaRPr/>
              </a:p>
            </p:txBody>
          </p:sp>
          <p:sp>
            <p:nvSpPr>
              <p:cNvPr id="20" name="íšļïḓe"/>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ln>
            </p:spPr>
            <p:txBody>
              <a:bodyPr wrap="square" lIns="91440" tIns="45720" rIns="91440" bIns="45720" anchor="ctr">
                <a:normAutofit fontScale="32500" lnSpcReduction="20000"/>
              </a:bodyPr>
              <a:lstStyle/>
              <a:p>
                <a:pPr algn="ctr"/>
                <a:endParaRPr/>
              </a:p>
            </p:txBody>
          </p:sp>
          <p:sp>
            <p:nvSpPr>
              <p:cNvPr id="21" name="ïṣļïḋê"/>
              <p:cNvSpPr/>
              <p:nvPr/>
            </p:nvSpPr>
            <p:spPr bwMode="auto">
              <a:xfrm>
                <a:off x="4572000" y="933213"/>
                <a:ext cx="463" cy="566481"/>
              </a:xfrm>
              <a:prstGeom prst="line">
                <a:avLst/>
              </a:prstGeom>
              <a:noFill/>
              <a:ln w="1">
                <a:noFill/>
                <a:prstDash val="solid"/>
                <a:round/>
              </a:ln>
            </p:spPr>
            <p:txBody>
              <a:bodyPr wrap="square" lIns="91440" tIns="45720" rIns="91440" bIns="45720" anchor="ctr">
                <a:normAutofit fontScale="25000" lnSpcReduction="20000"/>
              </a:bodyPr>
              <a:lstStyle/>
              <a:p>
                <a:pPr algn="ctr"/>
                <a:endParaRPr/>
              </a:p>
            </p:txBody>
          </p:sp>
          <p:sp>
            <p:nvSpPr>
              <p:cNvPr id="22" name="iṣļíḑé"/>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ln>
            </p:spPr>
            <p:txBody>
              <a:bodyPr wrap="square" lIns="91440" tIns="45720" rIns="91440" bIns="45720" anchor="ctr">
                <a:normAutofit/>
              </a:bodyPr>
              <a:lstStyle/>
              <a:p>
                <a:pPr algn="ctr"/>
                <a:endParaRPr/>
              </a:p>
            </p:txBody>
          </p:sp>
          <p:sp>
            <p:nvSpPr>
              <p:cNvPr id="23" name="îśḷïḋê"/>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endParaRPr/>
              </a:p>
            </p:txBody>
          </p:sp>
          <p:sp>
            <p:nvSpPr>
              <p:cNvPr id="24" name="ïṥ1íḋê"/>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ln>
            </p:spPr>
            <p:txBody>
              <a:bodyPr wrap="square" lIns="91440" tIns="45720" rIns="91440" bIns="45720" anchor="ctr">
                <a:normAutofit fontScale="32500" lnSpcReduction="20000"/>
              </a:bodyPr>
              <a:lstStyle/>
              <a:p>
                <a:pPr algn="ctr"/>
                <a:endParaRPr/>
              </a:p>
            </p:txBody>
          </p:sp>
          <p:sp>
            <p:nvSpPr>
              <p:cNvPr id="25" name="ïṣḻïḍê"/>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endParaRPr/>
              </a:p>
            </p:txBody>
          </p:sp>
          <p:sp>
            <p:nvSpPr>
              <p:cNvPr id="26" name="ïŝlïḑê"/>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ln>
            </p:spPr>
            <p:txBody>
              <a:bodyPr wrap="square" lIns="91440" tIns="45720" rIns="91440" bIns="45720" anchor="ctr">
                <a:normAutofit/>
              </a:bodyPr>
              <a:lstStyle/>
              <a:p>
                <a:pPr algn="ctr"/>
                <a:endParaRPr/>
              </a:p>
            </p:txBody>
          </p:sp>
          <p:sp>
            <p:nvSpPr>
              <p:cNvPr id="27" name="ïšlïḑé"/>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ln>
            </p:spPr>
            <p:txBody>
              <a:bodyPr wrap="square" lIns="91440" tIns="45720" rIns="91440" bIns="45720" anchor="ctr">
                <a:normAutofit/>
              </a:bodyPr>
              <a:lstStyle/>
              <a:p>
                <a:pPr algn="ctr"/>
                <a:endParaRP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2" name="íṩ1íḍê"/>
              <p:cNvGrpSpPr/>
              <p:nvPr/>
            </p:nvGrpSpPr>
            <p:grpSpPr>
              <a:xfrm>
                <a:off x="2510225" y="2576589"/>
                <a:ext cx="258611" cy="232408"/>
                <a:chOff x="5583238" y="3892551"/>
                <a:chExt cx="360363" cy="323850"/>
              </a:xfrm>
              <a:solidFill>
                <a:schemeClr val="bg1"/>
              </a:solidFill>
            </p:grpSpPr>
            <p:sp>
              <p:nvSpPr>
                <p:cNvPr id="33" name="ïSḷïḍé"/>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endParaRPr/>
                </a:p>
              </p:txBody>
            </p:sp>
            <p:sp>
              <p:nvSpPr>
                <p:cNvPr id="34" name="iṥļîdè"/>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endParaRPr/>
                </a:p>
              </p:txBody>
            </p:sp>
            <p:sp>
              <p:nvSpPr>
                <p:cNvPr id="35" name="iṥľîďé"/>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i$lîḑê"/>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endParaRPr/>
              </a:p>
            </p:txBody>
          </p:sp>
        </p:grpSp>
      </p:grpSp>
      <p:sp>
        <p:nvSpPr>
          <p:cNvPr id="37" name="îSḻîḍe"/>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p>
        </p:txBody>
      </p:sp>
      <p:sp>
        <p:nvSpPr>
          <p:cNvPr id="38" name="íśḷïḓe"/>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单元测试：测试单元模块功能是否能正常运行。</a:t>
            </a: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集成测试：测试模块与子系统的接口集成是否能正常运行。</a:t>
            </a: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系统测试：测试系统的整体性能、安全性、稳定度等非功能性需求是否符合预期目标。</a:t>
            </a: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验收测试：测试系统的整体性能是否符合使用者的要求。</a:t>
            </a: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单元</a:t>
            </a:r>
            <a:endParaRPr lang="en-US" altLang="zh-CN"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系统</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验收</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集成</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attrName>
                                          <p:attrName>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attrName>
                                          <p:attrName>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attrName>
                                          <p:attrName>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attrName>
                                          <p:attrName>ppt_y</p:attrName>
                                        </p:attrNameLst>
                                      </p:cBhvr>
                                      <p:rCtr x="9670" y="11728"/>
                                    </p:animMotion>
                                  </p:childTnLst>
                                </p:cTn>
                              </p:par>
                            </p:childTnLst>
                          </p:cTn>
                        </p:par>
                        <p:par>
                          <p:cTn id="41" fill="hold">
                            <p:stCondLst>
                              <p:cond delay="50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20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350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3">
              <a:extLst>
                <a:ext uri="{BEBA8EAE-BF5A-486C-A8C5-ECC9F3942E4B}">
                  <a14:imgProps xmlns:a14="http://schemas.microsoft.com/office/drawing/2010/main">
                    <a14:imgLayer r:embed="rId4">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5"/>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6">
              <a:extLst>
                <a:ext uri="{BEBA8EAE-BF5A-486C-A8C5-ECC9F3942E4B}">
                  <a14:imgProps xmlns:a14="http://schemas.microsoft.com/office/drawing/2010/main">
                    <a14:imgLayer r:embed="rId7">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4"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5"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3"/>
              </a:rPr>
              <a:t>https</a:t>
            </a:r>
            <a:r>
              <a:rPr lang="en-US" altLang="zh-CN" sz="2000" dirty="0">
                <a:latin typeface="微软雅黑" panose="020B0503020204020204" pitchFamily="34" charset="-122"/>
                <a:ea typeface="微软雅黑" panose="020B0503020204020204" pitchFamily="34" charset="-122"/>
                <a:hlinkClick r:id="rId3"/>
              </a:rPr>
              <a:t>://</a:t>
            </a:r>
            <a:r>
              <a:rPr lang="en-US" altLang="zh-CN" sz="2000" dirty="0" smtClean="0">
                <a:latin typeface="微软雅黑" panose="020B0503020204020204" pitchFamily="34" charset="-122"/>
                <a:ea typeface="微软雅黑" panose="020B0503020204020204" pitchFamily="34" charset="-122"/>
                <a:hlinkClick r:id="rId3"/>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4"/>
              </a:rPr>
              <a:t>网址：</a:t>
            </a:r>
            <a:r>
              <a:rPr lang="en-US" altLang="zh-CN" sz="1200" dirty="0" smtClean="0">
                <a:latin typeface="微软雅黑" panose="020B0503020204020204" pitchFamily="34" charset="-122"/>
                <a:ea typeface="微软雅黑" panose="020B0503020204020204" pitchFamily="34" charset="-122"/>
                <a:hlinkClick r:id="rId4"/>
              </a:rPr>
              <a:t>https</a:t>
            </a:r>
            <a:r>
              <a:rPr lang="en-US" altLang="zh-CN" sz="1200" dirty="0">
                <a:latin typeface="微软雅黑" panose="020B0503020204020204" pitchFamily="34" charset="-122"/>
                <a:ea typeface="微软雅黑" panose="020B0503020204020204" pitchFamily="34" charset="-122"/>
                <a:hlinkClick r:id="rId4"/>
              </a:rPr>
              <a:t>://zh.wikipedia.org/wiki/%</a:t>
            </a:r>
            <a:r>
              <a:rPr lang="en-US" altLang="zh-CN" sz="1200" dirty="0" smtClean="0">
                <a:latin typeface="微软雅黑" panose="020B0503020204020204" pitchFamily="34" charset="-122"/>
                <a:ea typeface="微软雅黑" panose="020B0503020204020204" pitchFamily="34" charset="-122"/>
                <a:hlinkClick r:id="rId4"/>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需求工程项目计划修订，翻转资料整理</a:t>
            </a:r>
            <a:r>
              <a:rPr lang="en-US" altLang="zh-CN" sz="2400" dirty="0" smtClean="0">
                <a:latin typeface="微软雅黑" panose="020B0503020204020204" pitchFamily="34" charset="-122"/>
                <a:ea typeface="微软雅黑" panose="020B0503020204020204" pitchFamily="34" charset="-122"/>
              </a:rPr>
              <a:t>	92</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甘特图修订，翻转资料提炼</a:t>
            </a:r>
            <a:r>
              <a:rPr lang="en-US" altLang="zh-CN" sz="2400" dirty="0" smtClean="0">
                <a:latin typeface="微软雅黑" panose="020B0503020204020204" pitchFamily="34" charset="-122"/>
                <a:ea typeface="微软雅黑" panose="020B0503020204020204" pitchFamily="34" charset="-122"/>
              </a:rPr>
              <a:t>	91</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感谢聆听</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a:ln w="19050">
                  <a:noFill/>
                </a:ln>
                <a:solidFill>
                  <a:schemeClr val="bg1"/>
                </a:solidFill>
                <a:latin typeface="微软雅黑" panose="020B0503020204020204" pitchFamily="34" charset="-122"/>
                <a:ea typeface="微软雅黑" panose="020B0503020204020204" pitchFamily="34" charset="-122"/>
              </a:rPr>
              <a:t>小组</a:t>
            </a: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组长：赵豪杰</a:t>
            </a: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组员：罗培铖，苏碧青，郑丞钧，张嘉诚</a:t>
            </a:r>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anose="020B0806030902050204" pitchFamily="34" charset="0"/>
                  <a:ea typeface="微软雅黑" panose="020B0503020204020204" pitchFamily="34" charset="-122"/>
                </a:rPr>
                <a:t>2005</a:t>
              </a:r>
              <a:endParaRPr lang="zh-CN" altLang="en-US" sz="3300" i="1" kern="0" dirty="0">
                <a:solidFill>
                  <a:sysClr val="window" lastClr="FFFFFF"/>
                </a:solidFill>
                <a:latin typeface="Impact" panose="020B0806030902050204" pitchFamily="34" charset="0"/>
                <a:ea typeface="微软雅黑" panose="020B0503020204020204"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ln>
          <a:effectLst/>
        </p:spPr>
        <p:txBody>
          <a:bodyPr wrap="none" lIns="82808" tIns="41403" rIns="82808" bIns="41403" anchor="ctr"/>
          <a:lstStyle/>
          <a:p>
            <a:pPr marL="323215" indent="-323215">
              <a:lnSpc>
                <a:spcPct val="120000"/>
              </a:lnSpc>
              <a:defRPr/>
            </a:pPr>
            <a:endParaRPr lang="zh-CN" altLang="en-US" sz="1100" kern="0" dirty="0">
              <a:solidFill>
                <a:srgbClr val="646464"/>
              </a:solidFill>
              <a:latin typeface="Arial" panose="020B0604020202020204" pitchFamily="34" charset="0"/>
              <a:ea typeface="微软雅黑" panose="020B0503020204020204"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1994</a:t>
            </a:r>
            <a:endParaRPr lang="zh-CN" altLang="en-US" kern="0" dirty="0">
              <a:latin typeface="Impact" panose="020B0806030902050204" pitchFamily="34" charset="0"/>
              <a:ea typeface="微软雅黑" panose="020B0503020204020204"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1995</a:t>
            </a:r>
            <a:endParaRPr lang="zh-CN" altLang="en-US" kern="0" dirty="0">
              <a:latin typeface="Impact" panose="020B0806030902050204" pitchFamily="34" charset="0"/>
              <a:ea typeface="微软雅黑" panose="020B0503020204020204"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anose="020B0806030902050204" pitchFamily="34" charset="0"/>
                <a:ea typeface="微软雅黑" panose="020B0503020204020204" pitchFamily="34" charset="-122"/>
              </a:rPr>
              <a:t>1996</a:t>
            </a:r>
            <a:endParaRPr lang="zh-CN" altLang="en-US" i="1" kern="0" dirty="0">
              <a:solidFill>
                <a:srgbClr val="646464"/>
              </a:solidFill>
              <a:latin typeface="Impact" panose="020B0806030902050204" pitchFamily="34" charset="0"/>
              <a:ea typeface="微软雅黑" panose="020B0503020204020204"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1997</a:t>
            </a:r>
            <a:endParaRPr lang="zh-CN" altLang="en-US" kern="0" dirty="0">
              <a:latin typeface="Impact" panose="020B0806030902050204" pitchFamily="34" charset="0"/>
              <a:ea typeface="微软雅黑" panose="020B0503020204020204"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1994</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Grady </a:t>
              </a:r>
              <a:r>
                <a:rPr lang="en-US" altLang="zh-CN" sz="1400" kern="0" dirty="0" err="1">
                  <a:latin typeface="Arial" panose="020B0604020202020204" pitchFamily="34" charset="0"/>
                  <a:ea typeface="微软雅黑" panose="020B0503020204020204" pitchFamily="34" charset="-122"/>
                </a:rPr>
                <a:t>Booch</a:t>
              </a:r>
              <a:r>
                <a:rPr lang="zh-CN" altLang="en-US" sz="1400" kern="0" dirty="0">
                  <a:latin typeface="Arial" panose="020B0604020202020204" pitchFamily="34" charset="0"/>
                  <a:ea typeface="微软雅黑" panose="020B0503020204020204" pitchFamily="34" charset="-122"/>
                </a:rPr>
                <a:t>和</a:t>
              </a:r>
              <a:r>
                <a:rPr lang="en-US" altLang="zh-CN" sz="1400" kern="0" dirty="0">
                  <a:latin typeface="Arial" panose="020B0604020202020204" pitchFamily="34" charset="0"/>
                  <a:ea typeface="微软雅黑" panose="020B0503020204020204" pitchFamily="34" charset="-122"/>
                </a:rPr>
                <a:t>Jim </a:t>
              </a:r>
              <a:r>
                <a:rPr lang="en-US" altLang="zh-CN" sz="1400" kern="0" dirty="0" err="1">
                  <a:latin typeface="Arial" panose="020B0604020202020204" pitchFamily="34" charset="0"/>
                  <a:ea typeface="微软雅黑" panose="020B0503020204020204" pitchFamily="34" charset="-122"/>
                </a:rPr>
                <a:t>Rumbaugh</a:t>
              </a:r>
              <a:r>
                <a:rPr lang="zh-CN" altLang="en-US" sz="1400" kern="0" dirty="0">
                  <a:latin typeface="Arial" panose="020B0604020202020204" pitchFamily="34" charset="0"/>
                  <a:ea typeface="微软雅黑" panose="020B0503020204020204" pitchFamily="34" charset="-122"/>
                </a:rPr>
                <a:t>于</a:t>
              </a:r>
              <a:r>
                <a:rPr lang="en-US" altLang="zh-CN" sz="1400" kern="0" dirty="0">
                  <a:latin typeface="Arial" panose="020B0604020202020204" pitchFamily="34" charset="0"/>
                  <a:ea typeface="微软雅黑" panose="020B0503020204020204" pitchFamily="34" charset="-122"/>
                </a:rPr>
                <a:t>1995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月发布第一个公开版本，称为统一方法</a:t>
              </a:r>
              <a:r>
                <a:rPr lang="en-US" altLang="zh-CN" sz="1400" kern="0" dirty="0">
                  <a:latin typeface="Arial" panose="020B0604020202020204" pitchFamily="34" charset="0"/>
                  <a:ea typeface="微软雅黑" panose="020B0503020204020204" pitchFamily="34" charset="-122"/>
                </a:rPr>
                <a:t>UM 0.8</a:t>
              </a:r>
              <a:r>
                <a:rPr lang="zh-CN" altLang="en-US" sz="1400" kern="0" dirty="0">
                  <a:latin typeface="Arial" panose="020B0604020202020204" pitchFamily="34" charset="0"/>
                  <a:ea typeface="微软雅黑" panose="020B0503020204020204" pitchFamily="34" charset="-122"/>
                </a:rPr>
                <a:t>。</a:t>
              </a: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1995</a:t>
              </a:r>
              <a:r>
                <a:rPr lang="zh-CN" altLang="en-US" sz="1200" kern="0" dirty="0">
                  <a:latin typeface="Arial" panose="020B0604020202020204" pitchFamily="34" charset="0"/>
                  <a:ea typeface="微软雅黑" panose="020B0503020204020204" pitchFamily="34" charset="-122"/>
                </a:rPr>
                <a:t>年秋，</a:t>
              </a:r>
              <a:r>
                <a:rPr lang="en-US" altLang="zh-CN" sz="1200" kern="0" dirty="0" err="1">
                  <a:latin typeface="Arial" panose="020B0604020202020204" pitchFamily="34" charset="0"/>
                  <a:ea typeface="微软雅黑" panose="020B0503020204020204" pitchFamily="34" charset="-122"/>
                </a:rPr>
                <a:t>Booch</a:t>
              </a:r>
              <a:r>
                <a:rPr lang="zh-CN" altLang="en-US" sz="1200" kern="0" dirty="0">
                  <a:latin typeface="Arial" panose="020B0604020202020204" pitchFamily="34" charset="0"/>
                  <a:ea typeface="微软雅黑" panose="020B0503020204020204" pitchFamily="34" charset="-122"/>
                </a:rPr>
                <a:t>、</a:t>
              </a:r>
              <a:r>
                <a:rPr lang="en-US" altLang="zh-CN" sz="1200" kern="0" dirty="0" err="1">
                  <a:latin typeface="Arial" panose="020B0604020202020204" pitchFamily="34" charset="0"/>
                  <a:ea typeface="微软雅黑" panose="020B0503020204020204" pitchFamily="34" charset="-122"/>
                </a:rPr>
                <a:t>Rumbaugh</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Jacobson</a:t>
              </a:r>
              <a:r>
                <a:rPr lang="zh-CN" altLang="en-US" sz="1200" kern="0" dirty="0">
                  <a:latin typeface="Arial" panose="020B0604020202020204" pitchFamily="34" charset="0"/>
                  <a:ea typeface="微软雅黑" panose="020B0503020204020204" pitchFamily="34" charset="-122"/>
                </a:rPr>
                <a:t>在</a:t>
              </a: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6</a:t>
              </a:r>
              <a:r>
                <a:rPr lang="zh-CN" altLang="en-US" sz="1200" kern="0" dirty="0">
                  <a:latin typeface="Arial" panose="020B0604020202020204" pitchFamily="34" charset="0"/>
                  <a:ea typeface="微软雅黑" panose="020B0503020204020204" pitchFamily="34" charset="-122"/>
                </a:rPr>
                <a:t>月和</a:t>
              </a:r>
              <a:r>
                <a:rPr lang="en-US" altLang="zh-CN" sz="1200" kern="0" dirty="0">
                  <a:latin typeface="Arial" panose="020B0604020202020204" pitchFamily="34" charset="0"/>
                  <a:ea typeface="微软雅黑" panose="020B0503020204020204" pitchFamily="34" charset="-122"/>
                </a:rPr>
                <a:t>10</a:t>
              </a:r>
              <a:r>
                <a:rPr lang="zh-CN" altLang="en-US" sz="1200" kern="0" dirty="0">
                  <a:latin typeface="Arial" panose="020B0604020202020204" pitchFamily="34" charset="0"/>
                  <a:ea typeface="微软雅黑" panose="020B0503020204020204" pitchFamily="34" charset="-122"/>
                </a:rPr>
                <a:t>月分别发布了两个新的版本，</a:t>
              </a:r>
              <a:r>
                <a:rPr lang="en-US" altLang="zh-CN" sz="1200" kern="0" dirty="0">
                  <a:latin typeface="Arial" panose="020B0604020202020204" pitchFamily="34" charset="0"/>
                  <a:ea typeface="微软雅黑" panose="020B0503020204020204" pitchFamily="34" charset="-122"/>
                </a:rPr>
                <a:t>UML 0.9</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UML0.91</a:t>
              </a:r>
              <a:r>
                <a:rPr lang="zh-CN" altLang="en-US" sz="1200" kern="0" dirty="0">
                  <a:latin typeface="Arial" panose="020B0604020202020204" pitchFamily="34" charset="0"/>
                  <a:ea typeface="微软雅黑" panose="020B0503020204020204" pitchFamily="34" charset="-122"/>
                </a:rPr>
                <a:t>，并将</a:t>
              </a:r>
              <a:r>
                <a:rPr lang="en-US" altLang="zh-CN" sz="1200" kern="0" dirty="0">
                  <a:latin typeface="Arial" panose="020B0604020202020204" pitchFamily="34" charset="0"/>
                  <a:ea typeface="微软雅黑" panose="020B0503020204020204" pitchFamily="34" charset="-122"/>
                </a:rPr>
                <a:t>UM</a:t>
              </a:r>
              <a:r>
                <a:rPr lang="zh-CN" altLang="en-US" sz="1200" kern="0" dirty="0">
                  <a:latin typeface="Arial" panose="020B0604020202020204" pitchFamily="34" charset="0"/>
                  <a:ea typeface="微软雅黑" panose="020B0503020204020204" pitchFamily="34" charset="-122"/>
                </a:rPr>
                <a:t>重新命名为</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a:t>
              </a:r>
              <a:r>
                <a:rPr lang="en-US" altLang="zh-CN" sz="1200" kern="0" dirty="0">
                  <a:latin typeface="Arial" panose="020B0604020202020204" pitchFamily="34" charset="0"/>
                  <a:ea typeface="微软雅黑" panose="020B0503020204020204" pitchFamily="34" charset="-122"/>
                </a:rPr>
                <a:t>Unified Modeling Language</a:t>
              </a:r>
              <a:r>
                <a:rPr lang="zh-CN" altLang="en-US" sz="1200" kern="0" dirty="0">
                  <a:latin typeface="Arial" panose="020B0604020202020204" pitchFamily="34" charset="0"/>
                  <a:ea typeface="微软雅黑" panose="020B0503020204020204" pitchFamily="34" charset="-122"/>
                </a:rPr>
                <a:t>）。</a:t>
              </a: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的开发者倡议成立了</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成员协会，以完善、加强和促进</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的定义工作。</a:t>
              </a:r>
            </a:p>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年底，</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已稳占面向对象技术市场的</a:t>
              </a:r>
              <a:r>
                <a:rPr lang="en-US" altLang="zh-CN" sz="1200" kern="0" dirty="0">
                  <a:latin typeface="Arial" panose="020B0604020202020204" pitchFamily="34" charset="0"/>
                  <a:ea typeface="微软雅黑" panose="020B0503020204020204" pitchFamily="34" charset="-122"/>
                </a:rPr>
                <a:t>85%</a:t>
              </a:r>
              <a:r>
                <a:rPr lang="zh-CN" altLang="en-US" sz="1200" kern="0" dirty="0">
                  <a:latin typeface="Arial" panose="020B0604020202020204" pitchFamily="34" charset="0"/>
                  <a:ea typeface="微软雅黑" panose="020B0503020204020204" pitchFamily="34" charset="-122"/>
                </a:rPr>
                <a:t>，成为可视化建模语言事实上的工业标准。</a:t>
              </a: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1997</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11</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17</a:t>
              </a:r>
              <a:r>
                <a:rPr lang="zh-CN" altLang="en-US" sz="1400" kern="0" dirty="0">
                  <a:latin typeface="Arial" panose="020B0604020202020204" pitchFamily="34" charset="0"/>
                  <a:ea typeface="微软雅黑" panose="020B0503020204020204" pitchFamily="34" charset="-122"/>
                </a:rPr>
                <a:t>日，</a:t>
              </a:r>
              <a:r>
                <a:rPr lang="en-US" altLang="zh-CN" sz="1400" kern="0" dirty="0">
                  <a:latin typeface="Arial" panose="020B0604020202020204" pitchFamily="34" charset="0"/>
                  <a:ea typeface="微软雅黑" panose="020B0503020204020204" pitchFamily="34" charset="-122"/>
                </a:rPr>
                <a:t>OMG</a:t>
              </a:r>
              <a:r>
                <a:rPr lang="zh-CN" altLang="en-US" sz="1400" kern="0" dirty="0">
                  <a:latin typeface="Arial" panose="020B0604020202020204" pitchFamily="34" charset="0"/>
                  <a:ea typeface="微软雅黑" panose="020B0503020204020204" pitchFamily="34" charset="-122"/>
                </a:rPr>
                <a:t>采纳</a:t>
              </a:r>
              <a:r>
                <a:rPr lang="en-US" altLang="zh-CN" sz="1400" kern="0" dirty="0">
                  <a:latin typeface="Arial" panose="020B0604020202020204" pitchFamily="34" charset="0"/>
                  <a:ea typeface="微软雅黑" panose="020B0503020204020204" pitchFamily="34" charset="-122"/>
                </a:rPr>
                <a:t>UML 1.1</a:t>
              </a:r>
              <a:r>
                <a:rPr lang="zh-CN" altLang="en-US" sz="1400" kern="0" dirty="0">
                  <a:latin typeface="Arial" panose="020B0604020202020204" pitchFamily="34" charset="0"/>
                  <a:ea typeface="微软雅黑" panose="020B0503020204020204" pitchFamily="34" charset="-122"/>
                </a:rPr>
                <a:t>作为基于面向对象技术的标准建模语言。</a:t>
              </a: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2005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UML2.0</a:t>
            </a:r>
            <a:r>
              <a:rPr lang="zh-CN" altLang="en-US" sz="1400" kern="0" dirty="0">
                <a:latin typeface="Arial" panose="020B0604020202020204" pitchFamily="34" charset="0"/>
                <a:ea typeface="微软雅黑" panose="020B0503020204020204" pitchFamily="34" charset="-122"/>
              </a:rPr>
              <a:t>规范形成，至此，代表早期最好思想的、融合的</a:t>
            </a:r>
            <a:r>
              <a:rPr lang="en-US" altLang="zh-CN" sz="1400" kern="0" dirty="0">
                <a:latin typeface="Arial" panose="020B0604020202020204" pitchFamily="34" charset="0"/>
                <a:ea typeface="微软雅黑" panose="020B0503020204020204" pitchFamily="34" charset="-122"/>
              </a:rPr>
              <a:t>UML</a:t>
            </a:r>
            <a:r>
              <a:rPr lang="zh-CN" altLang="en-US" sz="1400" kern="0" dirty="0">
                <a:latin typeface="Arial" panose="020B0604020202020204" pitchFamily="34" charset="0"/>
                <a:ea typeface="微软雅黑" panose="020B0503020204020204" pitchFamily="34" charset="-122"/>
              </a:rPr>
              <a:t>已经呈现在人们面前。</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p>
        </p:txBody>
      </p:sp>
      <p:sp>
        <p:nvSpPr>
          <p:cNvPr id="7" name="TextBox 3"/>
          <p:cNvSpPr txBox="1"/>
          <p:nvPr/>
        </p:nvSpPr>
        <p:spPr>
          <a:xfrm>
            <a:off x="5291611" y="857804"/>
            <a:ext cx="3456853" cy="131472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、对象建模</a:t>
            </a:r>
            <a:r>
              <a:rPr lang="zh-CN" altLang="en-US" sz="1600" dirty="0" smtClean="0"/>
              <a:t>技术</a:t>
            </a:r>
            <a:r>
              <a:rPr lang="en-US" altLang="zh-CN" sz="1600" dirty="0" smtClean="0"/>
              <a:t>(Object </a:t>
            </a:r>
            <a:r>
              <a:rPr lang="en-US" altLang="zh-CN" sz="1600" dirty="0"/>
              <a:t>Modeling </a:t>
            </a:r>
            <a:r>
              <a:rPr lang="en-US" altLang="zh-CN" sz="1600" dirty="0" smtClean="0"/>
              <a:t>Technique)</a:t>
            </a:r>
            <a:r>
              <a:rPr lang="zh-CN" altLang="en-US" sz="1600" dirty="0"/>
              <a:t>和面向对象的</a:t>
            </a:r>
            <a:r>
              <a:rPr lang="zh-CN" altLang="en-US" sz="1600" dirty="0" smtClean="0"/>
              <a:t>软件工程</a:t>
            </a:r>
            <a:r>
              <a:rPr lang="en-US" altLang="zh-CN" sz="1600" dirty="0"/>
              <a:t>(Object-oriented software engineering)</a:t>
            </a:r>
            <a:r>
              <a:rPr lang="zh-CN" altLang="en-US" sz="1600" dirty="0" smtClean="0"/>
              <a:t>等</a:t>
            </a:r>
            <a:r>
              <a:rPr lang="zh-CN" altLang="en-US" sz="1600" dirty="0"/>
              <a:t>方法中的基本概念和符号。</a:t>
            </a:r>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2067694"/>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p>
        </p:txBody>
      </p:sp>
      <p:sp>
        <p:nvSpPr>
          <p:cNvPr id="10" name="TextBox 6"/>
          <p:cNvSpPr txBox="1"/>
          <p:nvPr/>
        </p:nvSpPr>
        <p:spPr>
          <a:xfrm>
            <a:off x="5276427" y="2423385"/>
            <a:ext cx="3184005" cy="868445"/>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700" dirty="0" smtClean="0"/>
              <a:t>UML</a:t>
            </a:r>
            <a:r>
              <a:rPr lang="zh-CN" altLang="en-US" sz="1700" dirty="0"/>
              <a:t>吸取了面向对象领域中各种优秀的思想，其中也包括</a:t>
            </a:r>
            <a:r>
              <a:rPr lang="zh-CN" altLang="en-US" sz="1700" dirty="0" smtClean="0"/>
              <a:t>非</a:t>
            </a:r>
            <a:r>
              <a:rPr lang="en-US" altLang="zh-CN" sz="1700" dirty="0"/>
              <a:t>Object-oriented</a:t>
            </a:r>
            <a:r>
              <a:rPr lang="zh-CN" altLang="en-US" sz="1700" dirty="0" smtClean="0"/>
              <a:t>方法</a:t>
            </a:r>
            <a:r>
              <a:rPr lang="zh-CN" altLang="en-US" sz="1700" dirty="0"/>
              <a:t>的影响。</a:t>
            </a:r>
          </a:p>
        </p:txBody>
      </p:sp>
      <p:cxnSp>
        <p:nvCxnSpPr>
          <p:cNvPr id="11" name="直接连接符 10"/>
          <p:cNvCxnSpPr/>
          <p:nvPr/>
        </p:nvCxnSpPr>
        <p:spPr>
          <a:xfrm>
            <a:off x="5341634" y="2328167"/>
            <a:ext cx="3118798" cy="27559"/>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3249555"/>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633293"/>
            <a:ext cx="3199189" cy="131472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在演变过程中还提出了一些新的概念</a:t>
            </a:r>
            <a:r>
              <a:rPr lang="zh-CN" altLang="en-US" sz="1600" dirty="0" smtClean="0"/>
              <a:t>。例如</a:t>
            </a:r>
            <a:r>
              <a:rPr lang="zh-CN" altLang="en-US" sz="1600" dirty="0"/>
              <a:t>：模板（</a:t>
            </a:r>
            <a:r>
              <a:rPr lang="en-US" altLang="zh-CN" sz="1600" dirty="0"/>
              <a:t>Stereotypes</a:t>
            </a:r>
            <a:r>
              <a:rPr lang="zh-CN" altLang="en-US" sz="1600" dirty="0"/>
              <a:t>）、职责（</a:t>
            </a:r>
            <a:r>
              <a:rPr lang="en-US" altLang="zh-CN" sz="1600" dirty="0"/>
              <a:t>Responsibilities</a:t>
            </a:r>
            <a:r>
              <a:rPr lang="zh-CN" altLang="en-US" sz="1600" dirty="0"/>
              <a:t>）活动图（</a:t>
            </a:r>
            <a:r>
              <a:rPr lang="en-US" altLang="zh-CN" sz="1600" dirty="0"/>
              <a:t>Activity diagram</a:t>
            </a:r>
            <a:r>
              <a:rPr lang="zh-CN" altLang="en-US" sz="1600" dirty="0"/>
              <a:t>）等新概念。</a:t>
            </a:r>
          </a:p>
        </p:txBody>
      </p:sp>
      <p:cxnSp>
        <p:nvCxnSpPr>
          <p:cNvPr id="14" name="直接连接符 13"/>
          <p:cNvCxnSpPr/>
          <p:nvPr/>
        </p:nvCxnSpPr>
        <p:spPr>
          <a:xfrm flipV="1">
            <a:off x="5326449" y="3579391"/>
            <a:ext cx="3133983" cy="471"/>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49" t="23624" r="32608" b="6241"/>
            <a:stretch>
              <a:fillRect/>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33</TotalTime>
  <Words>4399</Words>
  <Application>Microsoft Office PowerPoint</Application>
  <PresentationFormat>全屏显示(16:9)</PresentationFormat>
  <Paragraphs>359</Paragraphs>
  <Slides>53</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 Unicode MS</vt:lpstr>
      <vt:lpstr>MS PGothic</vt:lpstr>
      <vt:lpstr>华文中宋</vt:lpstr>
      <vt:lpstr>宋体</vt:lpstr>
      <vt:lpstr>微软雅黑</vt:lpstr>
      <vt:lpstr>Arial</vt:lpstr>
      <vt:lpstr>Arial Narrow</vt:lpstr>
      <vt:lpstr>Calibri</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Jonesnow</cp:lastModifiedBy>
  <cp:revision>383</cp:revision>
  <dcterms:created xsi:type="dcterms:W3CDTF">2014-06-09T14:56:00Z</dcterms:created>
  <dcterms:modified xsi:type="dcterms:W3CDTF">2018-10-19T10:53:05Z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