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9" r:id="rId3"/>
    <p:sldMasterId id="2147483677" r:id="rId4"/>
    <p:sldMasterId id="2147483685" r:id="rId5"/>
  </p:sldMasterIdLst>
  <p:notesMasterIdLst>
    <p:notesMasterId r:id="rId48"/>
  </p:notesMasterIdLst>
  <p:sldIdLst>
    <p:sldId id="1072" r:id="rId6"/>
    <p:sldId id="1074" r:id="rId7"/>
    <p:sldId id="3977" r:id="rId8"/>
    <p:sldId id="4030" r:id="rId9"/>
    <p:sldId id="4028" r:id="rId10"/>
    <p:sldId id="4072" r:id="rId11"/>
    <p:sldId id="4073" r:id="rId12"/>
    <p:sldId id="4078" r:id="rId13"/>
    <p:sldId id="4074" r:id="rId14"/>
    <p:sldId id="4077" r:id="rId15"/>
    <p:sldId id="4093" r:id="rId16"/>
    <p:sldId id="4075" r:id="rId17"/>
    <p:sldId id="4071" r:id="rId18"/>
    <p:sldId id="4029" r:id="rId19"/>
    <p:sldId id="4068" r:id="rId20"/>
    <p:sldId id="4076" r:id="rId21"/>
    <p:sldId id="4058" r:id="rId22"/>
    <p:sldId id="4067" r:id="rId23"/>
    <p:sldId id="4082" r:id="rId24"/>
    <p:sldId id="4083" r:id="rId25"/>
    <p:sldId id="4098" r:id="rId26"/>
    <p:sldId id="4099" r:id="rId27"/>
    <p:sldId id="4100" r:id="rId28"/>
    <p:sldId id="4101" r:id="rId29"/>
    <p:sldId id="4080" r:id="rId30"/>
    <p:sldId id="4086" r:id="rId31"/>
    <p:sldId id="4081" r:id="rId32"/>
    <p:sldId id="4094" r:id="rId33"/>
    <p:sldId id="4085" r:id="rId34"/>
    <p:sldId id="4102" r:id="rId35"/>
    <p:sldId id="4087" r:id="rId36"/>
    <p:sldId id="4096" r:id="rId37"/>
    <p:sldId id="4088" r:id="rId38"/>
    <p:sldId id="4097" r:id="rId39"/>
    <p:sldId id="4089" r:id="rId40"/>
    <p:sldId id="4090" r:id="rId41"/>
    <p:sldId id="4061" r:id="rId42"/>
    <p:sldId id="4062" r:id="rId43"/>
    <p:sldId id="4063" r:id="rId44"/>
    <p:sldId id="4103" r:id="rId45"/>
    <p:sldId id="4064" r:id="rId46"/>
    <p:sldId id="4095"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79B5"/>
    <a:srgbClr val="FB8C8E"/>
    <a:srgbClr val="FC8C8E"/>
    <a:srgbClr val="AA78B5"/>
    <a:srgbClr val="786DCE"/>
    <a:srgbClr val="FF8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90813" autoAdjust="0"/>
  </p:normalViewPr>
  <p:slideViewPr>
    <p:cSldViewPr snapToGrid="0">
      <p:cViewPr varScale="1">
        <p:scale>
          <a:sx n="83" d="100"/>
          <a:sy n="83" d="100"/>
        </p:scale>
        <p:origin x="9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447B8-A57C-4DC4-ACBE-C8C03C929C41}"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71570-9499-4A70-9F44-ADE5828AEB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1</a:t>
            </a:fld>
            <a:endParaRPr lang="zh-CN" altLang="en-US"/>
          </a:p>
        </p:txBody>
      </p:sp>
    </p:spTree>
    <p:extLst>
      <p:ext uri="{BB962C8B-B14F-4D97-AF65-F5344CB8AC3E}">
        <p14:creationId xmlns:p14="http://schemas.microsoft.com/office/powerpoint/2010/main" val="735854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6471570-9499-4A70-9F44-ADE5828AEB1C}" type="slidenum">
              <a:rPr lang="zh-CN" altLang="en-US" smtClean="0"/>
              <a:t>10</a:t>
            </a:fld>
            <a:endParaRPr lang="zh-CN" altLang="en-US"/>
          </a:p>
        </p:txBody>
      </p:sp>
    </p:spTree>
    <p:extLst>
      <p:ext uri="{BB962C8B-B14F-4D97-AF65-F5344CB8AC3E}">
        <p14:creationId xmlns:p14="http://schemas.microsoft.com/office/powerpoint/2010/main" val="1961149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6471570-9499-4A70-9F44-ADE5828AEB1C}" type="slidenum">
              <a:rPr lang="zh-CN" altLang="en-US" smtClean="0"/>
              <a:t>11</a:t>
            </a:fld>
            <a:endParaRPr lang="zh-CN" altLang="en-US"/>
          </a:p>
        </p:txBody>
      </p:sp>
    </p:spTree>
    <p:extLst>
      <p:ext uri="{BB962C8B-B14F-4D97-AF65-F5344CB8AC3E}">
        <p14:creationId xmlns:p14="http://schemas.microsoft.com/office/powerpoint/2010/main" val="169692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6471570-9499-4A70-9F44-ADE5828AEB1C}" type="slidenum">
              <a:rPr lang="zh-CN" altLang="en-US" smtClean="0"/>
              <a:t>12</a:t>
            </a:fld>
            <a:endParaRPr lang="zh-CN" altLang="en-US"/>
          </a:p>
        </p:txBody>
      </p:sp>
    </p:spTree>
    <p:extLst>
      <p:ext uri="{BB962C8B-B14F-4D97-AF65-F5344CB8AC3E}">
        <p14:creationId xmlns:p14="http://schemas.microsoft.com/office/powerpoint/2010/main" val="2936242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可视化需求模型能够帮助我们识别被遗漏的、不相关的和不一致的需求</a:t>
            </a:r>
          </a:p>
        </p:txBody>
      </p:sp>
      <p:sp>
        <p:nvSpPr>
          <p:cNvPr id="4" name="灯片编号占位符 3"/>
          <p:cNvSpPr>
            <a:spLocks noGrp="1"/>
          </p:cNvSpPr>
          <p:nvPr>
            <p:ph type="sldNum" sz="quarter" idx="5"/>
          </p:nvPr>
        </p:nvSpPr>
        <p:spPr/>
        <p:txBody>
          <a:bodyPr/>
          <a:lstStyle/>
          <a:p>
            <a:fld id="{C6471570-9499-4A70-9F44-ADE5828AEB1C}" type="slidenum">
              <a:rPr lang="zh-CN" altLang="en-US" smtClean="0"/>
              <a:t>13</a:t>
            </a:fld>
            <a:endParaRPr lang="zh-CN" altLang="en-US"/>
          </a:p>
        </p:txBody>
      </p:sp>
    </p:spTree>
    <p:extLst>
      <p:ext uri="{BB962C8B-B14F-4D97-AF65-F5344CB8AC3E}">
        <p14:creationId xmlns:p14="http://schemas.microsoft.com/office/powerpoint/2010/main" val="115734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把</a:t>
            </a:r>
            <a:r>
              <a:rPr lang="en-US" altLang="zh-CN" sz="1200" kern="1200" dirty="0">
                <a:solidFill>
                  <a:schemeClr val="tx1"/>
                </a:solidFill>
                <a:effectLst/>
                <a:latin typeface="+mn-lt"/>
                <a:ea typeface="+mn-ea"/>
                <a:cs typeface="+mn-cs"/>
              </a:rPr>
              <a:t>UML</a:t>
            </a:r>
            <a:r>
              <a:rPr lang="zh-CN" altLang="zh-CN" sz="1200" kern="1200" dirty="0">
                <a:solidFill>
                  <a:schemeClr val="tx1"/>
                </a:solidFill>
                <a:effectLst/>
                <a:latin typeface="+mn-lt"/>
                <a:ea typeface="+mn-ea"/>
                <a:cs typeface="+mn-cs"/>
              </a:rPr>
              <a:t>使用到实际的生产环境（设计软件架构）中，一味地画</a:t>
            </a:r>
            <a:r>
              <a:rPr lang="en-US" altLang="zh-CN" sz="1200" kern="1200" dirty="0">
                <a:solidFill>
                  <a:schemeClr val="tx1"/>
                </a:solidFill>
                <a:effectLst/>
                <a:latin typeface="+mn-lt"/>
                <a:ea typeface="+mn-ea"/>
                <a:cs typeface="+mn-cs"/>
              </a:rPr>
              <a:t>UML</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种图是不够的，还要把这些图组织起来（综合运用），才能更加有逻辑地传递设计的思想。</a:t>
            </a:r>
          </a:p>
          <a:p>
            <a:r>
              <a:rPr lang="zh-CN" altLang="zh-CN" sz="1200" dirty="0">
                <a:latin typeface="微软雅黑" panose="020B0503020204020204" pitchFamily="34" charset="-122"/>
                <a:ea typeface="微软雅黑" panose="020B0503020204020204" pitchFamily="34" charset="-122"/>
              </a:rPr>
              <a:t>Philippe Kruchten</a:t>
            </a:r>
            <a:r>
              <a:rPr lang="zh-CN" altLang="zh-CN" sz="1200" dirty="0">
                <a:solidFill>
                  <a:srgbClr val="2A3641"/>
                </a:solidFill>
                <a:latin typeface="微软雅黑" panose="020B0503020204020204" pitchFamily="34" charset="-122"/>
                <a:ea typeface="微软雅黑" panose="020B0503020204020204" pitchFamily="34" charset="-122"/>
              </a:rPr>
              <a:t>（克鲁奇特）1995年在《IEEE Software》上发表了《</a:t>
            </a:r>
            <a:r>
              <a:rPr lang="zh-CN" altLang="zh-CN" sz="1200" dirty="0">
                <a:solidFill>
                  <a:srgbClr val="FF0000"/>
                </a:solidFill>
                <a:latin typeface="微软雅黑" panose="020B0503020204020204" pitchFamily="34" charset="-122"/>
                <a:ea typeface="微软雅黑" panose="020B0503020204020204" pitchFamily="34" charset="-122"/>
              </a:rPr>
              <a:t>The 4+1 View Model of Architecture</a:t>
            </a:r>
            <a:r>
              <a:rPr lang="zh-CN" altLang="zh-CN" sz="1200" dirty="0">
                <a:solidFill>
                  <a:srgbClr val="2A3641"/>
                </a:solidFill>
                <a:latin typeface="微软雅黑" panose="020B0503020204020204" pitchFamily="34" charset="-122"/>
                <a:ea typeface="微软雅黑" panose="020B0503020204020204" pitchFamily="34" charset="-122"/>
              </a:rPr>
              <a:t>》提出了：</a:t>
            </a:r>
            <a:r>
              <a:rPr lang="zh-CN" altLang="zh-CN" sz="1200" kern="1200" dirty="0">
                <a:solidFill>
                  <a:schemeClr val="tx1"/>
                </a:solidFill>
                <a:effectLst/>
                <a:latin typeface="+mn-lt"/>
                <a:ea typeface="+mn-ea"/>
                <a:cs typeface="+mn-cs"/>
              </a:rPr>
              <a:t>提出了一个“</a:t>
            </a:r>
            <a:r>
              <a:rPr lang="en-US" altLang="zh-CN" sz="1200" kern="1200" dirty="0">
                <a:solidFill>
                  <a:schemeClr val="tx1"/>
                </a:solidFill>
                <a:effectLst/>
                <a:latin typeface="+mn-lt"/>
                <a:ea typeface="+mn-ea"/>
                <a:cs typeface="+mn-cs"/>
              </a:rPr>
              <a:t>4+1</a:t>
            </a:r>
            <a:r>
              <a:rPr lang="zh-CN" altLang="zh-CN" sz="1200" kern="1200" dirty="0">
                <a:solidFill>
                  <a:schemeClr val="tx1"/>
                </a:solidFill>
                <a:effectLst/>
                <a:latin typeface="+mn-lt"/>
                <a:ea typeface="+mn-ea"/>
                <a:cs typeface="+mn-cs"/>
              </a:rPr>
              <a:t>”视图模型，从</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个不同的视角包括</a:t>
            </a:r>
            <a:r>
              <a:rPr lang="zh-CN" altLang="zh-CN" sz="1200" b="1" kern="1200" dirty="0">
                <a:solidFill>
                  <a:schemeClr val="tx1"/>
                </a:solidFill>
                <a:effectLst/>
                <a:latin typeface="+mn-lt"/>
                <a:ea typeface="+mn-ea"/>
                <a:cs typeface="+mn-cs"/>
              </a:rPr>
              <a:t>逻辑试图</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进程视图</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物理视图</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开发视图</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场景视图</a:t>
            </a:r>
            <a:r>
              <a:rPr lang="zh-CN" altLang="zh-CN" sz="1200" kern="1200" dirty="0">
                <a:solidFill>
                  <a:schemeClr val="tx1"/>
                </a:solidFill>
                <a:effectLst/>
                <a:latin typeface="+mn-lt"/>
                <a:ea typeface="+mn-ea"/>
                <a:cs typeface="+mn-cs"/>
              </a:rPr>
              <a:t>来描述软件体系结构。每一个视图只关心系统的一个侧面，</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个试图结合在一起才能反映系统的软件体系结构的全部内容。</a:t>
            </a:r>
          </a:p>
        </p:txBody>
      </p:sp>
      <p:sp>
        <p:nvSpPr>
          <p:cNvPr id="4" name="灯片编号占位符 3"/>
          <p:cNvSpPr>
            <a:spLocks noGrp="1"/>
          </p:cNvSpPr>
          <p:nvPr>
            <p:ph type="sldNum" sz="quarter" idx="5"/>
          </p:nvPr>
        </p:nvSpPr>
        <p:spPr/>
        <p:txBody>
          <a:bodyPr/>
          <a:lstStyle/>
          <a:p>
            <a:fld id="{C6471570-9499-4A70-9F44-ADE5828AEB1C}" type="slidenum">
              <a:rPr lang="zh-CN" altLang="en-US" smtClean="0"/>
              <a:t>14</a:t>
            </a:fld>
            <a:endParaRPr lang="zh-CN" altLang="en-US"/>
          </a:p>
        </p:txBody>
      </p:sp>
    </p:spTree>
    <p:extLst>
      <p:ext uri="{BB962C8B-B14F-4D97-AF65-F5344CB8AC3E}">
        <p14:creationId xmlns:p14="http://schemas.microsoft.com/office/powerpoint/2010/main" val="3447424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Philippe </a:t>
            </a:r>
            <a:r>
              <a:rPr lang="en-US" altLang="zh-CN" sz="1200" b="0" i="0" kern="1200" dirty="0" err="1">
                <a:solidFill>
                  <a:schemeClr val="tx1"/>
                </a:solidFill>
                <a:effectLst/>
                <a:latin typeface="+mn-lt"/>
                <a:ea typeface="+mn-ea"/>
                <a:cs typeface="+mn-cs"/>
              </a:rPr>
              <a:t>Kruchten</a:t>
            </a:r>
            <a:r>
              <a:rPr lang="en-US" altLang="zh-CN" sz="1200" b="0" i="0" kern="1200" dirty="0">
                <a:solidFill>
                  <a:schemeClr val="tx1"/>
                </a:solidFill>
                <a:effectLst/>
                <a:latin typeface="+mn-lt"/>
                <a:ea typeface="+mn-ea"/>
                <a:cs typeface="+mn-cs"/>
              </a:rPr>
              <a:t> 4+1</a:t>
            </a:r>
            <a:r>
              <a:rPr lang="zh-CN" altLang="en-US" sz="1200" b="0" i="0" kern="1200" dirty="0">
                <a:solidFill>
                  <a:schemeClr val="tx1"/>
                </a:solidFill>
                <a:effectLst/>
                <a:latin typeface="+mn-lt"/>
                <a:ea typeface="+mn-ea"/>
                <a:cs typeface="+mn-cs"/>
              </a:rPr>
              <a:t>视图的说法是：逻辑架构、开发架构、进程架构、物理架构。</a:t>
            </a:r>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15</a:t>
            </a:fld>
            <a:endParaRPr lang="zh-CN" altLang="en-US"/>
          </a:p>
        </p:txBody>
      </p:sp>
    </p:spTree>
    <p:extLst>
      <p:ext uri="{BB962C8B-B14F-4D97-AF65-F5344CB8AC3E}">
        <p14:creationId xmlns:p14="http://schemas.microsoft.com/office/powerpoint/2010/main" val="24226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a:solidFill>
                  <a:schemeClr val="tx1"/>
                </a:solidFill>
                <a:effectLst/>
                <a:latin typeface="+mn-lt"/>
                <a:ea typeface="+mn-ea"/>
                <a:cs typeface="+mn-cs"/>
              </a:rPr>
              <a:t>该模型包含五个主要的视图</a:t>
            </a:r>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逻辑视图（</a:t>
            </a:r>
            <a:r>
              <a:rPr lang="en-US" altLang="zh-CN" sz="1200" b="0" i="0" kern="1200" dirty="0">
                <a:solidFill>
                  <a:schemeClr val="tx1"/>
                </a:solidFill>
                <a:effectLst/>
                <a:latin typeface="+mn-lt"/>
                <a:ea typeface="+mn-ea"/>
                <a:cs typeface="+mn-cs"/>
              </a:rPr>
              <a:t>Logical View</a:t>
            </a:r>
            <a:r>
              <a:rPr lang="zh-CN" altLang="en-US" sz="1200" b="0" i="0" kern="1200" dirty="0">
                <a:solidFill>
                  <a:schemeClr val="tx1"/>
                </a:solidFill>
                <a:effectLst/>
                <a:latin typeface="+mn-lt"/>
                <a:ea typeface="+mn-ea"/>
                <a:cs typeface="+mn-cs"/>
              </a:rPr>
              <a:t>），设计的对象模型（使用面向对象的设计方法时）。</a:t>
            </a:r>
          </a:p>
          <a:p>
            <a:pPr fontAlgn="base"/>
            <a:r>
              <a:rPr lang="zh-CN" altLang="en-US" sz="1200" b="0" i="0" kern="1200" dirty="0">
                <a:solidFill>
                  <a:schemeClr val="tx1"/>
                </a:solidFill>
                <a:effectLst/>
                <a:latin typeface="+mn-lt"/>
                <a:ea typeface="+mn-ea"/>
                <a:cs typeface="+mn-cs"/>
              </a:rPr>
              <a:t>进程视图（</a:t>
            </a:r>
            <a:r>
              <a:rPr lang="en-US" altLang="zh-CN" sz="1200" b="0" i="0" kern="1200" dirty="0">
                <a:solidFill>
                  <a:schemeClr val="tx1"/>
                </a:solidFill>
                <a:effectLst/>
                <a:latin typeface="+mn-lt"/>
                <a:ea typeface="+mn-ea"/>
                <a:cs typeface="+mn-cs"/>
              </a:rPr>
              <a:t>Process View</a:t>
            </a:r>
            <a:r>
              <a:rPr lang="zh-CN" altLang="en-US" sz="1200" b="0" i="0" kern="1200" dirty="0">
                <a:solidFill>
                  <a:schemeClr val="tx1"/>
                </a:solidFill>
                <a:effectLst/>
                <a:latin typeface="+mn-lt"/>
                <a:ea typeface="+mn-ea"/>
                <a:cs typeface="+mn-cs"/>
              </a:rPr>
              <a:t>），捕捉设计的并发和同步特征。</a:t>
            </a:r>
          </a:p>
          <a:p>
            <a:pPr fontAlgn="base"/>
            <a:r>
              <a:rPr lang="zh-CN" altLang="en-US" sz="1200" b="0" i="0" kern="1200" dirty="0">
                <a:solidFill>
                  <a:schemeClr val="tx1"/>
                </a:solidFill>
                <a:effectLst/>
                <a:latin typeface="+mn-lt"/>
                <a:ea typeface="+mn-ea"/>
                <a:cs typeface="+mn-cs"/>
              </a:rPr>
              <a:t>物理视图（</a:t>
            </a:r>
            <a:r>
              <a:rPr lang="en-US" altLang="zh-CN" sz="1200" b="0" i="0" kern="1200" dirty="0">
                <a:solidFill>
                  <a:schemeClr val="tx1"/>
                </a:solidFill>
                <a:effectLst/>
                <a:latin typeface="+mn-lt"/>
                <a:ea typeface="+mn-ea"/>
                <a:cs typeface="+mn-cs"/>
              </a:rPr>
              <a:t>Physical View</a:t>
            </a:r>
            <a:r>
              <a:rPr lang="zh-CN" altLang="en-US" sz="1200" b="0" i="0" kern="1200" dirty="0">
                <a:solidFill>
                  <a:schemeClr val="tx1"/>
                </a:solidFill>
                <a:effectLst/>
                <a:latin typeface="+mn-lt"/>
                <a:ea typeface="+mn-ea"/>
                <a:cs typeface="+mn-cs"/>
              </a:rPr>
              <a:t>），描述了软件到硬件的映射，反映了分布式特性。</a:t>
            </a:r>
          </a:p>
          <a:p>
            <a:pPr fontAlgn="base"/>
            <a:r>
              <a:rPr lang="zh-CN" altLang="en-US" sz="1200" b="0" i="0" kern="1200" dirty="0">
                <a:solidFill>
                  <a:schemeClr val="tx1"/>
                </a:solidFill>
                <a:effectLst/>
                <a:latin typeface="+mn-lt"/>
                <a:ea typeface="+mn-ea"/>
                <a:cs typeface="+mn-cs"/>
              </a:rPr>
              <a:t>开发视图（</a:t>
            </a:r>
            <a:r>
              <a:rPr lang="en-US" altLang="zh-CN" sz="1200" b="0" i="0" kern="1200" dirty="0">
                <a:solidFill>
                  <a:schemeClr val="tx1"/>
                </a:solidFill>
                <a:effectLst/>
                <a:latin typeface="+mn-lt"/>
                <a:ea typeface="+mn-ea"/>
                <a:cs typeface="+mn-cs"/>
              </a:rPr>
              <a:t>Development View</a:t>
            </a:r>
            <a:r>
              <a:rPr lang="zh-CN" altLang="en-US" sz="1200" b="0" i="0" kern="1200" dirty="0">
                <a:solidFill>
                  <a:schemeClr val="tx1"/>
                </a:solidFill>
                <a:effectLst/>
                <a:latin typeface="+mn-lt"/>
                <a:ea typeface="+mn-ea"/>
                <a:cs typeface="+mn-cs"/>
              </a:rPr>
              <a:t>），描述了在开发环境中软件的静态组织结构。</a:t>
            </a:r>
          </a:p>
          <a:p>
            <a:endParaRPr lang="zh-CN"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架构的描述，即所做的各种决定，可以围绕着这四个视图来组织，然后由一些用例 （</a:t>
            </a:r>
            <a:r>
              <a:rPr lang="en-US" altLang="zh-CN" sz="1200" b="0" i="0" kern="1200" dirty="0">
                <a:solidFill>
                  <a:schemeClr val="tx1"/>
                </a:solidFill>
                <a:effectLst/>
                <a:latin typeface="+mn-lt"/>
                <a:ea typeface="+mn-ea"/>
                <a:cs typeface="+mn-cs"/>
              </a:rPr>
              <a:t>use cases</a:t>
            </a:r>
            <a:r>
              <a:rPr lang="zh-CN" altLang="en-US" sz="1200" b="0" i="0" kern="1200" dirty="0">
                <a:solidFill>
                  <a:schemeClr val="tx1"/>
                </a:solidFill>
                <a:effectLst/>
                <a:latin typeface="+mn-lt"/>
                <a:ea typeface="+mn-ea"/>
                <a:cs typeface="+mn-cs"/>
              </a:rPr>
              <a:t>）或场景</a:t>
            </a:r>
            <a:r>
              <a:rPr lang="en-US" altLang="zh-CN" sz="1200" b="0" i="0" kern="1200" dirty="0">
                <a:solidFill>
                  <a:schemeClr val="tx1"/>
                </a:solidFill>
                <a:effectLst/>
                <a:latin typeface="+mn-lt"/>
                <a:ea typeface="+mn-ea"/>
                <a:cs typeface="+mn-cs"/>
              </a:rPr>
              <a:t>(scenarios)</a:t>
            </a:r>
            <a:r>
              <a:rPr lang="zh-CN" altLang="en-US" sz="1200" b="0" i="0" kern="1200" dirty="0">
                <a:solidFill>
                  <a:schemeClr val="tx1"/>
                </a:solidFill>
                <a:effectLst/>
                <a:latin typeface="+mn-lt"/>
                <a:ea typeface="+mn-ea"/>
                <a:cs typeface="+mn-cs"/>
              </a:rPr>
              <a:t>来说明，从而形成了第五个视图。场景视图（</a:t>
            </a:r>
            <a:r>
              <a:rPr lang="en-US" altLang="zh-CN" sz="1200" b="0" i="0" kern="1200" dirty="0">
                <a:solidFill>
                  <a:schemeClr val="tx1"/>
                </a:solidFill>
                <a:effectLst/>
                <a:latin typeface="+mn-lt"/>
                <a:ea typeface="+mn-ea"/>
                <a:cs typeface="+mn-cs"/>
              </a:rPr>
              <a:t>Use-Case View, or Scenarios</a:t>
            </a:r>
            <a:r>
              <a:rPr lang="zh-CN" altLang="en-US" sz="1200" b="0" i="0" kern="1200" dirty="0">
                <a:solidFill>
                  <a:schemeClr val="tx1"/>
                </a:solidFill>
                <a:effectLst/>
                <a:latin typeface="+mn-lt"/>
                <a:ea typeface="+mn-ea"/>
                <a:cs typeface="+mn-cs"/>
              </a:rPr>
              <a:t>），该视图是其他视图的冗余（因此”＋</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dirty="0"/>
          </a:p>
          <a:p>
            <a:r>
              <a:rPr lang="zh-CN" altLang="en-US" sz="1200" b="0" i="0" kern="1200" dirty="0">
                <a:solidFill>
                  <a:schemeClr val="tx1"/>
                </a:solidFill>
                <a:effectLst/>
                <a:latin typeface="+mn-lt"/>
                <a:ea typeface="+mn-ea"/>
                <a:cs typeface="+mn-cs"/>
              </a:rPr>
              <a:t>后来，</a:t>
            </a:r>
            <a:r>
              <a:rPr lang="en-US" altLang="zh-CN" sz="1200" b="0" i="0" kern="1200" dirty="0">
                <a:solidFill>
                  <a:schemeClr val="tx1"/>
                </a:solidFill>
                <a:effectLst/>
                <a:latin typeface="+mn-lt"/>
                <a:ea typeface="+mn-ea"/>
                <a:cs typeface="+mn-cs"/>
              </a:rPr>
              <a:t>Philippe </a:t>
            </a:r>
            <a:r>
              <a:rPr lang="en-US" altLang="zh-CN" sz="1200" b="0" i="0" kern="1200" dirty="0" err="1">
                <a:solidFill>
                  <a:schemeClr val="tx1"/>
                </a:solidFill>
                <a:effectLst/>
                <a:latin typeface="+mn-lt"/>
                <a:ea typeface="+mn-ea"/>
                <a:cs typeface="+mn-cs"/>
              </a:rPr>
              <a:t>Kruchten</a:t>
            </a:r>
            <a:r>
              <a:rPr lang="zh-CN" altLang="en-US" sz="1200" b="0" i="0" kern="1200" dirty="0">
                <a:solidFill>
                  <a:schemeClr val="tx1"/>
                </a:solidFill>
                <a:effectLst/>
                <a:latin typeface="+mn-lt"/>
                <a:ea typeface="+mn-ea"/>
                <a:cs typeface="+mn-cs"/>
              </a:rPr>
              <a:t>加入</a:t>
            </a:r>
            <a:r>
              <a:rPr lang="en-US" altLang="zh-CN" sz="1200" b="0" i="0" kern="1200" dirty="0">
                <a:solidFill>
                  <a:schemeClr val="tx1"/>
                </a:solidFill>
                <a:effectLst/>
                <a:latin typeface="+mn-lt"/>
                <a:ea typeface="+mn-ea"/>
                <a:cs typeface="+mn-cs"/>
              </a:rPr>
              <a:t>Rational</a:t>
            </a:r>
            <a:r>
              <a:rPr lang="zh-CN" altLang="en-US" sz="1200" b="0" i="0" kern="1200" dirty="0">
                <a:solidFill>
                  <a:schemeClr val="tx1"/>
                </a:solidFill>
                <a:effectLst/>
                <a:latin typeface="+mn-lt"/>
                <a:ea typeface="+mn-ea"/>
                <a:cs typeface="+mn-cs"/>
              </a:rPr>
              <a:t>，他的</a:t>
            </a:r>
            <a:r>
              <a:rPr lang="en-US" altLang="zh-CN" sz="1200" b="0" i="0" kern="1200" dirty="0">
                <a:solidFill>
                  <a:schemeClr val="tx1"/>
                </a:solidFill>
                <a:effectLst/>
                <a:latin typeface="+mn-lt"/>
                <a:ea typeface="+mn-ea"/>
                <a:cs typeface="+mn-cs"/>
              </a:rPr>
              <a:t>4+1</a:t>
            </a:r>
            <a:r>
              <a:rPr lang="zh-CN" altLang="en-US" sz="1200" b="0" i="0" kern="1200" dirty="0">
                <a:solidFill>
                  <a:schemeClr val="tx1"/>
                </a:solidFill>
                <a:effectLst/>
                <a:latin typeface="+mn-lt"/>
                <a:ea typeface="+mn-ea"/>
                <a:cs typeface="+mn-cs"/>
              </a:rPr>
              <a:t>视图方法演变为著名的、为许多架构师所熟知的“</a:t>
            </a:r>
            <a:r>
              <a:rPr lang="en-US" altLang="zh-CN" sz="1200" b="0" i="0" kern="1200" dirty="0">
                <a:solidFill>
                  <a:schemeClr val="tx1"/>
                </a:solidFill>
                <a:effectLst/>
                <a:latin typeface="+mn-lt"/>
                <a:ea typeface="+mn-ea"/>
                <a:cs typeface="+mn-cs"/>
              </a:rPr>
              <a:t>RUP 4+1</a:t>
            </a:r>
            <a:r>
              <a:rPr lang="zh-CN" altLang="en-US" sz="1200" b="0" i="0" kern="1200" dirty="0">
                <a:solidFill>
                  <a:schemeClr val="tx1"/>
                </a:solidFill>
                <a:effectLst/>
                <a:latin typeface="+mn-lt"/>
                <a:ea typeface="+mn-ea"/>
                <a:cs typeface="+mn-cs"/>
              </a:rPr>
              <a:t>视图方法”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zh-CN" sz="1200" dirty="0">
                <a:solidFill>
                  <a:srgbClr val="2A3641"/>
                </a:solidFill>
                <a:latin typeface="微软雅黑" panose="020B0503020204020204" pitchFamily="34" charset="-122"/>
                <a:ea typeface="微软雅黑" panose="020B0503020204020204" pitchFamily="34" charset="-122"/>
              </a:rPr>
              <a:t>并不是所有的软件架构都需要"4＋1"视图。无用的视图可以从架构描述中省略，</a:t>
            </a:r>
            <a:endParaRPr lang="en-US" altLang="zh-CN" sz="1200" dirty="0">
              <a:solidFill>
                <a:srgbClr val="2A3641"/>
              </a:solidFill>
              <a:latin typeface="微软雅黑" panose="020B0503020204020204" pitchFamily="34" charset="-122"/>
              <a:ea typeface="微软雅黑" panose="020B0503020204020204" pitchFamily="34" charset="-122"/>
            </a:endParaRPr>
          </a:p>
          <a:p>
            <a:pPr fontAlgn="base"/>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6471570-9499-4A70-9F44-ADE5828AEB1C}" type="slidenum">
              <a:rPr lang="zh-CN" altLang="en-US" smtClean="0"/>
              <a:t>16</a:t>
            </a:fld>
            <a:endParaRPr lang="zh-CN" altLang="en-US"/>
          </a:p>
        </p:txBody>
      </p:sp>
    </p:spTree>
    <p:extLst>
      <p:ext uri="{BB962C8B-B14F-4D97-AF65-F5344CB8AC3E}">
        <p14:creationId xmlns:p14="http://schemas.microsoft.com/office/powerpoint/2010/main" val="522247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17</a:t>
            </a:fld>
            <a:endParaRPr lang="zh-CN" altLang="en-US"/>
          </a:p>
        </p:txBody>
      </p:sp>
    </p:spTree>
    <p:extLst>
      <p:ext uri="{BB962C8B-B14F-4D97-AF65-F5344CB8AC3E}">
        <p14:creationId xmlns:p14="http://schemas.microsoft.com/office/powerpoint/2010/main" val="3934176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使用面向对象方法来开发产品对需求开发方法，并没有什么特别的要求。因为需求开发关注的是用户需要系统做什么 以及系统必须具有什么功能，而不是应该如何实现系统。本项目组在抽象层上使用了</a:t>
            </a:r>
            <a:r>
              <a:rPr lang="en-US" altLang="zh-CN" dirty="0"/>
              <a:t>UML</a:t>
            </a:r>
            <a:r>
              <a:rPr lang="zh-CN" altLang="en-US" dirty="0"/>
              <a:t>中以下四种视图进行需求分析。</a:t>
            </a:r>
            <a:endParaRPr lang="en-US" altLang="zh-CN" dirty="0"/>
          </a:p>
          <a:p>
            <a:r>
              <a:rPr lang="zh-CN" altLang="en-US" sz="1400" b="1" dirty="0"/>
              <a:t>类图</a:t>
            </a:r>
            <a:r>
              <a:rPr lang="zh-CN" altLang="en-US" sz="1200" dirty="0"/>
              <a:t>，用来描述应用领域中的对象的类、类的属性、行为和特性以及类之间的联系。但本项目组已创建实体关系图和数据字典，能够覆盖类图的内容，没有必要再创建类图。</a:t>
            </a:r>
            <a:endParaRPr lang="en-US" altLang="zh-CN" sz="1200" dirty="0"/>
          </a:p>
          <a:p>
            <a:endParaRPr lang="en-US" altLang="zh-CN" sz="1200" dirty="0"/>
          </a:p>
          <a:p>
            <a:r>
              <a:rPr lang="zh-CN" altLang="en-US" sz="1400" b="1" dirty="0"/>
              <a:t>用例图</a:t>
            </a:r>
            <a:r>
              <a:rPr lang="zh-CN" altLang="en-US" sz="1200" dirty="0"/>
              <a:t>，用来描述系统外部执行者与其交互用例之间的关系。</a:t>
            </a:r>
            <a:endParaRPr lang="en-US" altLang="zh-CN" sz="1200" dirty="0"/>
          </a:p>
          <a:p>
            <a:endParaRPr lang="en-US" altLang="zh-CN" sz="1200" dirty="0"/>
          </a:p>
          <a:p>
            <a:r>
              <a:rPr lang="zh-CN" altLang="en-US" sz="1400" b="1" dirty="0"/>
              <a:t>活动图</a:t>
            </a:r>
            <a:r>
              <a:rPr lang="zh-CN" altLang="en-US" sz="1200" dirty="0"/>
              <a:t>，用来描述用例中交错的各种流或者执行某个动作的执行者角色或者业务处理中的流程。</a:t>
            </a:r>
            <a:endParaRPr lang="en-US" altLang="zh-CN" sz="1200" dirty="0"/>
          </a:p>
          <a:p>
            <a:endParaRPr lang="en-US" altLang="zh-CN" sz="1200" dirty="0"/>
          </a:p>
          <a:p>
            <a:r>
              <a:rPr lang="zh-CN" altLang="en-US" sz="1400" b="1" dirty="0"/>
              <a:t>状态机图</a:t>
            </a:r>
            <a:r>
              <a:rPr lang="zh-CN" altLang="en-US" sz="1200" dirty="0"/>
              <a:t>，用来描述系统或者数据对象的不同状态以及在各个状态之间过渡的状态转换。</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18</a:t>
            </a:fld>
            <a:endParaRPr lang="zh-CN" altLang="en-US"/>
          </a:p>
        </p:txBody>
      </p:sp>
    </p:spTree>
    <p:extLst>
      <p:ext uri="{BB962C8B-B14F-4D97-AF65-F5344CB8AC3E}">
        <p14:creationId xmlns:p14="http://schemas.microsoft.com/office/powerpoint/2010/main" val="252106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19</a:t>
            </a:fld>
            <a:endParaRPr lang="zh-CN" altLang="en-US"/>
          </a:p>
        </p:txBody>
      </p:sp>
    </p:spTree>
    <p:extLst>
      <p:ext uri="{BB962C8B-B14F-4D97-AF65-F5344CB8AC3E}">
        <p14:creationId xmlns:p14="http://schemas.microsoft.com/office/powerpoint/2010/main" val="61116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2</a:t>
            </a:fld>
            <a:endParaRPr lang="zh-CN" altLang="en-US"/>
          </a:p>
        </p:txBody>
      </p:sp>
    </p:spTree>
    <p:extLst>
      <p:ext uri="{BB962C8B-B14F-4D97-AF65-F5344CB8AC3E}">
        <p14:creationId xmlns:p14="http://schemas.microsoft.com/office/powerpoint/2010/main" val="2440166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20</a:t>
            </a:fld>
            <a:endParaRPr lang="zh-CN" altLang="en-US"/>
          </a:p>
        </p:txBody>
      </p:sp>
    </p:spTree>
    <p:extLst>
      <p:ext uri="{BB962C8B-B14F-4D97-AF65-F5344CB8AC3E}">
        <p14:creationId xmlns:p14="http://schemas.microsoft.com/office/powerpoint/2010/main" val="1390846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用例模型用于需求分析阶段，它的建立是系统开发者和用户反复讨论的结果。</a:t>
            </a:r>
            <a:endParaRPr lang="en-US" altLang="zh-CN" dirty="0"/>
          </a:p>
          <a:p>
            <a:r>
              <a:rPr lang="zh-CN" altLang="en-US" dirty="0"/>
              <a:t>用例模型的作用：</a:t>
            </a:r>
            <a:endParaRPr lang="en-US" altLang="zh-CN" dirty="0"/>
          </a:p>
          <a:p>
            <a:r>
              <a:rPr lang="en-US" altLang="zh-CN" dirty="0"/>
              <a:t>1-</a:t>
            </a:r>
            <a:r>
              <a:rPr lang="zh-CN" altLang="en-US" dirty="0"/>
              <a:t>识别谁或什么与系统进行交互 和系统应该做什么</a:t>
            </a:r>
            <a:endParaRPr lang="en-US" altLang="zh-CN" dirty="0"/>
          </a:p>
          <a:p>
            <a:r>
              <a:rPr lang="en-US" altLang="zh-CN" dirty="0"/>
              <a:t>2-</a:t>
            </a:r>
            <a:r>
              <a:rPr lang="zh-CN" altLang="en-US" dirty="0"/>
              <a:t>验证所有的需求都是否已经捕捉到</a:t>
            </a:r>
            <a:endParaRPr lang="en-US" altLang="zh-CN" dirty="0"/>
          </a:p>
          <a:p>
            <a:r>
              <a:rPr lang="en-US" altLang="zh-CN" dirty="0"/>
              <a:t>3-</a:t>
            </a:r>
            <a:r>
              <a:rPr lang="zh-CN" altLang="en-US" dirty="0"/>
              <a:t>作为项目计划的参考</a:t>
            </a:r>
            <a:endParaRPr lang="en-US" altLang="zh-CN" dirty="0"/>
          </a:p>
          <a:p>
            <a:r>
              <a:rPr lang="zh-CN" altLang="en-US" sz="1200" b="0" i="0" kern="1200" dirty="0">
                <a:solidFill>
                  <a:schemeClr val="tx1"/>
                </a:solidFill>
                <a:effectLst/>
                <a:latin typeface="+mn-lt"/>
                <a:ea typeface="+mn-ea"/>
                <a:cs typeface="+mn-cs"/>
              </a:rPr>
              <a:t>其实就是说明</a:t>
            </a:r>
            <a:r>
              <a:rPr lang="en-US" altLang="zh-CN" sz="1200" b="0" i="0" kern="1200" dirty="0">
                <a:solidFill>
                  <a:schemeClr val="tx1"/>
                </a:solidFill>
                <a:effectLst/>
                <a:latin typeface="+mn-lt"/>
                <a:ea typeface="+mn-ea"/>
                <a:cs typeface="+mn-cs"/>
              </a:rPr>
              <a:t>XX</a:t>
            </a:r>
            <a:r>
              <a:rPr lang="zh-CN" altLang="en-US" sz="1200" b="0" i="0" kern="1200" dirty="0">
                <a:solidFill>
                  <a:schemeClr val="tx1"/>
                </a:solidFill>
                <a:effectLst/>
                <a:latin typeface="+mn-lt"/>
                <a:ea typeface="+mn-ea"/>
                <a:cs typeface="+mn-cs"/>
              </a:rPr>
              <a:t>用户能够利用</a:t>
            </a:r>
            <a:r>
              <a:rPr lang="en-US" altLang="zh-CN" sz="1200" b="0" i="0" kern="1200" dirty="0">
                <a:solidFill>
                  <a:schemeClr val="tx1"/>
                </a:solidFill>
                <a:effectLst/>
                <a:latin typeface="+mn-lt"/>
                <a:ea typeface="+mn-ea"/>
                <a:cs typeface="+mn-cs"/>
              </a:rPr>
              <a:t>XX</a:t>
            </a:r>
            <a:r>
              <a:rPr lang="zh-CN" altLang="en-US" sz="1200" b="0" i="0" kern="1200" dirty="0">
                <a:solidFill>
                  <a:schemeClr val="tx1"/>
                </a:solidFill>
                <a:effectLst/>
                <a:latin typeface="+mn-lt"/>
                <a:ea typeface="+mn-ea"/>
                <a:cs typeface="+mn-cs"/>
              </a:rPr>
              <a:t>产品做什么事情</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21</a:t>
            </a:fld>
            <a:endParaRPr lang="zh-CN" altLang="en-US"/>
          </a:p>
        </p:txBody>
      </p:sp>
    </p:spTree>
    <p:extLst>
      <p:ext uri="{BB962C8B-B14F-4D97-AF65-F5344CB8AC3E}">
        <p14:creationId xmlns:p14="http://schemas.microsoft.com/office/powerpoint/2010/main" val="4097648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用例模型的内容：</a:t>
            </a:r>
            <a:endParaRPr lang="en-US" altLang="zh-CN" dirty="0"/>
          </a:p>
          <a:p>
            <a:r>
              <a:rPr lang="en-US" altLang="zh-CN" dirty="0"/>
              <a:t>1-</a:t>
            </a:r>
            <a:r>
              <a:rPr lang="zh-CN" altLang="en-US" dirty="0"/>
              <a:t>用例图 用例规约（即用例描述文档）</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22</a:t>
            </a:fld>
            <a:endParaRPr lang="zh-CN" altLang="en-US"/>
          </a:p>
        </p:txBody>
      </p:sp>
    </p:spTree>
    <p:extLst>
      <p:ext uri="{BB962C8B-B14F-4D97-AF65-F5344CB8AC3E}">
        <p14:creationId xmlns:p14="http://schemas.microsoft.com/office/powerpoint/2010/main" val="13134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用例模型的内容：</a:t>
            </a:r>
            <a:endParaRPr lang="en-US" altLang="zh-CN" dirty="0"/>
          </a:p>
          <a:p>
            <a:r>
              <a:rPr lang="en-US" altLang="zh-CN" dirty="0"/>
              <a:t>1-</a:t>
            </a:r>
            <a:r>
              <a:rPr lang="zh-CN" altLang="en-US" dirty="0"/>
              <a:t>用例图 用例规约（即用例描述文档）</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23</a:t>
            </a:fld>
            <a:endParaRPr lang="zh-CN" altLang="en-US"/>
          </a:p>
        </p:txBody>
      </p:sp>
    </p:spTree>
    <p:extLst>
      <p:ext uri="{BB962C8B-B14F-4D97-AF65-F5344CB8AC3E}">
        <p14:creationId xmlns:p14="http://schemas.microsoft.com/office/powerpoint/2010/main" val="2003146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用例模型的内容：</a:t>
            </a:r>
            <a:endParaRPr lang="en-US" altLang="zh-CN" dirty="0"/>
          </a:p>
          <a:p>
            <a:r>
              <a:rPr lang="en-US" altLang="zh-CN" dirty="0"/>
              <a:t>1-</a:t>
            </a:r>
            <a:r>
              <a:rPr lang="zh-CN" altLang="en-US" dirty="0"/>
              <a:t>用例图 用例规约（即用例描述文档）</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24</a:t>
            </a:fld>
            <a:endParaRPr lang="zh-CN" altLang="en-US"/>
          </a:p>
        </p:txBody>
      </p:sp>
    </p:spTree>
    <p:extLst>
      <p:ext uri="{BB962C8B-B14F-4D97-AF65-F5344CB8AC3E}">
        <p14:creationId xmlns:p14="http://schemas.microsoft.com/office/powerpoint/2010/main" val="4274188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接上文的案例分析，在该</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中主要包含着两个端，分别是后台管理系统和钓鱼发烧友用的客户端，绘制了对应的用例图。</a:t>
            </a:r>
          </a:p>
          <a:p>
            <a:endParaRPr lang="en-US" altLang="zh-CN"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25</a:t>
            </a:fld>
            <a:endParaRPr lang="zh-CN" altLang="en-US"/>
          </a:p>
        </p:txBody>
      </p:sp>
    </p:spTree>
    <p:extLst>
      <p:ext uri="{BB962C8B-B14F-4D97-AF65-F5344CB8AC3E}">
        <p14:creationId xmlns:p14="http://schemas.microsoft.com/office/powerpoint/2010/main" val="2670022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此处展示约钓相关服务的用例图</a:t>
            </a:r>
          </a:p>
        </p:txBody>
      </p:sp>
      <p:sp>
        <p:nvSpPr>
          <p:cNvPr id="4" name="灯片编号占位符 3"/>
          <p:cNvSpPr>
            <a:spLocks noGrp="1"/>
          </p:cNvSpPr>
          <p:nvPr>
            <p:ph type="sldNum" sz="quarter" idx="5"/>
          </p:nvPr>
        </p:nvSpPr>
        <p:spPr/>
        <p:txBody>
          <a:bodyPr/>
          <a:lstStyle/>
          <a:p>
            <a:fld id="{C6471570-9499-4A70-9F44-ADE5828AEB1C}" type="slidenum">
              <a:rPr lang="zh-CN" altLang="en-US" smtClean="0"/>
              <a:t>26</a:t>
            </a:fld>
            <a:endParaRPr lang="zh-CN" altLang="en-US"/>
          </a:p>
        </p:txBody>
      </p:sp>
    </p:spTree>
    <p:extLst>
      <p:ext uri="{BB962C8B-B14F-4D97-AF65-F5344CB8AC3E}">
        <p14:creationId xmlns:p14="http://schemas.microsoft.com/office/powerpoint/2010/main" val="4195023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zh-CN" altLang="en-US" sz="1200" b="1" dirty="0"/>
              <a:t>用例说明主要组成：</a:t>
            </a:r>
            <a:endParaRPr lang="en-US" altLang="zh-CN" sz="1200" b="1" dirty="0"/>
          </a:p>
          <a:p>
            <a:r>
              <a:rPr lang="zh-CN" altLang="en-US" sz="1200" dirty="0"/>
              <a:t>用例名称 简要说明 优先级 参与者 前置条件 后置条件 主事件流</a:t>
            </a:r>
          </a:p>
          <a:p>
            <a:endParaRPr lang="zh-CN" altLang="en-US" sz="1200" dirty="0"/>
          </a:p>
          <a:p>
            <a:r>
              <a:rPr lang="zh-CN" altLang="en-US" sz="1200" dirty="0"/>
              <a:t>其他事件流 此用例所泛化的用例列表 此用例所包含的用例列表 此用例所扩展的用例列表</a:t>
            </a:r>
          </a:p>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27</a:t>
            </a:fld>
            <a:endParaRPr lang="zh-CN" altLang="en-US"/>
          </a:p>
        </p:txBody>
      </p:sp>
    </p:spTree>
    <p:extLst>
      <p:ext uri="{BB962C8B-B14F-4D97-AF65-F5344CB8AC3E}">
        <p14:creationId xmlns:p14="http://schemas.microsoft.com/office/powerpoint/2010/main" val="2017645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C6471570-9499-4A70-9F44-ADE5828AEB1C}" type="slidenum">
              <a:rPr lang="zh-CN" altLang="en-US" smtClean="0"/>
              <a:t>28</a:t>
            </a:fld>
            <a:endParaRPr lang="zh-CN" altLang="en-US"/>
          </a:p>
        </p:txBody>
      </p:sp>
    </p:spTree>
    <p:extLst>
      <p:ext uri="{BB962C8B-B14F-4D97-AF65-F5344CB8AC3E}">
        <p14:creationId xmlns:p14="http://schemas.microsoft.com/office/powerpoint/2010/main" val="3257979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UML</a:t>
            </a:r>
            <a:r>
              <a:rPr lang="zh-CN" altLang="en-US" sz="1200" b="0" i="0" kern="1200" dirty="0">
                <a:solidFill>
                  <a:schemeClr val="tx1"/>
                </a:solidFill>
                <a:effectLst/>
                <a:latin typeface="+mn-lt"/>
                <a:ea typeface="+mn-ea"/>
                <a:cs typeface="+mn-cs"/>
              </a:rPr>
              <a:t>中通常建议使用“类图”作为表达领域模型的图形。</a:t>
            </a:r>
            <a:br>
              <a:rPr lang="zh-CN" altLang="en-US" dirty="0"/>
            </a:br>
            <a:r>
              <a:rPr lang="zh-CN" altLang="en-US" sz="1200" b="0" i="0" kern="1200" dirty="0">
                <a:solidFill>
                  <a:schemeClr val="tx1"/>
                </a:solidFill>
                <a:effectLst/>
                <a:latin typeface="+mn-lt"/>
                <a:ea typeface="+mn-ea"/>
                <a:cs typeface="+mn-cs"/>
              </a:rPr>
              <a:t>类图主要表达的是问题领域的“抽象概念”，在这个抽象概念中，除了表达该抽象概念的名称外，另外需要表达该抽象概念的“属性”与”行为”。</a:t>
            </a:r>
            <a:br>
              <a:rPr lang="zh-CN" altLang="en-US" dirty="0"/>
            </a:br>
            <a:r>
              <a:rPr lang="zh-CN" altLang="en-US" sz="1200" b="0" i="0" kern="1200" dirty="0">
                <a:solidFill>
                  <a:schemeClr val="tx1"/>
                </a:solidFill>
                <a:effectLst/>
                <a:latin typeface="+mn-lt"/>
                <a:ea typeface="+mn-ea"/>
                <a:cs typeface="+mn-cs"/>
              </a:rPr>
              <a:t>类图的主要目的是在进行软件开发前，先对软件所需面对问题领域的本质作一个通盘性的了解，但类图在软件设计之初并不完全正确，必须通过后续的检查才能够逐渐趋近于真实世界的领域模型。</a:t>
            </a:r>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29</a:t>
            </a:fld>
            <a:endParaRPr lang="zh-CN" altLang="en-US"/>
          </a:p>
        </p:txBody>
      </p:sp>
    </p:spTree>
    <p:extLst>
      <p:ext uri="{BB962C8B-B14F-4D97-AF65-F5344CB8AC3E}">
        <p14:creationId xmlns:p14="http://schemas.microsoft.com/office/powerpoint/2010/main" val="3319401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3</a:t>
            </a:fld>
            <a:endParaRPr lang="zh-CN" altLang="en-US"/>
          </a:p>
        </p:txBody>
      </p:sp>
    </p:spTree>
    <p:extLst>
      <p:ext uri="{BB962C8B-B14F-4D97-AF65-F5344CB8AC3E}">
        <p14:creationId xmlns:p14="http://schemas.microsoft.com/office/powerpoint/2010/main" val="1802300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30</a:t>
            </a:fld>
            <a:endParaRPr lang="zh-CN" altLang="en-US"/>
          </a:p>
        </p:txBody>
      </p:sp>
    </p:spTree>
    <p:extLst>
      <p:ext uri="{BB962C8B-B14F-4D97-AF65-F5344CB8AC3E}">
        <p14:creationId xmlns:p14="http://schemas.microsoft.com/office/powerpoint/2010/main" val="3707656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通常情况下在进行功能设计的时候，我们会绘制任务流程图来梳理流程并指导开发，在</a:t>
            </a:r>
            <a:r>
              <a:rPr lang="en-US" altLang="zh-CN" sz="1200" b="0" i="0" kern="1200" dirty="0">
                <a:solidFill>
                  <a:schemeClr val="tx1"/>
                </a:solidFill>
                <a:effectLst/>
                <a:latin typeface="+mn-lt"/>
                <a:ea typeface="+mn-ea"/>
                <a:cs typeface="+mn-cs"/>
              </a:rPr>
              <a:t>UML</a:t>
            </a:r>
            <a:r>
              <a:rPr lang="zh-CN" altLang="en-US" sz="1200" b="0" i="0" kern="1200" dirty="0">
                <a:solidFill>
                  <a:schemeClr val="tx1"/>
                </a:solidFill>
                <a:effectLst/>
                <a:latin typeface="+mn-lt"/>
                <a:ea typeface="+mn-ea"/>
                <a:cs typeface="+mn-cs"/>
              </a:rPr>
              <a:t>中也有着两种这样功能相似的图，分别是活动图以及状态机图。</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为了成功地设计软件，将“状态”分配到不同的“领域模型”中，并利用“状态机图”来表达这些状态的迁移情形。</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endParaRPr lang="en-US" altLang="zh-CN" dirty="0"/>
          </a:p>
          <a:p>
            <a:r>
              <a:rPr lang="zh-CN" altLang="en-US" dirty="0"/>
              <a:t>状态图只是对单个对象建立模型。</a:t>
            </a:r>
            <a:endParaRPr lang="en-US" altLang="zh-CN" dirty="0"/>
          </a:p>
          <a:p>
            <a:r>
              <a:rPr lang="zh-CN" altLang="en-US" dirty="0"/>
              <a:t>§  状态图主要由状态、转移、事件、动作组成</a:t>
            </a:r>
            <a:endParaRPr lang="en-US" altLang="zh-CN" dirty="0"/>
          </a:p>
          <a:p>
            <a:r>
              <a:rPr lang="zh-CN" altLang="en-US" dirty="0"/>
              <a:t>§  状态是指对象在其生命期中的某个条件或状况。</a:t>
            </a:r>
            <a:endParaRPr lang="en-US" altLang="zh-CN" dirty="0"/>
          </a:p>
          <a:p>
            <a:r>
              <a:rPr lang="zh-CN" altLang="en-US" dirty="0"/>
              <a:t>§  转移是状态之间的关系，表示对象从源状态变化为目标状态</a:t>
            </a:r>
            <a:endParaRPr lang="en-US" altLang="zh-CN" dirty="0"/>
          </a:p>
          <a:p>
            <a:r>
              <a:rPr lang="zh-CN" altLang="en-US" dirty="0"/>
              <a:t>§  事件表示在某一特定的时间或空间出现的现象。</a:t>
            </a:r>
            <a:endParaRPr lang="en-US" altLang="zh-CN" dirty="0"/>
          </a:p>
          <a:p>
            <a:r>
              <a:rPr lang="zh-CN" altLang="en-US" dirty="0"/>
              <a:t>§  动作是一段过程，由对象中的方法来实现状态图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31</a:t>
            </a:fld>
            <a:endParaRPr lang="zh-CN" altLang="en-US"/>
          </a:p>
        </p:txBody>
      </p:sp>
    </p:spTree>
    <p:extLst>
      <p:ext uri="{BB962C8B-B14F-4D97-AF65-F5344CB8AC3E}">
        <p14:creationId xmlns:p14="http://schemas.microsoft.com/office/powerpoint/2010/main" val="2929359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状态机图顾名思义就是针对状态的图，通常情况适用于流程围绕着某个事物的状态展开的情况，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中的发起约钓过程中的阿状态转换为例，绘制状态机图如下：</a:t>
            </a:r>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32</a:t>
            </a:fld>
            <a:endParaRPr lang="zh-CN" altLang="en-US"/>
          </a:p>
        </p:txBody>
      </p:sp>
    </p:spTree>
    <p:extLst>
      <p:ext uri="{BB962C8B-B14F-4D97-AF65-F5344CB8AC3E}">
        <p14:creationId xmlns:p14="http://schemas.microsoft.com/office/powerpoint/2010/main" val="3044572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用例描述时是用文字描述的，下面用顺序图来描述一个用例的执行过程。他主要描述系统的外在行为，即系统的输入域输出。</a:t>
            </a:r>
          </a:p>
          <a:p>
            <a:r>
              <a:rPr lang="zh-CN" altLang="en-US" sz="1200" b="0" i="0" kern="1200" dirty="0">
                <a:solidFill>
                  <a:schemeClr val="tx1"/>
                </a:solidFill>
                <a:effectLst/>
                <a:latin typeface="+mn-lt"/>
                <a:ea typeface="+mn-ea"/>
                <a:cs typeface="+mn-cs"/>
              </a:rPr>
              <a:t>系统是软件系统的抽象，顺序图描述了系统接受一条数据和对这条数据进行的处理过程。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定义：</a:t>
            </a:r>
            <a:endParaRPr lang="en-US" altLang="zh-CN" sz="1200" b="0" i="0" kern="1200" dirty="0">
              <a:solidFill>
                <a:schemeClr val="tx1"/>
              </a:solidFill>
              <a:effectLst/>
              <a:latin typeface="+mn-lt"/>
              <a:ea typeface="+mn-ea"/>
              <a:cs typeface="+mn-cs"/>
            </a:endParaRPr>
          </a:p>
          <a:p>
            <a:r>
              <a:rPr lang="en-US" altLang="zh-CN" sz="1200" dirty="0"/>
              <a:t>1</a:t>
            </a:r>
            <a:r>
              <a:rPr lang="zh-CN" altLang="en-US" sz="1200" dirty="0"/>
              <a:t>，</a:t>
            </a:r>
            <a:r>
              <a:rPr lang="en-US" altLang="zh-CN" sz="1200" dirty="0"/>
              <a:t>UML</a:t>
            </a:r>
            <a:r>
              <a:rPr lang="zh-CN" altLang="en-US" sz="1200" dirty="0"/>
              <a:t>顺序图一般用于确认和丰富一个使用情境的逻辑。</a:t>
            </a:r>
            <a:endParaRPr lang="en-US" altLang="zh-CN" sz="1200" dirty="0"/>
          </a:p>
          <a:p>
            <a:r>
              <a:rPr lang="en-US" altLang="zh-CN" sz="1200" dirty="0"/>
              <a:t>2</a:t>
            </a:r>
            <a:r>
              <a:rPr lang="zh-CN" altLang="en-US" sz="1200" dirty="0"/>
              <a:t>，一个使用情境的逻辑或是一个用例的一部分；或是一条扩展路径；或是一个贯穿单个用例的完整路径，例如动作基本过程的逻辑描述；或是动作的基本过程的一部分再加上一个或多个的备用情境的逻辑描述；或是包含在几个用例中的路径。</a:t>
            </a:r>
            <a:endParaRPr lang="en-US" altLang="zh-CN" sz="1200" dirty="0"/>
          </a:p>
          <a:p>
            <a:r>
              <a:rPr lang="en-US" altLang="zh-CN" sz="1200" dirty="0"/>
              <a:t>3</a:t>
            </a:r>
            <a:r>
              <a:rPr lang="zh-CN" altLang="en-US" sz="1200" dirty="0"/>
              <a:t>，顺序图将交互关系表现为一个二维图，纵向是时间轴，时间沿竖线向下延伸。横向轴代表了在协作中各独立对象的类元角色，类元角色的活动用生命线表示。</a:t>
            </a: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6471570-9499-4A70-9F44-ADE5828AEB1C}" type="slidenum">
              <a:rPr lang="zh-CN" altLang="en-US" smtClean="0"/>
              <a:t>33</a:t>
            </a:fld>
            <a:endParaRPr lang="zh-CN" altLang="en-US"/>
          </a:p>
        </p:txBody>
      </p:sp>
    </p:spTree>
    <p:extLst>
      <p:ext uri="{BB962C8B-B14F-4D97-AF65-F5344CB8AC3E}">
        <p14:creationId xmlns:p14="http://schemas.microsoft.com/office/powerpoint/2010/main" val="2438444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顺序图主要适用于多角色之间的交互，角色可以指人也可以指系统，主要是通过时间和顺序来表明发生的事情以及相应的信息传递，适用于对时效性要求较高且不太复杂的全局流程，不太适合用来表达分支流程和异常流程较多的情况。</a:t>
            </a:r>
            <a:endParaRPr lang="zh-CN" altLang="en-US" dirty="0"/>
          </a:p>
          <a:p>
            <a:endParaRPr lang="en-US" altLang="zh-CN"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理论上需要为每一个用例创建一个顺序图，但是如果一个用例的交互对象很简单可以不需要创建顺序图。</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这个顺序图描述的内容与用例的文本是完全一样的。顺序图更加直观的描述了用例的执行过程。为进一步设计系统打下基础。</a:t>
            </a:r>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34</a:t>
            </a:fld>
            <a:endParaRPr lang="zh-CN" altLang="en-US"/>
          </a:p>
        </p:txBody>
      </p:sp>
    </p:spTree>
    <p:extLst>
      <p:ext uri="{BB962C8B-B14F-4D97-AF65-F5344CB8AC3E}">
        <p14:creationId xmlns:p14="http://schemas.microsoft.com/office/powerpoint/2010/main" val="1017612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中，部署图显示了系统的硬件和安装在硬件上的软件，以及用于连接异构计算机之间的中间件。部署图通常被认为是一个网络图或者物理架构图。</a:t>
            </a:r>
            <a:endParaRPr lang="en-US" altLang="zh-CN" sz="1200" b="0" i="0" u="none" strike="noStrike" kern="1200" dirty="0">
              <a:solidFill>
                <a:schemeClr val="tx1"/>
              </a:solidFill>
              <a:effectLst/>
              <a:latin typeface="+mn-lt"/>
              <a:ea typeface="+mn-ea"/>
              <a:cs typeface="+mn-cs"/>
            </a:endParaRPr>
          </a:p>
          <a:p>
            <a:r>
              <a:rPr lang="en-US" altLang="zh-CN" dirty="0"/>
              <a:t>1</a:t>
            </a:r>
            <a:r>
              <a:rPr lang="zh-CN" altLang="en-US" dirty="0"/>
              <a:t>，部署图用于表示何者部署于何处，任何复杂的部署都可以使用部署图描述。</a:t>
            </a:r>
            <a:endParaRPr lang="en-US" altLang="zh-CN" dirty="0"/>
          </a:p>
          <a:p>
            <a:r>
              <a:rPr lang="en-US" altLang="zh-CN" dirty="0"/>
              <a:t>2</a:t>
            </a:r>
            <a:r>
              <a:rPr lang="zh-CN" altLang="en-US" dirty="0"/>
              <a:t>，一个部署图只是系统静态部署视图的一个图形表示，在单个部署图中不必捕获系统部署视图的所有内容。</a:t>
            </a:r>
            <a:endParaRPr lang="en-US" altLang="zh-CN" dirty="0"/>
          </a:p>
          <a:p>
            <a:r>
              <a:rPr lang="en-US" altLang="zh-CN" dirty="0"/>
              <a:t>3</a:t>
            </a:r>
            <a:r>
              <a:rPr lang="zh-CN" altLang="en-US" dirty="0"/>
              <a:t>，部署图一般用于：    </a:t>
            </a:r>
            <a:endParaRPr lang="en-US" altLang="zh-CN" dirty="0"/>
          </a:p>
          <a:p>
            <a:r>
              <a:rPr lang="en-US" altLang="zh-CN" dirty="0"/>
              <a:t>&gt;</a:t>
            </a:r>
            <a:r>
              <a:rPr lang="zh-CN" altLang="en-US" dirty="0"/>
              <a:t>对嵌入式系统建模（硬件之间的交互）    </a:t>
            </a:r>
            <a:endParaRPr lang="en-US" altLang="zh-CN" dirty="0"/>
          </a:p>
          <a:p>
            <a:r>
              <a:rPr lang="en-US" altLang="zh-CN" dirty="0"/>
              <a:t>&gt;</a:t>
            </a:r>
            <a:r>
              <a:rPr lang="zh-CN" altLang="en-US" dirty="0"/>
              <a:t>对客户端</a:t>
            </a:r>
            <a:r>
              <a:rPr lang="en-US" altLang="zh-CN" dirty="0"/>
              <a:t>/</a:t>
            </a:r>
            <a:r>
              <a:rPr lang="zh-CN" altLang="en-US" dirty="0"/>
              <a:t>服务器系统建模（用户界面与数据的分离）    </a:t>
            </a:r>
            <a:endParaRPr lang="en-US" altLang="zh-CN" dirty="0"/>
          </a:p>
          <a:p>
            <a:r>
              <a:rPr lang="en-US" altLang="zh-CN" dirty="0"/>
              <a:t>&gt;</a:t>
            </a:r>
            <a:r>
              <a:rPr lang="zh-CN" altLang="en-US" dirty="0"/>
              <a:t>对分布式系统建模（多级服务器）</a:t>
            </a:r>
          </a:p>
        </p:txBody>
      </p:sp>
      <p:sp>
        <p:nvSpPr>
          <p:cNvPr id="4" name="灯片编号占位符 3"/>
          <p:cNvSpPr>
            <a:spLocks noGrp="1"/>
          </p:cNvSpPr>
          <p:nvPr>
            <p:ph type="sldNum" sz="quarter" idx="5"/>
          </p:nvPr>
        </p:nvSpPr>
        <p:spPr/>
        <p:txBody>
          <a:bodyPr/>
          <a:lstStyle/>
          <a:p>
            <a:fld id="{C6471570-9499-4A70-9F44-ADE5828AEB1C}" type="slidenum">
              <a:rPr lang="zh-CN" altLang="en-US" smtClean="0"/>
              <a:t>35</a:t>
            </a:fld>
            <a:endParaRPr lang="zh-CN" altLang="en-US"/>
          </a:p>
        </p:txBody>
      </p:sp>
    </p:spTree>
    <p:extLst>
      <p:ext uri="{BB962C8B-B14F-4D97-AF65-F5344CB8AC3E}">
        <p14:creationId xmlns:p14="http://schemas.microsoft.com/office/powerpoint/2010/main" val="39059855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，对象图描述一段时间里特定实例的静态结构，它是类图的实例。</a:t>
            </a:r>
          </a:p>
          <a:p>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，由于对象存在生命周期，因此对象图只能在系统某一时间段存在。</a:t>
            </a:r>
          </a:p>
          <a:p>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，通常在静态建模时只需要绘制类图，对象图的使用频率相对较低。</a:t>
            </a:r>
          </a:p>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36</a:t>
            </a:fld>
            <a:endParaRPr lang="zh-CN" altLang="en-US"/>
          </a:p>
        </p:txBody>
      </p:sp>
    </p:spTree>
    <p:extLst>
      <p:ext uri="{BB962C8B-B14F-4D97-AF65-F5344CB8AC3E}">
        <p14:creationId xmlns:p14="http://schemas.microsoft.com/office/powerpoint/2010/main" val="1898491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37</a:t>
            </a:fld>
            <a:endParaRPr lang="zh-CN" altLang="en-US"/>
          </a:p>
        </p:txBody>
      </p:sp>
    </p:spTree>
    <p:extLst>
      <p:ext uri="{BB962C8B-B14F-4D97-AF65-F5344CB8AC3E}">
        <p14:creationId xmlns:p14="http://schemas.microsoft.com/office/powerpoint/2010/main" val="3446188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38</a:t>
            </a:fld>
            <a:endParaRPr lang="zh-CN" altLang="en-US"/>
          </a:p>
        </p:txBody>
      </p:sp>
    </p:spTree>
    <p:extLst>
      <p:ext uri="{BB962C8B-B14F-4D97-AF65-F5344CB8AC3E}">
        <p14:creationId xmlns:p14="http://schemas.microsoft.com/office/powerpoint/2010/main" val="452461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39</a:t>
            </a:fld>
            <a:endParaRPr lang="zh-CN" altLang="en-US"/>
          </a:p>
        </p:txBody>
      </p:sp>
    </p:spTree>
    <p:extLst>
      <p:ext uri="{BB962C8B-B14F-4D97-AF65-F5344CB8AC3E}">
        <p14:creationId xmlns:p14="http://schemas.microsoft.com/office/powerpoint/2010/main" val="2808749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UML </a:t>
            </a:r>
            <a:r>
              <a:rPr lang="zh-CN" altLang="en-US" dirty="0"/>
              <a:t>的核心是图表，大致可以将这些图归类为结构图和行为图。</a:t>
            </a:r>
            <a:br>
              <a:rPr lang="zh-CN" altLang="en-US" dirty="0"/>
            </a:br>
            <a:r>
              <a:rPr lang="zh-CN" altLang="en-US" sz="1200" b="1" dirty="0"/>
              <a:t>类</a:t>
            </a:r>
            <a:r>
              <a:rPr lang="en-US" altLang="zh-CN" sz="1200" b="1" dirty="0"/>
              <a:t>    </a:t>
            </a:r>
            <a:r>
              <a:rPr lang="zh-CN" altLang="en-US" sz="1200" b="1" dirty="0"/>
              <a:t>图</a:t>
            </a:r>
            <a:r>
              <a:rPr lang="zh-CN" altLang="en-US" sz="1200" dirty="0"/>
              <a:t>：类以及类之间的相互关系</a:t>
            </a:r>
            <a:endParaRPr lang="en-US" altLang="zh-CN" sz="1200" dirty="0"/>
          </a:p>
          <a:p>
            <a:r>
              <a:rPr lang="zh-CN" altLang="en-US" sz="1200" b="1" dirty="0"/>
              <a:t>对象图</a:t>
            </a:r>
            <a:r>
              <a:rPr lang="zh-CN" altLang="en-US" sz="1200" dirty="0"/>
              <a:t>：对象以及对象之间相互关系</a:t>
            </a:r>
            <a:endParaRPr lang="en-US" altLang="zh-CN" sz="1200" dirty="0"/>
          </a:p>
          <a:p>
            <a:r>
              <a:rPr lang="zh-CN" altLang="en-US" sz="1200" b="1" dirty="0"/>
              <a:t>构件图</a:t>
            </a:r>
            <a:r>
              <a:rPr lang="zh-CN" altLang="en-US" sz="1200" dirty="0"/>
              <a:t>：构建及其相互依赖关系</a:t>
            </a:r>
            <a:endParaRPr lang="en-US" altLang="zh-CN" sz="1200" dirty="0"/>
          </a:p>
          <a:p>
            <a:r>
              <a:rPr lang="zh-CN" altLang="en-US" sz="1200" b="1" dirty="0"/>
              <a:t>部署图</a:t>
            </a:r>
            <a:r>
              <a:rPr lang="zh-CN" altLang="en-US" sz="1200" dirty="0"/>
              <a:t>：构建在各节点上的部署</a:t>
            </a:r>
            <a:endParaRPr lang="en-US" altLang="zh-CN" sz="1200" dirty="0"/>
          </a:p>
          <a:p>
            <a:endParaRPr lang="zh-CN" altLang="en-US" sz="1200" dirty="0"/>
          </a:p>
          <a:p>
            <a:r>
              <a:rPr lang="zh-CN" altLang="en-US" sz="1200" b="1" dirty="0"/>
              <a:t>顺序图</a:t>
            </a:r>
            <a:r>
              <a:rPr lang="zh-CN" altLang="en-US" sz="1200" dirty="0"/>
              <a:t>：强调时间顺序的交互图</a:t>
            </a:r>
            <a:endParaRPr lang="en-US" altLang="zh-CN" sz="1200" dirty="0"/>
          </a:p>
          <a:p>
            <a:r>
              <a:rPr lang="zh-CN" altLang="en-US" sz="1200" b="1" dirty="0"/>
              <a:t>协作图</a:t>
            </a:r>
            <a:r>
              <a:rPr lang="zh-CN" altLang="en-US" sz="1200" dirty="0"/>
              <a:t>：强调对象协作的交互图</a:t>
            </a:r>
            <a:endParaRPr lang="en-US" altLang="zh-CN" sz="1200" dirty="0"/>
          </a:p>
          <a:p>
            <a:r>
              <a:rPr lang="zh-CN" altLang="en-US" sz="1200" b="1" dirty="0"/>
              <a:t>状态图</a:t>
            </a:r>
            <a:r>
              <a:rPr lang="zh-CN" altLang="en-US" sz="1200" dirty="0"/>
              <a:t>：类所经历的各种状态</a:t>
            </a:r>
            <a:endParaRPr lang="en-US" altLang="zh-CN" sz="1200" dirty="0"/>
          </a:p>
          <a:p>
            <a:r>
              <a:rPr lang="zh-CN" altLang="en-US" sz="1200" b="1" dirty="0"/>
              <a:t>活动图</a:t>
            </a:r>
            <a:r>
              <a:rPr lang="zh-CN" altLang="en-US" sz="1200" dirty="0"/>
              <a:t>：对工作流建模</a:t>
            </a:r>
            <a:endParaRPr lang="en-US" altLang="zh-CN" sz="1200" dirty="0"/>
          </a:p>
          <a:p>
            <a:r>
              <a:rPr lang="zh-CN" altLang="en-US" sz="1200" b="1" dirty="0"/>
              <a:t>用例图</a:t>
            </a:r>
            <a:r>
              <a:rPr lang="zh-CN" altLang="en-US" sz="1200" dirty="0"/>
              <a:t>：需求捕获，测试依据</a:t>
            </a:r>
          </a:p>
          <a:p>
            <a:pPr fontAlgn="base"/>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4</a:t>
            </a:fld>
            <a:endParaRPr lang="zh-CN" altLang="en-US"/>
          </a:p>
        </p:txBody>
      </p:sp>
    </p:spTree>
    <p:extLst>
      <p:ext uri="{BB962C8B-B14F-4D97-AF65-F5344CB8AC3E}">
        <p14:creationId xmlns:p14="http://schemas.microsoft.com/office/powerpoint/2010/main" val="3578253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40</a:t>
            </a:fld>
            <a:endParaRPr lang="zh-CN" altLang="en-US"/>
          </a:p>
        </p:txBody>
      </p:sp>
    </p:spTree>
    <p:extLst>
      <p:ext uri="{BB962C8B-B14F-4D97-AF65-F5344CB8AC3E}">
        <p14:creationId xmlns:p14="http://schemas.microsoft.com/office/powerpoint/2010/main" val="6776216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41</a:t>
            </a:fld>
            <a:endParaRPr lang="zh-CN" altLang="en-US"/>
          </a:p>
        </p:txBody>
      </p:sp>
    </p:spTree>
    <p:extLst>
      <p:ext uri="{BB962C8B-B14F-4D97-AF65-F5344CB8AC3E}">
        <p14:creationId xmlns:p14="http://schemas.microsoft.com/office/powerpoint/2010/main" val="2548862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42</a:t>
            </a:fld>
            <a:endParaRPr lang="zh-CN" altLang="en-US"/>
          </a:p>
        </p:txBody>
      </p:sp>
    </p:spTree>
    <p:extLst>
      <p:ext uri="{BB962C8B-B14F-4D97-AF65-F5344CB8AC3E}">
        <p14:creationId xmlns:p14="http://schemas.microsoft.com/office/powerpoint/2010/main" val="75002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UML</a:t>
            </a:r>
            <a:r>
              <a:rPr lang="zh-CN" altLang="en-US" sz="1200" dirty="0"/>
              <a:t>统一了各种方法对不同类型的系统、不同开发阶段以及不同内部概念的不同观点，从而有效的消除了各种建模语言之间不必要的差异。它实际上是一种通用的建模语言，可以为许多面向对象建模方法的用户广泛使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2A3641"/>
                </a:solidFill>
                <a:latin typeface="微软雅黑" panose="020B0503020204020204" pitchFamily="34" charset="-122"/>
                <a:ea typeface="微软雅黑" panose="020B0503020204020204" pitchFamily="34" charset="-122"/>
              </a:rPr>
              <a:t>为什么要建模？</a:t>
            </a:r>
          </a:p>
          <a:p>
            <a:endParaRPr lang="zh-CN" altLang="en-US" sz="1200" dirty="0">
              <a:solidFill>
                <a:srgbClr val="2A3641"/>
              </a:solidFill>
              <a:latin typeface="微软雅黑" panose="020B0503020204020204" pitchFamily="34" charset="-122"/>
              <a:ea typeface="微软雅黑" panose="020B0503020204020204" pitchFamily="34" charset="-122"/>
            </a:endParaRPr>
          </a:p>
          <a:p>
            <a:r>
              <a:rPr lang="zh-CN" altLang="en-US" sz="1200" dirty="0">
                <a:solidFill>
                  <a:srgbClr val="2A3641"/>
                </a:solidFill>
                <a:latin typeface="微软雅黑" panose="020B0503020204020204" pitchFamily="34" charset="-122"/>
                <a:ea typeface="微软雅黑" panose="020B0503020204020204" pitchFamily="34" charset="-122"/>
              </a:rPr>
              <a:t>就好比如若你自己要建造一座小房子，首先得先给要建造的房子设计一张草图甚至是蓝图；若要建造一座大厦，首先要做的肯定不是先去所需买材料，而是需要对建筑物的大小，形状和样式做一个规划，做出相应的图纸和模型。可能在规划中突然有了更好的想法，还可以对图纸或模型进行不断的修改。这样直到对图纸、对模型满意之后再进行施工。这样不仅建造出满意的大厦还能提高施工的效率。</a:t>
            </a:r>
          </a:p>
        </p:txBody>
      </p:sp>
      <p:sp>
        <p:nvSpPr>
          <p:cNvPr id="4" name="灯片编号占位符 3"/>
          <p:cNvSpPr>
            <a:spLocks noGrp="1"/>
          </p:cNvSpPr>
          <p:nvPr>
            <p:ph type="sldNum" sz="quarter" idx="5"/>
          </p:nvPr>
        </p:nvSpPr>
        <p:spPr/>
        <p:txBody>
          <a:bodyPr/>
          <a:lstStyle/>
          <a:p>
            <a:fld id="{C6471570-9499-4A70-9F44-ADE5828AEB1C}" type="slidenum">
              <a:rPr lang="zh-CN" altLang="en-US" smtClean="0"/>
              <a:t>5</a:t>
            </a:fld>
            <a:endParaRPr lang="zh-CN" altLang="en-US"/>
          </a:p>
        </p:txBody>
      </p:sp>
    </p:spTree>
    <p:extLst>
      <p:ext uri="{BB962C8B-B14F-4D97-AF65-F5344CB8AC3E}">
        <p14:creationId xmlns:p14="http://schemas.microsoft.com/office/powerpoint/2010/main" val="52224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UML</a:t>
            </a:r>
            <a:r>
              <a:rPr lang="zh-CN" altLang="en-US" sz="1200" kern="1200" dirty="0">
                <a:solidFill>
                  <a:schemeClr val="tx1"/>
                </a:solidFill>
                <a:effectLst/>
                <a:latin typeface="+mn-lt"/>
                <a:ea typeface="+mn-ea"/>
                <a:cs typeface="+mn-cs"/>
              </a:rPr>
              <a:t>是一种用于软件开发过程中进行分析设计的统一建模语言，</a:t>
            </a:r>
            <a:r>
              <a:rPr lang="zh-CN" altLang="en-US" sz="1200" b="1" kern="1200" dirty="0">
                <a:solidFill>
                  <a:schemeClr val="tx1"/>
                </a:solidFill>
                <a:effectLst/>
                <a:latin typeface="+mn-lt"/>
                <a:ea typeface="+mn-ea"/>
                <a:cs typeface="+mn-cs"/>
              </a:rPr>
              <a:t>它可以涵盖整个软件开发过程</a:t>
            </a:r>
            <a:r>
              <a:rPr lang="zh-CN" altLang="en-US" sz="1200" kern="1200" dirty="0">
                <a:solidFill>
                  <a:schemeClr val="tx1"/>
                </a:solidFill>
                <a:effectLst/>
                <a:latin typeface="+mn-lt"/>
                <a:ea typeface="+mn-ea"/>
                <a:cs typeface="+mn-cs"/>
              </a:rPr>
              <a:t>，可以进行需求分析，系统分析，设计，测试，部署等过程！</a:t>
            </a:r>
            <a:endParaRPr lang="zh-CN" altLang="en-US" dirty="0"/>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在现代软件工程中，需求到详细设计是非常重要的环节，后续的编码、测试、维护都只是按照前面的规划计划进行，一个非常详细的设计，利用</a:t>
            </a:r>
            <a:r>
              <a:rPr lang="en-US" altLang="zh-CN" sz="1200" kern="1200" dirty="0">
                <a:solidFill>
                  <a:schemeClr val="tx1"/>
                </a:solidFill>
                <a:effectLst/>
                <a:latin typeface="+mn-lt"/>
                <a:ea typeface="+mn-ea"/>
                <a:cs typeface="+mn-cs"/>
              </a:rPr>
              <a:t>UML</a:t>
            </a:r>
            <a:r>
              <a:rPr lang="zh-CN" altLang="en-US" sz="1200" kern="1200" dirty="0">
                <a:solidFill>
                  <a:schemeClr val="tx1"/>
                </a:solidFill>
                <a:effectLst/>
                <a:latin typeface="+mn-lt"/>
                <a:ea typeface="+mn-ea"/>
                <a:cs typeface="+mn-cs"/>
              </a:rPr>
              <a:t>几乎能将整个的代码通过</a:t>
            </a:r>
            <a:r>
              <a:rPr lang="en-US" altLang="zh-CN" sz="1200" kern="1200" dirty="0">
                <a:solidFill>
                  <a:schemeClr val="tx1"/>
                </a:solidFill>
                <a:effectLst/>
                <a:latin typeface="+mn-lt"/>
                <a:ea typeface="+mn-ea"/>
                <a:cs typeface="+mn-cs"/>
              </a:rPr>
              <a:t>UML</a:t>
            </a:r>
            <a:r>
              <a:rPr lang="zh-CN" altLang="en-US" sz="1200" kern="1200" dirty="0">
                <a:solidFill>
                  <a:schemeClr val="tx1"/>
                </a:solidFill>
                <a:effectLst/>
                <a:latin typeface="+mn-lt"/>
                <a:ea typeface="+mn-ea"/>
                <a:cs typeface="+mn-cs"/>
              </a:rPr>
              <a:t>表示出来，根据</a:t>
            </a:r>
            <a:r>
              <a:rPr lang="en-US" altLang="zh-CN" sz="1200" kern="1200" dirty="0">
                <a:solidFill>
                  <a:schemeClr val="tx1"/>
                </a:solidFill>
                <a:effectLst/>
                <a:latin typeface="+mn-lt"/>
                <a:ea typeface="+mn-ea"/>
                <a:cs typeface="+mn-cs"/>
              </a:rPr>
              <a:t>UML</a:t>
            </a:r>
            <a:r>
              <a:rPr lang="zh-CN" altLang="en-US" sz="1200" kern="1200" dirty="0">
                <a:solidFill>
                  <a:schemeClr val="tx1"/>
                </a:solidFill>
                <a:effectLst/>
                <a:latin typeface="+mn-lt"/>
                <a:ea typeface="+mn-ea"/>
                <a:cs typeface="+mn-cs"/>
              </a:rPr>
              <a:t>完成代码编写，简化了软件的制作难度。</a:t>
            </a:r>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6</a:t>
            </a:fld>
            <a:endParaRPr lang="zh-CN" altLang="en-US"/>
          </a:p>
        </p:txBody>
      </p:sp>
    </p:spTree>
    <p:extLst>
      <p:ext uri="{BB962C8B-B14F-4D97-AF65-F5344CB8AC3E}">
        <p14:creationId xmlns:p14="http://schemas.microsoft.com/office/powerpoint/2010/main" val="123184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便于开发人员展示系统。</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向他人展示，像领导，同事，以及客户</a:t>
            </a:r>
            <a:r>
              <a:rPr lang="en-US" altLang="zh-CN" sz="1200" kern="1200" dirty="0">
                <a:solidFill>
                  <a:schemeClr val="tx1"/>
                </a:solidFill>
                <a:effectLst/>
                <a:latin typeface="+mn-lt"/>
                <a:ea typeface="+mn-ea"/>
                <a:cs typeface="+mn-cs"/>
              </a:rPr>
              <a:t>)</a:t>
            </a:r>
            <a:endParaRPr lang="zh-CN" altLang="en-US" dirty="0"/>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允许开发人员指定系统的结构和行为。</a:t>
            </a:r>
            <a:endParaRPr lang="zh-CN" altLang="en-US" dirty="0"/>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提供指导开发人员构造系统的模板。</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就想施工蓝图指导施工人员一样</a:t>
            </a:r>
            <a:r>
              <a:rPr lang="en-US" altLang="zh-CN" sz="1200" kern="1200" dirty="0">
                <a:solidFill>
                  <a:schemeClr val="tx1"/>
                </a:solidFill>
                <a:effectLst/>
                <a:latin typeface="+mn-lt"/>
                <a:ea typeface="+mn-ea"/>
                <a:cs typeface="+mn-cs"/>
              </a:rPr>
              <a:t>)</a:t>
            </a:r>
            <a:endParaRPr lang="zh-CN" altLang="en-US" dirty="0"/>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记录开发员的决策。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在开发过程改动了，就要修改</a:t>
            </a:r>
            <a:r>
              <a:rPr lang="en-US" altLang="zh-CN" sz="1200" kern="1200" dirty="0" err="1">
                <a:solidFill>
                  <a:schemeClr val="tx1"/>
                </a:solidFill>
                <a:effectLst/>
                <a:latin typeface="+mn-lt"/>
                <a:ea typeface="+mn-ea"/>
                <a:cs typeface="+mn-cs"/>
              </a:rPr>
              <a:t>uml</a:t>
            </a:r>
            <a:r>
              <a:rPr lang="zh-CN" altLang="en-US" sz="1200" kern="1200" dirty="0">
                <a:solidFill>
                  <a:schemeClr val="tx1"/>
                </a:solidFill>
                <a:effectLst/>
                <a:latin typeface="+mn-lt"/>
                <a:ea typeface="+mn-ea"/>
                <a:cs typeface="+mn-cs"/>
              </a:rPr>
              <a:t>蓝图，以后会用到</a:t>
            </a: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7</a:t>
            </a:fld>
            <a:endParaRPr lang="zh-CN" altLang="en-US"/>
          </a:p>
        </p:txBody>
      </p:sp>
    </p:spTree>
    <p:extLst>
      <p:ext uri="{BB962C8B-B14F-4D97-AF65-F5344CB8AC3E}">
        <p14:creationId xmlns:p14="http://schemas.microsoft.com/office/powerpoint/2010/main" val="205076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1</a:t>
            </a:r>
            <a:r>
              <a:rPr lang="zh-CN" altLang="en-US" sz="1200" dirty="0"/>
              <a:t>统一的标准（被</a:t>
            </a:r>
            <a:r>
              <a:rPr lang="en-US" altLang="zh-CN" sz="1200" dirty="0"/>
              <a:t>OMG</a:t>
            </a:r>
            <a:r>
              <a:rPr lang="zh-CN" altLang="en-US" sz="1200" dirty="0"/>
              <a:t>所认定的建模语言 标准）  </a:t>
            </a:r>
            <a:endParaRPr lang="en-US" altLang="zh-CN" sz="1200" dirty="0"/>
          </a:p>
          <a:p>
            <a:r>
              <a:rPr lang="en-US" altLang="zh-CN" sz="1200" dirty="0"/>
              <a:t>2</a:t>
            </a:r>
            <a:r>
              <a:rPr lang="zh-CN" altLang="en-US" sz="1200" dirty="0"/>
              <a:t>面向对象（支持面向对象软件开发） </a:t>
            </a:r>
            <a:endParaRPr lang="en-US" altLang="zh-CN" sz="1200" dirty="0"/>
          </a:p>
          <a:p>
            <a:r>
              <a:rPr lang="en-US" altLang="zh-CN" sz="1200" dirty="0"/>
              <a:t>3</a:t>
            </a:r>
            <a:r>
              <a:rPr lang="zh-CN" altLang="en-US" sz="1200" dirty="0"/>
              <a:t>可视化建模</a:t>
            </a:r>
          </a:p>
          <a:p>
            <a:r>
              <a:rPr lang="en-US" altLang="zh-CN" sz="1200" dirty="0"/>
              <a:t>4</a:t>
            </a:r>
            <a:r>
              <a:rPr lang="zh-CN" altLang="en-US" sz="1200" dirty="0"/>
              <a:t>独立于开发过程（可以应用到任意一种开发过程中去） </a:t>
            </a:r>
            <a:endParaRPr lang="en-US" altLang="zh-CN" sz="1200" dirty="0"/>
          </a:p>
          <a:p>
            <a:r>
              <a:rPr lang="en-US" altLang="zh-CN" sz="1200" dirty="0"/>
              <a:t>5</a:t>
            </a:r>
            <a:r>
              <a:rPr lang="zh-CN" altLang="en-US" sz="1200" dirty="0"/>
              <a:t>概念明确、建模表示法简洁、图形结构清晰、容易掌握和使用</a:t>
            </a:r>
          </a:p>
          <a:p>
            <a:endParaRPr lang="zh-CN" altLang="en-US" dirty="0"/>
          </a:p>
        </p:txBody>
      </p:sp>
      <p:sp>
        <p:nvSpPr>
          <p:cNvPr id="4" name="灯片编号占位符 3"/>
          <p:cNvSpPr>
            <a:spLocks noGrp="1"/>
          </p:cNvSpPr>
          <p:nvPr>
            <p:ph type="sldNum" sz="quarter" idx="5"/>
          </p:nvPr>
        </p:nvSpPr>
        <p:spPr/>
        <p:txBody>
          <a:bodyPr/>
          <a:lstStyle/>
          <a:p>
            <a:fld id="{C6471570-9499-4A70-9F44-ADE5828AEB1C}" type="slidenum">
              <a:rPr lang="zh-CN" altLang="en-US" smtClean="0"/>
              <a:t>8</a:t>
            </a:fld>
            <a:endParaRPr lang="zh-CN" altLang="en-US"/>
          </a:p>
        </p:txBody>
      </p:sp>
    </p:spTree>
    <p:extLst>
      <p:ext uri="{BB962C8B-B14F-4D97-AF65-F5344CB8AC3E}">
        <p14:creationId xmlns:p14="http://schemas.microsoft.com/office/powerpoint/2010/main" val="209138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6471570-9499-4A70-9F44-ADE5828AEB1C}" type="slidenum">
              <a:rPr lang="zh-CN" altLang="en-US" smtClean="0"/>
              <a:t>9</a:t>
            </a:fld>
            <a:endParaRPr lang="zh-CN" altLang="en-US"/>
          </a:p>
        </p:txBody>
      </p:sp>
    </p:spTree>
    <p:extLst>
      <p:ext uri="{BB962C8B-B14F-4D97-AF65-F5344CB8AC3E}">
        <p14:creationId xmlns:p14="http://schemas.microsoft.com/office/powerpoint/2010/main" val="9667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CF16161-7C91-491F-8BAF-326A92600E52}" type="datetime1">
              <a:rPr lang="zh-CN" altLang="en-US" smtClean="0"/>
              <a:t>2018/12/25</a:t>
            </a:fld>
            <a:endParaRPr lang="zh-CN" altLang="en-US"/>
          </a:p>
        </p:txBody>
      </p:sp>
      <p:sp>
        <p:nvSpPr>
          <p:cNvPr id="5" name="页脚占位符 4"/>
          <p:cNvSpPr>
            <a:spLocks noGrp="1"/>
          </p:cNvSpPr>
          <p:nvPr>
            <p:ph type="ftr" sz="quarter" idx="11"/>
          </p:nvPr>
        </p:nvSpPr>
        <p:spPr/>
        <p:txBody>
          <a:bodyPr/>
          <a:lstStyle/>
          <a:p>
            <a:r>
              <a:rPr lang="en-US" altLang="zh-CN"/>
              <a:t>PRD2018-G06</a:t>
            </a:r>
            <a:endParaRPr lang="zh-CN" altLang="en-US"/>
          </a:p>
        </p:txBody>
      </p:sp>
      <p:sp>
        <p:nvSpPr>
          <p:cNvPr id="6" name="灯片编号占位符 5"/>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C00B5F3-BCB6-4F14-A445-333A46D7E07D}" type="datetime1">
              <a:rPr lang="zh-CN" altLang="en-US" smtClean="0"/>
              <a:t>2018/12/25</a:t>
            </a:fld>
            <a:endParaRPr lang="zh-CN" altLang="en-US"/>
          </a:p>
        </p:txBody>
      </p:sp>
      <p:sp>
        <p:nvSpPr>
          <p:cNvPr id="5" name="页脚占位符 4"/>
          <p:cNvSpPr>
            <a:spLocks noGrp="1"/>
          </p:cNvSpPr>
          <p:nvPr>
            <p:ph type="ftr" sz="quarter" idx="11"/>
          </p:nvPr>
        </p:nvSpPr>
        <p:spPr/>
        <p:txBody>
          <a:bodyPr/>
          <a:lstStyle/>
          <a:p>
            <a:r>
              <a:rPr lang="en-US" altLang="zh-CN"/>
              <a:t>PRD2018-G06</a:t>
            </a:r>
            <a:endParaRPr lang="zh-CN" altLang="en-US"/>
          </a:p>
        </p:txBody>
      </p:sp>
      <p:sp>
        <p:nvSpPr>
          <p:cNvPr id="6" name="灯片编号占位符 5"/>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D9867E-D3F0-43B1-879A-AFF20FC6415C}" type="datetime1">
              <a:rPr lang="zh-CN" altLang="en-US" smtClean="0"/>
              <a:t>2018/12/25</a:t>
            </a:fld>
            <a:endParaRPr lang="zh-CN" altLang="en-US"/>
          </a:p>
        </p:txBody>
      </p:sp>
      <p:sp>
        <p:nvSpPr>
          <p:cNvPr id="5" name="页脚占位符 4"/>
          <p:cNvSpPr>
            <a:spLocks noGrp="1"/>
          </p:cNvSpPr>
          <p:nvPr>
            <p:ph type="ftr" sz="quarter" idx="11"/>
          </p:nvPr>
        </p:nvSpPr>
        <p:spPr/>
        <p:txBody>
          <a:bodyPr/>
          <a:lstStyle/>
          <a:p>
            <a:r>
              <a:rPr lang="en-US" altLang="zh-CN"/>
              <a:t>PRD2018-G06</a:t>
            </a:r>
            <a:endParaRPr lang="zh-CN" altLang="en-US"/>
          </a:p>
        </p:txBody>
      </p:sp>
      <p:sp>
        <p:nvSpPr>
          <p:cNvPr id="6" name="灯片编号占位符 5"/>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千图网拥有20W+精美PPT模板 更多PPT模板下载至：www.58pic.com/office/ppt">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34DD5D-B150-49E5-8188-784C9F12041F}" type="datetime1">
              <a:rPr lang="zh-CN" altLang="en-US" smtClean="0"/>
              <a:t>2018/12/25</a:t>
            </a:fld>
            <a:endParaRPr lang="zh-CN" altLang="en-US"/>
          </a:p>
        </p:txBody>
      </p:sp>
      <p:sp>
        <p:nvSpPr>
          <p:cNvPr id="3" name="页脚占位符 2"/>
          <p:cNvSpPr>
            <a:spLocks noGrp="1"/>
          </p:cNvSpPr>
          <p:nvPr>
            <p:ph type="ftr" sz="quarter" idx="11"/>
          </p:nvPr>
        </p:nvSpPr>
        <p:spPr/>
        <p:txBody>
          <a:bodyPr/>
          <a:lstStyle/>
          <a:p>
            <a:r>
              <a:rPr lang="en-US" altLang="zh-CN"/>
              <a:t>PRD2018-G06</a:t>
            </a:r>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4" name="Picture Placeholder 7"/>
          <p:cNvSpPr>
            <a:spLocks noGrp="1"/>
          </p:cNvSpPr>
          <p:nvPr>
            <p:ph type="pic" sz="quarter" idx="10"/>
          </p:nvPr>
        </p:nvSpPr>
        <p:spPr>
          <a:xfrm>
            <a:off x="6096001" y="1390868"/>
            <a:ext cx="3614057" cy="476925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1"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8" cy="1536867"/>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First Slide">
    <p:spTree>
      <p:nvGrpSpPr>
        <p:cNvPr id="1" name=""/>
        <p:cNvGrpSpPr/>
        <p:nvPr/>
      </p:nvGrpSpPr>
      <p:grpSpPr>
        <a:xfrm>
          <a:off x="0" y="0"/>
          <a:ext cx="0" cy="0"/>
          <a:chOff x="0" y="0"/>
          <a:chExt cx="0" cy="0"/>
        </a:xfrm>
      </p:grpSpPr>
      <p:sp>
        <p:nvSpPr>
          <p:cNvPr id="2" name="TextBox 8"/>
          <p:cNvSpPr txBox="1"/>
          <p:nvPr userDrawn="1"/>
        </p:nvSpPr>
        <p:spPr>
          <a:xfrm>
            <a:off x="1143001" y="354212"/>
            <a:ext cx="5250366" cy="443070"/>
          </a:xfrm>
          <a:prstGeom prst="rect">
            <a:avLst/>
          </a:prstGeom>
          <a:noFill/>
        </p:spPr>
        <p:txBody>
          <a:bodyPr wrap="square" lIns="0" tIns="0" rIns="0" bIns="0" rtlCol="0" anchor="ctr">
            <a:spAutoFit/>
          </a:bodyPr>
          <a:lstStyle/>
          <a:p>
            <a:r>
              <a:rPr lang="zh-CN" altLang="en-US" sz="288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年度工作概述</a:t>
            </a:r>
          </a:p>
        </p:txBody>
      </p:sp>
      <p:sp>
        <p:nvSpPr>
          <p:cNvPr id="3" name="TextBox 8"/>
          <p:cNvSpPr txBox="1"/>
          <p:nvPr userDrawn="1"/>
        </p:nvSpPr>
        <p:spPr>
          <a:xfrm>
            <a:off x="944756" y="797346"/>
            <a:ext cx="3732837" cy="203133"/>
          </a:xfrm>
          <a:prstGeom prst="rect">
            <a:avLst/>
          </a:prstGeom>
          <a:noFill/>
        </p:spPr>
        <p:txBody>
          <a:bodyPr wrap="square" lIns="0" tIns="0" rIns="0" bIns="0" rtlCol="0" anchor="ctr">
            <a:spAutoFit/>
          </a:bodyPr>
          <a:lstStyle/>
          <a:p>
            <a:r>
              <a:rPr lang="en-US" altLang="zh-CN" sz="132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2019 ANNUAL WORK SUMMARY</a:t>
            </a:r>
            <a:endParaRPr lang="zh-CN" altLang="en-US" sz="144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userDrawn="1"/>
        </p:nvSpPr>
        <p:spPr>
          <a:xfrm>
            <a:off x="1" y="444371"/>
            <a:ext cx="744372" cy="2592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5" name="矩形 4"/>
          <p:cNvSpPr/>
          <p:nvPr userDrawn="1"/>
        </p:nvSpPr>
        <p:spPr>
          <a:xfrm>
            <a:off x="1" y="710387"/>
            <a:ext cx="744372" cy="25922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First Slide">
    <p:spTree>
      <p:nvGrpSpPr>
        <p:cNvPr id="1" name=""/>
        <p:cNvGrpSpPr/>
        <p:nvPr/>
      </p:nvGrpSpPr>
      <p:grpSpPr>
        <a:xfrm>
          <a:off x="0" y="0"/>
          <a:ext cx="0" cy="0"/>
          <a:chOff x="0" y="0"/>
          <a:chExt cx="0" cy="0"/>
        </a:xfrm>
      </p:grpSpPr>
      <p:sp>
        <p:nvSpPr>
          <p:cNvPr id="2" name="TextBox 8"/>
          <p:cNvSpPr txBox="1"/>
          <p:nvPr userDrawn="1"/>
        </p:nvSpPr>
        <p:spPr>
          <a:xfrm>
            <a:off x="1143001" y="354212"/>
            <a:ext cx="5250366" cy="443070"/>
          </a:xfrm>
          <a:prstGeom prst="rect">
            <a:avLst/>
          </a:prstGeom>
          <a:noFill/>
        </p:spPr>
        <p:txBody>
          <a:bodyPr wrap="square" lIns="0" tIns="0" rIns="0" bIns="0" rtlCol="0" anchor="ctr">
            <a:spAutoFit/>
          </a:bodyPr>
          <a:lstStyle/>
          <a:p>
            <a:r>
              <a:rPr lang="zh-CN" altLang="en-US" sz="288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工作完成情况</a:t>
            </a:r>
          </a:p>
        </p:txBody>
      </p:sp>
      <p:sp>
        <p:nvSpPr>
          <p:cNvPr id="3" name="TextBox 8"/>
          <p:cNvSpPr txBox="1"/>
          <p:nvPr userDrawn="1"/>
        </p:nvSpPr>
        <p:spPr>
          <a:xfrm>
            <a:off x="944756" y="797346"/>
            <a:ext cx="3732837" cy="203133"/>
          </a:xfrm>
          <a:prstGeom prst="rect">
            <a:avLst/>
          </a:prstGeom>
          <a:noFill/>
        </p:spPr>
        <p:txBody>
          <a:bodyPr wrap="square" lIns="0" tIns="0" rIns="0" bIns="0" rtlCol="0" anchor="ctr">
            <a:spAutoFit/>
          </a:bodyPr>
          <a:lstStyle/>
          <a:p>
            <a:r>
              <a:rPr lang="en-US" altLang="zh-CN" sz="132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2019 ANNUAL WORK SUMMARY</a:t>
            </a:r>
            <a:endParaRPr lang="zh-CN" altLang="en-US" sz="144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userDrawn="1"/>
        </p:nvSpPr>
        <p:spPr>
          <a:xfrm>
            <a:off x="1" y="444371"/>
            <a:ext cx="744372" cy="2592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5" name="矩形 4"/>
          <p:cNvSpPr/>
          <p:nvPr userDrawn="1"/>
        </p:nvSpPr>
        <p:spPr>
          <a:xfrm>
            <a:off x="1" y="710387"/>
            <a:ext cx="744372" cy="25922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First Slide">
    <p:spTree>
      <p:nvGrpSpPr>
        <p:cNvPr id="1" name=""/>
        <p:cNvGrpSpPr/>
        <p:nvPr/>
      </p:nvGrpSpPr>
      <p:grpSpPr>
        <a:xfrm>
          <a:off x="0" y="0"/>
          <a:ext cx="0" cy="0"/>
          <a:chOff x="0" y="0"/>
          <a:chExt cx="0" cy="0"/>
        </a:xfrm>
      </p:grpSpPr>
      <p:sp>
        <p:nvSpPr>
          <p:cNvPr id="2" name="TextBox 8"/>
          <p:cNvSpPr txBox="1"/>
          <p:nvPr userDrawn="1"/>
        </p:nvSpPr>
        <p:spPr>
          <a:xfrm>
            <a:off x="1143001" y="354212"/>
            <a:ext cx="5250366" cy="443070"/>
          </a:xfrm>
          <a:prstGeom prst="rect">
            <a:avLst/>
          </a:prstGeom>
          <a:noFill/>
        </p:spPr>
        <p:txBody>
          <a:bodyPr wrap="square" lIns="0" tIns="0" rIns="0" bIns="0" rtlCol="0" anchor="ctr">
            <a:spAutoFit/>
          </a:bodyPr>
          <a:lstStyle/>
          <a:p>
            <a:r>
              <a:rPr lang="zh-CN" altLang="en-US" sz="288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成功案例展示</a:t>
            </a:r>
          </a:p>
        </p:txBody>
      </p:sp>
      <p:sp>
        <p:nvSpPr>
          <p:cNvPr id="3" name="TextBox 8"/>
          <p:cNvSpPr txBox="1"/>
          <p:nvPr userDrawn="1"/>
        </p:nvSpPr>
        <p:spPr>
          <a:xfrm>
            <a:off x="944756" y="797346"/>
            <a:ext cx="3732837" cy="203133"/>
          </a:xfrm>
          <a:prstGeom prst="rect">
            <a:avLst/>
          </a:prstGeom>
          <a:noFill/>
        </p:spPr>
        <p:txBody>
          <a:bodyPr wrap="square" lIns="0" tIns="0" rIns="0" bIns="0" rtlCol="0" anchor="ctr">
            <a:spAutoFit/>
          </a:bodyPr>
          <a:lstStyle/>
          <a:p>
            <a:r>
              <a:rPr lang="en-US" altLang="zh-CN" sz="132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2019 ANNUAL WORK SUMMARY</a:t>
            </a:r>
            <a:endParaRPr lang="zh-CN" altLang="en-US" sz="144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userDrawn="1"/>
        </p:nvSpPr>
        <p:spPr>
          <a:xfrm>
            <a:off x="1" y="444371"/>
            <a:ext cx="744372" cy="2592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5" name="矩形 4"/>
          <p:cNvSpPr/>
          <p:nvPr userDrawn="1"/>
        </p:nvSpPr>
        <p:spPr>
          <a:xfrm>
            <a:off x="1" y="710387"/>
            <a:ext cx="744372" cy="25922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First Slide">
    <p:spTree>
      <p:nvGrpSpPr>
        <p:cNvPr id="1" name=""/>
        <p:cNvGrpSpPr/>
        <p:nvPr/>
      </p:nvGrpSpPr>
      <p:grpSpPr>
        <a:xfrm>
          <a:off x="0" y="0"/>
          <a:ext cx="0" cy="0"/>
          <a:chOff x="0" y="0"/>
          <a:chExt cx="0" cy="0"/>
        </a:xfrm>
      </p:grpSpPr>
      <p:sp>
        <p:nvSpPr>
          <p:cNvPr id="2" name="TextBox 8"/>
          <p:cNvSpPr txBox="1"/>
          <p:nvPr userDrawn="1"/>
        </p:nvSpPr>
        <p:spPr>
          <a:xfrm>
            <a:off x="1143001" y="354212"/>
            <a:ext cx="5250366" cy="443070"/>
          </a:xfrm>
          <a:prstGeom prst="rect">
            <a:avLst/>
          </a:prstGeom>
          <a:noFill/>
        </p:spPr>
        <p:txBody>
          <a:bodyPr wrap="square" lIns="0" tIns="0" rIns="0" bIns="0" rtlCol="0" anchor="ctr">
            <a:spAutoFit/>
          </a:bodyPr>
          <a:lstStyle/>
          <a:p>
            <a:r>
              <a:rPr lang="zh-CN" altLang="en-US" sz="288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明年工作计划</a:t>
            </a:r>
          </a:p>
        </p:txBody>
      </p:sp>
      <p:sp>
        <p:nvSpPr>
          <p:cNvPr id="3" name="TextBox 8"/>
          <p:cNvSpPr txBox="1"/>
          <p:nvPr userDrawn="1"/>
        </p:nvSpPr>
        <p:spPr>
          <a:xfrm>
            <a:off x="944756" y="797346"/>
            <a:ext cx="3732837" cy="203133"/>
          </a:xfrm>
          <a:prstGeom prst="rect">
            <a:avLst/>
          </a:prstGeom>
          <a:noFill/>
        </p:spPr>
        <p:txBody>
          <a:bodyPr wrap="square" lIns="0" tIns="0" rIns="0" bIns="0" rtlCol="0" anchor="ctr">
            <a:spAutoFit/>
          </a:bodyPr>
          <a:lstStyle/>
          <a:p>
            <a:r>
              <a:rPr lang="en-US" altLang="zh-CN" sz="132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2019 ANNUAL WORK SUMMARY</a:t>
            </a:r>
            <a:endParaRPr lang="zh-CN" altLang="en-US" sz="144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userDrawn="1"/>
        </p:nvSpPr>
        <p:spPr>
          <a:xfrm>
            <a:off x="1" y="444371"/>
            <a:ext cx="744372" cy="2592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5" name="矩形 4"/>
          <p:cNvSpPr/>
          <p:nvPr userDrawn="1"/>
        </p:nvSpPr>
        <p:spPr>
          <a:xfrm>
            <a:off x="1" y="710387"/>
            <a:ext cx="744372" cy="25922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88E016-3A5F-4CB9-86C5-979D00996D9C}" type="datetime1">
              <a:rPr lang="zh-CN" altLang="en-US" smtClean="0"/>
              <a:t>2018/12/25</a:t>
            </a:fld>
            <a:endParaRPr lang="zh-CN" altLang="en-US"/>
          </a:p>
        </p:txBody>
      </p:sp>
      <p:sp>
        <p:nvSpPr>
          <p:cNvPr id="5" name="页脚占位符 4"/>
          <p:cNvSpPr>
            <a:spLocks noGrp="1"/>
          </p:cNvSpPr>
          <p:nvPr>
            <p:ph type="ftr" sz="quarter" idx="11"/>
          </p:nvPr>
        </p:nvSpPr>
        <p:spPr/>
        <p:txBody>
          <a:bodyPr/>
          <a:lstStyle/>
          <a:p>
            <a:r>
              <a:rPr lang="en-US" altLang="zh-CN"/>
              <a:t>PRD2018-G06</a:t>
            </a:r>
            <a:endParaRPr lang="zh-CN" altLang="en-US"/>
          </a:p>
        </p:txBody>
      </p:sp>
      <p:sp>
        <p:nvSpPr>
          <p:cNvPr id="6" name="灯片编号占位符 5"/>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sp>
        <p:nvSpPr>
          <p:cNvPr id="2"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3"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
        <p:nvSpPr>
          <p:cNvPr id="2" name="标题 1"/>
          <p:cNvSpPr>
            <a:spLocks noGrp="1"/>
          </p:cNvSpPr>
          <p:nvPr>
            <p:ph type="title"/>
          </p:nvPr>
        </p:nvSpPr>
        <p:spPr>
          <a:xfrm>
            <a:off x="918029" y="339225"/>
            <a:ext cx="5635171" cy="535531"/>
          </a:xfrm>
          <a:prstGeom prst="rect">
            <a:avLst/>
          </a:prstGeom>
        </p:spPr>
        <p:txBody>
          <a:bodyPr wrap="square" anchor="ctr" anchorCtr="0">
            <a:spAutoFit/>
          </a:bodyPr>
          <a:lstStyle>
            <a:lvl1pPr>
              <a:defRPr sz="3200" b="1">
                <a:solidFill>
                  <a:schemeClr val="accent1"/>
                </a:solidFill>
              </a:defRPr>
            </a:lvl1pPr>
          </a:lstStyle>
          <a:p>
            <a:r>
              <a:rPr lang="zh-CN" altLang="en-US"/>
              <a:t>单击此处编辑母版标题样式</a:t>
            </a:r>
          </a:p>
        </p:txBody>
      </p:sp>
      <p:sp>
        <p:nvSpPr>
          <p:cNvPr id="5" name="矩形 4"/>
          <p:cNvSpPr/>
          <p:nvPr userDrawn="1"/>
        </p:nvSpPr>
        <p:spPr>
          <a:xfrm rot="5400000">
            <a:off x="140601" y="303160"/>
            <a:ext cx="914400" cy="3080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封底页">
    <p:bg>
      <p:bgPr>
        <a:solidFill>
          <a:schemeClr val="bg1"/>
        </a:solidFill>
        <a:effectLst/>
      </p:bgPr>
    </p:bg>
    <p:spTree>
      <p:nvGrpSpPr>
        <p:cNvPr id="1" name=""/>
        <p:cNvGrpSpPr/>
        <p:nvPr/>
      </p:nvGrpSpPr>
      <p:grpSpPr>
        <a:xfrm>
          <a:off x="0" y="0"/>
          <a:ext cx="0" cy="0"/>
          <a:chOff x="0" y="0"/>
          <a:chExt cx="0" cy="0"/>
        </a:xfrm>
      </p:grpSpPr>
      <p:sp>
        <p:nvSpPr>
          <p:cNvPr id="1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页">
    <p:bg>
      <p:bgPr>
        <a:solidFill>
          <a:schemeClr val="bg1"/>
        </a:solidFill>
        <a:effectLst/>
      </p:bgPr>
    </p:bg>
    <p:spTree>
      <p:nvGrpSpPr>
        <p:cNvPr id="1" name=""/>
        <p:cNvGrpSpPr/>
        <p:nvPr/>
      </p:nvGrpSpPr>
      <p:grpSpPr>
        <a:xfrm>
          <a:off x="0" y="0"/>
          <a:ext cx="0" cy="0"/>
          <a:chOff x="0" y="0"/>
          <a:chExt cx="0" cy="0"/>
        </a:xfrm>
      </p:grpSpPr>
      <p:sp>
        <p:nvSpPr>
          <p:cNvPr id="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OPPT 版权">
    <p:spTree>
      <p:nvGrpSpPr>
        <p:cNvPr id="1" name=""/>
        <p:cNvGrpSpPr/>
        <p:nvPr/>
      </p:nvGrpSpPr>
      <p:grpSpPr>
        <a:xfrm>
          <a:off x="0" y="0"/>
          <a:ext cx="0" cy="0"/>
          <a:chOff x="0" y="0"/>
          <a:chExt cx="0" cy="0"/>
        </a:xfrm>
      </p:grpSpPr>
      <p:grpSp>
        <p:nvGrpSpPr>
          <p:cNvPr id="2" name="组合 1"/>
          <p:cNvGrpSpPr/>
          <p:nvPr userDrawn="1"/>
        </p:nvGrpSpPr>
        <p:grpSpPr>
          <a:xfrm>
            <a:off x="0" y="1"/>
            <a:ext cx="12192000" cy="6857999"/>
            <a:chOff x="0" y="1"/>
            <a:chExt cx="12192000" cy="6857999"/>
          </a:xfrm>
        </p:grpSpPr>
        <p:sp>
          <p:nvSpPr>
            <p:cNvPr id="6" name="任意多边形: 形状 5"/>
            <p:cNvSpPr/>
            <p:nvPr userDrawn="1"/>
          </p:nvSpPr>
          <p:spPr>
            <a:xfrm>
              <a:off x="0" y="1"/>
              <a:ext cx="4898178" cy="3272237"/>
            </a:xfrm>
            <a:custGeom>
              <a:avLst/>
              <a:gdLst>
                <a:gd name="connsiteX0" fmla="*/ 0 w 4898178"/>
                <a:gd name="connsiteY0" fmla="*/ 0 h 3272237"/>
                <a:gd name="connsiteX1" fmla="*/ 4898178 w 4898178"/>
                <a:gd name="connsiteY1" fmla="*/ 0 h 3272237"/>
                <a:gd name="connsiteX2" fmla="*/ 4080119 w 4898178"/>
                <a:gd name="connsiteY2" fmla="*/ 3272237 h 3272237"/>
                <a:gd name="connsiteX3" fmla="*/ 0 w 4898178"/>
                <a:gd name="connsiteY3" fmla="*/ 3272237 h 3272237"/>
                <a:gd name="connsiteX4" fmla="*/ 0 w 4898178"/>
                <a:gd name="connsiteY4" fmla="*/ 0 h 3272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8178" h="3272237">
                  <a:moveTo>
                    <a:pt x="0" y="0"/>
                  </a:moveTo>
                  <a:lnTo>
                    <a:pt x="4898178" y="0"/>
                  </a:lnTo>
                  <a:lnTo>
                    <a:pt x="4080119" y="3272237"/>
                  </a:lnTo>
                  <a:lnTo>
                    <a:pt x="0" y="3272237"/>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7" name="任意多边形: 形状 6"/>
            <p:cNvSpPr/>
            <p:nvPr userDrawn="1"/>
          </p:nvSpPr>
          <p:spPr>
            <a:xfrm>
              <a:off x="5684118" y="1"/>
              <a:ext cx="6507882" cy="3272237"/>
            </a:xfrm>
            <a:custGeom>
              <a:avLst/>
              <a:gdLst>
                <a:gd name="connsiteX0" fmla="*/ 818059 w 6507882"/>
                <a:gd name="connsiteY0" fmla="*/ 0 h 3272237"/>
                <a:gd name="connsiteX1" fmla="*/ 6507882 w 6507882"/>
                <a:gd name="connsiteY1" fmla="*/ 0 h 3272237"/>
                <a:gd name="connsiteX2" fmla="*/ 6507882 w 6507882"/>
                <a:gd name="connsiteY2" fmla="*/ 908684 h 3272237"/>
                <a:gd name="connsiteX3" fmla="*/ 1154452 w 6507882"/>
                <a:gd name="connsiteY3" fmla="*/ 908684 h 3272237"/>
                <a:gd name="connsiteX4" fmla="*/ 563564 w 6507882"/>
                <a:gd name="connsiteY4" fmla="*/ 3272237 h 3272237"/>
                <a:gd name="connsiteX5" fmla="*/ 0 w 6507882"/>
                <a:gd name="connsiteY5" fmla="*/ 3272237 h 3272237"/>
                <a:gd name="connsiteX6" fmla="*/ 818059 w 6507882"/>
                <a:gd name="connsiteY6" fmla="*/ 0 h 327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7882" h="3272237">
                  <a:moveTo>
                    <a:pt x="818059" y="0"/>
                  </a:moveTo>
                  <a:lnTo>
                    <a:pt x="6507882" y="0"/>
                  </a:lnTo>
                  <a:lnTo>
                    <a:pt x="6507882" y="908684"/>
                  </a:lnTo>
                  <a:lnTo>
                    <a:pt x="1154452" y="908684"/>
                  </a:lnTo>
                  <a:lnTo>
                    <a:pt x="563564" y="3272237"/>
                  </a:lnTo>
                  <a:lnTo>
                    <a:pt x="0" y="3272237"/>
                  </a:lnTo>
                  <a:lnTo>
                    <a:pt x="818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8" name="任意多边形: 形状 7"/>
            <p:cNvSpPr/>
            <p:nvPr userDrawn="1"/>
          </p:nvSpPr>
          <p:spPr>
            <a:xfrm>
              <a:off x="1" y="5248664"/>
              <a:ext cx="5753575" cy="1609336"/>
            </a:xfrm>
            <a:custGeom>
              <a:avLst/>
              <a:gdLst>
                <a:gd name="connsiteX0" fmla="*/ 5190011 w 5753575"/>
                <a:gd name="connsiteY0" fmla="*/ 0 h 1609336"/>
                <a:gd name="connsiteX1" fmla="*/ 5753575 w 5753575"/>
                <a:gd name="connsiteY1" fmla="*/ 0 h 1609336"/>
                <a:gd name="connsiteX2" fmla="*/ 5351241 w 5753575"/>
                <a:gd name="connsiteY2" fmla="*/ 1609336 h 1609336"/>
                <a:gd name="connsiteX3" fmla="*/ 0 w 5753575"/>
                <a:gd name="connsiteY3" fmla="*/ 1609336 h 1609336"/>
                <a:gd name="connsiteX4" fmla="*/ 0 w 5753575"/>
                <a:gd name="connsiteY4" fmla="*/ 451951 h 1609336"/>
                <a:gd name="connsiteX5" fmla="*/ 5077023 w 5753575"/>
                <a:gd name="connsiteY5" fmla="*/ 451951 h 1609336"/>
                <a:gd name="connsiteX6" fmla="*/ 5190011 w 5753575"/>
                <a:gd name="connsiteY6" fmla="*/ 0 h 1609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3575" h="1609336">
                  <a:moveTo>
                    <a:pt x="5190011" y="0"/>
                  </a:moveTo>
                  <a:lnTo>
                    <a:pt x="5753575" y="0"/>
                  </a:lnTo>
                  <a:lnTo>
                    <a:pt x="5351241" y="1609336"/>
                  </a:lnTo>
                  <a:lnTo>
                    <a:pt x="0" y="1609336"/>
                  </a:lnTo>
                  <a:lnTo>
                    <a:pt x="0" y="451951"/>
                  </a:lnTo>
                  <a:lnTo>
                    <a:pt x="5077023" y="451951"/>
                  </a:lnTo>
                  <a:lnTo>
                    <a:pt x="5190011"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9" name="任意多边形: 形状 8"/>
            <p:cNvSpPr/>
            <p:nvPr userDrawn="1"/>
          </p:nvSpPr>
          <p:spPr>
            <a:xfrm>
              <a:off x="7734274" y="5248664"/>
              <a:ext cx="4457726" cy="1609336"/>
            </a:xfrm>
            <a:custGeom>
              <a:avLst/>
              <a:gdLst>
                <a:gd name="connsiteX0" fmla="*/ 402334 w 4457726"/>
                <a:gd name="connsiteY0" fmla="*/ 0 h 1609336"/>
                <a:gd name="connsiteX1" fmla="*/ 4457726 w 4457726"/>
                <a:gd name="connsiteY1" fmla="*/ 0 h 1609336"/>
                <a:gd name="connsiteX2" fmla="*/ 4457726 w 4457726"/>
                <a:gd name="connsiteY2" fmla="*/ 1609336 h 1609336"/>
                <a:gd name="connsiteX3" fmla="*/ 0 w 4457726"/>
                <a:gd name="connsiteY3" fmla="*/ 1609336 h 1609336"/>
                <a:gd name="connsiteX4" fmla="*/ 402334 w 4457726"/>
                <a:gd name="connsiteY4" fmla="*/ 0 h 1609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726" h="1609336">
                  <a:moveTo>
                    <a:pt x="402334" y="0"/>
                  </a:moveTo>
                  <a:lnTo>
                    <a:pt x="4457726" y="0"/>
                  </a:lnTo>
                  <a:lnTo>
                    <a:pt x="4457726" y="1609336"/>
                  </a:lnTo>
                  <a:lnTo>
                    <a:pt x="0" y="1609336"/>
                  </a:lnTo>
                  <a:lnTo>
                    <a:pt x="40233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0" name="任意多边形: 形状 9"/>
            <p:cNvSpPr/>
            <p:nvPr userDrawn="1"/>
          </p:nvSpPr>
          <p:spPr>
            <a:xfrm>
              <a:off x="4080119" y="1"/>
              <a:ext cx="2422058" cy="3272237"/>
            </a:xfrm>
            <a:custGeom>
              <a:avLst/>
              <a:gdLst>
                <a:gd name="connsiteX0" fmla="*/ 818059 w 2422058"/>
                <a:gd name="connsiteY0" fmla="*/ 0 h 3272237"/>
                <a:gd name="connsiteX1" fmla="*/ 2422058 w 2422058"/>
                <a:gd name="connsiteY1" fmla="*/ 0 h 3272237"/>
                <a:gd name="connsiteX2" fmla="*/ 1603999 w 2422058"/>
                <a:gd name="connsiteY2" fmla="*/ 3272237 h 3272237"/>
                <a:gd name="connsiteX3" fmla="*/ 0 w 2422058"/>
                <a:gd name="connsiteY3" fmla="*/ 3272237 h 3272237"/>
                <a:gd name="connsiteX4" fmla="*/ 818059 w 2422058"/>
                <a:gd name="connsiteY4" fmla="*/ 0 h 3272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58" h="3272237">
                  <a:moveTo>
                    <a:pt x="818059" y="0"/>
                  </a:moveTo>
                  <a:lnTo>
                    <a:pt x="2422058" y="0"/>
                  </a:lnTo>
                  <a:lnTo>
                    <a:pt x="1603999" y="3272237"/>
                  </a:lnTo>
                  <a:lnTo>
                    <a:pt x="0" y="3272237"/>
                  </a:lnTo>
                  <a:lnTo>
                    <a:pt x="81805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1" name="任意多边形: 形状 10"/>
            <p:cNvSpPr/>
            <p:nvPr userDrawn="1"/>
          </p:nvSpPr>
          <p:spPr>
            <a:xfrm>
              <a:off x="6247682" y="908684"/>
              <a:ext cx="5944318" cy="4339980"/>
            </a:xfrm>
            <a:custGeom>
              <a:avLst/>
              <a:gdLst>
                <a:gd name="connsiteX0" fmla="*/ 590888 w 5944318"/>
                <a:gd name="connsiteY0" fmla="*/ 0 h 4339980"/>
                <a:gd name="connsiteX1" fmla="*/ 5944318 w 5944318"/>
                <a:gd name="connsiteY1" fmla="*/ 0 h 4339980"/>
                <a:gd name="connsiteX2" fmla="*/ 5944318 w 5944318"/>
                <a:gd name="connsiteY2" fmla="*/ 4339980 h 4339980"/>
                <a:gd name="connsiteX3" fmla="*/ 1888926 w 5944318"/>
                <a:gd name="connsiteY3" fmla="*/ 4339980 h 4339980"/>
                <a:gd name="connsiteX4" fmla="*/ 2383033 w 5944318"/>
                <a:gd name="connsiteY4" fmla="*/ 2363553 h 4339980"/>
                <a:gd name="connsiteX5" fmla="*/ 0 w 5944318"/>
                <a:gd name="connsiteY5" fmla="*/ 2363553 h 4339980"/>
                <a:gd name="connsiteX6" fmla="*/ 590888 w 5944318"/>
                <a:gd name="connsiteY6" fmla="*/ 0 h 4339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4318" h="4339980">
                  <a:moveTo>
                    <a:pt x="590888" y="0"/>
                  </a:moveTo>
                  <a:lnTo>
                    <a:pt x="5944318" y="0"/>
                  </a:lnTo>
                  <a:lnTo>
                    <a:pt x="5944318" y="4339980"/>
                  </a:lnTo>
                  <a:lnTo>
                    <a:pt x="1888926" y="4339980"/>
                  </a:lnTo>
                  <a:lnTo>
                    <a:pt x="2383033" y="2363553"/>
                  </a:lnTo>
                  <a:lnTo>
                    <a:pt x="0" y="2363553"/>
                  </a:lnTo>
                  <a:lnTo>
                    <a:pt x="590888"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2" name="任意多边形: 形状 11"/>
            <p:cNvSpPr/>
            <p:nvPr userDrawn="1"/>
          </p:nvSpPr>
          <p:spPr>
            <a:xfrm>
              <a:off x="1" y="3272237"/>
              <a:ext cx="5190011" cy="2428378"/>
            </a:xfrm>
            <a:custGeom>
              <a:avLst/>
              <a:gdLst>
                <a:gd name="connsiteX0" fmla="*/ 0 w 5190011"/>
                <a:gd name="connsiteY0" fmla="*/ 0 h 2428378"/>
                <a:gd name="connsiteX1" fmla="*/ 4080119 w 5190011"/>
                <a:gd name="connsiteY1" fmla="*/ 0 h 2428378"/>
                <a:gd name="connsiteX2" fmla="*/ 3586012 w 5190011"/>
                <a:gd name="connsiteY2" fmla="*/ 1976427 h 2428378"/>
                <a:gd name="connsiteX3" fmla="*/ 5190011 w 5190011"/>
                <a:gd name="connsiteY3" fmla="*/ 1976427 h 2428378"/>
                <a:gd name="connsiteX4" fmla="*/ 5077023 w 5190011"/>
                <a:gd name="connsiteY4" fmla="*/ 2428378 h 2428378"/>
                <a:gd name="connsiteX5" fmla="*/ 0 w 5190011"/>
                <a:gd name="connsiteY5" fmla="*/ 2428378 h 2428378"/>
                <a:gd name="connsiteX6" fmla="*/ 0 w 5190011"/>
                <a:gd name="connsiteY6" fmla="*/ 0 h 242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11" h="2428378">
                  <a:moveTo>
                    <a:pt x="0" y="0"/>
                  </a:moveTo>
                  <a:lnTo>
                    <a:pt x="4080119" y="0"/>
                  </a:lnTo>
                  <a:lnTo>
                    <a:pt x="3586012" y="1976427"/>
                  </a:lnTo>
                  <a:lnTo>
                    <a:pt x="5190011" y="1976427"/>
                  </a:lnTo>
                  <a:lnTo>
                    <a:pt x="5077023" y="2428378"/>
                  </a:lnTo>
                  <a:lnTo>
                    <a:pt x="0" y="242837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4" name="任意多边形: 形状 13"/>
            <p:cNvSpPr/>
            <p:nvPr userDrawn="1"/>
          </p:nvSpPr>
          <p:spPr>
            <a:xfrm>
              <a:off x="5351242" y="5248664"/>
              <a:ext cx="2785367" cy="1609336"/>
            </a:xfrm>
            <a:custGeom>
              <a:avLst/>
              <a:gdLst>
                <a:gd name="connsiteX0" fmla="*/ 402334 w 2785367"/>
                <a:gd name="connsiteY0" fmla="*/ 0 h 1609336"/>
                <a:gd name="connsiteX1" fmla="*/ 2785367 w 2785367"/>
                <a:gd name="connsiteY1" fmla="*/ 0 h 1609336"/>
                <a:gd name="connsiteX2" fmla="*/ 2383033 w 2785367"/>
                <a:gd name="connsiteY2" fmla="*/ 1609336 h 1609336"/>
                <a:gd name="connsiteX3" fmla="*/ 0 w 2785367"/>
                <a:gd name="connsiteY3" fmla="*/ 1609336 h 1609336"/>
                <a:gd name="connsiteX4" fmla="*/ 402334 w 2785367"/>
                <a:gd name="connsiteY4" fmla="*/ 0 h 1609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367" h="1609336">
                  <a:moveTo>
                    <a:pt x="402334" y="0"/>
                  </a:moveTo>
                  <a:lnTo>
                    <a:pt x="2785367" y="0"/>
                  </a:lnTo>
                  <a:lnTo>
                    <a:pt x="2383033" y="1609336"/>
                  </a:lnTo>
                  <a:lnTo>
                    <a:pt x="0" y="1609336"/>
                  </a:lnTo>
                  <a:lnTo>
                    <a:pt x="40233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5" name="矩形 14"/>
            <p:cNvSpPr/>
            <p:nvPr userDrawn="1"/>
          </p:nvSpPr>
          <p:spPr>
            <a:xfrm>
              <a:off x="539750" y="535844"/>
              <a:ext cx="11112500" cy="5786312"/>
            </a:xfrm>
            <a:prstGeom prst="rect">
              <a:avLst/>
            </a:prstGeom>
            <a:solidFill>
              <a:srgbClr val="FFFFFF"/>
            </a:solidFill>
            <a:ln>
              <a:noFill/>
            </a:ln>
            <a:effectLst>
              <a:outerShdw blurRad="1524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grpSp>
          <p:nvGrpSpPr>
            <p:cNvPr id="31" name="组合 30"/>
            <p:cNvGrpSpPr/>
            <p:nvPr userDrawn="1"/>
          </p:nvGrpSpPr>
          <p:grpSpPr>
            <a:xfrm>
              <a:off x="1109678" y="1426808"/>
              <a:ext cx="9972644" cy="4004385"/>
              <a:chOff x="1117424" y="1227345"/>
              <a:chExt cx="7378576" cy="4004385"/>
            </a:xfrm>
          </p:grpSpPr>
          <p:sp>
            <p:nvSpPr>
              <p:cNvPr id="32" name="Text Placeholder 3"/>
              <p:cNvSpPr txBox="1"/>
              <p:nvPr userDrawn="1"/>
            </p:nvSpPr>
            <p:spPr>
              <a:xfrm>
                <a:off x="2235163" y="1227345"/>
                <a:ext cx="4932874" cy="333192"/>
              </a:xfrm>
              <a:prstGeom prst="rect">
                <a:avLst/>
              </a:prstGeom>
            </p:spPr>
            <p:txBody>
              <a:bodyPr vert="horz" lIns="0" tIns="40504" rIns="0" bIns="40504" anchor="t"/>
              <a:lstStyle>
                <a:lvl1pPr marL="0" indent="0" algn="ctr" defTabSz="404495" rtl="0" eaLnBrk="1" latinLnBrk="0" hangingPunct="1">
                  <a:lnSpc>
                    <a:spcPct val="100000"/>
                  </a:lnSpc>
                  <a:spcBef>
                    <a:spcPts val="0"/>
                  </a:spcBef>
                  <a:spcAft>
                    <a:spcPts val="0"/>
                  </a:spcAft>
                  <a:buFont typeface="Arial" panose="020B0604020202020204"/>
                  <a:buNone/>
                  <a:defRPr sz="1500" b="0" kern="1200">
                    <a:solidFill>
                      <a:schemeClr val="accent3"/>
                    </a:solidFill>
                    <a:latin typeface="Lato Light"/>
                    <a:ea typeface="+mn-ea"/>
                    <a:cs typeface="Lato Light"/>
                  </a:defRPr>
                </a:lvl1pPr>
                <a:lvl2pPr marL="658495" indent="-253365" algn="l" defTabSz="404495" rtl="0" eaLnBrk="1" latinLnBrk="0" hangingPunct="1">
                  <a:spcBef>
                    <a:spcPct val="20000"/>
                  </a:spcBef>
                  <a:buFont typeface="Arial" panose="020B0604020202020204"/>
                  <a:buChar char="–"/>
                  <a:defRPr sz="2500" kern="1200">
                    <a:solidFill>
                      <a:schemeClr val="tx1"/>
                    </a:solidFill>
                    <a:latin typeface="+mn-lt"/>
                    <a:ea typeface="+mn-ea"/>
                    <a:cs typeface="+mn-cs"/>
                  </a:defRPr>
                </a:lvl2pPr>
                <a:lvl3pPr marL="1012825" indent="-202565" algn="l" defTabSz="404495" rtl="0" eaLnBrk="1" latinLnBrk="0" hangingPunct="1">
                  <a:spcBef>
                    <a:spcPct val="20000"/>
                  </a:spcBef>
                  <a:buFont typeface="Arial" panose="020B0604020202020204"/>
                  <a:buChar char="•"/>
                  <a:defRPr sz="2100" kern="1200">
                    <a:solidFill>
                      <a:schemeClr val="tx1"/>
                    </a:solidFill>
                    <a:latin typeface="+mn-lt"/>
                    <a:ea typeface="+mn-ea"/>
                    <a:cs typeface="+mn-cs"/>
                  </a:defRPr>
                </a:lvl3pPr>
                <a:lvl4pPr marL="141732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4pPr>
                <a:lvl5pPr marL="182245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5pPr>
                <a:lvl6pPr marL="222758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63271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03784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44297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r>
                  <a:rPr lang="en-US" sz="2000" b="1" dirty="0" err="1">
                    <a:solidFill>
                      <a:schemeClr val="tx2"/>
                    </a:solidFill>
                    <a:latin typeface="+mj-ea"/>
                    <a:ea typeface="+mj-ea"/>
                    <a:cs typeface="+mn-ea"/>
                    <a:sym typeface="+mn-lt"/>
                  </a:rPr>
                  <a:t>感谢您支持原创设计事业，支持设计版权产品</a:t>
                </a:r>
                <a:r>
                  <a:rPr lang="en-US" sz="2000" b="1" dirty="0">
                    <a:solidFill>
                      <a:schemeClr val="tx2"/>
                    </a:solidFill>
                    <a:latin typeface="+mj-ea"/>
                    <a:ea typeface="+mj-ea"/>
                    <a:cs typeface="+mn-ea"/>
                    <a:sym typeface="+mn-lt"/>
                  </a:rPr>
                  <a:t>！</a:t>
                </a:r>
              </a:p>
            </p:txBody>
          </p:sp>
          <p:sp>
            <p:nvSpPr>
              <p:cNvPr id="33" name="Text Placeholder 4"/>
              <p:cNvSpPr txBox="1"/>
              <p:nvPr userDrawn="1"/>
            </p:nvSpPr>
            <p:spPr>
              <a:xfrm>
                <a:off x="1117424" y="1887820"/>
                <a:ext cx="7378576" cy="3343910"/>
              </a:xfrm>
              <a:prstGeom prst="rect">
                <a:avLst/>
              </a:prstGeom>
            </p:spPr>
            <p:txBody>
              <a:bodyPr vert="horz" lIns="0" tIns="0" rIns="0" bIns="0" anchor="t"/>
              <a:lstStyle>
                <a:lvl1pPr marL="0" indent="0" algn="ctr" defTabSz="404495" rtl="0" eaLnBrk="1" latinLnBrk="0" hangingPunct="1">
                  <a:lnSpc>
                    <a:spcPct val="130000"/>
                  </a:lnSpc>
                  <a:spcBef>
                    <a:spcPct val="20000"/>
                  </a:spcBef>
                  <a:buFont typeface="Arial" panose="020B0604020202020204"/>
                  <a:buNone/>
                  <a:defRPr sz="1200" kern="1200">
                    <a:solidFill>
                      <a:schemeClr val="tx1">
                        <a:lumMod val="50000"/>
                        <a:lumOff val="50000"/>
                      </a:schemeClr>
                    </a:solidFill>
                    <a:latin typeface="Lato Regular"/>
                    <a:ea typeface="+mn-ea"/>
                    <a:cs typeface="Lato Regular"/>
                  </a:defRPr>
                </a:lvl1pPr>
                <a:lvl2pPr marL="658495" indent="-253365" algn="l" defTabSz="404495" rtl="0" eaLnBrk="1" latinLnBrk="0" hangingPunct="1">
                  <a:spcBef>
                    <a:spcPct val="20000"/>
                  </a:spcBef>
                  <a:buFont typeface="Arial" panose="020B0604020202020204"/>
                  <a:buChar char="–"/>
                  <a:defRPr sz="2500" kern="1200">
                    <a:solidFill>
                      <a:schemeClr val="tx1"/>
                    </a:solidFill>
                    <a:latin typeface="+mn-lt"/>
                    <a:ea typeface="+mn-ea"/>
                    <a:cs typeface="+mn-cs"/>
                  </a:defRPr>
                </a:lvl2pPr>
                <a:lvl3pPr marL="1012825" indent="-202565" algn="l" defTabSz="404495" rtl="0" eaLnBrk="1" latinLnBrk="0" hangingPunct="1">
                  <a:spcBef>
                    <a:spcPct val="20000"/>
                  </a:spcBef>
                  <a:buFont typeface="Arial" panose="020B0604020202020204"/>
                  <a:buChar char="•"/>
                  <a:defRPr sz="2100" kern="1200">
                    <a:solidFill>
                      <a:schemeClr val="tx1"/>
                    </a:solidFill>
                    <a:latin typeface="+mn-lt"/>
                    <a:ea typeface="+mn-ea"/>
                    <a:cs typeface="+mn-cs"/>
                  </a:defRPr>
                </a:lvl3pPr>
                <a:lvl4pPr marL="141732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4pPr>
                <a:lvl5pPr marL="182245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5pPr>
                <a:lvl6pPr marL="222758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63271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03784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44297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err="1">
                    <a:ln>
                      <a:noFill/>
                    </a:ln>
                    <a:solidFill>
                      <a:schemeClr val="tx2"/>
                    </a:solidFill>
                    <a:effectLst/>
                    <a:uLnTx/>
                    <a:uFillTx/>
                    <a:latin typeface="+mn-ea"/>
                    <a:ea typeface="+mn-ea"/>
                    <a:cs typeface="+mn-ea"/>
                    <a:sym typeface="+mn-lt"/>
                  </a:rPr>
                  <a:t>感谢您下载千图网</a:t>
                </a:r>
                <a:r>
                  <a:rPr kumimoji="0" lang="zh-CN" altLang="en-US" sz="1400" b="0" i="0" u="none" strike="noStrike" kern="1200" cap="none" spc="0" normalizeH="0" baseline="0" noProof="0" dirty="0">
                    <a:ln>
                      <a:noFill/>
                    </a:ln>
                    <a:solidFill>
                      <a:schemeClr val="tx2"/>
                    </a:solidFill>
                    <a:effectLst/>
                    <a:uLnTx/>
                    <a:uFillTx/>
                    <a:latin typeface="+mn-ea"/>
                    <a:ea typeface="+mn-ea"/>
                    <a:cs typeface="+mn-ea"/>
                    <a:sym typeface="+mn-lt"/>
                  </a:rPr>
                  <a:t>原创</a:t>
                </a:r>
                <a:r>
                  <a:rPr kumimoji="0" lang="en-US" altLang="zh-CN" sz="1400" b="0" i="0" u="none" strike="noStrike" kern="1200" cap="none" spc="0" normalizeH="0" baseline="0" noProof="0" dirty="0">
                    <a:ln>
                      <a:noFill/>
                    </a:ln>
                    <a:solidFill>
                      <a:schemeClr val="tx2"/>
                    </a:solidFill>
                    <a:effectLst/>
                    <a:uLnTx/>
                    <a:uFillTx/>
                    <a:latin typeface="+mn-ea"/>
                    <a:ea typeface="+mn-ea"/>
                    <a:cs typeface="+mn-ea"/>
                    <a:sym typeface="+mn-lt"/>
                  </a:rPr>
                  <a:t>PPT</a:t>
                </a:r>
                <a:r>
                  <a:rPr kumimoji="0" lang="zh-CN" altLang="en-US" sz="1400" b="0" i="0" u="none" strike="noStrike" kern="1200" cap="none" spc="0" normalizeH="0" baseline="0" noProof="0" dirty="0">
                    <a:ln>
                      <a:noFill/>
                    </a:ln>
                    <a:solidFill>
                      <a:schemeClr val="tx2"/>
                    </a:solidFill>
                    <a:effectLst/>
                    <a:uLnTx/>
                    <a:uFillTx/>
                    <a:latin typeface="+mn-ea"/>
                    <a:ea typeface="+mn-ea"/>
                    <a:cs typeface="+mn-ea"/>
                    <a:sym typeface="+mn-lt"/>
                  </a:rPr>
                  <a:t>模板</a:t>
                </a:r>
                <a:r>
                  <a:rPr kumimoji="0" lang="en-US" sz="1400" b="0" i="0" u="none" strike="noStrike" kern="1200" cap="none" spc="0" normalizeH="0" baseline="0" noProof="0" dirty="0">
                    <a:ln>
                      <a:noFill/>
                    </a:ln>
                    <a:solidFill>
                      <a:schemeClr val="tx2"/>
                    </a:solidFill>
                    <a:effectLst/>
                    <a:uLnTx/>
                    <a:uFillTx/>
                    <a:latin typeface="+mn-ea"/>
                    <a:ea typeface="+mn-ea"/>
                    <a:cs typeface="+mn-ea"/>
                    <a:sym typeface="+mn-lt"/>
                  </a:rPr>
                  <a:t>，</a:t>
                </a:r>
                <a:r>
                  <a:rPr kumimoji="0" lang="en-US" sz="1400" b="0" i="0" u="none" strike="noStrike" kern="1200" cap="none" spc="0" normalizeH="0" baseline="0" noProof="0" dirty="0" err="1">
                    <a:ln>
                      <a:noFill/>
                    </a:ln>
                    <a:solidFill>
                      <a:schemeClr val="tx2"/>
                    </a:solidFill>
                    <a:effectLst/>
                    <a:uLnTx/>
                    <a:uFillTx/>
                    <a:latin typeface="+mn-ea"/>
                    <a:ea typeface="+mn-ea"/>
                    <a:cs typeface="+mn-ea"/>
                    <a:sym typeface="+mn-lt"/>
                  </a:rPr>
                  <a:t>为了您和千图网以及原创作者的利益，请勿复制、传播、销售，否则将承担法律责任</a:t>
                </a:r>
                <a:r>
                  <a:rPr kumimoji="0" lang="en-US" sz="1400" b="0" i="0" u="none" strike="noStrike" kern="1200" cap="none" spc="0" normalizeH="0" baseline="0" noProof="0" dirty="0">
                    <a:ln>
                      <a:noFill/>
                    </a:ln>
                    <a:solidFill>
                      <a:schemeClr val="tx2"/>
                    </a:solidFill>
                    <a:effectLst/>
                    <a:uLnTx/>
                    <a:uFillTx/>
                    <a:latin typeface="+mn-ea"/>
                    <a:ea typeface="+mn-ea"/>
                    <a:cs typeface="+mn-ea"/>
                    <a:sym typeface="+mn-lt"/>
                  </a:rPr>
                  <a:t>！</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err="1">
                    <a:ln>
                      <a:noFill/>
                    </a:ln>
                    <a:solidFill>
                      <a:schemeClr val="tx2"/>
                    </a:solidFill>
                    <a:effectLst/>
                    <a:uLnTx/>
                    <a:uFillTx/>
                    <a:latin typeface="+mn-ea"/>
                    <a:ea typeface="+mn-ea"/>
                    <a:cs typeface="+mn-ea"/>
                    <a:sym typeface="+mn-lt"/>
                  </a:rPr>
                  <a:t>千图网将对作品进行维权，按照传播下载次数的十倍进行索取赔偿</a:t>
                </a:r>
                <a:r>
                  <a:rPr kumimoji="0" lang="zh-CN" altLang="en-US" sz="1400" b="0" i="0" u="none" strike="noStrike" kern="1200" cap="none" spc="0" normalizeH="0" baseline="0" noProof="0" dirty="0">
                    <a:ln>
                      <a:noFill/>
                    </a:ln>
                    <a:solidFill>
                      <a:schemeClr val="tx2"/>
                    </a:solidFill>
                    <a:effectLst/>
                    <a:uLnTx/>
                    <a:uFillTx/>
                    <a:latin typeface="+mn-ea"/>
                    <a:ea typeface="+mn-ea"/>
                    <a:cs typeface="+mn-ea"/>
                    <a:sym typeface="+mn-lt"/>
                  </a:rPr>
                  <a:t>金</a:t>
                </a:r>
                <a:r>
                  <a:rPr kumimoji="0" lang="en-US" sz="1400" b="0" i="0" u="none" strike="noStrike" kern="1200" cap="none" spc="0" normalizeH="0" baseline="0" noProof="0" dirty="0">
                    <a:ln>
                      <a:noFill/>
                    </a:ln>
                    <a:solidFill>
                      <a:schemeClr val="tx2"/>
                    </a:solidFill>
                    <a:effectLst/>
                    <a:uLnTx/>
                    <a:uFillTx/>
                    <a:latin typeface="+mn-ea"/>
                    <a:ea typeface="+mn-ea"/>
                    <a:cs typeface="+mn-ea"/>
                    <a:sym typeface="+mn-lt"/>
                  </a:rPr>
                  <a:t>！</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a:ln>
                      <a:noFill/>
                    </a:ln>
                    <a:solidFill>
                      <a:schemeClr val="tx2"/>
                    </a:solidFill>
                    <a:effectLst/>
                    <a:uLnTx/>
                    <a:uFillTx/>
                    <a:latin typeface="+mn-ea"/>
                    <a:ea typeface="+mn-ea"/>
                    <a:cs typeface="+mn-ea"/>
                    <a:sym typeface="+mn-lt"/>
                  </a:rPr>
                  <a:t>1、千图网网站出售的PPT模版是免版税类（RF：Royalty-free）正版受《中华人民共和国著作法》和《世界版权公约》的保护，作品的所有权、版权和著作权归千图网所有，您下载的是PPT模版素材使用权。</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a:ln>
                      <a:noFill/>
                    </a:ln>
                    <a:solidFill>
                      <a:schemeClr val="tx2"/>
                    </a:solidFill>
                    <a:effectLst/>
                    <a:uLnTx/>
                    <a:uFillTx/>
                    <a:latin typeface="+mn-ea"/>
                    <a:ea typeface="+mn-ea"/>
                    <a:cs typeface="+mn-ea"/>
                    <a:sym typeface="+mn-lt"/>
                  </a:rPr>
                  <a:t>2、不得将千图网的PPT模版、PPT素材，本身用于再出售，或者出租、出借、转让、分销、发布或者作为礼物供他人使用，不得转授权、出卖、转让本协议或本协议中的权利。</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a:ln>
                      <a:noFill/>
                    </a:ln>
                    <a:solidFill>
                      <a:schemeClr val="tx2"/>
                    </a:solidFill>
                    <a:effectLst/>
                    <a:uLnTx/>
                    <a:uFillTx/>
                    <a:latin typeface="+mn-ea"/>
                    <a:ea typeface="+mn-ea"/>
                    <a:cs typeface="+mn-ea"/>
                    <a:sym typeface="+mn-lt"/>
                  </a:rPr>
                  <a:t>3、禁止把作品纳入商标或服务标记。</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a:ln>
                      <a:noFill/>
                    </a:ln>
                    <a:solidFill>
                      <a:schemeClr val="tx2"/>
                    </a:solidFill>
                    <a:effectLst/>
                    <a:uLnTx/>
                    <a:uFillTx/>
                    <a:latin typeface="+mn-ea"/>
                    <a:ea typeface="+mn-ea"/>
                    <a:cs typeface="+mn-ea"/>
                    <a:sym typeface="+mn-lt"/>
                  </a:rPr>
                  <a:t>4、禁止用户用下载格式在网上传播作品。或者作品可以让第三方单独付费或共享免费下载、或通过转移电话服务系统传播。</a:t>
                </a:r>
              </a:p>
            </p:txBody>
          </p:sp>
        </p:grpSp>
      </p:gr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sp>
        <p:nvSpPr>
          <p:cNvPr id="2"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98C5D4E-6731-4C72-BB26-C3A07E9B5F6D}" type="datetime1">
              <a:rPr lang="zh-CN" altLang="en-US" smtClean="0"/>
              <a:t>2018/12/25</a:t>
            </a:fld>
            <a:endParaRPr lang="zh-CN" altLang="en-US"/>
          </a:p>
        </p:txBody>
      </p:sp>
      <p:sp>
        <p:nvSpPr>
          <p:cNvPr id="5" name="页脚占位符 4"/>
          <p:cNvSpPr>
            <a:spLocks noGrp="1"/>
          </p:cNvSpPr>
          <p:nvPr>
            <p:ph type="ftr" sz="quarter" idx="11"/>
          </p:nvPr>
        </p:nvSpPr>
        <p:spPr/>
        <p:txBody>
          <a:bodyPr/>
          <a:lstStyle/>
          <a:p>
            <a:r>
              <a:rPr lang="en-US" altLang="zh-CN"/>
              <a:t>PRD2018-G06</a:t>
            </a:r>
            <a:endParaRPr lang="zh-CN" altLang="en-US"/>
          </a:p>
        </p:txBody>
      </p:sp>
      <p:sp>
        <p:nvSpPr>
          <p:cNvPr id="6" name="灯片编号占位符 5"/>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3"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
        <p:nvSpPr>
          <p:cNvPr id="2" name="标题 1"/>
          <p:cNvSpPr>
            <a:spLocks noGrp="1"/>
          </p:cNvSpPr>
          <p:nvPr>
            <p:ph type="title"/>
          </p:nvPr>
        </p:nvSpPr>
        <p:spPr>
          <a:xfrm>
            <a:off x="1101959" y="597344"/>
            <a:ext cx="5635171" cy="535531"/>
          </a:xfrm>
          <a:prstGeom prst="rect">
            <a:avLst/>
          </a:prstGeom>
        </p:spPr>
        <p:txBody>
          <a:bodyPr wrap="square" anchor="ctr" anchorCtr="0">
            <a:spAutoFit/>
          </a:bodyPr>
          <a:lstStyle>
            <a:lvl1pPr>
              <a:defRPr sz="3200" b="1"/>
            </a:lvl1pPr>
          </a:lstStyle>
          <a:p>
            <a:r>
              <a:rPr lang="zh-CN" altLang="en-US" dirty="0"/>
              <a:t>单击此处编辑母版标题样式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l="5391" b="7649"/>
          <a:stretch>
            <a:fillRect/>
          </a:stretch>
        </p:blipFill>
        <p:spPr>
          <a:xfrm rot="5400000">
            <a:off x="-225328" y="224729"/>
            <a:ext cx="1730217" cy="1280760"/>
          </a:xfrm>
          <a:custGeom>
            <a:avLst/>
            <a:gdLst>
              <a:gd name="connsiteX0" fmla="*/ 0 w 1730217"/>
              <a:gd name="connsiteY0" fmla="*/ 1280760 h 1280760"/>
              <a:gd name="connsiteX1" fmla="*/ 0 w 1730217"/>
              <a:gd name="connsiteY1" fmla="*/ 0 h 1280760"/>
              <a:gd name="connsiteX2" fmla="*/ 1730217 w 1730217"/>
              <a:gd name="connsiteY2" fmla="*/ 0 h 1280760"/>
              <a:gd name="connsiteX3" fmla="*/ 1730217 w 1730217"/>
              <a:gd name="connsiteY3" fmla="*/ 1280760 h 1280760"/>
            </a:gdLst>
            <a:ahLst/>
            <a:cxnLst>
              <a:cxn ang="0">
                <a:pos x="connsiteX0" y="connsiteY0"/>
              </a:cxn>
              <a:cxn ang="0">
                <a:pos x="connsiteX1" y="connsiteY1"/>
              </a:cxn>
              <a:cxn ang="0">
                <a:pos x="connsiteX2" y="connsiteY2"/>
              </a:cxn>
              <a:cxn ang="0">
                <a:pos x="connsiteX3" y="connsiteY3"/>
              </a:cxn>
            </a:cxnLst>
            <a:rect l="l" t="t" r="r" b="b"/>
            <a:pathLst>
              <a:path w="1730217" h="1280760">
                <a:moveTo>
                  <a:pt x="0" y="1280760"/>
                </a:moveTo>
                <a:lnTo>
                  <a:pt x="0" y="0"/>
                </a:lnTo>
                <a:lnTo>
                  <a:pt x="1730217" y="0"/>
                </a:lnTo>
                <a:lnTo>
                  <a:pt x="1730217" y="1280760"/>
                </a:lnTo>
                <a:close/>
              </a:path>
            </a:pathLst>
          </a:cu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rcRect l="5391" b="7649"/>
          <a:stretch>
            <a:fillRect/>
          </a:stretch>
        </p:blipFill>
        <p:spPr>
          <a:xfrm rot="18900000">
            <a:off x="10036781" y="4992485"/>
            <a:ext cx="2986243" cy="2083419"/>
          </a:xfrm>
          <a:custGeom>
            <a:avLst/>
            <a:gdLst>
              <a:gd name="connsiteX0" fmla="*/ 2986243 w 2986243"/>
              <a:gd name="connsiteY0" fmla="*/ 0 h 2083419"/>
              <a:gd name="connsiteX1" fmla="*/ 2986243 w 2986243"/>
              <a:gd name="connsiteY1" fmla="*/ 485784 h 2083419"/>
              <a:gd name="connsiteX2" fmla="*/ 1388608 w 2986243"/>
              <a:gd name="connsiteY2" fmla="*/ 2083419 h 2083419"/>
              <a:gd name="connsiteX3" fmla="*/ 1369794 w 2986243"/>
              <a:gd name="connsiteY3" fmla="*/ 2083419 h 2083419"/>
              <a:gd name="connsiteX4" fmla="*/ 0 w 2986243"/>
              <a:gd name="connsiteY4" fmla="*/ 713625 h 2083419"/>
              <a:gd name="connsiteX5" fmla="*/ 0 w 2986243"/>
              <a:gd name="connsiteY5" fmla="*/ 0 h 2083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6243" h="2083419">
                <a:moveTo>
                  <a:pt x="2986243" y="0"/>
                </a:moveTo>
                <a:lnTo>
                  <a:pt x="2986243" y="485784"/>
                </a:lnTo>
                <a:lnTo>
                  <a:pt x="1388608" y="2083419"/>
                </a:lnTo>
                <a:lnTo>
                  <a:pt x="1369794" y="2083419"/>
                </a:lnTo>
                <a:lnTo>
                  <a:pt x="0" y="713625"/>
                </a:lnTo>
                <a:lnTo>
                  <a:pt x="0" y="0"/>
                </a:lnTo>
                <a:close/>
              </a:path>
            </a:pathLst>
          </a:cu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封底页">
    <p:bg>
      <p:bgPr>
        <a:solidFill>
          <a:schemeClr val="bg1"/>
        </a:solidFill>
        <a:effectLst/>
      </p:bgPr>
    </p:bg>
    <p:spTree>
      <p:nvGrpSpPr>
        <p:cNvPr id="1" name=""/>
        <p:cNvGrpSpPr/>
        <p:nvPr/>
      </p:nvGrpSpPr>
      <p:grpSpPr>
        <a:xfrm>
          <a:off x="0" y="0"/>
          <a:ext cx="0" cy="0"/>
          <a:chOff x="0" y="0"/>
          <a:chExt cx="0" cy="0"/>
        </a:xfrm>
      </p:grpSpPr>
      <p:sp>
        <p:nvSpPr>
          <p:cNvPr id="1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页">
    <p:bg>
      <p:bgPr>
        <a:solidFill>
          <a:schemeClr val="bg1"/>
        </a:solidFill>
        <a:effectLst/>
      </p:bgPr>
    </p:bg>
    <p:spTree>
      <p:nvGrpSpPr>
        <p:cNvPr id="1" name=""/>
        <p:cNvGrpSpPr/>
        <p:nvPr/>
      </p:nvGrpSpPr>
      <p:grpSpPr>
        <a:xfrm>
          <a:off x="0" y="0"/>
          <a:ext cx="0" cy="0"/>
          <a:chOff x="0" y="0"/>
          <a:chExt cx="0" cy="0"/>
        </a:xfrm>
      </p:grpSpPr>
      <p:sp>
        <p:nvSpPr>
          <p:cNvPr id="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OPPT 版权">
    <p:spTree>
      <p:nvGrpSpPr>
        <p:cNvPr id="1" name=""/>
        <p:cNvGrpSpPr/>
        <p:nvPr/>
      </p:nvGrpSpPr>
      <p:grpSpPr>
        <a:xfrm>
          <a:off x="0" y="0"/>
          <a:ext cx="0" cy="0"/>
          <a:chOff x="0" y="0"/>
          <a:chExt cx="0" cy="0"/>
        </a:xfrm>
      </p:grpSpPr>
      <p:sp>
        <p:nvSpPr>
          <p:cNvPr id="29" name="矩形 28"/>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FFFFFF"/>
              </a:solidFill>
            </a:endParaRPr>
          </a:p>
        </p:txBody>
      </p:sp>
      <p:grpSp>
        <p:nvGrpSpPr>
          <p:cNvPr id="31" name="组合 30"/>
          <p:cNvGrpSpPr/>
          <p:nvPr userDrawn="1"/>
        </p:nvGrpSpPr>
        <p:grpSpPr>
          <a:xfrm>
            <a:off x="1109678" y="1426808"/>
            <a:ext cx="9972644" cy="4004385"/>
            <a:chOff x="1117424" y="1227345"/>
            <a:chExt cx="7378576" cy="4004385"/>
          </a:xfrm>
        </p:grpSpPr>
        <p:sp>
          <p:nvSpPr>
            <p:cNvPr id="32" name="Text Placeholder 3"/>
            <p:cNvSpPr txBox="1"/>
            <p:nvPr userDrawn="1"/>
          </p:nvSpPr>
          <p:spPr>
            <a:xfrm>
              <a:off x="2235163" y="1227345"/>
              <a:ext cx="4932874" cy="333192"/>
            </a:xfrm>
            <a:prstGeom prst="rect">
              <a:avLst/>
            </a:prstGeom>
          </p:spPr>
          <p:txBody>
            <a:bodyPr vert="horz" lIns="0" tIns="40504" rIns="0" bIns="40504" anchor="t"/>
            <a:lstStyle>
              <a:lvl1pPr marL="0" indent="0" algn="ctr" defTabSz="404495" rtl="0" eaLnBrk="1" latinLnBrk="0" hangingPunct="1">
                <a:lnSpc>
                  <a:spcPct val="100000"/>
                </a:lnSpc>
                <a:spcBef>
                  <a:spcPts val="0"/>
                </a:spcBef>
                <a:spcAft>
                  <a:spcPts val="0"/>
                </a:spcAft>
                <a:buFont typeface="Arial" panose="020B0604020202020204"/>
                <a:buNone/>
                <a:defRPr sz="1500" b="0" kern="1200">
                  <a:solidFill>
                    <a:schemeClr val="accent3"/>
                  </a:solidFill>
                  <a:latin typeface="Lato Light"/>
                  <a:ea typeface="+mn-ea"/>
                  <a:cs typeface="Lato Light"/>
                </a:defRPr>
              </a:lvl1pPr>
              <a:lvl2pPr marL="658495" indent="-253365" algn="l" defTabSz="404495" rtl="0" eaLnBrk="1" latinLnBrk="0" hangingPunct="1">
                <a:spcBef>
                  <a:spcPct val="20000"/>
                </a:spcBef>
                <a:buFont typeface="Arial" panose="020B0604020202020204"/>
                <a:buChar char="–"/>
                <a:defRPr sz="2500" kern="1200">
                  <a:solidFill>
                    <a:schemeClr val="tx1"/>
                  </a:solidFill>
                  <a:latin typeface="+mn-lt"/>
                  <a:ea typeface="+mn-ea"/>
                  <a:cs typeface="+mn-cs"/>
                </a:defRPr>
              </a:lvl2pPr>
              <a:lvl3pPr marL="1012825" indent="-202565" algn="l" defTabSz="404495" rtl="0" eaLnBrk="1" latinLnBrk="0" hangingPunct="1">
                <a:spcBef>
                  <a:spcPct val="20000"/>
                </a:spcBef>
                <a:buFont typeface="Arial" panose="020B0604020202020204"/>
                <a:buChar char="•"/>
                <a:defRPr sz="2100" kern="1200">
                  <a:solidFill>
                    <a:schemeClr val="tx1"/>
                  </a:solidFill>
                  <a:latin typeface="+mn-lt"/>
                  <a:ea typeface="+mn-ea"/>
                  <a:cs typeface="+mn-cs"/>
                </a:defRPr>
              </a:lvl3pPr>
              <a:lvl4pPr marL="141732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4pPr>
              <a:lvl5pPr marL="182245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5pPr>
              <a:lvl6pPr marL="222758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63271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03784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44297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r>
                <a:rPr lang="en-US" sz="2000" b="1" dirty="0" err="1">
                  <a:solidFill>
                    <a:srgbClr val="FFFFFF"/>
                  </a:solidFill>
                  <a:latin typeface="+mj-ea"/>
                  <a:ea typeface="+mj-ea"/>
                  <a:cs typeface="+mn-ea"/>
                  <a:sym typeface="+mn-lt"/>
                </a:rPr>
                <a:t>感谢您支持原创设计事业，支持设计版权产品</a:t>
              </a:r>
              <a:r>
                <a:rPr lang="en-US" sz="2000" b="1" dirty="0">
                  <a:solidFill>
                    <a:srgbClr val="FFFFFF"/>
                  </a:solidFill>
                  <a:latin typeface="+mj-ea"/>
                  <a:ea typeface="+mj-ea"/>
                  <a:cs typeface="+mn-ea"/>
                  <a:sym typeface="+mn-lt"/>
                </a:rPr>
                <a:t>！</a:t>
              </a:r>
            </a:p>
          </p:txBody>
        </p:sp>
        <p:sp>
          <p:nvSpPr>
            <p:cNvPr id="33" name="Text Placeholder 4"/>
            <p:cNvSpPr txBox="1"/>
            <p:nvPr userDrawn="1"/>
          </p:nvSpPr>
          <p:spPr>
            <a:xfrm>
              <a:off x="1117424" y="1887820"/>
              <a:ext cx="7378576" cy="3343910"/>
            </a:xfrm>
            <a:prstGeom prst="rect">
              <a:avLst/>
            </a:prstGeom>
          </p:spPr>
          <p:txBody>
            <a:bodyPr vert="horz" lIns="0" tIns="0" rIns="0" bIns="0" anchor="t"/>
            <a:lstStyle>
              <a:lvl1pPr marL="0" indent="0" algn="ctr" defTabSz="404495" rtl="0" eaLnBrk="1" latinLnBrk="0" hangingPunct="1">
                <a:lnSpc>
                  <a:spcPct val="130000"/>
                </a:lnSpc>
                <a:spcBef>
                  <a:spcPct val="20000"/>
                </a:spcBef>
                <a:buFont typeface="Arial" panose="020B0604020202020204"/>
                <a:buNone/>
                <a:defRPr sz="1200" kern="1200">
                  <a:solidFill>
                    <a:schemeClr val="tx1">
                      <a:lumMod val="50000"/>
                      <a:lumOff val="50000"/>
                    </a:schemeClr>
                  </a:solidFill>
                  <a:latin typeface="Lato Regular"/>
                  <a:ea typeface="+mn-ea"/>
                  <a:cs typeface="Lato Regular"/>
                </a:defRPr>
              </a:lvl1pPr>
              <a:lvl2pPr marL="658495" indent="-253365" algn="l" defTabSz="404495" rtl="0" eaLnBrk="1" latinLnBrk="0" hangingPunct="1">
                <a:spcBef>
                  <a:spcPct val="20000"/>
                </a:spcBef>
                <a:buFont typeface="Arial" panose="020B0604020202020204"/>
                <a:buChar char="–"/>
                <a:defRPr sz="2500" kern="1200">
                  <a:solidFill>
                    <a:schemeClr val="tx1"/>
                  </a:solidFill>
                  <a:latin typeface="+mn-lt"/>
                  <a:ea typeface="+mn-ea"/>
                  <a:cs typeface="+mn-cs"/>
                </a:defRPr>
              </a:lvl2pPr>
              <a:lvl3pPr marL="1012825" indent="-202565" algn="l" defTabSz="404495" rtl="0" eaLnBrk="1" latinLnBrk="0" hangingPunct="1">
                <a:spcBef>
                  <a:spcPct val="20000"/>
                </a:spcBef>
                <a:buFont typeface="Arial" panose="020B0604020202020204"/>
                <a:buChar char="•"/>
                <a:defRPr sz="2100" kern="1200">
                  <a:solidFill>
                    <a:schemeClr val="tx1"/>
                  </a:solidFill>
                  <a:latin typeface="+mn-lt"/>
                  <a:ea typeface="+mn-ea"/>
                  <a:cs typeface="+mn-cs"/>
                </a:defRPr>
              </a:lvl3pPr>
              <a:lvl4pPr marL="141732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4pPr>
              <a:lvl5pPr marL="182245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5pPr>
              <a:lvl6pPr marL="222758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63271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03784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442970" indent="-202565" algn="l" defTabSz="404495"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err="1">
                  <a:ln>
                    <a:noFill/>
                  </a:ln>
                  <a:solidFill>
                    <a:srgbClr val="FFFFFF"/>
                  </a:solidFill>
                  <a:effectLst/>
                  <a:uLnTx/>
                  <a:uFillTx/>
                  <a:latin typeface="+mn-ea"/>
                  <a:ea typeface="+mn-ea"/>
                  <a:cs typeface="+mn-ea"/>
                  <a:sym typeface="+mn-lt"/>
                </a:rPr>
                <a:t>感谢您下载千图网</a:t>
              </a:r>
              <a:r>
                <a:rPr kumimoji="0" lang="zh-CN" altLang="en-US" sz="1400" b="0" i="0" u="none" strike="noStrike" kern="1200" cap="none" spc="0" normalizeH="0" baseline="0" noProof="0" dirty="0">
                  <a:ln>
                    <a:noFill/>
                  </a:ln>
                  <a:solidFill>
                    <a:srgbClr val="FFFFFF"/>
                  </a:solidFill>
                  <a:effectLst/>
                  <a:uLnTx/>
                  <a:uFillTx/>
                  <a:latin typeface="+mn-ea"/>
                  <a:ea typeface="+mn-ea"/>
                  <a:cs typeface="+mn-ea"/>
                  <a:sym typeface="+mn-lt"/>
                </a:rPr>
                <a:t>原创</a:t>
              </a:r>
              <a:r>
                <a:rPr kumimoji="0" lang="en-US" altLang="zh-CN" sz="1400" b="0" i="0" u="none" strike="noStrike" kern="1200" cap="none" spc="0" normalizeH="0" baseline="0" noProof="0" dirty="0">
                  <a:ln>
                    <a:noFill/>
                  </a:ln>
                  <a:solidFill>
                    <a:srgbClr val="FFFFFF"/>
                  </a:solidFill>
                  <a:effectLst/>
                  <a:uLnTx/>
                  <a:uFillTx/>
                  <a:latin typeface="+mn-ea"/>
                  <a:ea typeface="+mn-ea"/>
                  <a:cs typeface="+mn-ea"/>
                  <a:sym typeface="+mn-lt"/>
                </a:rPr>
                <a:t>PPT</a:t>
              </a:r>
              <a:r>
                <a:rPr kumimoji="0" lang="zh-CN" altLang="en-US" sz="1400" b="0" i="0" u="none" strike="noStrike" kern="1200" cap="none" spc="0" normalizeH="0" baseline="0" noProof="0" dirty="0">
                  <a:ln>
                    <a:noFill/>
                  </a:ln>
                  <a:solidFill>
                    <a:srgbClr val="FFFFFF"/>
                  </a:solidFill>
                  <a:effectLst/>
                  <a:uLnTx/>
                  <a:uFillTx/>
                  <a:latin typeface="+mn-ea"/>
                  <a:ea typeface="+mn-ea"/>
                  <a:cs typeface="+mn-ea"/>
                  <a:sym typeface="+mn-lt"/>
                </a:rPr>
                <a:t>模板</a:t>
              </a:r>
              <a:r>
                <a:rPr kumimoji="0" lang="en-US" sz="1400" b="0" i="0" u="none" strike="noStrike" kern="1200" cap="none" spc="0" normalizeH="0" baseline="0" noProof="0" dirty="0">
                  <a:ln>
                    <a:noFill/>
                  </a:ln>
                  <a:solidFill>
                    <a:srgbClr val="FFFFFF"/>
                  </a:solidFill>
                  <a:effectLst/>
                  <a:uLnTx/>
                  <a:uFillTx/>
                  <a:latin typeface="+mn-ea"/>
                  <a:ea typeface="+mn-ea"/>
                  <a:cs typeface="+mn-ea"/>
                  <a:sym typeface="+mn-lt"/>
                </a:rPr>
                <a:t>，</a:t>
              </a:r>
              <a:r>
                <a:rPr kumimoji="0" lang="en-US" sz="1400" b="0" i="0" u="none" strike="noStrike" kern="1200" cap="none" spc="0" normalizeH="0" baseline="0" noProof="0" dirty="0" err="1">
                  <a:ln>
                    <a:noFill/>
                  </a:ln>
                  <a:solidFill>
                    <a:srgbClr val="FFFFFF"/>
                  </a:solidFill>
                  <a:effectLst/>
                  <a:uLnTx/>
                  <a:uFillTx/>
                  <a:latin typeface="+mn-ea"/>
                  <a:ea typeface="+mn-ea"/>
                  <a:cs typeface="+mn-ea"/>
                  <a:sym typeface="+mn-lt"/>
                </a:rPr>
                <a:t>为了您和千图网以及原创作者的利益，请勿复制、传播、销售，否则将承担法律责任</a:t>
              </a:r>
              <a:r>
                <a:rPr kumimoji="0" lang="en-US" sz="1400" b="0" i="0" u="none" strike="noStrike" kern="1200" cap="none" spc="0" normalizeH="0" baseline="0" noProof="0" dirty="0">
                  <a:ln>
                    <a:noFill/>
                  </a:ln>
                  <a:solidFill>
                    <a:srgbClr val="FFFFFF"/>
                  </a:solidFill>
                  <a:effectLst/>
                  <a:uLnTx/>
                  <a:uFillTx/>
                  <a:latin typeface="+mn-ea"/>
                  <a:ea typeface="+mn-ea"/>
                  <a:cs typeface="+mn-ea"/>
                  <a:sym typeface="+mn-lt"/>
                </a:rPr>
                <a:t>！</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err="1">
                  <a:ln>
                    <a:noFill/>
                  </a:ln>
                  <a:solidFill>
                    <a:srgbClr val="FFFFFF"/>
                  </a:solidFill>
                  <a:effectLst/>
                  <a:uLnTx/>
                  <a:uFillTx/>
                  <a:latin typeface="+mn-ea"/>
                  <a:ea typeface="+mn-ea"/>
                  <a:cs typeface="+mn-ea"/>
                  <a:sym typeface="+mn-lt"/>
                </a:rPr>
                <a:t>千图网将对作品进行维权，按照传播下载次数的十倍进行索取赔偿</a:t>
              </a:r>
              <a:r>
                <a:rPr kumimoji="0" lang="zh-CN" altLang="en-US" sz="1400" b="0" i="0" u="none" strike="noStrike" kern="1200" cap="none" spc="0" normalizeH="0" baseline="0" noProof="0" dirty="0">
                  <a:ln>
                    <a:noFill/>
                  </a:ln>
                  <a:solidFill>
                    <a:srgbClr val="FFFFFF"/>
                  </a:solidFill>
                  <a:effectLst/>
                  <a:uLnTx/>
                  <a:uFillTx/>
                  <a:latin typeface="+mn-ea"/>
                  <a:ea typeface="+mn-ea"/>
                  <a:cs typeface="+mn-ea"/>
                  <a:sym typeface="+mn-lt"/>
                </a:rPr>
                <a:t>金</a:t>
              </a:r>
              <a:r>
                <a:rPr kumimoji="0" lang="en-US" sz="1400" b="0" i="0" u="none" strike="noStrike" kern="1200" cap="none" spc="0" normalizeH="0" baseline="0" noProof="0" dirty="0">
                  <a:ln>
                    <a:noFill/>
                  </a:ln>
                  <a:solidFill>
                    <a:srgbClr val="FFFFFF"/>
                  </a:solidFill>
                  <a:effectLst/>
                  <a:uLnTx/>
                  <a:uFillTx/>
                  <a:latin typeface="+mn-ea"/>
                  <a:ea typeface="+mn-ea"/>
                  <a:cs typeface="+mn-ea"/>
                  <a:sym typeface="+mn-lt"/>
                </a:rPr>
                <a:t>！</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a:ln>
                    <a:noFill/>
                  </a:ln>
                  <a:solidFill>
                    <a:srgbClr val="FFFFFF"/>
                  </a:solidFill>
                  <a:effectLst/>
                  <a:uLnTx/>
                  <a:uFillTx/>
                  <a:latin typeface="+mn-ea"/>
                  <a:ea typeface="+mn-ea"/>
                  <a:cs typeface="+mn-ea"/>
                  <a:sym typeface="+mn-lt"/>
                </a:rPr>
                <a:t>1、千图网网站出售的PPT模版是免版税类（RF：Royalty-free）正版受《中华人民共和国著作法》和《世界版权公约》的保护，作品的所有权、版权和著作权归千图网所有，您下载的是PPT模版素材使用权。</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a:ln>
                    <a:noFill/>
                  </a:ln>
                  <a:solidFill>
                    <a:srgbClr val="FFFFFF"/>
                  </a:solidFill>
                  <a:effectLst/>
                  <a:uLnTx/>
                  <a:uFillTx/>
                  <a:latin typeface="+mn-ea"/>
                  <a:ea typeface="+mn-ea"/>
                  <a:cs typeface="+mn-ea"/>
                  <a:sym typeface="+mn-lt"/>
                </a:rPr>
                <a:t>2、不得将千图网的PPT模版、PPT素材，本身用于再出售，或者出租、出借、转让、分销、发布或者作为礼物供他人使用，不得转授权、出卖、转让本协议或本协议中的权利。</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a:ln>
                    <a:noFill/>
                  </a:ln>
                  <a:solidFill>
                    <a:srgbClr val="FFFFFF"/>
                  </a:solidFill>
                  <a:effectLst/>
                  <a:uLnTx/>
                  <a:uFillTx/>
                  <a:latin typeface="+mn-ea"/>
                  <a:ea typeface="+mn-ea"/>
                  <a:cs typeface="+mn-ea"/>
                  <a:sym typeface="+mn-lt"/>
                </a:rPr>
                <a:t>3、禁止把作品纳入商标或服务标记。</a:t>
              </a:r>
            </a:p>
            <a:p>
              <a:pPr marL="0" marR="0" lvl="0" indent="0" algn="l" defTabSz="404495" rtl="0" eaLnBrk="1" fontAlgn="auto" latinLnBrk="0" hangingPunct="1">
                <a:lnSpc>
                  <a:spcPct val="130000"/>
                </a:lnSpc>
                <a:spcBef>
                  <a:spcPts val="1200"/>
                </a:spcBef>
                <a:spcAft>
                  <a:spcPts val="0"/>
                </a:spcAft>
                <a:buClrTx/>
                <a:buSzTx/>
                <a:buFont typeface="Arial" panose="020B0604020202020204"/>
                <a:buNone/>
                <a:defRPr/>
              </a:pPr>
              <a:r>
                <a:rPr kumimoji="0" lang="en-US" sz="1400" b="0" i="0" u="none" strike="noStrike" kern="1200" cap="none" spc="0" normalizeH="0" baseline="0" noProof="0" dirty="0">
                  <a:ln>
                    <a:noFill/>
                  </a:ln>
                  <a:solidFill>
                    <a:srgbClr val="FFFFFF"/>
                  </a:solidFill>
                  <a:effectLst/>
                  <a:uLnTx/>
                  <a:uFillTx/>
                  <a:latin typeface="+mn-ea"/>
                  <a:ea typeface="+mn-ea"/>
                  <a:cs typeface="+mn-ea"/>
                  <a:sym typeface="+mn-lt"/>
                </a:rPr>
                <a:t>4、禁止用户用下载格式在网上传播作品。或者作品可以让第三方单独付费或共享免费下载、或通过转移电话服务系统传播。</a:t>
              </a:r>
            </a:p>
          </p:txBody>
        </p:sp>
      </p:gr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482600"/>
            <a:ext cx="7518400" cy="471365"/>
          </a:xfrm>
          <a:prstGeom prst="rect">
            <a:avLst/>
          </a:prstGeom>
        </p:spPr>
        <p:txBody>
          <a:bodyPr wrap="none" lIns="0" tIns="0" rIns="0" bIns="0" anchor="ctr">
            <a:noAutofit/>
          </a:bodyPr>
          <a:lstStyle>
            <a:lvl1pPr algn="ctr">
              <a:defRPr sz="32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951922"/>
            <a:ext cx="5486400" cy="267661"/>
          </a:xfrm>
          <a:prstGeom prst="rect">
            <a:avLst/>
          </a:prstGeom>
        </p:spPr>
        <p:txBody>
          <a:bodyPr wrap="none" lIns="0" tIns="0" rIns="0" bIns="0" anchor="ctr">
            <a:noAutofit/>
          </a:bodyPr>
          <a:lstStyle>
            <a:lvl1pPr marL="0" indent="0" algn="ctr">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3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482600"/>
            <a:ext cx="7518400" cy="471365"/>
          </a:xfrm>
          <a:prstGeom prst="rect">
            <a:avLst/>
          </a:prstGeom>
        </p:spPr>
        <p:txBody>
          <a:bodyPr wrap="none" lIns="0" tIns="0" rIns="0" bIns="0" anchor="ctr">
            <a:noAutofit/>
          </a:bodyPr>
          <a:lstStyle>
            <a:lvl1pPr algn="ctr">
              <a:defRPr sz="32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951922"/>
            <a:ext cx="5486400" cy="267661"/>
          </a:xfrm>
          <a:prstGeom prst="rect">
            <a:avLst/>
          </a:prstGeom>
        </p:spPr>
        <p:txBody>
          <a:bodyPr wrap="none" lIns="0" tIns="0" rIns="0" bIns="0" anchor="ctr">
            <a:noAutofit/>
          </a:bodyPr>
          <a:lstStyle>
            <a:lvl1pPr marL="0" indent="0" algn="ctr">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5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482600"/>
            <a:ext cx="7518400" cy="471365"/>
          </a:xfrm>
          <a:prstGeom prst="rect">
            <a:avLst/>
          </a:prstGeom>
        </p:spPr>
        <p:txBody>
          <a:bodyPr wrap="none" lIns="0" tIns="0" rIns="0" bIns="0" anchor="ctr">
            <a:noAutofit/>
          </a:bodyPr>
          <a:lstStyle>
            <a:lvl1pPr algn="ctr">
              <a:defRPr sz="32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951922"/>
            <a:ext cx="5486400" cy="267661"/>
          </a:xfrm>
          <a:prstGeom prst="rect">
            <a:avLst/>
          </a:prstGeom>
        </p:spPr>
        <p:txBody>
          <a:bodyPr wrap="none" lIns="0" tIns="0" rIns="0" bIns="0" anchor="ctr">
            <a:noAutofit/>
          </a:bodyPr>
          <a:lstStyle>
            <a:lvl1pPr marL="0" indent="0" algn="ctr">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8817AC-9477-42B5-A8CF-85AE4095ED05}" type="datetime1">
              <a:rPr lang="zh-CN" altLang="en-US" smtClean="0"/>
              <a:t>2018/12/25</a:t>
            </a:fld>
            <a:endParaRPr lang="zh-CN" altLang="en-US"/>
          </a:p>
        </p:txBody>
      </p:sp>
      <p:sp>
        <p:nvSpPr>
          <p:cNvPr id="6" name="页脚占位符 5"/>
          <p:cNvSpPr>
            <a:spLocks noGrp="1"/>
          </p:cNvSpPr>
          <p:nvPr>
            <p:ph type="ftr" sz="quarter" idx="11"/>
          </p:nvPr>
        </p:nvSpPr>
        <p:spPr/>
        <p:txBody>
          <a:bodyPr/>
          <a:lstStyle/>
          <a:p>
            <a:r>
              <a:rPr lang="en-US" altLang="zh-CN"/>
              <a:t>PRD2018-G06</a:t>
            </a:r>
            <a:endParaRPr lang="zh-CN" altLang="en-US"/>
          </a:p>
        </p:txBody>
      </p:sp>
      <p:sp>
        <p:nvSpPr>
          <p:cNvPr id="7" name="灯片编号占位符 6"/>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30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482600"/>
            <a:ext cx="7518400" cy="471365"/>
          </a:xfrm>
          <a:prstGeom prst="rect">
            <a:avLst/>
          </a:prstGeom>
        </p:spPr>
        <p:txBody>
          <a:bodyPr wrap="none" lIns="0" tIns="0" rIns="0" bIns="0" anchor="ctr">
            <a:noAutofit/>
          </a:bodyPr>
          <a:lstStyle>
            <a:lvl1pPr algn="ctr">
              <a:defRPr sz="32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951922"/>
            <a:ext cx="5486400" cy="267661"/>
          </a:xfrm>
          <a:prstGeom prst="rect">
            <a:avLst/>
          </a:prstGeom>
        </p:spPr>
        <p:txBody>
          <a:bodyPr wrap="none" lIns="0" tIns="0" rIns="0" bIns="0" anchor="ctr">
            <a:noAutofit/>
          </a:bodyPr>
          <a:lstStyle>
            <a:lvl1pPr marL="0" indent="0" algn="ctr">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ockUp02">
    <p:spTree>
      <p:nvGrpSpPr>
        <p:cNvPr id="1" name=""/>
        <p:cNvGrpSpPr/>
        <p:nvPr/>
      </p:nvGrpSpPr>
      <p:grpSpPr>
        <a:xfrm>
          <a:off x="0" y="0"/>
          <a:ext cx="0" cy="0"/>
          <a:chOff x="0" y="0"/>
          <a:chExt cx="0" cy="0"/>
        </a:xfrm>
      </p:grpSpPr>
      <p:grpSp>
        <p:nvGrpSpPr>
          <p:cNvPr id="2" name="Group 17"/>
          <p:cNvGrpSpPr/>
          <p:nvPr userDrawn="1"/>
        </p:nvGrpSpPr>
        <p:grpSpPr>
          <a:xfrm>
            <a:off x="3968593" y="1726608"/>
            <a:ext cx="4343760" cy="3456120"/>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2400" dirty="0"/>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algn="r" rtl="1"/>
              <a:endParaRPr lang="en-US" sz="2400" dirty="0"/>
            </a:p>
          </p:txBody>
        </p:sp>
        <p:sp>
          <p:nvSpPr>
            <p:cNvPr id="33" name="Freeform 23"/>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ln>
          </p:spPr>
          <p:txBody>
            <a:bodyPr vert="horz" wrap="square" lIns="91440" tIns="45720" rIns="91440" bIns="45720" numCol="1" anchor="t" anchorCtr="0" compatLnSpc="1"/>
            <a:lstStyle/>
            <a:p>
              <a:pPr algn="r" rtl="1"/>
              <a:endParaRPr lang="en-US" sz="2400" dirty="0"/>
            </a:p>
          </p:txBody>
        </p:sp>
        <p:sp>
          <p:nvSpPr>
            <p:cNvPr id="34" name="Freeform 27"/>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ln>
          </p:spPr>
          <p:txBody>
            <a:bodyPr vert="horz" wrap="square" lIns="91440" tIns="45720" rIns="91440" bIns="45720" numCol="1" anchor="t" anchorCtr="0" compatLnSpc="1"/>
            <a:lstStyle/>
            <a:p>
              <a:pPr algn="r" rtl="1"/>
              <a:r>
                <a:rPr lang="en-US" sz="2400" dirty="0"/>
                <a:t> </a:t>
              </a:r>
            </a:p>
          </p:txBody>
        </p:sp>
        <p:sp>
          <p:nvSpPr>
            <p:cNvPr id="35" name="Freeform 29"/>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vert="horz" wrap="square" lIns="91440" tIns="45720" rIns="91440" bIns="45720" numCol="1" anchor="t" anchorCtr="0" compatLnSpc="1"/>
            <a:lstStyle/>
            <a:p>
              <a:pPr algn="r" rtl="1"/>
              <a:endParaRPr lang="en-US" sz="2400" dirty="0"/>
            </a:p>
          </p:txBody>
        </p:sp>
      </p:grpSp>
      <p:sp>
        <p:nvSpPr>
          <p:cNvPr id="36" name="Picture Placeholder 7"/>
          <p:cNvSpPr>
            <a:spLocks noGrp="1"/>
          </p:cNvSpPr>
          <p:nvPr>
            <p:ph type="pic" sz="quarter" idx="10" hasCustomPrompt="1"/>
          </p:nvPr>
        </p:nvSpPr>
        <p:spPr>
          <a:xfrm>
            <a:off x="4153967" y="1879600"/>
            <a:ext cx="3944648" cy="2230637"/>
          </a:xfrm>
          <a:prstGeom prst="rect">
            <a:avLst/>
          </a:prstGeom>
          <a:ln>
            <a:noFill/>
          </a:ln>
        </p:spPr>
        <p:txBody>
          <a:bodyPr tIns="0" bIns="274320" anchor="b"/>
          <a:lstStyle>
            <a:lvl1pPr algn="ctr">
              <a:buNone/>
              <a:defRPr sz="1465">
                <a:solidFill>
                  <a:schemeClr val="tx1">
                    <a:lumMod val="50000"/>
                    <a:lumOff val="50000"/>
                  </a:schemeClr>
                </a:solidFill>
              </a:defRPr>
            </a:lvl1pPr>
          </a:lstStyle>
          <a:p>
            <a:r>
              <a:rPr lang="en-US" dirty="0"/>
              <a:t>Image Holder</a:t>
            </a:r>
          </a:p>
        </p:txBody>
      </p:sp>
      <p:sp>
        <p:nvSpPr>
          <p:cNvPr id="19" name="Title 1"/>
          <p:cNvSpPr>
            <a:spLocks noGrp="1"/>
          </p:cNvSpPr>
          <p:nvPr>
            <p:ph type="title" hasCustomPrompt="1"/>
          </p:nvPr>
        </p:nvSpPr>
        <p:spPr>
          <a:xfrm>
            <a:off x="812800" y="482600"/>
            <a:ext cx="7518400" cy="471365"/>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0" y="951922"/>
            <a:ext cx="5486400"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MockUp4">
    <p:spTree>
      <p:nvGrpSpPr>
        <p:cNvPr id="1" name=""/>
        <p:cNvGrpSpPr/>
        <p:nvPr/>
      </p:nvGrpSpPr>
      <p:grpSpPr>
        <a:xfrm>
          <a:off x="0" y="0"/>
          <a:ext cx="0" cy="0"/>
          <a:chOff x="0" y="0"/>
          <a:chExt cx="0" cy="0"/>
        </a:xfrm>
      </p:grpSpPr>
      <p:grpSp>
        <p:nvGrpSpPr>
          <p:cNvPr id="26" name="Group 25"/>
          <p:cNvGrpSpPr/>
          <p:nvPr userDrawn="1"/>
        </p:nvGrpSpPr>
        <p:grpSpPr>
          <a:xfrm>
            <a:off x="8606365" y="1488152"/>
            <a:ext cx="2569635" cy="4785648"/>
            <a:chOff x="6140449" y="1116114"/>
            <a:chExt cx="1927226" cy="3589236"/>
          </a:xfrm>
        </p:grpSpPr>
        <p:sp>
          <p:nvSpPr>
            <p:cNvPr id="25" name="Rectangle 24"/>
            <p:cNvSpPr/>
            <p:nvPr userDrawn="1"/>
          </p:nvSpPr>
          <p:spPr>
            <a:xfrm>
              <a:off x="6211887" y="1630479"/>
              <a:ext cx="1784351" cy="25398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29" name="Freeform 5"/>
            <p:cNvSpPr>
              <a:spLocks noEditPoints="1"/>
            </p:cNvSpPr>
            <p:nvPr userDrawn="1"/>
          </p:nvSpPr>
          <p:spPr bwMode="auto">
            <a:xfrm>
              <a:off x="6140449" y="1116114"/>
              <a:ext cx="1927226" cy="3589236"/>
            </a:xfrm>
            <a:custGeom>
              <a:avLst/>
              <a:gdLst/>
              <a:ahLst/>
              <a:cxnLst>
                <a:cxn ang="0">
                  <a:pos x="440" y="1690"/>
                </a:cxn>
                <a:cxn ang="0">
                  <a:pos x="440" y="1690"/>
                </a:cxn>
                <a:cxn ang="0">
                  <a:pos x="494" y="1636"/>
                </a:cxn>
                <a:cxn ang="0">
                  <a:pos x="547" y="1690"/>
                </a:cxn>
                <a:cxn ang="0">
                  <a:pos x="547" y="1690"/>
                </a:cxn>
                <a:cxn ang="0">
                  <a:pos x="547" y="1690"/>
                </a:cxn>
                <a:cxn ang="0">
                  <a:pos x="494" y="1743"/>
                </a:cxn>
                <a:cxn ang="0">
                  <a:pos x="440" y="1690"/>
                </a:cxn>
                <a:cxn ang="0">
                  <a:pos x="440" y="1690"/>
                </a:cxn>
                <a:cxn ang="0">
                  <a:pos x="65" y="274"/>
                </a:cxn>
                <a:cxn ang="0">
                  <a:pos x="65" y="274"/>
                </a:cxn>
                <a:cxn ang="0">
                  <a:pos x="922" y="274"/>
                </a:cxn>
                <a:cxn ang="0">
                  <a:pos x="922" y="1543"/>
                </a:cxn>
                <a:cxn ang="0">
                  <a:pos x="65" y="1543"/>
                </a:cxn>
                <a:cxn ang="0">
                  <a:pos x="65" y="274"/>
                </a:cxn>
                <a:cxn ang="0">
                  <a:pos x="355" y="143"/>
                </a:cxn>
                <a:cxn ang="0">
                  <a:pos x="355" y="143"/>
                </a:cxn>
                <a:cxn ang="0">
                  <a:pos x="632" y="143"/>
                </a:cxn>
                <a:cxn ang="0">
                  <a:pos x="632" y="163"/>
                </a:cxn>
                <a:cxn ang="0">
                  <a:pos x="355" y="163"/>
                </a:cxn>
                <a:cxn ang="0">
                  <a:pos x="355" y="143"/>
                </a:cxn>
                <a:cxn ang="0">
                  <a:pos x="891" y="0"/>
                </a:cxn>
                <a:cxn ang="0">
                  <a:pos x="96" y="0"/>
                </a:cxn>
                <a:cxn ang="0">
                  <a:pos x="0" y="92"/>
                </a:cxn>
                <a:cxn ang="0">
                  <a:pos x="0" y="1748"/>
                </a:cxn>
                <a:cxn ang="0">
                  <a:pos x="96" y="1840"/>
                </a:cxn>
                <a:cxn ang="0">
                  <a:pos x="891" y="1840"/>
                </a:cxn>
                <a:cxn ang="0">
                  <a:pos x="987" y="1748"/>
                </a:cxn>
                <a:cxn ang="0">
                  <a:pos x="987" y="92"/>
                </a:cxn>
                <a:cxn ang="0">
                  <a:pos x="891" y="0"/>
                </a:cxn>
              </a:cxnLst>
              <a:rect l="0" t="0" r="r" b="b"/>
              <a:pathLst>
                <a:path w="987" h="1840">
                  <a:moveTo>
                    <a:pt x="440" y="1690"/>
                  </a:moveTo>
                  <a:cubicBezTo>
                    <a:pt x="440" y="1690"/>
                    <a:pt x="440" y="1690"/>
                    <a:pt x="440" y="1690"/>
                  </a:cubicBezTo>
                  <a:cubicBezTo>
                    <a:pt x="440" y="1660"/>
                    <a:pt x="464" y="1636"/>
                    <a:pt x="494" y="1636"/>
                  </a:cubicBezTo>
                  <a:cubicBezTo>
                    <a:pt x="523" y="1636"/>
                    <a:pt x="547" y="1660"/>
                    <a:pt x="547" y="1690"/>
                  </a:cubicBezTo>
                  <a:cubicBezTo>
                    <a:pt x="547" y="1690"/>
                    <a:pt x="547" y="1690"/>
                    <a:pt x="547" y="1690"/>
                  </a:cubicBezTo>
                  <a:cubicBezTo>
                    <a:pt x="547" y="1690"/>
                    <a:pt x="547" y="1690"/>
                    <a:pt x="547" y="1690"/>
                  </a:cubicBezTo>
                  <a:cubicBezTo>
                    <a:pt x="547" y="1719"/>
                    <a:pt x="523" y="1743"/>
                    <a:pt x="494" y="1743"/>
                  </a:cubicBezTo>
                  <a:cubicBezTo>
                    <a:pt x="464" y="1743"/>
                    <a:pt x="440" y="1719"/>
                    <a:pt x="440" y="1690"/>
                  </a:cubicBezTo>
                  <a:cubicBezTo>
                    <a:pt x="440" y="1690"/>
                    <a:pt x="440" y="1690"/>
                    <a:pt x="440" y="1690"/>
                  </a:cubicBezTo>
                  <a:moveTo>
                    <a:pt x="65" y="274"/>
                  </a:moveTo>
                  <a:cubicBezTo>
                    <a:pt x="65" y="274"/>
                    <a:pt x="65" y="274"/>
                    <a:pt x="65" y="274"/>
                  </a:cubicBezTo>
                  <a:cubicBezTo>
                    <a:pt x="922" y="274"/>
                    <a:pt x="922" y="274"/>
                    <a:pt x="922" y="274"/>
                  </a:cubicBezTo>
                  <a:cubicBezTo>
                    <a:pt x="922" y="1543"/>
                    <a:pt x="922" y="1543"/>
                    <a:pt x="922" y="1543"/>
                  </a:cubicBezTo>
                  <a:cubicBezTo>
                    <a:pt x="65" y="1543"/>
                    <a:pt x="65" y="1543"/>
                    <a:pt x="65" y="1543"/>
                  </a:cubicBezTo>
                  <a:cubicBezTo>
                    <a:pt x="65" y="274"/>
                    <a:pt x="65" y="274"/>
                    <a:pt x="65" y="274"/>
                  </a:cubicBezTo>
                  <a:moveTo>
                    <a:pt x="355" y="143"/>
                  </a:moveTo>
                  <a:cubicBezTo>
                    <a:pt x="355" y="143"/>
                    <a:pt x="355" y="143"/>
                    <a:pt x="355" y="143"/>
                  </a:cubicBezTo>
                  <a:cubicBezTo>
                    <a:pt x="632" y="143"/>
                    <a:pt x="632" y="143"/>
                    <a:pt x="632" y="143"/>
                  </a:cubicBezTo>
                  <a:cubicBezTo>
                    <a:pt x="632" y="163"/>
                    <a:pt x="632" y="163"/>
                    <a:pt x="632" y="163"/>
                  </a:cubicBezTo>
                  <a:cubicBezTo>
                    <a:pt x="355" y="163"/>
                    <a:pt x="355" y="163"/>
                    <a:pt x="355" y="163"/>
                  </a:cubicBezTo>
                  <a:cubicBezTo>
                    <a:pt x="355" y="143"/>
                    <a:pt x="355" y="143"/>
                    <a:pt x="355" y="143"/>
                  </a:cubicBezTo>
                  <a:moveTo>
                    <a:pt x="891" y="0"/>
                  </a:moveTo>
                  <a:cubicBezTo>
                    <a:pt x="96" y="0"/>
                    <a:pt x="96" y="0"/>
                    <a:pt x="96" y="0"/>
                  </a:cubicBezTo>
                  <a:cubicBezTo>
                    <a:pt x="43" y="0"/>
                    <a:pt x="0" y="42"/>
                    <a:pt x="0" y="92"/>
                  </a:cubicBezTo>
                  <a:cubicBezTo>
                    <a:pt x="0" y="1748"/>
                    <a:pt x="0" y="1748"/>
                    <a:pt x="0" y="1748"/>
                  </a:cubicBezTo>
                  <a:cubicBezTo>
                    <a:pt x="0" y="1798"/>
                    <a:pt x="43" y="1840"/>
                    <a:pt x="96" y="1840"/>
                  </a:cubicBezTo>
                  <a:cubicBezTo>
                    <a:pt x="891" y="1840"/>
                    <a:pt x="891" y="1840"/>
                    <a:pt x="891" y="1840"/>
                  </a:cubicBezTo>
                  <a:cubicBezTo>
                    <a:pt x="944" y="1840"/>
                    <a:pt x="987" y="1798"/>
                    <a:pt x="987" y="1748"/>
                  </a:cubicBezTo>
                  <a:cubicBezTo>
                    <a:pt x="987" y="92"/>
                    <a:pt x="987" y="92"/>
                    <a:pt x="987" y="92"/>
                  </a:cubicBezTo>
                  <a:cubicBezTo>
                    <a:pt x="987" y="41"/>
                    <a:pt x="944" y="0"/>
                    <a:pt x="891" y="0"/>
                  </a:cubicBezTo>
                </a:path>
              </a:pathLst>
            </a:custGeom>
            <a:solidFill>
              <a:srgbClr val="7F8183"/>
            </a:solidFill>
            <a:ln w="9525">
              <a:noFill/>
              <a:round/>
            </a:ln>
          </p:spPr>
          <p:txBody>
            <a:bodyPr vert="horz" wrap="square" lIns="91440" tIns="45720" rIns="91440" bIns="45720" numCol="1" anchor="t" anchorCtr="0" compatLnSpc="1"/>
            <a:lstStyle/>
            <a:p>
              <a:pPr rtl="0"/>
              <a:endParaRPr lang="en-US" sz="2400" dirty="0"/>
            </a:p>
          </p:txBody>
        </p:sp>
      </p:grpSp>
      <p:sp>
        <p:nvSpPr>
          <p:cNvPr id="45" name="Picture Placeholder 7"/>
          <p:cNvSpPr>
            <a:spLocks noGrp="1"/>
          </p:cNvSpPr>
          <p:nvPr>
            <p:ph type="pic" sz="quarter" idx="10" hasCustomPrompt="1"/>
          </p:nvPr>
        </p:nvSpPr>
        <p:spPr>
          <a:xfrm>
            <a:off x="8779933" y="2165506"/>
            <a:ext cx="2235200" cy="3386444"/>
          </a:xfrm>
          <a:prstGeom prst="rect">
            <a:avLst/>
          </a:prstGeom>
          <a:ln>
            <a:noFill/>
          </a:ln>
        </p:spPr>
        <p:txBody>
          <a:bodyPr bIns="457200" anchor="b"/>
          <a:lstStyle>
            <a:lvl1pPr algn="ctr">
              <a:buNone/>
              <a:defRPr sz="1465">
                <a:solidFill>
                  <a:schemeClr val="tx1">
                    <a:lumMod val="50000"/>
                    <a:lumOff val="50000"/>
                  </a:schemeClr>
                </a:solidFill>
              </a:defRPr>
            </a:lvl1pPr>
          </a:lstStyle>
          <a:p>
            <a:r>
              <a:rPr lang="en-US" dirty="0"/>
              <a:t>Image Holder</a:t>
            </a:r>
          </a:p>
        </p:txBody>
      </p:sp>
      <p:sp>
        <p:nvSpPr>
          <p:cNvPr id="10" name="Title 1"/>
          <p:cNvSpPr>
            <a:spLocks noGrp="1"/>
          </p:cNvSpPr>
          <p:nvPr>
            <p:ph type="title" hasCustomPrompt="1"/>
          </p:nvPr>
        </p:nvSpPr>
        <p:spPr>
          <a:xfrm>
            <a:off x="812800" y="482600"/>
            <a:ext cx="7518400" cy="471365"/>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812800" y="951922"/>
            <a:ext cx="5486400"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down)">
                                      <p:cBhvr>
                                        <p:cTn id="2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MockUp01">
    <p:spTree>
      <p:nvGrpSpPr>
        <p:cNvPr id="1" name=""/>
        <p:cNvGrpSpPr/>
        <p:nvPr/>
      </p:nvGrpSpPr>
      <p:grpSpPr>
        <a:xfrm>
          <a:off x="0" y="0"/>
          <a:ext cx="0" cy="0"/>
          <a:chOff x="0" y="0"/>
          <a:chExt cx="0" cy="0"/>
        </a:xfrm>
      </p:grpSpPr>
      <p:sp>
        <p:nvSpPr>
          <p:cNvPr id="20" name="Rectangle 19"/>
          <p:cNvSpPr/>
          <p:nvPr userDrawn="1"/>
        </p:nvSpPr>
        <p:spPr>
          <a:xfrm>
            <a:off x="0" y="2819400"/>
            <a:ext cx="12192000" cy="12192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Rectangle 18"/>
          <p:cNvSpPr/>
          <p:nvPr userDrawn="1"/>
        </p:nvSpPr>
        <p:spPr>
          <a:xfrm>
            <a:off x="0" y="4024466"/>
            <a:ext cx="12192000" cy="283353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 name="Group 300"/>
          <p:cNvGrpSpPr/>
          <p:nvPr userDrawn="1"/>
        </p:nvGrpSpPr>
        <p:grpSpPr>
          <a:xfrm>
            <a:off x="612067" y="1635976"/>
            <a:ext cx="5176696" cy="2707424"/>
            <a:chOff x="2844800" y="1304396"/>
            <a:chExt cx="2803525" cy="1466250"/>
          </a:xfrm>
        </p:grpSpPr>
        <p:grpSp>
          <p:nvGrpSpPr>
            <p:cNvPr id="3" name="Group 44"/>
            <p:cNvGrpSpPr/>
            <p:nvPr/>
          </p:nvGrpSpPr>
          <p:grpSpPr>
            <a:xfrm>
              <a:off x="3209925" y="1304396"/>
              <a:ext cx="2073275" cy="1397000"/>
              <a:chOff x="4843457" y="992546"/>
              <a:chExt cx="2073275" cy="1397000"/>
            </a:xfrm>
          </p:grpSpPr>
          <p:sp>
            <p:nvSpPr>
              <p:cNvPr id="37" name="Freeform 12"/>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endParaRPr lang="en-US" sz="2400" dirty="0"/>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ln>
            </p:spPr>
            <p:txBody>
              <a:bodyPr vert="horz" wrap="square" lIns="91440" tIns="45720" rIns="91440" bIns="45720" numCol="1" anchor="t" anchorCtr="0" compatLnSpc="1"/>
              <a:lstStyle/>
              <a:p>
                <a:endParaRPr lang="en-US" sz="2400" dirty="0"/>
              </a:p>
            </p:txBody>
          </p:sp>
          <p:sp>
            <p:nvSpPr>
              <p:cNvPr id="39" name="Freeform 21"/>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ln>
            </p:spPr>
            <p:txBody>
              <a:bodyPr vert="horz" wrap="square" lIns="91440" tIns="45720" rIns="91440" bIns="45720" numCol="1" anchor="t" anchorCtr="0" compatLnSpc="1"/>
              <a:lstStyle/>
              <a:p>
                <a:endParaRPr lang="en-US" sz="2400" dirty="0"/>
              </a:p>
            </p:txBody>
          </p:sp>
        </p:grpSp>
        <p:grpSp>
          <p:nvGrpSpPr>
            <p:cNvPr id="4" name="Group 43"/>
            <p:cNvGrpSpPr/>
            <p:nvPr/>
          </p:nvGrpSpPr>
          <p:grpSpPr>
            <a:xfrm>
              <a:off x="2844800" y="2648409"/>
              <a:ext cx="2803525" cy="122237"/>
              <a:chOff x="4462463" y="2425701"/>
              <a:chExt cx="2803525" cy="122237"/>
            </a:xfrm>
          </p:grpSpPr>
          <p:sp>
            <p:nvSpPr>
              <p:cNvPr id="34" name="Freeform 15"/>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ln>
            </p:spPr>
            <p:txBody>
              <a:bodyPr vert="horz" wrap="square" lIns="91440" tIns="45720" rIns="91440" bIns="45720" numCol="1" anchor="t" anchorCtr="0" compatLnSpc="1"/>
              <a:lstStyle/>
              <a:p>
                <a:endParaRPr lang="en-US" sz="2400" dirty="0"/>
              </a:p>
            </p:txBody>
          </p:sp>
          <p:sp>
            <p:nvSpPr>
              <p:cNvPr id="35" name="Freeform 16"/>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vert="horz" wrap="square" lIns="91440" tIns="45720" rIns="91440" bIns="45720" numCol="1" anchor="t" anchorCtr="0" compatLnSpc="1"/>
              <a:lstStyle/>
              <a:p>
                <a:endParaRPr lang="en-US" sz="2400" dirty="0"/>
              </a:p>
            </p:txBody>
          </p:sp>
          <p:sp>
            <p:nvSpPr>
              <p:cNvPr id="36" name="Freeform 31"/>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ln>
            </p:spPr>
            <p:txBody>
              <a:bodyPr vert="horz" wrap="square" lIns="91440" tIns="45720" rIns="91440" bIns="45720" numCol="1" anchor="t" anchorCtr="0" compatLnSpc="1"/>
              <a:lstStyle/>
              <a:p>
                <a:endParaRPr lang="en-US" sz="2400" dirty="0"/>
              </a:p>
            </p:txBody>
          </p:sp>
        </p:grpSp>
      </p:grpSp>
      <p:sp>
        <p:nvSpPr>
          <p:cNvPr id="41" name="Picture Placeholder 7"/>
          <p:cNvSpPr>
            <a:spLocks noGrp="1"/>
          </p:cNvSpPr>
          <p:nvPr>
            <p:ph type="pic" sz="quarter" idx="10" hasCustomPrompt="1"/>
          </p:nvPr>
        </p:nvSpPr>
        <p:spPr>
          <a:xfrm>
            <a:off x="1438696" y="1776680"/>
            <a:ext cx="3535163" cy="2180896"/>
          </a:xfrm>
          <a:prstGeom prst="rect">
            <a:avLst/>
          </a:prstGeom>
          <a:ln>
            <a:noFill/>
          </a:ln>
        </p:spPr>
        <p:txBody>
          <a:bodyPr bIns="457200" anchor="b"/>
          <a:lstStyle>
            <a:lvl1pPr algn="ctr">
              <a:buNone/>
              <a:defRPr sz="1465">
                <a:solidFill>
                  <a:schemeClr val="tx1">
                    <a:lumMod val="50000"/>
                    <a:lumOff val="50000"/>
                  </a:schemeClr>
                </a:solidFill>
              </a:defRPr>
            </a:lvl1pPr>
          </a:lstStyle>
          <a:p>
            <a:r>
              <a:rPr lang="en-US" dirty="0"/>
              <a:t>Image Holder</a:t>
            </a:r>
          </a:p>
        </p:txBody>
      </p:sp>
      <p:sp>
        <p:nvSpPr>
          <p:cNvPr id="22" name="Title 1"/>
          <p:cNvSpPr>
            <a:spLocks noGrp="1"/>
          </p:cNvSpPr>
          <p:nvPr>
            <p:ph type="title" hasCustomPrompt="1"/>
          </p:nvPr>
        </p:nvSpPr>
        <p:spPr>
          <a:xfrm>
            <a:off x="812800" y="482600"/>
            <a:ext cx="7518400" cy="471365"/>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23" name="Text Placeholder 3"/>
          <p:cNvSpPr>
            <a:spLocks noGrp="1"/>
          </p:cNvSpPr>
          <p:nvPr>
            <p:ph type="body" sz="half" idx="2" hasCustomPrompt="1"/>
          </p:nvPr>
        </p:nvSpPr>
        <p:spPr>
          <a:xfrm>
            <a:off x="812800" y="951922"/>
            <a:ext cx="5486400"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2"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MockUp02">
    <p:spTree>
      <p:nvGrpSpPr>
        <p:cNvPr id="1" name=""/>
        <p:cNvGrpSpPr/>
        <p:nvPr/>
      </p:nvGrpSpPr>
      <p:grpSpPr>
        <a:xfrm>
          <a:off x="0" y="0"/>
          <a:ext cx="0" cy="0"/>
          <a:chOff x="0" y="0"/>
          <a:chExt cx="0" cy="0"/>
        </a:xfrm>
      </p:grpSpPr>
      <p:grpSp>
        <p:nvGrpSpPr>
          <p:cNvPr id="14" name="Group 13"/>
          <p:cNvGrpSpPr/>
          <p:nvPr userDrawn="1"/>
        </p:nvGrpSpPr>
        <p:grpSpPr>
          <a:xfrm>
            <a:off x="4811183" y="1589752"/>
            <a:ext cx="2569635" cy="4785648"/>
            <a:chOff x="6140449" y="1116114"/>
            <a:chExt cx="1927226" cy="3589236"/>
          </a:xfrm>
        </p:grpSpPr>
        <p:sp>
          <p:nvSpPr>
            <p:cNvPr id="15" name="Rectangle 14"/>
            <p:cNvSpPr/>
            <p:nvPr userDrawn="1"/>
          </p:nvSpPr>
          <p:spPr>
            <a:xfrm>
              <a:off x="6211887" y="1630479"/>
              <a:ext cx="1784351" cy="25398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Freeform 5"/>
            <p:cNvSpPr>
              <a:spLocks noEditPoints="1"/>
            </p:cNvSpPr>
            <p:nvPr userDrawn="1"/>
          </p:nvSpPr>
          <p:spPr bwMode="auto">
            <a:xfrm>
              <a:off x="6140449" y="1116114"/>
              <a:ext cx="1927226" cy="3589236"/>
            </a:xfrm>
            <a:custGeom>
              <a:avLst/>
              <a:gdLst/>
              <a:ahLst/>
              <a:cxnLst>
                <a:cxn ang="0">
                  <a:pos x="440" y="1690"/>
                </a:cxn>
                <a:cxn ang="0">
                  <a:pos x="440" y="1690"/>
                </a:cxn>
                <a:cxn ang="0">
                  <a:pos x="494" y="1636"/>
                </a:cxn>
                <a:cxn ang="0">
                  <a:pos x="547" y="1690"/>
                </a:cxn>
                <a:cxn ang="0">
                  <a:pos x="547" y="1690"/>
                </a:cxn>
                <a:cxn ang="0">
                  <a:pos x="547" y="1690"/>
                </a:cxn>
                <a:cxn ang="0">
                  <a:pos x="494" y="1743"/>
                </a:cxn>
                <a:cxn ang="0">
                  <a:pos x="440" y="1690"/>
                </a:cxn>
                <a:cxn ang="0">
                  <a:pos x="440" y="1690"/>
                </a:cxn>
                <a:cxn ang="0">
                  <a:pos x="65" y="274"/>
                </a:cxn>
                <a:cxn ang="0">
                  <a:pos x="65" y="274"/>
                </a:cxn>
                <a:cxn ang="0">
                  <a:pos x="922" y="274"/>
                </a:cxn>
                <a:cxn ang="0">
                  <a:pos x="922" y="1543"/>
                </a:cxn>
                <a:cxn ang="0">
                  <a:pos x="65" y="1543"/>
                </a:cxn>
                <a:cxn ang="0">
                  <a:pos x="65" y="274"/>
                </a:cxn>
                <a:cxn ang="0">
                  <a:pos x="355" y="143"/>
                </a:cxn>
                <a:cxn ang="0">
                  <a:pos x="355" y="143"/>
                </a:cxn>
                <a:cxn ang="0">
                  <a:pos x="632" y="143"/>
                </a:cxn>
                <a:cxn ang="0">
                  <a:pos x="632" y="163"/>
                </a:cxn>
                <a:cxn ang="0">
                  <a:pos x="355" y="163"/>
                </a:cxn>
                <a:cxn ang="0">
                  <a:pos x="355" y="143"/>
                </a:cxn>
                <a:cxn ang="0">
                  <a:pos x="891" y="0"/>
                </a:cxn>
                <a:cxn ang="0">
                  <a:pos x="96" y="0"/>
                </a:cxn>
                <a:cxn ang="0">
                  <a:pos x="0" y="92"/>
                </a:cxn>
                <a:cxn ang="0">
                  <a:pos x="0" y="1748"/>
                </a:cxn>
                <a:cxn ang="0">
                  <a:pos x="96" y="1840"/>
                </a:cxn>
                <a:cxn ang="0">
                  <a:pos x="891" y="1840"/>
                </a:cxn>
                <a:cxn ang="0">
                  <a:pos x="987" y="1748"/>
                </a:cxn>
                <a:cxn ang="0">
                  <a:pos x="987" y="92"/>
                </a:cxn>
                <a:cxn ang="0">
                  <a:pos x="891" y="0"/>
                </a:cxn>
              </a:cxnLst>
              <a:rect l="0" t="0" r="r" b="b"/>
              <a:pathLst>
                <a:path w="987" h="1840">
                  <a:moveTo>
                    <a:pt x="440" y="1690"/>
                  </a:moveTo>
                  <a:cubicBezTo>
                    <a:pt x="440" y="1690"/>
                    <a:pt x="440" y="1690"/>
                    <a:pt x="440" y="1690"/>
                  </a:cubicBezTo>
                  <a:cubicBezTo>
                    <a:pt x="440" y="1660"/>
                    <a:pt x="464" y="1636"/>
                    <a:pt x="494" y="1636"/>
                  </a:cubicBezTo>
                  <a:cubicBezTo>
                    <a:pt x="523" y="1636"/>
                    <a:pt x="547" y="1660"/>
                    <a:pt x="547" y="1690"/>
                  </a:cubicBezTo>
                  <a:cubicBezTo>
                    <a:pt x="547" y="1690"/>
                    <a:pt x="547" y="1690"/>
                    <a:pt x="547" y="1690"/>
                  </a:cubicBezTo>
                  <a:cubicBezTo>
                    <a:pt x="547" y="1690"/>
                    <a:pt x="547" y="1690"/>
                    <a:pt x="547" y="1690"/>
                  </a:cubicBezTo>
                  <a:cubicBezTo>
                    <a:pt x="547" y="1719"/>
                    <a:pt x="523" y="1743"/>
                    <a:pt x="494" y="1743"/>
                  </a:cubicBezTo>
                  <a:cubicBezTo>
                    <a:pt x="464" y="1743"/>
                    <a:pt x="440" y="1719"/>
                    <a:pt x="440" y="1690"/>
                  </a:cubicBezTo>
                  <a:cubicBezTo>
                    <a:pt x="440" y="1690"/>
                    <a:pt x="440" y="1690"/>
                    <a:pt x="440" y="1690"/>
                  </a:cubicBezTo>
                  <a:moveTo>
                    <a:pt x="65" y="274"/>
                  </a:moveTo>
                  <a:cubicBezTo>
                    <a:pt x="65" y="274"/>
                    <a:pt x="65" y="274"/>
                    <a:pt x="65" y="274"/>
                  </a:cubicBezTo>
                  <a:cubicBezTo>
                    <a:pt x="922" y="274"/>
                    <a:pt x="922" y="274"/>
                    <a:pt x="922" y="274"/>
                  </a:cubicBezTo>
                  <a:cubicBezTo>
                    <a:pt x="922" y="1543"/>
                    <a:pt x="922" y="1543"/>
                    <a:pt x="922" y="1543"/>
                  </a:cubicBezTo>
                  <a:cubicBezTo>
                    <a:pt x="65" y="1543"/>
                    <a:pt x="65" y="1543"/>
                    <a:pt x="65" y="1543"/>
                  </a:cubicBezTo>
                  <a:cubicBezTo>
                    <a:pt x="65" y="274"/>
                    <a:pt x="65" y="274"/>
                    <a:pt x="65" y="274"/>
                  </a:cubicBezTo>
                  <a:moveTo>
                    <a:pt x="355" y="143"/>
                  </a:moveTo>
                  <a:cubicBezTo>
                    <a:pt x="355" y="143"/>
                    <a:pt x="355" y="143"/>
                    <a:pt x="355" y="143"/>
                  </a:cubicBezTo>
                  <a:cubicBezTo>
                    <a:pt x="632" y="143"/>
                    <a:pt x="632" y="143"/>
                    <a:pt x="632" y="143"/>
                  </a:cubicBezTo>
                  <a:cubicBezTo>
                    <a:pt x="632" y="163"/>
                    <a:pt x="632" y="163"/>
                    <a:pt x="632" y="163"/>
                  </a:cubicBezTo>
                  <a:cubicBezTo>
                    <a:pt x="355" y="163"/>
                    <a:pt x="355" y="163"/>
                    <a:pt x="355" y="163"/>
                  </a:cubicBezTo>
                  <a:cubicBezTo>
                    <a:pt x="355" y="143"/>
                    <a:pt x="355" y="143"/>
                    <a:pt x="355" y="143"/>
                  </a:cubicBezTo>
                  <a:moveTo>
                    <a:pt x="891" y="0"/>
                  </a:moveTo>
                  <a:cubicBezTo>
                    <a:pt x="96" y="0"/>
                    <a:pt x="96" y="0"/>
                    <a:pt x="96" y="0"/>
                  </a:cubicBezTo>
                  <a:cubicBezTo>
                    <a:pt x="43" y="0"/>
                    <a:pt x="0" y="42"/>
                    <a:pt x="0" y="92"/>
                  </a:cubicBezTo>
                  <a:cubicBezTo>
                    <a:pt x="0" y="1748"/>
                    <a:pt x="0" y="1748"/>
                    <a:pt x="0" y="1748"/>
                  </a:cubicBezTo>
                  <a:cubicBezTo>
                    <a:pt x="0" y="1798"/>
                    <a:pt x="43" y="1840"/>
                    <a:pt x="96" y="1840"/>
                  </a:cubicBezTo>
                  <a:cubicBezTo>
                    <a:pt x="891" y="1840"/>
                    <a:pt x="891" y="1840"/>
                    <a:pt x="891" y="1840"/>
                  </a:cubicBezTo>
                  <a:cubicBezTo>
                    <a:pt x="944" y="1840"/>
                    <a:pt x="987" y="1798"/>
                    <a:pt x="987" y="1748"/>
                  </a:cubicBezTo>
                  <a:cubicBezTo>
                    <a:pt x="987" y="92"/>
                    <a:pt x="987" y="92"/>
                    <a:pt x="987" y="92"/>
                  </a:cubicBezTo>
                  <a:cubicBezTo>
                    <a:pt x="987" y="41"/>
                    <a:pt x="944" y="0"/>
                    <a:pt x="891" y="0"/>
                  </a:cubicBezTo>
                </a:path>
              </a:pathLst>
            </a:custGeom>
            <a:solidFill>
              <a:srgbClr val="7F8183"/>
            </a:solidFill>
            <a:ln w="9525">
              <a:noFill/>
              <a:round/>
            </a:ln>
          </p:spPr>
          <p:txBody>
            <a:bodyPr vert="horz" wrap="square" lIns="91440" tIns="45720" rIns="91440" bIns="45720" numCol="1" anchor="t" anchorCtr="0" compatLnSpc="1"/>
            <a:lstStyle/>
            <a:p>
              <a:pPr rtl="0"/>
              <a:endParaRPr lang="en-US" sz="2400" dirty="0"/>
            </a:p>
          </p:txBody>
        </p:sp>
      </p:grpSp>
      <p:sp>
        <p:nvSpPr>
          <p:cNvPr id="20" name="Picture Placeholder 7"/>
          <p:cNvSpPr>
            <a:spLocks noGrp="1"/>
          </p:cNvSpPr>
          <p:nvPr>
            <p:ph type="pic" sz="quarter" idx="10" hasCustomPrompt="1"/>
          </p:nvPr>
        </p:nvSpPr>
        <p:spPr>
          <a:xfrm>
            <a:off x="4978400" y="2267106"/>
            <a:ext cx="2235200" cy="3386444"/>
          </a:xfrm>
          <a:prstGeom prst="rect">
            <a:avLst/>
          </a:prstGeom>
          <a:ln>
            <a:noFill/>
          </a:ln>
        </p:spPr>
        <p:txBody>
          <a:bodyPr bIns="457200" anchor="b"/>
          <a:lstStyle>
            <a:lvl1pPr algn="ctr">
              <a:buNone/>
              <a:defRPr sz="1465">
                <a:solidFill>
                  <a:schemeClr val="tx1">
                    <a:lumMod val="50000"/>
                    <a:lumOff val="50000"/>
                  </a:schemeClr>
                </a:solidFill>
              </a:defRPr>
            </a:lvl1pPr>
          </a:lstStyle>
          <a:p>
            <a:r>
              <a:rPr lang="en-US" dirty="0"/>
              <a:t>Image Holder</a:t>
            </a:r>
          </a:p>
        </p:txBody>
      </p:sp>
      <p:sp>
        <p:nvSpPr>
          <p:cNvPr id="12" name="Title 1"/>
          <p:cNvSpPr>
            <a:spLocks noGrp="1"/>
          </p:cNvSpPr>
          <p:nvPr>
            <p:ph type="title" hasCustomPrompt="1"/>
          </p:nvPr>
        </p:nvSpPr>
        <p:spPr>
          <a:xfrm>
            <a:off x="812800" y="482600"/>
            <a:ext cx="7518400" cy="471365"/>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dirty="0"/>
              <a:t>Click To Edit Master Title Style</a:t>
            </a:r>
          </a:p>
        </p:txBody>
      </p:sp>
      <p:sp>
        <p:nvSpPr>
          <p:cNvPr id="13" name="Text Placeholder 3"/>
          <p:cNvSpPr>
            <a:spLocks noGrp="1"/>
          </p:cNvSpPr>
          <p:nvPr>
            <p:ph type="body" sz="half" idx="2" hasCustomPrompt="1"/>
          </p:nvPr>
        </p:nvSpPr>
        <p:spPr>
          <a:xfrm>
            <a:off x="812800" y="951922"/>
            <a:ext cx="5486400"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Subtext Goes Here</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41" y="1122618"/>
            <a:ext cx="9144848" cy="2388141"/>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141" y="3602854"/>
            <a:ext cx="9144848" cy="165613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950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E72A52D-B0CC-43D6-B25E-6FB176D413C7}" type="datetime1">
              <a:rPr lang="zh-CN" altLang="en-US" smtClean="0"/>
              <a:t>2018/12/25</a:t>
            </a:fld>
            <a:endParaRPr lang="zh-CN" altLang="en-US"/>
          </a:p>
        </p:txBody>
      </p:sp>
      <p:sp>
        <p:nvSpPr>
          <p:cNvPr id="5" name="页脚占位符 4"/>
          <p:cNvSpPr>
            <a:spLocks noGrp="1"/>
          </p:cNvSpPr>
          <p:nvPr>
            <p:ph type="ftr" sz="quarter" idx="11"/>
          </p:nvPr>
        </p:nvSpPr>
        <p:spPr/>
        <p:txBody>
          <a:bodyPr/>
          <a:lstStyle/>
          <a:p>
            <a:r>
              <a:rPr lang="en-US" altLang="zh-CN"/>
              <a:t>PRD2018-G06</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6785190-4D97-4B3D-B06E-7ACCE8DB3D57}" type="datetime1">
              <a:rPr lang="zh-CN" altLang="en-US" smtClean="0"/>
              <a:t>2018/12/25</a:t>
            </a:fld>
            <a:endParaRPr lang="zh-CN" altLang="en-US"/>
          </a:p>
        </p:txBody>
      </p:sp>
      <p:sp>
        <p:nvSpPr>
          <p:cNvPr id="8" name="页脚占位符 7"/>
          <p:cNvSpPr>
            <a:spLocks noGrp="1"/>
          </p:cNvSpPr>
          <p:nvPr>
            <p:ph type="ftr" sz="quarter" idx="11"/>
          </p:nvPr>
        </p:nvSpPr>
        <p:spPr/>
        <p:txBody>
          <a:bodyPr/>
          <a:lstStyle/>
          <a:p>
            <a:r>
              <a:rPr lang="en-US" altLang="zh-CN"/>
              <a:t>PRD2018-G06</a:t>
            </a:r>
            <a:endParaRPr lang="zh-CN" altLang="en-US"/>
          </a:p>
        </p:txBody>
      </p:sp>
      <p:sp>
        <p:nvSpPr>
          <p:cNvPr id="9" name="灯片编号占位符 8"/>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5FC3009-E854-4CC9-B4F6-AF6A6EFA2828}" type="datetime1">
              <a:rPr lang="zh-CN" altLang="en-US" smtClean="0"/>
              <a:t>2018/12/25</a:t>
            </a:fld>
            <a:endParaRPr lang="zh-CN" altLang="en-US"/>
          </a:p>
        </p:txBody>
      </p:sp>
      <p:sp>
        <p:nvSpPr>
          <p:cNvPr id="4" name="页脚占位符 3"/>
          <p:cNvSpPr>
            <a:spLocks noGrp="1"/>
          </p:cNvSpPr>
          <p:nvPr>
            <p:ph type="ftr" sz="quarter" idx="11"/>
          </p:nvPr>
        </p:nvSpPr>
        <p:spPr/>
        <p:txBody>
          <a:bodyPr/>
          <a:lstStyle/>
          <a:p>
            <a:r>
              <a:rPr lang="en-US" altLang="zh-CN"/>
              <a:t>PRD2018-G06</a:t>
            </a:r>
            <a:endParaRPr lang="zh-CN" altLang="en-US"/>
          </a:p>
        </p:txBody>
      </p:sp>
      <p:sp>
        <p:nvSpPr>
          <p:cNvPr id="5" name="灯片编号占位符 4"/>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6B0B57-2561-47CC-BDBB-90B25C0E8127}" type="datetime1">
              <a:rPr lang="zh-CN" altLang="en-US" smtClean="0"/>
              <a:t>2018/12/25</a:t>
            </a:fld>
            <a:endParaRPr lang="zh-CN" altLang="en-US"/>
          </a:p>
        </p:txBody>
      </p:sp>
      <p:sp>
        <p:nvSpPr>
          <p:cNvPr id="3" name="页脚占位符 2"/>
          <p:cNvSpPr>
            <a:spLocks noGrp="1"/>
          </p:cNvSpPr>
          <p:nvPr>
            <p:ph type="ftr" sz="quarter" idx="11"/>
          </p:nvPr>
        </p:nvSpPr>
        <p:spPr/>
        <p:txBody>
          <a:bodyPr/>
          <a:lstStyle/>
          <a:p>
            <a:r>
              <a:rPr lang="en-US" altLang="zh-CN"/>
              <a:t>PRD2018-G06</a:t>
            </a:r>
            <a:endParaRPr lang="zh-CN" altLang="en-US"/>
          </a:p>
        </p:txBody>
      </p:sp>
      <p:sp>
        <p:nvSpPr>
          <p:cNvPr id="4" name="灯片编号占位符 3"/>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4A8F00A-0F59-4CB3-9CF0-B8590A96082C}" type="datetime1">
              <a:rPr lang="zh-CN" altLang="en-US" smtClean="0"/>
              <a:t>2018/12/25</a:t>
            </a:fld>
            <a:endParaRPr lang="zh-CN" altLang="en-US"/>
          </a:p>
        </p:txBody>
      </p:sp>
      <p:sp>
        <p:nvSpPr>
          <p:cNvPr id="6" name="页脚占位符 5"/>
          <p:cNvSpPr>
            <a:spLocks noGrp="1"/>
          </p:cNvSpPr>
          <p:nvPr>
            <p:ph type="ftr" sz="quarter" idx="11"/>
          </p:nvPr>
        </p:nvSpPr>
        <p:spPr/>
        <p:txBody>
          <a:bodyPr/>
          <a:lstStyle/>
          <a:p>
            <a:r>
              <a:rPr lang="en-US" altLang="zh-CN"/>
              <a:t>PRD2018-G06</a:t>
            </a:r>
            <a:endParaRPr lang="zh-CN" altLang="en-US"/>
          </a:p>
        </p:txBody>
      </p:sp>
      <p:sp>
        <p:nvSpPr>
          <p:cNvPr id="7" name="灯片编号占位符 6"/>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7D7360F-5096-4E7C-947A-B9672F6459E6}" type="datetime1">
              <a:rPr lang="zh-CN" altLang="en-US" smtClean="0"/>
              <a:t>2018/12/25</a:t>
            </a:fld>
            <a:endParaRPr lang="zh-CN" altLang="en-US"/>
          </a:p>
        </p:txBody>
      </p:sp>
      <p:sp>
        <p:nvSpPr>
          <p:cNvPr id="6" name="页脚占位符 5"/>
          <p:cNvSpPr>
            <a:spLocks noGrp="1"/>
          </p:cNvSpPr>
          <p:nvPr>
            <p:ph type="ftr" sz="quarter" idx="11"/>
          </p:nvPr>
        </p:nvSpPr>
        <p:spPr/>
        <p:txBody>
          <a:bodyPr/>
          <a:lstStyle/>
          <a:p>
            <a:r>
              <a:rPr lang="en-US" altLang="zh-CN"/>
              <a:t>PRD2018-G06</a:t>
            </a:r>
            <a:endParaRPr lang="zh-CN" altLang="en-US"/>
          </a:p>
        </p:txBody>
      </p:sp>
      <p:sp>
        <p:nvSpPr>
          <p:cNvPr id="7" name="灯片编号占位符 6"/>
          <p:cNvSpPr>
            <a:spLocks noGrp="1"/>
          </p:cNvSpPr>
          <p:nvPr>
            <p:ph type="sldNum" sz="quarter" idx="12"/>
          </p:nvPr>
        </p:nvSpPr>
        <p:spPr/>
        <p:txBody>
          <a:bodyPr/>
          <a:lstStyle/>
          <a:p>
            <a:fld id="{06ABA5CD-7A95-40B8-90D9-C5B6B6D9B4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hyperlink" Target="http://ibaotu.com/ppt/"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4ADDE-0F49-484A-A964-CBF1A75B1914}" type="datetime1">
              <a:rPr lang="zh-CN" altLang="en-US" smtClean="0"/>
              <a:t>2018/12/25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PRD2018-G06</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BA5CD-7A95-40B8-90D9-C5B6B6D9B41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C812290C-1AAA-47BF-ACC2-8C1CC30E1D16}" type="datetime1">
              <a:rPr lang="zh-CN" altLang="en-US" smtClean="0"/>
              <a:t>2018/12/25</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r>
              <a:rPr lang="en-US" altLang="zh-CN"/>
              <a:t>PRD2018-G06</a:t>
            </a:r>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郑少PPT" hidden="1"/>
          <p:cNvSpPr/>
          <p:nvPr userDrawn="1"/>
        </p:nvSpPr>
        <p:spPr>
          <a:xfrm>
            <a:off x="4911129" y="3244334"/>
            <a:ext cx="2369742" cy="369332"/>
          </a:xfrm>
          <a:prstGeom prst="rect">
            <a:avLst/>
          </a:prstGeom>
          <a:solidFill>
            <a:srgbClr val="FFFFFF"/>
          </a:solidFill>
        </p:spPr>
        <p:txBody>
          <a:bodyPr wrap="square">
            <a:spAutoFit/>
          </a:bodyPr>
          <a:lstStyle/>
          <a:p>
            <a:pPr algn="ctr"/>
            <a:r>
              <a:rPr lang="zh-CN" altLang="en-US" dirty="0">
                <a:solidFill>
                  <a:srgbClr val="FFFFFF"/>
                </a:solidFill>
                <a:latin typeface="+mj-ea"/>
                <a:ea typeface="+mj-ea"/>
                <a:cs typeface="Segoe UI Light" panose="020B0502040204020203" pitchFamily="34" charset="0"/>
              </a:rPr>
              <a:t>郑少</a:t>
            </a:r>
            <a:r>
              <a:rPr lang="en-US" altLang="zh-CN" dirty="0">
                <a:solidFill>
                  <a:srgbClr val="FFFFFF"/>
                </a:solidFill>
                <a:latin typeface="+mj-ea"/>
                <a:ea typeface="+mj-ea"/>
                <a:cs typeface="Segoe UI Light" panose="020B0502040204020203" pitchFamily="34" charset="0"/>
              </a:rPr>
              <a:t>PPT</a:t>
            </a:r>
            <a:endParaRPr lang="en-US" dirty="0">
              <a:solidFill>
                <a:srgbClr val="FFFFFF"/>
              </a:solidFill>
              <a:latin typeface="+mj-ea"/>
              <a:ea typeface="+mj-ea"/>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文本框 1">
            <a:hlinkClick r:id="rId14"/>
          </p:cNvPr>
          <p:cNvSpPr txBox="1"/>
          <p:nvPr userDrawn="1"/>
        </p:nvSpPr>
        <p:spPr>
          <a:xfrm>
            <a:off x="4318000" y="2971800"/>
            <a:ext cx="3556000" cy="22987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感谢您下载包图网平台上提供的</a:t>
            </a:r>
            <a:r>
              <a:rPr kumimoji="0" lang="en-US" altLang="zh-CN"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PPT</a:t>
            </a: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作品，为了您和包图网以及原创作者的利益，请勿复制、传播、销售，否则将承担法律责任！包图网将对作品进行维权，按照传播下载次数进行十倍的索取赔偿！</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ibaotu.com</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p:txStyles>
    <p:titleStyle>
      <a:lvl1pPr algn="l" defTabSz="1218565" rtl="0" eaLnBrk="1" latinLnBrk="0" hangingPunct="1">
        <a:spcBef>
          <a:spcPct val="0"/>
        </a:spcBef>
        <a:buNone/>
        <a:defRPr sz="3735" b="1" kern="1200">
          <a:solidFill>
            <a:schemeClr val="tx1">
              <a:lumMod val="50000"/>
              <a:lumOff val="50000"/>
            </a:schemeClr>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None/>
        <a:defRPr sz="4265" kern="1200">
          <a:solidFill>
            <a:schemeClr val="bg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TextBox 26"/>
          <p:cNvSpPr txBox="1"/>
          <p:nvPr/>
        </p:nvSpPr>
        <p:spPr>
          <a:xfrm>
            <a:off x="2766912" y="3042059"/>
            <a:ext cx="7117654" cy="830997"/>
          </a:xfrm>
          <a:prstGeom prst="rect">
            <a:avLst/>
          </a:prstGeom>
          <a:noFill/>
        </p:spPr>
        <p:txBody>
          <a:bodyPr wrap="none" rtlCol="0">
            <a:spAutoFit/>
          </a:bodyPr>
          <a:lstStyle/>
          <a:p>
            <a:pPr defTabSz="1218565"/>
            <a:r>
              <a:rPr lang="en-US" altLang="zh-CN" sz="4800" b="1" dirty="0">
                <a:solidFill>
                  <a:prstClr val="black">
                    <a:lumMod val="75000"/>
                    <a:lumOff val="25000"/>
                  </a:prstClr>
                </a:solidFill>
                <a:ea typeface="微软雅黑" panose="020B0503020204020204" pitchFamily="34" charset="-122"/>
              </a:rPr>
              <a:t>UML</a:t>
            </a:r>
            <a:r>
              <a:rPr lang="zh-CN" altLang="en-US" sz="4800" b="1" dirty="0">
                <a:solidFill>
                  <a:prstClr val="black">
                    <a:lumMod val="75000"/>
                    <a:lumOff val="25000"/>
                  </a:prstClr>
                </a:solidFill>
                <a:ea typeface="微软雅黑" panose="020B0503020204020204" pitchFamily="34" charset="-122"/>
              </a:rPr>
              <a:t>综合应用</a:t>
            </a:r>
            <a:r>
              <a:rPr lang="en-US" altLang="zh-CN" sz="4800" b="1" dirty="0">
                <a:solidFill>
                  <a:prstClr val="black">
                    <a:lumMod val="75000"/>
                    <a:lumOff val="25000"/>
                  </a:prstClr>
                </a:solidFill>
                <a:ea typeface="微软雅黑" panose="020B0503020204020204" pitchFamily="34" charset="-122"/>
              </a:rPr>
              <a:t>&amp;</a:t>
            </a:r>
            <a:r>
              <a:rPr lang="zh-CN" altLang="en-US" sz="4800" b="1" dirty="0">
                <a:solidFill>
                  <a:prstClr val="black">
                    <a:lumMod val="75000"/>
                    <a:lumOff val="25000"/>
                  </a:prstClr>
                </a:solidFill>
                <a:ea typeface="微软雅黑" panose="020B0503020204020204" pitchFamily="34" charset="-122"/>
              </a:rPr>
              <a:t>问题解答</a:t>
            </a:r>
          </a:p>
        </p:txBody>
      </p:sp>
      <p:sp>
        <p:nvSpPr>
          <p:cNvPr id="12" name="TextBox 12"/>
          <p:cNvSpPr txBox="1"/>
          <p:nvPr/>
        </p:nvSpPr>
        <p:spPr>
          <a:xfrm>
            <a:off x="4283645" y="1472399"/>
            <a:ext cx="3624710" cy="1569660"/>
          </a:xfrm>
          <a:prstGeom prst="rect">
            <a:avLst/>
          </a:prstGeom>
          <a:noFill/>
        </p:spPr>
        <p:txBody>
          <a:bodyPr wrap="none" rtlCol="0">
            <a:spAutoFit/>
          </a:bodyPr>
          <a:lstStyle/>
          <a:p>
            <a:pPr defTabSz="1218565"/>
            <a:r>
              <a:rPr lang="en-US" altLang="zh-CN" sz="9600" b="1" spc="-400" dirty="0">
                <a:solidFill>
                  <a:schemeClr val="bg2">
                    <a:lumMod val="50000"/>
                  </a:schemeClr>
                </a:solidFill>
                <a:effectLst>
                  <a:innerShdw blurRad="63500" dist="50800" dir="18900000">
                    <a:prstClr val="black">
                      <a:alpha val="50000"/>
                    </a:prstClr>
                  </a:innerShdw>
                </a:effectLst>
                <a:latin typeface="Agency FB" pitchFamily="34" charset="0"/>
                <a:ea typeface="宋体" panose="02010600030101010101" pitchFamily="2" charset="-122"/>
              </a:rPr>
              <a:t>PRD-G06</a:t>
            </a:r>
          </a:p>
        </p:txBody>
      </p:sp>
      <p:sp>
        <p:nvSpPr>
          <p:cNvPr id="5" name="矩形 4">
            <a:extLst>
              <a:ext uri="{FF2B5EF4-FFF2-40B4-BE49-F238E27FC236}">
                <a16:creationId xmlns:a16="http://schemas.microsoft.com/office/drawing/2014/main" id="{A56C9BB8-E5FC-41CD-BF3B-442551F5A99E}"/>
              </a:ext>
            </a:extLst>
          </p:cNvPr>
          <p:cNvSpPr/>
          <p:nvPr/>
        </p:nvSpPr>
        <p:spPr>
          <a:xfrm>
            <a:off x="3741762" y="4817467"/>
            <a:ext cx="5167953" cy="707886"/>
          </a:xfrm>
          <a:prstGeom prst="rect">
            <a:avLst/>
          </a:prstGeom>
        </p:spPr>
        <p:txBody>
          <a:bodyPr wrap="square">
            <a:spAutoFit/>
          </a:bodyPr>
          <a:lstStyle/>
          <a:p>
            <a:pPr algn="ctr"/>
            <a:r>
              <a:rPr lang="zh-CN" altLang="en-US" sz="2000" b="1" dirty="0">
                <a:ea typeface="微软雅黑" panose="020B0503020204020204" pitchFamily="34" charset="-122"/>
              </a:rPr>
              <a:t>组长：赵豪杰</a:t>
            </a:r>
          </a:p>
          <a:p>
            <a:pPr algn="ctr"/>
            <a:r>
              <a:rPr lang="zh-CN" altLang="en-US" sz="2000" b="1" dirty="0">
                <a:ea typeface="微软雅黑" panose="020B0503020204020204" pitchFamily="34" charset="-122"/>
              </a:rPr>
              <a:t>组员：罗培铖，苏碧青，郑丞钧，张嘉诚</a:t>
            </a:r>
          </a:p>
        </p:txBody>
      </p:sp>
      <p:sp>
        <p:nvSpPr>
          <p:cNvPr id="2" name="日期占位符 1">
            <a:extLst>
              <a:ext uri="{FF2B5EF4-FFF2-40B4-BE49-F238E27FC236}">
                <a16:creationId xmlns:a16="http://schemas.microsoft.com/office/drawing/2014/main" id="{66152846-A9CC-48FF-8460-22106E102550}"/>
              </a:ext>
            </a:extLst>
          </p:cNvPr>
          <p:cNvSpPr>
            <a:spLocks noGrp="1"/>
          </p:cNvSpPr>
          <p:nvPr>
            <p:ph type="dt" sz="half" idx="10"/>
          </p:nvPr>
        </p:nvSpPr>
        <p:spPr/>
        <p:txBody>
          <a:bodyPr/>
          <a:lstStyle/>
          <a:p>
            <a:fld id="{05C2CDE1-1381-4C9A-B683-05EDFA3DB281}"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983BEB92-F6A3-4882-B5A4-580793C40783}"/>
              </a:ext>
            </a:extLst>
          </p:cNvPr>
          <p:cNvSpPr>
            <a:spLocks noGrp="1"/>
          </p:cNvSpPr>
          <p:nvPr>
            <p:ph type="ftr" sz="quarter" idx="11"/>
          </p:nvPr>
        </p:nvSpPr>
        <p:spPr/>
        <p:txBody>
          <a:bodyPr/>
          <a:lstStyle/>
          <a:p>
            <a:r>
              <a:rPr lang="en-US" altLang="zh-CN"/>
              <a:t>PRD2018-G06</a:t>
            </a:r>
            <a:endParaRPr lang="zh-CN" altLang="en-US"/>
          </a:p>
        </p:txBody>
      </p:sp>
      <p:sp>
        <p:nvSpPr>
          <p:cNvPr id="7" name="灯片编号占位符 6">
            <a:extLst>
              <a:ext uri="{FF2B5EF4-FFF2-40B4-BE49-F238E27FC236}">
                <a16:creationId xmlns:a16="http://schemas.microsoft.com/office/drawing/2014/main" id="{B72E6878-C382-43D9-B2F8-6FF4748AA886}"/>
              </a:ext>
            </a:extLst>
          </p:cNvPr>
          <p:cNvSpPr>
            <a:spLocks noGrp="1"/>
          </p:cNvSpPr>
          <p:nvPr>
            <p:ph type="sldNum" sz="quarter" idx="12"/>
          </p:nvPr>
        </p:nvSpPr>
        <p:spPr/>
        <p:txBody>
          <a:bodyPr/>
          <a:lstStyle/>
          <a:p>
            <a:fld id="{06ABA5CD-7A95-40B8-90D9-C5B6B6D9B417}"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10</a:t>
            </a:fld>
            <a:endParaRPr lang="zh-CN" altLang="en-US"/>
          </a:p>
        </p:txBody>
      </p:sp>
      <p:sp>
        <p:nvSpPr>
          <p:cNvPr id="24" name="文本框 23">
            <a:extLst>
              <a:ext uri="{FF2B5EF4-FFF2-40B4-BE49-F238E27FC236}">
                <a16:creationId xmlns:a16="http://schemas.microsoft.com/office/drawing/2014/main" id="{B6E73A13-2A97-4F19-86DC-7B9CED97A5A1}"/>
              </a:ext>
            </a:extLst>
          </p:cNvPr>
          <p:cNvSpPr txBox="1"/>
          <p:nvPr/>
        </p:nvSpPr>
        <p:spPr>
          <a:xfrm>
            <a:off x="3581400" y="1384896"/>
            <a:ext cx="8204184" cy="830997"/>
          </a:xfrm>
          <a:prstGeom prst="rect">
            <a:avLst/>
          </a:prstGeom>
          <a:noFill/>
        </p:spPr>
        <p:txBody>
          <a:bodyPr wrap="square" lIns="0" rIns="0" rtlCol="0">
            <a:spAutoFit/>
          </a:bodyPr>
          <a:lstStyle/>
          <a:p>
            <a:pPr defTabSz="866775" fontAlgn="base">
              <a:spcBef>
                <a:spcPct val="0"/>
              </a:spcBef>
              <a:spcAft>
                <a:spcPct val="0"/>
              </a:spcAft>
            </a:pPr>
            <a:r>
              <a:rPr lang="en-US" altLang="zh-CN" sz="4800" b="1" dirty="0">
                <a:solidFill>
                  <a:prstClr val="black"/>
                </a:solidFill>
                <a:latin typeface="+mn-ea"/>
                <a:cs typeface="+mn-ea"/>
                <a:sym typeface="+mn-lt"/>
              </a:rPr>
              <a:t>Q</a:t>
            </a:r>
            <a:r>
              <a:rPr lang="zh-CN" altLang="en-US" sz="4800" b="1" dirty="0">
                <a:solidFill>
                  <a:prstClr val="black"/>
                </a:solidFill>
                <a:latin typeface="+mn-ea"/>
                <a:cs typeface="+mn-ea"/>
                <a:sym typeface="+mn-lt"/>
              </a:rPr>
              <a:t>：建模四原则？</a:t>
            </a:r>
          </a:p>
        </p:txBody>
      </p:sp>
      <p:sp>
        <p:nvSpPr>
          <p:cNvPr id="8" name="矩形 7">
            <a:extLst>
              <a:ext uri="{FF2B5EF4-FFF2-40B4-BE49-F238E27FC236}">
                <a16:creationId xmlns:a16="http://schemas.microsoft.com/office/drawing/2014/main" id="{B3992190-7EE6-4807-A3D0-85FC1232EDC6}"/>
              </a:ext>
            </a:extLst>
          </p:cNvPr>
          <p:cNvSpPr/>
          <p:nvPr/>
        </p:nvSpPr>
        <p:spPr>
          <a:xfrm>
            <a:off x="2097718" y="2332928"/>
            <a:ext cx="9530863" cy="2862322"/>
          </a:xfrm>
          <a:prstGeom prst="rect">
            <a:avLst/>
          </a:prstGeom>
        </p:spPr>
        <p:txBody>
          <a:bodyPr wrap="square">
            <a:spAutoFit/>
          </a:bodyPr>
          <a:lstStyle/>
          <a:p>
            <a:r>
              <a:rPr lang="en-US" altLang="zh-CN" sz="3600" dirty="0"/>
              <a:t>1</a:t>
            </a:r>
            <a:r>
              <a:rPr lang="zh-CN" altLang="en-US" sz="3600" dirty="0"/>
              <a:t>、选择建立什么样的模型对如何发现和解决问题具有重要的影响。就是说</a:t>
            </a:r>
            <a:r>
              <a:rPr lang="zh-CN" altLang="en-US" sz="3600" b="1" dirty="0">
                <a:solidFill>
                  <a:srgbClr val="0070C0"/>
                </a:solidFill>
              </a:rPr>
              <a:t>选择正确的模型</a:t>
            </a:r>
            <a:r>
              <a:rPr lang="zh-CN" altLang="en-US" sz="3600" dirty="0"/>
              <a:t>。 </a:t>
            </a:r>
            <a:br>
              <a:rPr lang="zh-CN" altLang="en-US" sz="3600" dirty="0"/>
            </a:br>
            <a:r>
              <a:rPr lang="en-US" altLang="zh-CN" sz="3600" dirty="0"/>
              <a:t>2</a:t>
            </a:r>
            <a:r>
              <a:rPr lang="zh-CN" altLang="en-US" sz="3600" dirty="0"/>
              <a:t>、每个模型可以有</a:t>
            </a:r>
            <a:r>
              <a:rPr lang="zh-CN" altLang="en-US" sz="3600" b="1" dirty="0">
                <a:solidFill>
                  <a:srgbClr val="0070C0"/>
                </a:solidFill>
              </a:rPr>
              <a:t>多重表达方式 </a:t>
            </a:r>
            <a:br>
              <a:rPr lang="zh-CN" altLang="en-US" sz="3600" dirty="0"/>
            </a:br>
            <a:r>
              <a:rPr lang="en-US" altLang="zh-CN" sz="3600" dirty="0"/>
              <a:t>3</a:t>
            </a:r>
            <a:r>
              <a:rPr lang="zh-CN" altLang="en-US" sz="3600" dirty="0"/>
              <a:t>、最好的模型总是能够</a:t>
            </a:r>
            <a:r>
              <a:rPr lang="zh-CN" altLang="en-US" sz="3600" b="1" dirty="0">
                <a:solidFill>
                  <a:srgbClr val="0070C0"/>
                </a:solidFill>
              </a:rPr>
              <a:t>切合实际 </a:t>
            </a:r>
            <a:br>
              <a:rPr lang="zh-CN" altLang="en-US" sz="3600" dirty="0"/>
            </a:br>
            <a:r>
              <a:rPr lang="en-US" altLang="zh-CN" sz="3600" dirty="0"/>
              <a:t>4</a:t>
            </a:r>
            <a:r>
              <a:rPr lang="zh-CN" altLang="en-US" sz="3600" dirty="0"/>
              <a:t>、</a:t>
            </a:r>
            <a:r>
              <a:rPr lang="zh-CN" altLang="en-US" sz="3600" b="1" dirty="0">
                <a:solidFill>
                  <a:srgbClr val="0070C0"/>
                </a:solidFill>
              </a:rPr>
              <a:t>孤立的模型是不完整的</a:t>
            </a:r>
          </a:p>
        </p:txBody>
      </p:sp>
    </p:spTree>
    <p:extLst>
      <p:ext uri="{BB962C8B-B14F-4D97-AF65-F5344CB8AC3E}">
        <p14:creationId xmlns:p14="http://schemas.microsoft.com/office/powerpoint/2010/main" val="242018458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11</a:t>
            </a:fld>
            <a:endParaRPr lang="zh-CN" altLang="en-US"/>
          </a:p>
        </p:txBody>
      </p:sp>
      <p:sp>
        <p:nvSpPr>
          <p:cNvPr id="24" name="文本框 23">
            <a:extLst>
              <a:ext uri="{FF2B5EF4-FFF2-40B4-BE49-F238E27FC236}">
                <a16:creationId xmlns:a16="http://schemas.microsoft.com/office/drawing/2014/main" id="{B6E73A13-2A97-4F19-86DC-7B9CED97A5A1}"/>
              </a:ext>
            </a:extLst>
          </p:cNvPr>
          <p:cNvSpPr txBox="1"/>
          <p:nvPr/>
        </p:nvSpPr>
        <p:spPr>
          <a:xfrm>
            <a:off x="1217013" y="1892091"/>
            <a:ext cx="10540878" cy="707886"/>
          </a:xfrm>
          <a:prstGeom prst="rect">
            <a:avLst/>
          </a:prstGeom>
          <a:noFill/>
        </p:spPr>
        <p:txBody>
          <a:bodyPr wrap="square" lIns="0" rIns="0" rtlCol="0">
            <a:spAutoFit/>
          </a:bodyPr>
          <a:lstStyle/>
          <a:p>
            <a:pPr defTabSz="866775" fontAlgn="base">
              <a:spcBef>
                <a:spcPct val="0"/>
              </a:spcBef>
              <a:spcAft>
                <a:spcPct val="0"/>
              </a:spcAft>
            </a:pPr>
            <a:r>
              <a:rPr lang="en-US" altLang="zh-CN" sz="4000" b="1" dirty="0">
                <a:solidFill>
                  <a:prstClr val="black"/>
                </a:solidFill>
                <a:latin typeface="+mn-ea"/>
                <a:cs typeface="+mn-ea"/>
                <a:sym typeface="+mn-lt"/>
              </a:rPr>
              <a:t>Q</a:t>
            </a:r>
            <a:r>
              <a:rPr lang="zh-CN" altLang="en-US" sz="4000" b="1" dirty="0">
                <a:solidFill>
                  <a:prstClr val="black"/>
                </a:solidFill>
                <a:latin typeface="+mn-ea"/>
                <a:cs typeface="+mn-ea"/>
                <a:sym typeface="+mn-lt"/>
              </a:rPr>
              <a:t>：</a:t>
            </a:r>
            <a:r>
              <a:rPr lang="en-US" altLang="zh-CN" sz="4000" b="1" dirty="0">
                <a:solidFill>
                  <a:prstClr val="black"/>
                </a:solidFill>
                <a:latin typeface="+mn-ea"/>
                <a:cs typeface="+mn-ea"/>
                <a:sym typeface="+mn-lt"/>
              </a:rPr>
              <a:t>UML</a:t>
            </a:r>
            <a:r>
              <a:rPr lang="zh-CN" altLang="en-US" sz="4000" b="1" dirty="0">
                <a:solidFill>
                  <a:prstClr val="black"/>
                </a:solidFill>
                <a:latin typeface="+mn-ea"/>
                <a:cs typeface="+mn-ea"/>
                <a:sym typeface="+mn-lt"/>
              </a:rPr>
              <a:t>描述了面向对象分析设计的方法了吗？</a:t>
            </a:r>
          </a:p>
        </p:txBody>
      </p:sp>
      <p:sp>
        <p:nvSpPr>
          <p:cNvPr id="8" name="矩形 7">
            <a:extLst>
              <a:ext uri="{FF2B5EF4-FFF2-40B4-BE49-F238E27FC236}">
                <a16:creationId xmlns:a16="http://schemas.microsoft.com/office/drawing/2014/main" id="{B3992190-7EE6-4807-A3D0-85FC1232EDC6}"/>
              </a:ext>
            </a:extLst>
          </p:cNvPr>
          <p:cNvSpPr/>
          <p:nvPr/>
        </p:nvSpPr>
        <p:spPr>
          <a:xfrm>
            <a:off x="1786841" y="2723837"/>
            <a:ext cx="9566959" cy="1754326"/>
          </a:xfrm>
          <a:prstGeom prst="rect">
            <a:avLst/>
          </a:prstGeom>
        </p:spPr>
        <p:txBody>
          <a:bodyPr wrap="square">
            <a:spAutoFit/>
          </a:bodyPr>
          <a:lstStyle/>
          <a:p>
            <a:r>
              <a:rPr lang="zh-CN" altLang="en-US" sz="3600" dirty="0"/>
              <a:t>没有。</a:t>
            </a:r>
            <a:endParaRPr lang="en-US" altLang="zh-CN" sz="3600" dirty="0"/>
          </a:p>
          <a:p>
            <a:r>
              <a:rPr lang="en-US" altLang="zh-CN" sz="3600" dirty="0"/>
              <a:t>UML</a:t>
            </a:r>
            <a:r>
              <a:rPr lang="zh-CN" altLang="en-US" sz="3600" dirty="0"/>
              <a:t>是一种建模语言而不是一种分析设计方法。因为</a:t>
            </a:r>
            <a:r>
              <a:rPr lang="en-US" altLang="zh-CN" sz="3600" dirty="0"/>
              <a:t>UML</a:t>
            </a:r>
            <a:r>
              <a:rPr lang="zh-CN" altLang="en-US" sz="3600" dirty="0"/>
              <a:t>中没有给出一个软件开发过程。</a:t>
            </a:r>
          </a:p>
        </p:txBody>
      </p:sp>
    </p:spTree>
    <p:extLst>
      <p:ext uri="{BB962C8B-B14F-4D97-AF65-F5344CB8AC3E}">
        <p14:creationId xmlns:p14="http://schemas.microsoft.com/office/powerpoint/2010/main" val="215744799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12</a:t>
            </a:fld>
            <a:endParaRPr lang="zh-CN" altLang="en-US"/>
          </a:p>
        </p:txBody>
      </p:sp>
      <p:sp>
        <p:nvSpPr>
          <p:cNvPr id="24" name="文本框 23">
            <a:extLst>
              <a:ext uri="{FF2B5EF4-FFF2-40B4-BE49-F238E27FC236}">
                <a16:creationId xmlns:a16="http://schemas.microsoft.com/office/drawing/2014/main" id="{B6E73A13-2A97-4F19-86DC-7B9CED97A5A1}"/>
              </a:ext>
            </a:extLst>
          </p:cNvPr>
          <p:cNvSpPr txBox="1"/>
          <p:nvPr/>
        </p:nvSpPr>
        <p:spPr>
          <a:xfrm>
            <a:off x="2455640" y="2614972"/>
            <a:ext cx="8204184" cy="707886"/>
          </a:xfrm>
          <a:prstGeom prst="rect">
            <a:avLst/>
          </a:prstGeom>
          <a:noFill/>
        </p:spPr>
        <p:txBody>
          <a:bodyPr wrap="square" lIns="0" rIns="0" rtlCol="0">
            <a:spAutoFit/>
          </a:bodyPr>
          <a:lstStyle/>
          <a:p>
            <a:pPr defTabSz="866775" fontAlgn="base">
              <a:spcBef>
                <a:spcPct val="0"/>
              </a:spcBef>
              <a:spcAft>
                <a:spcPct val="0"/>
              </a:spcAft>
            </a:pPr>
            <a:r>
              <a:rPr lang="en-US" altLang="zh-CN" sz="4000" b="1" dirty="0">
                <a:solidFill>
                  <a:prstClr val="black"/>
                </a:solidFill>
                <a:latin typeface="+mn-ea"/>
                <a:cs typeface="+mn-ea"/>
                <a:sym typeface="+mn-lt"/>
              </a:rPr>
              <a:t>Q</a:t>
            </a:r>
            <a:r>
              <a:rPr lang="zh-CN" altLang="en-US" sz="4000" b="1" dirty="0">
                <a:solidFill>
                  <a:prstClr val="black"/>
                </a:solidFill>
                <a:latin typeface="+mn-ea"/>
                <a:cs typeface="+mn-ea"/>
                <a:sym typeface="+mn-lt"/>
              </a:rPr>
              <a:t>：为什么需要结合使用多种视图？</a:t>
            </a:r>
          </a:p>
        </p:txBody>
      </p:sp>
    </p:spTree>
    <p:extLst>
      <p:ext uri="{BB962C8B-B14F-4D97-AF65-F5344CB8AC3E}">
        <p14:creationId xmlns:p14="http://schemas.microsoft.com/office/powerpoint/2010/main" val="13923286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13</a:t>
            </a:fld>
            <a:endParaRPr lang="zh-CN" altLang="en-US" dirty="0"/>
          </a:p>
        </p:txBody>
      </p:sp>
      <p:pic>
        <p:nvPicPr>
          <p:cNvPr id="8" name="图片 7">
            <a:extLst>
              <a:ext uri="{FF2B5EF4-FFF2-40B4-BE49-F238E27FC236}">
                <a16:creationId xmlns:a16="http://schemas.microsoft.com/office/drawing/2014/main" id="{0AF8D848-1A1D-46FB-A2A9-EDABCF9C5A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376056" y="-2065616"/>
            <a:ext cx="3439888" cy="9603420"/>
          </a:xfrm>
          <a:prstGeom prst="rect">
            <a:avLst/>
          </a:prstGeom>
        </p:spPr>
      </p:pic>
      <p:sp>
        <p:nvSpPr>
          <p:cNvPr id="10" name="矩形 9">
            <a:extLst>
              <a:ext uri="{FF2B5EF4-FFF2-40B4-BE49-F238E27FC236}">
                <a16:creationId xmlns:a16="http://schemas.microsoft.com/office/drawing/2014/main" id="{DA5FCAE1-4FB4-47FA-9EEE-71551F028604}"/>
              </a:ext>
            </a:extLst>
          </p:cNvPr>
          <p:cNvSpPr/>
          <p:nvPr/>
        </p:nvSpPr>
        <p:spPr>
          <a:xfrm>
            <a:off x="1208303" y="4555856"/>
            <a:ext cx="9977582" cy="1200329"/>
          </a:xfrm>
          <a:prstGeom prst="rect">
            <a:avLst/>
          </a:prstGeom>
        </p:spPr>
        <p:txBody>
          <a:bodyPr wrap="square">
            <a:spAutoFit/>
          </a:bodyPr>
          <a:lstStyle/>
          <a:p>
            <a:r>
              <a:rPr lang="zh-CN" altLang="en-US" sz="3600" dirty="0"/>
              <a:t>可视化需求模型能够帮助我们识别被遗漏的、不相关的和不一致的需求。</a:t>
            </a:r>
          </a:p>
        </p:txBody>
      </p:sp>
      <p:sp>
        <p:nvSpPr>
          <p:cNvPr id="11" name="文本框 10">
            <a:extLst>
              <a:ext uri="{FF2B5EF4-FFF2-40B4-BE49-F238E27FC236}">
                <a16:creationId xmlns:a16="http://schemas.microsoft.com/office/drawing/2014/main" id="{5F2FBC10-FEF1-4B8D-A558-79546F624DE2}"/>
              </a:ext>
            </a:extLst>
          </p:cNvPr>
          <p:cNvSpPr txBox="1"/>
          <p:nvPr/>
        </p:nvSpPr>
        <p:spPr>
          <a:xfrm>
            <a:off x="6096000" y="5204132"/>
            <a:ext cx="640916" cy="461665"/>
          </a:xfrm>
          <a:prstGeom prst="rect">
            <a:avLst/>
          </a:prstGeom>
          <a:noFill/>
        </p:spPr>
        <p:txBody>
          <a:bodyPr wrap="square" rtlCol="0">
            <a:spAutoFit/>
          </a:bodyPr>
          <a:lstStyle/>
          <a:p>
            <a:r>
              <a:rPr lang="en-US" altLang="zh-CN" sz="2400" b="1" dirty="0">
                <a:solidFill>
                  <a:srgbClr val="00B050"/>
                </a:solidFill>
              </a:rPr>
              <a:t>[2]</a:t>
            </a:r>
            <a:endParaRPr lang="zh-CN" altLang="en-US" sz="2400" b="1" dirty="0">
              <a:solidFill>
                <a:srgbClr val="00B050"/>
              </a:solidFill>
            </a:endParaRPr>
          </a:p>
        </p:txBody>
      </p:sp>
    </p:spTree>
    <p:extLst>
      <p:ext uri="{BB962C8B-B14F-4D97-AF65-F5344CB8AC3E}">
        <p14:creationId xmlns:p14="http://schemas.microsoft.com/office/powerpoint/2010/main" val="22136196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6AC612D3-3415-4B09-87DA-2808EA5DCCB4}"/>
              </a:ext>
            </a:extLst>
          </p:cNvPr>
          <p:cNvSpPr>
            <a:spLocks noGrp="1"/>
          </p:cNvSpPr>
          <p:nvPr>
            <p:ph type="dt" sz="half" idx="10"/>
          </p:nvPr>
        </p:nvSpPr>
        <p:spPr/>
        <p:txBody>
          <a:bodyPr/>
          <a:lstStyle/>
          <a:p>
            <a:fld id="{552BA940-EAD5-4A52-89BB-179E1E86BA28}" type="datetime1">
              <a:rPr lang="zh-CN" altLang="en-US" smtClean="0"/>
              <a:t>2018/12/25</a:t>
            </a:fld>
            <a:endParaRPr lang="zh-CN" altLang="en-US" dirty="0"/>
          </a:p>
        </p:txBody>
      </p:sp>
      <p:sp>
        <p:nvSpPr>
          <p:cNvPr id="4" name="页脚占位符 3">
            <a:extLst>
              <a:ext uri="{FF2B5EF4-FFF2-40B4-BE49-F238E27FC236}">
                <a16:creationId xmlns:a16="http://schemas.microsoft.com/office/drawing/2014/main" id="{20DEEF66-D491-4295-B9ED-F29E0805F071}"/>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6CF1B4B1-6D27-4656-8C1F-F81BA22FE3D0}"/>
              </a:ext>
            </a:extLst>
          </p:cNvPr>
          <p:cNvSpPr>
            <a:spLocks noGrp="1"/>
          </p:cNvSpPr>
          <p:nvPr>
            <p:ph type="sldNum" sz="quarter" idx="12"/>
          </p:nvPr>
        </p:nvSpPr>
        <p:spPr/>
        <p:txBody>
          <a:bodyPr/>
          <a:lstStyle/>
          <a:p>
            <a:fld id="{06ABA5CD-7A95-40B8-90D9-C5B6B6D9B417}" type="slidenum">
              <a:rPr lang="zh-CN" altLang="en-US" smtClean="0"/>
              <a:t>14</a:t>
            </a:fld>
            <a:endParaRPr lang="zh-CN" altLang="en-US"/>
          </a:p>
        </p:txBody>
      </p:sp>
      <p:sp>
        <p:nvSpPr>
          <p:cNvPr id="8" name="矩形 7">
            <a:extLst>
              <a:ext uri="{FF2B5EF4-FFF2-40B4-BE49-F238E27FC236}">
                <a16:creationId xmlns:a16="http://schemas.microsoft.com/office/drawing/2014/main" id="{7BDF7920-58F6-4E77-A45A-487D87A70198}"/>
              </a:ext>
            </a:extLst>
          </p:cNvPr>
          <p:cNvSpPr/>
          <p:nvPr/>
        </p:nvSpPr>
        <p:spPr>
          <a:xfrm>
            <a:off x="838200" y="3665280"/>
            <a:ext cx="10744200" cy="2554545"/>
          </a:xfrm>
          <a:prstGeom prst="rect">
            <a:avLst/>
          </a:prstGeom>
        </p:spPr>
        <p:txBody>
          <a:bodyPr wrap="square">
            <a:spAutoFit/>
          </a:bodyPr>
          <a:lstStyle/>
          <a:p>
            <a:r>
              <a:rPr lang="en-US" altLang="zh-CN" sz="2800" dirty="0"/>
              <a:t>        </a:t>
            </a:r>
            <a:r>
              <a:rPr lang="zh-CN" altLang="en-US" sz="3200" dirty="0"/>
              <a:t>在许多文章和书籍中，作者欲用单张视图来捕捉所有的系统架构要点，</a:t>
            </a:r>
            <a:r>
              <a:rPr lang="zh-CN" altLang="en-US" sz="3200" b="1" dirty="0">
                <a:solidFill>
                  <a:srgbClr val="FF0000"/>
                </a:solidFill>
              </a:rPr>
              <a:t>有时架构并不能解决所有</a:t>
            </a:r>
            <a:r>
              <a:rPr lang="en-US" altLang="zh-CN" sz="3200" b="1" dirty="0">
                <a:solidFill>
                  <a:srgbClr val="FF0000"/>
                </a:solidFill>
              </a:rPr>
              <a:t>"</a:t>
            </a:r>
            <a:r>
              <a:rPr lang="zh-CN" altLang="en-US" sz="3200" b="1" dirty="0">
                <a:solidFill>
                  <a:srgbClr val="FF0000"/>
                </a:solidFill>
              </a:rPr>
              <a:t>客户</a:t>
            </a:r>
            <a:r>
              <a:rPr lang="en-US" altLang="zh-CN" sz="3200" b="1" dirty="0">
                <a:solidFill>
                  <a:srgbClr val="FF0000"/>
                </a:solidFill>
              </a:rPr>
              <a:t>"</a:t>
            </a:r>
            <a:r>
              <a:rPr lang="zh-CN" altLang="en-US" sz="3200" b="1" dirty="0">
                <a:solidFill>
                  <a:srgbClr val="FF0000"/>
                </a:solidFill>
              </a:rPr>
              <a:t>（</a:t>
            </a:r>
            <a:r>
              <a:rPr lang="en-US" altLang="zh-CN" sz="3200" b="1" dirty="0">
                <a:solidFill>
                  <a:srgbClr val="FF0000"/>
                </a:solidFill>
              </a:rPr>
              <a:t>"</a:t>
            </a:r>
            <a:r>
              <a:rPr lang="zh-CN" altLang="en-US" sz="3200" b="1" dirty="0">
                <a:solidFill>
                  <a:srgbClr val="FF0000"/>
                </a:solidFill>
              </a:rPr>
              <a:t>风险承担人</a:t>
            </a:r>
            <a:r>
              <a:rPr lang="en-US" altLang="zh-CN" sz="3200" b="1" dirty="0">
                <a:solidFill>
                  <a:srgbClr val="FF0000"/>
                </a:solidFill>
              </a:rPr>
              <a:t>"</a:t>
            </a:r>
            <a:r>
              <a:rPr lang="zh-CN" altLang="en-US" sz="3200" b="1" dirty="0">
                <a:solidFill>
                  <a:srgbClr val="FF0000"/>
                </a:solidFill>
              </a:rPr>
              <a:t>）所关注的问题</a:t>
            </a:r>
            <a:r>
              <a:rPr lang="zh-CN" altLang="en-US" sz="3200" dirty="0"/>
              <a:t>。所以建议使用多个并发的视图来组织软件架构的描述，每个视图仅用来描述一个特定的所关注的方面的集合。</a:t>
            </a:r>
            <a:endParaRPr lang="zh-CN" altLang="en-US" sz="2800" dirty="0"/>
          </a:p>
        </p:txBody>
      </p:sp>
      <p:sp>
        <p:nvSpPr>
          <p:cNvPr id="17" name="文本框 16">
            <a:extLst>
              <a:ext uri="{FF2B5EF4-FFF2-40B4-BE49-F238E27FC236}">
                <a16:creationId xmlns:a16="http://schemas.microsoft.com/office/drawing/2014/main" id="{05E60857-138F-4AC2-8A4D-529EC5CA9788}"/>
              </a:ext>
            </a:extLst>
          </p:cNvPr>
          <p:cNvSpPr txBox="1"/>
          <p:nvPr/>
        </p:nvSpPr>
        <p:spPr>
          <a:xfrm>
            <a:off x="3875664" y="5707831"/>
            <a:ext cx="640916" cy="461665"/>
          </a:xfrm>
          <a:prstGeom prst="rect">
            <a:avLst/>
          </a:prstGeom>
          <a:noFill/>
        </p:spPr>
        <p:txBody>
          <a:bodyPr wrap="square" rtlCol="0">
            <a:spAutoFit/>
          </a:bodyPr>
          <a:lstStyle/>
          <a:p>
            <a:r>
              <a:rPr lang="en-US" altLang="zh-CN" sz="2400" b="1" dirty="0">
                <a:solidFill>
                  <a:srgbClr val="00B050"/>
                </a:solidFill>
              </a:rPr>
              <a:t>[1]</a:t>
            </a:r>
            <a:endParaRPr lang="zh-CN" altLang="en-US" sz="2400" b="1" dirty="0">
              <a:solidFill>
                <a:srgbClr val="00B050"/>
              </a:solidFill>
            </a:endParaRPr>
          </a:p>
        </p:txBody>
      </p:sp>
      <p:pic>
        <p:nvPicPr>
          <p:cNvPr id="19" name="图片 18">
            <a:extLst>
              <a:ext uri="{FF2B5EF4-FFF2-40B4-BE49-F238E27FC236}">
                <a16:creationId xmlns:a16="http://schemas.microsoft.com/office/drawing/2014/main" id="{3B83F36F-1DEF-4178-BF38-AB5BC50A55E2}"/>
              </a:ext>
            </a:extLst>
          </p:cNvPr>
          <p:cNvPicPr>
            <a:picLocks noChangeAspect="1"/>
          </p:cNvPicPr>
          <p:nvPr/>
        </p:nvPicPr>
        <p:blipFill>
          <a:blip r:embed="rId3"/>
          <a:stretch>
            <a:fillRect/>
          </a:stretch>
        </p:blipFill>
        <p:spPr>
          <a:xfrm>
            <a:off x="1498947" y="346400"/>
            <a:ext cx="9194105" cy="3250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9422380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15</a:t>
            </a:fld>
            <a:endParaRPr lang="zh-CN" altLang="en-US"/>
          </a:p>
        </p:txBody>
      </p:sp>
      <p:sp>
        <p:nvSpPr>
          <p:cNvPr id="24" name="文本框 23">
            <a:extLst>
              <a:ext uri="{FF2B5EF4-FFF2-40B4-BE49-F238E27FC236}">
                <a16:creationId xmlns:a16="http://schemas.microsoft.com/office/drawing/2014/main" id="{B6E73A13-2A97-4F19-86DC-7B9CED97A5A1}"/>
              </a:ext>
            </a:extLst>
          </p:cNvPr>
          <p:cNvSpPr txBox="1"/>
          <p:nvPr/>
        </p:nvSpPr>
        <p:spPr>
          <a:xfrm>
            <a:off x="-431783" y="355681"/>
            <a:ext cx="3750136" cy="646331"/>
          </a:xfrm>
          <a:prstGeom prst="rect">
            <a:avLst/>
          </a:prstGeom>
          <a:noFill/>
        </p:spPr>
        <p:txBody>
          <a:bodyPr wrap="square" lIns="0" rIns="0" rtlCol="0">
            <a:spAutoFit/>
          </a:bodyPr>
          <a:lstStyle/>
          <a:p>
            <a:pPr algn="ctr" defTabSz="866775" fontAlgn="base">
              <a:spcBef>
                <a:spcPct val="0"/>
              </a:spcBef>
              <a:spcAft>
                <a:spcPct val="0"/>
              </a:spcAft>
            </a:pPr>
            <a:r>
              <a:rPr lang="en-US" altLang="zh-CN" sz="3600" b="1" dirty="0">
                <a:solidFill>
                  <a:prstClr val="black"/>
                </a:solidFill>
                <a:latin typeface="+mn-ea"/>
                <a:cs typeface="+mn-ea"/>
                <a:sym typeface="+mn-lt"/>
              </a:rPr>
              <a:t>4+1 View</a:t>
            </a:r>
            <a:endParaRPr lang="zh-CN" altLang="en-US" sz="3600" b="1" dirty="0">
              <a:solidFill>
                <a:prstClr val="black"/>
              </a:solidFill>
              <a:latin typeface="+mn-ea"/>
              <a:cs typeface="+mn-ea"/>
              <a:sym typeface="+mn-lt"/>
            </a:endParaRPr>
          </a:p>
        </p:txBody>
      </p:sp>
      <p:grpSp>
        <p:nvGrpSpPr>
          <p:cNvPr id="10" name="组合 9">
            <a:extLst>
              <a:ext uri="{FF2B5EF4-FFF2-40B4-BE49-F238E27FC236}">
                <a16:creationId xmlns:a16="http://schemas.microsoft.com/office/drawing/2014/main" id="{15F79324-09FC-4376-AC8E-E3700C71305F}"/>
              </a:ext>
            </a:extLst>
          </p:cNvPr>
          <p:cNvGrpSpPr/>
          <p:nvPr/>
        </p:nvGrpSpPr>
        <p:grpSpPr>
          <a:xfrm>
            <a:off x="2065421" y="1168400"/>
            <a:ext cx="3750136" cy="2260600"/>
            <a:chOff x="838200" y="1371600"/>
            <a:chExt cx="3750136" cy="2260600"/>
          </a:xfrm>
        </p:grpSpPr>
        <p:sp>
          <p:nvSpPr>
            <p:cNvPr id="2" name="矩形 1">
              <a:extLst>
                <a:ext uri="{FF2B5EF4-FFF2-40B4-BE49-F238E27FC236}">
                  <a16:creationId xmlns:a16="http://schemas.microsoft.com/office/drawing/2014/main" id="{0218E626-1C9E-4DA5-9626-C24B36420FA5}"/>
                </a:ext>
              </a:extLst>
            </p:cNvPr>
            <p:cNvSpPr/>
            <p:nvPr/>
          </p:nvSpPr>
          <p:spPr>
            <a:xfrm>
              <a:off x="838200" y="1371600"/>
              <a:ext cx="3750136" cy="226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9AF28775-49FC-40B5-88AD-F12221F9C8BB}"/>
                </a:ext>
              </a:extLst>
            </p:cNvPr>
            <p:cNvSpPr txBox="1"/>
            <p:nvPr/>
          </p:nvSpPr>
          <p:spPr>
            <a:xfrm>
              <a:off x="965200" y="1532404"/>
              <a:ext cx="738664" cy="1938992"/>
            </a:xfrm>
            <a:prstGeom prst="rect">
              <a:avLst/>
            </a:prstGeom>
            <a:noFill/>
          </p:spPr>
          <p:txBody>
            <a:bodyPr vert="eaVert" wrap="none" rtlCol="0">
              <a:spAutoFit/>
            </a:bodyPr>
            <a:lstStyle/>
            <a:p>
              <a:r>
                <a:rPr lang="zh-CN" altLang="en-US" sz="3600" b="1" dirty="0"/>
                <a:t>逻辑架构</a:t>
              </a:r>
            </a:p>
          </p:txBody>
        </p:sp>
        <p:sp>
          <p:nvSpPr>
            <p:cNvPr id="9" name="文本框 8">
              <a:extLst>
                <a:ext uri="{FF2B5EF4-FFF2-40B4-BE49-F238E27FC236}">
                  <a16:creationId xmlns:a16="http://schemas.microsoft.com/office/drawing/2014/main" id="{1F358B6F-0095-4E8A-81A8-796ED54ED96A}"/>
                </a:ext>
              </a:extLst>
            </p:cNvPr>
            <p:cNvSpPr txBox="1"/>
            <p:nvPr/>
          </p:nvSpPr>
          <p:spPr>
            <a:xfrm>
              <a:off x="2069817" y="1613118"/>
              <a:ext cx="2159566" cy="1815882"/>
            </a:xfrm>
            <a:prstGeom prst="rect">
              <a:avLst/>
            </a:prstGeom>
            <a:noFill/>
          </p:spPr>
          <p:txBody>
            <a:bodyPr wrap="none" rtlCol="0">
              <a:spAutoFit/>
            </a:bodyPr>
            <a:lstStyle/>
            <a:p>
              <a:r>
                <a:rPr lang="en-US" altLang="zh-CN" sz="2800" b="1" dirty="0">
                  <a:solidFill>
                    <a:schemeClr val="accent1"/>
                  </a:solidFill>
                </a:rPr>
                <a:t>-</a:t>
              </a:r>
              <a:r>
                <a:rPr lang="zh-CN" altLang="en-US" sz="2800" b="1" dirty="0">
                  <a:solidFill>
                    <a:schemeClr val="accent1"/>
                  </a:solidFill>
                </a:rPr>
                <a:t>层、子系统</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类</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接口</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协作关系</a:t>
              </a:r>
            </a:p>
          </p:txBody>
        </p:sp>
      </p:grpSp>
      <p:grpSp>
        <p:nvGrpSpPr>
          <p:cNvPr id="13" name="组合 12">
            <a:extLst>
              <a:ext uri="{FF2B5EF4-FFF2-40B4-BE49-F238E27FC236}">
                <a16:creationId xmlns:a16="http://schemas.microsoft.com/office/drawing/2014/main" id="{EB570380-A252-4414-B79C-351009636E7A}"/>
              </a:ext>
            </a:extLst>
          </p:cNvPr>
          <p:cNvGrpSpPr/>
          <p:nvPr/>
        </p:nvGrpSpPr>
        <p:grpSpPr>
          <a:xfrm>
            <a:off x="2065421" y="3655546"/>
            <a:ext cx="3750136" cy="2260600"/>
            <a:chOff x="838200" y="1371600"/>
            <a:chExt cx="3750136" cy="2260600"/>
          </a:xfrm>
        </p:grpSpPr>
        <p:sp>
          <p:nvSpPr>
            <p:cNvPr id="14" name="矩形 13">
              <a:extLst>
                <a:ext uri="{FF2B5EF4-FFF2-40B4-BE49-F238E27FC236}">
                  <a16:creationId xmlns:a16="http://schemas.microsoft.com/office/drawing/2014/main" id="{C9238069-A96C-49F9-ABEA-4826F58523EF}"/>
                </a:ext>
              </a:extLst>
            </p:cNvPr>
            <p:cNvSpPr/>
            <p:nvPr/>
          </p:nvSpPr>
          <p:spPr>
            <a:xfrm>
              <a:off x="838200" y="1371600"/>
              <a:ext cx="3750136" cy="226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EF0AA42C-3D18-4A14-A225-226FBA83A6A5}"/>
                </a:ext>
              </a:extLst>
            </p:cNvPr>
            <p:cNvSpPr txBox="1"/>
            <p:nvPr/>
          </p:nvSpPr>
          <p:spPr>
            <a:xfrm>
              <a:off x="965200" y="1532404"/>
              <a:ext cx="738664" cy="1938992"/>
            </a:xfrm>
            <a:prstGeom prst="rect">
              <a:avLst/>
            </a:prstGeom>
            <a:noFill/>
          </p:spPr>
          <p:txBody>
            <a:bodyPr vert="eaVert" wrap="none" rtlCol="0">
              <a:spAutoFit/>
            </a:bodyPr>
            <a:lstStyle/>
            <a:p>
              <a:r>
                <a:rPr lang="zh-CN" altLang="en-US" sz="3600" b="1" dirty="0"/>
                <a:t>进程架构</a:t>
              </a:r>
            </a:p>
          </p:txBody>
        </p:sp>
        <p:sp>
          <p:nvSpPr>
            <p:cNvPr id="16" name="文本框 15">
              <a:extLst>
                <a:ext uri="{FF2B5EF4-FFF2-40B4-BE49-F238E27FC236}">
                  <a16:creationId xmlns:a16="http://schemas.microsoft.com/office/drawing/2014/main" id="{7182E398-A2C9-4723-883D-E69A8EB12B5E}"/>
                </a:ext>
              </a:extLst>
            </p:cNvPr>
            <p:cNvSpPr txBox="1"/>
            <p:nvPr/>
          </p:nvSpPr>
          <p:spPr>
            <a:xfrm>
              <a:off x="2069817" y="1613118"/>
              <a:ext cx="1800493" cy="1815882"/>
            </a:xfrm>
            <a:prstGeom prst="rect">
              <a:avLst/>
            </a:prstGeom>
            <a:noFill/>
          </p:spPr>
          <p:txBody>
            <a:bodyPr wrap="none" rtlCol="0">
              <a:spAutoFit/>
            </a:bodyPr>
            <a:lstStyle/>
            <a:p>
              <a:r>
                <a:rPr lang="en-US" altLang="zh-CN" sz="2800" b="1" dirty="0">
                  <a:solidFill>
                    <a:schemeClr val="accent1"/>
                  </a:solidFill>
                </a:rPr>
                <a:t>-</a:t>
              </a:r>
              <a:r>
                <a:rPr lang="zh-CN" altLang="en-US" sz="2800" b="1" dirty="0">
                  <a:solidFill>
                    <a:schemeClr val="accent1"/>
                  </a:solidFill>
                </a:rPr>
                <a:t>进程</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线程</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主动类</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通信方式</a:t>
              </a:r>
            </a:p>
          </p:txBody>
        </p:sp>
      </p:grpSp>
      <p:grpSp>
        <p:nvGrpSpPr>
          <p:cNvPr id="17" name="组合 16">
            <a:extLst>
              <a:ext uri="{FF2B5EF4-FFF2-40B4-BE49-F238E27FC236}">
                <a16:creationId xmlns:a16="http://schemas.microsoft.com/office/drawing/2014/main" id="{74DA74DA-FCE0-4931-86FA-8EBE393ABC7B}"/>
              </a:ext>
            </a:extLst>
          </p:cNvPr>
          <p:cNvGrpSpPr/>
          <p:nvPr/>
        </p:nvGrpSpPr>
        <p:grpSpPr>
          <a:xfrm>
            <a:off x="6247340" y="1168400"/>
            <a:ext cx="3750136" cy="2260600"/>
            <a:chOff x="838200" y="1371600"/>
            <a:chExt cx="3750136" cy="2260600"/>
          </a:xfrm>
        </p:grpSpPr>
        <p:sp>
          <p:nvSpPr>
            <p:cNvPr id="18" name="矩形 17">
              <a:extLst>
                <a:ext uri="{FF2B5EF4-FFF2-40B4-BE49-F238E27FC236}">
                  <a16:creationId xmlns:a16="http://schemas.microsoft.com/office/drawing/2014/main" id="{D95502BB-88D4-452D-8324-5208A9430A3A}"/>
                </a:ext>
              </a:extLst>
            </p:cNvPr>
            <p:cNvSpPr/>
            <p:nvPr/>
          </p:nvSpPr>
          <p:spPr>
            <a:xfrm>
              <a:off x="838200" y="1371600"/>
              <a:ext cx="3750136" cy="226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AE4ED0C9-4293-4CD8-96F9-2DD6F4E7B3ED}"/>
                </a:ext>
              </a:extLst>
            </p:cNvPr>
            <p:cNvSpPr txBox="1"/>
            <p:nvPr/>
          </p:nvSpPr>
          <p:spPr>
            <a:xfrm>
              <a:off x="3690017" y="1553508"/>
              <a:ext cx="738664" cy="1938992"/>
            </a:xfrm>
            <a:prstGeom prst="rect">
              <a:avLst/>
            </a:prstGeom>
            <a:noFill/>
          </p:spPr>
          <p:txBody>
            <a:bodyPr vert="eaVert" wrap="none" rtlCol="0">
              <a:spAutoFit/>
            </a:bodyPr>
            <a:lstStyle/>
            <a:p>
              <a:r>
                <a:rPr lang="zh-CN" altLang="en-US" sz="3600" b="1" dirty="0"/>
                <a:t>开发架构</a:t>
              </a:r>
            </a:p>
          </p:txBody>
        </p:sp>
        <p:sp>
          <p:nvSpPr>
            <p:cNvPr id="20" name="文本框 19">
              <a:extLst>
                <a:ext uri="{FF2B5EF4-FFF2-40B4-BE49-F238E27FC236}">
                  <a16:creationId xmlns:a16="http://schemas.microsoft.com/office/drawing/2014/main" id="{C4063B5D-CEDD-4854-89B4-C379572B97D8}"/>
                </a:ext>
              </a:extLst>
            </p:cNvPr>
            <p:cNvSpPr txBox="1"/>
            <p:nvPr/>
          </p:nvSpPr>
          <p:spPr>
            <a:xfrm>
              <a:off x="1037506" y="1593959"/>
              <a:ext cx="2579552" cy="1815882"/>
            </a:xfrm>
            <a:prstGeom prst="rect">
              <a:avLst/>
            </a:prstGeom>
            <a:noFill/>
          </p:spPr>
          <p:txBody>
            <a:bodyPr wrap="none" rtlCol="0">
              <a:spAutoFit/>
            </a:bodyPr>
            <a:lstStyle/>
            <a:p>
              <a:r>
                <a:rPr lang="en-US" altLang="zh-CN" sz="2800" b="1" dirty="0">
                  <a:solidFill>
                    <a:schemeClr val="accent1"/>
                  </a:solidFill>
                </a:rPr>
                <a:t>-</a:t>
              </a:r>
              <a:r>
                <a:rPr lang="zh-CN" altLang="en-US" sz="2800" b="1" dirty="0">
                  <a:solidFill>
                    <a:schemeClr val="accent1"/>
                  </a:solidFill>
                </a:rPr>
                <a:t>程序包</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文件组织结构</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编译依赖关系</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目标单元</a:t>
              </a:r>
            </a:p>
          </p:txBody>
        </p:sp>
      </p:grpSp>
      <p:grpSp>
        <p:nvGrpSpPr>
          <p:cNvPr id="21" name="组合 20">
            <a:extLst>
              <a:ext uri="{FF2B5EF4-FFF2-40B4-BE49-F238E27FC236}">
                <a16:creationId xmlns:a16="http://schemas.microsoft.com/office/drawing/2014/main" id="{9AAEBFC8-BFCD-4A40-86DB-C010B2D7E98F}"/>
              </a:ext>
            </a:extLst>
          </p:cNvPr>
          <p:cNvGrpSpPr/>
          <p:nvPr/>
        </p:nvGrpSpPr>
        <p:grpSpPr>
          <a:xfrm>
            <a:off x="6247340" y="3670300"/>
            <a:ext cx="3750136" cy="2260600"/>
            <a:chOff x="838200" y="1371600"/>
            <a:chExt cx="3750136" cy="2260600"/>
          </a:xfrm>
        </p:grpSpPr>
        <p:sp>
          <p:nvSpPr>
            <p:cNvPr id="22" name="矩形 21">
              <a:extLst>
                <a:ext uri="{FF2B5EF4-FFF2-40B4-BE49-F238E27FC236}">
                  <a16:creationId xmlns:a16="http://schemas.microsoft.com/office/drawing/2014/main" id="{3A61BEB9-3C73-4C8D-AA16-B28BEC327860}"/>
                </a:ext>
              </a:extLst>
            </p:cNvPr>
            <p:cNvSpPr/>
            <p:nvPr/>
          </p:nvSpPr>
          <p:spPr>
            <a:xfrm>
              <a:off x="838200" y="1371600"/>
              <a:ext cx="3750136" cy="226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8A4C1928-BF1C-4B2F-BA52-2E75715238BC}"/>
                </a:ext>
              </a:extLst>
            </p:cNvPr>
            <p:cNvSpPr txBox="1"/>
            <p:nvPr/>
          </p:nvSpPr>
          <p:spPr>
            <a:xfrm>
              <a:off x="3690017" y="1553508"/>
              <a:ext cx="738664" cy="1938992"/>
            </a:xfrm>
            <a:prstGeom prst="rect">
              <a:avLst/>
            </a:prstGeom>
            <a:noFill/>
          </p:spPr>
          <p:txBody>
            <a:bodyPr vert="eaVert" wrap="none" rtlCol="0">
              <a:spAutoFit/>
            </a:bodyPr>
            <a:lstStyle/>
            <a:p>
              <a:r>
                <a:rPr lang="zh-CN" altLang="en-US" sz="3600" b="1" dirty="0"/>
                <a:t>物理架构</a:t>
              </a:r>
            </a:p>
          </p:txBody>
        </p:sp>
        <p:sp>
          <p:nvSpPr>
            <p:cNvPr id="26" name="文本框 25">
              <a:extLst>
                <a:ext uri="{FF2B5EF4-FFF2-40B4-BE49-F238E27FC236}">
                  <a16:creationId xmlns:a16="http://schemas.microsoft.com/office/drawing/2014/main" id="{41322F90-E3FB-4DDA-8056-9D1DA4AD8B9C}"/>
                </a:ext>
              </a:extLst>
            </p:cNvPr>
            <p:cNvSpPr txBox="1"/>
            <p:nvPr/>
          </p:nvSpPr>
          <p:spPr>
            <a:xfrm>
              <a:off x="1037506" y="1593959"/>
              <a:ext cx="2518638" cy="1815882"/>
            </a:xfrm>
            <a:prstGeom prst="rect">
              <a:avLst/>
            </a:prstGeom>
            <a:noFill/>
          </p:spPr>
          <p:txBody>
            <a:bodyPr wrap="none" rtlCol="0">
              <a:spAutoFit/>
            </a:bodyPr>
            <a:lstStyle/>
            <a:p>
              <a:r>
                <a:rPr lang="en-US" altLang="zh-CN" sz="2800" b="1" dirty="0">
                  <a:solidFill>
                    <a:schemeClr val="accent1"/>
                  </a:solidFill>
                </a:rPr>
                <a:t>-</a:t>
              </a:r>
              <a:r>
                <a:rPr lang="zh-CN" altLang="en-US" sz="2800" b="1" dirty="0">
                  <a:solidFill>
                    <a:schemeClr val="accent1"/>
                  </a:solidFill>
                </a:rPr>
                <a:t>安装单元</a:t>
              </a:r>
              <a:r>
                <a:rPr lang="en-US" altLang="zh-CN" sz="2800" b="1" dirty="0">
                  <a:solidFill>
                    <a:schemeClr val="accent1"/>
                  </a:solidFill>
                </a:rPr>
                <a:t>-</a:t>
              </a:r>
              <a:r>
                <a:rPr lang="zh-CN" altLang="en-US" sz="2800" b="1" dirty="0">
                  <a:solidFill>
                    <a:schemeClr val="accent1"/>
                  </a:solidFill>
                </a:rPr>
                <a:t>类</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节点</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网络</a:t>
              </a:r>
              <a:endParaRPr lang="en-US" altLang="zh-CN" sz="2800" b="1" dirty="0">
                <a:solidFill>
                  <a:schemeClr val="accent1"/>
                </a:solidFill>
              </a:endParaRPr>
            </a:p>
            <a:p>
              <a:r>
                <a:rPr lang="en-US" altLang="zh-CN" sz="2800" b="1" dirty="0">
                  <a:solidFill>
                    <a:schemeClr val="accent1"/>
                  </a:solidFill>
                </a:rPr>
                <a:t>-</a:t>
              </a:r>
              <a:r>
                <a:rPr lang="zh-CN" altLang="en-US" sz="2800" b="1" dirty="0">
                  <a:solidFill>
                    <a:schemeClr val="accent1"/>
                  </a:solidFill>
                </a:rPr>
                <a:t>基础设施选型</a:t>
              </a:r>
            </a:p>
          </p:txBody>
        </p:sp>
      </p:grpSp>
    </p:spTree>
    <p:extLst>
      <p:ext uri="{BB962C8B-B14F-4D97-AF65-F5344CB8AC3E}">
        <p14:creationId xmlns:p14="http://schemas.microsoft.com/office/powerpoint/2010/main" val="348930713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16</a:t>
            </a:fld>
            <a:endParaRPr lang="zh-CN" altLang="en-US"/>
          </a:p>
        </p:txBody>
      </p:sp>
      <p:pic>
        <p:nvPicPr>
          <p:cNvPr id="7" name="图片 6">
            <a:extLst>
              <a:ext uri="{FF2B5EF4-FFF2-40B4-BE49-F238E27FC236}">
                <a16:creationId xmlns:a16="http://schemas.microsoft.com/office/drawing/2014/main" id="{4E8D4AD2-5E62-4580-8A2D-1F469B460AC3}"/>
              </a:ext>
            </a:extLst>
          </p:cNvPr>
          <p:cNvPicPr>
            <a:picLocks noChangeAspect="1"/>
          </p:cNvPicPr>
          <p:nvPr/>
        </p:nvPicPr>
        <p:blipFill>
          <a:blip r:embed="rId3"/>
          <a:stretch>
            <a:fillRect/>
          </a:stretch>
        </p:blipFill>
        <p:spPr>
          <a:xfrm>
            <a:off x="1338269" y="1002012"/>
            <a:ext cx="9515462" cy="5145914"/>
          </a:xfrm>
          <a:prstGeom prst="rect">
            <a:avLst/>
          </a:prstGeom>
        </p:spPr>
      </p:pic>
      <p:sp>
        <p:nvSpPr>
          <p:cNvPr id="23" name="文本框 22">
            <a:extLst>
              <a:ext uri="{FF2B5EF4-FFF2-40B4-BE49-F238E27FC236}">
                <a16:creationId xmlns:a16="http://schemas.microsoft.com/office/drawing/2014/main" id="{DAE8CB0A-1E86-47D7-A7D7-11D02E5AF3C8}"/>
              </a:ext>
            </a:extLst>
          </p:cNvPr>
          <p:cNvSpPr txBox="1"/>
          <p:nvPr/>
        </p:nvSpPr>
        <p:spPr>
          <a:xfrm>
            <a:off x="10691970" y="5559641"/>
            <a:ext cx="640916" cy="461665"/>
          </a:xfrm>
          <a:prstGeom prst="rect">
            <a:avLst/>
          </a:prstGeom>
          <a:noFill/>
        </p:spPr>
        <p:txBody>
          <a:bodyPr wrap="square" rtlCol="0">
            <a:spAutoFit/>
          </a:bodyPr>
          <a:lstStyle/>
          <a:p>
            <a:r>
              <a:rPr lang="en-US" altLang="zh-CN" sz="2400" b="1" dirty="0">
                <a:solidFill>
                  <a:srgbClr val="00B050"/>
                </a:solidFill>
              </a:rPr>
              <a:t>[1]</a:t>
            </a:r>
            <a:endParaRPr lang="zh-CN" altLang="en-US" sz="2400" b="1" dirty="0">
              <a:solidFill>
                <a:srgbClr val="00B050"/>
              </a:solidFill>
            </a:endParaRPr>
          </a:p>
        </p:txBody>
      </p:sp>
      <p:sp>
        <p:nvSpPr>
          <p:cNvPr id="24" name="文本框 23">
            <a:extLst>
              <a:ext uri="{FF2B5EF4-FFF2-40B4-BE49-F238E27FC236}">
                <a16:creationId xmlns:a16="http://schemas.microsoft.com/office/drawing/2014/main" id="{B6E73A13-2A97-4F19-86DC-7B9CED97A5A1}"/>
              </a:ext>
            </a:extLst>
          </p:cNvPr>
          <p:cNvSpPr txBox="1"/>
          <p:nvPr/>
        </p:nvSpPr>
        <p:spPr>
          <a:xfrm>
            <a:off x="-431783" y="355681"/>
            <a:ext cx="3750136" cy="646331"/>
          </a:xfrm>
          <a:prstGeom prst="rect">
            <a:avLst/>
          </a:prstGeom>
          <a:noFill/>
        </p:spPr>
        <p:txBody>
          <a:bodyPr wrap="square" lIns="0" rIns="0" rtlCol="0">
            <a:spAutoFit/>
          </a:bodyPr>
          <a:lstStyle/>
          <a:p>
            <a:pPr algn="ctr" defTabSz="866775" fontAlgn="base">
              <a:spcBef>
                <a:spcPct val="0"/>
              </a:spcBef>
              <a:spcAft>
                <a:spcPct val="0"/>
              </a:spcAft>
            </a:pPr>
            <a:r>
              <a:rPr lang="en-US" altLang="zh-CN" sz="3600" b="1" dirty="0">
                <a:solidFill>
                  <a:prstClr val="black"/>
                </a:solidFill>
                <a:latin typeface="+mn-ea"/>
                <a:cs typeface="+mn-ea"/>
                <a:sym typeface="+mn-lt"/>
              </a:rPr>
              <a:t>4+1 View</a:t>
            </a:r>
            <a:endParaRPr lang="zh-CN" altLang="en-US" sz="3600" b="1" dirty="0">
              <a:solidFill>
                <a:prstClr val="black"/>
              </a:solidFill>
              <a:latin typeface="+mn-ea"/>
              <a:cs typeface="+mn-ea"/>
              <a:sym typeface="+mn-lt"/>
            </a:endParaRPr>
          </a:p>
        </p:txBody>
      </p:sp>
      <p:sp>
        <p:nvSpPr>
          <p:cNvPr id="2" name="矩形 1">
            <a:extLst>
              <a:ext uri="{FF2B5EF4-FFF2-40B4-BE49-F238E27FC236}">
                <a16:creationId xmlns:a16="http://schemas.microsoft.com/office/drawing/2014/main" id="{43CA7D40-8549-4A9E-9201-06825D55E058}"/>
              </a:ext>
            </a:extLst>
          </p:cNvPr>
          <p:cNvSpPr/>
          <p:nvPr/>
        </p:nvSpPr>
        <p:spPr>
          <a:xfrm>
            <a:off x="202259" y="1806050"/>
            <a:ext cx="3396672" cy="1384995"/>
          </a:xfrm>
          <a:prstGeom prst="rect">
            <a:avLst/>
          </a:prstGeom>
        </p:spPr>
        <p:txBody>
          <a:bodyPr wrap="square">
            <a:spAutoFit/>
          </a:bodyPr>
          <a:lstStyle/>
          <a:p>
            <a:r>
              <a:rPr lang="zh-CN" altLang="en-US" sz="2800" b="1" dirty="0">
                <a:solidFill>
                  <a:srgbClr val="FF0000"/>
                </a:solidFill>
              </a:rPr>
              <a:t>逻辑视图，设计的对象模型（使用面向对象的设计方法时）</a:t>
            </a:r>
          </a:p>
        </p:txBody>
      </p:sp>
      <p:sp>
        <p:nvSpPr>
          <p:cNvPr id="10" name="矩形 9">
            <a:extLst>
              <a:ext uri="{FF2B5EF4-FFF2-40B4-BE49-F238E27FC236}">
                <a16:creationId xmlns:a16="http://schemas.microsoft.com/office/drawing/2014/main" id="{4B247228-CD6D-4B93-98E4-50A27804C4DA}"/>
              </a:ext>
            </a:extLst>
          </p:cNvPr>
          <p:cNvSpPr/>
          <p:nvPr/>
        </p:nvSpPr>
        <p:spPr>
          <a:xfrm>
            <a:off x="184728" y="3593362"/>
            <a:ext cx="3396672" cy="954107"/>
          </a:xfrm>
          <a:prstGeom prst="rect">
            <a:avLst/>
          </a:prstGeom>
        </p:spPr>
        <p:txBody>
          <a:bodyPr wrap="square">
            <a:spAutoFit/>
          </a:bodyPr>
          <a:lstStyle/>
          <a:p>
            <a:r>
              <a:rPr lang="zh-CN" altLang="en-US" sz="2800" b="1" dirty="0">
                <a:solidFill>
                  <a:srgbClr val="FF0000"/>
                </a:solidFill>
              </a:rPr>
              <a:t>进程视图，捕捉设计的并发和同步特征。</a:t>
            </a:r>
          </a:p>
        </p:txBody>
      </p:sp>
      <p:sp>
        <p:nvSpPr>
          <p:cNvPr id="11" name="矩形 10">
            <a:extLst>
              <a:ext uri="{FF2B5EF4-FFF2-40B4-BE49-F238E27FC236}">
                <a16:creationId xmlns:a16="http://schemas.microsoft.com/office/drawing/2014/main" id="{F01747D1-B713-4E60-8BE6-5603CDAAEED8}"/>
              </a:ext>
            </a:extLst>
          </p:cNvPr>
          <p:cNvSpPr/>
          <p:nvPr/>
        </p:nvSpPr>
        <p:spPr>
          <a:xfrm>
            <a:off x="8456226" y="1853311"/>
            <a:ext cx="3396672" cy="1754326"/>
          </a:xfrm>
          <a:prstGeom prst="rect">
            <a:avLst/>
          </a:prstGeom>
        </p:spPr>
        <p:txBody>
          <a:bodyPr wrap="square">
            <a:spAutoFit/>
          </a:bodyPr>
          <a:lstStyle/>
          <a:p>
            <a:r>
              <a:rPr lang="zh-CN" altLang="en-US" sz="2800" b="1" dirty="0">
                <a:solidFill>
                  <a:srgbClr val="FF0000"/>
                </a:solidFill>
              </a:rPr>
              <a:t>开发视图，描述了在开发环境中软件的静态组织结构。</a:t>
            </a:r>
          </a:p>
          <a:p>
            <a:endParaRPr lang="zh-CN" altLang="en-US" sz="2400" b="1" dirty="0">
              <a:solidFill>
                <a:srgbClr val="FF0000"/>
              </a:solidFill>
            </a:endParaRPr>
          </a:p>
        </p:txBody>
      </p:sp>
      <p:sp>
        <p:nvSpPr>
          <p:cNvPr id="12" name="矩形 11">
            <a:extLst>
              <a:ext uri="{FF2B5EF4-FFF2-40B4-BE49-F238E27FC236}">
                <a16:creationId xmlns:a16="http://schemas.microsoft.com/office/drawing/2014/main" id="{9D104D56-11F9-481D-B30A-99E79333D409}"/>
              </a:ext>
            </a:extLst>
          </p:cNvPr>
          <p:cNvSpPr/>
          <p:nvPr/>
        </p:nvSpPr>
        <p:spPr>
          <a:xfrm>
            <a:off x="8483934" y="3439172"/>
            <a:ext cx="3396672" cy="1384995"/>
          </a:xfrm>
          <a:prstGeom prst="rect">
            <a:avLst/>
          </a:prstGeom>
        </p:spPr>
        <p:txBody>
          <a:bodyPr wrap="square">
            <a:spAutoFit/>
          </a:bodyPr>
          <a:lstStyle/>
          <a:p>
            <a:r>
              <a:rPr lang="zh-CN" altLang="en-US" sz="2800" b="1" dirty="0">
                <a:solidFill>
                  <a:srgbClr val="FF0000"/>
                </a:solidFill>
              </a:rPr>
              <a:t>物理视图，描述了软件到硬件的映射，反映了分布式特性。</a:t>
            </a:r>
          </a:p>
        </p:txBody>
      </p:sp>
      <p:sp>
        <p:nvSpPr>
          <p:cNvPr id="9" name="矩形 8">
            <a:extLst>
              <a:ext uri="{FF2B5EF4-FFF2-40B4-BE49-F238E27FC236}">
                <a16:creationId xmlns:a16="http://schemas.microsoft.com/office/drawing/2014/main" id="{F9C499B2-CDCC-4B57-9D9A-94558D7C9A87}"/>
              </a:ext>
            </a:extLst>
          </p:cNvPr>
          <p:cNvSpPr/>
          <p:nvPr/>
        </p:nvSpPr>
        <p:spPr>
          <a:xfrm>
            <a:off x="5201014" y="3202199"/>
            <a:ext cx="6096000" cy="523220"/>
          </a:xfrm>
          <a:prstGeom prst="rect">
            <a:avLst/>
          </a:prstGeom>
        </p:spPr>
        <p:txBody>
          <a:bodyPr>
            <a:spAutoFit/>
          </a:bodyPr>
          <a:lstStyle/>
          <a:p>
            <a:r>
              <a:rPr lang="zh-CN" altLang="en-US" sz="2800" b="1" dirty="0">
                <a:solidFill>
                  <a:srgbClr val="FF0000"/>
                </a:solidFill>
              </a:rPr>
              <a:t>场景视图</a:t>
            </a:r>
          </a:p>
        </p:txBody>
      </p:sp>
    </p:spTree>
    <p:extLst>
      <p:ext uri="{BB962C8B-B14F-4D97-AF65-F5344CB8AC3E}">
        <p14:creationId xmlns:p14="http://schemas.microsoft.com/office/powerpoint/2010/main" val="131345432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文本框 5"/>
          <p:cNvSpPr txBox="1"/>
          <p:nvPr/>
        </p:nvSpPr>
        <p:spPr>
          <a:xfrm>
            <a:off x="3792415" y="3105834"/>
            <a:ext cx="5200713" cy="646331"/>
          </a:xfrm>
          <a:prstGeom prst="rect">
            <a:avLst/>
          </a:prstGeom>
          <a:noFill/>
        </p:spPr>
        <p:txBody>
          <a:bodyPr wrap="square" lIns="0" rIns="0" rtlCol="0">
            <a:spAutoFit/>
          </a:bodyPr>
          <a:lstStyle/>
          <a:p>
            <a:pPr algn="ctr" defTabSz="866775" fontAlgn="base">
              <a:spcBef>
                <a:spcPct val="0"/>
              </a:spcBef>
              <a:spcAft>
                <a:spcPct val="0"/>
              </a:spcAft>
            </a:pPr>
            <a:r>
              <a:rPr lang="en-US" altLang="zh-CN" sz="3600" b="1" dirty="0">
                <a:solidFill>
                  <a:prstClr val="black"/>
                </a:solidFill>
                <a:latin typeface="+mn-ea"/>
                <a:cs typeface="+mn-ea"/>
                <a:sym typeface="+mn-lt"/>
              </a:rPr>
              <a:t>02  </a:t>
            </a:r>
            <a:r>
              <a:rPr lang="zh-CN" altLang="en-US" sz="3600" b="1" dirty="0">
                <a:solidFill>
                  <a:prstClr val="black"/>
                </a:solidFill>
                <a:latin typeface="+mn-ea"/>
                <a:cs typeface="+mn-ea"/>
                <a:sym typeface="+mn-lt"/>
              </a:rPr>
              <a:t>使用</a:t>
            </a:r>
            <a:r>
              <a:rPr lang="en-US" altLang="zh-CN" sz="3600" b="1" dirty="0">
                <a:solidFill>
                  <a:prstClr val="black"/>
                </a:solidFill>
                <a:latin typeface="+mn-ea"/>
                <a:cs typeface="+mn-ea"/>
                <a:sym typeface="+mn-lt"/>
              </a:rPr>
              <a:t>UML</a:t>
            </a:r>
            <a:r>
              <a:rPr lang="zh-CN" altLang="en-US" sz="3600" b="1" dirty="0">
                <a:solidFill>
                  <a:prstClr val="black"/>
                </a:solidFill>
                <a:latin typeface="+mn-ea"/>
                <a:cs typeface="+mn-ea"/>
                <a:sym typeface="+mn-lt"/>
              </a:rPr>
              <a:t>做需求分析</a:t>
            </a:r>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17</a:t>
            </a:fld>
            <a:endParaRPr lang="zh-CN" altLang="en-US"/>
          </a:p>
        </p:txBody>
      </p:sp>
    </p:spTree>
    <p:extLst>
      <p:ext uri="{BB962C8B-B14F-4D97-AF65-F5344CB8AC3E}">
        <p14:creationId xmlns:p14="http://schemas.microsoft.com/office/powerpoint/2010/main" val="41961310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18</a:t>
            </a:fld>
            <a:endParaRPr lang="zh-CN" altLang="en-US"/>
          </a:p>
        </p:txBody>
      </p:sp>
      <p:sp>
        <p:nvSpPr>
          <p:cNvPr id="8" name="矩形 7">
            <a:extLst>
              <a:ext uri="{FF2B5EF4-FFF2-40B4-BE49-F238E27FC236}">
                <a16:creationId xmlns:a16="http://schemas.microsoft.com/office/drawing/2014/main" id="{2F45B236-E4CB-4C7B-879B-D069F022382D}"/>
              </a:ext>
            </a:extLst>
          </p:cNvPr>
          <p:cNvSpPr/>
          <p:nvPr/>
        </p:nvSpPr>
        <p:spPr>
          <a:xfrm>
            <a:off x="121728" y="168719"/>
            <a:ext cx="4176143" cy="523220"/>
          </a:xfrm>
          <a:prstGeom prst="rect">
            <a:avLst/>
          </a:prstGeom>
        </p:spPr>
        <p:txBody>
          <a:bodyPr wrap="none">
            <a:spAutoFit/>
          </a:bodyPr>
          <a:lstStyle/>
          <a:p>
            <a:r>
              <a:rPr lang="zh-CN" altLang="en-US" sz="2800" b="1" dirty="0"/>
              <a:t>本项目组使用的</a:t>
            </a:r>
            <a:r>
              <a:rPr lang="en-US" altLang="zh-CN" sz="2800" b="1" dirty="0"/>
              <a:t>UML</a:t>
            </a:r>
            <a:r>
              <a:rPr lang="zh-CN" altLang="en-US" sz="2800" b="1" dirty="0"/>
              <a:t>工具</a:t>
            </a:r>
          </a:p>
        </p:txBody>
      </p:sp>
      <p:pic>
        <p:nvPicPr>
          <p:cNvPr id="12" name="图片 11">
            <a:extLst>
              <a:ext uri="{FF2B5EF4-FFF2-40B4-BE49-F238E27FC236}">
                <a16:creationId xmlns:a16="http://schemas.microsoft.com/office/drawing/2014/main" id="{8A3B84EC-AF73-4E72-BAEE-07B1C4F7DA27}"/>
              </a:ext>
            </a:extLst>
          </p:cNvPr>
          <p:cNvPicPr>
            <a:picLocks noChangeAspect="1"/>
          </p:cNvPicPr>
          <p:nvPr/>
        </p:nvPicPr>
        <p:blipFill rotWithShape="1">
          <a:blip r:embed="rId3"/>
          <a:srcRect l="54540" t="84431" r="12191" b="553"/>
          <a:stretch/>
        </p:blipFill>
        <p:spPr>
          <a:xfrm>
            <a:off x="5264331" y="1911927"/>
            <a:ext cx="1663338" cy="1654629"/>
          </a:xfrm>
          <a:prstGeom prst="rect">
            <a:avLst/>
          </a:prstGeom>
        </p:spPr>
      </p:pic>
      <p:sp>
        <p:nvSpPr>
          <p:cNvPr id="6" name="矩形 5">
            <a:extLst>
              <a:ext uri="{FF2B5EF4-FFF2-40B4-BE49-F238E27FC236}">
                <a16:creationId xmlns:a16="http://schemas.microsoft.com/office/drawing/2014/main" id="{F8A247EB-9E28-43C1-A510-626AA856338A}"/>
              </a:ext>
            </a:extLst>
          </p:cNvPr>
          <p:cNvSpPr/>
          <p:nvPr/>
        </p:nvSpPr>
        <p:spPr>
          <a:xfrm>
            <a:off x="2209799" y="3714957"/>
            <a:ext cx="8057147" cy="1508105"/>
          </a:xfrm>
          <a:prstGeom prst="rect">
            <a:avLst/>
          </a:prstGeom>
        </p:spPr>
        <p:txBody>
          <a:bodyPr wrap="square">
            <a:spAutoFit/>
          </a:bodyPr>
          <a:lstStyle/>
          <a:p>
            <a:pPr algn="ctr"/>
            <a:r>
              <a:rPr lang="en-US" altLang="zh-CN" sz="2800" dirty="0"/>
              <a:t>Rose2003</a:t>
            </a:r>
            <a:r>
              <a:rPr lang="zh-CN" altLang="en-US" sz="2800" dirty="0"/>
              <a:t>的升级版，基于</a:t>
            </a:r>
            <a:r>
              <a:rPr lang="en-US" altLang="zh-CN" sz="2800" dirty="0"/>
              <a:t>Eclipse</a:t>
            </a:r>
          </a:p>
          <a:p>
            <a:pPr algn="ctr"/>
            <a:r>
              <a:rPr lang="zh-CN" altLang="en-US" sz="2800" dirty="0"/>
              <a:t>全称是</a:t>
            </a:r>
            <a:r>
              <a:rPr lang="en-US" altLang="zh-CN" sz="3600" b="1" dirty="0"/>
              <a:t>Rational Software Architect</a:t>
            </a:r>
            <a:endParaRPr lang="en-US" altLang="zh-CN" sz="2800" b="1" dirty="0"/>
          </a:p>
          <a:p>
            <a:pPr algn="ctr"/>
            <a:r>
              <a:rPr lang="zh-CN" altLang="en-US" sz="2800" dirty="0"/>
              <a:t>目前版本是</a:t>
            </a:r>
            <a:r>
              <a:rPr lang="en-US" altLang="zh-CN" sz="2800" dirty="0"/>
              <a:t>9.0</a:t>
            </a:r>
            <a:r>
              <a:rPr lang="zh-CN" altLang="en-US" sz="2800" dirty="0"/>
              <a:t>，破解</a:t>
            </a:r>
          </a:p>
        </p:txBody>
      </p:sp>
    </p:spTree>
    <p:extLst>
      <p:ext uri="{BB962C8B-B14F-4D97-AF65-F5344CB8AC3E}">
        <p14:creationId xmlns:p14="http://schemas.microsoft.com/office/powerpoint/2010/main" val="995324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19</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502122" y="244867"/>
            <a:ext cx="3750136" cy="707886"/>
          </a:xfrm>
          <a:prstGeom prst="rect">
            <a:avLst/>
          </a:prstGeom>
          <a:noFill/>
        </p:spPr>
        <p:txBody>
          <a:bodyPr wrap="square" lIns="0" rIns="0" rtlCol="0">
            <a:spAutoFit/>
          </a:bodyPr>
          <a:lstStyle/>
          <a:p>
            <a:pPr algn="ctr" defTabSz="866775" fontAlgn="base">
              <a:spcBef>
                <a:spcPct val="0"/>
              </a:spcBef>
              <a:spcAft>
                <a:spcPct val="0"/>
              </a:spcAft>
            </a:pPr>
            <a:r>
              <a:rPr lang="zh-CN" altLang="en-US" sz="4000" b="1" dirty="0">
                <a:solidFill>
                  <a:prstClr val="black"/>
                </a:solidFill>
                <a:latin typeface="+mn-ea"/>
                <a:cs typeface="+mn-ea"/>
                <a:sym typeface="+mn-lt"/>
              </a:rPr>
              <a:t>原始需求</a:t>
            </a:r>
          </a:p>
        </p:txBody>
      </p:sp>
      <p:sp>
        <p:nvSpPr>
          <p:cNvPr id="8" name="矩形 7">
            <a:extLst>
              <a:ext uri="{FF2B5EF4-FFF2-40B4-BE49-F238E27FC236}">
                <a16:creationId xmlns:a16="http://schemas.microsoft.com/office/drawing/2014/main" id="{4CF2488C-EDAE-48F8-9FD4-2E286B7B1CAA}"/>
              </a:ext>
            </a:extLst>
          </p:cNvPr>
          <p:cNvSpPr/>
          <p:nvPr/>
        </p:nvSpPr>
        <p:spPr>
          <a:xfrm>
            <a:off x="1498155" y="1801783"/>
            <a:ext cx="9419226" cy="3416320"/>
          </a:xfrm>
          <a:prstGeom prst="rect">
            <a:avLst/>
          </a:prstGeom>
        </p:spPr>
        <p:txBody>
          <a:bodyPr wrap="square">
            <a:spAutoFit/>
          </a:bodyPr>
          <a:lstStyle/>
          <a:p>
            <a:r>
              <a:rPr lang="en-US" altLang="zh-CN" sz="3200" dirty="0"/>
              <a:t>	</a:t>
            </a:r>
            <a:r>
              <a:rPr lang="zh-CN" altLang="en-US" sz="3600" b="1" dirty="0">
                <a:solidFill>
                  <a:schemeClr val="accent1"/>
                </a:solidFill>
              </a:rPr>
              <a:t>客户杨枨</a:t>
            </a:r>
            <a:r>
              <a:rPr lang="zh-CN" altLang="en-US" sz="3600" dirty="0"/>
              <a:t>要求项目组开发一款专门面向钓鱼发烧友的</a:t>
            </a:r>
            <a:r>
              <a:rPr lang="en-US" altLang="zh-CN" sz="3600" dirty="0"/>
              <a:t>APP</a:t>
            </a:r>
            <a:r>
              <a:rPr lang="zh-CN" altLang="en-US" sz="3600" dirty="0"/>
              <a:t>，它将提供一个以地理信息位置为基础的社交平台，</a:t>
            </a:r>
            <a:r>
              <a:rPr lang="zh-CN" altLang="en-US" sz="3600" b="1" dirty="0">
                <a:solidFill>
                  <a:schemeClr val="accent1"/>
                </a:solidFill>
              </a:rPr>
              <a:t>主要含有新增钓点、新增渔具店、分享渔获、渔友圈社交、约钓等功能</a:t>
            </a:r>
            <a:r>
              <a:rPr lang="zh-CN" altLang="en-US" sz="3600" dirty="0"/>
              <a:t>，该系统将给钓鱼爱好者提供一个良好的社交平台，该产品目前不带有商用、获利目的。</a:t>
            </a:r>
            <a:endParaRPr lang="zh-CN" altLang="en-US" sz="3200" dirty="0"/>
          </a:p>
        </p:txBody>
      </p:sp>
    </p:spTree>
    <p:extLst>
      <p:ext uri="{BB962C8B-B14F-4D97-AF65-F5344CB8AC3E}">
        <p14:creationId xmlns:p14="http://schemas.microsoft.com/office/powerpoint/2010/main" val="5526161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文本框 8"/>
          <p:cNvSpPr txBox="1"/>
          <p:nvPr/>
        </p:nvSpPr>
        <p:spPr>
          <a:xfrm>
            <a:off x="4438990" y="2141931"/>
            <a:ext cx="6319075" cy="3477875"/>
          </a:xfrm>
          <a:prstGeom prst="rect">
            <a:avLst/>
          </a:prstGeom>
          <a:noFill/>
        </p:spPr>
        <p:txBody>
          <a:bodyPr wrap="square" lIns="0" rIns="0" rtlCol="0">
            <a:spAutoFit/>
          </a:bodyPr>
          <a:lstStyle/>
          <a:p>
            <a:pPr defTabSz="866775" fontAlgn="base">
              <a:spcBef>
                <a:spcPct val="0"/>
              </a:spcBef>
              <a:spcAft>
                <a:spcPct val="0"/>
              </a:spcAft>
            </a:pPr>
            <a:r>
              <a:rPr lang="en-US" altLang="zh-CN" sz="4400" b="1" dirty="0">
                <a:solidFill>
                  <a:prstClr val="black"/>
                </a:solidFill>
                <a:latin typeface="+mn-ea"/>
                <a:cs typeface="+mn-ea"/>
                <a:sym typeface="+mn-lt"/>
              </a:rPr>
              <a:t>01  UML</a:t>
            </a:r>
            <a:r>
              <a:rPr lang="zh-CN" altLang="en-US" sz="4400" b="1" dirty="0">
                <a:solidFill>
                  <a:prstClr val="black"/>
                </a:solidFill>
                <a:latin typeface="+mn-ea"/>
                <a:cs typeface="+mn-ea"/>
                <a:sym typeface="+mn-lt"/>
              </a:rPr>
              <a:t>概述与问题解答</a:t>
            </a:r>
            <a:endParaRPr lang="en-US" altLang="zh-CN" sz="4400" b="1" dirty="0">
              <a:solidFill>
                <a:prstClr val="black"/>
              </a:solidFill>
              <a:latin typeface="+mn-ea"/>
              <a:cs typeface="+mn-ea"/>
              <a:sym typeface="+mn-lt"/>
            </a:endParaRPr>
          </a:p>
          <a:p>
            <a:pPr defTabSz="866775" fontAlgn="base">
              <a:spcBef>
                <a:spcPct val="0"/>
              </a:spcBef>
              <a:spcAft>
                <a:spcPct val="0"/>
              </a:spcAft>
            </a:pPr>
            <a:r>
              <a:rPr lang="en-US" altLang="zh-CN" sz="4400" b="1" dirty="0">
                <a:solidFill>
                  <a:prstClr val="black"/>
                </a:solidFill>
                <a:latin typeface="+mn-ea"/>
                <a:cs typeface="+mn-ea"/>
                <a:sym typeface="+mn-lt"/>
              </a:rPr>
              <a:t>02  </a:t>
            </a:r>
            <a:r>
              <a:rPr lang="zh-CN" altLang="en-US" sz="4400" b="1" dirty="0">
                <a:solidFill>
                  <a:prstClr val="black"/>
                </a:solidFill>
                <a:latin typeface="+mn-ea"/>
                <a:cs typeface="+mn-ea"/>
                <a:sym typeface="+mn-lt"/>
              </a:rPr>
              <a:t>使用</a:t>
            </a:r>
            <a:r>
              <a:rPr lang="en-US" altLang="zh-CN" sz="4400" b="1" dirty="0">
                <a:solidFill>
                  <a:prstClr val="black"/>
                </a:solidFill>
                <a:latin typeface="+mn-ea"/>
                <a:cs typeface="+mn-ea"/>
                <a:sym typeface="+mn-lt"/>
              </a:rPr>
              <a:t>UML</a:t>
            </a:r>
            <a:r>
              <a:rPr lang="zh-CN" altLang="en-US" sz="4400" b="1" dirty="0">
                <a:solidFill>
                  <a:prstClr val="black"/>
                </a:solidFill>
                <a:latin typeface="+mn-ea"/>
                <a:cs typeface="+mn-ea"/>
                <a:sym typeface="+mn-lt"/>
              </a:rPr>
              <a:t>做需求分析</a:t>
            </a:r>
            <a:endParaRPr lang="en-US" altLang="zh-CN" sz="4400" b="1" dirty="0">
              <a:solidFill>
                <a:prstClr val="black"/>
              </a:solidFill>
              <a:latin typeface="+mn-ea"/>
              <a:cs typeface="+mn-ea"/>
              <a:sym typeface="+mn-lt"/>
            </a:endParaRPr>
          </a:p>
          <a:p>
            <a:pPr defTabSz="866775" fontAlgn="base">
              <a:spcBef>
                <a:spcPct val="0"/>
              </a:spcBef>
              <a:spcAft>
                <a:spcPct val="0"/>
              </a:spcAft>
            </a:pPr>
            <a:r>
              <a:rPr lang="en-US" altLang="zh-CN" sz="4400" b="1" dirty="0">
                <a:solidFill>
                  <a:prstClr val="black"/>
                </a:solidFill>
                <a:latin typeface="+mn-ea"/>
                <a:cs typeface="+mn-ea"/>
                <a:sym typeface="+mn-lt"/>
              </a:rPr>
              <a:t>03  </a:t>
            </a:r>
            <a:r>
              <a:rPr lang="zh-CN" altLang="en-US" sz="4400" b="1" dirty="0">
                <a:solidFill>
                  <a:prstClr val="black"/>
                </a:solidFill>
                <a:latin typeface="+mn-ea"/>
                <a:cs typeface="+mn-ea"/>
                <a:sym typeface="+mn-lt"/>
              </a:rPr>
              <a:t>提问与其他</a:t>
            </a:r>
          </a:p>
          <a:p>
            <a:pPr defTabSz="866775" fontAlgn="base">
              <a:spcBef>
                <a:spcPct val="0"/>
              </a:spcBef>
              <a:spcAft>
                <a:spcPct val="0"/>
              </a:spcAft>
            </a:pPr>
            <a:endParaRPr lang="zh-CN" altLang="en-US" sz="4400" b="1" dirty="0">
              <a:solidFill>
                <a:prstClr val="black"/>
              </a:solidFill>
              <a:latin typeface="+mn-ea"/>
              <a:cs typeface="+mn-ea"/>
              <a:sym typeface="+mn-lt"/>
            </a:endParaRPr>
          </a:p>
          <a:p>
            <a:pPr defTabSz="866775" fontAlgn="base">
              <a:spcBef>
                <a:spcPct val="0"/>
              </a:spcBef>
              <a:spcAft>
                <a:spcPct val="0"/>
              </a:spcAft>
            </a:pPr>
            <a:endParaRPr lang="zh-CN" altLang="en-US" sz="4400" b="1" dirty="0">
              <a:solidFill>
                <a:prstClr val="black"/>
              </a:solidFill>
              <a:latin typeface="+mn-ea"/>
              <a:cs typeface="+mn-ea"/>
              <a:sym typeface="+mn-lt"/>
            </a:endParaRPr>
          </a:p>
        </p:txBody>
      </p:sp>
      <p:grpSp>
        <p:nvGrpSpPr>
          <p:cNvPr id="2" name="组合 1">
            <a:extLst>
              <a:ext uri="{FF2B5EF4-FFF2-40B4-BE49-F238E27FC236}">
                <a16:creationId xmlns:a16="http://schemas.microsoft.com/office/drawing/2014/main" id="{4A2A22B6-77E0-4C42-8C82-5C7860CED690}"/>
              </a:ext>
            </a:extLst>
          </p:cNvPr>
          <p:cNvGrpSpPr/>
          <p:nvPr/>
        </p:nvGrpSpPr>
        <p:grpSpPr>
          <a:xfrm>
            <a:off x="1630043" y="2383777"/>
            <a:ext cx="2963431" cy="1388313"/>
            <a:chOff x="486770" y="619267"/>
            <a:chExt cx="2963431" cy="1388313"/>
          </a:xfrm>
        </p:grpSpPr>
        <p:sp>
          <p:nvSpPr>
            <p:cNvPr id="17" name="文本框 16"/>
            <p:cNvSpPr txBox="1"/>
            <p:nvPr/>
          </p:nvSpPr>
          <p:spPr>
            <a:xfrm>
              <a:off x="648891" y="1484360"/>
              <a:ext cx="2801310" cy="523220"/>
            </a:xfrm>
            <a:prstGeom prst="rect">
              <a:avLst/>
            </a:prstGeom>
            <a:noFill/>
          </p:spPr>
          <p:txBody>
            <a:bodyPr wrap="square" rtlCol="0">
              <a:spAutoFit/>
            </a:bodyPr>
            <a:lstStyle/>
            <a:p>
              <a:pPr defTabSz="866775" fontAlgn="base">
                <a:spcBef>
                  <a:spcPct val="0"/>
                </a:spcBef>
                <a:spcAft>
                  <a:spcPct val="0"/>
                </a:spcAft>
              </a:pPr>
              <a:r>
                <a:rPr lang="en-US" altLang="zh-CN" sz="2800" b="1" dirty="0">
                  <a:solidFill>
                    <a:prstClr val="black"/>
                  </a:solidFill>
                  <a:latin typeface="+mn-ea"/>
                  <a:cs typeface="+mn-ea"/>
                  <a:sym typeface="+mn-lt"/>
                </a:rPr>
                <a:t>CONTENT</a:t>
              </a:r>
              <a:endParaRPr lang="zh-CN" altLang="en-US" sz="2800" b="1" dirty="0">
                <a:solidFill>
                  <a:prstClr val="black"/>
                </a:solidFill>
                <a:latin typeface="+mn-ea"/>
                <a:cs typeface="+mn-ea"/>
                <a:sym typeface="+mn-lt"/>
              </a:endParaRPr>
            </a:p>
          </p:txBody>
        </p:sp>
        <p:sp>
          <p:nvSpPr>
            <p:cNvPr id="18" name="矩形 17"/>
            <p:cNvSpPr/>
            <p:nvPr/>
          </p:nvSpPr>
          <p:spPr>
            <a:xfrm>
              <a:off x="486770" y="619267"/>
              <a:ext cx="1936593" cy="879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spcBef>
                  <a:spcPct val="0"/>
                </a:spcBef>
                <a:spcAft>
                  <a:spcPct val="0"/>
                </a:spcAft>
              </a:pPr>
              <a:r>
                <a:rPr lang="zh-CN" altLang="en-US" sz="4400" b="1" dirty="0">
                  <a:solidFill>
                    <a:prstClr val="black"/>
                  </a:solidFill>
                  <a:latin typeface="+mn-ea"/>
                </a:rPr>
                <a:t>目  录</a:t>
              </a:r>
            </a:p>
          </p:txBody>
        </p:sp>
      </p:grpSp>
      <p:sp>
        <p:nvSpPr>
          <p:cNvPr id="3" name="日期占位符 2">
            <a:extLst>
              <a:ext uri="{FF2B5EF4-FFF2-40B4-BE49-F238E27FC236}">
                <a16:creationId xmlns:a16="http://schemas.microsoft.com/office/drawing/2014/main" id="{D4545B76-0F02-4F0E-8009-B8C1862FE253}"/>
              </a:ext>
            </a:extLst>
          </p:cNvPr>
          <p:cNvSpPr>
            <a:spLocks noGrp="1"/>
          </p:cNvSpPr>
          <p:nvPr>
            <p:ph type="dt" sz="half" idx="10"/>
          </p:nvPr>
        </p:nvSpPr>
        <p:spPr/>
        <p:txBody>
          <a:bodyPr/>
          <a:lstStyle/>
          <a:p>
            <a:fld id="{6A329802-4A19-4734-B4E8-53341D88D373}"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09A5B290-E542-47EC-BB80-CE193CBDEC21}"/>
              </a:ext>
            </a:extLst>
          </p:cNvPr>
          <p:cNvSpPr>
            <a:spLocks noGrp="1"/>
          </p:cNvSpPr>
          <p:nvPr>
            <p:ph type="ftr" sz="quarter" idx="11"/>
          </p:nvPr>
        </p:nvSpPr>
        <p:spPr/>
        <p:txBody>
          <a:bodyPr/>
          <a:lstStyle/>
          <a:p>
            <a:r>
              <a:rPr lang="en-US" altLang="zh-CN" dirty="0"/>
              <a:t>PRD2018-G06</a:t>
            </a:r>
            <a:endParaRPr lang="zh-CN" altLang="en-US" dirty="0"/>
          </a:p>
        </p:txBody>
      </p:sp>
      <p:sp>
        <p:nvSpPr>
          <p:cNvPr id="6" name="灯片编号占位符 5">
            <a:extLst>
              <a:ext uri="{FF2B5EF4-FFF2-40B4-BE49-F238E27FC236}">
                <a16:creationId xmlns:a16="http://schemas.microsoft.com/office/drawing/2014/main" id="{4E3EB7CD-F050-4440-9291-2B37746257F4}"/>
              </a:ext>
            </a:extLst>
          </p:cNvPr>
          <p:cNvSpPr>
            <a:spLocks noGrp="1"/>
          </p:cNvSpPr>
          <p:nvPr>
            <p:ph type="sldNum" sz="quarter" idx="12"/>
          </p:nvPr>
        </p:nvSpPr>
        <p:spPr/>
        <p:txBody>
          <a:bodyPr/>
          <a:lstStyle/>
          <a:p>
            <a:fld id="{06ABA5CD-7A95-40B8-90D9-C5B6B6D9B417}"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20</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182957" y="136525"/>
            <a:ext cx="3750136" cy="707886"/>
          </a:xfrm>
          <a:prstGeom prst="rect">
            <a:avLst/>
          </a:prstGeom>
          <a:noFill/>
        </p:spPr>
        <p:txBody>
          <a:bodyPr wrap="square" lIns="0" rIns="0" rtlCol="0">
            <a:spAutoFit/>
          </a:bodyPr>
          <a:lstStyle/>
          <a:p>
            <a:pPr algn="ctr" defTabSz="866775" fontAlgn="base">
              <a:spcBef>
                <a:spcPct val="0"/>
              </a:spcBef>
              <a:spcAft>
                <a:spcPct val="0"/>
              </a:spcAft>
            </a:pPr>
            <a:r>
              <a:rPr lang="zh-CN" altLang="en-US" sz="4000" b="1" dirty="0">
                <a:solidFill>
                  <a:prstClr val="black"/>
                </a:solidFill>
                <a:latin typeface="+mn-ea"/>
                <a:cs typeface="+mn-ea"/>
                <a:sym typeface="+mn-lt"/>
              </a:rPr>
              <a:t>原始需求</a:t>
            </a:r>
            <a:r>
              <a:rPr lang="en-US" altLang="zh-CN" sz="4000" b="1" dirty="0">
                <a:solidFill>
                  <a:prstClr val="black"/>
                </a:solidFill>
                <a:latin typeface="+mn-ea"/>
                <a:cs typeface="+mn-ea"/>
                <a:sym typeface="Wingdings" panose="05000000000000000000" pitchFamily="2" charset="2"/>
              </a:rPr>
              <a:t></a:t>
            </a:r>
            <a:r>
              <a:rPr lang="zh-CN" altLang="en-US" sz="4000" b="1" dirty="0">
                <a:solidFill>
                  <a:prstClr val="black"/>
                </a:solidFill>
                <a:latin typeface="+mn-ea"/>
                <a:cs typeface="+mn-ea"/>
                <a:sym typeface="Wingdings" panose="05000000000000000000" pitchFamily="2" charset="2"/>
              </a:rPr>
              <a:t>愿景</a:t>
            </a:r>
            <a:endParaRPr lang="zh-CN" altLang="en-US" sz="4000" b="1" dirty="0">
              <a:solidFill>
                <a:prstClr val="black"/>
              </a:solidFill>
              <a:latin typeface="+mn-ea"/>
              <a:cs typeface="+mn-ea"/>
              <a:sym typeface="+mn-lt"/>
            </a:endParaRPr>
          </a:p>
        </p:txBody>
      </p:sp>
      <p:pic>
        <p:nvPicPr>
          <p:cNvPr id="8" name="图片 7">
            <a:extLst>
              <a:ext uri="{FF2B5EF4-FFF2-40B4-BE49-F238E27FC236}">
                <a16:creationId xmlns:a16="http://schemas.microsoft.com/office/drawing/2014/main" id="{C38AB386-0392-4140-A8F1-03FEB69752FE}"/>
              </a:ext>
            </a:extLst>
          </p:cNvPr>
          <p:cNvPicPr>
            <a:picLocks noChangeAspect="1"/>
          </p:cNvPicPr>
          <p:nvPr/>
        </p:nvPicPr>
        <p:blipFill rotWithShape="1">
          <a:blip r:embed="rId3">
            <a:extLst>
              <a:ext uri="{28A0092B-C50C-407E-A947-70E740481C1C}">
                <a14:useLocalDpi xmlns:a14="http://schemas.microsoft.com/office/drawing/2010/main" val="0"/>
              </a:ext>
            </a:extLst>
          </a:blip>
          <a:srcRect l="3037" t="5473" b="3064"/>
          <a:stretch/>
        </p:blipFill>
        <p:spPr>
          <a:xfrm>
            <a:off x="452582" y="788826"/>
            <a:ext cx="11482570" cy="5648919"/>
          </a:xfrm>
          <a:prstGeom prst="rect">
            <a:avLst/>
          </a:prstGeom>
        </p:spPr>
      </p:pic>
    </p:spTree>
    <p:extLst>
      <p:ext uri="{BB962C8B-B14F-4D97-AF65-F5344CB8AC3E}">
        <p14:creationId xmlns:p14="http://schemas.microsoft.com/office/powerpoint/2010/main" val="38281937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21</a:t>
            </a:fld>
            <a:endParaRPr lang="zh-CN" altLang="en-US"/>
          </a:p>
        </p:txBody>
      </p:sp>
      <p:sp>
        <p:nvSpPr>
          <p:cNvPr id="7" name="文本框 6">
            <a:extLst>
              <a:ext uri="{FF2B5EF4-FFF2-40B4-BE49-F238E27FC236}">
                <a16:creationId xmlns:a16="http://schemas.microsoft.com/office/drawing/2014/main" id="{53A5E50B-E737-4A57-A231-98880ECF3403}"/>
              </a:ext>
            </a:extLst>
          </p:cNvPr>
          <p:cNvSpPr txBox="1"/>
          <p:nvPr/>
        </p:nvSpPr>
        <p:spPr>
          <a:xfrm>
            <a:off x="-138706" y="348809"/>
            <a:ext cx="6234706"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发现系统需求</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用例模型</a:t>
            </a:r>
            <a:endParaRPr lang="zh-CN" altLang="en-US" sz="3600" b="1" dirty="0">
              <a:solidFill>
                <a:prstClr val="black"/>
              </a:solidFill>
              <a:latin typeface="+mn-ea"/>
              <a:cs typeface="+mn-ea"/>
              <a:sym typeface="+mn-lt"/>
            </a:endParaRPr>
          </a:p>
        </p:txBody>
      </p:sp>
      <p:sp>
        <p:nvSpPr>
          <p:cNvPr id="6" name="矩形 5">
            <a:extLst>
              <a:ext uri="{FF2B5EF4-FFF2-40B4-BE49-F238E27FC236}">
                <a16:creationId xmlns:a16="http://schemas.microsoft.com/office/drawing/2014/main" id="{ABC9C4E9-2087-40B0-B5B2-D98654931C6D}"/>
              </a:ext>
            </a:extLst>
          </p:cNvPr>
          <p:cNvSpPr/>
          <p:nvPr/>
        </p:nvSpPr>
        <p:spPr>
          <a:xfrm>
            <a:off x="1094014" y="2741630"/>
            <a:ext cx="10580914" cy="2369880"/>
          </a:xfrm>
          <a:prstGeom prst="rect">
            <a:avLst/>
          </a:prstGeom>
        </p:spPr>
        <p:txBody>
          <a:bodyPr wrap="square">
            <a:spAutoFit/>
          </a:bodyPr>
          <a:lstStyle/>
          <a:p>
            <a:r>
              <a:rPr lang="en-US" altLang="zh-CN" sz="3600" dirty="0"/>
              <a:t>1-</a:t>
            </a:r>
            <a:r>
              <a:rPr lang="zh-CN" altLang="en-US" sz="3600" dirty="0"/>
              <a:t>识别谁或什么与系统进行交互 和系统应该做什么</a:t>
            </a:r>
            <a:endParaRPr lang="en-US" altLang="zh-CN" sz="3600" dirty="0"/>
          </a:p>
          <a:p>
            <a:r>
              <a:rPr lang="en-US" altLang="zh-CN" sz="3600" dirty="0"/>
              <a:t>2-</a:t>
            </a:r>
            <a:r>
              <a:rPr lang="zh-CN" altLang="en-US" sz="3600" dirty="0"/>
              <a:t>验证所有的需求都是否已经捕捉到</a:t>
            </a:r>
            <a:endParaRPr lang="en-US" altLang="zh-CN" sz="3600" dirty="0"/>
          </a:p>
          <a:p>
            <a:r>
              <a:rPr lang="en-US" altLang="zh-CN" sz="3600" dirty="0"/>
              <a:t>3-</a:t>
            </a:r>
            <a:r>
              <a:rPr lang="zh-CN" altLang="en-US" sz="3600" dirty="0"/>
              <a:t>作为项目计划的参考</a:t>
            </a:r>
            <a:endParaRPr lang="en-US" altLang="zh-CN" sz="3600" dirty="0"/>
          </a:p>
          <a:p>
            <a:pPr algn="ctr"/>
            <a:endParaRPr lang="zh-CN" altLang="en-US" sz="4000" dirty="0"/>
          </a:p>
        </p:txBody>
      </p:sp>
    </p:spTree>
    <p:extLst>
      <p:ext uri="{BB962C8B-B14F-4D97-AF65-F5344CB8AC3E}">
        <p14:creationId xmlns:p14="http://schemas.microsoft.com/office/powerpoint/2010/main" val="4155386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22</a:t>
            </a:fld>
            <a:endParaRPr lang="zh-CN" altLang="en-US"/>
          </a:p>
        </p:txBody>
      </p:sp>
      <p:sp>
        <p:nvSpPr>
          <p:cNvPr id="7" name="文本框 6">
            <a:extLst>
              <a:ext uri="{FF2B5EF4-FFF2-40B4-BE49-F238E27FC236}">
                <a16:creationId xmlns:a16="http://schemas.microsoft.com/office/drawing/2014/main" id="{53A5E50B-E737-4A57-A231-98880ECF3403}"/>
              </a:ext>
            </a:extLst>
          </p:cNvPr>
          <p:cNvSpPr txBox="1"/>
          <p:nvPr/>
        </p:nvSpPr>
        <p:spPr>
          <a:xfrm>
            <a:off x="-138706" y="348809"/>
            <a:ext cx="6234706"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发现系统需求</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用例模型</a:t>
            </a:r>
            <a:endParaRPr lang="zh-CN" altLang="en-US" sz="3600" b="1" dirty="0">
              <a:solidFill>
                <a:prstClr val="black"/>
              </a:solidFill>
              <a:latin typeface="+mn-ea"/>
              <a:cs typeface="+mn-ea"/>
              <a:sym typeface="+mn-lt"/>
            </a:endParaRPr>
          </a:p>
        </p:txBody>
      </p:sp>
      <p:sp>
        <p:nvSpPr>
          <p:cNvPr id="6" name="矩形 5">
            <a:extLst>
              <a:ext uri="{FF2B5EF4-FFF2-40B4-BE49-F238E27FC236}">
                <a16:creationId xmlns:a16="http://schemas.microsoft.com/office/drawing/2014/main" id="{ABC9C4E9-2087-40B0-B5B2-D98654931C6D}"/>
              </a:ext>
            </a:extLst>
          </p:cNvPr>
          <p:cNvSpPr/>
          <p:nvPr/>
        </p:nvSpPr>
        <p:spPr>
          <a:xfrm>
            <a:off x="2582635" y="2321004"/>
            <a:ext cx="7026729" cy="2215991"/>
          </a:xfrm>
          <a:prstGeom prst="rect">
            <a:avLst/>
          </a:prstGeom>
        </p:spPr>
        <p:txBody>
          <a:bodyPr wrap="square">
            <a:spAutoFit/>
          </a:bodyPr>
          <a:lstStyle/>
          <a:p>
            <a:pPr algn="ctr"/>
            <a:r>
              <a:rPr lang="zh-CN" altLang="en-US" sz="4000" dirty="0"/>
              <a:t>用例图 </a:t>
            </a:r>
            <a:endParaRPr lang="en-US" altLang="zh-CN" sz="4000" dirty="0"/>
          </a:p>
          <a:p>
            <a:pPr algn="ctr"/>
            <a:r>
              <a:rPr lang="en-US" altLang="zh-CN" sz="4000" dirty="0"/>
              <a:t>+</a:t>
            </a:r>
          </a:p>
          <a:p>
            <a:pPr algn="ctr"/>
            <a:r>
              <a:rPr lang="zh-CN" altLang="en-US" sz="4000" dirty="0"/>
              <a:t>用例规约（即用例描述文档）</a:t>
            </a:r>
          </a:p>
          <a:p>
            <a:endParaRPr lang="zh-CN" altLang="en-US" dirty="0"/>
          </a:p>
        </p:txBody>
      </p:sp>
    </p:spTree>
    <p:extLst>
      <p:ext uri="{BB962C8B-B14F-4D97-AF65-F5344CB8AC3E}">
        <p14:creationId xmlns:p14="http://schemas.microsoft.com/office/powerpoint/2010/main" val="33376684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23</a:t>
            </a:fld>
            <a:endParaRPr lang="zh-CN" altLang="en-US"/>
          </a:p>
        </p:txBody>
      </p:sp>
      <p:sp>
        <p:nvSpPr>
          <p:cNvPr id="7" name="文本框 6">
            <a:extLst>
              <a:ext uri="{FF2B5EF4-FFF2-40B4-BE49-F238E27FC236}">
                <a16:creationId xmlns:a16="http://schemas.microsoft.com/office/drawing/2014/main" id="{53A5E50B-E737-4A57-A231-98880ECF3403}"/>
              </a:ext>
            </a:extLst>
          </p:cNvPr>
          <p:cNvSpPr txBox="1"/>
          <p:nvPr/>
        </p:nvSpPr>
        <p:spPr>
          <a:xfrm>
            <a:off x="-677548" y="343856"/>
            <a:ext cx="6234706"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Wingdings" panose="05000000000000000000" pitchFamily="2" charset="2"/>
              </a:rPr>
              <a:t>用例模型</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涉众分析</a:t>
            </a:r>
            <a:endParaRPr lang="zh-CN" altLang="en-US" sz="3600" b="1" dirty="0">
              <a:solidFill>
                <a:prstClr val="black"/>
              </a:solidFill>
              <a:latin typeface="+mn-ea"/>
              <a:cs typeface="+mn-ea"/>
              <a:sym typeface="+mn-lt"/>
            </a:endParaRPr>
          </a:p>
        </p:txBody>
      </p:sp>
      <p:sp>
        <p:nvSpPr>
          <p:cNvPr id="6" name="矩形 5">
            <a:extLst>
              <a:ext uri="{FF2B5EF4-FFF2-40B4-BE49-F238E27FC236}">
                <a16:creationId xmlns:a16="http://schemas.microsoft.com/office/drawing/2014/main" id="{ABC9C4E9-2087-40B0-B5B2-D98654931C6D}"/>
              </a:ext>
            </a:extLst>
          </p:cNvPr>
          <p:cNvSpPr/>
          <p:nvPr/>
        </p:nvSpPr>
        <p:spPr>
          <a:xfrm>
            <a:off x="2092522" y="1909805"/>
            <a:ext cx="7026729" cy="769441"/>
          </a:xfrm>
          <a:prstGeom prst="rect">
            <a:avLst/>
          </a:prstGeom>
        </p:spPr>
        <p:txBody>
          <a:bodyPr wrap="square">
            <a:spAutoFit/>
          </a:bodyPr>
          <a:lstStyle/>
          <a:p>
            <a:r>
              <a:rPr lang="zh-CN" altLang="en-US" sz="4400" dirty="0"/>
              <a:t>哪些人会使用这个系统？</a:t>
            </a:r>
          </a:p>
        </p:txBody>
      </p:sp>
      <p:sp>
        <p:nvSpPr>
          <p:cNvPr id="8" name="矩形 7">
            <a:extLst>
              <a:ext uri="{FF2B5EF4-FFF2-40B4-BE49-F238E27FC236}">
                <a16:creationId xmlns:a16="http://schemas.microsoft.com/office/drawing/2014/main" id="{07ADB8FB-D927-4A13-8524-6E0042598A4A}"/>
              </a:ext>
            </a:extLst>
          </p:cNvPr>
          <p:cNvSpPr/>
          <p:nvPr/>
        </p:nvSpPr>
        <p:spPr>
          <a:xfrm>
            <a:off x="2055137" y="2659559"/>
            <a:ext cx="7026729" cy="769441"/>
          </a:xfrm>
          <a:prstGeom prst="rect">
            <a:avLst/>
          </a:prstGeom>
        </p:spPr>
        <p:txBody>
          <a:bodyPr wrap="square">
            <a:spAutoFit/>
          </a:bodyPr>
          <a:lstStyle/>
          <a:p>
            <a:r>
              <a:rPr lang="zh-CN" altLang="en-US" sz="4400" dirty="0"/>
              <a:t>系统需要从哪里获取数据</a:t>
            </a:r>
            <a:r>
              <a:rPr lang="zh-CN" altLang="en-US" sz="3200" dirty="0"/>
              <a:t>？</a:t>
            </a:r>
          </a:p>
        </p:txBody>
      </p:sp>
      <p:sp>
        <p:nvSpPr>
          <p:cNvPr id="10" name="矩形 9">
            <a:extLst>
              <a:ext uri="{FF2B5EF4-FFF2-40B4-BE49-F238E27FC236}">
                <a16:creationId xmlns:a16="http://schemas.microsoft.com/office/drawing/2014/main" id="{0D1D8EDF-75B7-443B-BDC5-8C147F93E474}"/>
              </a:ext>
            </a:extLst>
          </p:cNvPr>
          <p:cNvSpPr/>
          <p:nvPr/>
        </p:nvSpPr>
        <p:spPr>
          <a:xfrm>
            <a:off x="2043444" y="3429000"/>
            <a:ext cx="8753277" cy="769441"/>
          </a:xfrm>
          <a:prstGeom prst="rect">
            <a:avLst/>
          </a:prstGeom>
        </p:spPr>
        <p:txBody>
          <a:bodyPr wrap="square">
            <a:spAutoFit/>
          </a:bodyPr>
          <a:lstStyle/>
          <a:p>
            <a:r>
              <a:rPr lang="zh-CN" altLang="en-US" sz="4400" dirty="0"/>
              <a:t>系统会与哪些其他系统相关联</a:t>
            </a:r>
            <a:r>
              <a:rPr lang="zh-CN" altLang="en-US" sz="3200" dirty="0"/>
              <a:t>？</a:t>
            </a:r>
          </a:p>
        </p:txBody>
      </p:sp>
      <p:sp>
        <p:nvSpPr>
          <p:cNvPr id="11" name="矩形 10">
            <a:extLst>
              <a:ext uri="{FF2B5EF4-FFF2-40B4-BE49-F238E27FC236}">
                <a16:creationId xmlns:a16="http://schemas.microsoft.com/office/drawing/2014/main" id="{8907A2F3-4B44-45C8-9F21-A201D311EA43}"/>
              </a:ext>
            </a:extLst>
          </p:cNvPr>
          <p:cNvSpPr/>
          <p:nvPr/>
        </p:nvSpPr>
        <p:spPr>
          <a:xfrm>
            <a:off x="2092522" y="4159067"/>
            <a:ext cx="9362878" cy="769441"/>
          </a:xfrm>
          <a:prstGeom prst="rect">
            <a:avLst/>
          </a:prstGeom>
        </p:spPr>
        <p:txBody>
          <a:bodyPr wrap="square">
            <a:spAutoFit/>
          </a:bodyPr>
          <a:lstStyle/>
          <a:p>
            <a:r>
              <a:rPr lang="zh-CN" altLang="en-US" sz="4400" dirty="0"/>
              <a:t>系统是由谁来维护和管理的？</a:t>
            </a:r>
          </a:p>
        </p:txBody>
      </p:sp>
    </p:spTree>
    <p:extLst>
      <p:ext uri="{BB962C8B-B14F-4D97-AF65-F5344CB8AC3E}">
        <p14:creationId xmlns:p14="http://schemas.microsoft.com/office/powerpoint/2010/main" val="4696988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24</a:t>
            </a:fld>
            <a:endParaRPr lang="zh-CN" altLang="en-US"/>
          </a:p>
        </p:txBody>
      </p:sp>
      <p:sp>
        <p:nvSpPr>
          <p:cNvPr id="7" name="文本框 6">
            <a:extLst>
              <a:ext uri="{FF2B5EF4-FFF2-40B4-BE49-F238E27FC236}">
                <a16:creationId xmlns:a16="http://schemas.microsoft.com/office/drawing/2014/main" id="{53A5E50B-E737-4A57-A231-98880ECF3403}"/>
              </a:ext>
            </a:extLst>
          </p:cNvPr>
          <p:cNvSpPr txBox="1"/>
          <p:nvPr/>
        </p:nvSpPr>
        <p:spPr>
          <a:xfrm>
            <a:off x="-677548" y="343856"/>
            <a:ext cx="6234706"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Wingdings" panose="05000000000000000000" pitchFamily="2" charset="2"/>
              </a:rPr>
              <a:t>用例模型</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确定用例</a:t>
            </a:r>
            <a:endParaRPr lang="zh-CN" altLang="en-US" sz="3600" b="1" dirty="0">
              <a:solidFill>
                <a:prstClr val="black"/>
              </a:solidFill>
              <a:latin typeface="+mn-ea"/>
              <a:cs typeface="+mn-ea"/>
              <a:sym typeface="+mn-lt"/>
            </a:endParaRPr>
          </a:p>
        </p:txBody>
      </p:sp>
      <p:sp>
        <p:nvSpPr>
          <p:cNvPr id="6" name="矩形 5">
            <a:extLst>
              <a:ext uri="{FF2B5EF4-FFF2-40B4-BE49-F238E27FC236}">
                <a16:creationId xmlns:a16="http://schemas.microsoft.com/office/drawing/2014/main" id="{ABC9C4E9-2087-40B0-B5B2-D98654931C6D}"/>
              </a:ext>
            </a:extLst>
          </p:cNvPr>
          <p:cNvSpPr/>
          <p:nvPr/>
        </p:nvSpPr>
        <p:spPr>
          <a:xfrm>
            <a:off x="1661696" y="2089395"/>
            <a:ext cx="7026729" cy="646331"/>
          </a:xfrm>
          <a:prstGeom prst="rect">
            <a:avLst/>
          </a:prstGeom>
        </p:spPr>
        <p:txBody>
          <a:bodyPr wrap="square">
            <a:spAutoFit/>
          </a:bodyPr>
          <a:lstStyle/>
          <a:p>
            <a:r>
              <a:rPr lang="zh-CN" altLang="en-US" sz="3600" dirty="0"/>
              <a:t>参与者为什么使用该系统？</a:t>
            </a:r>
          </a:p>
        </p:txBody>
      </p:sp>
      <p:sp>
        <p:nvSpPr>
          <p:cNvPr id="8" name="矩形 7">
            <a:extLst>
              <a:ext uri="{FF2B5EF4-FFF2-40B4-BE49-F238E27FC236}">
                <a16:creationId xmlns:a16="http://schemas.microsoft.com/office/drawing/2014/main" id="{07ADB8FB-D927-4A13-8524-6E0042598A4A}"/>
              </a:ext>
            </a:extLst>
          </p:cNvPr>
          <p:cNvSpPr/>
          <p:nvPr/>
        </p:nvSpPr>
        <p:spPr>
          <a:xfrm>
            <a:off x="1661695" y="2710250"/>
            <a:ext cx="10530305" cy="646331"/>
          </a:xfrm>
          <a:prstGeom prst="rect">
            <a:avLst/>
          </a:prstGeom>
        </p:spPr>
        <p:txBody>
          <a:bodyPr wrap="square">
            <a:spAutoFit/>
          </a:bodyPr>
          <a:lstStyle/>
          <a:p>
            <a:r>
              <a:rPr lang="zh-CN" altLang="en-US" sz="3600" dirty="0"/>
              <a:t>参与者是否会在该系统中增删改，访问存储数据？</a:t>
            </a:r>
            <a:endParaRPr lang="zh-CN" altLang="en-US" sz="2400" dirty="0"/>
          </a:p>
        </p:txBody>
      </p:sp>
      <p:sp>
        <p:nvSpPr>
          <p:cNvPr id="10" name="矩形 9">
            <a:extLst>
              <a:ext uri="{FF2B5EF4-FFF2-40B4-BE49-F238E27FC236}">
                <a16:creationId xmlns:a16="http://schemas.microsoft.com/office/drawing/2014/main" id="{0D1D8EDF-75B7-443B-BDC5-8C147F93E474}"/>
              </a:ext>
            </a:extLst>
          </p:cNvPr>
          <p:cNvSpPr/>
          <p:nvPr/>
        </p:nvSpPr>
        <p:spPr>
          <a:xfrm>
            <a:off x="1661696" y="3331105"/>
            <a:ext cx="11056778" cy="646331"/>
          </a:xfrm>
          <a:prstGeom prst="rect">
            <a:avLst/>
          </a:prstGeom>
        </p:spPr>
        <p:txBody>
          <a:bodyPr wrap="square">
            <a:spAutoFit/>
          </a:bodyPr>
          <a:lstStyle/>
          <a:p>
            <a:r>
              <a:rPr lang="zh-CN" altLang="en-US" sz="3600" dirty="0"/>
              <a:t>参与者是否将外部的某些事件通知此系统</a:t>
            </a:r>
            <a:r>
              <a:rPr lang="zh-CN" altLang="en-US" sz="2400" dirty="0"/>
              <a:t>？</a:t>
            </a:r>
          </a:p>
        </p:txBody>
      </p:sp>
      <p:sp>
        <p:nvSpPr>
          <p:cNvPr id="11" name="矩形 10">
            <a:extLst>
              <a:ext uri="{FF2B5EF4-FFF2-40B4-BE49-F238E27FC236}">
                <a16:creationId xmlns:a16="http://schemas.microsoft.com/office/drawing/2014/main" id="{8907A2F3-4B44-45C8-9F21-A201D311EA43}"/>
              </a:ext>
            </a:extLst>
          </p:cNvPr>
          <p:cNvSpPr/>
          <p:nvPr/>
        </p:nvSpPr>
        <p:spPr>
          <a:xfrm>
            <a:off x="1661695" y="4002355"/>
            <a:ext cx="10705797" cy="646331"/>
          </a:xfrm>
          <a:prstGeom prst="rect">
            <a:avLst/>
          </a:prstGeom>
        </p:spPr>
        <p:txBody>
          <a:bodyPr wrap="square">
            <a:spAutoFit/>
          </a:bodyPr>
          <a:lstStyle/>
          <a:p>
            <a:r>
              <a:rPr lang="zh-CN" altLang="en-US" sz="3600" dirty="0"/>
              <a:t>系统是否会将内部的某一些事件通知参与者？</a:t>
            </a:r>
          </a:p>
        </p:txBody>
      </p:sp>
    </p:spTree>
    <p:extLst>
      <p:ext uri="{BB962C8B-B14F-4D97-AF65-F5344CB8AC3E}">
        <p14:creationId xmlns:p14="http://schemas.microsoft.com/office/powerpoint/2010/main" val="28824912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25</a:t>
            </a:fld>
            <a:endParaRPr lang="zh-CN" altLang="en-US"/>
          </a:p>
        </p:txBody>
      </p:sp>
      <p:sp>
        <p:nvSpPr>
          <p:cNvPr id="7" name="文本框 6">
            <a:extLst>
              <a:ext uri="{FF2B5EF4-FFF2-40B4-BE49-F238E27FC236}">
                <a16:creationId xmlns:a16="http://schemas.microsoft.com/office/drawing/2014/main" id="{53A5E50B-E737-4A57-A231-98880ECF3403}"/>
              </a:ext>
            </a:extLst>
          </p:cNvPr>
          <p:cNvSpPr txBox="1"/>
          <p:nvPr/>
        </p:nvSpPr>
        <p:spPr>
          <a:xfrm>
            <a:off x="0" y="381466"/>
            <a:ext cx="6234706"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发现系统需求</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顶层用例图</a:t>
            </a:r>
            <a:endParaRPr lang="zh-CN" altLang="en-US" sz="3600" b="1" dirty="0">
              <a:solidFill>
                <a:prstClr val="black"/>
              </a:solidFill>
              <a:latin typeface="+mn-ea"/>
              <a:cs typeface="+mn-ea"/>
              <a:sym typeface="+mn-lt"/>
            </a:endParaRPr>
          </a:p>
        </p:txBody>
      </p:sp>
      <p:pic>
        <p:nvPicPr>
          <p:cNvPr id="8" name="图片 7">
            <a:extLst>
              <a:ext uri="{FF2B5EF4-FFF2-40B4-BE49-F238E27FC236}">
                <a16:creationId xmlns:a16="http://schemas.microsoft.com/office/drawing/2014/main" id="{C3E765F6-228C-4DE2-9B08-1B37843A5FCF}"/>
              </a:ext>
            </a:extLst>
          </p:cNvPr>
          <p:cNvPicPr/>
          <p:nvPr/>
        </p:nvPicPr>
        <p:blipFill>
          <a:blip r:embed="rId3"/>
          <a:stretch>
            <a:fillRect/>
          </a:stretch>
        </p:blipFill>
        <p:spPr>
          <a:xfrm>
            <a:off x="2449530" y="1525709"/>
            <a:ext cx="7057885" cy="4149969"/>
          </a:xfrm>
          <a:prstGeom prst="rect">
            <a:avLst/>
          </a:prstGeom>
        </p:spPr>
      </p:pic>
      <p:pic>
        <p:nvPicPr>
          <p:cNvPr id="10" name="图片 9">
            <a:extLst>
              <a:ext uri="{FF2B5EF4-FFF2-40B4-BE49-F238E27FC236}">
                <a16:creationId xmlns:a16="http://schemas.microsoft.com/office/drawing/2014/main" id="{E743BDFD-2E3D-410B-926B-F4230E8EE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654" y="463577"/>
            <a:ext cx="5661799" cy="5569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图片 10">
            <a:extLst>
              <a:ext uri="{FF2B5EF4-FFF2-40B4-BE49-F238E27FC236}">
                <a16:creationId xmlns:a16="http://schemas.microsoft.com/office/drawing/2014/main" id="{05D617F4-2FE8-4029-AE37-58CF4E1DC2CB}"/>
              </a:ext>
            </a:extLst>
          </p:cNvPr>
          <p:cNvPicPr/>
          <p:nvPr/>
        </p:nvPicPr>
        <p:blipFill>
          <a:blip r:embed="rId5"/>
          <a:stretch>
            <a:fillRect/>
          </a:stretch>
        </p:blipFill>
        <p:spPr>
          <a:xfrm>
            <a:off x="6600881" y="642457"/>
            <a:ext cx="5224944" cy="5212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79489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26</a:t>
            </a:fld>
            <a:endParaRPr lang="zh-CN" altLang="en-US"/>
          </a:p>
        </p:txBody>
      </p:sp>
      <p:sp>
        <p:nvSpPr>
          <p:cNvPr id="7" name="文本框 6">
            <a:extLst>
              <a:ext uri="{FF2B5EF4-FFF2-40B4-BE49-F238E27FC236}">
                <a16:creationId xmlns:a16="http://schemas.microsoft.com/office/drawing/2014/main" id="{53A5E50B-E737-4A57-A231-98880ECF3403}"/>
              </a:ext>
            </a:extLst>
          </p:cNvPr>
          <p:cNvSpPr txBox="1"/>
          <p:nvPr/>
        </p:nvSpPr>
        <p:spPr>
          <a:xfrm>
            <a:off x="-222739" y="273620"/>
            <a:ext cx="6234706"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理解系统的用法</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mn-lt"/>
              </a:rPr>
              <a:t>用例图</a:t>
            </a:r>
          </a:p>
        </p:txBody>
      </p:sp>
      <p:pic>
        <p:nvPicPr>
          <p:cNvPr id="6" name="图片 5">
            <a:extLst>
              <a:ext uri="{FF2B5EF4-FFF2-40B4-BE49-F238E27FC236}">
                <a16:creationId xmlns:a16="http://schemas.microsoft.com/office/drawing/2014/main" id="{2ED0FF1D-90BD-413F-848A-BCBBFAF7BB12}"/>
              </a:ext>
            </a:extLst>
          </p:cNvPr>
          <p:cNvPicPr>
            <a:picLocks noChangeAspect="1"/>
          </p:cNvPicPr>
          <p:nvPr/>
        </p:nvPicPr>
        <p:blipFill rotWithShape="1">
          <a:blip r:embed="rId3">
            <a:extLst>
              <a:ext uri="{28A0092B-C50C-407E-A947-70E740481C1C}">
                <a14:useLocalDpi xmlns:a14="http://schemas.microsoft.com/office/drawing/2010/main" val="0"/>
              </a:ext>
            </a:extLst>
          </a:blip>
          <a:srcRect b="4763"/>
          <a:stretch/>
        </p:blipFill>
        <p:spPr>
          <a:xfrm>
            <a:off x="3085501" y="919952"/>
            <a:ext cx="7337381" cy="5536266"/>
          </a:xfrm>
          <a:prstGeom prst="rect">
            <a:avLst/>
          </a:prstGeom>
        </p:spPr>
      </p:pic>
    </p:spTree>
    <p:extLst>
      <p:ext uri="{BB962C8B-B14F-4D97-AF65-F5344CB8AC3E}">
        <p14:creationId xmlns:p14="http://schemas.microsoft.com/office/powerpoint/2010/main" val="25314546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27</a:t>
            </a:fld>
            <a:endParaRPr lang="zh-CN" altLang="en-US"/>
          </a:p>
        </p:txBody>
      </p:sp>
      <p:sp>
        <p:nvSpPr>
          <p:cNvPr id="7" name="文本框 6">
            <a:extLst>
              <a:ext uri="{FF2B5EF4-FFF2-40B4-BE49-F238E27FC236}">
                <a16:creationId xmlns:a16="http://schemas.microsoft.com/office/drawing/2014/main" id="{53A5E50B-E737-4A57-A231-98880ECF3403}"/>
              </a:ext>
            </a:extLst>
          </p:cNvPr>
          <p:cNvSpPr txBox="1"/>
          <p:nvPr/>
        </p:nvSpPr>
        <p:spPr>
          <a:xfrm>
            <a:off x="153239" y="273561"/>
            <a:ext cx="4559771"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充实用例</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用例说明</a:t>
            </a:r>
            <a:endParaRPr lang="zh-CN" altLang="en-US" sz="3600" b="1" dirty="0">
              <a:solidFill>
                <a:prstClr val="black"/>
              </a:solidFill>
              <a:latin typeface="+mn-ea"/>
              <a:cs typeface="+mn-ea"/>
              <a:sym typeface="+mn-lt"/>
            </a:endParaRPr>
          </a:p>
        </p:txBody>
      </p:sp>
      <p:sp>
        <p:nvSpPr>
          <p:cNvPr id="11" name="矩形 10">
            <a:extLst>
              <a:ext uri="{FF2B5EF4-FFF2-40B4-BE49-F238E27FC236}">
                <a16:creationId xmlns:a16="http://schemas.microsoft.com/office/drawing/2014/main" id="{A7D29D34-658A-4829-A7F7-50BB1F3C19BA}"/>
              </a:ext>
            </a:extLst>
          </p:cNvPr>
          <p:cNvSpPr/>
          <p:nvPr/>
        </p:nvSpPr>
        <p:spPr>
          <a:xfrm>
            <a:off x="1609750" y="1801783"/>
            <a:ext cx="9215269" cy="3416320"/>
          </a:xfrm>
          <a:prstGeom prst="rect">
            <a:avLst/>
          </a:prstGeom>
        </p:spPr>
        <p:txBody>
          <a:bodyPr wrap="square">
            <a:spAutoFit/>
          </a:bodyPr>
          <a:lstStyle/>
          <a:p>
            <a:r>
              <a:rPr lang="zh-CN" altLang="en-US" sz="3600" b="1" dirty="0">
                <a:solidFill>
                  <a:schemeClr val="accent1"/>
                </a:solidFill>
              </a:rPr>
              <a:t>用例说明主要组成：</a:t>
            </a:r>
            <a:endParaRPr lang="en-US" altLang="zh-CN" sz="3600" b="1" dirty="0">
              <a:solidFill>
                <a:schemeClr val="accent1"/>
              </a:solidFill>
            </a:endParaRPr>
          </a:p>
          <a:p>
            <a:r>
              <a:rPr lang="zh-CN" altLang="en-US" sz="3600" dirty="0"/>
              <a:t>用例名称 简要说明 优先级 参与者 前置条件 后置条件 主事件流</a:t>
            </a:r>
          </a:p>
          <a:p>
            <a:endParaRPr lang="zh-CN" altLang="en-US" sz="3600" dirty="0"/>
          </a:p>
          <a:p>
            <a:r>
              <a:rPr lang="zh-CN" altLang="en-US" sz="3600" dirty="0"/>
              <a:t>其他事件流 此用例所泛化的用例列表 此用例所包含的用例列表 此用例所扩展的用例列表</a:t>
            </a:r>
          </a:p>
        </p:txBody>
      </p:sp>
    </p:spTree>
    <p:extLst>
      <p:ext uri="{BB962C8B-B14F-4D97-AF65-F5344CB8AC3E}">
        <p14:creationId xmlns:p14="http://schemas.microsoft.com/office/powerpoint/2010/main" val="26620242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E4569EA3-4110-4C5B-82E1-409FBF69F033}"/>
              </a:ext>
            </a:extLst>
          </p:cNvPr>
          <p:cNvPicPr>
            <a:picLocks noChangeAspect="1"/>
          </p:cNvPicPr>
          <p:nvPr/>
        </p:nvPicPr>
        <p:blipFill>
          <a:blip r:embed="rId3"/>
          <a:stretch>
            <a:fillRect/>
          </a:stretch>
        </p:blipFill>
        <p:spPr>
          <a:xfrm>
            <a:off x="6113426" y="230449"/>
            <a:ext cx="4280998" cy="6307426"/>
          </a:xfrm>
          <a:prstGeom prst="rect">
            <a:avLst/>
          </a:prstGeom>
        </p:spPr>
      </p:pic>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28</a:t>
            </a:fld>
            <a:endParaRPr lang="zh-CN" altLang="en-US"/>
          </a:p>
        </p:txBody>
      </p:sp>
      <p:sp>
        <p:nvSpPr>
          <p:cNvPr id="7" name="文本框 6">
            <a:extLst>
              <a:ext uri="{FF2B5EF4-FFF2-40B4-BE49-F238E27FC236}">
                <a16:creationId xmlns:a16="http://schemas.microsoft.com/office/drawing/2014/main" id="{53A5E50B-E737-4A57-A231-98880ECF3403}"/>
              </a:ext>
            </a:extLst>
          </p:cNvPr>
          <p:cNvSpPr txBox="1"/>
          <p:nvPr/>
        </p:nvSpPr>
        <p:spPr>
          <a:xfrm>
            <a:off x="153239" y="273561"/>
            <a:ext cx="4559771"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充实用例</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用例说明</a:t>
            </a:r>
            <a:endParaRPr lang="zh-CN" altLang="en-US" sz="3600" b="1" dirty="0">
              <a:solidFill>
                <a:prstClr val="black"/>
              </a:solidFill>
              <a:latin typeface="+mn-ea"/>
              <a:cs typeface="+mn-ea"/>
              <a:sym typeface="+mn-lt"/>
            </a:endParaRPr>
          </a:p>
        </p:txBody>
      </p:sp>
      <p:pic>
        <p:nvPicPr>
          <p:cNvPr id="5" name="图片 4">
            <a:extLst>
              <a:ext uri="{FF2B5EF4-FFF2-40B4-BE49-F238E27FC236}">
                <a16:creationId xmlns:a16="http://schemas.microsoft.com/office/drawing/2014/main" id="{83313CB5-D216-44B6-88A4-C8DDD71A9819}"/>
              </a:ext>
            </a:extLst>
          </p:cNvPr>
          <p:cNvPicPr>
            <a:picLocks noChangeAspect="1"/>
          </p:cNvPicPr>
          <p:nvPr/>
        </p:nvPicPr>
        <p:blipFill>
          <a:blip r:embed="rId4"/>
          <a:stretch>
            <a:fillRect/>
          </a:stretch>
        </p:blipFill>
        <p:spPr>
          <a:xfrm>
            <a:off x="2966661" y="228519"/>
            <a:ext cx="7480243" cy="6400963"/>
          </a:xfrm>
          <a:prstGeom prst="rect">
            <a:avLst/>
          </a:prstGeom>
        </p:spPr>
      </p:pic>
      <p:sp>
        <p:nvSpPr>
          <p:cNvPr id="6" name="椭圆 5">
            <a:extLst>
              <a:ext uri="{FF2B5EF4-FFF2-40B4-BE49-F238E27FC236}">
                <a16:creationId xmlns:a16="http://schemas.microsoft.com/office/drawing/2014/main" id="{C352A854-D650-47E2-84B7-2AF5D060ADF1}"/>
              </a:ext>
            </a:extLst>
          </p:cNvPr>
          <p:cNvSpPr/>
          <p:nvPr/>
        </p:nvSpPr>
        <p:spPr>
          <a:xfrm>
            <a:off x="4258052" y="487235"/>
            <a:ext cx="1693985" cy="3651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36CFE2C-5A1E-49DD-8C20-062DB522E0DA}"/>
              </a:ext>
            </a:extLst>
          </p:cNvPr>
          <p:cNvSpPr txBox="1"/>
          <p:nvPr/>
        </p:nvSpPr>
        <p:spPr>
          <a:xfrm>
            <a:off x="5949592" y="483178"/>
            <a:ext cx="4852610" cy="523220"/>
          </a:xfrm>
          <a:prstGeom prst="rect">
            <a:avLst/>
          </a:prstGeom>
          <a:noFill/>
        </p:spPr>
        <p:txBody>
          <a:bodyPr wrap="none" rtlCol="0">
            <a:spAutoFit/>
          </a:bodyPr>
          <a:lstStyle/>
          <a:p>
            <a:r>
              <a:rPr lang="zh-CN" altLang="en-US" sz="2800" b="1" dirty="0">
                <a:solidFill>
                  <a:srgbClr val="FF0000"/>
                </a:solidFill>
              </a:rPr>
              <a:t>用例名称：一般采用动宾形式</a:t>
            </a:r>
          </a:p>
        </p:txBody>
      </p:sp>
      <p:sp>
        <p:nvSpPr>
          <p:cNvPr id="12" name="椭圆 11">
            <a:extLst>
              <a:ext uri="{FF2B5EF4-FFF2-40B4-BE49-F238E27FC236}">
                <a16:creationId xmlns:a16="http://schemas.microsoft.com/office/drawing/2014/main" id="{B0A51687-C8DE-442C-BB0A-EC3626C912CB}"/>
              </a:ext>
            </a:extLst>
          </p:cNvPr>
          <p:cNvSpPr/>
          <p:nvPr/>
        </p:nvSpPr>
        <p:spPr>
          <a:xfrm>
            <a:off x="5012798" y="1647819"/>
            <a:ext cx="1446618" cy="3651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AF4E86B-E61D-4CD6-938D-1187AE077C81}"/>
              </a:ext>
            </a:extLst>
          </p:cNvPr>
          <p:cNvSpPr txBox="1"/>
          <p:nvPr/>
        </p:nvSpPr>
        <p:spPr>
          <a:xfrm>
            <a:off x="6211273" y="1368842"/>
            <a:ext cx="1620957" cy="523220"/>
          </a:xfrm>
          <a:prstGeom prst="rect">
            <a:avLst/>
          </a:prstGeom>
          <a:noFill/>
        </p:spPr>
        <p:txBody>
          <a:bodyPr wrap="none" rtlCol="0">
            <a:spAutoFit/>
          </a:bodyPr>
          <a:lstStyle/>
          <a:p>
            <a:r>
              <a:rPr lang="zh-CN" altLang="en-US" sz="2800" b="1" dirty="0">
                <a:solidFill>
                  <a:srgbClr val="FF0000"/>
                </a:solidFill>
              </a:rPr>
              <a:t>主执行者</a:t>
            </a:r>
          </a:p>
        </p:txBody>
      </p:sp>
      <p:sp>
        <p:nvSpPr>
          <p:cNvPr id="14" name="文本框 13">
            <a:extLst>
              <a:ext uri="{FF2B5EF4-FFF2-40B4-BE49-F238E27FC236}">
                <a16:creationId xmlns:a16="http://schemas.microsoft.com/office/drawing/2014/main" id="{3D85144D-889E-49CD-A3A8-3B8DCA8257B6}"/>
              </a:ext>
            </a:extLst>
          </p:cNvPr>
          <p:cNvSpPr txBox="1"/>
          <p:nvPr/>
        </p:nvSpPr>
        <p:spPr>
          <a:xfrm>
            <a:off x="136558" y="2698550"/>
            <a:ext cx="4493538" cy="523220"/>
          </a:xfrm>
          <a:prstGeom prst="rect">
            <a:avLst/>
          </a:prstGeom>
          <a:noFill/>
        </p:spPr>
        <p:txBody>
          <a:bodyPr wrap="none" rtlCol="0">
            <a:spAutoFit/>
          </a:bodyPr>
          <a:lstStyle/>
          <a:p>
            <a:r>
              <a:rPr lang="zh-CN" altLang="en-US" sz="2800" b="1" dirty="0">
                <a:solidFill>
                  <a:srgbClr val="FF0000"/>
                </a:solidFill>
              </a:rPr>
              <a:t>描述步骤建议不要超过十行</a:t>
            </a:r>
          </a:p>
        </p:txBody>
      </p:sp>
      <p:sp>
        <p:nvSpPr>
          <p:cNvPr id="15" name="椭圆 14">
            <a:extLst>
              <a:ext uri="{FF2B5EF4-FFF2-40B4-BE49-F238E27FC236}">
                <a16:creationId xmlns:a16="http://schemas.microsoft.com/office/drawing/2014/main" id="{50AF5626-56AC-4530-8721-F6FCEA2A852E}"/>
              </a:ext>
            </a:extLst>
          </p:cNvPr>
          <p:cNvSpPr/>
          <p:nvPr/>
        </p:nvSpPr>
        <p:spPr>
          <a:xfrm>
            <a:off x="4372946" y="2218832"/>
            <a:ext cx="376296" cy="9346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F0F34EE-22CE-4CFD-AE09-57D60E53C6B2}"/>
              </a:ext>
            </a:extLst>
          </p:cNvPr>
          <p:cNvSpPr txBox="1"/>
          <p:nvPr/>
        </p:nvSpPr>
        <p:spPr>
          <a:xfrm>
            <a:off x="46506" y="3618509"/>
            <a:ext cx="4493538" cy="954107"/>
          </a:xfrm>
          <a:prstGeom prst="rect">
            <a:avLst/>
          </a:prstGeom>
          <a:noFill/>
        </p:spPr>
        <p:txBody>
          <a:bodyPr wrap="square" rtlCol="0">
            <a:spAutoFit/>
          </a:bodyPr>
          <a:lstStyle/>
          <a:p>
            <a:r>
              <a:rPr lang="zh-CN" altLang="en-US" sz="2800" b="1" dirty="0">
                <a:solidFill>
                  <a:srgbClr val="FF0000"/>
                </a:solidFill>
              </a:rPr>
              <a:t>用例执行成功后系统的状态</a:t>
            </a:r>
            <a:endParaRPr lang="en-US" altLang="zh-CN" sz="2800" b="1" dirty="0">
              <a:solidFill>
                <a:srgbClr val="FF0000"/>
              </a:solidFill>
            </a:endParaRPr>
          </a:p>
          <a:p>
            <a:r>
              <a:rPr lang="zh-CN" altLang="en-US" sz="2800" b="1" dirty="0">
                <a:solidFill>
                  <a:srgbClr val="FF0000"/>
                </a:solidFill>
              </a:rPr>
              <a:t>可检测的，用户肉眼可见的</a:t>
            </a:r>
          </a:p>
        </p:txBody>
      </p:sp>
      <p:sp>
        <p:nvSpPr>
          <p:cNvPr id="17" name="椭圆 16">
            <a:extLst>
              <a:ext uri="{FF2B5EF4-FFF2-40B4-BE49-F238E27FC236}">
                <a16:creationId xmlns:a16="http://schemas.microsoft.com/office/drawing/2014/main" id="{90A46EF0-A5D2-4262-BA75-FCC50BE8BCFD}"/>
              </a:ext>
            </a:extLst>
          </p:cNvPr>
          <p:cNvSpPr/>
          <p:nvPr/>
        </p:nvSpPr>
        <p:spPr>
          <a:xfrm>
            <a:off x="4329686" y="3384162"/>
            <a:ext cx="1009689" cy="8953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747504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2" grpId="0" animBg="1"/>
      <p:bldP spid="13" grpId="0"/>
      <p:bldP spid="14" grpId="0"/>
      <p:bldP spid="15" grpId="0" animBg="1"/>
      <p:bldP spid="16" grpId="0"/>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29</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405070" y="326929"/>
            <a:ext cx="8205529" cy="707886"/>
          </a:xfrm>
          <a:prstGeom prst="rect">
            <a:avLst/>
          </a:prstGeom>
          <a:noFill/>
        </p:spPr>
        <p:txBody>
          <a:bodyPr wrap="square" lIns="0" rIns="0" rtlCol="0">
            <a:spAutoFit/>
          </a:bodyPr>
          <a:lstStyle/>
          <a:p>
            <a:pPr defTabSz="866775" fontAlgn="base">
              <a:spcBef>
                <a:spcPct val="0"/>
              </a:spcBef>
              <a:spcAft>
                <a:spcPct val="0"/>
              </a:spcAft>
            </a:pPr>
            <a:r>
              <a:rPr lang="zh-CN" altLang="en-US" sz="4000" b="1" dirty="0">
                <a:solidFill>
                  <a:prstClr val="black"/>
                </a:solidFill>
                <a:latin typeface="+mn-ea"/>
                <a:cs typeface="+mn-ea"/>
                <a:sym typeface="+mn-lt"/>
              </a:rPr>
              <a:t>领域分析</a:t>
            </a:r>
            <a:r>
              <a:rPr lang="en-US" altLang="zh-CN" sz="4000" b="1" dirty="0">
                <a:solidFill>
                  <a:prstClr val="black"/>
                </a:solidFill>
                <a:latin typeface="+mn-ea"/>
                <a:cs typeface="+mn-ea"/>
                <a:sym typeface="Wingdings" panose="05000000000000000000" pitchFamily="2" charset="2"/>
              </a:rPr>
              <a:t></a:t>
            </a:r>
            <a:r>
              <a:rPr lang="zh-CN" altLang="en-US" sz="4000" b="1" dirty="0">
                <a:solidFill>
                  <a:prstClr val="black"/>
                </a:solidFill>
                <a:latin typeface="+mn-ea"/>
                <a:cs typeface="+mn-ea"/>
                <a:sym typeface="+mn-lt"/>
              </a:rPr>
              <a:t>类图</a:t>
            </a:r>
            <a:endParaRPr lang="zh-CN" altLang="en-US" sz="2800" b="1" dirty="0">
              <a:latin typeface="+mn-ea"/>
              <a:cs typeface="+mn-ea"/>
              <a:sym typeface="+mn-lt"/>
            </a:endParaRPr>
          </a:p>
        </p:txBody>
      </p:sp>
      <p:sp>
        <p:nvSpPr>
          <p:cNvPr id="6" name="矩形 5">
            <a:extLst>
              <a:ext uri="{FF2B5EF4-FFF2-40B4-BE49-F238E27FC236}">
                <a16:creationId xmlns:a16="http://schemas.microsoft.com/office/drawing/2014/main" id="{9B4E98AB-9F83-4CCC-8ACF-C6752EC7FA67}"/>
              </a:ext>
            </a:extLst>
          </p:cNvPr>
          <p:cNvSpPr/>
          <p:nvPr/>
        </p:nvSpPr>
        <p:spPr>
          <a:xfrm>
            <a:off x="710227" y="1562059"/>
            <a:ext cx="10771545" cy="4031873"/>
          </a:xfrm>
          <a:prstGeom prst="rect">
            <a:avLst/>
          </a:prstGeom>
        </p:spPr>
        <p:txBody>
          <a:bodyPr wrap="square">
            <a:spAutoFit/>
          </a:bodyPr>
          <a:lstStyle/>
          <a:p>
            <a:r>
              <a:rPr lang="en-US" altLang="zh-CN" sz="3200" dirty="0"/>
              <a:t>1</a:t>
            </a:r>
            <a:r>
              <a:rPr lang="zh-CN" altLang="en-US" sz="3200" dirty="0"/>
              <a:t>，类</a:t>
            </a:r>
            <a:r>
              <a:rPr lang="en-US" altLang="zh-CN" sz="3200" dirty="0"/>
              <a:t>(Class)</a:t>
            </a:r>
            <a:r>
              <a:rPr lang="zh-CN" altLang="en-US" sz="3200" dirty="0"/>
              <a:t>封装了</a:t>
            </a:r>
            <a:r>
              <a:rPr lang="zh-CN" altLang="en-US" sz="3200" b="1" dirty="0">
                <a:solidFill>
                  <a:schemeClr val="accent1"/>
                </a:solidFill>
              </a:rPr>
              <a:t>数据和行为</a:t>
            </a:r>
            <a:r>
              <a:rPr lang="zh-CN" altLang="en-US" sz="3200" dirty="0"/>
              <a:t>，是面向对象的重要组成部分，它是具有相同属性、操作、关系的对象集合的总称。</a:t>
            </a:r>
            <a:endParaRPr lang="en-US" altLang="zh-CN" sz="3200" dirty="0"/>
          </a:p>
          <a:p>
            <a:r>
              <a:rPr lang="en-US" altLang="zh-CN" sz="3200" dirty="0"/>
              <a:t>2</a:t>
            </a:r>
            <a:r>
              <a:rPr lang="zh-CN" altLang="en-US" sz="3200" dirty="0"/>
              <a:t>，在系统中，每个类具有一定的职责，职责指的是类所担任的任务，即类要完成什么样的功能，要承担什么样的义务。一个类可以有多种职责，设计得好的类一般只有一种职责（单一职责原则），在定义类的时候，将类的职责分解成为类的</a:t>
            </a:r>
            <a:r>
              <a:rPr lang="zh-CN" altLang="en-US" sz="3200" b="1" dirty="0">
                <a:solidFill>
                  <a:schemeClr val="accent1"/>
                </a:solidFill>
              </a:rPr>
              <a:t>属性和操作（即方法）</a:t>
            </a:r>
            <a:r>
              <a:rPr lang="zh-CN" altLang="en-US" sz="3200" dirty="0"/>
              <a:t>。</a:t>
            </a:r>
            <a:endParaRPr lang="en-US" altLang="zh-CN" sz="3200" dirty="0"/>
          </a:p>
          <a:p>
            <a:r>
              <a:rPr lang="en-US" altLang="zh-CN" sz="3200" dirty="0"/>
              <a:t>3</a:t>
            </a:r>
            <a:r>
              <a:rPr lang="zh-CN" altLang="en-US" sz="3200" dirty="0"/>
              <a:t>，类的属性即类的数据职责，类的操作即类的行为职责。</a:t>
            </a:r>
          </a:p>
        </p:txBody>
      </p:sp>
    </p:spTree>
    <p:extLst>
      <p:ext uri="{BB962C8B-B14F-4D97-AF65-F5344CB8AC3E}">
        <p14:creationId xmlns:p14="http://schemas.microsoft.com/office/powerpoint/2010/main" val="12447001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文本框 5"/>
          <p:cNvSpPr txBox="1"/>
          <p:nvPr/>
        </p:nvSpPr>
        <p:spPr>
          <a:xfrm>
            <a:off x="3581400" y="2995170"/>
            <a:ext cx="5138565" cy="646331"/>
          </a:xfrm>
          <a:prstGeom prst="rect">
            <a:avLst/>
          </a:prstGeom>
          <a:noFill/>
        </p:spPr>
        <p:txBody>
          <a:bodyPr wrap="square" lIns="0" rIns="0" rtlCol="0">
            <a:spAutoFit/>
          </a:bodyPr>
          <a:lstStyle/>
          <a:p>
            <a:pPr algn="ctr" defTabSz="866775" fontAlgn="base">
              <a:spcBef>
                <a:spcPct val="0"/>
              </a:spcBef>
              <a:spcAft>
                <a:spcPct val="0"/>
              </a:spcAft>
            </a:pPr>
            <a:r>
              <a:rPr lang="en-US" altLang="zh-CN" sz="3600" b="1" dirty="0">
                <a:solidFill>
                  <a:prstClr val="black"/>
                </a:solidFill>
                <a:latin typeface="+mn-ea"/>
                <a:cs typeface="+mn-ea"/>
                <a:sym typeface="+mn-lt"/>
              </a:rPr>
              <a:t>01  UML</a:t>
            </a:r>
            <a:r>
              <a:rPr lang="zh-CN" altLang="en-US" sz="3600" b="1" dirty="0">
                <a:solidFill>
                  <a:prstClr val="black"/>
                </a:solidFill>
                <a:latin typeface="+mn-ea"/>
                <a:cs typeface="+mn-ea"/>
                <a:sym typeface="+mn-lt"/>
              </a:rPr>
              <a:t>概述与问题解答</a:t>
            </a:r>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30</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1624935" y="2562607"/>
            <a:ext cx="8942130" cy="1384995"/>
          </a:xfrm>
          <a:prstGeom prst="rect">
            <a:avLst/>
          </a:prstGeom>
          <a:noFill/>
        </p:spPr>
        <p:txBody>
          <a:bodyPr wrap="square" lIns="0" rIns="0" rtlCol="0">
            <a:spAutoFit/>
          </a:bodyPr>
          <a:lstStyle/>
          <a:p>
            <a:pPr algn="ctr" defTabSz="866775" fontAlgn="base">
              <a:spcBef>
                <a:spcPct val="0"/>
              </a:spcBef>
              <a:spcAft>
                <a:spcPct val="0"/>
              </a:spcAft>
            </a:pPr>
            <a:r>
              <a:rPr lang="zh-CN" altLang="en-US" sz="4000" b="1" dirty="0">
                <a:solidFill>
                  <a:prstClr val="black"/>
                </a:solidFill>
                <a:latin typeface="+mn-ea"/>
                <a:cs typeface="+mn-ea"/>
                <a:sym typeface="+mn-lt"/>
              </a:rPr>
              <a:t>领域分析</a:t>
            </a:r>
            <a:r>
              <a:rPr lang="en-US" altLang="zh-CN" sz="4000" b="1" dirty="0">
                <a:solidFill>
                  <a:prstClr val="black"/>
                </a:solidFill>
                <a:latin typeface="+mn-ea"/>
                <a:cs typeface="+mn-ea"/>
                <a:sym typeface="Wingdings" panose="05000000000000000000" pitchFamily="2" charset="2"/>
              </a:rPr>
              <a:t></a:t>
            </a:r>
            <a:r>
              <a:rPr lang="zh-CN" altLang="en-US" sz="4000" b="1" dirty="0">
                <a:solidFill>
                  <a:prstClr val="black"/>
                </a:solidFill>
                <a:latin typeface="+mn-ea"/>
                <a:cs typeface="+mn-ea"/>
                <a:sym typeface="+mn-lt"/>
              </a:rPr>
              <a:t>类图</a:t>
            </a:r>
            <a:endParaRPr lang="en-US" altLang="zh-CN" sz="4000" b="1" dirty="0">
              <a:solidFill>
                <a:prstClr val="black"/>
              </a:solidFill>
              <a:latin typeface="+mn-ea"/>
              <a:cs typeface="+mn-ea"/>
              <a:sym typeface="+mn-lt"/>
            </a:endParaRPr>
          </a:p>
          <a:p>
            <a:pPr algn="ctr" defTabSz="866775" fontAlgn="base">
              <a:spcBef>
                <a:spcPct val="0"/>
              </a:spcBef>
              <a:spcAft>
                <a:spcPct val="0"/>
              </a:spcAft>
            </a:pPr>
            <a:r>
              <a:rPr lang="en-US" altLang="zh-CN" sz="4400" b="1" dirty="0">
                <a:latin typeface="+mn-ea"/>
                <a:cs typeface="+mn-ea"/>
                <a:sym typeface="+mn-lt"/>
              </a:rPr>
              <a:t>(</a:t>
            </a:r>
            <a:r>
              <a:rPr lang="zh-CN" altLang="en-US" sz="4400" b="1" dirty="0">
                <a:latin typeface="+mn-ea"/>
                <a:cs typeface="+mn-ea"/>
                <a:sym typeface="+mn-lt"/>
              </a:rPr>
              <a:t>本项目组已经创建</a:t>
            </a:r>
            <a:r>
              <a:rPr lang="en-US" altLang="zh-CN" sz="4400" b="1" dirty="0">
                <a:latin typeface="+mn-ea"/>
                <a:cs typeface="+mn-ea"/>
                <a:sym typeface="+mn-lt"/>
              </a:rPr>
              <a:t>ER</a:t>
            </a:r>
            <a:r>
              <a:rPr lang="zh-CN" altLang="en-US" sz="4400" b="1" dirty="0">
                <a:latin typeface="+mn-ea"/>
                <a:cs typeface="+mn-ea"/>
                <a:sym typeface="+mn-lt"/>
              </a:rPr>
              <a:t>图和数据字典</a:t>
            </a:r>
            <a:r>
              <a:rPr lang="en-US" altLang="zh-CN" sz="4400" b="1" dirty="0">
                <a:latin typeface="+mn-ea"/>
                <a:cs typeface="+mn-ea"/>
                <a:sym typeface="+mn-lt"/>
              </a:rPr>
              <a:t>)</a:t>
            </a:r>
            <a:endParaRPr lang="zh-CN" altLang="en-US" sz="4400" b="1" dirty="0">
              <a:latin typeface="+mn-ea"/>
              <a:cs typeface="+mn-ea"/>
              <a:sym typeface="+mn-lt"/>
            </a:endParaRPr>
          </a:p>
        </p:txBody>
      </p:sp>
    </p:spTree>
    <p:extLst>
      <p:ext uri="{BB962C8B-B14F-4D97-AF65-F5344CB8AC3E}">
        <p14:creationId xmlns:p14="http://schemas.microsoft.com/office/powerpoint/2010/main" val="21329278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31</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82462" y="190932"/>
            <a:ext cx="6652221"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分析对象状态变化</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状态机图</a:t>
            </a:r>
            <a:endParaRPr lang="zh-CN" altLang="en-US" sz="3600" b="1" dirty="0">
              <a:solidFill>
                <a:prstClr val="black"/>
              </a:solidFill>
              <a:latin typeface="+mn-ea"/>
              <a:cs typeface="+mn-ea"/>
              <a:sym typeface="+mn-lt"/>
            </a:endParaRPr>
          </a:p>
        </p:txBody>
      </p:sp>
      <p:sp>
        <p:nvSpPr>
          <p:cNvPr id="5" name="矩形 4">
            <a:extLst>
              <a:ext uri="{FF2B5EF4-FFF2-40B4-BE49-F238E27FC236}">
                <a16:creationId xmlns:a16="http://schemas.microsoft.com/office/drawing/2014/main" id="{C3439B53-041C-49F8-B1E6-448D05A72E14}"/>
              </a:ext>
            </a:extLst>
          </p:cNvPr>
          <p:cNvSpPr/>
          <p:nvPr/>
        </p:nvSpPr>
        <p:spPr>
          <a:xfrm>
            <a:off x="581892" y="1659285"/>
            <a:ext cx="11296072" cy="3539430"/>
          </a:xfrm>
          <a:prstGeom prst="rect">
            <a:avLst/>
          </a:prstGeom>
        </p:spPr>
        <p:txBody>
          <a:bodyPr wrap="square">
            <a:spAutoFit/>
          </a:bodyPr>
          <a:lstStyle/>
          <a:p>
            <a:r>
              <a:rPr lang="zh-CN" altLang="en-US" sz="3200" dirty="0"/>
              <a:t>状态图只是</a:t>
            </a:r>
            <a:r>
              <a:rPr lang="zh-CN" altLang="en-US" sz="3200" b="1" dirty="0">
                <a:solidFill>
                  <a:srgbClr val="0070C0"/>
                </a:solidFill>
              </a:rPr>
              <a:t>对单个对象建立模型</a:t>
            </a:r>
            <a:r>
              <a:rPr lang="zh-CN" altLang="en-US" sz="3200" dirty="0"/>
              <a:t>。</a:t>
            </a:r>
            <a:endParaRPr lang="en-US" altLang="zh-CN" sz="3200" dirty="0"/>
          </a:p>
          <a:p>
            <a:endParaRPr lang="en-US" altLang="zh-CN" sz="3200" dirty="0"/>
          </a:p>
          <a:p>
            <a:r>
              <a:rPr lang="zh-CN" altLang="en-US" sz="3200" dirty="0"/>
              <a:t>§  状态图主要由</a:t>
            </a:r>
            <a:r>
              <a:rPr lang="zh-CN" altLang="en-US" sz="3200" b="1" dirty="0">
                <a:solidFill>
                  <a:srgbClr val="0070C0"/>
                </a:solidFill>
              </a:rPr>
              <a:t>状态、转移、事件、动作</a:t>
            </a:r>
            <a:r>
              <a:rPr lang="zh-CN" altLang="en-US" sz="3200" dirty="0"/>
              <a:t>组成。</a:t>
            </a:r>
            <a:endParaRPr lang="en-US" altLang="zh-CN" sz="3200" dirty="0"/>
          </a:p>
          <a:p>
            <a:r>
              <a:rPr lang="zh-CN" altLang="en-US" sz="3200" dirty="0"/>
              <a:t>§  状态是指对象在其生命期中的某个条件或状况。</a:t>
            </a:r>
            <a:endParaRPr lang="en-US" altLang="zh-CN" sz="3200" dirty="0"/>
          </a:p>
          <a:p>
            <a:r>
              <a:rPr lang="zh-CN" altLang="en-US" sz="3200" dirty="0"/>
              <a:t>§  转移是状态之间的关系，表示对象从源状态变化为目标状态。</a:t>
            </a:r>
            <a:endParaRPr lang="en-US" altLang="zh-CN" sz="3200" dirty="0"/>
          </a:p>
          <a:p>
            <a:r>
              <a:rPr lang="zh-CN" altLang="en-US" sz="3200" dirty="0"/>
              <a:t>§  事件表示在某一特定的时间或空间出现的现象。</a:t>
            </a:r>
            <a:endParaRPr lang="en-US" altLang="zh-CN" sz="3200" dirty="0"/>
          </a:p>
          <a:p>
            <a:r>
              <a:rPr lang="zh-CN" altLang="en-US" sz="3200" dirty="0"/>
              <a:t>§  动作是一段过程，由对象中的方法来实现状态图。</a:t>
            </a:r>
            <a:endParaRPr lang="en-US" altLang="zh-CN" sz="3200" dirty="0"/>
          </a:p>
        </p:txBody>
      </p:sp>
    </p:spTree>
    <p:extLst>
      <p:ext uri="{BB962C8B-B14F-4D97-AF65-F5344CB8AC3E}">
        <p14:creationId xmlns:p14="http://schemas.microsoft.com/office/powerpoint/2010/main" val="4511599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32</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82462" y="190932"/>
            <a:ext cx="6652221"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分析对象状态变化</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状态机图</a:t>
            </a:r>
            <a:endParaRPr lang="zh-CN" altLang="en-US" sz="3600" b="1" dirty="0">
              <a:solidFill>
                <a:prstClr val="black"/>
              </a:solidFill>
              <a:latin typeface="+mn-ea"/>
              <a:cs typeface="+mn-ea"/>
              <a:sym typeface="+mn-lt"/>
            </a:endParaRPr>
          </a:p>
        </p:txBody>
      </p:sp>
      <p:pic>
        <p:nvPicPr>
          <p:cNvPr id="6" name="图片 5">
            <a:extLst>
              <a:ext uri="{FF2B5EF4-FFF2-40B4-BE49-F238E27FC236}">
                <a16:creationId xmlns:a16="http://schemas.microsoft.com/office/drawing/2014/main" id="{CBA00442-84D0-477A-9E9D-E52960018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45" y="-25196"/>
            <a:ext cx="9420534" cy="6883196"/>
          </a:xfrm>
          <a:prstGeom prst="rect">
            <a:avLst/>
          </a:prstGeom>
        </p:spPr>
      </p:pic>
    </p:spTree>
    <p:extLst>
      <p:ext uri="{BB962C8B-B14F-4D97-AF65-F5344CB8AC3E}">
        <p14:creationId xmlns:p14="http://schemas.microsoft.com/office/powerpoint/2010/main" val="1587872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33</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462987" y="209261"/>
            <a:ext cx="7021974"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定义对象间的交互</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顺序图</a:t>
            </a:r>
            <a:endParaRPr lang="zh-CN" altLang="en-US" sz="3600" b="1" dirty="0">
              <a:solidFill>
                <a:prstClr val="black"/>
              </a:solidFill>
              <a:latin typeface="+mn-ea"/>
              <a:cs typeface="+mn-ea"/>
              <a:sym typeface="+mn-lt"/>
            </a:endParaRPr>
          </a:p>
        </p:txBody>
      </p:sp>
      <p:sp>
        <p:nvSpPr>
          <p:cNvPr id="10" name="矩形 9">
            <a:extLst>
              <a:ext uri="{FF2B5EF4-FFF2-40B4-BE49-F238E27FC236}">
                <a16:creationId xmlns:a16="http://schemas.microsoft.com/office/drawing/2014/main" id="{22339506-5659-49BF-A9C3-5FCAEE32F241}"/>
              </a:ext>
            </a:extLst>
          </p:cNvPr>
          <p:cNvSpPr/>
          <p:nvPr/>
        </p:nvSpPr>
        <p:spPr>
          <a:xfrm>
            <a:off x="338099" y="1064853"/>
            <a:ext cx="11484446" cy="5078313"/>
          </a:xfrm>
          <a:prstGeom prst="rect">
            <a:avLst/>
          </a:prstGeom>
        </p:spPr>
        <p:txBody>
          <a:bodyPr wrap="square">
            <a:spAutoFit/>
          </a:bodyPr>
          <a:lstStyle/>
          <a:p>
            <a:r>
              <a:rPr lang="en-US" altLang="zh-CN" sz="3600" dirty="0"/>
              <a:t>1</a:t>
            </a:r>
            <a:r>
              <a:rPr lang="zh-CN" altLang="en-US" sz="3600" dirty="0"/>
              <a:t>，</a:t>
            </a:r>
            <a:r>
              <a:rPr lang="en-US" altLang="zh-CN" sz="3600" dirty="0"/>
              <a:t>UML</a:t>
            </a:r>
            <a:r>
              <a:rPr lang="zh-CN" altLang="en-US" sz="3600" dirty="0"/>
              <a:t>顺序图</a:t>
            </a:r>
            <a:r>
              <a:rPr lang="zh-CN" altLang="en-US" sz="3600" b="1" dirty="0">
                <a:solidFill>
                  <a:schemeClr val="accent1"/>
                </a:solidFill>
              </a:rPr>
              <a:t>一般用于确认和丰富一个使用情境的逻辑</a:t>
            </a:r>
            <a:r>
              <a:rPr lang="zh-CN" altLang="en-US" sz="3600" dirty="0"/>
              <a:t>。</a:t>
            </a:r>
            <a:endParaRPr lang="en-US" altLang="zh-CN" sz="3600" dirty="0"/>
          </a:p>
          <a:p>
            <a:r>
              <a:rPr lang="en-US" altLang="zh-CN" sz="3600" dirty="0"/>
              <a:t>2</a:t>
            </a:r>
            <a:r>
              <a:rPr lang="zh-CN" altLang="en-US" sz="3600" dirty="0"/>
              <a:t>，一个使用情境的逻辑或是一个用例的一部分；或是一条扩展路径；或是一个贯穿单个用例的完整路径，例如动作基本过程的逻辑描述；或是动作的基本过程的一部分再加上一个或多个的备用情境的逻辑描述；或是包含在几个用例中的路径。</a:t>
            </a:r>
            <a:endParaRPr lang="en-US" altLang="zh-CN" sz="3600" dirty="0"/>
          </a:p>
          <a:p>
            <a:r>
              <a:rPr lang="en-US" altLang="zh-CN" sz="3600" dirty="0"/>
              <a:t>3</a:t>
            </a:r>
            <a:r>
              <a:rPr lang="zh-CN" altLang="en-US" sz="3600" dirty="0"/>
              <a:t>，顺序图将交互关系表现为一个二维图，纵向是时间轴，时间沿竖线向下延伸。横向轴代表了在协作中各独立对象的类元角色，类元角色的活动用生命线表示。</a:t>
            </a:r>
          </a:p>
        </p:txBody>
      </p:sp>
    </p:spTree>
    <p:extLst>
      <p:ext uri="{BB962C8B-B14F-4D97-AF65-F5344CB8AC3E}">
        <p14:creationId xmlns:p14="http://schemas.microsoft.com/office/powerpoint/2010/main" val="24465449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34</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462987" y="209261"/>
            <a:ext cx="7021974"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定义对象间的交互</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顺序图</a:t>
            </a:r>
            <a:endParaRPr lang="zh-CN" altLang="en-US" sz="3600" b="1" dirty="0">
              <a:solidFill>
                <a:prstClr val="black"/>
              </a:solidFill>
              <a:latin typeface="+mn-ea"/>
              <a:cs typeface="+mn-ea"/>
              <a:sym typeface="+mn-lt"/>
            </a:endParaRPr>
          </a:p>
        </p:txBody>
      </p:sp>
      <p:pic>
        <p:nvPicPr>
          <p:cNvPr id="6" name="图片 5">
            <a:extLst>
              <a:ext uri="{FF2B5EF4-FFF2-40B4-BE49-F238E27FC236}">
                <a16:creationId xmlns:a16="http://schemas.microsoft.com/office/drawing/2014/main" id="{F467227D-52CC-46FD-9DCA-C05447E06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0" y="815617"/>
            <a:ext cx="5689600" cy="5580709"/>
          </a:xfrm>
          <a:prstGeom prst="rect">
            <a:avLst/>
          </a:prstGeom>
        </p:spPr>
      </p:pic>
    </p:spTree>
    <p:extLst>
      <p:ext uri="{BB962C8B-B14F-4D97-AF65-F5344CB8AC3E}">
        <p14:creationId xmlns:p14="http://schemas.microsoft.com/office/powerpoint/2010/main" val="7606093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35</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169658" y="226807"/>
            <a:ext cx="8686017" cy="646331"/>
          </a:xfrm>
          <a:prstGeom prst="rect">
            <a:avLst/>
          </a:prstGeom>
          <a:noFill/>
        </p:spPr>
        <p:txBody>
          <a:bodyPr wrap="square" lIns="0" rIns="0" rtlCol="0">
            <a:spAutoFit/>
          </a:bodyPr>
          <a:lstStyle/>
          <a:p>
            <a:pPr algn="ctr" defTabSz="866775" fontAlgn="base">
              <a:spcBef>
                <a:spcPct val="0"/>
              </a:spcBef>
              <a:spcAft>
                <a:spcPct val="0"/>
              </a:spcAft>
            </a:pPr>
            <a:r>
              <a:rPr lang="zh-CN" altLang="en-US" sz="3600" b="1" dirty="0">
                <a:solidFill>
                  <a:prstClr val="black"/>
                </a:solidFill>
                <a:latin typeface="+mn-ea"/>
                <a:cs typeface="+mn-ea"/>
                <a:sym typeface="+mn-lt"/>
              </a:rPr>
              <a:t>分析与协作系统的集成</a:t>
            </a:r>
            <a:r>
              <a:rPr lang="en-US" altLang="zh-CN" sz="3600" b="1" dirty="0">
                <a:solidFill>
                  <a:prstClr val="black"/>
                </a:solidFill>
                <a:latin typeface="+mn-ea"/>
                <a:cs typeface="+mn-ea"/>
                <a:sym typeface="Wingdings" panose="05000000000000000000" pitchFamily="2" charset="2"/>
              </a:rPr>
              <a:t></a:t>
            </a:r>
            <a:r>
              <a:rPr lang="zh-CN" altLang="en-US" sz="3600" b="1" dirty="0">
                <a:solidFill>
                  <a:prstClr val="black"/>
                </a:solidFill>
                <a:latin typeface="+mn-ea"/>
                <a:cs typeface="+mn-ea"/>
                <a:sym typeface="Wingdings" panose="05000000000000000000" pitchFamily="2" charset="2"/>
              </a:rPr>
              <a:t>部署图 数据模型</a:t>
            </a:r>
            <a:endParaRPr lang="zh-CN" altLang="en-US" sz="3600" b="1" dirty="0">
              <a:solidFill>
                <a:prstClr val="black"/>
              </a:solidFill>
              <a:latin typeface="+mn-ea"/>
              <a:cs typeface="+mn-ea"/>
              <a:sym typeface="+mn-lt"/>
            </a:endParaRPr>
          </a:p>
        </p:txBody>
      </p:sp>
      <p:pic>
        <p:nvPicPr>
          <p:cNvPr id="1026" name="图片 1">
            <a:extLst>
              <a:ext uri="{FF2B5EF4-FFF2-40B4-BE49-F238E27FC236}">
                <a16:creationId xmlns:a16="http://schemas.microsoft.com/office/drawing/2014/main" id="{DED9A336-9D5E-42EC-A3D0-EC7B0AA21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756" y="873138"/>
            <a:ext cx="9172444" cy="555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9366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36</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77476" y="267997"/>
            <a:ext cx="6570160" cy="707886"/>
          </a:xfrm>
          <a:prstGeom prst="rect">
            <a:avLst/>
          </a:prstGeom>
          <a:noFill/>
        </p:spPr>
        <p:txBody>
          <a:bodyPr wrap="square" lIns="0" rIns="0" rtlCol="0">
            <a:spAutoFit/>
          </a:bodyPr>
          <a:lstStyle/>
          <a:p>
            <a:pPr algn="ctr" defTabSz="866775" fontAlgn="base">
              <a:spcBef>
                <a:spcPct val="0"/>
              </a:spcBef>
              <a:spcAft>
                <a:spcPct val="0"/>
              </a:spcAft>
            </a:pPr>
            <a:r>
              <a:rPr lang="zh-CN" altLang="en-US" sz="4000" b="1" dirty="0">
                <a:solidFill>
                  <a:prstClr val="black"/>
                </a:solidFill>
                <a:latin typeface="+mn-ea"/>
                <a:cs typeface="+mn-ea"/>
                <a:sym typeface="+mn-lt"/>
              </a:rPr>
              <a:t>设计</a:t>
            </a:r>
            <a:r>
              <a:rPr lang="en-US" altLang="zh-CN" sz="4000" b="1" dirty="0">
                <a:solidFill>
                  <a:prstClr val="black"/>
                </a:solidFill>
                <a:latin typeface="+mn-ea"/>
                <a:cs typeface="+mn-ea"/>
                <a:sym typeface="+mn-lt"/>
              </a:rPr>
              <a:t>-</a:t>
            </a:r>
            <a:r>
              <a:rPr lang="zh-CN" altLang="en-US" sz="4000" b="1" dirty="0">
                <a:solidFill>
                  <a:prstClr val="black"/>
                </a:solidFill>
                <a:latin typeface="+mn-ea"/>
                <a:cs typeface="+mn-ea"/>
                <a:sym typeface="+mn-lt"/>
              </a:rPr>
              <a:t>开发和细化</a:t>
            </a:r>
            <a:r>
              <a:rPr lang="en-US" altLang="zh-CN" sz="4000" b="1" dirty="0">
                <a:solidFill>
                  <a:prstClr val="black"/>
                </a:solidFill>
                <a:latin typeface="+mn-ea"/>
                <a:cs typeface="+mn-ea"/>
                <a:sym typeface="Wingdings" panose="05000000000000000000" pitchFamily="2" charset="2"/>
              </a:rPr>
              <a:t></a:t>
            </a:r>
            <a:r>
              <a:rPr lang="zh-CN" altLang="en-US" sz="4000" b="1" dirty="0">
                <a:solidFill>
                  <a:prstClr val="black"/>
                </a:solidFill>
                <a:latin typeface="+mn-ea"/>
                <a:cs typeface="+mn-ea"/>
                <a:sym typeface="+mn-lt"/>
              </a:rPr>
              <a:t>对象图</a:t>
            </a:r>
          </a:p>
        </p:txBody>
      </p:sp>
      <p:sp>
        <p:nvSpPr>
          <p:cNvPr id="6" name="矩形 5">
            <a:extLst>
              <a:ext uri="{FF2B5EF4-FFF2-40B4-BE49-F238E27FC236}">
                <a16:creationId xmlns:a16="http://schemas.microsoft.com/office/drawing/2014/main" id="{665A96C2-B572-4A72-AFB1-31591301ABEA}"/>
              </a:ext>
            </a:extLst>
          </p:cNvPr>
          <p:cNvSpPr/>
          <p:nvPr/>
        </p:nvSpPr>
        <p:spPr>
          <a:xfrm>
            <a:off x="838200" y="1801783"/>
            <a:ext cx="10402455" cy="3416320"/>
          </a:xfrm>
          <a:prstGeom prst="rect">
            <a:avLst/>
          </a:prstGeom>
        </p:spPr>
        <p:txBody>
          <a:bodyPr wrap="square">
            <a:spAutoFit/>
          </a:bodyPr>
          <a:lstStyle/>
          <a:p>
            <a:r>
              <a:rPr lang="en-US" altLang="zh-CN" sz="3600" dirty="0"/>
              <a:t>1</a:t>
            </a:r>
            <a:r>
              <a:rPr lang="zh-CN" altLang="en-US" sz="3600" dirty="0"/>
              <a:t>，对象图描述一段时间里特定实例的静态结构，</a:t>
            </a:r>
            <a:r>
              <a:rPr lang="zh-CN" altLang="en-US" sz="3600" b="1" dirty="0">
                <a:solidFill>
                  <a:srgbClr val="0070C0"/>
                </a:solidFill>
              </a:rPr>
              <a:t>它是类图的实例。</a:t>
            </a:r>
          </a:p>
          <a:p>
            <a:r>
              <a:rPr lang="en-US" altLang="zh-CN" sz="3600" dirty="0"/>
              <a:t>2</a:t>
            </a:r>
            <a:r>
              <a:rPr lang="zh-CN" altLang="en-US" sz="3600" dirty="0"/>
              <a:t>，由于对象存在生命周期，因此对象图只能在系统某一时间段存在。</a:t>
            </a:r>
          </a:p>
          <a:p>
            <a:r>
              <a:rPr lang="en-US" altLang="zh-CN" sz="3600" dirty="0"/>
              <a:t>3</a:t>
            </a:r>
            <a:r>
              <a:rPr lang="zh-CN" altLang="en-US" sz="3600" dirty="0"/>
              <a:t>，通常在静态建模时只需要绘制类图，对象图的使用频率相对较低。</a:t>
            </a:r>
          </a:p>
        </p:txBody>
      </p:sp>
    </p:spTree>
    <p:extLst>
      <p:ext uri="{BB962C8B-B14F-4D97-AF65-F5344CB8AC3E}">
        <p14:creationId xmlns:p14="http://schemas.microsoft.com/office/powerpoint/2010/main" val="18826727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文本框 5"/>
          <p:cNvSpPr txBox="1"/>
          <p:nvPr/>
        </p:nvSpPr>
        <p:spPr>
          <a:xfrm>
            <a:off x="4494272" y="3006893"/>
            <a:ext cx="4225693" cy="646331"/>
          </a:xfrm>
          <a:prstGeom prst="rect">
            <a:avLst/>
          </a:prstGeom>
          <a:noFill/>
        </p:spPr>
        <p:txBody>
          <a:bodyPr wrap="square" lIns="0" rIns="0" rtlCol="0">
            <a:spAutoFit/>
          </a:bodyPr>
          <a:lstStyle/>
          <a:p>
            <a:pPr algn="ctr" defTabSz="866775" fontAlgn="base">
              <a:spcBef>
                <a:spcPct val="0"/>
              </a:spcBef>
              <a:spcAft>
                <a:spcPct val="0"/>
              </a:spcAft>
            </a:pPr>
            <a:r>
              <a:rPr lang="en-US" altLang="zh-CN" sz="3600" b="1" dirty="0">
                <a:solidFill>
                  <a:prstClr val="black"/>
                </a:solidFill>
                <a:latin typeface="+mn-ea"/>
                <a:cs typeface="+mn-ea"/>
                <a:sym typeface="+mn-lt"/>
              </a:rPr>
              <a:t>04  </a:t>
            </a:r>
            <a:r>
              <a:rPr lang="zh-CN" altLang="en-US" sz="3600" b="1" dirty="0">
                <a:solidFill>
                  <a:prstClr val="black"/>
                </a:solidFill>
                <a:latin typeface="+mn-ea"/>
                <a:cs typeface="+mn-ea"/>
                <a:sym typeface="+mn-lt"/>
              </a:rPr>
              <a:t>提问与其他</a:t>
            </a:r>
          </a:p>
        </p:txBody>
      </p:sp>
      <p:sp>
        <p:nvSpPr>
          <p:cNvPr id="7" name="任意多边形 6"/>
          <p:cNvSpPr>
            <a:spLocks noChangeAspect="1"/>
          </p:cNvSpPr>
          <p:nvPr/>
        </p:nvSpPr>
        <p:spPr>
          <a:xfrm>
            <a:off x="3592882" y="2983696"/>
            <a:ext cx="707997" cy="563002"/>
          </a:xfrm>
          <a:custGeom>
            <a:avLst/>
            <a:gdLst>
              <a:gd name="connsiteX0" fmla="*/ 1269152 w 5503378"/>
              <a:gd name="connsiteY0" fmla="*/ 398964 h 4376313"/>
              <a:gd name="connsiteX1" fmla="*/ 1115543 w 5503378"/>
              <a:gd name="connsiteY1" fmla="*/ 408642 h 4376313"/>
              <a:gd name="connsiteX2" fmla="*/ 443777 w 5503378"/>
              <a:gd name="connsiteY2" fmla="*/ 601558 h 4376313"/>
              <a:gd name="connsiteX3" fmla="*/ 295433 w 5503378"/>
              <a:gd name="connsiteY3" fmla="*/ 680204 h 4376313"/>
              <a:gd name="connsiteX4" fmla="*/ 295433 w 5503378"/>
              <a:gd name="connsiteY4" fmla="*/ 3901750 h 4376313"/>
              <a:gd name="connsiteX5" fmla="*/ 334198 w 5503378"/>
              <a:gd name="connsiteY5" fmla="*/ 3883118 h 4376313"/>
              <a:gd name="connsiteX6" fmla="*/ 1240374 w 5503378"/>
              <a:gd name="connsiteY6" fmla="*/ 3664387 h 4376313"/>
              <a:gd name="connsiteX7" fmla="*/ 1269152 w 5503378"/>
              <a:gd name="connsiteY7" fmla="*/ 3663489 h 4376313"/>
              <a:gd name="connsiteX8" fmla="*/ 1557152 w 5503378"/>
              <a:gd name="connsiteY8" fmla="*/ 398013 h 4376313"/>
              <a:gd name="connsiteX9" fmla="*/ 1557152 w 5503378"/>
              <a:gd name="connsiteY9" fmla="*/ 3662744 h 4376313"/>
              <a:gd name="connsiteX10" fmla="*/ 1590667 w 5503378"/>
              <a:gd name="connsiteY10" fmla="*/ 3663823 h 4376313"/>
              <a:gd name="connsiteX11" fmla="*/ 2540219 w 5503378"/>
              <a:gd name="connsiteY11" fmla="*/ 3898466 h 4376313"/>
              <a:gd name="connsiteX12" fmla="*/ 2594382 w 5503378"/>
              <a:gd name="connsiteY12" fmla="*/ 3925168 h 4376313"/>
              <a:gd name="connsiteX13" fmla="*/ 2594382 w 5503378"/>
              <a:gd name="connsiteY13" fmla="*/ 707255 h 4376313"/>
              <a:gd name="connsiteX14" fmla="*/ 2406911 w 5503378"/>
              <a:gd name="connsiteY14" fmla="*/ 606565 h 4376313"/>
              <a:gd name="connsiteX15" fmla="*/ 1736398 w 5503378"/>
              <a:gd name="connsiteY15" fmla="*/ 410225 h 4376313"/>
              <a:gd name="connsiteX16" fmla="*/ 4262441 w 5503378"/>
              <a:gd name="connsiteY16" fmla="*/ 397459 h 4376313"/>
              <a:gd name="connsiteX17" fmla="*/ 4262441 w 5503378"/>
              <a:gd name="connsiteY17" fmla="*/ 3666541 h 4376313"/>
              <a:gd name="connsiteX18" fmla="*/ 4347032 w 5503378"/>
              <a:gd name="connsiteY18" fmla="*/ 3672315 h 4376313"/>
              <a:gd name="connsiteX19" fmla="*/ 5191768 w 5503378"/>
              <a:gd name="connsiteY19" fmla="*/ 3898466 h 4376313"/>
              <a:gd name="connsiteX20" fmla="*/ 5209717 w 5503378"/>
              <a:gd name="connsiteY20" fmla="*/ 3907366 h 4376313"/>
              <a:gd name="connsiteX21" fmla="*/ 5209717 w 5503378"/>
              <a:gd name="connsiteY21" fmla="*/ 686508 h 4376313"/>
              <a:gd name="connsiteX22" fmla="*/ 5128663 w 5503378"/>
              <a:gd name="connsiteY22" fmla="*/ 641090 h 4376313"/>
              <a:gd name="connsiteX23" fmla="*/ 4291291 w 5503378"/>
              <a:gd name="connsiteY23" fmla="*/ 399245 h 4376313"/>
              <a:gd name="connsiteX24" fmla="*/ 4145671 w 5503378"/>
              <a:gd name="connsiteY24" fmla="*/ 390227 h 4376313"/>
              <a:gd name="connsiteX25" fmla="*/ 2887575 w 5503378"/>
              <a:gd name="connsiteY25" fmla="*/ 711699 h 4376313"/>
              <a:gd name="connsiteX26" fmla="*/ 2882382 w 5503378"/>
              <a:gd name="connsiteY26" fmla="*/ 704854 h 4376313"/>
              <a:gd name="connsiteX27" fmla="*/ 2882382 w 5503378"/>
              <a:gd name="connsiteY27" fmla="*/ 3932615 h 4376313"/>
              <a:gd name="connsiteX28" fmla="*/ 2974975 w 5503378"/>
              <a:gd name="connsiteY28" fmla="*/ 3887852 h 4376313"/>
              <a:gd name="connsiteX29" fmla="*/ 3822020 w 5503378"/>
              <a:gd name="connsiteY29" fmla="*/ 3669830 h 4376313"/>
              <a:gd name="connsiteX30" fmla="*/ 3974441 w 5503378"/>
              <a:gd name="connsiteY30" fmla="*/ 3660877 h 4376313"/>
              <a:gd name="connsiteX31" fmla="*/ 3974441 w 5503378"/>
              <a:gd name="connsiteY31" fmla="*/ 395785 h 4376313"/>
              <a:gd name="connsiteX32" fmla="*/ 4235416 w 5503378"/>
              <a:gd name="connsiteY32" fmla="*/ 395785 h 4376313"/>
              <a:gd name="connsiteX33" fmla="*/ 1426036 w 5503378"/>
              <a:gd name="connsiteY33" fmla="*/ 389080 h 4376313"/>
              <a:gd name="connsiteX34" fmla="*/ 1319604 w 5503378"/>
              <a:gd name="connsiteY34" fmla="*/ 395786 h 4376313"/>
              <a:gd name="connsiteX35" fmla="*/ 1524456 w 5503378"/>
              <a:gd name="connsiteY35" fmla="*/ 395786 h 4376313"/>
              <a:gd name="connsiteX36" fmla="*/ 1427200 w 5503378"/>
              <a:gd name="connsiteY36" fmla="*/ 9 h 4376313"/>
              <a:gd name="connsiteX37" fmla="*/ 2688168 w 5503378"/>
              <a:gd name="connsiteY37" fmla="*/ 312853 h 4376313"/>
              <a:gd name="connsiteX38" fmla="*/ 2745869 w 5503378"/>
              <a:gd name="connsiteY38" fmla="*/ 346413 h 4376313"/>
              <a:gd name="connsiteX39" fmla="*/ 2815813 w 5503378"/>
              <a:gd name="connsiteY39" fmla="*/ 306248 h 4376313"/>
              <a:gd name="connsiteX40" fmla="*/ 5350123 w 5503378"/>
              <a:gd name="connsiteY40" fmla="*/ 318433 h 4376313"/>
              <a:gd name="connsiteX41" fmla="*/ 5482419 w 5503378"/>
              <a:gd name="connsiteY41" fmla="*/ 395785 h 4376313"/>
              <a:gd name="connsiteX42" fmla="*/ 5497717 w 5503378"/>
              <a:gd name="connsiteY42" fmla="*/ 395785 h 4376313"/>
              <a:gd name="connsiteX43" fmla="*/ 5497717 w 5503378"/>
              <a:gd name="connsiteY43" fmla="*/ 404730 h 4376313"/>
              <a:gd name="connsiteX44" fmla="*/ 5503378 w 5503378"/>
              <a:gd name="connsiteY44" fmla="*/ 408040 h 4376313"/>
              <a:gd name="connsiteX45" fmla="*/ 5497717 w 5503378"/>
              <a:gd name="connsiteY45" fmla="*/ 415411 h 4376313"/>
              <a:gd name="connsiteX46" fmla="*/ 5497717 w 5503378"/>
              <a:gd name="connsiteY46" fmla="*/ 4063279 h 4376313"/>
              <a:gd name="connsiteX47" fmla="*/ 5503378 w 5503378"/>
              <a:gd name="connsiteY47" fmla="*/ 4066589 h 4376313"/>
              <a:gd name="connsiteX48" fmla="*/ 5497717 w 5503378"/>
              <a:gd name="connsiteY48" fmla="*/ 4073960 h 4376313"/>
              <a:gd name="connsiteX49" fmla="*/ 5497717 w 5503378"/>
              <a:gd name="connsiteY49" fmla="*/ 4353635 h 4376313"/>
              <a:gd name="connsiteX50" fmla="*/ 5282917 w 5503378"/>
              <a:gd name="connsiteY50" fmla="*/ 4353635 h 4376313"/>
              <a:gd name="connsiteX51" fmla="*/ 5265499 w 5503378"/>
              <a:gd name="connsiteY51" fmla="*/ 4376313 h 4376313"/>
              <a:gd name="connsiteX52" fmla="*/ 5225027 w 5503378"/>
              <a:gd name="connsiteY52" fmla="*/ 4353635 h 4376313"/>
              <a:gd name="connsiteX53" fmla="*/ 5209717 w 5503378"/>
              <a:gd name="connsiteY53" fmla="*/ 4353635 h 4376313"/>
              <a:gd name="connsiteX54" fmla="*/ 5209717 w 5503378"/>
              <a:gd name="connsiteY54" fmla="*/ 4345057 h 4376313"/>
              <a:gd name="connsiteX55" fmla="*/ 5128663 w 5503378"/>
              <a:gd name="connsiteY55" fmla="*/ 4299639 h 4376313"/>
              <a:gd name="connsiteX56" fmla="*/ 2887575 w 5503378"/>
              <a:gd name="connsiteY56" fmla="*/ 4370248 h 4376313"/>
              <a:gd name="connsiteX57" fmla="*/ 2874972 w 5503378"/>
              <a:gd name="connsiteY57" fmla="*/ 4353635 h 4376313"/>
              <a:gd name="connsiteX58" fmla="*/ 2631368 w 5503378"/>
              <a:gd name="connsiteY58" fmla="*/ 4353635 h 4376313"/>
              <a:gd name="connsiteX59" fmla="*/ 2613950 w 5503378"/>
              <a:gd name="connsiteY59" fmla="*/ 4376313 h 4376313"/>
              <a:gd name="connsiteX60" fmla="*/ 373354 w 5503378"/>
              <a:gd name="connsiteY60" fmla="*/ 4294273 h 4376313"/>
              <a:gd name="connsiteX61" fmla="*/ 295433 w 5503378"/>
              <a:gd name="connsiteY61" fmla="*/ 4337382 h 4376313"/>
              <a:gd name="connsiteX62" fmla="*/ 295433 w 5503378"/>
              <a:gd name="connsiteY62" fmla="*/ 4353635 h 4376313"/>
              <a:gd name="connsiteX63" fmla="*/ 266055 w 5503378"/>
              <a:gd name="connsiteY63" fmla="*/ 4353635 h 4376313"/>
              <a:gd name="connsiteX64" fmla="*/ 236026 w 5503378"/>
              <a:gd name="connsiteY64" fmla="*/ 4370248 h 4376313"/>
              <a:gd name="connsiteX65" fmla="*/ 223423 w 5503378"/>
              <a:gd name="connsiteY65" fmla="*/ 4353635 h 4376313"/>
              <a:gd name="connsiteX66" fmla="*/ 7433 w 5503378"/>
              <a:gd name="connsiteY66" fmla="*/ 4353635 h 4376313"/>
              <a:gd name="connsiteX67" fmla="*/ 7433 w 5503378"/>
              <a:gd name="connsiteY67" fmla="*/ 4068923 h 4376313"/>
              <a:gd name="connsiteX68" fmla="*/ 0 w 5503378"/>
              <a:gd name="connsiteY68" fmla="*/ 4059125 h 4376313"/>
              <a:gd name="connsiteX69" fmla="*/ 7433 w 5503378"/>
              <a:gd name="connsiteY69" fmla="*/ 4054857 h 4376313"/>
              <a:gd name="connsiteX70" fmla="*/ 7433 w 5503378"/>
              <a:gd name="connsiteY70" fmla="*/ 410374 h 4376313"/>
              <a:gd name="connsiteX71" fmla="*/ 1 w 5503378"/>
              <a:gd name="connsiteY71" fmla="*/ 400577 h 4376313"/>
              <a:gd name="connsiteX72" fmla="*/ 7433 w 5503378"/>
              <a:gd name="connsiteY72" fmla="*/ 396308 h 4376313"/>
              <a:gd name="connsiteX73" fmla="*/ 7433 w 5503378"/>
              <a:gd name="connsiteY73" fmla="*/ 395785 h 4376313"/>
              <a:gd name="connsiteX74" fmla="*/ 8344 w 5503378"/>
              <a:gd name="connsiteY74" fmla="*/ 395785 h 4376313"/>
              <a:gd name="connsiteX75" fmla="*/ 164264 w 5503378"/>
              <a:gd name="connsiteY75" fmla="*/ 306248 h 4376313"/>
              <a:gd name="connsiteX76" fmla="*/ 1427200 w 5503378"/>
              <a:gd name="connsiteY76" fmla="*/ 9 h 437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503378" h="4376313">
                <a:moveTo>
                  <a:pt x="1269152" y="398964"/>
                </a:moveTo>
                <a:lnTo>
                  <a:pt x="1115543" y="408642"/>
                </a:lnTo>
                <a:cubicBezTo>
                  <a:pt x="883943" y="438581"/>
                  <a:pt x="656683" y="502878"/>
                  <a:pt x="443777" y="601558"/>
                </a:cubicBezTo>
                <a:lnTo>
                  <a:pt x="295433" y="680204"/>
                </a:lnTo>
                <a:lnTo>
                  <a:pt x="295433" y="3901750"/>
                </a:lnTo>
                <a:lnTo>
                  <a:pt x="334198" y="3883118"/>
                </a:lnTo>
                <a:cubicBezTo>
                  <a:pt x="621693" y="3757526"/>
                  <a:pt x="929418" y="3684630"/>
                  <a:pt x="1240374" y="3664387"/>
                </a:cubicBezTo>
                <a:lnTo>
                  <a:pt x="1269152" y="3663489"/>
                </a:lnTo>
                <a:close/>
                <a:moveTo>
                  <a:pt x="1557152" y="398013"/>
                </a:moveTo>
                <a:lnTo>
                  <a:pt x="1557152" y="3662744"/>
                </a:lnTo>
                <a:lnTo>
                  <a:pt x="1590667" y="3663823"/>
                </a:lnTo>
                <a:cubicBezTo>
                  <a:pt x="1917207" y="3684024"/>
                  <a:pt x="2240283" y="3762256"/>
                  <a:pt x="2540219" y="3898466"/>
                </a:cubicBezTo>
                <a:lnTo>
                  <a:pt x="2594382" y="3925168"/>
                </a:lnTo>
                <a:lnTo>
                  <a:pt x="2594382" y="707255"/>
                </a:lnTo>
                <a:lnTo>
                  <a:pt x="2406911" y="606565"/>
                </a:lnTo>
                <a:cubicBezTo>
                  <a:pt x="2194644" y="506800"/>
                  <a:pt x="1967801" y="441346"/>
                  <a:pt x="1736398" y="410225"/>
                </a:cubicBezTo>
                <a:close/>
                <a:moveTo>
                  <a:pt x="4262441" y="397459"/>
                </a:moveTo>
                <a:lnTo>
                  <a:pt x="4262441" y="3666541"/>
                </a:lnTo>
                <a:lnTo>
                  <a:pt x="4347032" y="3672315"/>
                </a:lnTo>
                <a:cubicBezTo>
                  <a:pt x="4637721" y="3701454"/>
                  <a:pt x="4923968" y="3776850"/>
                  <a:pt x="5191768" y="3898466"/>
                </a:cubicBezTo>
                <a:lnTo>
                  <a:pt x="5209717" y="3907366"/>
                </a:lnTo>
                <a:lnTo>
                  <a:pt x="5209717" y="686508"/>
                </a:lnTo>
                <a:lnTo>
                  <a:pt x="5128663" y="641090"/>
                </a:lnTo>
                <a:cubicBezTo>
                  <a:pt x="4867531" y="506855"/>
                  <a:pt x="4581888" y="426223"/>
                  <a:pt x="4291291" y="399245"/>
                </a:cubicBezTo>
                <a:close/>
                <a:moveTo>
                  <a:pt x="4145671" y="390227"/>
                </a:moveTo>
                <a:cubicBezTo>
                  <a:pt x="3708114" y="376589"/>
                  <a:pt x="3266746" y="483691"/>
                  <a:pt x="2887575" y="711699"/>
                </a:cubicBezTo>
                <a:lnTo>
                  <a:pt x="2882382" y="704854"/>
                </a:lnTo>
                <a:lnTo>
                  <a:pt x="2882382" y="3932615"/>
                </a:lnTo>
                <a:lnTo>
                  <a:pt x="2974975" y="3887852"/>
                </a:lnTo>
                <a:cubicBezTo>
                  <a:pt x="3244026" y="3768874"/>
                  <a:pt x="3531042" y="3696213"/>
                  <a:pt x="3822020" y="3669830"/>
                </a:cubicBezTo>
                <a:lnTo>
                  <a:pt x="3974441" y="3660877"/>
                </a:lnTo>
                <a:lnTo>
                  <a:pt x="3974441" y="395785"/>
                </a:lnTo>
                <a:lnTo>
                  <a:pt x="4235416" y="395785"/>
                </a:lnTo>
                <a:close/>
                <a:moveTo>
                  <a:pt x="1426036" y="389080"/>
                </a:moveTo>
                <a:lnTo>
                  <a:pt x="1319604" y="395786"/>
                </a:lnTo>
                <a:lnTo>
                  <a:pt x="1524456" y="395786"/>
                </a:lnTo>
                <a:close/>
                <a:moveTo>
                  <a:pt x="1427200" y="9"/>
                </a:moveTo>
                <a:cubicBezTo>
                  <a:pt x="1863397" y="1151"/>
                  <a:pt x="2299266" y="105473"/>
                  <a:pt x="2688168" y="312853"/>
                </a:cubicBezTo>
                <a:lnTo>
                  <a:pt x="2745869" y="346413"/>
                </a:lnTo>
                <a:lnTo>
                  <a:pt x="2815813" y="306248"/>
                </a:lnTo>
                <a:cubicBezTo>
                  <a:pt x="3599725" y="-106268"/>
                  <a:pt x="4570538" y="-101877"/>
                  <a:pt x="5350123" y="318433"/>
                </a:cubicBezTo>
                <a:lnTo>
                  <a:pt x="5482419" y="395785"/>
                </a:lnTo>
                <a:lnTo>
                  <a:pt x="5497717" y="395785"/>
                </a:lnTo>
                <a:lnTo>
                  <a:pt x="5497717" y="404730"/>
                </a:lnTo>
                <a:lnTo>
                  <a:pt x="5503378" y="408040"/>
                </a:lnTo>
                <a:lnTo>
                  <a:pt x="5497717" y="415411"/>
                </a:lnTo>
                <a:lnTo>
                  <a:pt x="5497717" y="4063279"/>
                </a:lnTo>
                <a:lnTo>
                  <a:pt x="5503378" y="4066589"/>
                </a:lnTo>
                <a:lnTo>
                  <a:pt x="5497717" y="4073960"/>
                </a:lnTo>
                <a:lnTo>
                  <a:pt x="5497717" y="4353635"/>
                </a:lnTo>
                <a:lnTo>
                  <a:pt x="5282917" y="4353635"/>
                </a:lnTo>
                <a:lnTo>
                  <a:pt x="5265499" y="4376313"/>
                </a:lnTo>
                <a:lnTo>
                  <a:pt x="5225027" y="4353635"/>
                </a:lnTo>
                <a:lnTo>
                  <a:pt x="5209717" y="4353635"/>
                </a:lnTo>
                <a:lnTo>
                  <a:pt x="5209717" y="4345057"/>
                </a:lnTo>
                <a:lnTo>
                  <a:pt x="5128663" y="4299639"/>
                </a:lnTo>
                <a:cubicBezTo>
                  <a:pt x="4432311" y="3941678"/>
                  <a:pt x="3561657" y="3964900"/>
                  <a:pt x="2887575" y="4370248"/>
                </a:cubicBezTo>
                <a:lnTo>
                  <a:pt x="2874972" y="4353635"/>
                </a:lnTo>
                <a:lnTo>
                  <a:pt x="2631368" y="4353635"/>
                </a:lnTo>
                <a:lnTo>
                  <a:pt x="2613950" y="4376313"/>
                </a:lnTo>
                <a:cubicBezTo>
                  <a:pt x="1942487" y="3967532"/>
                  <a:pt x="1071997" y="3939871"/>
                  <a:pt x="373354" y="4294273"/>
                </a:cubicBezTo>
                <a:lnTo>
                  <a:pt x="295433" y="4337382"/>
                </a:lnTo>
                <a:lnTo>
                  <a:pt x="295433" y="4353635"/>
                </a:lnTo>
                <a:lnTo>
                  <a:pt x="266055" y="4353635"/>
                </a:lnTo>
                <a:lnTo>
                  <a:pt x="236026" y="4370248"/>
                </a:lnTo>
                <a:lnTo>
                  <a:pt x="223423" y="4353635"/>
                </a:lnTo>
                <a:lnTo>
                  <a:pt x="7433" y="4353635"/>
                </a:lnTo>
                <a:lnTo>
                  <a:pt x="7433" y="4068923"/>
                </a:lnTo>
                <a:lnTo>
                  <a:pt x="0" y="4059125"/>
                </a:lnTo>
                <a:lnTo>
                  <a:pt x="7433" y="4054857"/>
                </a:lnTo>
                <a:lnTo>
                  <a:pt x="7433" y="410374"/>
                </a:lnTo>
                <a:lnTo>
                  <a:pt x="1" y="400577"/>
                </a:lnTo>
                <a:lnTo>
                  <a:pt x="7433" y="396308"/>
                </a:lnTo>
                <a:lnTo>
                  <a:pt x="7433" y="395785"/>
                </a:lnTo>
                <a:lnTo>
                  <a:pt x="8344" y="395785"/>
                </a:lnTo>
                <a:lnTo>
                  <a:pt x="164264" y="306248"/>
                </a:lnTo>
                <a:cubicBezTo>
                  <a:pt x="554478" y="100906"/>
                  <a:pt x="991003" y="-1132"/>
                  <a:pt x="1427200" y="9"/>
                </a:cubicBezTo>
                <a:close/>
              </a:path>
            </a:pathLst>
          </a:custGeom>
          <a:solidFill>
            <a:srgbClr val="FF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spcBef>
                <a:spcPct val="0"/>
              </a:spcBef>
              <a:spcAft>
                <a:spcPct val="0"/>
              </a:spcAft>
            </a:pPr>
            <a:endParaRPr lang="zh-CN" altLang="en-US" sz="3600" b="1" dirty="0">
              <a:solidFill>
                <a:prstClr val="black"/>
              </a:solidFill>
              <a:latin typeface="+mn-ea"/>
              <a:cs typeface="+mn-ea"/>
              <a:sym typeface="+mn-lt"/>
            </a:endParaRPr>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37</a:t>
            </a:fld>
            <a:endParaRPr lang="zh-CN" altLang="en-US"/>
          </a:p>
        </p:txBody>
      </p:sp>
    </p:spTree>
    <p:extLst>
      <p:ext uri="{BB962C8B-B14F-4D97-AF65-F5344CB8AC3E}">
        <p14:creationId xmlns:p14="http://schemas.microsoft.com/office/powerpoint/2010/main" val="13126940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38</a:t>
            </a:fld>
            <a:endParaRPr lang="zh-CN" altLang="en-US"/>
          </a:p>
        </p:txBody>
      </p:sp>
      <p:sp>
        <p:nvSpPr>
          <p:cNvPr id="8" name="文本框 7">
            <a:extLst>
              <a:ext uri="{FF2B5EF4-FFF2-40B4-BE49-F238E27FC236}">
                <a16:creationId xmlns:a16="http://schemas.microsoft.com/office/drawing/2014/main" id="{6805EA45-9B76-4BDA-A17C-2FB5D0B783C7}"/>
              </a:ext>
            </a:extLst>
          </p:cNvPr>
          <p:cNvSpPr txBox="1"/>
          <p:nvPr/>
        </p:nvSpPr>
        <p:spPr>
          <a:xfrm>
            <a:off x="-1265468" y="283318"/>
            <a:ext cx="4207336" cy="523220"/>
          </a:xfrm>
          <a:prstGeom prst="rect">
            <a:avLst/>
          </a:prstGeom>
          <a:noFill/>
        </p:spPr>
        <p:txBody>
          <a:bodyPr wrap="square" lIns="0" rIns="0" rtlCol="0">
            <a:spAutoFit/>
          </a:bodyPr>
          <a:lstStyle/>
          <a:p>
            <a:pPr algn="ctr" defTabSz="866775" fontAlgn="base">
              <a:spcBef>
                <a:spcPct val="0"/>
              </a:spcBef>
              <a:spcAft>
                <a:spcPct val="0"/>
              </a:spcAft>
            </a:pPr>
            <a:r>
              <a:rPr lang="zh-CN" altLang="en-US" sz="2800" b="1" dirty="0">
                <a:solidFill>
                  <a:prstClr val="black"/>
                </a:solidFill>
                <a:latin typeface="+mn-ea"/>
                <a:cs typeface="+mn-ea"/>
                <a:sym typeface="+mn-lt"/>
              </a:rPr>
              <a:t>问题</a:t>
            </a:r>
          </a:p>
        </p:txBody>
      </p:sp>
      <p:sp>
        <p:nvSpPr>
          <p:cNvPr id="10" name="矩形 9">
            <a:extLst>
              <a:ext uri="{FF2B5EF4-FFF2-40B4-BE49-F238E27FC236}">
                <a16:creationId xmlns:a16="http://schemas.microsoft.com/office/drawing/2014/main" id="{1A4325F7-D64F-4003-8D55-E281C1126E74}"/>
              </a:ext>
            </a:extLst>
          </p:cNvPr>
          <p:cNvSpPr/>
          <p:nvPr/>
        </p:nvSpPr>
        <p:spPr>
          <a:xfrm>
            <a:off x="4236849" y="1794704"/>
            <a:ext cx="4004622" cy="646331"/>
          </a:xfrm>
          <a:prstGeom prst="rect">
            <a:avLst/>
          </a:prstGeom>
        </p:spPr>
        <p:txBody>
          <a:bodyPr wrap="none">
            <a:spAutoFit/>
          </a:bodyPr>
          <a:lstStyle/>
          <a:p>
            <a:r>
              <a:rPr lang="en-US" altLang="zh-CN" sz="3600" b="1" dirty="0">
                <a:hlinkClick r:id="rId3" action="ppaction://hlinksldjump"/>
              </a:rPr>
              <a:t>UML</a:t>
            </a:r>
            <a:r>
              <a:rPr lang="zh-CN" altLang="en-US" sz="3600" b="1" dirty="0">
                <a:hlinkClick r:id="rId3" action="ppaction://hlinksldjump"/>
              </a:rPr>
              <a:t>统一了什么？</a:t>
            </a:r>
            <a:endParaRPr lang="zh-CN" altLang="en-US" sz="3600" b="1" dirty="0"/>
          </a:p>
        </p:txBody>
      </p:sp>
      <p:sp>
        <p:nvSpPr>
          <p:cNvPr id="11" name="矩形 10">
            <a:extLst>
              <a:ext uri="{FF2B5EF4-FFF2-40B4-BE49-F238E27FC236}">
                <a16:creationId xmlns:a16="http://schemas.microsoft.com/office/drawing/2014/main" id="{882BD9FC-A807-4E8B-B62C-264E1B7FEF8E}"/>
              </a:ext>
            </a:extLst>
          </p:cNvPr>
          <p:cNvSpPr/>
          <p:nvPr/>
        </p:nvSpPr>
        <p:spPr>
          <a:xfrm>
            <a:off x="3350232" y="2556248"/>
            <a:ext cx="5849678" cy="646331"/>
          </a:xfrm>
          <a:prstGeom prst="rect">
            <a:avLst/>
          </a:prstGeom>
        </p:spPr>
        <p:txBody>
          <a:bodyPr wrap="none">
            <a:spAutoFit/>
          </a:bodyPr>
          <a:lstStyle/>
          <a:p>
            <a:r>
              <a:rPr lang="en-US" altLang="zh-CN" sz="3600" b="1" dirty="0">
                <a:hlinkClick r:id="rId4" action="ppaction://hlinksldjump"/>
              </a:rPr>
              <a:t>4+1 View</a:t>
            </a:r>
            <a:r>
              <a:rPr lang="zh-CN" altLang="en-US" sz="3600" b="1" dirty="0">
                <a:hlinkClick r:id="rId4" action="ppaction://hlinksldjump"/>
              </a:rPr>
              <a:t>五个视图分别是？</a:t>
            </a:r>
            <a:endParaRPr lang="zh-CN" altLang="en-US" sz="3600" b="1" dirty="0"/>
          </a:p>
        </p:txBody>
      </p:sp>
      <p:sp>
        <p:nvSpPr>
          <p:cNvPr id="12" name="矩形 11">
            <a:extLst>
              <a:ext uri="{FF2B5EF4-FFF2-40B4-BE49-F238E27FC236}">
                <a16:creationId xmlns:a16="http://schemas.microsoft.com/office/drawing/2014/main" id="{CF34ECBB-8D9A-4B63-858C-FAA1A4F88BB8}"/>
              </a:ext>
            </a:extLst>
          </p:cNvPr>
          <p:cNvSpPr/>
          <p:nvPr/>
        </p:nvSpPr>
        <p:spPr>
          <a:xfrm>
            <a:off x="501551" y="3671480"/>
            <a:ext cx="11498914" cy="1569660"/>
          </a:xfrm>
          <a:prstGeom prst="rect">
            <a:avLst/>
          </a:prstGeom>
        </p:spPr>
        <p:txBody>
          <a:bodyPr wrap="square">
            <a:spAutoFit/>
          </a:bodyPr>
          <a:lstStyle/>
          <a:p>
            <a:r>
              <a:rPr lang="en-US" altLang="zh-CN" sz="3200" dirty="0"/>
              <a:t>&gt;</a:t>
            </a:r>
            <a:r>
              <a:rPr lang="zh-CN" altLang="en-US" sz="3200" dirty="0"/>
              <a:t>如果需要考察</a:t>
            </a:r>
            <a:r>
              <a:rPr lang="zh-CN" altLang="en-US" sz="3200" b="1" dirty="0">
                <a:solidFill>
                  <a:srgbClr val="FF0000"/>
                </a:solidFill>
              </a:rPr>
              <a:t>单个用例内部多个对象的行为</a:t>
            </a:r>
            <a:r>
              <a:rPr lang="zh-CN" altLang="en-US" sz="3200" dirty="0"/>
              <a:t>可以使用：</a:t>
            </a:r>
          </a:p>
          <a:p>
            <a:r>
              <a:rPr lang="en-US" altLang="zh-CN" sz="3200" dirty="0"/>
              <a:t>&gt;</a:t>
            </a:r>
            <a:r>
              <a:rPr lang="zh-CN" altLang="en-US" sz="3200" dirty="0"/>
              <a:t>如果需要考察</a:t>
            </a:r>
            <a:r>
              <a:rPr lang="zh-CN" altLang="en-US" sz="3200" b="1" dirty="0">
                <a:solidFill>
                  <a:srgbClr val="FF0000"/>
                </a:solidFill>
              </a:rPr>
              <a:t>单个对象的行为</a:t>
            </a:r>
            <a:r>
              <a:rPr lang="zh-CN" altLang="en-US" sz="3200" dirty="0"/>
              <a:t>就需要使用：</a:t>
            </a:r>
            <a:endParaRPr lang="en-US" altLang="zh-CN" sz="3200" dirty="0"/>
          </a:p>
          <a:p>
            <a:r>
              <a:rPr lang="en-US" altLang="zh-CN" sz="3200" dirty="0"/>
              <a:t>&gt;</a:t>
            </a:r>
            <a:r>
              <a:rPr lang="zh-CN" altLang="en-US" sz="3200" dirty="0"/>
              <a:t>如果需要考察</a:t>
            </a:r>
            <a:r>
              <a:rPr lang="zh-CN" altLang="en-US" sz="3200" b="1" dirty="0">
                <a:solidFill>
                  <a:srgbClr val="FF0000"/>
                </a:solidFill>
              </a:rPr>
              <a:t>跨用例或者跨线程的行为</a:t>
            </a:r>
            <a:r>
              <a:rPr lang="zh-CN" altLang="en-US" sz="3200" dirty="0"/>
              <a:t>就需要考虑使用：</a:t>
            </a:r>
          </a:p>
        </p:txBody>
      </p:sp>
      <p:sp>
        <p:nvSpPr>
          <p:cNvPr id="6" name="矩形 5">
            <a:extLst>
              <a:ext uri="{FF2B5EF4-FFF2-40B4-BE49-F238E27FC236}">
                <a16:creationId xmlns:a16="http://schemas.microsoft.com/office/drawing/2014/main" id="{09DDA1D1-F134-4E7B-A7A4-A6900FD88AE5}"/>
              </a:ext>
            </a:extLst>
          </p:cNvPr>
          <p:cNvSpPr/>
          <p:nvPr/>
        </p:nvSpPr>
        <p:spPr>
          <a:xfrm>
            <a:off x="10354879" y="3669377"/>
            <a:ext cx="1415772" cy="584775"/>
          </a:xfrm>
          <a:prstGeom prst="rect">
            <a:avLst/>
          </a:prstGeom>
        </p:spPr>
        <p:txBody>
          <a:bodyPr wrap="none">
            <a:spAutoFit/>
          </a:bodyPr>
          <a:lstStyle/>
          <a:p>
            <a:r>
              <a:rPr lang="zh-CN" altLang="en-US" sz="3200" b="1" dirty="0"/>
              <a:t>顺序图</a:t>
            </a:r>
          </a:p>
        </p:txBody>
      </p:sp>
      <p:sp>
        <p:nvSpPr>
          <p:cNvPr id="7" name="矩形 6">
            <a:extLst>
              <a:ext uri="{FF2B5EF4-FFF2-40B4-BE49-F238E27FC236}">
                <a16:creationId xmlns:a16="http://schemas.microsoft.com/office/drawing/2014/main" id="{583C4400-DDCA-4B61-94BE-218BE60D358F}"/>
              </a:ext>
            </a:extLst>
          </p:cNvPr>
          <p:cNvSpPr/>
          <p:nvPr/>
        </p:nvSpPr>
        <p:spPr>
          <a:xfrm>
            <a:off x="8241471" y="4155076"/>
            <a:ext cx="1415772" cy="584775"/>
          </a:xfrm>
          <a:prstGeom prst="rect">
            <a:avLst/>
          </a:prstGeom>
        </p:spPr>
        <p:txBody>
          <a:bodyPr wrap="none">
            <a:spAutoFit/>
          </a:bodyPr>
          <a:lstStyle/>
          <a:p>
            <a:r>
              <a:rPr lang="zh-CN" altLang="en-US" sz="3200" b="1" dirty="0"/>
              <a:t>状态图</a:t>
            </a:r>
            <a:endParaRPr lang="zh-CN" altLang="en-US" sz="3200" dirty="0"/>
          </a:p>
        </p:txBody>
      </p:sp>
      <p:sp>
        <p:nvSpPr>
          <p:cNvPr id="14" name="矩形 13">
            <a:extLst>
              <a:ext uri="{FF2B5EF4-FFF2-40B4-BE49-F238E27FC236}">
                <a16:creationId xmlns:a16="http://schemas.microsoft.com/office/drawing/2014/main" id="{597F3526-7CCB-4943-A96F-9CECD9A8F7DB}"/>
              </a:ext>
            </a:extLst>
          </p:cNvPr>
          <p:cNvSpPr/>
          <p:nvPr/>
        </p:nvSpPr>
        <p:spPr>
          <a:xfrm>
            <a:off x="10584693" y="4639079"/>
            <a:ext cx="1415772" cy="584775"/>
          </a:xfrm>
          <a:prstGeom prst="rect">
            <a:avLst/>
          </a:prstGeom>
        </p:spPr>
        <p:txBody>
          <a:bodyPr wrap="none">
            <a:spAutoFit/>
          </a:bodyPr>
          <a:lstStyle/>
          <a:p>
            <a:r>
              <a:rPr lang="zh-CN" altLang="en-US" sz="3200" b="1" dirty="0"/>
              <a:t>活动图</a:t>
            </a:r>
            <a:endParaRPr lang="zh-CN" altLang="en-US" sz="3200" dirty="0"/>
          </a:p>
        </p:txBody>
      </p:sp>
    </p:spTree>
    <p:extLst>
      <p:ext uri="{BB962C8B-B14F-4D97-AF65-F5344CB8AC3E}">
        <p14:creationId xmlns:p14="http://schemas.microsoft.com/office/powerpoint/2010/main" val="20486882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6" grpId="0"/>
      <p:bldP spid="7"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39</a:t>
            </a:fld>
            <a:endParaRPr lang="zh-CN" altLang="en-US"/>
          </a:p>
        </p:txBody>
      </p:sp>
      <p:sp>
        <p:nvSpPr>
          <p:cNvPr id="8" name="文本框 7">
            <a:extLst>
              <a:ext uri="{FF2B5EF4-FFF2-40B4-BE49-F238E27FC236}">
                <a16:creationId xmlns:a16="http://schemas.microsoft.com/office/drawing/2014/main" id="{6805EA45-9B76-4BDA-A17C-2FB5D0B783C7}"/>
              </a:ext>
            </a:extLst>
          </p:cNvPr>
          <p:cNvSpPr txBox="1"/>
          <p:nvPr/>
        </p:nvSpPr>
        <p:spPr>
          <a:xfrm>
            <a:off x="-977369" y="308370"/>
            <a:ext cx="4207336" cy="523220"/>
          </a:xfrm>
          <a:prstGeom prst="rect">
            <a:avLst/>
          </a:prstGeom>
          <a:noFill/>
        </p:spPr>
        <p:txBody>
          <a:bodyPr wrap="square" lIns="0" rIns="0" rtlCol="0">
            <a:spAutoFit/>
          </a:bodyPr>
          <a:lstStyle/>
          <a:p>
            <a:pPr algn="ctr" defTabSz="866775" fontAlgn="base">
              <a:spcBef>
                <a:spcPct val="0"/>
              </a:spcBef>
              <a:spcAft>
                <a:spcPct val="0"/>
              </a:spcAft>
            </a:pPr>
            <a:r>
              <a:rPr lang="zh-CN" altLang="en-US" sz="2800" b="1" dirty="0">
                <a:solidFill>
                  <a:prstClr val="black"/>
                </a:solidFill>
                <a:latin typeface="+mn-ea"/>
                <a:cs typeface="+mn-ea"/>
                <a:sym typeface="+mn-lt"/>
              </a:rPr>
              <a:t>参考文献</a:t>
            </a:r>
          </a:p>
        </p:txBody>
      </p:sp>
      <p:sp>
        <p:nvSpPr>
          <p:cNvPr id="6" name="矩形 5">
            <a:extLst>
              <a:ext uri="{FF2B5EF4-FFF2-40B4-BE49-F238E27FC236}">
                <a16:creationId xmlns:a16="http://schemas.microsoft.com/office/drawing/2014/main" id="{D41042F3-9612-4967-8E3F-D400AA74A3C8}"/>
              </a:ext>
            </a:extLst>
          </p:cNvPr>
          <p:cNvSpPr/>
          <p:nvPr/>
        </p:nvSpPr>
        <p:spPr>
          <a:xfrm>
            <a:off x="2472846" y="2167425"/>
            <a:ext cx="8574067" cy="646331"/>
          </a:xfrm>
          <a:prstGeom prst="rect">
            <a:avLst/>
          </a:prstGeom>
        </p:spPr>
        <p:txBody>
          <a:bodyPr wrap="square">
            <a:spAutoFit/>
          </a:bodyPr>
          <a:lstStyle/>
          <a:p>
            <a:r>
              <a:rPr lang="en-US" altLang="zh-CN" dirty="0"/>
              <a:t>Architectural Blueprints—The “4+1” View Model of Software Architecture</a:t>
            </a:r>
          </a:p>
          <a:p>
            <a:r>
              <a:rPr lang="en-US" altLang="zh-CN" dirty="0"/>
              <a:t>https://www.cs.ubc.ca/~gregor/teaching/papers/4+1view-architecture.pdf</a:t>
            </a:r>
          </a:p>
        </p:txBody>
      </p:sp>
      <p:sp>
        <p:nvSpPr>
          <p:cNvPr id="13" name="文本框 12">
            <a:extLst>
              <a:ext uri="{FF2B5EF4-FFF2-40B4-BE49-F238E27FC236}">
                <a16:creationId xmlns:a16="http://schemas.microsoft.com/office/drawing/2014/main" id="{05A1009B-52FA-4DDF-B0A3-608304DF5A2F}"/>
              </a:ext>
            </a:extLst>
          </p:cNvPr>
          <p:cNvSpPr txBox="1"/>
          <p:nvPr/>
        </p:nvSpPr>
        <p:spPr>
          <a:xfrm>
            <a:off x="1902912" y="3245413"/>
            <a:ext cx="640916" cy="461665"/>
          </a:xfrm>
          <a:prstGeom prst="rect">
            <a:avLst/>
          </a:prstGeom>
          <a:noFill/>
        </p:spPr>
        <p:txBody>
          <a:bodyPr wrap="square" rtlCol="0">
            <a:spAutoFit/>
          </a:bodyPr>
          <a:lstStyle/>
          <a:p>
            <a:r>
              <a:rPr lang="en-US" altLang="zh-CN" sz="2400" b="1" dirty="0">
                <a:solidFill>
                  <a:srgbClr val="00B050"/>
                </a:solidFill>
              </a:rPr>
              <a:t>[2]</a:t>
            </a:r>
            <a:endParaRPr lang="zh-CN" altLang="en-US" sz="2400" b="1" dirty="0">
              <a:solidFill>
                <a:srgbClr val="00B050"/>
              </a:solidFill>
            </a:endParaRPr>
          </a:p>
        </p:txBody>
      </p:sp>
      <p:sp>
        <p:nvSpPr>
          <p:cNvPr id="14" name="文本框 13">
            <a:extLst>
              <a:ext uri="{FF2B5EF4-FFF2-40B4-BE49-F238E27FC236}">
                <a16:creationId xmlns:a16="http://schemas.microsoft.com/office/drawing/2014/main" id="{5DF16FD6-70CC-4A81-8984-CDF414F39B66}"/>
              </a:ext>
            </a:extLst>
          </p:cNvPr>
          <p:cNvSpPr txBox="1"/>
          <p:nvPr/>
        </p:nvSpPr>
        <p:spPr>
          <a:xfrm>
            <a:off x="1902912" y="2138299"/>
            <a:ext cx="640916" cy="461665"/>
          </a:xfrm>
          <a:prstGeom prst="rect">
            <a:avLst/>
          </a:prstGeom>
          <a:noFill/>
        </p:spPr>
        <p:txBody>
          <a:bodyPr wrap="square" rtlCol="0">
            <a:spAutoFit/>
          </a:bodyPr>
          <a:lstStyle/>
          <a:p>
            <a:r>
              <a:rPr lang="en-US" altLang="zh-CN" sz="2400" b="1" dirty="0">
                <a:solidFill>
                  <a:srgbClr val="00B050"/>
                </a:solidFill>
              </a:rPr>
              <a:t>[1]</a:t>
            </a:r>
            <a:endParaRPr lang="zh-CN" altLang="en-US" sz="2400" b="1" dirty="0">
              <a:solidFill>
                <a:srgbClr val="00B050"/>
              </a:solidFill>
            </a:endParaRPr>
          </a:p>
        </p:txBody>
      </p:sp>
      <p:sp>
        <p:nvSpPr>
          <p:cNvPr id="15" name="矩形 14">
            <a:extLst>
              <a:ext uri="{FF2B5EF4-FFF2-40B4-BE49-F238E27FC236}">
                <a16:creationId xmlns:a16="http://schemas.microsoft.com/office/drawing/2014/main" id="{6D610EE8-249E-4784-82A7-58964FE973B6}"/>
              </a:ext>
            </a:extLst>
          </p:cNvPr>
          <p:cNvSpPr/>
          <p:nvPr/>
        </p:nvSpPr>
        <p:spPr>
          <a:xfrm>
            <a:off x="2472846" y="4410139"/>
            <a:ext cx="7050067" cy="646331"/>
          </a:xfrm>
          <a:prstGeom prst="rect">
            <a:avLst/>
          </a:prstGeom>
        </p:spPr>
        <p:txBody>
          <a:bodyPr wrap="square">
            <a:spAutoFit/>
          </a:bodyPr>
          <a:lstStyle/>
          <a:p>
            <a:r>
              <a:rPr lang="en-US" altLang="zh-CN" dirty="0" err="1"/>
              <a:t>Booch</a:t>
            </a:r>
            <a:r>
              <a:rPr lang="en-US" altLang="zh-CN" dirty="0"/>
              <a:t> </a:t>
            </a:r>
            <a:r>
              <a:rPr lang="zh-CN" altLang="en-US" dirty="0"/>
              <a:t>方法</a:t>
            </a:r>
            <a:r>
              <a:rPr lang="en-US" altLang="zh-CN" dirty="0"/>
              <a:t>-</a:t>
            </a:r>
            <a:r>
              <a:rPr lang="zh-CN" altLang="en-US" dirty="0"/>
              <a:t>百度百科</a:t>
            </a:r>
          </a:p>
          <a:p>
            <a:r>
              <a:rPr lang="en-US" altLang="zh-CN" dirty="0"/>
              <a:t>https://baike.baidu.com/item/Booch   2018-12-22 17:11</a:t>
            </a:r>
          </a:p>
        </p:txBody>
      </p:sp>
      <p:sp>
        <p:nvSpPr>
          <p:cNvPr id="11" name="文本框 10">
            <a:extLst>
              <a:ext uri="{FF2B5EF4-FFF2-40B4-BE49-F238E27FC236}">
                <a16:creationId xmlns:a16="http://schemas.microsoft.com/office/drawing/2014/main" id="{29346148-15E4-4421-B7C1-ADF20F67B8C0}"/>
              </a:ext>
            </a:extLst>
          </p:cNvPr>
          <p:cNvSpPr txBox="1"/>
          <p:nvPr/>
        </p:nvSpPr>
        <p:spPr>
          <a:xfrm>
            <a:off x="1902912" y="4358509"/>
            <a:ext cx="640916" cy="461665"/>
          </a:xfrm>
          <a:prstGeom prst="rect">
            <a:avLst/>
          </a:prstGeom>
          <a:noFill/>
        </p:spPr>
        <p:txBody>
          <a:bodyPr wrap="square" rtlCol="0">
            <a:spAutoFit/>
          </a:bodyPr>
          <a:lstStyle/>
          <a:p>
            <a:r>
              <a:rPr lang="en-US" altLang="zh-CN" sz="2400" b="1" dirty="0">
                <a:solidFill>
                  <a:srgbClr val="00B050"/>
                </a:solidFill>
              </a:rPr>
              <a:t>[3]</a:t>
            </a:r>
            <a:endParaRPr lang="zh-CN" altLang="en-US" sz="2400" b="1" dirty="0">
              <a:solidFill>
                <a:srgbClr val="00B050"/>
              </a:solidFill>
            </a:endParaRPr>
          </a:p>
        </p:txBody>
      </p:sp>
      <p:sp>
        <p:nvSpPr>
          <p:cNvPr id="12" name="矩形 11">
            <a:extLst>
              <a:ext uri="{FF2B5EF4-FFF2-40B4-BE49-F238E27FC236}">
                <a16:creationId xmlns:a16="http://schemas.microsoft.com/office/drawing/2014/main" id="{D209047A-E221-4C65-99FA-000ED4D49344}"/>
              </a:ext>
            </a:extLst>
          </p:cNvPr>
          <p:cNvSpPr/>
          <p:nvPr/>
        </p:nvSpPr>
        <p:spPr>
          <a:xfrm>
            <a:off x="2414063" y="3318886"/>
            <a:ext cx="8090652" cy="646331"/>
          </a:xfrm>
          <a:prstGeom prst="rect">
            <a:avLst/>
          </a:prstGeom>
        </p:spPr>
        <p:txBody>
          <a:bodyPr wrap="square">
            <a:spAutoFit/>
          </a:bodyPr>
          <a:lstStyle/>
          <a:p>
            <a:r>
              <a:rPr lang="en-US" altLang="zh-CN" dirty="0"/>
              <a:t>《</a:t>
            </a:r>
            <a:r>
              <a:rPr lang="zh-CN" altLang="en-US" dirty="0"/>
              <a:t>软件需求</a:t>
            </a:r>
            <a:r>
              <a:rPr lang="en-US" altLang="zh-CN" dirty="0"/>
              <a:t>》</a:t>
            </a:r>
            <a:r>
              <a:rPr lang="zh-CN" altLang="en-US" dirty="0"/>
              <a:t>第三版 </a:t>
            </a:r>
            <a:r>
              <a:rPr lang="en-US" altLang="zh-CN" dirty="0"/>
              <a:t>Karl </a:t>
            </a:r>
            <a:r>
              <a:rPr lang="en-US" altLang="zh-CN" dirty="0" err="1"/>
              <a:t>Wiegers</a:t>
            </a:r>
            <a:r>
              <a:rPr lang="en-US" altLang="zh-CN" dirty="0"/>
              <a:t>  Joy Beatty </a:t>
            </a:r>
            <a:r>
              <a:rPr lang="zh-CN" altLang="en-US" dirty="0"/>
              <a:t>著 李忠利 李淳 霍金健 孔晨辉 译</a:t>
            </a:r>
            <a:endParaRPr lang="en-US" altLang="zh-CN" dirty="0"/>
          </a:p>
          <a:p>
            <a:r>
              <a:rPr lang="en-US" altLang="zh-CN" dirty="0"/>
              <a:t>ISBN 978-7-302-42682-0</a:t>
            </a:r>
          </a:p>
        </p:txBody>
      </p:sp>
    </p:spTree>
    <p:extLst>
      <p:ext uri="{BB962C8B-B14F-4D97-AF65-F5344CB8AC3E}">
        <p14:creationId xmlns:p14="http://schemas.microsoft.com/office/powerpoint/2010/main" val="19591207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矩形 17"/>
          <p:cNvSpPr/>
          <p:nvPr/>
        </p:nvSpPr>
        <p:spPr>
          <a:xfrm>
            <a:off x="-181708" y="108509"/>
            <a:ext cx="3292871" cy="879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spcBef>
                <a:spcPct val="0"/>
              </a:spcBef>
              <a:spcAft>
                <a:spcPct val="0"/>
              </a:spcAft>
            </a:pPr>
            <a:r>
              <a:rPr lang="en-US" altLang="zh-CN" sz="3600" b="1" dirty="0">
                <a:solidFill>
                  <a:schemeClr val="tx1"/>
                </a:solidFill>
                <a:latin typeface="+mn-ea"/>
                <a:cs typeface="+mn-ea"/>
                <a:sym typeface="+mn-lt"/>
              </a:rPr>
              <a:t>UML 9</a:t>
            </a:r>
            <a:r>
              <a:rPr lang="zh-CN" altLang="en-US" sz="3600" b="1" dirty="0">
                <a:solidFill>
                  <a:schemeClr val="tx1"/>
                </a:solidFill>
                <a:latin typeface="+mn-ea"/>
                <a:cs typeface="+mn-ea"/>
                <a:sym typeface="+mn-lt"/>
              </a:rPr>
              <a:t>种图</a:t>
            </a:r>
            <a:endParaRPr lang="zh-CN" altLang="en-US" sz="3600" b="1" dirty="0">
              <a:solidFill>
                <a:schemeClr val="tx1"/>
              </a:solidFill>
              <a:latin typeface="+mn-ea"/>
            </a:endParaRPr>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16" name="文本框 15">
            <a:extLst>
              <a:ext uri="{FF2B5EF4-FFF2-40B4-BE49-F238E27FC236}">
                <a16:creationId xmlns:a16="http://schemas.microsoft.com/office/drawing/2014/main" id="{58EA7939-0388-41D7-BB99-599C81FE9161}"/>
              </a:ext>
            </a:extLst>
          </p:cNvPr>
          <p:cNvSpPr txBox="1"/>
          <p:nvPr/>
        </p:nvSpPr>
        <p:spPr>
          <a:xfrm>
            <a:off x="2027432" y="1444551"/>
            <a:ext cx="5250155" cy="1815882"/>
          </a:xfrm>
          <a:prstGeom prst="rect">
            <a:avLst/>
          </a:prstGeom>
          <a:noFill/>
        </p:spPr>
        <p:txBody>
          <a:bodyPr wrap="none" rtlCol="0">
            <a:spAutoFit/>
          </a:bodyPr>
          <a:lstStyle/>
          <a:p>
            <a:r>
              <a:rPr lang="zh-CN" altLang="en-US" sz="2800" b="1" dirty="0"/>
              <a:t>类</a:t>
            </a:r>
            <a:r>
              <a:rPr lang="en-US" altLang="zh-CN" sz="2800" b="1" dirty="0"/>
              <a:t>    </a:t>
            </a:r>
            <a:r>
              <a:rPr lang="zh-CN" altLang="en-US" sz="2800" b="1" dirty="0"/>
              <a:t>图</a:t>
            </a:r>
            <a:r>
              <a:rPr lang="zh-CN" altLang="en-US" sz="2800" dirty="0"/>
              <a:t>：业务建模、分析、设计</a:t>
            </a:r>
            <a:endParaRPr lang="en-US" altLang="zh-CN" sz="2800" dirty="0"/>
          </a:p>
          <a:p>
            <a:r>
              <a:rPr lang="zh-CN" altLang="en-US" sz="2800" b="1" dirty="0"/>
              <a:t>对象图</a:t>
            </a:r>
            <a:r>
              <a:rPr lang="zh-CN" altLang="en-US" sz="2800" dirty="0"/>
              <a:t>：业务建模、分析、设计</a:t>
            </a:r>
            <a:endParaRPr lang="en-US" altLang="zh-CN" sz="2800" dirty="0"/>
          </a:p>
          <a:p>
            <a:r>
              <a:rPr lang="zh-CN" altLang="en-US" sz="2800" b="1" dirty="0"/>
              <a:t>构件图</a:t>
            </a:r>
            <a:r>
              <a:rPr lang="zh-CN" altLang="en-US" sz="2800" dirty="0"/>
              <a:t>：设计</a:t>
            </a:r>
            <a:endParaRPr lang="en-US" altLang="zh-CN" sz="2800" dirty="0"/>
          </a:p>
          <a:p>
            <a:r>
              <a:rPr lang="zh-CN" altLang="en-US" sz="2800" b="1" dirty="0"/>
              <a:t>部署图</a:t>
            </a:r>
            <a:r>
              <a:rPr lang="zh-CN" altLang="en-US" sz="2800" dirty="0"/>
              <a:t>：设计</a:t>
            </a:r>
          </a:p>
        </p:txBody>
      </p:sp>
      <p:sp>
        <p:nvSpPr>
          <p:cNvPr id="17" name="文本框 16">
            <a:extLst>
              <a:ext uri="{FF2B5EF4-FFF2-40B4-BE49-F238E27FC236}">
                <a16:creationId xmlns:a16="http://schemas.microsoft.com/office/drawing/2014/main" id="{92DD2D5D-8CB0-44FD-8A51-9F7424681BBE}"/>
              </a:ext>
            </a:extLst>
          </p:cNvPr>
          <p:cNvSpPr txBox="1"/>
          <p:nvPr/>
        </p:nvSpPr>
        <p:spPr>
          <a:xfrm>
            <a:off x="2027432" y="3607585"/>
            <a:ext cx="5343129" cy="2246769"/>
          </a:xfrm>
          <a:prstGeom prst="rect">
            <a:avLst/>
          </a:prstGeom>
          <a:noFill/>
        </p:spPr>
        <p:txBody>
          <a:bodyPr wrap="none" rtlCol="0">
            <a:spAutoFit/>
          </a:bodyPr>
          <a:lstStyle/>
          <a:p>
            <a:r>
              <a:rPr lang="zh-CN" altLang="en-US" sz="2800" b="1" dirty="0"/>
              <a:t>顺序图</a:t>
            </a:r>
            <a:r>
              <a:rPr lang="zh-CN" altLang="en-US" sz="2800" dirty="0"/>
              <a:t>：业务建模、分析、设计</a:t>
            </a:r>
            <a:endParaRPr lang="en-US" altLang="zh-CN" sz="2800" dirty="0"/>
          </a:p>
          <a:p>
            <a:r>
              <a:rPr lang="zh-CN" altLang="en-US" sz="2800" b="1" dirty="0"/>
              <a:t>协作图</a:t>
            </a:r>
            <a:r>
              <a:rPr lang="zh-CN" altLang="en-US" sz="2800" dirty="0"/>
              <a:t>：业务建模、分析、设计</a:t>
            </a:r>
            <a:endParaRPr lang="en-US" altLang="zh-CN" sz="2800" dirty="0"/>
          </a:p>
          <a:p>
            <a:r>
              <a:rPr lang="zh-CN" altLang="en-US" sz="2800" b="1" dirty="0"/>
              <a:t>状态图</a:t>
            </a:r>
            <a:r>
              <a:rPr lang="zh-CN" altLang="en-US" sz="2800" dirty="0"/>
              <a:t>：需求、分析、设计</a:t>
            </a:r>
            <a:endParaRPr lang="en-US" altLang="zh-CN" sz="2800" dirty="0"/>
          </a:p>
          <a:p>
            <a:r>
              <a:rPr lang="zh-CN" altLang="en-US" sz="2800" b="1" dirty="0"/>
              <a:t>活动图</a:t>
            </a:r>
            <a:r>
              <a:rPr lang="zh-CN" altLang="en-US" sz="2800" dirty="0"/>
              <a:t>：业务建模、设计</a:t>
            </a:r>
            <a:endParaRPr lang="en-US" altLang="zh-CN" sz="2800" dirty="0"/>
          </a:p>
          <a:p>
            <a:r>
              <a:rPr lang="zh-CN" altLang="en-US" sz="2800" b="1" dirty="0"/>
              <a:t>用例图</a:t>
            </a:r>
            <a:r>
              <a:rPr lang="zh-CN" altLang="en-US" sz="2800" dirty="0"/>
              <a:t>：业务建模、需求、测试</a:t>
            </a:r>
          </a:p>
        </p:txBody>
      </p:sp>
      <p:sp>
        <p:nvSpPr>
          <p:cNvPr id="20" name="文本框 19">
            <a:extLst>
              <a:ext uri="{FF2B5EF4-FFF2-40B4-BE49-F238E27FC236}">
                <a16:creationId xmlns:a16="http://schemas.microsoft.com/office/drawing/2014/main" id="{1A431FC9-AA16-41F2-9188-17592AB75613}"/>
              </a:ext>
            </a:extLst>
          </p:cNvPr>
          <p:cNvSpPr txBox="1"/>
          <p:nvPr/>
        </p:nvSpPr>
        <p:spPr>
          <a:xfrm>
            <a:off x="8130740" y="1699370"/>
            <a:ext cx="1107996" cy="4154984"/>
          </a:xfrm>
          <a:prstGeom prst="rect">
            <a:avLst/>
          </a:prstGeom>
          <a:noFill/>
        </p:spPr>
        <p:txBody>
          <a:bodyPr wrap="none" rtlCol="0">
            <a:spAutoFit/>
          </a:bodyPr>
          <a:lstStyle/>
          <a:p>
            <a:r>
              <a:rPr lang="zh-CN" altLang="en-US" sz="2400" b="1" dirty="0">
                <a:solidFill>
                  <a:srgbClr val="FF0000"/>
                </a:solidFill>
              </a:rPr>
              <a:t>静态图</a:t>
            </a:r>
            <a:endParaRPr lang="en-US" altLang="zh-CN" sz="2400" b="1" dirty="0">
              <a:solidFill>
                <a:srgbClr val="FF0000"/>
              </a:solidFill>
            </a:endParaRPr>
          </a:p>
          <a:p>
            <a:endParaRPr lang="en-US" altLang="zh-CN" sz="2400" b="1" dirty="0">
              <a:solidFill>
                <a:srgbClr val="FF0000"/>
              </a:solidFill>
            </a:endParaRPr>
          </a:p>
          <a:p>
            <a:r>
              <a:rPr lang="zh-CN" altLang="en-US" sz="2400" b="1" dirty="0">
                <a:solidFill>
                  <a:srgbClr val="FF0000"/>
                </a:solidFill>
              </a:rPr>
              <a:t>实现图</a:t>
            </a:r>
            <a:endParaRPr lang="en-US" altLang="zh-CN" sz="2400" b="1" dirty="0">
              <a:solidFill>
                <a:srgbClr val="FF0000"/>
              </a:solidFill>
            </a:endParaRPr>
          </a:p>
          <a:p>
            <a:endParaRPr lang="en-US" altLang="zh-CN" sz="2400" b="1" dirty="0">
              <a:solidFill>
                <a:srgbClr val="FF0000"/>
              </a:solidFill>
            </a:endParaRPr>
          </a:p>
          <a:p>
            <a:endParaRPr lang="en-US" altLang="zh-CN" sz="2400" b="1" dirty="0">
              <a:solidFill>
                <a:srgbClr val="FF0000"/>
              </a:solidFill>
            </a:endParaRPr>
          </a:p>
          <a:p>
            <a:endParaRPr lang="en-US" altLang="zh-CN" sz="2400" b="1" dirty="0">
              <a:solidFill>
                <a:srgbClr val="FF0000"/>
              </a:solidFill>
            </a:endParaRPr>
          </a:p>
          <a:p>
            <a:r>
              <a:rPr lang="zh-CN" altLang="en-US" sz="2400" b="1" dirty="0">
                <a:solidFill>
                  <a:srgbClr val="FF0000"/>
                </a:solidFill>
              </a:rPr>
              <a:t>交互图</a:t>
            </a:r>
            <a:endParaRPr lang="en-US" altLang="zh-CN" sz="2400" b="1" dirty="0">
              <a:solidFill>
                <a:srgbClr val="FF0000"/>
              </a:solidFill>
            </a:endParaRPr>
          </a:p>
          <a:p>
            <a:endParaRPr lang="en-US" altLang="zh-CN" sz="2400" b="1" dirty="0">
              <a:solidFill>
                <a:srgbClr val="FF0000"/>
              </a:solidFill>
            </a:endParaRPr>
          </a:p>
          <a:p>
            <a:r>
              <a:rPr lang="zh-CN" altLang="en-US" sz="2400" b="1" dirty="0">
                <a:solidFill>
                  <a:srgbClr val="FF0000"/>
                </a:solidFill>
              </a:rPr>
              <a:t>行为图</a:t>
            </a:r>
            <a:endParaRPr lang="en-US" altLang="zh-CN" sz="2400" b="1" dirty="0">
              <a:solidFill>
                <a:srgbClr val="FF0000"/>
              </a:solidFill>
            </a:endParaRPr>
          </a:p>
          <a:p>
            <a:endParaRPr lang="en-US" altLang="zh-CN" sz="2400" b="1" dirty="0">
              <a:solidFill>
                <a:srgbClr val="FF0000"/>
              </a:solidFill>
            </a:endParaRPr>
          </a:p>
          <a:p>
            <a:r>
              <a:rPr lang="zh-CN" altLang="en-US" sz="2400" b="1" dirty="0">
                <a:solidFill>
                  <a:srgbClr val="FF0000"/>
                </a:solidFill>
              </a:rPr>
              <a:t>用例图</a:t>
            </a:r>
            <a:endParaRPr lang="zh-CN" altLang="en-US" b="1" dirty="0">
              <a:solidFill>
                <a:srgbClr val="FF0000"/>
              </a:solidFill>
            </a:endParaRPr>
          </a:p>
        </p:txBody>
      </p:sp>
      <p:sp>
        <p:nvSpPr>
          <p:cNvPr id="21" name="文本框 20">
            <a:extLst>
              <a:ext uri="{FF2B5EF4-FFF2-40B4-BE49-F238E27FC236}">
                <a16:creationId xmlns:a16="http://schemas.microsoft.com/office/drawing/2014/main" id="{B95205DB-EB8C-4490-9F13-E77F0F2B77C5}"/>
              </a:ext>
            </a:extLst>
          </p:cNvPr>
          <p:cNvSpPr txBox="1"/>
          <p:nvPr/>
        </p:nvSpPr>
        <p:spPr>
          <a:xfrm>
            <a:off x="7779025" y="1308444"/>
            <a:ext cx="409086" cy="1015663"/>
          </a:xfrm>
          <a:prstGeom prst="rect">
            <a:avLst/>
          </a:prstGeom>
          <a:noFill/>
        </p:spPr>
        <p:txBody>
          <a:bodyPr wrap="none" rtlCol="0">
            <a:spAutoFit/>
          </a:bodyPr>
          <a:lstStyle/>
          <a:p>
            <a:r>
              <a:rPr lang="en-US" altLang="zh-CN" sz="6000" dirty="0"/>
              <a:t>}</a:t>
            </a:r>
            <a:endParaRPr lang="zh-CN" altLang="en-US" sz="6000" dirty="0"/>
          </a:p>
        </p:txBody>
      </p:sp>
      <p:sp>
        <p:nvSpPr>
          <p:cNvPr id="22" name="文本框 21">
            <a:extLst>
              <a:ext uri="{FF2B5EF4-FFF2-40B4-BE49-F238E27FC236}">
                <a16:creationId xmlns:a16="http://schemas.microsoft.com/office/drawing/2014/main" id="{DC5266C6-4CCD-4285-86CA-D136EEF5ED32}"/>
              </a:ext>
            </a:extLst>
          </p:cNvPr>
          <p:cNvSpPr txBox="1"/>
          <p:nvPr/>
        </p:nvSpPr>
        <p:spPr>
          <a:xfrm>
            <a:off x="7770302" y="2207201"/>
            <a:ext cx="409086" cy="1015663"/>
          </a:xfrm>
          <a:prstGeom prst="rect">
            <a:avLst/>
          </a:prstGeom>
          <a:noFill/>
        </p:spPr>
        <p:txBody>
          <a:bodyPr wrap="none" rtlCol="0">
            <a:spAutoFit/>
          </a:bodyPr>
          <a:lstStyle/>
          <a:p>
            <a:r>
              <a:rPr lang="en-US" altLang="zh-CN" sz="6000" dirty="0"/>
              <a:t>}</a:t>
            </a:r>
            <a:endParaRPr lang="zh-CN" altLang="en-US" sz="6000" dirty="0"/>
          </a:p>
        </p:txBody>
      </p:sp>
      <p:sp>
        <p:nvSpPr>
          <p:cNvPr id="23" name="文本框 22">
            <a:extLst>
              <a:ext uri="{FF2B5EF4-FFF2-40B4-BE49-F238E27FC236}">
                <a16:creationId xmlns:a16="http://schemas.microsoft.com/office/drawing/2014/main" id="{C50B0FC4-FB76-4C0D-8F15-3B550754C476}"/>
              </a:ext>
            </a:extLst>
          </p:cNvPr>
          <p:cNvSpPr txBox="1"/>
          <p:nvPr/>
        </p:nvSpPr>
        <p:spPr>
          <a:xfrm>
            <a:off x="7775159" y="3522945"/>
            <a:ext cx="409086" cy="1015663"/>
          </a:xfrm>
          <a:prstGeom prst="rect">
            <a:avLst/>
          </a:prstGeom>
          <a:noFill/>
        </p:spPr>
        <p:txBody>
          <a:bodyPr wrap="none" rtlCol="0">
            <a:spAutoFit/>
          </a:bodyPr>
          <a:lstStyle/>
          <a:p>
            <a:r>
              <a:rPr lang="en-US" altLang="zh-CN" sz="6000" dirty="0"/>
              <a:t>}</a:t>
            </a:r>
            <a:endParaRPr lang="zh-CN" altLang="en-US" sz="6000" dirty="0"/>
          </a:p>
        </p:txBody>
      </p:sp>
      <p:sp>
        <p:nvSpPr>
          <p:cNvPr id="24" name="文本框 23">
            <a:extLst>
              <a:ext uri="{FF2B5EF4-FFF2-40B4-BE49-F238E27FC236}">
                <a16:creationId xmlns:a16="http://schemas.microsoft.com/office/drawing/2014/main" id="{80F04E5F-181E-45D4-A7E7-E86069FAA76A}"/>
              </a:ext>
            </a:extLst>
          </p:cNvPr>
          <p:cNvSpPr txBox="1"/>
          <p:nvPr/>
        </p:nvSpPr>
        <p:spPr>
          <a:xfrm>
            <a:off x="7770302" y="4352165"/>
            <a:ext cx="409086" cy="1015663"/>
          </a:xfrm>
          <a:prstGeom prst="rect">
            <a:avLst/>
          </a:prstGeom>
          <a:noFill/>
        </p:spPr>
        <p:txBody>
          <a:bodyPr wrap="none" rtlCol="0">
            <a:spAutoFit/>
          </a:bodyPr>
          <a:lstStyle/>
          <a:p>
            <a:r>
              <a:rPr lang="en-US" altLang="zh-CN" sz="6000" dirty="0"/>
              <a:t>}</a:t>
            </a:r>
            <a:endParaRPr lang="zh-CN" altLang="en-US" sz="6000" dirty="0"/>
          </a:p>
        </p:txBody>
      </p:sp>
      <p:sp>
        <p:nvSpPr>
          <p:cNvPr id="25" name="文本框 24">
            <a:extLst>
              <a:ext uri="{FF2B5EF4-FFF2-40B4-BE49-F238E27FC236}">
                <a16:creationId xmlns:a16="http://schemas.microsoft.com/office/drawing/2014/main" id="{E094F840-3889-4407-9B65-048F477EB9E2}"/>
              </a:ext>
            </a:extLst>
          </p:cNvPr>
          <p:cNvSpPr txBox="1"/>
          <p:nvPr/>
        </p:nvSpPr>
        <p:spPr>
          <a:xfrm>
            <a:off x="7814384" y="5269579"/>
            <a:ext cx="320922" cy="584775"/>
          </a:xfrm>
          <a:prstGeom prst="rect">
            <a:avLst/>
          </a:prstGeom>
          <a:noFill/>
        </p:spPr>
        <p:txBody>
          <a:bodyPr wrap="none" rtlCol="0">
            <a:spAutoFit/>
          </a:bodyPr>
          <a:lstStyle/>
          <a:p>
            <a:r>
              <a:rPr lang="en-US" altLang="zh-CN" sz="3200" b="1" dirty="0"/>
              <a:t>}</a:t>
            </a:r>
            <a:endParaRPr lang="zh-CN" altLang="en-US" sz="3200" b="1" dirty="0"/>
          </a:p>
        </p:txBody>
      </p:sp>
      <p:cxnSp>
        <p:nvCxnSpPr>
          <p:cNvPr id="27" name="直接连接符 26">
            <a:extLst>
              <a:ext uri="{FF2B5EF4-FFF2-40B4-BE49-F238E27FC236}">
                <a16:creationId xmlns:a16="http://schemas.microsoft.com/office/drawing/2014/main" id="{28B81EA2-64A6-45D5-96E3-E50D4294AA08}"/>
              </a:ext>
            </a:extLst>
          </p:cNvPr>
          <p:cNvCxnSpPr/>
          <p:nvPr/>
        </p:nvCxnSpPr>
        <p:spPr>
          <a:xfrm flipV="1">
            <a:off x="416169" y="3386420"/>
            <a:ext cx="11359661" cy="37569"/>
          </a:xfrm>
          <a:prstGeom prst="line">
            <a:avLst/>
          </a:prstGeom>
          <a:ln w="38100"/>
        </p:spPr>
        <p:style>
          <a:lnRef idx="3">
            <a:schemeClr val="accent3"/>
          </a:lnRef>
          <a:fillRef idx="0">
            <a:schemeClr val="accent3"/>
          </a:fillRef>
          <a:effectRef idx="2">
            <a:schemeClr val="accent3"/>
          </a:effectRef>
          <a:fontRef idx="minor">
            <a:schemeClr val="tx1"/>
          </a:fontRef>
        </p:style>
      </p:cxnSp>
      <p:sp>
        <p:nvSpPr>
          <p:cNvPr id="28" name="文本框 27">
            <a:extLst>
              <a:ext uri="{FF2B5EF4-FFF2-40B4-BE49-F238E27FC236}">
                <a16:creationId xmlns:a16="http://schemas.microsoft.com/office/drawing/2014/main" id="{9D78C579-6A33-4188-B300-E1BB12FC20C6}"/>
              </a:ext>
            </a:extLst>
          </p:cNvPr>
          <p:cNvSpPr txBox="1"/>
          <p:nvPr/>
        </p:nvSpPr>
        <p:spPr>
          <a:xfrm>
            <a:off x="9693862" y="1828398"/>
            <a:ext cx="595035" cy="3539430"/>
          </a:xfrm>
          <a:prstGeom prst="rect">
            <a:avLst/>
          </a:prstGeom>
          <a:noFill/>
        </p:spPr>
        <p:txBody>
          <a:bodyPr wrap="none" rtlCol="0">
            <a:spAutoFit/>
          </a:bodyPr>
          <a:lstStyle/>
          <a:p>
            <a:r>
              <a:rPr lang="zh-CN" altLang="en-US" sz="3200" b="1" dirty="0">
                <a:solidFill>
                  <a:schemeClr val="accent2">
                    <a:lumMod val="75000"/>
                  </a:schemeClr>
                </a:solidFill>
                <a:latin typeface="微软雅黑" panose="020B0503020204020204" pitchFamily="34" charset="-122"/>
                <a:ea typeface="微软雅黑" panose="020B0503020204020204" pitchFamily="34" charset="-122"/>
              </a:rPr>
              <a:t>结</a:t>
            </a:r>
            <a:endParaRPr lang="en-US" altLang="zh-CN" sz="3200"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sz="3200" b="1" dirty="0">
                <a:solidFill>
                  <a:schemeClr val="accent2">
                    <a:lumMod val="75000"/>
                  </a:schemeClr>
                </a:solidFill>
                <a:latin typeface="微软雅黑" panose="020B0503020204020204" pitchFamily="34" charset="-122"/>
                <a:ea typeface="微软雅黑" panose="020B0503020204020204" pitchFamily="34" charset="-122"/>
              </a:rPr>
              <a:t>构</a:t>
            </a:r>
            <a:endParaRPr lang="en-US" altLang="zh-CN" sz="3200" b="1" dirty="0">
              <a:solidFill>
                <a:schemeClr val="accent2">
                  <a:lumMod val="75000"/>
                </a:schemeClr>
              </a:solidFill>
              <a:latin typeface="微软雅黑" panose="020B0503020204020204" pitchFamily="34" charset="-122"/>
              <a:ea typeface="微软雅黑" panose="020B0503020204020204" pitchFamily="34" charset="-122"/>
            </a:endParaRPr>
          </a:p>
          <a:p>
            <a:endParaRPr lang="en-US" altLang="zh-CN" sz="3200" b="1" dirty="0">
              <a:solidFill>
                <a:schemeClr val="accent2">
                  <a:lumMod val="75000"/>
                </a:schemeClr>
              </a:solidFill>
              <a:latin typeface="微软雅黑" panose="020B0503020204020204" pitchFamily="34" charset="-122"/>
              <a:ea typeface="微软雅黑" panose="020B0503020204020204" pitchFamily="34" charset="-122"/>
            </a:endParaRPr>
          </a:p>
          <a:p>
            <a:endParaRPr lang="en-US" altLang="zh-CN" sz="3200" b="1" dirty="0">
              <a:solidFill>
                <a:schemeClr val="accent2">
                  <a:lumMod val="75000"/>
                </a:schemeClr>
              </a:solidFill>
              <a:latin typeface="微软雅黑" panose="020B0503020204020204" pitchFamily="34" charset="-122"/>
              <a:ea typeface="微软雅黑" panose="020B0503020204020204" pitchFamily="34" charset="-122"/>
            </a:endParaRPr>
          </a:p>
          <a:p>
            <a:endParaRPr lang="en-US" altLang="zh-CN" sz="3200"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sz="3200" b="1" dirty="0">
                <a:solidFill>
                  <a:schemeClr val="accent2">
                    <a:lumMod val="75000"/>
                  </a:schemeClr>
                </a:solidFill>
                <a:latin typeface="微软雅黑" panose="020B0503020204020204" pitchFamily="34" charset="-122"/>
                <a:ea typeface="微软雅黑" panose="020B0503020204020204" pitchFamily="34" charset="-122"/>
              </a:rPr>
              <a:t>行</a:t>
            </a:r>
            <a:endParaRPr lang="en-US" altLang="zh-CN" sz="3200"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sz="3200" b="1" dirty="0">
                <a:solidFill>
                  <a:schemeClr val="accent2">
                    <a:lumMod val="75000"/>
                  </a:schemeClr>
                </a:solidFill>
                <a:latin typeface="微软雅黑" panose="020B0503020204020204" pitchFamily="34" charset="-122"/>
                <a:ea typeface="微软雅黑" panose="020B0503020204020204" pitchFamily="34" charset="-122"/>
              </a:rPr>
              <a:t>为</a:t>
            </a:r>
          </a:p>
        </p:txBody>
      </p:sp>
    </p:spTree>
    <p:extLst>
      <p:ext uri="{BB962C8B-B14F-4D97-AF65-F5344CB8AC3E}">
        <p14:creationId xmlns:p14="http://schemas.microsoft.com/office/powerpoint/2010/main" val="227420852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40</a:t>
            </a:fld>
            <a:endParaRPr lang="zh-CN" altLang="en-US"/>
          </a:p>
        </p:txBody>
      </p:sp>
      <p:sp>
        <p:nvSpPr>
          <p:cNvPr id="8" name="文本框 7">
            <a:extLst>
              <a:ext uri="{FF2B5EF4-FFF2-40B4-BE49-F238E27FC236}">
                <a16:creationId xmlns:a16="http://schemas.microsoft.com/office/drawing/2014/main" id="{6805EA45-9B76-4BDA-A17C-2FB5D0B783C7}"/>
              </a:ext>
            </a:extLst>
          </p:cNvPr>
          <p:cNvSpPr txBox="1"/>
          <p:nvPr/>
        </p:nvSpPr>
        <p:spPr>
          <a:xfrm>
            <a:off x="-977369" y="308370"/>
            <a:ext cx="4207336" cy="523220"/>
          </a:xfrm>
          <a:prstGeom prst="rect">
            <a:avLst/>
          </a:prstGeom>
          <a:noFill/>
        </p:spPr>
        <p:txBody>
          <a:bodyPr wrap="square" lIns="0" rIns="0" rtlCol="0">
            <a:spAutoFit/>
          </a:bodyPr>
          <a:lstStyle/>
          <a:p>
            <a:pPr algn="ctr" defTabSz="866775" fontAlgn="base">
              <a:spcBef>
                <a:spcPct val="0"/>
              </a:spcBef>
              <a:spcAft>
                <a:spcPct val="0"/>
              </a:spcAft>
            </a:pPr>
            <a:r>
              <a:rPr lang="en-US" altLang="zh-CN" sz="2800" b="1" dirty="0">
                <a:solidFill>
                  <a:prstClr val="black"/>
                </a:solidFill>
                <a:latin typeface="+mn-ea"/>
                <a:cs typeface="+mn-ea"/>
                <a:sym typeface="+mn-lt"/>
              </a:rPr>
              <a:t>PPT</a:t>
            </a:r>
            <a:r>
              <a:rPr lang="zh-CN" altLang="en-US" sz="2800" b="1" dirty="0">
                <a:solidFill>
                  <a:prstClr val="black"/>
                </a:solidFill>
                <a:latin typeface="+mn-ea"/>
                <a:cs typeface="+mn-ea"/>
                <a:sym typeface="+mn-lt"/>
              </a:rPr>
              <a:t>分工</a:t>
            </a:r>
          </a:p>
        </p:txBody>
      </p:sp>
      <p:sp>
        <p:nvSpPr>
          <p:cNvPr id="6" name="矩形 5">
            <a:extLst>
              <a:ext uri="{FF2B5EF4-FFF2-40B4-BE49-F238E27FC236}">
                <a16:creationId xmlns:a16="http://schemas.microsoft.com/office/drawing/2014/main" id="{D41042F3-9612-4967-8E3F-D400AA74A3C8}"/>
              </a:ext>
            </a:extLst>
          </p:cNvPr>
          <p:cNvSpPr/>
          <p:nvPr/>
        </p:nvSpPr>
        <p:spPr>
          <a:xfrm>
            <a:off x="2592918" y="2034784"/>
            <a:ext cx="8880954" cy="2554545"/>
          </a:xfrm>
          <a:prstGeom prst="rect">
            <a:avLst/>
          </a:prstGeom>
        </p:spPr>
        <p:txBody>
          <a:bodyPr wrap="square">
            <a:spAutoFit/>
          </a:bodyPr>
          <a:lstStyle/>
          <a:p>
            <a:r>
              <a:rPr lang="zh-CN" altLang="en-US" sz="3200" b="1" dirty="0"/>
              <a:t>赵豪杰 </a:t>
            </a:r>
            <a:r>
              <a:rPr lang="en-US" altLang="zh-CN" sz="3200" dirty="0"/>
              <a:t>PPT</a:t>
            </a:r>
            <a:r>
              <a:rPr lang="zh-CN" altLang="en-US" sz="3200" dirty="0"/>
              <a:t>资料</a:t>
            </a:r>
            <a:r>
              <a:rPr lang="en-US" altLang="zh-CN" sz="3200" dirty="0"/>
              <a:t>-</a:t>
            </a:r>
            <a:r>
              <a:rPr lang="zh-CN" altLang="en-US" sz="3200" dirty="0"/>
              <a:t>顺序图 </a:t>
            </a:r>
            <a:r>
              <a:rPr lang="en-US" altLang="zh-CN" sz="3200" dirty="0"/>
              <a:t>PPT</a:t>
            </a:r>
            <a:r>
              <a:rPr lang="zh-CN" altLang="en-US" sz="3200" dirty="0"/>
              <a:t>审核</a:t>
            </a:r>
            <a:endParaRPr lang="en-US" altLang="zh-CN" sz="3200" dirty="0"/>
          </a:p>
          <a:p>
            <a:r>
              <a:rPr lang="zh-CN" altLang="en-US" sz="3200" b="1" dirty="0"/>
              <a:t>张嘉诚</a:t>
            </a:r>
            <a:r>
              <a:rPr lang="zh-CN" altLang="en-US" sz="3200" dirty="0"/>
              <a:t> </a:t>
            </a:r>
            <a:r>
              <a:rPr lang="en-US" altLang="zh-CN" sz="3200" dirty="0"/>
              <a:t>PPT</a:t>
            </a:r>
            <a:r>
              <a:rPr lang="zh-CN" altLang="en-US" sz="3200" dirty="0"/>
              <a:t>制作 </a:t>
            </a:r>
            <a:r>
              <a:rPr lang="en-US" altLang="zh-CN" sz="3200" dirty="0"/>
              <a:t>PPT</a:t>
            </a:r>
            <a:r>
              <a:rPr lang="zh-CN" altLang="en-US" sz="3200" dirty="0"/>
              <a:t>资料</a:t>
            </a:r>
            <a:r>
              <a:rPr lang="en-US" altLang="zh-CN" sz="3200" dirty="0"/>
              <a:t>-</a:t>
            </a:r>
            <a:r>
              <a:rPr lang="zh-CN" altLang="en-US" sz="3200" dirty="0"/>
              <a:t>用例图</a:t>
            </a:r>
            <a:endParaRPr lang="en-US" altLang="zh-CN" sz="3200" dirty="0"/>
          </a:p>
          <a:p>
            <a:r>
              <a:rPr lang="zh-CN" altLang="en-US" sz="3200" b="1" dirty="0"/>
              <a:t>苏碧青</a:t>
            </a:r>
            <a:r>
              <a:rPr lang="zh-CN" altLang="en-US" sz="3200" dirty="0"/>
              <a:t> </a:t>
            </a:r>
            <a:r>
              <a:rPr lang="en-US" altLang="zh-CN" sz="3200" dirty="0"/>
              <a:t>PPT</a:t>
            </a:r>
            <a:r>
              <a:rPr lang="zh-CN" altLang="en-US" sz="3200" dirty="0"/>
              <a:t>制作 </a:t>
            </a:r>
            <a:r>
              <a:rPr lang="en-US" altLang="zh-CN" sz="3200" dirty="0"/>
              <a:t>PPT</a:t>
            </a:r>
            <a:r>
              <a:rPr lang="zh-CN" altLang="en-US" sz="3200" dirty="0"/>
              <a:t>资料</a:t>
            </a:r>
            <a:r>
              <a:rPr lang="en-US" altLang="zh-CN" sz="3200" dirty="0"/>
              <a:t>-</a:t>
            </a:r>
            <a:r>
              <a:rPr lang="zh-CN" altLang="en-US" sz="3200" dirty="0"/>
              <a:t>状态转换图</a:t>
            </a:r>
            <a:endParaRPr lang="en-US" altLang="zh-CN" sz="3200" dirty="0"/>
          </a:p>
          <a:p>
            <a:r>
              <a:rPr lang="zh-CN" altLang="en-US" sz="3200" b="1" dirty="0"/>
              <a:t>罗培铖</a:t>
            </a:r>
            <a:r>
              <a:rPr lang="zh-CN" altLang="en-US" sz="3200" dirty="0"/>
              <a:t> </a:t>
            </a:r>
            <a:r>
              <a:rPr lang="en-US" altLang="zh-CN" sz="3200" dirty="0"/>
              <a:t>PPT</a:t>
            </a:r>
            <a:r>
              <a:rPr lang="zh-CN" altLang="en-US" sz="3200" dirty="0"/>
              <a:t>资料</a:t>
            </a:r>
            <a:r>
              <a:rPr lang="en-US" altLang="zh-CN" sz="3200" dirty="0"/>
              <a:t>-</a:t>
            </a:r>
            <a:r>
              <a:rPr lang="zh-CN" altLang="en-US" sz="3200" dirty="0"/>
              <a:t>部署图 文字资料整合</a:t>
            </a:r>
            <a:endParaRPr lang="en-US" altLang="zh-CN" sz="3200" dirty="0"/>
          </a:p>
          <a:p>
            <a:r>
              <a:rPr lang="zh-CN" altLang="en-US" sz="3200" b="1" dirty="0"/>
              <a:t>郑丞钧</a:t>
            </a:r>
            <a:r>
              <a:rPr lang="zh-CN" altLang="en-US" sz="3200" dirty="0"/>
              <a:t> </a:t>
            </a:r>
            <a:r>
              <a:rPr lang="en-US" altLang="zh-CN" sz="3200" dirty="0"/>
              <a:t>PPT</a:t>
            </a:r>
            <a:r>
              <a:rPr lang="zh-CN" altLang="en-US" sz="3200" dirty="0"/>
              <a:t>资料</a:t>
            </a:r>
            <a:r>
              <a:rPr lang="en-US" altLang="zh-CN" sz="3200" dirty="0"/>
              <a:t>-</a:t>
            </a:r>
            <a:r>
              <a:rPr lang="zh-CN" altLang="en-US" sz="3200" dirty="0"/>
              <a:t>用例说明</a:t>
            </a:r>
            <a:endParaRPr lang="en-US" altLang="zh-CN" sz="3200" dirty="0"/>
          </a:p>
        </p:txBody>
      </p:sp>
    </p:spTree>
    <p:extLst>
      <p:ext uri="{BB962C8B-B14F-4D97-AF65-F5344CB8AC3E}">
        <p14:creationId xmlns:p14="http://schemas.microsoft.com/office/powerpoint/2010/main" val="22410014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41</a:t>
            </a:fld>
            <a:endParaRPr lang="zh-CN" altLang="en-US"/>
          </a:p>
        </p:txBody>
      </p:sp>
      <p:sp>
        <p:nvSpPr>
          <p:cNvPr id="8" name="文本框 7">
            <a:extLst>
              <a:ext uri="{FF2B5EF4-FFF2-40B4-BE49-F238E27FC236}">
                <a16:creationId xmlns:a16="http://schemas.microsoft.com/office/drawing/2014/main" id="{6805EA45-9B76-4BDA-A17C-2FB5D0B783C7}"/>
              </a:ext>
            </a:extLst>
          </p:cNvPr>
          <p:cNvSpPr txBox="1"/>
          <p:nvPr/>
        </p:nvSpPr>
        <p:spPr>
          <a:xfrm>
            <a:off x="-977369" y="308370"/>
            <a:ext cx="4207336" cy="523220"/>
          </a:xfrm>
          <a:prstGeom prst="rect">
            <a:avLst/>
          </a:prstGeom>
          <a:noFill/>
        </p:spPr>
        <p:txBody>
          <a:bodyPr wrap="square" lIns="0" rIns="0" rtlCol="0">
            <a:spAutoFit/>
          </a:bodyPr>
          <a:lstStyle/>
          <a:p>
            <a:pPr algn="ctr" defTabSz="866775" fontAlgn="base">
              <a:spcBef>
                <a:spcPct val="0"/>
              </a:spcBef>
              <a:spcAft>
                <a:spcPct val="0"/>
              </a:spcAft>
            </a:pPr>
            <a:r>
              <a:rPr lang="zh-CN" altLang="en-US" sz="2800" b="1" dirty="0">
                <a:solidFill>
                  <a:prstClr val="black"/>
                </a:solidFill>
                <a:latin typeface="+mn-ea"/>
                <a:cs typeface="+mn-ea"/>
                <a:sym typeface="+mn-lt"/>
              </a:rPr>
              <a:t>绩效考评</a:t>
            </a:r>
          </a:p>
        </p:txBody>
      </p:sp>
      <p:pic>
        <p:nvPicPr>
          <p:cNvPr id="7" name="图片 6">
            <a:extLst>
              <a:ext uri="{FF2B5EF4-FFF2-40B4-BE49-F238E27FC236}">
                <a16:creationId xmlns:a16="http://schemas.microsoft.com/office/drawing/2014/main" id="{F187902B-6657-4111-B3BB-0334BFC19A68}"/>
              </a:ext>
            </a:extLst>
          </p:cNvPr>
          <p:cNvPicPr>
            <a:picLocks noChangeAspect="1"/>
          </p:cNvPicPr>
          <p:nvPr/>
        </p:nvPicPr>
        <p:blipFill>
          <a:blip r:embed="rId3"/>
          <a:stretch>
            <a:fillRect/>
          </a:stretch>
        </p:blipFill>
        <p:spPr>
          <a:xfrm>
            <a:off x="609127" y="705932"/>
            <a:ext cx="3367983" cy="2872013"/>
          </a:xfrm>
          <a:prstGeom prst="rect">
            <a:avLst/>
          </a:prstGeom>
        </p:spPr>
      </p:pic>
      <p:pic>
        <p:nvPicPr>
          <p:cNvPr id="10" name="图片 9">
            <a:extLst>
              <a:ext uri="{FF2B5EF4-FFF2-40B4-BE49-F238E27FC236}">
                <a16:creationId xmlns:a16="http://schemas.microsoft.com/office/drawing/2014/main" id="{D782A734-F151-4EF1-94C1-246C035C6C11}"/>
              </a:ext>
            </a:extLst>
          </p:cNvPr>
          <p:cNvPicPr>
            <a:picLocks noChangeAspect="1"/>
          </p:cNvPicPr>
          <p:nvPr/>
        </p:nvPicPr>
        <p:blipFill>
          <a:blip r:embed="rId4"/>
          <a:stretch>
            <a:fillRect/>
          </a:stretch>
        </p:blipFill>
        <p:spPr>
          <a:xfrm>
            <a:off x="4450552" y="688538"/>
            <a:ext cx="3290896" cy="2740462"/>
          </a:xfrm>
          <a:prstGeom prst="rect">
            <a:avLst/>
          </a:prstGeom>
        </p:spPr>
      </p:pic>
      <p:pic>
        <p:nvPicPr>
          <p:cNvPr id="11" name="图片 10">
            <a:extLst>
              <a:ext uri="{FF2B5EF4-FFF2-40B4-BE49-F238E27FC236}">
                <a16:creationId xmlns:a16="http://schemas.microsoft.com/office/drawing/2014/main" id="{CE9EB6B4-A0B8-4936-BD2C-B52BD1DE566C}"/>
              </a:ext>
            </a:extLst>
          </p:cNvPr>
          <p:cNvPicPr>
            <a:picLocks noChangeAspect="1"/>
          </p:cNvPicPr>
          <p:nvPr/>
        </p:nvPicPr>
        <p:blipFill>
          <a:blip r:embed="rId5"/>
          <a:stretch>
            <a:fillRect/>
          </a:stretch>
        </p:blipFill>
        <p:spPr>
          <a:xfrm>
            <a:off x="8118861" y="705932"/>
            <a:ext cx="3437719" cy="2723068"/>
          </a:xfrm>
          <a:prstGeom prst="rect">
            <a:avLst/>
          </a:prstGeom>
        </p:spPr>
      </p:pic>
      <p:pic>
        <p:nvPicPr>
          <p:cNvPr id="12" name="图片 11">
            <a:extLst>
              <a:ext uri="{FF2B5EF4-FFF2-40B4-BE49-F238E27FC236}">
                <a16:creationId xmlns:a16="http://schemas.microsoft.com/office/drawing/2014/main" id="{DA066515-2E8B-4ED6-93E9-033083200DED}"/>
              </a:ext>
            </a:extLst>
          </p:cNvPr>
          <p:cNvPicPr>
            <a:picLocks noChangeAspect="1"/>
          </p:cNvPicPr>
          <p:nvPr/>
        </p:nvPicPr>
        <p:blipFill>
          <a:blip r:embed="rId6"/>
          <a:stretch>
            <a:fillRect/>
          </a:stretch>
        </p:blipFill>
        <p:spPr>
          <a:xfrm>
            <a:off x="2819328" y="3536533"/>
            <a:ext cx="3669735" cy="2848350"/>
          </a:xfrm>
          <a:prstGeom prst="rect">
            <a:avLst/>
          </a:prstGeom>
        </p:spPr>
      </p:pic>
      <p:pic>
        <p:nvPicPr>
          <p:cNvPr id="13" name="图片 12">
            <a:extLst>
              <a:ext uri="{FF2B5EF4-FFF2-40B4-BE49-F238E27FC236}">
                <a16:creationId xmlns:a16="http://schemas.microsoft.com/office/drawing/2014/main" id="{98D4B956-8810-47A0-B111-0D61E1A0D07E}"/>
              </a:ext>
            </a:extLst>
          </p:cNvPr>
          <p:cNvPicPr>
            <a:picLocks noChangeAspect="1"/>
          </p:cNvPicPr>
          <p:nvPr/>
        </p:nvPicPr>
        <p:blipFill>
          <a:blip r:embed="rId7"/>
          <a:stretch>
            <a:fillRect/>
          </a:stretch>
        </p:blipFill>
        <p:spPr>
          <a:xfrm>
            <a:off x="6948681" y="3536533"/>
            <a:ext cx="3501166" cy="2779642"/>
          </a:xfrm>
          <a:prstGeom prst="rect">
            <a:avLst/>
          </a:prstGeom>
        </p:spPr>
      </p:pic>
    </p:spTree>
    <p:extLst>
      <p:ext uri="{BB962C8B-B14F-4D97-AF65-F5344CB8AC3E}">
        <p14:creationId xmlns:p14="http://schemas.microsoft.com/office/powerpoint/2010/main" val="20940263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日期占位符 1">
            <a:extLst>
              <a:ext uri="{FF2B5EF4-FFF2-40B4-BE49-F238E27FC236}">
                <a16:creationId xmlns:a16="http://schemas.microsoft.com/office/drawing/2014/main" id="{DDE9587E-6C51-45EB-A91D-3EC47F19249F}"/>
              </a:ext>
            </a:extLst>
          </p:cNvPr>
          <p:cNvSpPr>
            <a:spLocks noGrp="1"/>
          </p:cNvSpPr>
          <p:nvPr>
            <p:ph type="dt" sz="half" idx="10"/>
          </p:nvPr>
        </p:nvSpPr>
        <p:spPr/>
        <p:txBody>
          <a:bodyPr/>
          <a:lstStyle/>
          <a:p>
            <a:fld id="{8809061D-AE28-4D04-B2F9-59B2C75B899D}" type="datetime1">
              <a:rPr lang="zh-CN" altLang="en-US" smtClean="0"/>
              <a:t>2018/12/25</a:t>
            </a:fld>
            <a:endParaRPr lang="zh-CN" altLang="en-US"/>
          </a:p>
        </p:txBody>
      </p:sp>
      <p:sp>
        <p:nvSpPr>
          <p:cNvPr id="3" name="页脚占位符 2">
            <a:extLst>
              <a:ext uri="{FF2B5EF4-FFF2-40B4-BE49-F238E27FC236}">
                <a16:creationId xmlns:a16="http://schemas.microsoft.com/office/drawing/2014/main" id="{D3B69617-E97B-4F6F-AC7C-1AE7C0DE93F3}"/>
              </a:ext>
            </a:extLst>
          </p:cNvPr>
          <p:cNvSpPr>
            <a:spLocks noGrp="1"/>
          </p:cNvSpPr>
          <p:nvPr>
            <p:ph type="ftr" sz="quarter" idx="11"/>
          </p:nvPr>
        </p:nvSpPr>
        <p:spPr/>
        <p:txBody>
          <a:bodyPr/>
          <a:lstStyle/>
          <a:p>
            <a:r>
              <a:rPr lang="en-US" altLang="zh-CN"/>
              <a:t>PRD2018-G06</a:t>
            </a:r>
            <a:endParaRPr lang="zh-CN" altLang="en-US"/>
          </a:p>
        </p:txBody>
      </p:sp>
      <p:sp>
        <p:nvSpPr>
          <p:cNvPr id="9" name="灯片编号占位符 8">
            <a:extLst>
              <a:ext uri="{FF2B5EF4-FFF2-40B4-BE49-F238E27FC236}">
                <a16:creationId xmlns:a16="http://schemas.microsoft.com/office/drawing/2014/main" id="{98E13260-6317-4DDC-B327-4E6C651BCE98}"/>
              </a:ext>
            </a:extLst>
          </p:cNvPr>
          <p:cNvSpPr>
            <a:spLocks noGrp="1"/>
          </p:cNvSpPr>
          <p:nvPr>
            <p:ph type="sldNum" sz="quarter" idx="12"/>
          </p:nvPr>
        </p:nvSpPr>
        <p:spPr/>
        <p:txBody>
          <a:bodyPr/>
          <a:lstStyle/>
          <a:p>
            <a:fld id="{06ABA5CD-7A95-40B8-90D9-C5B6B6D9B417}" type="slidenum">
              <a:rPr lang="zh-CN" altLang="en-US" smtClean="0"/>
              <a:t>42</a:t>
            </a:fld>
            <a:endParaRPr lang="zh-CN" altLang="en-US"/>
          </a:p>
        </p:txBody>
      </p:sp>
      <p:sp>
        <p:nvSpPr>
          <p:cNvPr id="7" name="文本框 6">
            <a:extLst>
              <a:ext uri="{FF2B5EF4-FFF2-40B4-BE49-F238E27FC236}">
                <a16:creationId xmlns:a16="http://schemas.microsoft.com/office/drawing/2014/main" id="{652A6DE7-709B-4905-9DB9-09ADAE026437}"/>
              </a:ext>
            </a:extLst>
          </p:cNvPr>
          <p:cNvSpPr txBox="1"/>
          <p:nvPr/>
        </p:nvSpPr>
        <p:spPr>
          <a:xfrm>
            <a:off x="4153006" y="3043486"/>
            <a:ext cx="3750136" cy="1323439"/>
          </a:xfrm>
          <a:prstGeom prst="rect">
            <a:avLst/>
          </a:prstGeom>
          <a:noFill/>
        </p:spPr>
        <p:txBody>
          <a:bodyPr wrap="square" lIns="0" rIns="0" rtlCol="0">
            <a:spAutoFit/>
          </a:bodyPr>
          <a:lstStyle/>
          <a:p>
            <a:pPr algn="ctr" defTabSz="866775" fontAlgn="base">
              <a:spcBef>
                <a:spcPct val="0"/>
              </a:spcBef>
              <a:spcAft>
                <a:spcPct val="0"/>
              </a:spcAft>
            </a:pPr>
            <a:r>
              <a:rPr lang="en-US" altLang="zh-CN" sz="4000" b="1" dirty="0">
                <a:solidFill>
                  <a:prstClr val="black"/>
                </a:solidFill>
                <a:latin typeface="+mn-ea"/>
                <a:cs typeface="+mn-ea"/>
                <a:sym typeface="+mn-lt"/>
              </a:rPr>
              <a:t>THANKS.</a:t>
            </a:r>
          </a:p>
          <a:p>
            <a:pPr algn="ctr" defTabSz="866775" fontAlgn="base">
              <a:spcBef>
                <a:spcPct val="0"/>
              </a:spcBef>
              <a:spcAft>
                <a:spcPct val="0"/>
              </a:spcAft>
            </a:pPr>
            <a:endParaRPr lang="zh-CN" altLang="en-US" sz="4000" b="1" dirty="0">
              <a:solidFill>
                <a:prstClr val="black"/>
              </a:solidFill>
              <a:latin typeface="+mn-ea"/>
              <a:cs typeface="+mn-ea"/>
              <a:sym typeface="+mn-lt"/>
            </a:endParaRPr>
          </a:p>
        </p:txBody>
      </p:sp>
    </p:spTree>
    <p:extLst>
      <p:ext uri="{BB962C8B-B14F-4D97-AF65-F5344CB8AC3E}">
        <p14:creationId xmlns:p14="http://schemas.microsoft.com/office/powerpoint/2010/main" val="8039099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5</a:t>
            </a:fld>
            <a:endParaRPr lang="zh-CN" altLang="en-US"/>
          </a:p>
        </p:txBody>
      </p:sp>
      <p:sp>
        <p:nvSpPr>
          <p:cNvPr id="24" name="文本框 23">
            <a:extLst>
              <a:ext uri="{FF2B5EF4-FFF2-40B4-BE49-F238E27FC236}">
                <a16:creationId xmlns:a16="http://schemas.microsoft.com/office/drawing/2014/main" id="{B6E73A13-2A97-4F19-86DC-7B9CED97A5A1}"/>
              </a:ext>
            </a:extLst>
          </p:cNvPr>
          <p:cNvSpPr txBox="1"/>
          <p:nvPr/>
        </p:nvSpPr>
        <p:spPr>
          <a:xfrm>
            <a:off x="2528826" y="1355404"/>
            <a:ext cx="8204184" cy="707886"/>
          </a:xfrm>
          <a:prstGeom prst="rect">
            <a:avLst/>
          </a:prstGeom>
          <a:noFill/>
        </p:spPr>
        <p:txBody>
          <a:bodyPr wrap="square" lIns="0" rIns="0" rtlCol="0">
            <a:spAutoFit/>
          </a:bodyPr>
          <a:lstStyle/>
          <a:p>
            <a:pPr defTabSz="866775" fontAlgn="base">
              <a:spcBef>
                <a:spcPct val="0"/>
              </a:spcBef>
              <a:spcAft>
                <a:spcPct val="0"/>
              </a:spcAft>
            </a:pPr>
            <a:r>
              <a:rPr lang="en-US" altLang="zh-CN" sz="4000" b="1" dirty="0">
                <a:solidFill>
                  <a:prstClr val="black"/>
                </a:solidFill>
                <a:latin typeface="+mn-ea"/>
                <a:cs typeface="+mn-ea"/>
                <a:sym typeface="+mn-lt"/>
              </a:rPr>
              <a:t>Q</a:t>
            </a:r>
            <a:r>
              <a:rPr lang="zh-CN" altLang="en-US" sz="4000" b="1" dirty="0">
                <a:solidFill>
                  <a:prstClr val="black"/>
                </a:solidFill>
                <a:latin typeface="+mn-ea"/>
                <a:cs typeface="+mn-ea"/>
                <a:sym typeface="+mn-lt"/>
              </a:rPr>
              <a:t>：为什么要学习用</a:t>
            </a:r>
            <a:r>
              <a:rPr lang="en-US" altLang="zh-CN" sz="4000" b="1" dirty="0">
                <a:solidFill>
                  <a:prstClr val="black"/>
                </a:solidFill>
                <a:latin typeface="+mn-ea"/>
                <a:cs typeface="+mn-ea"/>
                <a:sym typeface="+mn-lt"/>
              </a:rPr>
              <a:t>UML</a:t>
            </a:r>
            <a:r>
              <a:rPr lang="zh-CN" altLang="en-US" sz="4000" b="1" dirty="0">
                <a:solidFill>
                  <a:prstClr val="black"/>
                </a:solidFill>
                <a:latin typeface="+mn-ea"/>
                <a:cs typeface="+mn-ea"/>
                <a:sym typeface="+mn-lt"/>
              </a:rPr>
              <a:t>建模？</a:t>
            </a:r>
            <a:endParaRPr lang="en-US" altLang="zh-CN" sz="4000" b="1" dirty="0">
              <a:solidFill>
                <a:prstClr val="black"/>
              </a:solidFill>
              <a:latin typeface="+mn-ea"/>
              <a:cs typeface="+mn-ea"/>
              <a:sym typeface="+mn-lt"/>
            </a:endParaRPr>
          </a:p>
        </p:txBody>
      </p:sp>
      <p:sp>
        <p:nvSpPr>
          <p:cNvPr id="10" name="矩形 9">
            <a:extLst>
              <a:ext uri="{FF2B5EF4-FFF2-40B4-BE49-F238E27FC236}">
                <a16:creationId xmlns:a16="http://schemas.microsoft.com/office/drawing/2014/main" id="{102B91D7-D4D8-4144-A497-415A1EBA62C3}"/>
              </a:ext>
            </a:extLst>
          </p:cNvPr>
          <p:cNvSpPr/>
          <p:nvPr/>
        </p:nvSpPr>
        <p:spPr>
          <a:xfrm>
            <a:off x="838200" y="2141375"/>
            <a:ext cx="10982036" cy="3416320"/>
          </a:xfrm>
          <a:prstGeom prst="rect">
            <a:avLst/>
          </a:prstGeom>
        </p:spPr>
        <p:txBody>
          <a:bodyPr wrap="square">
            <a:spAutoFit/>
          </a:bodyPr>
          <a:lstStyle/>
          <a:p>
            <a:r>
              <a:rPr lang="en-US" altLang="zh-CN" sz="3600" b="1" dirty="0">
                <a:solidFill>
                  <a:srgbClr val="0070C0"/>
                </a:solidFill>
              </a:rPr>
              <a:t>UML </a:t>
            </a:r>
            <a:r>
              <a:rPr lang="zh-CN" altLang="en-US" sz="3600" b="1" dirty="0">
                <a:solidFill>
                  <a:srgbClr val="0070C0"/>
                </a:solidFill>
              </a:rPr>
              <a:t>统一了</a:t>
            </a:r>
            <a:r>
              <a:rPr lang="en-US" altLang="zh-CN" sz="3600" b="1" dirty="0" err="1">
                <a:solidFill>
                  <a:srgbClr val="0070C0"/>
                </a:solidFill>
              </a:rPr>
              <a:t>Booch</a:t>
            </a:r>
            <a:r>
              <a:rPr lang="zh-CN" altLang="en-US" sz="3600" b="1" dirty="0">
                <a:solidFill>
                  <a:srgbClr val="0070C0"/>
                </a:solidFill>
              </a:rPr>
              <a:t>、</a:t>
            </a:r>
            <a:r>
              <a:rPr lang="en-US" altLang="zh-CN" sz="3600" b="1" dirty="0">
                <a:solidFill>
                  <a:srgbClr val="0070C0"/>
                </a:solidFill>
              </a:rPr>
              <a:t>OMT</a:t>
            </a:r>
            <a:r>
              <a:rPr lang="zh-CN" altLang="en-US" sz="3600" b="1" dirty="0">
                <a:solidFill>
                  <a:srgbClr val="0070C0"/>
                </a:solidFill>
              </a:rPr>
              <a:t>、</a:t>
            </a:r>
            <a:r>
              <a:rPr lang="en-US" altLang="zh-CN" sz="3600" b="1" dirty="0">
                <a:solidFill>
                  <a:srgbClr val="0070C0"/>
                </a:solidFill>
              </a:rPr>
              <a:t>OOSE</a:t>
            </a:r>
            <a:r>
              <a:rPr lang="zh-CN" altLang="en-US" sz="3600" b="1" dirty="0">
                <a:solidFill>
                  <a:srgbClr val="0070C0"/>
                </a:solidFill>
              </a:rPr>
              <a:t>和其他面向对象方法所涉及的基本概念和建模符号。</a:t>
            </a:r>
            <a:r>
              <a:rPr lang="en-US" altLang="zh-CN" sz="3600" dirty="0"/>
              <a:t>UML</a:t>
            </a:r>
            <a:r>
              <a:rPr lang="zh-CN" altLang="en-US" sz="3600" dirty="0"/>
              <a:t>统一了各种方法对不同类型的系统、不同开发阶段以及不同内部概念的不同观点，从而有效的消除了各种建模语言之间不必要的差异。它实际上是一种通用的建模语言，可以为许多面向对象建模方法的用户广泛使用。</a:t>
            </a:r>
          </a:p>
        </p:txBody>
      </p:sp>
    </p:spTree>
    <p:extLst>
      <p:ext uri="{BB962C8B-B14F-4D97-AF65-F5344CB8AC3E}">
        <p14:creationId xmlns:p14="http://schemas.microsoft.com/office/powerpoint/2010/main" val="111170888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6</a:t>
            </a:fld>
            <a:endParaRPr lang="zh-CN" altLang="en-US"/>
          </a:p>
        </p:txBody>
      </p:sp>
      <p:sp>
        <p:nvSpPr>
          <p:cNvPr id="24" name="文本框 23">
            <a:extLst>
              <a:ext uri="{FF2B5EF4-FFF2-40B4-BE49-F238E27FC236}">
                <a16:creationId xmlns:a16="http://schemas.microsoft.com/office/drawing/2014/main" id="{B6E73A13-2A97-4F19-86DC-7B9CED97A5A1}"/>
              </a:ext>
            </a:extLst>
          </p:cNvPr>
          <p:cNvSpPr txBox="1"/>
          <p:nvPr/>
        </p:nvSpPr>
        <p:spPr>
          <a:xfrm>
            <a:off x="909166" y="1680482"/>
            <a:ext cx="10444634" cy="707886"/>
          </a:xfrm>
          <a:prstGeom prst="rect">
            <a:avLst/>
          </a:prstGeom>
          <a:noFill/>
        </p:spPr>
        <p:txBody>
          <a:bodyPr wrap="square" lIns="0" rIns="0" rtlCol="0">
            <a:spAutoFit/>
          </a:bodyPr>
          <a:lstStyle/>
          <a:p>
            <a:pPr defTabSz="866775" fontAlgn="base">
              <a:spcBef>
                <a:spcPct val="0"/>
              </a:spcBef>
              <a:spcAft>
                <a:spcPct val="0"/>
              </a:spcAft>
            </a:pPr>
            <a:r>
              <a:rPr lang="en-US" altLang="zh-CN" sz="4000" b="1" dirty="0">
                <a:solidFill>
                  <a:prstClr val="black"/>
                </a:solidFill>
                <a:latin typeface="+mn-ea"/>
                <a:cs typeface="+mn-ea"/>
                <a:sym typeface="+mn-lt"/>
              </a:rPr>
              <a:t>Q</a:t>
            </a:r>
            <a:r>
              <a:rPr lang="zh-CN" altLang="en-US" sz="4000" b="1" dirty="0">
                <a:solidFill>
                  <a:prstClr val="black"/>
                </a:solidFill>
                <a:latin typeface="+mn-ea"/>
                <a:cs typeface="+mn-ea"/>
                <a:sym typeface="+mn-lt"/>
              </a:rPr>
              <a:t>：</a:t>
            </a:r>
            <a:r>
              <a:rPr lang="en-US" altLang="zh-CN" sz="4000" b="1" dirty="0">
                <a:solidFill>
                  <a:prstClr val="black"/>
                </a:solidFill>
                <a:latin typeface="+mn-ea"/>
                <a:cs typeface="+mn-ea"/>
                <a:sym typeface="+mn-lt"/>
              </a:rPr>
              <a:t>UML</a:t>
            </a:r>
            <a:r>
              <a:rPr lang="zh-CN" altLang="en-US" sz="4000" b="1" dirty="0">
                <a:solidFill>
                  <a:prstClr val="black"/>
                </a:solidFill>
                <a:latin typeface="+mn-ea"/>
                <a:cs typeface="+mn-ea"/>
                <a:sym typeface="+mn-lt"/>
              </a:rPr>
              <a:t>建模在软件设计流程中起到什么作用？</a:t>
            </a:r>
            <a:endParaRPr lang="en-US" altLang="zh-CN" sz="4000" b="1" dirty="0">
              <a:solidFill>
                <a:prstClr val="black"/>
              </a:solidFill>
              <a:latin typeface="+mn-ea"/>
              <a:cs typeface="+mn-ea"/>
              <a:sym typeface="+mn-lt"/>
            </a:endParaRPr>
          </a:p>
        </p:txBody>
      </p:sp>
      <p:sp>
        <p:nvSpPr>
          <p:cNvPr id="7" name="矩形 6">
            <a:extLst>
              <a:ext uri="{FF2B5EF4-FFF2-40B4-BE49-F238E27FC236}">
                <a16:creationId xmlns:a16="http://schemas.microsoft.com/office/drawing/2014/main" id="{D15569EE-7D5E-474D-A648-FE969AF1B222}"/>
              </a:ext>
            </a:extLst>
          </p:cNvPr>
          <p:cNvSpPr/>
          <p:nvPr/>
        </p:nvSpPr>
        <p:spPr>
          <a:xfrm>
            <a:off x="1854730" y="2517677"/>
            <a:ext cx="8991601" cy="2308324"/>
          </a:xfrm>
          <a:prstGeom prst="rect">
            <a:avLst/>
          </a:prstGeom>
        </p:spPr>
        <p:txBody>
          <a:bodyPr wrap="square">
            <a:spAutoFit/>
          </a:bodyPr>
          <a:lstStyle/>
          <a:p>
            <a:r>
              <a:rPr lang="en-US" altLang="zh-CN" sz="3600" dirty="0"/>
              <a:t>UML</a:t>
            </a:r>
            <a:r>
              <a:rPr lang="zh-CN" altLang="en-US" sz="3600" dirty="0"/>
              <a:t>是一种用于软件开发过程中进行分析设计的统一建模语言，</a:t>
            </a:r>
            <a:r>
              <a:rPr lang="zh-CN" altLang="en-US" sz="3600" b="1" dirty="0">
                <a:solidFill>
                  <a:srgbClr val="0070C0"/>
                </a:solidFill>
              </a:rPr>
              <a:t>它可以涵盖整个软件开发过程</a:t>
            </a:r>
            <a:r>
              <a:rPr lang="zh-CN" altLang="en-US" sz="3600" dirty="0"/>
              <a:t>，可以进行需求分析，系统分析，设计，测试，部署等过程！</a:t>
            </a:r>
          </a:p>
        </p:txBody>
      </p:sp>
    </p:spTree>
    <p:extLst>
      <p:ext uri="{BB962C8B-B14F-4D97-AF65-F5344CB8AC3E}">
        <p14:creationId xmlns:p14="http://schemas.microsoft.com/office/powerpoint/2010/main" val="24575656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7</a:t>
            </a:fld>
            <a:endParaRPr lang="zh-CN" altLang="en-US"/>
          </a:p>
        </p:txBody>
      </p:sp>
      <p:sp>
        <p:nvSpPr>
          <p:cNvPr id="24" name="文本框 23">
            <a:extLst>
              <a:ext uri="{FF2B5EF4-FFF2-40B4-BE49-F238E27FC236}">
                <a16:creationId xmlns:a16="http://schemas.microsoft.com/office/drawing/2014/main" id="{B6E73A13-2A97-4F19-86DC-7B9CED97A5A1}"/>
              </a:ext>
            </a:extLst>
          </p:cNvPr>
          <p:cNvSpPr txBox="1"/>
          <p:nvPr/>
        </p:nvSpPr>
        <p:spPr>
          <a:xfrm>
            <a:off x="3165780" y="1751618"/>
            <a:ext cx="8204184" cy="769441"/>
          </a:xfrm>
          <a:prstGeom prst="rect">
            <a:avLst/>
          </a:prstGeom>
          <a:noFill/>
        </p:spPr>
        <p:txBody>
          <a:bodyPr wrap="square" lIns="0" rIns="0" rtlCol="0">
            <a:spAutoFit/>
          </a:bodyPr>
          <a:lstStyle/>
          <a:p>
            <a:pPr defTabSz="866775" fontAlgn="base">
              <a:spcBef>
                <a:spcPct val="0"/>
              </a:spcBef>
              <a:spcAft>
                <a:spcPct val="0"/>
              </a:spcAft>
            </a:pPr>
            <a:r>
              <a:rPr lang="en-US" altLang="zh-CN" sz="4400" b="1" dirty="0">
                <a:solidFill>
                  <a:prstClr val="black"/>
                </a:solidFill>
                <a:latin typeface="+mn-ea"/>
                <a:cs typeface="+mn-ea"/>
                <a:sym typeface="+mn-lt"/>
              </a:rPr>
              <a:t>Q</a:t>
            </a:r>
            <a:r>
              <a:rPr lang="zh-CN" altLang="en-US" sz="4400" b="1" dirty="0">
                <a:solidFill>
                  <a:prstClr val="black"/>
                </a:solidFill>
                <a:latin typeface="+mn-ea"/>
                <a:cs typeface="+mn-ea"/>
                <a:sym typeface="+mn-lt"/>
              </a:rPr>
              <a:t>：</a:t>
            </a:r>
            <a:r>
              <a:rPr lang="en-US" altLang="zh-CN" sz="4400" b="1" dirty="0">
                <a:solidFill>
                  <a:prstClr val="black"/>
                </a:solidFill>
                <a:latin typeface="+mn-ea"/>
                <a:cs typeface="+mn-ea"/>
                <a:sym typeface="+mn-lt"/>
              </a:rPr>
              <a:t>UML</a:t>
            </a:r>
            <a:r>
              <a:rPr lang="zh-CN" altLang="en-US" sz="4400" b="1" dirty="0">
                <a:solidFill>
                  <a:prstClr val="black"/>
                </a:solidFill>
                <a:latin typeface="+mn-ea"/>
                <a:cs typeface="+mn-ea"/>
                <a:sym typeface="+mn-lt"/>
              </a:rPr>
              <a:t>建模的好处？</a:t>
            </a:r>
          </a:p>
        </p:txBody>
      </p:sp>
      <p:sp>
        <p:nvSpPr>
          <p:cNvPr id="7" name="矩形 6">
            <a:extLst>
              <a:ext uri="{FF2B5EF4-FFF2-40B4-BE49-F238E27FC236}">
                <a16:creationId xmlns:a16="http://schemas.microsoft.com/office/drawing/2014/main" id="{C399EE55-A988-4E56-AF71-384E92199F4D}"/>
              </a:ext>
            </a:extLst>
          </p:cNvPr>
          <p:cNvSpPr/>
          <p:nvPr/>
        </p:nvSpPr>
        <p:spPr>
          <a:xfrm>
            <a:off x="2792755" y="2521059"/>
            <a:ext cx="7967607" cy="2308324"/>
          </a:xfrm>
          <a:prstGeom prst="rect">
            <a:avLst/>
          </a:prstGeom>
        </p:spPr>
        <p:txBody>
          <a:bodyPr wrap="square">
            <a:spAutoFit/>
          </a:bodyPr>
          <a:lstStyle/>
          <a:p>
            <a:r>
              <a:rPr lang="zh-CN" altLang="en-US" sz="3600" dirty="0"/>
              <a:t>便于开发人员展示系统。</a:t>
            </a:r>
            <a:endParaRPr lang="en-US" altLang="zh-CN" sz="3600" dirty="0"/>
          </a:p>
          <a:p>
            <a:r>
              <a:rPr lang="zh-CN" altLang="en-US" sz="3600" dirty="0"/>
              <a:t>允许开发人员指定系统的结构和行为。</a:t>
            </a:r>
          </a:p>
          <a:p>
            <a:r>
              <a:rPr lang="zh-CN" altLang="en-US" sz="3600" dirty="0"/>
              <a:t>提供指导开发人员构造系统的模板。</a:t>
            </a:r>
            <a:endParaRPr lang="en-US" altLang="zh-CN" sz="3600" dirty="0"/>
          </a:p>
          <a:p>
            <a:r>
              <a:rPr lang="zh-CN" altLang="en-US" sz="3600" dirty="0"/>
              <a:t>记录开发员的决策。</a:t>
            </a:r>
          </a:p>
        </p:txBody>
      </p:sp>
    </p:spTree>
    <p:extLst>
      <p:ext uri="{BB962C8B-B14F-4D97-AF65-F5344CB8AC3E}">
        <p14:creationId xmlns:p14="http://schemas.microsoft.com/office/powerpoint/2010/main" val="190132857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8</a:t>
            </a:fld>
            <a:endParaRPr lang="zh-CN" altLang="en-US"/>
          </a:p>
        </p:txBody>
      </p:sp>
      <p:sp>
        <p:nvSpPr>
          <p:cNvPr id="24" name="文本框 23">
            <a:extLst>
              <a:ext uri="{FF2B5EF4-FFF2-40B4-BE49-F238E27FC236}">
                <a16:creationId xmlns:a16="http://schemas.microsoft.com/office/drawing/2014/main" id="{B6E73A13-2A97-4F19-86DC-7B9CED97A5A1}"/>
              </a:ext>
            </a:extLst>
          </p:cNvPr>
          <p:cNvSpPr txBox="1"/>
          <p:nvPr/>
        </p:nvSpPr>
        <p:spPr>
          <a:xfrm>
            <a:off x="3753355" y="1510442"/>
            <a:ext cx="8204184" cy="830997"/>
          </a:xfrm>
          <a:prstGeom prst="rect">
            <a:avLst/>
          </a:prstGeom>
          <a:noFill/>
        </p:spPr>
        <p:txBody>
          <a:bodyPr wrap="square" lIns="0" rIns="0" rtlCol="0">
            <a:spAutoFit/>
          </a:bodyPr>
          <a:lstStyle/>
          <a:p>
            <a:pPr defTabSz="866775" fontAlgn="base">
              <a:spcBef>
                <a:spcPct val="0"/>
              </a:spcBef>
              <a:spcAft>
                <a:spcPct val="0"/>
              </a:spcAft>
            </a:pPr>
            <a:r>
              <a:rPr lang="en-US" altLang="zh-CN" sz="4800" b="1" dirty="0">
                <a:solidFill>
                  <a:prstClr val="black"/>
                </a:solidFill>
                <a:latin typeface="+mn-ea"/>
                <a:cs typeface="+mn-ea"/>
                <a:sym typeface="+mn-lt"/>
              </a:rPr>
              <a:t>Q</a:t>
            </a:r>
            <a:r>
              <a:rPr lang="zh-CN" altLang="en-US" sz="4800" b="1" dirty="0">
                <a:solidFill>
                  <a:prstClr val="black"/>
                </a:solidFill>
                <a:latin typeface="+mn-ea"/>
                <a:cs typeface="+mn-ea"/>
                <a:sym typeface="+mn-lt"/>
              </a:rPr>
              <a:t>：</a:t>
            </a:r>
            <a:r>
              <a:rPr lang="en-US" altLang="zh-CN" sz="4800" b="1" dirty="0">
                <a:solidFill>
                  <a:prstClr val="black"/>
                </a:solidFill>
                <a:latin typeface="+mn-ea"/>
                <a:cs typeface="+mn-ea"/>
                <a:sym typeface="+mn-lt"/>
              </a:rPr>
              <a:t>UML</a:t>
            </a:r>
            <a:r>
              <a:rPr lang="zh-CN" altLang="en-US" sz="4800" b="1" dirty="0">
                <a:solidFill>
                  <a:prstClr val="black"/>
                </a:solidFill>
                <a:latin typeface="+mn-ea"/>
                <a:cs typeface="+mn-ea"/>
                <a:sym typeface="+mn-lt"/>
              </a:rPr>
              <a:t>的特点？</a:t>
            </a:r>
          </a:p>
        </p:txBody>
      </p:sp>
      <p:sp>
        <p:nvSpPr>
          <p:cNvPr id="7" name="矩形 6">
            <a:extLst>
              <a:ext uri="{FF2B5EF4-FFF2-40B4-BE49-F238E27FC236}">
                <a16:creationId xmlns:a16="http://schemas.microsoft.com/office/drawing/2014/main" id="{C399EE55-A988-4E56-AF71-384E92199F4D}"/>
              </a:ext>
            </a:extLst>
          </p:cNvPr>
          <p:cNvSpPr/>
          <p:nvPr/>
        </p:nvSpPr>
        <p:spPr>
          <a:xfrm>
            <a:off x="3581400" y="2341439"/>
            <a:ext cx="6695430" cy="3416320"/>
          </a:xfrm>
          <a:prstGeom prst="rect">
            <a:avLst/>
          </a:prstGeom>
        </p:spPr>
        <p:txBody>
          <a:bodyPr wrap="square">
            <a:spAutoFit/>
          </a:bodyPr>
          <a:lstStyle/>
          <a:p>
            <a:r>
              <a:rPr lang="en-US" altLang="zh-CN" sz="3600" b="1" dirty="0"/>
              <a:t>1 </a:t>
            </a:r>
            <a:r>
              <a:rPr lang="zh-CN" altLang="en-US" sz="3600" dirty="0"/>
              <a:t>统一的标准</a:t>
            </a:r>
            <a:endParaRPr lang="en-US" altLang="zh-CN" sz="3600" dirty="0"/>
          </a:p>
          <a:p>
            <a:r>
              <a:rPr lang="en-US" altLang="zh-CN" sz="3600" b="1" dirty="0"/>
              <a:t>2 </a:t>
            </a:r>
            <a:r>
              <a:rPr lang="zh-CN" altLang="en-US" sz="3600" dirty="0"/>
              <a:t>面向对象</a:t>
            </a:r>
            <a:endParaRPr lang="en-US" altLang="zh-CN" sz="3600" dirty="0"/>
          </a:p>
          <a:p>
            <a:r>
              <a:rPr lang="en-US" altLang="zh-CN" sz="3600" b="1" dirty="0"/>
              <a:t>3 </a:t>
            </a:r>
            <a:r>
              <a:rPr lang="zh-CN" altLang="en-US" sz="3600" dirty="0"/>
              <a:t>可视化建模</a:t>
            </a:r>
          </a:p>
          <a:p>
            <a:r>
              <a:rPr lang="en-US" altLang="zh-CN" sz="3600" b="1" dirty="0"/>
              <a:t>4 </a:t>
            </a:r>
            <a:r>
              <a:rPr lang="zh-CN" altLang="en-US" sz="3600" dirty="0"/>
              <a:t>独立于开发过程</a:t>
            </a:r>
            <a:endParaRPr lang="en-US" altLang="zh-CN" sz="3600" dirty="0"/>
          </a:p>
          <a:p>
            <a:r>
              <a:rPr lang="en-US" altLang="zh-CN" sz="3600" b="1" dirty="0"/>
              <a:t>5 </a:t>
            </a:r>
            <a:r>
              <a:rPr lang="zh-CN" altLang="en-US" sz="3600" dirty="0"/>
              <a:t>概念明确、建模表示法简洁、图形结构清晰、容易掌握和使用</a:t>
            </a:r>
          </a:p>
        </p:txBody>
      </p:sp>
    </p:spTree>
    <p:extLst>
      <p:ext uri="{BB962C8B-B14F-4D97-AF65-F5344CB8AC3E}">
        <p14:creationId xmlns:p14="http://schemas.microsoft.com/office/powerpoint/2010/main" val="229870103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文框 4"/>
          <p:cNvSpPr/>
          <p:nvPr/>
        </p:nvSpPr>
        <p:spPr>
          <a:xfrm>
            <a:off x="0" y="0"/>
            <a:ext cx="12192000" cy="6858000"/>
          </a:xfrm>
          <a:prstGeom prst="frame">
            <a:avLst>
              <a:gd name="adj1" fmla="val 3072"/>
            </a:avLst>
          </a:prstGeom>
          <a:gradFill flip="none" rotWithShape="1">
            <a:gsLst>
              <a:gs pos="20000">
                <a:srgbClr val="786DCE"/>
              </a:gs>
              <a:gs pos="100000">
                <a:srgbClr val="FF8D8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日期占位符 2">
            <a:extLst>
              <a:ext uri="{FF2B5EF4-FFF2-40B4-BE49-F238E27FC236}">
                <a16:creationId xmlns:a16="http://schemas.microsoft.com/office/drawing/2014/main" id="{92A9475A-9AE3-4FFC-98EA-D0CFCA13B2A8}"/>
              </a:ext>
            </a:extLst>
          </p:cNvPr>
          <p:cNvSpPr>
            <a:spLocks noGrp="1"/>
          </p:cNvSpPr>
          <p:nvPr>
            <p:ph type="dt" sz="half" idx="10"/>
          </p:nvPr>
        </p:nvSpPr>
        <p:spPr/>
        <p:txBody>
          <a:bodyPr/>
          <a:lstStyle/>
          <a:p>
            <a:fld id="{BF2B2D1D-C218-4B2B-8638-86ED1CBDA042}"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FE70708F-9763-401D-AC2B-768ABF73D007}"/>
              </a:ext>
            </a:extLst>
          </p:cNvPr>
          <p:cNvSpPr>
            <a:spLocks noGrp="1"/>
          </p:cNvSpPr>
          <p:nvPr>
            <p:ph type="ftr" sz="quarter" idx="11"/>
          </p:nvPr>
        </p:nvSpPr>
        <p:spPr/>
        <p:txBody>
          <a:bodyPr/>
          <a:lstStyle/>
          <a:p>
            <a:r>
              <a:rPr lang="en-US" altLang="zh-CN"/>
              <a:t>PRD2018-G06</a:t>
            </a:r>
            <a:endParaRPr lang="zh-CN" altLang="en-US"/>
          </a:p>
        </p:txBody>
      </p:sp>
      <p:sp>
        <p:nvSpPr>
          <p:cNvPr id="6" name="灯片编号占位符 5">
            <a:extLst>
              <a:ext uri="{FF2B5EF4-FFF2-40B4-BE49-F238E27FC236}">
                <a16:creationId xmlns:a16="http://schemas.microsoft.com/office/drawing/2014/main" id="{89EEBF62-D196-4708-98EA-EB4AAA8AB564}"/>
              </a:ext>
            </a:extLst>
          </p:cNvPr>
          <p:cNvSpPr>
            <a:spLocks noGrp="1"/>
          </p:cNvSpPr>
          <p:nvPr>
            <p:ph type="sldNum" sz="quarter" idx="12"/>
          </p:nvPr>
        </p:nvSpPr>
        <p:spPr/>
        <p:txBody>
          <a:bodyPr/>
          <a:lstStyle/>
          <a:p>
            <a:fld id="{06ABA5CD-7A95-40B8-90D9-C5B6B6D9B417}" type="slidenum">
              <a:rPr lang="zh-CN" altLang="en-US" smtClean="0"/>
              <a:t>9</a:t>
            </a:fld>
            <a:endParaRPr lang="zh-CN" altLang="en-US"/>
          </a:p>
        </p:txBody>
      </p:sp>
      <p:sp>
        <p:nvSpPr>
          <p:cNvPr id="24" name="文本框 23">
            <a:extLst>
              <a:ext uri="{FF2B5EF4-FFF2-40B4-BE49-F238E27FC236}">
                <a16:creationId xmlns:a16="http://schemas.microsoft.com/office/drawing/2014/main" id="{B6E73A13-2A97-4F19-86DC-7B9CED97A5A1}"/>
              </a:ext>
            </a:extLst>
          </p:cNvPr>
          <p:cNvSpPr txBox="1"/>
          <p:nvPr/>
        </p:nvSpPr>
        <p:spPr>
          <a:xfrm>
            <a:off x="3409122" y="1598181"/>
            <a:ext cx="8204184" cy="769441"/>
          </a:xfrm>
          <a:prstGeom prst="rect">
            <a:avLst/>
          </a:prstGeom>
          <a:noFill/>
        </p:spPr>
        <p:txBody>
          <a:bodyPr wrap="square" lIns="0" rIns="0" rtlCol="0">
            <a:spAutoFit/>
          </a:bodyPr>
          <a:lstStyle/>
          <a:p>
            <a:pPr defTabSz="866775" fontAlgn="base">
              <a:spcBef>
                <a:spcPct val="0"/>
              </a:spcBef>
              <a:spcAft>
                <a:spcPct val="0"/>
              </a:spcAft>
            </a:pPr>
            <a:r>
              <a:rPr lang="en-US" altLang="zh-CN" sz="4400" b="1" dirty="0">
                <a:solidFill>
                  <a:prstClr val="black"/>
                </a:solidFill>
                <a:latin typeface="+mn-ea"/>
                <a:cs typeface="+mn-ea"/>
                <a:sym typeface="+mn-lt"/>
              </a:rPr>
              <a:t>Q</a:t>
            </a:r>
            <a:r>
              <a:rPr lang="zh-CN" altLang="en-US" sz="4400" b="1" dirty="0">
                <a:solidFill>
                  <a:prstClr val="black"/>
                </a:solidFill>
                <a:latin typeface="+mn-ea"/>
                <a:cs typeface="+mn-ea"/>
                <a:sym typeface="+mn-lt"/>
              </a:rPr>
              <a:t>：</a:t>
            </a:r>
            <a:r>
              <a:rPr lang="en-US" altLang="zh-CN" sz="4400" b="1" dirty="0">
                <a:solidFill>
                  <a:prstClr val="black"/>
                </a:solidFill>
                <a:latin typeface="+mn-ea"/>
                <a:cs typeface="+mn-ea"/>
                <a:sym typeface="+mn-lt"/>
              </a:rPr>
              <a:t>UML</a:t>
            </a:r>
            <a:r>
              <a:rPr lang="zh-CN" altLang="en-US" sz="4400" b="1" dirty="0">
                <a:solidFill>
                  <a:prstClr val="black"/>
                </a:solidFill>
                <a:latin typeface="+mn-ea"/>
                <a:cs typeface="+mn-ea"/>
                <a:sym typeface="+mn-lt"/>
              </a:rPr>
              <a:t>模型三要素？</a:t>
            </a:r>
          </a:p>
        </p:txBody>
      </p:sp>
      <p:sp>
        <p:nvSpPr>
          <p:cNvPr id="8" name="矩形 7">
            <a:extLst>
              <a:ext uri="{FF2B5EF4-FFF2-40B4-BE49-F238E27FC236}">
                <a16:creationId xmlns:a16="http://schemas.microsoft.com/office/drawing/2014/main" id="{B3992190-7EE6-4807-A3D0-85FC1232EDC6}"/>
              </a:ext>
            </a:extLst>
          </p:cNvPr>
          <p:cNvSpPr/>
          <p:nvPr/>
        </p:nvSpPr>
        <p:spPr>
          <a:xfrm>
            <a:off x="2944091" y="2584175"/>
            <a:ext cx="7262092" cy="2308324"/>
          </a:xfrm>
          <a:prstGeom prst="rect">
            <a:avLst/>
          </a:prstGeom>
        </p:spPr>
        <p:txBody>
          <a:bodyPr wrap="square">
            <a:spAutoFit/>
          </a:bodyPr>
          <a:lstStyle/>
          <a:p>
            <a:r>
              <a:rPr lang="zh-CN" altLang="en-US" sz="3600" b="1" dirty="0">
                <a:solidFill>
                  <a:srgbClr val="0070C0"/>
                </a:solidFill>
              </a:rPr>
              <a:t>事物：</a:t>
            </a:r>
            <a:r>
              <a:rPr lang="en-US" altLang="zh-CN" sz="3600" dirty="0"/>
              <a:t>UML</a:t>
            </a:r>
            <a:r>
              <a:rPr lang="zh-CN" altLang="en-US" sz="3600" dirty="0"/>
              <a:t>模型中最基本的构成元素，是具有代表性的成分的抽象 </a:t>
            </a:r>
          </a:p>
          <a:p>
            <a:r>
              <a:rPr lang="zh-CN" altLang="en-US" sz="3600" b="1" dirty="0">
                <a:solidFill>
                  <a:srgbClr val="0070C0"/>
                </a:solidFill>
              </a:rPr>
              <a:t>关系：</a:t>
            </a:r>
            <a:r>
              <a:rPr lang="zh-CN" altLang="en-US" sz="3600" dirty="0"/>
              <a:t>关系把事物紧密联系在一起 </a:t>
            </a:r>
          </a:p>
          <a:p>
            <a:r>
              <a:rPr lang="zh-CN" altLang="en-US" sz="3600" b="1" dirty="0">
                <a:solidFill>
                  <a:srgbClr val="0070C0"/>
                </a:solidFill>
              </a:rPr>
              <a:t>图：</a:t>
            </a:r>
            <a:r>
              <a:rPr lang="zh-CN" altLang="en-US" sz="3600" dirty="0"/>
              <a:t>图是事物和关系的可视化表示 </a:t>
            </a:r>
          </a:p>
        </p:txBody>
      </p:sp>
    </p:spTree>
    <p:extLst>
      <p:ext uri="{BB962C8B-B14F-4D97-AF65-F5344CB8AC3E}">
        <p14:creationId xmlns:p14="http://schemas.microsoft.com/office/powerpoint/2010/main" val="37323699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1111111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千图网拥有20W+精美PPT模板 更多PPT模板下载至：www.58pic.com/office/ppt">
  <a:themeElements>
    <a:clrScheme name="自定义 6">
      <a:dk1>
        <a:sysClr val="windowText" lastClr="000000"/>
      </a:dk1>
      <a:lt1>
        <a:sysClr val="window" lastClr="FFFFFF"/>
      </a:lt1>
      <a:dk2>
        <a:srgbClr val="44546A"/>
      </a:dk2>
      <a:lt2>
        <a:srgbClr val="E7E6E6"/>
      </a:lt2>
      <a:accent1>
        <a:srgbClr val="333F50"/>
      </a:accent1>
      <a:accent2>
        <a:srgbClr val="CA8F45"/>
      </a:accent2>
      <a:accent3>
        <a:srgbClr val="333F50"/>
      </a:accent3>
      <a:accent4>
        <a:srgbClr val="CA8F45"/>
      </a:accent4>
      <a:accent5>
        <a:srgbClr val="333F50"/>
      </a:accent5>
      <a:accent6>
        <a:srgbClr val="CA8F45"/>
      </a:accent6>
      <a:hlink>
        <a:srgbClr val="333F50"/>
      </a:hlink>
      <a:folHlink>
        <a:srgbClr val="CA8F4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郑少PPT">
  <a:themeElements>
    <a:clrScheme name="000-4">
      <a:dk1>
        <a:srgbClr val="1C1C1C"/>
      </a:dk1>
      <a:lt1>
        <a:srgbClr val="FFFFFF"/>
      </a:lt1>
      <a:dk2>
        <a:srgbClr val="5C5C5C"/>
      </a:dk2>
      <a:lt2>
        <a:srgbClr val="FFFFFF"/>
      </a:lt2>
      <a:accent1>
        <a:srgbClr val="AD2019"/>
      </a:accent1>
      <a:accent2>
        <a:srgbClr val="081973"/>
      </a:accent2>
      <a:accent3>
        <a:srgbClr val="AD2019"/>
      </a:accent3>
      <a:accent4>
        <a:srgbClr val="081973"/>
      </a:accent4>
      <a:accent5>
        <a:srgbClr val="AD2019"/>
      </a:accent5>
      <a:accent6>
        <a:srgbClr val="081973"/>
      </a:accent6>
      <a:hlink>
        <a:srgbClr val="FFFFFF"/>
      </a:hlink>
      <a:folHlink>
        <a:srgbClr val="FFFFFF"/>
      </a:folHlink>
    </a:clrScheme>
    <a:fontScheme name="0000001 思源黑体">
      <a:majorFont>
        <a:latin typeface="等线 Light"/>
        <a:ea typeface="思源黑体 CN Bold"/>
        <a:cs typeface=""/>
      </a:majorFont>
      <a:minorFont>
        <a:latin typeface="等线"/>
        <a:ea typeface="思源黑体 CN Extra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nSpc>
            <a:spcPct val="150000"/>
          </a:lnSpc>
          <a:defRPr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郑少PPT">
  <a:themeElements>
    <a:clrScheme name="UPurple">
      <a:dk1>
        <a:srgbClr val="1C0031"/>
      </a:dk1>
      <a:lt1>
        <a:sysClr val="window" lastClr="FFFFFF"/>
      </a:lt1>
      <a:dk2>
        <a:srgbClr val="777777"/>
      </a:dk2>
      <a:lt2>
        <a:srgbClr val="DBEFF9"/>
      </a:lt2>
      <a:accent1>
        <a:srgbClr val="1C0031"/>
      </a:accent1>
      <a:accent2>
        <a:srgbClr val="E4B0B1"/>
      </a:accent2>
      <a:accent3>
        <a:srgbClr val="1C0031"/>
      </a:accent3>
      <a:accent4>
        <a:srgbClr val="E4B0B1"/>
      </a:accent4>
      <a:accent5>
        <a:srgbClr val="1C0031"/>
      </a:accent5>
      <a:accent6>
        <a:srgbClr val="E4B0B1"/>
      </a:accent6>
      <a:hlink>
        <a:srgbClr val="FFFFFF"/>
      </a:hlink>
      <a:folHlink>
        <a:srgbClr val="FFFFFF"/>
      </a:folHlink>
    </a:clrScheme>
    <a:fontScheme name="0000001 思源黑体">
      <a:majorFont>
        <a:latin typeface="等线 Light"/>
        <a:ea typeface="思源黑体 CN Bold"/>
        <a:cs typeface=""/>
      </a:majorFont>
      <a:minorFont>
        <a:latin typeface="等线"/>
        <a:ea typeface="思源黑体 CN Extra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nSpc>
            <a:spcPct val="150000"/>
          </a:lnSpc>
          <a:defRPr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8_Theme_16_9">
  <a:themeElements>
    <a:clrScheme name="60_Theme60">
      <a:dk1>
        <a:srgbClr val="262626"/>
      </a:dk1>
      <a:lt1>
        <a:srgbClr val="FFFFFF"/>
      </a:lt1>
      <a:dk2>
        <a:srgbClr val="262626"/>
      </a:dk2>
      <a:lt2>
        <a:srgbClr val="FFFFFF"/>
      </a:lt2>
      <a:accent1>
        <a:srgbClr val="0198CD"/>
      </a:accent1>
      <a:accent2>
        <a:srgbClr val="E93432"/>
      </a:accent2>
      <a:accent3>
        <a:srgbClr val="0198CD"/>
      </a:accent3>
      <a:accent4>
        <a:srgbClr val="E93432"/>
      </a:accent4>
      <a:accent5>
        <a:srgbClr val="0198CD"/>
      </a:accent5>
      <a:accent6>
        <a:srgbClr val="E93432"/>
      </a:accent6>
      <a:hlink>
        <a:srgbClr val="FFFFFF"/>
      </a:hlink>
      <a:folHlink>
        <a:srgbClr val="595959"/>
      </a:folHlink>
    </a:clrScheme>
    <a:fontScheme name="Roboto">
      <a:majorFont>
        <a:latin typeface="Roboto Medium"/>
        <a:ea typeface=""/>
        <a:cs typeface="Roboto Medium"/>
      </a:majorFont>
      <a:minorFont>
        <a:latin typeface="Roboto Condensed"/>
        <a:ea typeface=""/>
        <a:cs typeface="Roboto Condensed"/>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3424</Words>
  <Application>Microsoft Office PowerPoint</Application>
  <PresentationFormat>宽屏</PresentationFormat>
  <Paragraphs>467</Paragraphs>
  <Slides>42</Slides>
  <Notes>42</Notes>
  <HiddenSlides>0</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42</vt:i4>
      </vt:variant>
    </vt:vector>
  </HeadingPairs>
  <TitlesOfParts>
    <vt:vector size="61" baseType="lpstr">
      <vt:lpstr>Lato Hairline</vt:lpstr>
      <vt:lpstr>Lato Light</vt:lpstr>
      <vt:lpstr>Lato Regular</vt:lpstr>
      <vt:lpstr>Roboto Medium</vt:lpstr>
      <vt:lpstr>等线</vt:lpstr>
      <vt:lpstr>等线 Light</vt:lpstr>
      <vt:lpstr>思源黑体 CN Bold</vt:lpstr>
      <vt:lpstr>思源黑体 CN ExtraLight</vt:lpstr>
      <vt:lpstr>微软雅黑</vt:lpstr>
      <vt:lpstr>Agency FB</vt:lpstr>
      <vt:lpstr>Arial</vt:lpstr>
      <vt:lpstr>Calibri</vt:lpstr>
      <vt:lpstr>Calibri Light</vt:lpstr>
      <vt:lpstr>Roboto Condensed</vt:lpstr>
      <vt:lpstr>Office 主题​​</vt:lpstr>
      <vt:lpstr>千图网拥有20W+精美PPT模板 更多PPT模板下载至：www.58pic.com/office/ppt</vt:lpstr>
      <vt:lpstr>郑少PPT</vt:lpstr>
      <vt:lpstr>1_郑少PPT</vt:lpstr>
      <vt:lpstr>8_Theme_16_9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111111111111</dc:title>
  <dc:creator>张 建春</dc:creator>
  <cp:lastModifiedBy> </cp:lastModifiedBy>
  <cp:revision>246</cp:revision>
  <dcterms:created xsi:type="dcterms:W3CDTF">2018-10-21T11:02:00Z</dcterms:created>
  <dcterms:modified xsi:type="dcterms:W3CDTF">2018-12-25T14:08:48Z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