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328" r:id="rId5"/>
    <p:sldId id="344" r:id="rId6"/>
    <p:sldId id="343" r:id="rId7"/>
    <p:sldId id="345" r:id="rId8"/>
    <p:sldId id="331" r:id="rId9"/>
    <p:sldId id="346" r:id="rId10"/>
    <p:sldId id="332" r:id="rId11"/>
    <p:sldId id="356" r:id="rId12"/>
    <p:sldId id="357" r:id="rId13"/>
    <p:sldId id="341" r:id="rId14"/>
    <p:sldId id="334" r:id="rId15"/>
    <p:sldId id="347" r:id="rId16"/>
    <p:sldId id="349" r:id="rId17"/>
    <p:sldId id="333" r:id="rId18"/>
    <p:sldId id="335" r:id="rId19"/>
    <p:sldId id="348" r:id="rId20"/>
    <p:sldId id="338" r:id="rId21"/>
    <p:sldId id="342" r:id="rId22"/>
    <p:sldId id="355" r:id="rId23"/>
    <p:sldId id="340" r:id="rId24"/>
    <p:sldId id="350" r:id="rId25"/>
    <p:sldId id="327" r:id="rId26"/>
    <p:sldId id="329" r:id="rId27"/>
    <p:sldId id="353" r:id="rId28"/>
    <p:sldId id="354" r:id="rId29"/>
    <p:sldId id="288" r:id="rId30"/>
  </p:sldIdLst>
  <p:sldSz cx="12190413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3DD"/>
    <a:srgbClr val="B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420" y="108"/>
      </p:cViewPr>
      <p:guideLst>
        <p:guide orient="horz" pos="431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7F02D-85A5-4B41-8C42-B27D0CA6291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3A23-DE27-4733-AAD0-972943309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5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84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9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6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55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6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14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15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52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99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62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8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50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30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9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94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9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43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52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88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14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77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9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4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3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35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6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2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1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5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7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6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5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5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6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2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9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F934-1F9F-4611-8913-EB8F3A5388D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3671-A93D-4D0D-BCC8-B0818F75E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8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8660" y="2378263"/>
            <a:ext cx="979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0973DD"/>
                </a:solidFill>
                <a:latin typeface="AvantGarde Md BT" pitchFamily="34" charset="0"/>
                <a:ea typeface="微软雅黑" pitchFamily="34" charset="-122"/>
              </a:rPr>
              <a:t>渔乐生活</a:t>
            </a:r>
            <a:r>
              <a:rPr lang="en-US" altLang="zh-CN" sz="7200" b="1" dirty="0" smtClean="0">
                <a:solidFill>
                  <a:srgbClr val="0973DD"/>
                </a:solidFill>
                <a:latin typeface="AvantGarde Md BT" pitchFamily="34" charset="0"/>
                <a:ea typeface="微软雅黑" pitchFamily="34" charset="-122"/>
              </a:rPr>
              <a:t>APP</a:t>
            </a:r>
          </a:p>
          <a:p>
            <a:pPr algn="ctr"/>
            <a:r>
              <a:rPr lang="zh-CN" altLang="en-US" sz="7200" b="1" dirty="0" smtClean="0">
                <a:solidFill>
                  <a:srgbClr val="0973DD"/>
                </a:solidFill>
                <a:latin typeface="AvantGarde Md BT" pitchFamily="34" charset="0"/>
                <a:ea typeface="微软雅黑" pitchFamily="34" charset="-122"/>
              </a:rPr>
              <a:t>需求变更答辩</a:t>
            </a:r>
            <a:endParaRPr lang="en-US" altLang="zh-CN" sz="7200" b="1" dirty="0">
              <a:solidFill>
                <a:srgbClr val="0973DD"/>
              </a:solidFill>
              <a:latin typeface="AvantGarde Md BT" pitchFamily="34" charset="0"/>
              <a:ea typeface="微软雅黑" pitchFamily="34" charset="-122"/>
            </a:endParaRPr>
          </a:p>
        </p:txBody>
      </p:sp>
      <p:sp>
        <p:nvSpPr>
          <p:cNvPr id="16" name="等腰三角形 3"/>
          <p:cNvSpPr/>
          <p:nvPr/>
        </p:nvSpPr>
        <p:spPr>
          <a:xfrm rot="5400000" flipV="1">
            <a:off x="5597007" y="254791"/>
            <a:ext cx="3275184" cy="9911633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chemeClr val="bg1">
              <a:lumMod val="85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17" name="等腰三角形 3"/>
          <p:cNvSpPr/>
          <p:nvPr/>
        </p:nvSpPr>
        <p:spPr>
          <a:xfrm rot="5400000">
            <a:off x="3377494" y="170046"/>
            <a:ext cx="3275184" cy="10081120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chemeClr val="bg1">
              <a:lumMod val="85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18" name="等腰三角形 3"/>
          <p:cNvSpPr/>
          <p:nvPr/>
        </p:nvSpPr>
        <p:spPr>
          <a:xfrm rot="5400000" flipV="1">
            <a:off x="6010463" y="705432"/>
            <a:ext cx="2448271" cy="9911633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rgbClr val="0973DD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19" name="等腰三角形 3"/>
          <p:cNvSpPr/>
          <p:nvPr/>
        </p:nvSpPr>
        <p:spPr>
          <a:xfrm rot="5400000">
            <a:off x="3790950" y="620686"/>
            <a:ext cx="2448271" cy="10081120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rgbClr val="0973DD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78" y="114287"/>
            <a:ext cx="2298134" cy="2312679"/>
          </a:xfrm>
          <a:prstGeom prst="rect">
            <a:avLst/>
          </a:prstGeom>
        </p:spPr>
      </p:pic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540385" y="5840750"/>
            <a:ext cx="7109639" cy="10156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PRD-G06</a:t>
            </a:r>
            <a:r>
              <a:rPr lang="zh-CN" altLang="en-US" sz="3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：赵豪杰</a:t>
            </a:r>
          </a:p>
          <a:p>
            <a:pPr algn="ctr"/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组员：罗培铖，苏碧青，郑丞钧，张嘉诚</a:t>
            </a:r>
          </a:p>
        </p:txBody>
      </p:sp>
    </p:spTree>
    <p:extLst>
      <p:ext uri="{BB962C8B-B14F-4D97-AF65-F5344CB8AC3E}">
        <p14:creationId xmlns:p14="http://schemas.microsoft.com/office/powerpoint/2010/main" val="96572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3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8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18" grpId="0" animBg="1"/>
      <p:bldP spid="19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需求管理工具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846842"/>
            <a:ext cx="10441160" cy="58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1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需求管理工具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" y="856731"/>
            <a:ext cx="10415687" cy="58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需求管理工具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5" y="872082"/>
            <a:ext cx="10127655" cy="56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等腰三角形 3"/>
          <p:cNvSpPr/>
          <p:nvPr/>
        </p:nvSpPr>
        <p:spPr>
          <a:xfrm rot="5400000" flipV="1">
            <a:off x="6010463" y="705432"/>
            <a:ext cx="2448271" cy="9911633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rgbClr val="0973DD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9" name="等腰三角形 3"/>
          <p:cNvSpPr/>
          <p:nvPr/>
        </p:nvSpPr>
        <p:spPr>
          <a:xfrm rot="5400000">
            <a:off x="3790950" y="620686"/>
            <a:ext cx="2448271" cy="10081120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rgbClr val="0973DD">
              <a:alpha val="8902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94806" y="2158553"/>
            <a:ext cx="720080" cy="2088232"/>
            <a:chOff x="1846734" y="2492896"/>
            <a:chExt cx="720080" cy="2088232"/>
          </a:xfrm>
          <a:solidFill>
            <a:srgbClr val="0973DD"/>
          </a:solidFill>
        </p:grpSpPr>
        <p:sp>
          <p:nvSpPr>
            <p:cNvPr id="11" name="矩形 10"/>
            <p:cNvSpPr/>
            <p:nvPr/>
          </p:nvSpPr>
          <p:spPr>
            <a:xfrm>
              <a:off x="1846734" y="2492896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46734" y="4535409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836908" y="3525583"/>
              <a:ext cx="206537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10800000">
            <a:off x="4295006" y="2158553"/>
            <a:ext cx="720080" cy="2088232"/>
            <a:chOff x="1846734" y="2492896"/>
            <a:chExt cx="720080" cy="2088232"/>
          </a:xfrm>
          <a:solidFill>
            <a:srgbClr val="0973DD"/>
          </a:solidFill>
        </p:grpSpPr>
        <p:sp>
          <p:nvSpPr>
            <p:cNvPr id="15" name="矩形 14"/>
            <p:cNvSpPr/>
            <p:nvPr/>
          </p:nvSpPr>
          <p:spPr>
            <a:xfrm>
              <a:off x="1846734" y="2492896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46734" y="4535409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836908" y="3525583"/>
              <a:ext cx="206537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9"/>
          <p:cNvSpPr txBox="1"/>
          <p:nvPr/>
        </p:nvSpPr>
        <p:spPr>
          <a:xfrm>
            <a:off x="3071566" y="1983030"/>
            <a:ext cx="1387239" cy="262379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lvl="1" algn="ctr"/>
            <a:r>
              <a:rPr lang="en-US" altLang="zh-CN" sz="16600" dirty="0" smtClean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1589" y="2798600"/>
            <a:ext cx="595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</a:t>
            </a:r>
            <a:endParaRPr lang="zh-CN" altLang="en-US" sz="48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新需求可行性分析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686" y="777338"/>
            <a:ext cx="9226093" cy="5911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28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需求变更影响分析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14" y="1268760"/>
            <a:ext cx="11914788" cy="432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179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需求变更影响分析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324" y="830042"/>
            <a:ext cx="7757864" cy="5890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04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需求变更影响分析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90" y="1124744"/>
            <a:ext cx="11123511" cy="5112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631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8506"/>
            <a:ext cx="170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CCB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会议记录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043" y="869482"/>
            <a:ext cx="8503872" cy="56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8506"/>
            <a:ext cx="170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CCB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人选条件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6840" y="2426995"/>
            <a:ext cx="8047139" cy="2004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根据杨枨老师的要求，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人员为其他开发小组的组长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7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等腰三角形 3"/>
          <p:cNvSpPr/>
          <p:nvPr/>
        </p:nvSpPr>
        <p:spPr>
          <a:xfrm rot="5400000">
            <a:off x="3538923" y="368661"/>
            <a:ext cx="2952326" cy="10081120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3986160" y="815896"/>
            <a:ext cx="2057852" cy="10081120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5" name="矩形 1"/>
          <p:cNvSpPr/>
          <p:nvPr/>
        </p:nvSpPr>
        <p:spPr>
          <a:xfrm>
            <a:off x="2854846" y="0"/>
            <a:ext cx="1512168" cy="1196752"/>
          </a:xfrm>
          <a:custGeom>
            <a:avLst/>
            <a:gdLst>
              <a:gd name="connsiteX0" fmla="*/ 0 w 1512168"/>
              <a:gd name="connsiteY0" fmla="*/ 0 h 1268760"/>
              <a:gd name="connsiteX1" fmla="*/ 1512168 w 1512168"/>
              <a:gd name="connsiteY1" fmla="*/ 0 h 1268760"/>
              <a:gd name="connsiteX2" fmla="*/ 1512168 w 1512168"/>
              <a:gd name="connsiteY2" fmla="*/ 1268760 h 1268760"/>
              <a:gd name="connsiteX3" fmla="*/ 0 w 1512168"/>
              <a:gd name="connsiteY3" fmla="*/ 1268760 h 1268760"/>
              <a:gd name="connsiteX4" fmla="*/ 0 w 1512168"/>
              <a:gd name="connsiteY4" fmla="*/ 0 h 1268760"/>
              <a:gd name="connsiteX0" fmla="*/ 0 w 1512168"/>
              <a:gd name="connsiteY0" fmla="*/ 0 h 1268760"/>
              <a:gd name="connsiteX1" fmla="*/ 1512168 w 1512168"/>
              <a:gd name="connsiteY1" fmla="*/ 0 h 1268760"/>
              <a:gd name="connsiteX2" fmla="*/ 1512168 w 1512168"/>
              <a:gd name="connsiteY2" fmla="*/ 1268760 h 1268760"/>
              <a:gd name="connsiteX3" fmla="*/ 742727 w 1512168"/>
              <a:gd name="connsiteY3" fmla="*/ 1257300 h 1268760"/>
              <a:gd name="connsiteX4" fmla="*/ 0 w 1512168"/>
              <a:gd name="connsiteY4" fmla="*/ 1268760 h 1268760"/>
              <a:gd name="connsiteX5" fmla="*/ 0 w 1512168"/>
              <a:gd name="connsiteY5" fmla="*/ 0 h 1268760"/>
              <a:gd name="connsiteX0" fmla="*/ 0 w 1512168"/>
              <a:gd name="connsiteY0" fmla="*/ 0 h 1643063"/>
              <a:gd name="connsiteX1" fmla="*/ 1512168 w 1512168"/>
              <a:gd name="connsiteY1" fmla="*/ 0 h 1643063"/>
              <a:gd name="connsiteX2" fmla="*/ 1512168 w 1512168"/>
              <a:gd name="connsiteY2" fmla="*/ 1268760 h 1643063"/>
              <a:gd name="connsiteX3" fmla="*/ 757014 w 1512168"/>
              <a:gd name="connsiteY3" fmla="*/ 1643063 h 1643063"/>
              <a:gd name="connsiteX4" fmla="*/ 0 w 1512168"/>
              <a:gd name="connsiteY4" fmla="*/ 1268760 h 1643063"/>
              <a:gd name="connsiteX5" fmla="*/ 0 w 1512168"/>
              <a:gd name="connsiteY5" fmla="*/ 0 h 164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168" h="1643063">
                <a:moveTo>
                  <a:pt x="0" y="0"/>
                </a:moveTo>
                <a:lnTo>
                  <a:pt x="1512168" y="0"/>
                </a:lnTo>
                <a:lnTo>
                  <a:pt x="1512168" y="1268760"/>
                </a:lnTo>
                <a:lnTo>
                  <a:pt x="757014" y="1643063"/>
                </a:lnTo>
                <a:lnTo>
                  <a:pt x="0" y="1268760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70870" y="260647"/>
            <a:ext cx="10081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70870" y="764703"/>
            <a:ext cx="10081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9"/>
          <p:cNvSpPr>
            <a:spLocks noChangeArrowheads="1"/>
          </p:cNvSpPr>
          <p:nvPr/>
        </p:nvSpPr>
        <p:spPr bwMode="auto">
          <a:xfrm flipH="1">
            <a:off x="2782838" y="260647"/>
            <a:ext cx="1656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   录</a:t>
            </a:r>
            <a:endParaRPr lang="en-US" altLang="zh-CN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078982" y="1578244"/>
            <a:ext cx="3829613" cy="1001590"/>
            <a:chOff x="5423085" y="5733255"/>
            <a:chExt cx="3829613" cy="1001590"/>
          </a:xfrm>
        </p:grpSpPr>
        <p:sp>
          <p:nvSpPr>
            <p:cNvPr id="40" name="Rounded Rectangle 28"/>
            <p:cNvSpPr/>
            <p:nvPr/>
          </p:nvSpPr>
          <p:spPr>
            <a:xfrm>
              <a:off x="5423085" y="5733255"/>
              <a:ext cx="3829613" cy="100158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ounded Rectangle 29"/>
            <p:cNvSpPr/>
            <p:nvPr/>
          </p:nvSpPr>
          <p:spPr>
            <a:xfrm>
              <a:off x="5423085" y="5733256"/>
              <a:ext cx="1021301" cy="1001589"/>
            </a:xfrm>
            <a:prstGeom prst="roundRect">
              <a:avLst/>
            </a:prstGeom>
            <a:solidFill>
              <a:srgbClr val="097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59"/>
          <p:cNvSpPr>
            <a:spLocks noChangeArrowheads="1"/>
          </p:cNvSpPr>
          <p:nvPr/>
        </p:nvSpPr>
        <p:spPr bwMode="auto">
          <a:xfrm flipH="1">
            <a:off x="3943914" y="1817428"/>
            <a:ext cx="1291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01</a:t>
            </a:r>
          </a:p>
        </p:txBody>
      </p: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5213845" y="1817428"/>
            <a:ext cx="285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SRS</a:t>
            </a:r>
            <a:r>
              <a:rPr lang="zh-CN" altLang="en-US" sz="2800" dirty="0" smtClean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及需求管理</a:t>
            </a:r>
            <a:endParaRPr lang="en-US" altLang="zh-CN" sz="28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078982" y="2819016"/>
            <a:ext cx="3829613" cy="1001590"/>
            <a:chOff x="5423085" y="5733255"/>
            <a:chExt cx="3829613" cy="1001590"/>
          </a:xfrm>
        </p:grpSpPr>
        <p:sp>
          <p:nvSpPr>
            <p:cNvPr id="71" name="Rounded Rectangle 28"/>
            <p:cNvSpPr/>
            <p:nvPr/>
          </p:nvSpPr>
          <p:spPr>
            <a:xfrm>
              <a:off x="5423085" y="5733255"/>
              <a:ext cx="3829613" cy="100158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Rounded Rectangle 29"/>
            <p:cNvSpPr/>
            <p:nvPr/>
          </p:nvSpPr>
          <p:spPr>
            <a:xfrm>
              <a:off x="5423085" y="5733256"/>
              <a:ext cx="1021301" cy="1001589"/>
            </a:xfrm>
            <a:prstGeom prst="roundRect">
              <a:avLst/>
            </a:prstGeom>
            <a:solidFill>
              <a:srgbClr val="097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TextBox 59"/>
          <p:cNvSpPr>
            <a:spLocks noChangeArrowheads="1"/>
          </p:cNvSpPr>
          <p:nvPr/>
        </p:nvSpPr>
        <p:spPr bwMode="auto">
          <a:xfrm flipH="1">
            <a:off x="3943914" y="3058200"/>
            <a:ext cx="1291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02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74" name="TextBox 59"/>
          <p:cNvSpPr>
            <a:spLocks noChangeArrowheads="1"/>
          </p:cNvSpPr>
          <p:nvPr/>
        </p:nvSpPr>
        <p:spPr bwMode="auto">
          <a:xfrm flipH="1">
            <a:off x="5213845" y="3058200"/>
            <a:ext cx="285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需求变更</a:t>
            </a:r>
            <a:endParaRPr lang="en-US" altLang="zh-CN" sz="28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4078982" y="4075364"/>
            <a:ext cx="3829613" cy="1001590"/>
            <a:chOff x="5423085" y="5733255"/>
            <a:chExt cx="3829613" cy="1001590"/>
          </a:xfrm>
        </p:grpSpPr>
        <p:sp>
          <p:nvSpPr>
            <p:cNvPr id="86" name="Rounded Rectangle 28"/>
            <p:cNvSpPr/>
            <p:nvPr/>
          </p:nvSpPr>
          <p:spPr>
            <a:xfrm>
              <a:off x="5423085" y="5733255"/>
              <a:ext cx="3829613" cy="100158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ounded Rectangle 29"/>
            <p:cNvSpPr/>
            <p:nvPr/>
          </p:nvSpPr>
          <p:spPr>
            <a:xfrm>
              <a:off x="5423085" y="5733256"/>
              <a:ext cx="1021301" cy="1001589"/>
            </a:xfrm>
            <a:prstGeom prst="roundRect">
              <a:avLst/>
            </a:prstGeom>
            <a:solidFill>
              <a:srgbClr val="0973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TextBox 59"/>
          <p:cNvSpPr>
            <a:spLocks noChangeArrowheads="1"/>
          </p:cNvSpPr>
          <p:nvPr/>
        </p:nvSpPr>
        <p:spPr bwMode="auto">
          <a:xfrm flipH="1">
            <a:off x="3943914" y="4314548"/>
            <a:ext cx="1291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03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89" name="TextBox 59"/>
          <p:cNvSpPr>
            <a:spLocks noChangeArrowheads="1"/>
          </p:cNvSpPr>
          <p:nvPr/>
        </p:nvSpPr>
        <p:spPr bwMode="auto">
          <a:xfrm flipH="1">
            <a:off x="5213845" y="4314548"/>
            <a:ext cx="285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常规展示</a:t>
            </a:r>
            <a:endParaRPr lang="en-US" altLang="zh-CN" sz="28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63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  <p:bldP spid="42" grpId="0"/>
      <p:bldP spid="43" grpId="0"/>
      <p:bldP spid="73" grpId="0"/>
      <p:bldP spid="74" grpId="0"/>
      <p:bldP spid="88" grpId="0"/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需求变更申请报告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902" y="0"/>
            <a:ext cx="5227785" cy="685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6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等腰三角形 3"/>
          <p:cNvSpPr/>
          <p:nvPr/>
        </p:nvSpPr>
        <p:spPr>
          <a:xfrm rot="5400000" flipV="1">
            <a:off x="6010463" y="705432"/>
            <a:ext cx="2448271" cy="9911633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rgbClr val="0973DD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9" name="等腰三角形 3"/>
          <p:cNvSpPr/>
          <p:nvPr/>
        </p:nvSpPr>
        <p:spPr>
          <a:xfrm rot="5400000">
            <a:off x="3790950" y="620686"/>
            <a:ext cx="2448271" cy="10081120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rgbClr val="0973DD">
              <a:alpha val="8902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94806" y="2158553"/>
            <a:ext cx="720080" cy="2088232"/>
            <a:chOff x="1846734" y="2492896"/>
            <a:chExt cx="720080" cy="2088232"/>
          </a:xfrm>
          <a:solidFill>
            <a:srgbClr val="0973DD"/>
          </a:solidFill>
        </p:grpSpPr>
        <p:sp>
          <p:nvSpPr>
            <p:cNvPr id="11" name="矩形 10"/>
            <p:cNvSpPr/>
            <p:nvPr/>
          </p:nvSpPr>
          <p:spPr>
            <a:xfrm>
              <a:off x="1846734" y="2492896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46734" y="4535409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836908" y="3525583"/>
              <a:ext cx="206537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10800000">
            <a:off x="4295006" y="2158553"/>
            <a:ext cx="720080" cy="2088232"/>
            <a:chOff x="1846734" y="2492896"/>
            <a:chExt cx="720080" cy="2088232"/>
          </a:xfrm>
          <a:solidFill>
            <a:srgbClr val="0973DD"/>
          </a:solidFill>
        </p:grpSpPr>
        <p:sp>
          <p:nvSpPr>
            <p:cNvPr id="15" name="矩形 14"/>
            <p:cNvSpPr/>
            <p:nvPr/>
          </p:nvSpPr>
          <p:spPr>
            <a:xfrm>
              <a:off x="1846734" y="2492896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46734" y="4535409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836908" y="3525583"/>
              <a:ext cx="206537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9"/>
          <p:cNvSpPr txBox="1"/>
          <p:nvPr/>
        </p:nvSpPr>
        <p:spPr>
          <a:xfrm>
            <a:off x="3071566" y="1983030"/>
            <a:ext cx="1387239" cy="262379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lvl="1" algn="ctr"/>
            <a:r>
              <a:rPr lang="en-US" altLang="zh-CN" sz="16600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1589" y="2798600"/>
            <a:ext cx="595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常规展示</a:t>
            </a:r>
            <a:endParaRPr lang="zh-CN" altLang="en-US" sz="48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3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参考文献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3934" y="2098533"/>
            <a:ext cx="41152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变更影响分析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v0.2.0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2019.1.11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606" y="3341899"/>
            <a:ext cx="31918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软件需求变更单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v0.2.0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2019.1.11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606" y="4593891"/>
            <a:ext cx="34996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需求变更影响分析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v0.2.0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2019.1.11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9222" y="2098533"/>
            <a:ext cx="34013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TeamBuilding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2019.1.11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39222" y="3341898"/>
            <a:ext cx="36247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次例会会议记录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2019.1.11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33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8506"/>
            <a:ext cx="184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TeamBuilding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51" y="0"/>
            <a:ext cx="5197308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1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8506"/>
            <a:ext cx="184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TeamBuilding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7" name="图片 6" descr="C:\Users\zucc409\AppData\Local\Temp\WeChat Files\24a3734d31ad9cb6dc8997b1e7d0c72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59" y="803924"/>
            <a:ext cx="7935094" cy="5940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461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会议纪要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74" y="834418"/>
            <a:ext cx="5412986" cy="58797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60" y="2060848"/>
            <a:ext cx="5616434" cy="39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配置管理工具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706" y="877122"/>
            <a:ext cx="9525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人员分工</a:t>
            </a:r>
          </a:p>
        </p:txBody>
      </p:sp>
      <p:sp>
        <p:nvSpPr>
          <p:cNvPr id="6" name="矩形 5"/>
          <p:cNvSpPr/>
          <p:nvPr/>
        </p:nvSpPr>
        <p:spPr>
          <a:xfrm>
            <a:off x="1648935" y="1799836"/>
            <a:ext cx="10541478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赵豪杰  用户手册、界面原型编写 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</a:t>
            </a:r>
          </a:p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张嘉诚  管理员部分用例、对话框图、答辩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制作 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</a:p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罗培铖  测试用例编写 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苏碧青 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SRS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文档整合、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QFD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打分表制作 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郑丞钧  用户部分的用例、对话框图编写 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绩效考评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87902B-6657-4111-B3BB-0334BFC19A6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89530" y="806656"/>
            <a:ext cx="3366967" cy="2871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82A734-F151-4EF1-94C1-246C035C6C1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317148" y="872370"/>
            <a:ext cx="3290142" cy="27396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9EB6B4-A0B8-4936-BD2C-B52BD1DE56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167943" y="955226"/>
            <a:ext cx="3436807" cy="2722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066515-2E8B-4ED6-93E9-033083200DE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184433" y="3760200"/>
            <a:ext cx="3669187" cy="2847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D4B956-8810-47A0-B111-0D61E1A0D07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417793" y="3760200"/>
            <a:ext cx="3500299" cy="27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98660" y="2534962"/>
            <a:ext cx="9793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0973DD"/>
                </a:solidFill>
                <a:latin typeface="AvantGarde Md BT" pitchFamily="34" charset="0"/>
                <a:ea typeface="微软雅黑" pitchFamily="34" charset="-122"/>
              </a:rPr>
              <a:t>汇报完毕 谢谢观看</a:t>
            </a:r>
            <a:endParaRPr lang="en-US" altLang="zh-CN" sz="7200" b="1" dirty="0">
              <a:solidFill>
                <a:srgbClr val="0973DD"/>
              </a:solidFill>
              <a:latin typeface="AvantGarde Md BT" pitchFamily="34" charset="0"/>
              <a:ea typeface="微软雅黑" pitchFamily="34" charset="-122"/>
            </a:endParaRPr>
          </a:p>
        </p:txBody>
      </p:sp>
      <p:sp>
        <p:nvSpPr>
          <p:cNvPr id="17" name="等腰三角形 3"/>
          <p:cNvSpPr/>
          <p:nvPr/>
        </p:nvSpPr>
        <p:spPr>
          <a:xfrm rot="5400000" flipV="1">
            <a:off x="5597007" y="254791"/>
            <a:ext cx="3275184" cy="9911633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chemeClr val="bg1">
              <a:lumMod val="85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18" name="等腰三角形 3"/>
          <p:cNvSpPr/>
          <p:nvPr/>
        </p:nvSpPr>
        <p:spPr>
          <a:xfrm rot="5400000">
            <a:off x="3377494" y="170046"/>
            <a:ext cx="3275184" cy="10081120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chemeClr val="bg1">
              <a:lumMod val="85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19" name="等腰三角形 3"/>
          <p:cNvSpPr/>
          <p:nvPr/>
        </p:nvSpPr>
        <p:spPr>
          <a:xfrm rot="5400000" flipV="1">
            <a:off x="6010463" y="705432"/>
            <a:ext cx="2448271" cy="9911633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rgbClr val="0973DD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20" name="等腰三角形 3"/>
          <p:cNvSpPr/>
          <p:nvPr/>
        </p:nvSpPr>
        <p:spPr>
          <a:xfrm rot="5400000">
            <a:off x="3790950" y="620686"/>
            <a:ext cx="2448271" cy="10081120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rgbClr val="0973DD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540385" y="5840750"/>
            <a:ext cx="7109639" cy="10156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PRD-G06</a:t>
            </a:r>
            <a:r>
              <a:rPr lang="zh-CN" altLang="en-US" sz="3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：赵豪杰</a:t>
            </a:r>
          </a:p>
          <a:p>
            <a:pPr algn="ctr"/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组员：罗培铖，苏碧青，郑丞钧，张嘉诚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78" y="114287"/>
            <a:ext cx="2298134" cy="231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9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5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等腰三角形 3"/>
          <p:cNvSpPr/>
          <p:nvPr/>
        </p:nvSpPr>
        <p:spPr>
          <a:xfrm rot="5400000" flipV="1">
            <a:off x="6010463" y="705432"/>
            <a:ext cx="2448271" cy="9911633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rgbClr val="0973DD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sp>
        <p:nvSpPr>
          <p:cNvPr id="9" name="等腰三角形 3"/>
          <p:cNvSpPr/>
          <p:nvPr/>
        </p:nvSpPr>
        <p:spPr>
          <a:xfrm rot="5400000">
            <a:off x="3790950" y="620686"/>
            <a:ext cx="2448271" cy="10081120"/>
          </a:xfrm>
          <a:custGeom>
            <a:avLst/>
            <a:gdLst>
              <a:gd name="connsiteX0" fmla="*/ 0 w 3632287"/>
              <a:gd name="connsiteY0" fmla="*/ 7116055 h 7116055"/>
              <a:gd name="connsiteX1" fmla="*/ 1816144 w 3632287"/>
              <a:gd name="connsiteY1" fmla="*/ 0 h 7116055"/>
              <a:gd name="connsiteX2" fmla="*/ 3632287 w 3632287"/>
              <a:gd name="connsiteY2" fmla="*/ 7116055 h 7116055"/>
              <a:gd name="connsiteX3" fmla="*/ 0 w 3632287"/>
              <a:gd name="connsiteY3" fmla="*/ 7116055 h 7116055"/>
              <a:gd name="connsiteX0" fmla="*/ 0 w 3632287"/>
              <a:gd name="connsiteY0" fmla="*/ 8335255 h 8335255"/>
              <a:gd name="connsiteX1" fmla="*/ 3618440 w 3632287"/>
              <a:gd name="connsiteY1" fmla="*/ 0 h 8335255"/>
              <a:gd name="connsiteX2" fmla="*/ 3632287 w 3632287"/>
              <a:gd name="connsiteY2" fmla="*/ 8335255 h 8335255"/>
              <a:gd name="connsiteX3" fmla="*/ 0 w 3632287"/>
              <a:gd name="connsiteY3" fmla="*/ 8335255 h 833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87" h="8335255">
                <a:moveTo>
                  <a:pt x="0" y="8335255"/>
                </a:moveTo>
                <a:lnTo>
                  <a:pt x="3618440" y="0"/>
                </a:lnTo>
                <a:cubicBezTo>
                  <a:pt x="3623056" y="2778418"/>
                  <a:pt x="3627671" y="5556837"/>
                  <a:pt x="3632287" y="8335255"/>
                </a:cubicBezTo>
                <a:lnTo>
                  <a:pt x="0" y="8335255"/>
                </a:lnTo>
                <a:close/>
              </a:path>
            </a:pathLst>
          </a:custGeom>
          <a:solidFill>
            <a:srgbClr val="0973DD">
              <a:alpha val="8902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988F5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94806" y="2158553"/>
            <a:ext cx="720080" cy="2088232"/>
            <a:chOff x="1846734" y="2492896"/>
            <a:chExt cx="720080" cy="2088232"/>
          </a:xfrm>
          <a:solidFill>
            <a:srgbClr val="0973DD"/>
          </a:solidFill>
        </p:grpSpPr>
        <p:sp>
          <p:nvSpPr>
            <p:cNvPr id="11" name="矩形 10"/>
            <p:cNvSpPr/>
            <p:nvPr/>
          </p:nvSpPr>
          <p:spPr>
            <a:xfrm>
              <a:off x="1846734" y="2492896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46734" y="4535409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836908" y="3525583"/>
              <a:ext cx="206537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10800000">
            <a:off x="4295006" y="2158553"/>
            <a:ext cx="720080" cy="2088232"/>
            <a:chOff x="1846734" y="2492896"/>
            <a:chExt cx="720080" cy="2088232"/>
          </a:xfrm>
          <a:solidFill>
            <a:srgbClr val="0973DD"/>
          </a:solidFill>
        </p:grpSpPr>
        <p:sp>
          <p:nvSpPr>
            <p:cNvPr id="15" name="矩形 14"/>
            <p:cNvSpPr/>
            <p:nvPr/>
          </p:nvSpPr>
          <p:spPr>
            <a:xfrm>
              <a:off x="1846734" y="2492896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46734" y="4535409"/>
              <a:ext cx="7200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836908" y="3525583"/>
              <a:ext cx="206537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9"/>
          <p:cNvSpPr txBox="1"/>
          <p:nvPr/>
        </p:nvSpPr>
        <p:spPr>
          <a:xfrm>
            <a:off x="3071566" y="1983030"/>
            <a:ext cx="1387239" cy="262379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lvl="1" algn="ctr"/>
            <a:r>
              <a:rPr lang="en-US" altLang="zh-CN" sz="16600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1589" y="2798600"/>
            <a:ext cx="595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4800" b="1" dirty="0" smtClean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及需求管理</a:t>
            </a:r>
            <a:endParaRPr lang="zh-CN" altLang="en-US" sz="48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69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SRS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课上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评审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734" y="742562"/>
            <a:ext cx="8286750" cy="586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84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SRS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课上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评审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637" y="184426"/>
            <a:ext cx="8151136" cy="6484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80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SRS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内部评审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274" y="184426"/>
            <a:ext cx="7276714" cy="6556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8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30" y="238506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SRS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内部评审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30" y="1196752"/>
            <a:ext cx="11241516" cy="4987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0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186533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184426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108108" y="238506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SRS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文档及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更新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0" y="1836476"/>
            <a:ext cx="11993951" cy="3348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21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QQ截图2016051314034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/>
        </p:nvSpPr>
        <p:spPr>
          <a:xfrm>
            <a:off x="-25474" y="42517"/>
            <a:ext cx="2422798" cy="504056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7"/>
          <p:cNvSpPr/>
          <p:nvPr/>
        </p:nvSpPr>
        <p:spPr>
          <a:xfrm>
            <a:off x="2174182" y="40410"/>
            <a:ext cx="10019529" cy="508270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108108" y="94490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SRS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文档及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更新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646822"/>
            <a:ext cx="5328592" cy="2997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646821"/>
            <a:ext cx="5328592" cy="2997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3760419"/>
            <a:ext cx="5328592" cy="2997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3760419"/>
            <a:ext cx="5328592" cy="2997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65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1184fcc78e48aa986822a932b34ae6db6436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262</Words>
  <Application>Microsoft Office PowerPoint</Application>
  <PresentationFormat>自定义</PresentationFormat>
  <Paragraphs>89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 Unicode MS</vt:lpstr>
      <vt:lpstr>AvantGarde Md BT</vt:lpstr>
      <vt:lpstr>等线</vt:lpstr>
      <vt:lpstr>方正兰亭黑_GBK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Jonesnow</cp:lastModifiedBy>
  <cp:revision>125</cp:revision>
  <dcterms:created xsi:type="dcterms:W3CDTF">2016-06-16T11:19:19Z</dcterms:created>
  <dcterms:modified xsi:type="dcterms:W3CDTF">2019-01-11T11:23:48Z</dcterms:modified>
</cp:coreProperties>
</file>