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6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0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bookmarkIdSeed="2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3" r:id="rId5"/>
    <p:sldId id="284" r:id="rId6"/>
    <p:sldId id="285" r:id="rId7"/>
    <p:sldId id="292" r:id="rId8"/>
    <p:sldId id="297" r:id="rId9"/>
    <p:sldId id="300" r:id="rId10"/>
    <p:sldId id="293" r:id="rId11"/>
    <p:sldId id="307" r:id="rId12"/>
    <p:sldId id="259" r:id="rId13"/>
    <p:sldId id="286" r:id="rId14"/>
    <p:sldId id="301" r:id="rId15"/>
    <p:sldId id="287" r:id="rId16"/>
    <p:sldId id="311" r:id="rId17"/>
    <p:sldId id="302" r:id="rId18"/>
    <p:sldId id="260" r:id="rId19"/>
    <p:sldId id="288" r:id="rId20"/>
    <p:sldId id="308" r:id="rId21"/>
    <p:sldId id="309" r:id="rId22"/>
    <p:sldId id="303" r:id="rId23"/>
    <p:sldId id="289" r:id="rId24"/>
    <p:sldId id="299" r:id="rId25"/>
    <p:sldId id="304" r:id="rId26"/>
    <p:sldId id="261" r:id="rId27"/>
    <p:sldId id="291" r:id="rId28"/>
    <p:sldId id="305" r:id="rId29"/>
    <p:sldId id="310" r:id="rId30"/>
    <p:sldId id="290" r:id="rId31"/>
    <p:sldId id="312" r:id="rId32"/>
    <p:sldId id="306" r:id="rId33"/>
    <p:sldId id="262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EFEFEF"/>
    <a:srgbClr val="FF5B4A"/>
    <a:srgbClr val="66DDBE"/>
    <a:srgbClr val="FFAE39"/>
    <a:srgbClr val="424242"/>
    <a:srgbClr val="097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34" autoAdjust="0"/>
    <p:restoredTop sz="76869" autoAdjust="0"/>
  </p:normalViewPr>
  <p:slideViewPr>
    <p:cSldViewPr snapToGrid="0" showGuides="1">
      <p:cViewPr varScale="1">
        <p:scale>
          <a:sx n="88" d="100"/>
          <a:sy n="88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1D83-015D-43C9-86C7-0A7A4B624CBF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864D5-5072-4214-A89B-CBB0051B6A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45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4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6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7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构件图主要用于描述各种软件构件之间的依赖关系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构件图的基本目的是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使系统人员和开发人员能够从整体上了解系统的所有物理构件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同时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也使我们知道如何对构件进行打包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以交付给最终客户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最后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构件图显示了所开发的系统的构件之间的依赖关系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依赖关系符号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(------&gt;)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表示构件之间的关系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1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56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 smtClean="0"/>
              <a:t>显然要有一个构件来实现用户界面，一个构件来完成与酒店系统的连接和预订，另外还应该有一个负责将用户的需求与酒店的供给进行匹配的</a:t>
            </a:r>
            <a:r>
              <a:rPr lang="en-US" altLang="zh-CN" sz="1200" dirty="0" smtClean="0"/>
              <a:t>“</a:t>
            </a:r>
            <a:r>
              <a:rPr lang="zh-CN" altLang="zh-CN" sz="1200" dirty="0" smtClean="0"/>
              <a:t>调度程序</a:t>
            </a:r>
            <a:r>
              <a:rPr lang="en-US" altLang="zh-CN" sz="1200" dirty="0" smtClean="0"/>
              <a:t>”</a:t>
            </a:r>
            <a:endParaRPr lang="zh-CN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86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我们已经描述</a:t>
            </a:r>
            <a:r>
              <a:rPr lang="zh-CN" altLang="en-US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构件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图用于可视化系统的静态实现视图。</a:t>
            </a:r>
            <a:r>
              <a:rPr lang="zh-CN" altLang="en-US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构件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图是特殊类型的</a:t>
            </a:r>
            <a:r>
              <a:rPr lang="en-US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UML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图，但用于不同的目的。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这些图显示系统的物理组件。我们可以说，</a:t>
            </a:r>
            <a:r>
              <a:rPr lang="zh-CN" altLang="en-US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构件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图描述了在一个系统中的</a:t>
            </a:r>
            <a:r>
              <a:rPr lang="zh-CN" altLang="en-US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构件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组织。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组织机构可以进一步描述为在一个系统中的组件的位置。这些组件是在一个特殊的组织方式，以满足系统要求。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正如我们已经</a:t>
            </a:r>
            <a:r>
              <a:rPr lang="zh-CN" altLang="en-US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讲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过这些组件库，文件，可执行文件等，现在组织实施前的应用程序，这些组件。此</a:t>
            </a:r>
            <a:r>
              <a:rPr lang="zh-CN" altLang="en-US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构件</a:t>
            </a: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组织还单独设计作为项目执行的一部分。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zh-CN" dirty="0" smtClean="0">
                <a:solidFill>
                  <a:srgbClr val="333344"/>
                </a:solidFill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从执行的角度来看，是非常重要的组件图。因此，应用程序的执行团队应该有一个正确的认识组件的详细信息。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67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06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0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97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57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09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33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67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30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52525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zh-CN" altLang="zh-CN" kern="0" dirty="0" smtClean="0">
                <a:solidFill>
                  <a:srgbClr val="52525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：包图肯定不止能组织类图和用例，其他的</a:t>
            </a:r>
            <a:r>
              <a:rPr lang="en-US" altLang="zh-CN" kern="0" dirty="0" smtClean="0">
                <a:solidFill>
                  <a:srgbClr val="52525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zh-CN" kern="0" dirty="0" smtClean="0">
                <a:solidFill>
                  <a:srgbClr val="52525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图也是能够组织的。就个人喜好来说，很少会用到包图，除非是需求结构太复杂。</a:t>
            </a:r>
            <a:endParaRPr lang="zh-CN" altLang="zh-CN" sz="105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15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11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51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04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4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90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60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490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5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60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7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zh-CN" altLang="zh-CN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图的目的是让开发人员可以清楚的理解他，并无错误地去实现他。这是对象图作用的延申。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zh-CN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不同的是，一个类图代表一个抽象的模型，包括类和它们之间的关系。但是，对象图表示在某一时刻，这在本质上是具体的实例。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zh-CN" dirty="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这意味着对象图是更接近实际的系统行为。目的是在一个特定的时刻捕捉到静态的系统视图。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9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因为一个对象图是类图的一个实例。它意味着一个对象图会包含 一些在类图中出现的实例。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因此，这两个图均采用相同的基本元素，但在不同的形式。在类图中的元素是抽象的形式来表示蓝图，但是在对象图中元素是用具体的形式来表示真实世界中的对象。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为了捕捉一个特定的系统，类图的数量是有限的。但是，因为对象图是系统的快照，每个时间点的快照都是独一无二的，所以我们需要确定在哪些 特殊情况 下的快照是对我们有用的。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0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图是该系统的在营业过程中的一个实例。它具有以下的对象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顾客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订单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特殊订单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一般订单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现在客户对象（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）手上拿着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张订单（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）。这些订单对象的子类分别是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张特殊订单 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张一般订单对象（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顾客具有以下三个具有不同数目的订单（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），我们假设这些订单的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是按照时间来生成的，那么在当前的时间点顾客下单的订单号和明天顾客下单的订单号，一定是不同的，同理现在顾客手上的订单号也都是不同的。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864D5-5072-4214-A89B-CBB0051B6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4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2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0064-0711-4A65-83E3-B9D394B2E0D3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5D58-5706-4A1B-826B-8B6E07476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2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" Target="slide2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slide" Target="slide2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51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6.png"/><Relationship Id="rId5" Type="http://schemas.openxmlformats.org/officeDocument/2006/relationships/hyperlink" Target="http://images.cnblogs.com/cnblogs_com/TerryFeng/WindowsLiveWriter/UML_A227/image_10.png" TargetMode="Externa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7.png"/><Relationship Id="rId5" Type="http://schemas.openxmlformats.org/officeDocument/2006/relationships/hyperlink" Target="http://images.cnblogs.com/cnblogs_com/TerryFeng/WindowsLiveWriter/UML_A227/image_12.png" TargetMode="Externa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" Target="slide27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0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slide" Target="slide20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hyperlink" Target="http://www.cnblogs.com/finehappy/archive/2009/11/24/1609352.html" TargetMode="Externa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hyperlink" Target="https://www.yiibai.com/uml/107.html" TargetMode="External"/><Relationship Id="rId5" Type="http://schemas.openxmlformats.org/officeDocument/2006/relationships/hyperlink" Target="https://www.yiibai.com/html/uml/2013/0810106.html" TargetMode="Externa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hyperlink" Target="https://blog.csdn.net/zlts000/article/details/18939645" TargetMode="Externa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1436704" y="1359725"/>
            <a:ext cx="4140460" cy="437547"/>
            <a:chOff x="1436704" y="1359725"/>
            <a:chExt cx="4140460" cy="437547"/>
          </a:xfrm>
        </p:grpSpPr>
        <p:sp>
          <p:nvSpPr>
            <p:cNvPr id="1041" name="Rectangle 66"/>
            <p:cNvSpPr>
              <a:spLocks noChangeArrowheads="1"/>
            </p:cNvSpPr>
            <p:nvPr/>
          </p:nvSpPr>
          <p:spPr bwMode="auto">
            <a:xfrm>
              <a:off x="1436704" y="1752435"/>
              <a:ext cx="4140460" cy="4483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2" name="Rectangle 67"/>
            <p:cNvSpPr>
              <a:spLocks noChangeArrowheads="1"/>
            </p:cNvSpPr>
            <p:nvPr/>
          </p:nvSpPr>
          <p:spPr bwMode="auto">
            <a:xfrm>
              <a:off x="1959286" y="1552989"/>
              <a:ext cx="3617877" cy="40199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3" name="Rectangle 68"/>
            <p:cNvSpPr>
              <a:spLocks noChangeArrowheads="1"/>
            </p:cNvSpPr>
            <p:nvPr/>
          </p:nvSpPr>
          <p:spPr bwMode="auto">
            <a:xfrm>
              <a:off x="2644209" y="1359725"/>
              <a:ext cx="2932954" cy="23192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436704" y="5030170"/>
            <a:ext cx="4140460" cy="437547"/>
            <a:chOff x="1436704" y="5030170"/>
            <a:chExt cx="4140460" cy="437547"/>
          </a:xfrm>
        </p:grpSpPr>
        <p:sp>
          <p:nvSpPr>
            <p:cNvPr id="1044" name="Rectangle 69"/>
            <p:cNvSpPr>
              <a:spLocks noChangeArrowheads="1"/>
            </p:cNvSpPr>
            <p:nvPr/>
          </p:nvSpPr>
          <p:spPr bwMode="auto">
            <a:xfrm>
              <a:off x="1436704" y="5030170"/>
              <a:ext cx="4140460" cy="4638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Rectangle 70"/>
            <p:cNvSpPr>
              <a:spLocks noChangeArrowheads="1"/>
            </p:cNvSpPr>
            <p:nvPr/>
          </p:nvSpPr>
          <p:spPr bwMode="auto">
            <a:xfrm>
              <a:off x="1959286" y="5235802"/>
              <a:ext cx="3617877" cy="3401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6" name="Rectangle 71"/>
            <p:cNvSpPr>
              <a:spLocks noChangeArrowheads="1"/>
            </p:cNvSpPr>
            <p:nvPr/>
          </p:nvSpPr>
          <p:spPr bwMode="auto">
            <a:xfrm>
              <a:off x="2644209" y="5439887"/>
              <a:ext cx="2932954" cy="2783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34" name="燕尾形 1033"/>
          <p:cNvSpPr/>
          <p:nvPr/>
        </p:nvSpPr>
        <p:spPr>
          <a:xfrm>
            <a:off x="3452670" y="0"/>
            <a:ext cx="5325719" cy="6853017"/>
          </a:xfrm>
          <a:prstGeom prst="chevron">
            <a:avLst/>
          </a:prstGeom>
          <a:solidFill>
            <a:srgbClr val="FFA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燕尾形 72"/>
          <p:cNvSpPr/>
          <p:nvPr/>
        </p:nvSpPr>
        <p:spPr>
          <a:xfrm>
            <a:off x="188993" y="2196634"/>
            <a:ext cx="8967338" cy="2444445"/>
          </a:xfrm>
          <a:prstGeom prst="chevron">
            <a:avLst>
              <a:gd name="adj" fmla="val 31712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7" name="Freeform 72"/>
          <p:cNvSpPr/>
          <p:nvPr/>
        </p:nvSpPr>
        <p:spPr bwMode="auto">
          <a:xfrm>
            <a:off x="1436704" y="1990535"/>
            <a:ext cx="7899032" cy="2846373"/>
          </a:xfrm>
          <a:custGeom>
            <a:avLst/>
            <a:gdLst>
              <a:gd name="T0" fmla="*/ 0 w 5109"/>
              <a:gd name="T1" fmla="*/ 0 h 1841"/>
              <a:gd name="T2" fmla="*/ 734 w 5109"/>
              <a:gd name="T3" fmla="*/ 919 h 1841"/>
              <a:gd name="T4" fmla="*/ 0 w 5109"/>
              <a:gd name="T5" fmla="*/ 1841 h 1841"/>
              <a:gd name="T6" fmla="*/ 4387 w 5109"/>
              <a:gd name="T7" fmla="*/ 1841 h 1841"/>
              <a:gd name="T8" fmla="*/ 5109 w 5109"/>
              <a:gd name="T9" fmla="*/ 941 h 1841"/>
              <a:gd name="T10" fmla="*/ 4365 w 5109"/>
              <a:gd name="T11" fmla="*/ 0 h 1841"/>
              <a:gd name="T12" fmla="*/ 0 w 5109"/>
              <a:gd name="T13" fmla="*/ 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9" h="1841">
                <a:moveTo>
                  <a:pt x="0" y="0"/>
                </a:moveTo>
                <a:lnTo>
                  <a:pt x="734" y="919"/>
                </a:lnTo>
                <a:lnTo>
                  <a:pt x="0" y="1841"/>
                </a:lnTo>
                <a:lnTo>
                  <a:pt x="4387" y="1841"/>
                </a:lnTo>
                <a:lnTo>
                  <a:pt x="5109" y="941"/>
                </a:lnTo>
                <a:lnTo>
                  <a:pt x="4365" y="0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燕尾形 67"/>
          <p:cNvSpPr/>
          <p:nvPr/>
        </p:nvSpPr>
        <p:spPr>
          <a:xfrm>
            <a:off x="6834909" y="0"/>
            <a:ext cx="5325719" cy="6853017"/>
          </a:xfrm>
          <a:prstGeom prst="chevron">
            <a:avLst/>
          </a:prstGeom>
          <a:solidFill>
            <a:srgbClr val="FF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燕尾形 68"/>
          <p:cNvSpPr/>
          <p:nvPr/>
        </p:nvSpPr>
        <p:spPr>
          <a:xfrm>
            <a:off x="6547174" y="0"/>
            <a:ext cx="4480138" cy="6853017"/>
          </a:xfrm>
          <a:prstGeom prst="chevron">
            <a:avLst>
              <a:gd name="adj" fmla="val 58696"/>
            </a:avLst>
          </a:prstGeom>
          <a:solidFill>
            <a:srgbClr val="66D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490674" y="752108"/>
            <a:ext cx="1343563" cy="5383525"/>
            <a:chOff x="11368088" y="665163"/>
            <a:chExt cx="1379538" cy="5527675"/>
          </a:xfrm>
        </p:grpSpPr>
        <p:sp>
          <p:nvSpPr>
            <p:cNvPr id="66" name="Freeform 76"/>
            <p:cNvSpPr/>
            <p:nvPr/>
          </p:nvSpPr>
          <p:spPr bwMode="auto">
            <a:xfrm>
              <a:off x="11368088" y="800100"/>
              <a:ext cx="1379538" cy="1828800"/>
            </a:xfrm>
            <a:custGeom>
              <a:avLst/>
              <a:gdLst>
                <a:gd name="T0" fmla="*/ 16 w 869"/>
                <a:gd name="T1" fmla="*/ 0 h 1152"/>
                <a:gd name="T2" fmla="*/ 0 w 869"/>
                <a:gd name="T3" fmla="*/ 14 h 1152"/>
                <a:gd name="T4" fmla="*/ 853 w 869"/>
                <a:gd name="T5" fmla="*/ 1152 h 1152"/>
                <a:gd name="T6" fmla="*/ 869 w 869"/>
                <a:gd name="T7" fmla="*/ 1139 h 1152"/>
                <a:gd name="T8" fmla="*/ 16 w 869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1152">
                  <a:moveTo>
                    <a:pt x="16" y="0"/>
                  </a:moveTo>
                  <a:lnTo>
                    <a:pt x="0" y="14"/>
                  </a:lnTo>
                  <a:lnTo>
                    <a:pt x="853" y="1152"/>
                  </a:lnTo>
                  <a:lnTo>
                    <a:pt x="869" y="113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7"/>
            <p:cNvSpPr/>
            <p:nvPr/>
          </p:nvSpPr>
          <p:spPr bwMode="auto">
            <a:xfrm>
              <a:off x="11368088" y="800100"/>
              <a:ext cx="1379538" cy="1828800"/>
            </a:xfrm>
            <a:custGeom>
              <a:avLst/>
              <a:gdLst>
                <a:gd name="T0" fmla="*/ 16 w 869"/>
                <a:gd name="T1" fmla="*/ 0 h 1152"/>
                <a:gd name="T2" fmla="*/ 0 w 869"/>
                <a:gd name="T3" fmla="*/ 14 h 1152"/>
                <a:gd name="T4" fmla="*/ 853 w 869"/>
                <a:gd name="T5" fmla="*/ 1152 h 1152"/>
                <a:gd name="T6" fmla="*/ 869 w 869"/>
                <a:gd name="T7" fmla="*/ 1139 h 1152"/>
                <a:gd name="T8" fmla="*/ 16 w 869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1152">
                  <a:moveTo>
                    <a:pt x="16" y="0"/>
                  </a:moveTo>
                  <a:lnTo>
                    <a:pt x="0" y="14"/>
                  </a:lnTo>
                  <a:lnTo>
                    <a:pt x="853" y="1152"/>
                  </a:lnTo>
                  <a:lnTo>
                    <a:pt x="869" y="1139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8"/>
            <p:cNvSpPr/>
            <p:nvPr/>
          </p:nvSpPr>
          <p:spPr bwMode="auto">
            <a:xfrm>
              <a:off x="11456988" y="665163"/>
              <a:ext cx="1068388" cy="1408113"/>
            </a:xfrm>
            <a:custGeom>
              <a:avLst/>
              <a:gdLst>
                <a:gd name="T0" fmla="*/ 14 w 673"/>
                <a:gd name="T1" fmla="*/ 0 h 887"/>
                <a:gd name="T2" fmla="*/ 0 w 673"/>
                <a:gd name="T3" fmla="*/ 8 h 887"/>
                <a:gd name="T4" fmla="*/ 660 w 673"/>
                <a:gd name="T5" fmla="*/ 887 h 887"/>
                <a:gd name="T6" fmla="*/ 673 w 673"/>
                <a:gd name="T7" fmla="*/ 879 h 887"/>
                <a:gd name="T8" fmla="*/ 14 w 673"/>
                <a:gd name="T9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887">
                  <a:moveTo>
                    <a:pt x="14" y="0"/>
                  </a:moveTo>
                  <a:lnTo>
                    <a:pt x="0" y="8"/>
                  </a:lnTo>
                  <a:lnTo>
                    <a:pt x="660" y="887"/>
                  </a:lnTo>
                  <a:lnTo>
                    <a:pt x="673" y="87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9"/>
            <p:cNvSpPr/>
            <p:nvPr/>
          </p:nvSpPr>
          <p:spPr bwMode="auto">
            <a:xfrm>
              <a:off x="11456988" y="665163"/>
              <a:ext cx="1068388" cy="1408113"/>
            </a:xfrm>
            <a:custGeom>
              <a:avLst/>
              <a:gdLst>
                <a:gd name="T0" fmla="*/ 14 w 673"/>
                <a:gd name="T1" fmla="*/ 0 h 887"/>
                <a:gd name="T2" fmla="*/ 0 w 673"/>
                <a:gd name="T3" fmla="*/ 8 h 887"/>
                <a:gd name="T4" fmla="*/ 660 w 673"/>
                <a:gd name="T5" fmla="*/ 887 h 887"/>
                <a:gd name="T6" fmla="*/ 673 w 673"/>
                <a:gd name="T7" fmla="*/ 879 h 887"/>
                <a:gd name="T8" fmla="*/ 14 w 673"/>
                <a:gd name="T9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887">
                  <a:moveTo>
                    <a:pt x="14" y="0"/>
                  </a:moveTo>
                  <a:lnTo>
                    <a:pt x="0" y="8"/>
                  </a:lnTo>
                  <a:lnTo>
                    <a:pt x="660" y="887"/>
                  </a:lnTo>
                  <a:lnTo>
                    <a:pt x="673" y="879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80"/>
            <p:cNvSpPr/>
            <p:nvPr/>
          </p:nvSpPr>
          <p:spPr bwMode="auto">
            <a:xfrm>
              <a:off x="11653838" y="681038"/>
              <a:ext cx="727075" cy="968375"/>
            </a:xfrm>
            <a:custGeom>
              <a:avLst/>
              <a:gdLst>
                <a:gd name="T0" fmla="*/ 8 w 458"/>
                <a:gd name="T1" fmla="*/ 0 h 610"/>
                <a:gd name="T2" fmla="*/ 0 w 458"/>
                <a:gd name="T3" fmla="*/ 8 h 610"/>
                <a:gd name="T4" fmla="*/ 450 w 458"/>
                <a:gd name="T5" fmla="*/ 610 h 610"/>
                <a:gd name="T6" fmla="*/ 458 w 458"/>
                <a:gd name="T7" fmla="*/ 602 h 610"/>
                <a:gd name="T8" fmla="*/ 8 w 458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610">
                  <a:moveTo>
                    <a:pt x="8" y="0"/>
                  </a:moveTo>
                  <a:lnTo>
                    <a:pt x="0" y="8"/>
                  </a:lnTo>
                  <a:lnTo>
                    <a:pt x="450" y="610"/>
                  </a:lnTo>
                  <a:lnTo>
                    <a:pt x="458" y="60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81"/>
            <p:cNvSpPr/>
            <p:nvPr/>
          </p:nvSpPr>
          <p:spPr bwMode="auto">
            <a:xfrm>
              <a:off x="11653838" y="681038"/>
              <a:ext cx="727075" cy="968375"/>
            </a:xfrm>
            <a:custGeom>
              <a:avLst/>
              <a:gdLst>
                <a:gd name="T0" fmla="*/ 8 w 458"/>
                <a:gd name="T1" fmla="*/ 0 h 610"/>
                <a:gd name="T2" fmla="*/ 0 w 458"/>
                <a:gd name="T3" fmla="*/ 8 h 610"/>
                <a:gd name="T4" fmla="*/ 450 w 458"/>
                <a:gd name="T5" fmla="*/ 610 h 610"/>
                <a:gd name="T6" fmla="*/ 458 w 458"/>
                <a:gd name="T7" fmla="*/ 602 h 610"/>
                <a:gd name="T8" fmla="*/ 8 w 458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610">
                  <a:moveTo>
                    <a:pt x="8" y="0"/>
                  </a:moveTo>
                  <a:lnTo>
                    <a:pt x="0" y="8"/>
                  </a:lnTo>
                  <a:lnTo>
                    <a:pt x="450" y="610"/>
                  </a:lnTo>
                  <a:lnTo>
                    <a:pt x="458" y="60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82"/>
            <p:cNvSpPr/>
            <p:nvPr/>
          </p:nvSpPr>
          <p:spPr bwMode="auto">
            <a:xfrm>
              <a:off x="11368088" y="4229100"/>
              <a:ext cx="1379538" cy="1828800"/>
            </a:xfrm>
            <a:custGeom>
              <a:avLst/>
              <a:gdLst>
                <a:gd name="T0" fmla="*/ 853 w 869"/>
                <a:gd name="T1" fmla="*/ 0 h 1152"/>
                <a:gd name="T2" fmla="*/ 0 w 869"/>
                <a:gd name="T3" fmla="*/ 1138 h 1152"/>
                <a:gd name="T4" fmla="*/ 16 w 869"/>
                <a:gd name="T5" fmla="*/ 1152 h 1152"/>
                <a:gd name="T6" fmla="*/ 869 w 869"/>
                <a:gd name="T7" fmla="*/ 13 h 1152"/>
                <a:gd name="T8" fmla="*/ 853 w 869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1152">
                  <a:moveTo>
                    <a:pt x="853" y="0"/>
                  </a:moveTo>
                  <a:lnTo>
                    <a:pt x="0" y="1138"/>
                  </a:lnTo>
                  <a:lnTo>
                    <a:pt x="16" y="1152"/>
                  </a:lnTo>
                  <a:lnTo>
                    <a:pt x="869" y="1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83"/>
            <p:cNvSpPr/>
            <p:nvPr/>
          </p:nvSpPr>
          <p:spPr bwMode="auto">
            <a:xfrm>
              <a:off x="11368088" y="4229100"/>
              <a:ext cx="1379538" cy="1828800"/>
            </a:xfrm>
            <a:custGeom>
              <a:avLst/>
              <a:gdLst>
                <a:gd name="T0" fmla="*/ 853 w 869"/>
                <a:gd name="T1" fmla="*/ 0 h 1152"/>
                <a:gd name="T2" fmla="*/ 0 w 869"/>
                <a:gd name="T3" fmla="*/ 1138 h 1152"/>
                <a:gd name="T4" fmla="*/ 16 w 869"/>
                <a:gd name="T5" fmla="*/ 1152 h 1152"/>
                <a:gd name="T6" fmla="*/ 869 w 869"/>
                <a:gd name="T7" fmla="*/ 13 h 1152"/>
                <a:gd name="T8" fmla="*/ 853 w 869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1152">
                  <a:moveTo>
                    <a:pt x="853" y="0"/>
                  </a:moveTo>
                  <a:lnTo>
                    <a:pt x="0" y="1138"/>
                  </a:lnTo>
                  <a:lnTo>
                    <a:pt x="16" y="1152"/>
                  </a:lnTo>
                  <a:lnTo>
                    <a:pt x="869" y="13"/>
                  </a:lnTo>
                  <a:lnTo>
                    <a:pt x="8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84"/>
            <p:cNvSpPr/>
            <p:nvPr/>
          </p:nvSpPr>
          <p:spPr bwMode="auto">
            <a:xfrm>
              <a:off x="11456988" y="4779963"/>
              <a:ext cx="1068388" cy="1412875"/>
            </a:xfrm>
            <a:custGeom>
              <a:avLst/>
              <a:gdLst>
                <a:gd name="T0" fmla="*/ 660 w 673"/>
                <a:gd name="T1" fmla="*/ 0 h 890"/>
                <a:gd name="T2" fmla="*/ 0 w 673"/>
                <a:gd name="T3" fmla="*/ 880 h 890"/>
                <a:gd name="T4" fmla="*/ 14 w 673"/>
                <a:gd name="T5" fmla="*/ 890 h 890"/>
                <a:gd name="T6" fmla="*/ 673 w 673"/>
                <a:gd name="T7" fmla="*/ 11 h 890"/>
                <a:gd name="T8" fmla="*/ 660 w 673"/>
                <a:gd name="T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890">
                  <a:moveTo>
                    <a:pt x="660" y="0"/>
                  </a:moveTo>
                  <a:lnTo>
                    <a:pt x="0" y="880"/>
                  </a:lnTo>
                  <a:lnTo>
                    <a:pt x="14" y="890"/>
                  </a:lnTo>
                  <a:lnTo>
                    <a:pt x="673" y="11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5"/>
            <p:cNvSpPr/>
            <p:nvPr/>
          </p:nvSpPr>
          <p:spPr bwMode="auto">
            <a:xfrm>
              <a:off x="11456988" y="4779963"/>
              <a:ext cx="1068388" cy="1412875"/>
            </a:xfrm>
            <a:custGeom>
              <a:avLst/>
              <a:gdLst>
                <a:gd name="T0" fmla="*/ 660 w 673"/>
                <a:gd name="T1" fmla="*/ 0 h 890"/>
                <a:gd name="T2" fmla="*/ 0 w 673"/>
                <a:gd name="T3" fmla="*/ 880 h 890"/>
                <a:gd name="T4" fmla="*/ 14 w 673"/>
                <a:gd name="T5" fmla="*/ 890 h 890"/>
                <a:gd name="T6" fmla="*/ 673 w 673"/>
                <a:gd name="T7" fmla="*/ 11 h 890"/>
                <a:gd name="T8" fmla="*/ 660 w 673"/>
                <a:gd name="T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890">
                  <a:moveTo>
                    <a:pt x="660" y="0"/>
                  </a:moveTo>
                  <a:lnTo>
                    <a:pt x="0" y="880"/>
                  </a:lnTo>
                  <a:lnTo>
                    <a:pt x="14" y="890"/>
                  </a:lnTo>
                  <a:lnTo>
                    <a:pt x="673" y="11"/>
                  </a:lnTo>
                  <a:lnTo>
                    <a:pt x="6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86"/>
            <p:cNvSpPr/>
            <p:nvPr/>
          </p:nvSpPr>
          <p:spPr bwMode="auto">
            <a:xfrm>
              <a:off x="11653838" y="5208588"/>
              <a:ext cx="727075" cy="963613"/>
            </a:xfrm>
            <a:custGeom>
              <a:avLst/>
              <a:gdLst>
                <a:gd name="T0" fmla="*/ 450 w 458"/>
                <a:gd name="T1" fmla="*/ 0 h 607"/>
                <a:gd name="T2" fmla="*/ 0 w 458"/>
                <a:gd name="T3" fmla="*/ 602 h 607"/>
                <a:gd name="T4" fmla="*/ 8 w 458"/>
                <a:gd name="T5" fmla="*/ 607 h 607"/>
                <a:gd name="T6" fmla="*/ 458 w 458"/>
                <a:gd name="T7" fmla="*/ 8 h 607"/>
                <a:gd name="T8" fmla="*/ 450 w 458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607">
                  <a:moveTo>
                    <a:pt x="450" y="0"/>
                  </a:moveTo>
                  <a:lnTo>
                    <a:pt x="0" y="602"/>
                  </a:lnTo>
                  <a:lnTo>
                    <a:pt x="8" y="607"/>
                  </a:lnTo>
                  <a:lnTo>
                    <a:pt x="458" y="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7"/>
            <p:cNvSpPr/>
            <p:nvPr/>
          </p:nvSpPr>
          <p:spPr bwMode="auto">
            <a:xfrm>
              <a:off x="11653838" y="5208588"/>
              <a:ext cx="727075" cy="963613"/>
            </a:xfrm>
            <a:custGeom>
              <a:avLst/>
              <a:gdLst>
                <a:gd name="T0" fmla="*/ 450 w 458"/>
                <a:gd name="T1" fmla="*/ 0 h 607"/>
                <a:gd name="T2" fmla="*/ 0 w 458"/>
                <a:gd name="T3" fmla="*/ 602 h 607"/>
                <a:gd name="T4" fmla="*/ 8 w 458"/>
                <a:gd name="T5" fmla="*/ 607 h 607"/>
                <a:gd name="T6" fmla="*/ 458 w 458"/>
                <a:gd name="T7" fmla="*/ 8 h 607"/>
                <a:gd name="T8" fmla="*/ 450 w 458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607">
                  <a:moveTo>
                    <a:pt x="450" y="0"/>
                  </a:moveTo>
                  <a:lnTo>
                    <a:pt x="0" y="602"/>
                  </a:lnTo>
                  <a:lnTo>
                    <a:pt x="8" y="607"/>
                  </a:lnTo>
                  <a:lnTo>
                    <a:pt x="458" y="8"/>
                  </a:lnTo>
                  <a:lnTo>
                    <a:pt x="4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3152085" y="2363532"/>
            <a:ext cx="3558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 III</a:t>
            </a:r>
            <a:endParaRPr lang="zh-CN" altLang="en-US" sz="7200" b="1" dirty="0">
              <a:solidFill>
                <a:srgbClr val="231F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1139611" y="3601654"/>
            <a:ext cx="7430176" cy="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2454042" y="3682385"/>
            <a:ext cx="4801314" cy="1077218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PRD-G06</a:t>
            </a:r>
            <a:r>
              <a:rPr lang="zh-CN" altLang="en-US" sz="2400" b="1" dirty="0">
                <a:solidFill>
                  <a:schemeClr val="bg1"/>
                </a:solidFill>
                <a:ea typeface="微软雅黑" pitchFamily="34" charset="-122"/>
              </a:rPr>
              <a:t>小组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组长：赵豪杰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组员：罗培铖，苏碧青，郑丞钧，张嘉</a:t>
            </a:r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诚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0" y="130950"/>
            <a:ext cx="4373083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在哪里使用对象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3257" y="812800"/>
            <a:ext cx="108585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图可以被想象成正在运行的系统在某一时刻的快照。我们用一个正在运行的列车作为例子：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当你给一个正在运行的火车照一些快照，你会得到下面一系列的照片：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他的运行状态可能不同，火车可能在加速，也可能停下来。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乘客数量不同。在不同的时间，乘客数量是不同的。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91" y="3165406"/>
            <a:ext cx="4944808" cy="3300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90" y="3165861"/>
            <a:ext cx="4384220" cy="33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12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0" y="130950"/>
            <a:ext cx="4489197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在哪里使用对象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9787" y="945192"/>
            <a:ext cx="1050290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3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所以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，在这里我们可以把 一个列车 想象成一个对象的实例化后 赋予上文中提到的值。任何现实生活中的简单或复杂的系统而且的确如此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11966" y="246812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因此</a:t>
            </a:r>
            <a:r>
              <a:rPr lang="zh-CN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，对象图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</a:t>
            </a:r>
            <a:r>
              <a:rPr lang="zh-CN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</a:t>
            </a:r>
            <a:r>
              <a:rPr lang="zh-CN" altLang="zh-CN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MH_Other_1"/>
          <p:cNvSpPr/>
          <p:nvPr/>
        </p:nvSpPr>
        <p:spPr>
          <a:xfrm>
            <a:off x="1655506" y="3151492"/>
            <a:ext cx="9144000" cy="296068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/>
        </p:nvSpPr>
        <p:spPr>
          <a:xfrm>
            <a:off x="2811966" y="3151493"/>
            <a:ext cx="488950" cy="779463"/>
          </a:xfrm>
          <a:prstGeom prst="rect">
            <a:avLst/>
          </a:prstGeom>
          <a:solidFill>
            <a:srgbClr val="66D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SubTitle_1"/>
          <p:cNvSpPr/>
          <p:nvPr/>
        </p:nvSpPr>
        <p:spPr>
          <a:xfrm>
            <a:off x="1655506" y="4380224"/>
            <a:ext cx="2766337" cy="563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zh-CN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制作一个</a:t>
            </a:r>
            <a:endParaRPr lang="en-US" altLang="zh-CN" sz="3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>
              <a:defRPr/>
            </a:pPr>
            <a:r>
              <a:rPr lang="zh-CN" altLang="zh-CN" sz="3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</a:t>
            </a:r>
            <a:r>
              <a:rPr lang="zh-CN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的原型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3"/>
          <p:cNvSpPr/>
          <p:nvPr/>
        </p:nvSpPr>
        <p:spPr>
          <a:xfrm>
            <a:off x="4963824" y="3151493"/>
            <a:ext cx="488950" cy="779463"/>
          </a:xfrm>
          <a:prstGeom prst="rect">
            <a:avLst/>
          </a:prstGeom>
          <a:solidFill>
            <a:srgbClr val="FFA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SubTitle_2"/>
          <p:cNvSpPr/>
          <p:nvPr/>
        </p:nvSpPr>
        <p:spPr>
          <a:xfrm>
            <a:off x="4563844" y="3825389"/>
            <a:ext cx="1503292" cy="1612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zh-CN" altLang="zh-CN" sz="4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逆向工程</a:t>
            </a:r>
            <a:endParaRPr lang="zh-CN" altLang="zh-CN" sz="44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5" name="MH_Other_4"/>
          <p:cNvSpPr/>
          <p:nvPr/>
        </p:nvSpPr>
        <p:spPr>
          <a:xfrm>
            <a:off x="7129932" y="3151493"/>
            <a:ext cx="488950" cy="779463"/>
          </a:xfrm>
          <a:prstGeom prst="rect">
            <a:avLst/>
          </a:prstGeom>
          <a:solidFill>
            <a:srgbClr val="FF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3"/>
          <p:cNvSpPr/>
          <p:nvPr/>
        </p:nvSpPr>
        <p:spPr>
          <a:xfrm>
            <a:off x="6332197" y="3825389"/>
            <a:ext cx="2084420" cy="200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给复杂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Other_5"/>
          <p:cNvSpPr/>
          <p:nvPr/>
        </p:nvSpPr>
        <p:spPr>
          <a:xfrm>
            <a:off x="9215941" y="3151493"/>
            <a:ext cx="488950" cy="779463"/>
          </a:xfrm>
          <a:prstGeom prst="rect">
            <a:avLst/>
          </a:prstGeom>
          <a:solidFill>
            <a:srgbClr val="097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SubTitle_4"/>
          <p:cNvSpPr/>
          <p:nvPr/>
        </p:nvSpPr>
        <p:spPr>
          <a:xfrm>
            <a:off x="8357483" y="3825388"/>
            <a:ext cx="2205865" cy="1908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从实用的角度了解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动作按钮: 上一张 20">
            <a:hlinkClick r:id="rId5" action="ppaction://hlinksldjump" highlightClick="1"/>
          </p:cNvPr>
          <p:cNvSpPr/>
          <p:nvPr/>
        </p:nvSpPr>
        <p:spPr>
          <a:xfrm>
            <a:off x="11887199" y="6531429"/>
            <a:ext cx="234297" cy="2742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72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2493496" y="2361743"/>
            <a:ext cx="2184856" cy="2183380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49950" y="2361744"/>
            <a:ext cx="4803803" cy="2183380"/>
          </a:xfrm>
          <a:prstGeom prst="roundRect">
            <a:avLst>
              <a:gd name="adj" fmla="val 9124"/>
            </a:avLst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4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endParaRPr lang="zh-CN" altLang="en-US" sz="4400" b="1" spc="2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1163" y="2477343"/>
            <a:ext cx="2955288" cy="1987220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使用构件图的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绘制构件图</a:t>
            </a:r>
            <a:endParaRPr lang="en-US" altLang="zh-CN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在哪里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使用构件图</a:t>
            </a:r>
            <a:endParaRPr lang="en-US" altLang="zh-CN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438906" y="1684422"/>
            <a:ext cx="3714875" cy="3513221"/>
            <a:chOff x="4623145" y="0"/>
            <a:chExt cx="7246372" cy="6853017"/>
          </a:xfrm>
        </p:grpSpPr>
        <p:sp>
          <p:nvSpPr>
            <p:cNvPr id="7" name="燕尾形 6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9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13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燕尾形 15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14991" y="1684421"/>
            <a:ext cx="3714875" cy="3513221"/>
            <a:chOff x="4623145" y="0"/>
            <a:chExt cx="7246372" cy="6853017"/>
          </a:xfrm>
        </p:grpSpPr>
        <p:sp>
          <p:nvSpPr>
            <p:cNvPr id="19" name="燕尾形 18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26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23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" name="燕尾形 21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24373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/>
            <a:r>
              <a:rPr lang="zh-CN" altLang="en-US" sz="24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</a:t>
            </a:r>
            <a:r>
              <a:rPr lang="en-US" altLang="zh-CN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[5]</a:t>
            </a:r>
          </a:p>
        </p:txBody>
      </p:sp>
      <p:pic>
        <p:nvPicPr>
          <p:cNvPr id="2049" name="图片 6" descr="https://img-blog.csdn.net/201601171035148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48" y="261257"/>
            <a:ext cx="4365074" cy="6310378"/>
          </a:xfrm>
          <a:prstGeom prst="rect">
            <a:avLst/>
          </a:prstGeom>
          <a:noFill/>
          <a:ln w="158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6623" y="920408"/>
            <a:ext cx="6877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dirty="0" smtClean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构件</a:t>
            </a:r>
            <a:r>
              <a:rPr lang="zh-CN" altLang="zh-CN" sz="3600" dirty="0" smtClean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zh-CN" altLang="zh-CN" sz="3600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用于描述系统的独立</a:t>
            </a:r>
            <a:r>
              <a:rPr lang="zh-CN" altLang="zh-CN" sz="3600" dirty="0" smtClean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模块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4" name="MH_SubTitle_2"/>
          <p:cNvSpPr/>
          <p:nvPr/>
        </p:nvSpPr>
        <p:spPr>
          <a:xfrm>
            <a:off x="1425124" y="1874945"/>
            <a:ext cx="5080080" cy="1150134"/>
          </a:xfrm>
          <a:prstGeom prst="homePlate">
            <a:avLst>
              <a:gd name="adj" fmla="val 76562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tIns="0" rIns="0" bIns="0" anchor="ctr">
            <a:normAutofit/>
          </a:bodyPr>
          <a:lstStyle/>
          <a:p>
            <a:pPr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8624" y="2139538"/>
            <a:ext cx="363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zh-CN" sz="20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可执行文件</a:t>
            </a:r>
            <a:r>
              <a:rPr lang="zh-CN" altLang="zh-CN" sz="2000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库</a:t>
            </a:r>
            <a:r>
              <a:rPr lang="zh-CN" altLang="zh-CN" sz="2000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文件</a:t>
            </a:r>
            <a:r>
              <a:rPr lang="zh-CN" altLang="zh-CN" sz="2000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文档</a:t>
            </a:r>
            <a:r>
              <a:rPr lang="zh-CN" altLang="zh-CN" sz="2000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</a:t>
            </a:r>
            <a:r>
              <a:rPr lang="zh-CN" altLang="zh-CN" sz="2000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等功能独立的节点。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32948" y="1874945"/>
            <a:ext cx="802884" cy="115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/>
              <a:t>常见类型</a:t>
            </a:r>
            <a:endParaRPr lang="zh-CN" altLang="en-US" sz="24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35234" y="3261354"/>
            <a:ext cx="3476452" cy="3476452"/>
            <a:chOff x="346016" y="5499758"/>
            <a:chExt cx="3476452" cy="347645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0" name="椭圆 19"/>
            <p:cNvSpPr/>
            <p:nvPr/>
          </p:nvSpPr>
          <p:spPr>
            <a:xfrm>
              <a:off x="346016" y="5499758"/>
              <a:ext cx="3476452" cy="347645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b"/>
            <a:lstStyle/>
            <a:p>
              <a:pPr>
                <a:spcAft>
                  <a:spcPts val="600"/>
                </a:spcAft>
              </a:pP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59162" y="6083822"/>
              <a:ext cx="287841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zh-CN" sz="2400" dirty="0" smtClean="0">
                  <a:solidFill>
                    <a:srgbClr val="3333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构</a:t>
              </a:r>
              <a:r>
                <a:rPr lang="zh-CN" altLang="en-US" sz="2400" dirty="0" smtClean="0">
                  <a:solidFill>
                    <a:srgbClr val="3333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件</a:t>
              </a:r>
              <a:r>
                <a:rPr lang="zh-CN" altLang="zh-CN" sz="2400" dirty="0">
                  <a:solidFill>
                    <a:srgbClr val="3333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向外提供接口，提供同种类接口的不同构件可以相互替换，所以可以做到独立升级，维护，而不影响系统。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94192" y="3242142"/>
            <a:ext cx="3476452" cy="3476452"/>
            <a:chOff x="4187534" y="5285954"/>
            <a:chExt cx="3476452" cy="347645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8" name="椭圆 17"/>
            <p:cNvSpPr/>
            <p:nvPr/>
          </p:nvSpPr>
          <p:spPr>
            <a:xfrm>
              <a:off x="4187534" y="5285954"/>
              <a:ext cx="3476452" cy="3476452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b"/>
            <a:lstStyle/>
            <a:p>
              <a:pPr>
                <a:spcAft>
                  <a:spcPts val="600"/>
                </a:spcAft>
              </a:pPr>
              <a:endPara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73363" y="6116239"/>
              <a:ext cx="2565599" cy="18158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zh-CN" sz="2800" dirty="0">
                  <a:solidFill>
                    <a:srgbClr val="3333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构</a:t>
              </a:r>
              <a:r>
                <a:rPr lang="zh-CN" altLang="en-US" sz="2800" dirty="0">
                  <a:solidFill>
                    <a:srgbClr val="3333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件</a:t>
              </a:r>
              <a:r>
                <a:rPr lang="zh-CN" altLang="zh-CN" sz="2800" dirty="0">
                  <a:solidFill>
                    <a:srgbClr val="3333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不能单独运行，要作为系统的一部分来发挥作用。</a:t>
              </a:r>
              <a:endPara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3132891" y="4309193"/>
            <a:ext cx="1371377" cy="13713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两个</a:t>
            </a:r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特征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456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4576282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使用构件图的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en-US" altLang="zh-CN" sz="28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Desc_1"/>
          <p:cNvSpPr txBox="1"/>
          <p:nvPr>
            <p:custDataLst>
              <p:tags r:id="rId3"/>
            </p:custDataLst>
          </p:nvPr>
        </p:nvSpPr>
        <p:spPr>
          <a:xfrm>
            <a:off x="1486330" y="1895925"/>
            <a:ext cx="2141505" cy="3697748"/>
          </a:xfrm>
          <a:prstGeom prst="rect">
            <a:avLst/>
          </a:prstGeom>
          <a:solidFill>
            <a:srgbClr val="FFAE39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contourClr>
              <a:srgbClr val="FFFFFF"/>
            </a:contourClr>
          </a:sp3d>
        </p:spPr>
        <p:txBody>
          <a:bodyPr tIns="81000" rIns="67500" bIns="81000" anchor="ctr"/>
          <a:lstStyle/>
          <a:p>
            <a:pPr algn="ctr">
              <a:lnSpc>
                <a:spcPct val="140000"/>
              </a:lnSpc>
              <a:defRPr/>
            </a:pPr>
            <a:endParaRPr lang="en-US" altLang="zh-CN" sz="28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3"/>
          <p:cNvSpPr/>
          <p:nvPr>
            <p:custDataLst>
              <p:tags r:id="rId4"/>
            </p:custDataLst>
          </p:nvPr>
        </p:nvSpPr>
        <p:spPr>
          <a:xfrm>
            <a:off x="4283894" y="4890069"/>
            <a:ext cx="5149850" cy="5191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MH_SubTitle_3"/>
          <p:cNvSpPr/>
          <p:nvPr>
            <p:custDataLst>
              <p:tags r:id="rId5"/>
            </p:custDataLst>
          </p:nvPr>
        </p:nvSpPr>
        <p:spPr>
          <a:xfrm>
            <a:off x="4498208" y="4602732"/>
            <a:ext cx="3900487" cy="5746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描述的组织和组件的关系</a:t>
            </a:r>
          </a:p>
        </p:txBody>
      </p:sp>
      <p:sp>
        <p:nvSpPr>
          <p:cNvPr id="11" name="MH_Other_4"/>
          <p:cNvSpPr/>
          <p:nvPr>
            <p:custDataLst>
              <p:tags r:id="rId6"/>
            </p:custDataLst>
          </p:nvPr>
        </p:nvSpPr>
        <p:spPr>
          <a:xfrm>
            <a:off x="4283894" y="3628571"/>
            <a:ext cx="5149850" cy="705533"/>
          </a:xfrm>
          <a:prstGeom prst="rect">
            <a:avLst/>
          </a:prstGeom>
          <a:noFill/>
          <a:ln>
            <a:solidFill>
              <a:srgbClr val="FF5B4A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MH_SubTitle_2"/>
          <p:cNvSpPr/>
          <p:nvPr>
            <p:custDataLst>
              <p:tags r:id="rId7"/>
            </p:custDataLst>
          </p:nvPr>
        </p:nvSpPr>
        <p:spPr>
          <a:xfrm>
            <a:off x="4498208" y="3191671"/>
            <a:ext cx="3900487" cy="921427"/>
          </a:xfrm>
          <a:prstGeom prst="roundRect">
            <a:avLst/>
          </a:prstGeom>
          <a:solidFill>
            <a:srgbClr val="FF5B4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构建的可执行文件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正向和反向工程</a:t>
            </a:r>
          </a:p>
        </p:txBody>
      </p:sp>
      <p:sp>
        <p:nvSpPr>
          <p:cNvPr id="13" name="MH_Other_5"/>
          <p:cNvSpPr/>
          <p:nvPr>
            <p:custDataLst>
              <p:tags r:id="rId8"/>
            </p:custDataLst>
          </p:nvPr>
        </p:nvSpPr>
        <p:spPr>
          <a:xfrm>
            <a:off x="4283894" y="2452576"/>
            <a:ext cx="5149850" cy="519113"/>
          </a:xfrm>
          <a:prstGeom prst="rect">
            <a:avLst/>
          </a:prstGeom>
          <a:noFill/>
          <a:ln>
            <a:solidFill>
              <a:srgbClr val="0970A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MH_SubTitle_1"/>
          <p:cNvSpPr/>
          <p:nvPr>
            <p:custDataLst>
              <p:tags r:id="rId9"/>
            </p:custDataLst>
          </p:nvPr>
        </p:nvSpPr>
        <p:spPr>
          <a:xfrm>
            <a:off x="4498208" y="2165239"/>
            <a:ext cx="3900487" cy="574675"/>
          </a:xfrm>
          <a:prstGeom prst="roundRect">
            <a:avLst/>
          </a:prstGeom>
          <a:solidFill>
            <a:srgbClr val="0970A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可视化系统的组成部分</a:t>
            </a:r>
          </a:p>
        </p:txBody>
      </p:sp>
      <p:sp>
        <p:nvSpPr>
          <p:cNvPr id="15" name="矩形 14"/>
          <p:cNvSpPr/>
          <p:nvPr/>
        </p:nvSpPr>
        <p:spPr>
          <a:xfrm>
            <a:off x="1690528" y="2601869"/>
            <a:ext cx="173310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图的目的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概括为</a:t>
            </a:r>
          </a:p>
        </p:txBody>
      </p:sp>
      <p:sp>
        <p:nvSpPr>
          <p:cNvPr id="16" name="动作按钮: 上一张 15">
            <a:hlinkClick r:id="rId12" action="ppaction://hlinksldjump" highlightClick="1"/>
          </p:cNvPr>
          <p:cNvSpPr/>
          <p:nvPr/>
        </p:nvSpPr>
        <p:spPr>
          <a:xfrm>
            <a:off x="11887199" y="6531429"/>
            <a:ext cx="234297" cy="2742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707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4460168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如何绘制构件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</a:t>
            </a:r>
            <a:endParaRPr lang="en-US" altLang="zh-CN" sz="28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400" y="1310471"/>
            <a:ext cx="5568724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zh-CN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确定子系统对外的接口</a:t>
            </a:r>
            <a:endParaRPr lang="zh-CN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133350">
              <a:spcBef>
                <a:spcPts val="750"/>
              </a:spcBef>
              <a:spcAft>
                <a:spcPts val="75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zh-CN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</a:t>
            </a:r>
            <a:r>
              <a:rPr lang="zh-CN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整个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zh-CN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在线酒店预订子系统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</a:t>
            </a:r>
            <a:r>
              <a:rPr lang="zh-CN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作为一个构件，考虑其对外接口。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显然它首先需要提供用户界面；其次还需要与加盟的酒店系统连接，完成预订工作，就是提供接入和输出接口：</a:t>
            </a:r>
            <a:endParaRPr lang="zh-CN" altLang="zh-CN" sz="32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image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57" y="1130300"/>
            <a:ext cx="5530850" cy="4690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037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4460168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如何绘制构件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</a:t>
            </a:r>
            <a:endParaRPr lang="en-US" altLang="zh-CN" sz="28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09406" y="582953"/>
            <a:ext cx="456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子构件和</a:t>
            </a:r>
            <a:r>
              <a:rPr lang="zh-CN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image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56" y="1229284"/>
            <a:ext cx="9376964" cy="5550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774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4354600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在哪里使用构件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zh-CN" altLang="en-US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Other_1"/>
          <p:cNvSpPr>
            <a:spLocks noEditPoints="1"/>
          </p:cNvSpPr>
          <p:nvPr/>
        </p:nvSpPr>
        <p:spPr bwMode="auto">
          <a:xfrm>
            <a:off x="5105061" y="2617636"/>
            <a:ext cx="1816100" cy="1816100"/>
          </a:xfrm>
          <a:custGeom>
            <a:avLst/>
            <a:gdLst>
              <a:gd name="T0" fmla="*/ 2147483646 w 211"/>
              <a:gd name="T1" fmla="*/ 2147483646 h 211"/>
              <a:gd name="T2" fmla="*/ 2147483646 w 211"/>
              <a:gd name="T3" fmla="*/ 0 h 211"/>
              <a:gd name="T4" fmla="*/ 2147483646 w 211"/>
              <a:gd name="T5" fmla="*/ 2147483646 h 211"/>
              <a:gd name="T6" fmla="*/ 2147483646 w 211"/>
              <a:gd name="T7" fmla="*/ 2147483646 h 211"/>
              <a:gd name="T8" fmla="*/ 2147483646 w 211"/>
              <a:gd name="T9" fmla="*/ 2147483646 h 211"/>
              <a:gd name="T10" fmla="*/ 2147483646 w 211"/>
              <a:gd name="T11" fmla="*/ 2147483646 h 211"/>
              <a:gd name="T12" fmla="*/ 2147483646 w 211"/>
              <a:gd name="T13" fmla="*/ 2147483646 h 211"/>
              <a:gd name="T14" fmla="*/ 2147483646 w 211"/>
              <a:gd name="T15" fmla="*/ 2147483646 h 211"/>
              <a:gd name="T16" fmla="*/ 0 w 211"/>
              <a:gd name="T17" fmla="*/ 2147483646 h 211"/>
              <a:gd name="T18" fmla="*/ 2147483646 w 211"/>
              <a:gd name="T19" fmla="*/ 2147483646 h 211"/>
              <a:gd name="T20" fmla="*/ 2147483646 w 211"/>
              <a:gd name="T21" fmla="*/ 2147483646 h 211"/>
              <a:gd name="T22" fmla="*/ 2147483646 w 211"/>
              <a:gd name="T23" fmla="*/ 2147483646 h 211"/>
              <a:gd name="T24" fmla="*/ 2147483646 w 211"/>
              <a:gd name="T25" fmla="*/ 2147483646 h 211"/>
              <a:gd name="T26" fmla="*/ 2147483646 w 211"/>
              <a:gd name="T27" fmla="*/ 2147483646 h 211"/>
              <a:gd name="T28" fmla="*/ 2147483646 w 211"/>
              <a:gd name="T29" fmla="*/ 2147483646 h 211"/>
              <a:gd name="T30" fmla="*/ 2147483646 w 211"/>
              <a:gd name="T31" fmla="*/ 2147483646 h 211"/>
              <a:gd name="T32" fmla="*/ 2147483646 w 211"/>
              <a:gd name="T33" fmla="*/ 2147483646 h 211"/>
              <a:gd name="T34" fmla="*/ 2147483646 w 211"/>
              <a:gd name="T35" fmla="*/ 0 h 211"/>
              <a:gd name="T36" fmla="*/ 2147483646 w 211"/>
              <a:gd name="T37" fmla="*/ 2147483646 h 211"/>
              <a:gd name="T38" fmla="*/ 0 w 211"/>
              <a:gd name="T39" fmla="*/ 2147483646 h 211"/>
              <a:gd name="T40" fmla="*/ 2147483646 w 211"/>
              <a:gd name="T41" fmla="*/ 2147483646 h 211"/>
              <a:gd name="T42" fmla="*/ 2147483646 w 211"/>
              <a:gd name="T43" fmla="*/ 2147483646 h 211"/>
              <a:gd name="T44" fmla="*/ 2147483646 w 211"/>
              <a:gd name="T45" fmla="*/ 2147483646 h 211"/>
              <a:gd name="T46" fmla="*/ 2147483646 w 211"/>
              <a:gd name="T47" fmla="*/ 2147483646 h 211"/>
              <a:gd name="T48" fmla="*/ 2147483646 w 211"/>
              <a:gd name="T49" fmla="*/ 2147483646 h 211"/>
              <a:gd name="T50" fmla="*/ 2147483646 w 211"/>
              <a:gd name="T51" fmla="*/ 2147483646 h 211"/>
              <a:gd name="T52" fmla="*/ 2147483646 w 211"/>
              <a:gd name="T53" fmla="*/ 2147483646 h 211"/>
              <a:gd name="T54" fmla="*/ 2147483646 w 211"/>
              <a:gd name="T55" fmla="*/ 2147483646 h 2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11" h="211">
                <a:moveTo>
                  <a:pt x="116" y="10"/>
                </a:moveTo>
                <a:cubicBezTo>
                  <a:pt x="116" y="0"/>
                  <a:pt x="116" y="0"/>
                  <a:pt x="116" y="0"/>
                </a:cubicBezTo>
                <a:cubicBezTo>
                  <a:pt x="139" y="2"/>
                  <a:pt x="163" y="12"/>
                  <a:pt x="181" y="30"/>
                </a:cubicBezTo>
                <a:cubicBezTo>
                  <a:pt x="199" y="48"/>
                  <a:pt x="209" y="72"/>
                  <a:pt x="211" y="95"/>
                </a:cubicBezTo>
                <a:cubicBezTo>
                  <a:pt x="201" y="95"/>
                  <a:pt x="201" y="95"/>
                  <a:pt x="201" y="95"/>
                </a:cubicBezTo>
                <a:cubicBezTo>
                  <a:pt x="199" y="74"/>
                  <a:pt x="190" y="53"/>
                  <a:pt x="174" y="37"/>
                </a:cubicBezTo>
                <a:cubicBezTo>
                  <a:pt x="157" y="21"/>
                  <a:pt x="137" y="12"/>
                  <a:pt x="116" y="10"/>
                </a:cubicBezTo>
                <a:close/>
                <a:moveTo>
                  <a:pt x="10" y="115"/>
                </a:moveTo>
                <a:cubicBezTo>
                  <a:pt x="0" y="115"/>
                  <a:pt x="0" y="115"/>
                  <a:pt x="0" y="115"/>
                </a:cubicBezTo>
                <a:cubicBezTo>
                  <a:pt x="2" y="139"/>
                  <a:pt x="12" y="162"/>
                  <a:pt x="30" y="180"/>
                </a:cubicBezTo>
                <a:cubicBezTo>
                  <a:pt x="49" y="199"/>
                  <a:pt x="72" y="209"/>
                  <a:pt x="96" y="21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74" y="199"/>
                  <a:pt x="54" y="189"/>
                  <a:pt x="38" y="173"/>
                </a:cubicBezTo>
                <a:cubicBezTo>
                  <a:pt x="21" y="157"/>
                  <a:pt x="12" y="137"/>
                  <a:pt x="10" y="115"/>
                </a:cubicBezTo>
                <a:close/>
                <a:moveTo>
                  <a:pt x="10" y="95"/>
                </a:moveTo>
                <a:cubicBezTo>
                  <a:pt x="12" y="74"/>
                  <a:pt x="21" y="53"/>
                  <a:pt x="38" y="37"/>
                </a:cubicBezTo>
                <a:cubicBezTo>
                  <a:pt x="54" y="21"/>
                  <a:pt x="74" y="12"/>
                  <a:pt x="96" y="10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2"/>
                  <a:pt x="49" y="12"/>
                  <a:pt x="30" y="30"/>
                </a:cubicBezTo>
                <a:cubicBezTo>
                  <a:pt x="12" y="48"/>
                  <a:pt x="2" y="72"/>
                  <a:pt x="0" y="95"/>
                </a:cubicBezTo>
                <a:lnTo>
                  <a:pt x="10" y="95"/>
                </a:lnTo>
                <a:close/>
                <a:moveTo>
                  <a:pt x="201" y="115"/>
                </a:moveTo>
                <a:cubicBezTo>
                  <a:pt x="199" y="137"/>
                  <a:pt x="190" y="157"/>
                  <a:pt x="174" y="173"/>
                </a:cubicBezTo>
                <a:cubicBezTo>
                  <a:pt x="157" y="189"/>
                  <a:pt x="137" y="199"/>
                  <a:pt x="116" y="201"/>
                </a:cubicBezTo>
                <a:cubicBezTo>
                  <a:pt x="116" y="211"/>
                  <a:pt x="116" y="211"/>
                  <a:pt x="116" y="211"/>
                </a:cubicBezTo>
                <a:cubicBezTo>
                  <a:pt x="139" y="209"/>
                  <a:pt x="163" y="199"/>
                  <a:pt x="181" y="180"/>
                </a:cubicBezTo>
                <a:cubicBezTo>
                  <a:pt x="199" y="162"/>
                  <a:pt x="209" y="139"/>
                  <a:pt x="211" y="115"/>
                </a:cubicBezTo>
                <a:lnTo>
                  <a:pt x="201" y="11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MH_Other_2"/>
          <p:cNvSpPr/>
          <p:nvPr/>
        </p:nvSpPr>
        <p:spPr bwMode="auto">
          <a:xfrm>
            <a:off x="4184311" y="1688948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2147483646 h 203"/>
              <a:gd name="T6" fmla="*/ 2147483646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0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rgbClr val="FFAE3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MH_Other_3"/>
          <p:cNvSpPr/>
          <p:nvPr/>
        </p:nvSpPr>
        <p:spPr bwMode="auto">
          <a:xfrm>
            <a:off x="4184311" y="3608236"/>
            <a:ext cx="1746250" cy="1746250"/>
          </a:xfrm>
          <a:custGeom>
            <a:avLst/>
            <a:gdLst>
              <a:gd name="T0" fmla="*/ 2147483646 w 203"/>
              <a:gd name="T1" fmla="*/ 2147483646 h 203"/>
              <a:gd name="T2" fmla="*/ 2147483646 w 203"/>
              <a:gd name="T3" fmla="*/ 2147483646 h 203"/>
              <a:gd name="T4" fmla="*/ 2147483646 w 203"/>
              <a:gd name="T5" fmla="*/ 0 h 203"/>
              <a:gd name="T6" fmla="*/ 0 w 203"/>
              <a:gd name="T7" fmla="*/ 0 h 203"/>
              <a:gd name="T8" fmla="*/ 2147483646 w 203"/>
              <a:gd name="T9" fmla="*/ 2147483646 h 203"/>
              <a:gd name="T10" fmla="*/ 2147483646 w 203"/>
              <a:gd name="T11" fmla="*/ 2147483646 h 203"/>
              <a:gd name="T12" fmla="*/ 2147483646 w 203"/>
              <a:gd name="T13" fmla="*/ 2147483646 h 203"/>
              <a:gd name="T14" fmla="*/ 2147483646 w 203"/>
              <a:gd name="T15" fmla="*/ 2147483646 h 203"/>
              <a:gd name="T16" fmla="*/ 2147483646 w 203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rgbClr val="66DDBE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MH_Other_4"/>
          <p:cNvSpPr/>
          <p:nvPr/>
        </p:nvSpPr>
        <p:spPr bwMode="auto">
          <a:xfrm>
            <a:off x="6103599" y="1688948"/>
            <a:ext cx="1738312" cy="1746250"/>
          </a:xfrm>
          <a:custGeom>
            <a:avLst/>
            <a:gdLst>
              <a:gd name="T0" fmla="*/ 2147483646 w 202"/>
              <a:gd name="T1" fmla="*/ 2147483646 h 203"/>
              <a:gd name="T2" fmla="*/ 0 w 202"/>
              <a:gd name="T3" fmla="*/ 0 h 203"/>
              <a:gd name="T4" fmla="*/ 0 w 202"/>
              <a:gd name="T5" fmla="*/ 2147483646 h 203"/>
              <a:gd name="T6" fmla="*/ 2147483646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2147483646 h 203"/>
              <a:gd name="T16" fmla="*/ 2147483646 w 202"/>
              <a:gd name="T17" fmla="*/ 2147483646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rgbClr val="FF5B4A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MH_Other_5"/>
          <p:cNvSpPr/>
          <p:nvPr/>
        </p:nvSpPr>
        <p:spPr bwMode="auto">
          <a:xfrm>
            <a:off x="6103599" y="3608236"/>
            <a:ext cx="1738312" cy="1746250"/>
          </a:xfrm>
          <a:custGeom>
            <a:avLst/>
            <a:gdLst>
              <a:gd name="T0" fmla="*/ 2147483646 w 202"/>
              <a:gd name="T1" fmla="*/ 0 h 203"/>
              <a:gd name="T2" fmla="*/ 2147483646 w 202"/>
              <a:gd name="T3" fmla="*/ 2147483646 h 203"/>
              <a:gd name="T4" fmla="*/ 0 w 202"/>
              <a:gd name="T5" fmla="*/ 2147483646 h 203"/>
              <a:gd name="T6" fmla="*/ 0 w 202"/>
              <a:gd name="T7" fmla="*/ 2147483646 h 203"/>
              <a:gd name="T8" fmla="*/ 2147483646 w 202"/>
              <a:gd name="T9" fmla="*/ 2147483646 h 203"/>
              <a:gd name="T10" fmla="*/ 2147483646 w 202"/>
              <a:gd name="T11" fmla="*/ 2147483646 h 203"/>
              <a:gd name="T12" fmla="*/ 2147483646 w 202"/>
              <a:gd name="T13" fmla="*/ 2147483646 h 203"/>
              <a:gd name="T14" fmla="*/ 2147483646 w 202"/>
              <a:gd name="T15" fmla="*/ 0 h 203"/>
              <a:gd name="T16" fmla="*/ 2147483646 w 202"/>
              <a:gd name="T17" fmla="*/ 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rgbClr val="0970A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MH_SubTitle_1"/>
          <p:cNvSpPr txBox="1">
            <a:spLocks noChangeArrowheads="1"/>
          </p:cNvSpPr>
          <p:nvPr/>
        </p:nvSpPr>
        <p:spPr bwMode="auto">
          <a:xfrm>
            <a:off x="1432947" y="1490282"/>
            <a:ext cx="3700344" cy="70167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组件建模的一个系统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3"/>
          <p:cNvSpPr txBox="1">
            <a:spLocks noChangeArrowheads="1"/>
          </p:cNvSpPr>
          <p:nvPr/>
        </p:nvSpPr>
        <p:spPr bwMode="auto">
          <a:xfrm>
            <a:off x="1949734" y="4953378"/>
            <a:ext cx="2672102" cy="70167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模型的应用程序的可执行文件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SubTitle_2"/>
          <p:cNvSpPr txBox="1">
            <a:spLocks noChangeArrowheads="1"/>
          </p:cNvSpPr>
          <p:nvPr/>
        </p:nvSpPr>
        <p:spPr bwMode="auto">
          <a:xfrm>
            <a:off x="7605240" y="1490281"/>
            <a:ext cx="3310423" cy="70167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模型的数据库架构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SubTitle_4"/>
          <p:cNvSpPr txBox="1">
            <a:spLocks noChangeArrowheads="1"/>
          </p:cNvSpPr>
          <p:nvPr/>
        </p:nvSpPr>
        <p:spPr bwMode="auto">
          <a:xfrm>
            <a:off x="7602447" y="5040953"/>
            <a:ext cx="3310423" cy="70167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模型系统的源代码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data-download-to-disc_53055"/>
          <p:cNvSpPr>
            <a:spLocks noChangeAspect="1"/>
          </p:cNvSpPr>
          <p:nvPr/>
        </p:nvSpPr>
        <p:spPr bwMode="auto">
          <a:xfrm>
            <a:off x="4740593" y="2225977"/>
            <a:ext cx="567719" cy="572863"/>
          </a:xfrm>
          <a:custGeom>
            <a:avLst/>
            <a:gdLst>
              <a:gd name="connsiteX0" fmla="*/ 486052 w 601343"/>
              <a:gd name="connsiteY0" fmla="*/ 522119 h 606792"/>
              <a:gd name="connsiteX1" fmla="*/ 478281 w 601343"/>
              <a:gd name="connsiteY1" fmla="*/ 529877 h 606792"/>
              <a:gd name="connsiteX2" fmla="*/ 478281 w 601343"/>
              <a:gd name="connsiteY2" fmla="*/ 571160 h 606792"/>
              <a:gd name="connsiteX3" fmla="*/ 486052 w 601343"/>
              <a:gd name="connsiteY3" fmla="*/ 578919 h 606792"/>
              <a:gd name="connsiteX4" fmla="*/ 527354 w 601343"/>
              <a:gd name="connsiteY4" fmla="*/ 578919 h 606792"/>
              <a:gd name="connsiteX5" fmla="*/ 535173 w 601343"/>
              <a:gd name="connsiteY5" fmla="*/ 571160 h 606792"/>
              <a:gd name="connsiteX6" fmla="*/ 535173 w 601343"/>
              <a:gd name="connsiteY6" fmla="*/ 529877 h 606792"/>
              <a:gd name="connsiteX7" fmla="*/ 527354 w 601343"/>
              <a:gd name="connsiteY7" fmla="*/ 522119 h 606792"/>
              <a:gd name="connsiteX8" fmla="*/ 37534 w 601343"/>
              <a:gd name="connsiteY8" fmla="*/ 478010 h 606792"/>
              <a:gd name="connsiteX9" fmla="*/ 563811 w 601343"/>
              <a:gd name="connsiteY9" fmla="*/ 478010 h 606792"/>
              <a:gd name="connsiteX10" fmla="*/ 563811 w 601343"/>
              <a:gd name="connsiteY10" fmla="*/ 594628 h 606792"/>
              <a:gd name="connsiteX11" fmla="*/ 551627 w 601343"/>
              <a:gd name="connsiteY11" fmla="*/ 606792 h 606792"/>
              <a:gd name="connsiteX12" fmla="*/ 49719 w 601343"/>
              <a:gd name="connsiteY12" fmla="*/ 606792 h 606792"/>
              <a:gd name="connsiteX13" fmla="*/ 37534 w 601343"/>
              <a:gd name="connsiteY13" fmla="*/ 594628 h 606792"/>
              <a:gd name="connsiteX14" fmla="*/ 50559 w 601343"/>
              <a:gd name="connsiteY14" fmla="*/ 296586 h 606792"/>
              <a:gd name="connsiteX15" fmla="*/ 54109 w 601343"/>
              <a:gd name="connsiteY15" fmla="*/ 296586 h 606792"/>
              <a:gd name="connsiteX16" fmla="*/ 267835 w 601343"/>
              <a:gd name="connsiteY16" fmla="*/ 296586 h 606792"/>
              <a:gd name="connsiteX17" fmla="*/ 279780 w 601343"/>
              <a:gd name="connsiteY17" fmla="*/ 296586 h 606792"/>
              <a:gd name="connsiteX18" fmla="*/ 296188 w 601343"/>
              <a:gd name="connsiteY18" fmla="*/ 296586 h 606792"/>
              <a:gd name="connsiteX19" fmla="*/ 305159 w 601343"/>
              <a:gd name="connsiteY19" fmla="*/ 296586 h 606792"/>
              <a:gd name="connsiteX20" fmla="*/ 321566 w 601343"/>
              <a:gd name="connsiteY20" fmla="*/ 296586 h 606792"/>
              <a:gd name="connsiteX21" fmla="*/ 333512 w 601343"/>
              <a:gd name="connsiteY21" fmla="*/ 296586 h 606792"/>
              <a:gd name="connsiteX22" fmla="*/ 547190 w 601343"/>
              <a:gd name="connsiteY22" fmla="*/ 296586 h 606792"/>
              <a:gd name="connsiteX23" fmla="*/ 550740 w 601343"/>
              <a:gd name="connsiteY23" fmla="*/ 296586 h 606792"/>
              <a:gd name="connsiteX24" fmla="*/ 566907 w 601343"/>
              <a:gd name="connsiteY24" fmla="*/ 309280 h 606792"/>
              <a:gd name="connsiteX25" fmla="*/ 601065 w 601343"/>
              <a:gd name="connsiteY25" fmla="*/ 449875 h 606792"/>
              <a:gd name="connsiteX26" fmla="*/ 591614 w 601343"/>
              <a:gd name="connsiteY26" fmla="*/ 461850 h 606792"/>
              <a:gd name="connsiteX27" fmla="*/ 563837 w 601343"/>
              <a:gd name="connsiteY27" fmla="*/ 461850 h 606792"/>
              <a:gd name="connsiteX28" fmla="*/ 37510 w 601343"/>
              <a:gd name="connsiteY28" fmla="*/ 461850 h 606792"/>
              <a:gd name="connsiteX29" fmla="*/ 9684 w 601343"/>
              <a:gd name="connsiteY29" fmla="*/ 461850 h 606792"/>
              <a:gd name="connsiteX30" fmla="*/ 281 w 601343"/>
              <a:gd name="connsiteY30" fmla="*/ 449875 h 606792"/>
              <a:gd name="connsiteX31" fmla="*/ 34439 w 601343"/>
              <a:gd name="connsiteY31" fmla="*/ 309280 h 606792"/>
              <a:gd name="connsiteX32" fmla="*/ 50559 w 601343"/>
              <a:gd name="connsiteY32" fmla="*/ 296586 h 606792"/>
              <a:gd name="connsiteX33" fmla="*/ 208187 w 601343"/>
              <a:gd name="connsiteY33" fmla="*/ 0 h 606792"/>
              <a:gd name="connsiteX34" fmla="*/ 392056 w 601343"/>
              <a:gd name="connsiteY34" fmla="*/ 0 h 606792"/>
              <a:gd name="connsiteX35" fmla="*/ 412496 w 601343"/>
              <a:gd name="connsiteY35" fmla="*/ 20360 h 606792"/>
              <a:gd name="connsiteX36" fmla="*/ 412496 w 601343"/>
              <a:gd name="connsiteY36" fmla="*/ 146980 h 606792"/>
              <a:gd name="connsiteX37" fmla="*/ 450019 w 601343"/>
              <a:gd name="connsiteY37" fmla="*/ 146980 h 606792"/>
              <a:gd name="connsiteX38" fmla="*/ 455920 w 601343"/>
              <a:gd name="connsiteY38" fmla="*/ 162118 h 606792"/>
              <a:gd name="connsiteX39" fmla="*/ 327184 w 601343"/>
              <a:gd name="connsiteY39" fmla="*/ 280498 h 606792"/>
              <a:gd name="connsiteX40" fmla="*/ 274115 w 601343"/>
              <a:gd name="connsiteY40" fmla="*/ 280498 h 606792"/>
              <a:gd name="connsiteX41" fmla="*/ 145426 w 601343"/>
              <a:gd name="connsiteY41" fmla="*/ 162118 h 606792"/>
              <a:gd name="connsiteX42" fmla="*/ 151328 w 601343"/>
              <a:gd name="connsiteY42" fmla="*/ 146980 h 606792"/>
              <a:gd name="connsiteX43" fmla="*/ 188850 w 601343"/>
              <a:gd name="connsiteY43" fmla="*/ 146980 h 606792"/>
              <a:gd name="connsiteX44" fmla="*/ 188850 w 601343"/>
              <a:gd name="connsiteY44" fmla="*/ 19306 h 606792"/>
              <a:gd name="connsiteX45" fmla="*/ 208187 w 601343"/>
              <a:gd name="connsiteY45" fmla="*/ 0 h 60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1343" h="606792">
                <a:moveTo>
                  <a:pt x="486052" y="522119"/>
                </a:moveTo>
                <a:cubicBezTo>
                  <a:pt x="481735" y="522119"/>
                  <a:pt x="478281" y="525615"/>
                  <a:pt x="478281" y="529877"/>
                </a:cubicBezTo>
                <a:lnTo>
                  <a:pt x="478281" y="571160"/>
                </a:lnTo>
                <a:cubicBezTo>
                  <a:pt x="478281" y="575423"/>
                  <a:pt x="481735" y="578919"/>
                  <a:pt x="486052" y="578919"/>
                </a:cubicBezTo>
                <a:lnTo>
                  <a:pt x="527354" y="578919"/>
                </a:lnTo>
                <a:cubicBezTo>
                  <a:pt x="531671" y="578919"/>
                  <a:pt x="535173" y="575423"/>
                  <a:pt x="535173" y="571160"/>
                </a:cubicBezTo>
                <a:lnTo>
                  <a:pt x="535173" y="529877"/>
                </a:lnTo>
                <a:cubicBezTo>
                  <a:pt x="535173" y="525615"/>
                  <a:pt x="531671" y="522119"/>
                  <a:pt x="527354" y="522119"/>
                </a:cubicBezTo>
                <a:close/>
                <a:moveTo>
                  <a:pt x="37534" y="478010"/>
                </a:moveTo>
                <a:lnTo>
                  <a:pt x="563811" y="478010"/>
                </a:lnTo>
                <a:lnTo>
                  <a:pt x="563811" y="594628"/>
                </a:lnTo>
                <a:cubicBezTo>
                  <a:pt x="563811" y="601333"/>
                  <a:pt x="558343" y="606792"/>
                  <a:pt x="551627" y="606792"/>
                </a:cubicBezTo>
                <a:lnTo>
                  <a:pt x="49719" y="606792"/>
                </a:lnTo>
                <a:cubicBezTo>
                  <a:pt x="43003" y="606792"/>
                  <a:pt x="37534" y="601333"/>
                  <a:pt x="37534" y="594628"/>
                </a:cubicBezTo>
                <a:close/>
                <a:moveTo>
                  <a:pt x="50559" y="296586"/>
                </a:moveTo>
                <a:lnTo>
                  <a:pt x="54109" y="296586"/>
                </a:lnTo>
                <a:lnTo>
                  <a:pt x="267835" y="296586"/>
                </a:lnTo>
                <a:lnTo>
                  <a:pt x="279780" y="296586"/>
                </a:lnTo>
                <a:lnTo>
                  <a:pt x="296188" y="296586"/>
                </a:lnTo>
                <a:lnTo>
                  <a:pt x="305159" y="296586"/>
                </a:lnTo>
                <a:lnTo>
                  <a:pt x="321566" y="296586"/>
                </a:lnTo>
                <a:lnTo>
                  <a:pt x="333512" y="296586"/>
                </a:lnTo>
                <a:lnTo>
                  <a:pt x="547190" y="296586"/>
                </a:lnTo>
                <a:lnTo>
                  <a:pt x="550740" y="296586"/>
                </a:lnTo>
                <a:cubicBezTo>
                  <a:pt x="558416" y="296586"/>
                  <a:pt x="565084" y="301856"/>
                  <a:pt x="566907" y="309280"/>
                </a:cubicBezTo>
                <a:lnTo>
                  <a:pt x="601065" y="449875"/>
                </a:lnTo>
                <a:cubicBezTo>
                  <a:pt x="602552" y="455958"/>
                  <a:pt x="597899" y="461850"/>
                  <a:pt x="591614" y="461850"/>
                </a:cubicBezTo>
                <a:lnTo>
                  <a:pt x="563837" y="461850"/>
                </a:lnTo>
                <a:lnTo>
                  <a:pt x="37510" y="461850"/>
                </a:lnTo>
                <a:lnTo>
                  <a:pt x="9684" y="461850"/>
                </a:lnTo>
                <a:cubicBezTo>
                  <a:pt x="3400" y="461850"/>
                  <a:pt x="-1206" y="455958"/>
                  <a:pt x="281" y="449875"/>
                </a:cubicBezTo>
                <a:lnTo>
                  <a:pt x="34439" y="309280"/>
                </a:lnTo>
                <a:cubicBezTo>
                  <a:pt x="36262" y="301856"/>
                  <a:pt x="42931" y="296586"/>
                  <a:pt x="50559" y="296586"/>
                </a:cubicBezTo>
                <a:close/>
                <a:moveTo>
                  <a:pt x="208187" y="0"/>
                </a:moveTo>
                <a:lnTo>
                  <a:pt x="392056" y="0"/>
                </a:lnTo>
                <a:cubicBezTo>
                  <a:pt x="403332" y="0"/>
                  <a:pt x="412496" y="9102"/>
                  <a:pt x="412496" y="20360"/>
                </a:cubicBezTo>
                <a:lnTo>
                  <a:pt x="412496" y="146980"/>
                </a:lnTo>
                <a:lnTo>
                  <a:pt x="450019" y="146980"/>
                </a:lnTo>
                <a:cubicBezTo>
                  <a:pt x="457984" y="146980"/>
                  <a:pt x="461774" y="156753"/>
                  <a:pt x="455920" y="162118"/>
                </a:cubicBezTo>
                <a:lnTo>
                  <a:pt x="327184" y="280498"/>
                </a:lnTo>
                <a:lnTo>
                  <a:pt x="274115" y="280498"/>
                </a:lnTo>
                <a:lnTo>
                  <a:pt x="145426" y="162118"/>
                </a:lnTo>
                <a:cubicBezTo>
                  <a:pt x="139572" y="156753"/>
                  <a:pt x="143363" y="146980"/>
                  <a:pt x="151328" y="146980"/>
                </a:cubicBezTo>
                <a:lnTo>
                  <a:pt x="188850" y="146980"/>
                </a:lnTo>
                <a:lnTo>
                  <a:pt x="188850" y="19306"/>
                </a:lnTo>
                <a:cubicBezTo>
                  <a:pt x="188850" y="8623"/>
                  <a:pt x="197487" y="0"/>
                  <a:pt x="2081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new-database_76148"/>
          <p:cNvSpPr>
            <a:spLocks noChangeAspect="1"/>
          </p:cNvSpPr>
          <p:nvPr/>
        </p:nvSpPr>
        <p:spPr bwMode="auto">
          <a:xfrm>
            <a:off x="6793943" y="2240595"/>
            <a:ext cx="474881" cy="609685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web-coding_16787"/>
          <p:cNvSpPr>
            <a:spLocks noChangeAspect="1"/>
          </p:cNvSpPr>
          <p:nvPr/>
        </p:nvSpPr>
        <p:spPr bwMode="auto">
          <a:xfrm>
            <a:off x="6742086" y="4320344"/>
            <a:ext cx="504592" cy="503766"/>
          </a:xfrm>
          <a:custGeom>
            <a:avLst/>
            <a:gdLst>
              <a:gd name="connsiteX0" fmla="*/ 380418 w 604181"/>
              <a:gd name="connsiteY0" fmla="*/ 268007 h 603193"/>
              <a:gd name="connsiteX1" fmla="*/ 519220 w 604181"/>
              <a:gd name="connsiteY1" fmla="*/ 339187 h 603193"/>
              <a:gd name="connsiteX2" fmla="*/ 519220 w 604181"/>
              <a:gd name="connsiteY2" fmla="*/ 355820 h 603193"/>
              <a:gd name="connsiteX3" fmla="*/ 380418 w 604181"/>
              <a:gd name="connsiteY3" fmla="*/ 426850 h 603193"/>
              <a:gd name="connsiteX4" fmla="*/ 380418 w 604181"/>
              <a:gd name="connsiteY4" fmla="*/ 406320 h 603193"/>
              <a:gd name="connsiteX5" fmla="*/ 498212 w 604181"/>
              <a:gd name="connsiteY5" fmla="*/ 347728 h 603193"/>
              <a:gd name="connsiteX6" fmla="*/ 498212 w 604181"/>
              <a:gd name="connsiteY6" fmla="*/ 347129 h 603193"/>
              <a:gd name="connsiteX7" fmla="*/ 380418 w 604181"/>
              <a:gd name="connsiteY7" fmla="*/ 288687 h 603193"/>
              <a:gd name="connsiteX8" fmla="*/ 216565 w 604181"/>
              <a:gd name="connsiteY8" fmla="*/ 268007 h 603193"/>
              <a:gd name="connsiteX9" fmla="*/ 216565 w 604181"/>
              <a:gd name="connsiteY9" fmla="*/ 288687 h 603193"/>
              <a:gd name="connsiteX10" fmla="*/ 99664 w 604181"/>
              <a:gd name="connsiteY10" fmla="*/ 347129 h 603193"/>
              <a:gd name="connsiteX11" fmla="*/ 99664 w 604181"/>
              <a:gd name="connsiteY11" fmla="*/ 347728 h 603193"/>
              <a:gd name="connsiteX12" fmla="*/ 216565 w 604181"/>
              <a:gd name="connsiteY12" fmla="*/ 406320 h 603193"/>
              <a:gd name="connsiteX13" fmla="*/ 216565 w 604181"/>
              <a:gd name="connsiteY13" fmla="*/ 426850 h 603193"/>
              <a:gd name="connsiteX14" fmla="*/ 77904 w 604181"/>
              <a:gd name="connsiteY14" fmla="*/ 355521 h 603193"/>
              <a:gd name="connsiteX15" fmla="*/ 77904 w 604181"/>
              <a:gd name="connsiteY15" fmla="*/ 339486 h 603193"/>
              <a:gd name="connsiteX16" fmla="*/ 338273 w 604181"/>
              <a:gd name="connsiteY16" fmla="*/ 222493 h 603193"/>
              <a:gd name="connsiteX17" fmla="*/ 358684 w 604181"/>
              <a:gd name="connsiteY17" fmla="*/ 222493 h 603193"/>
              <a:gd name="connsiteX18" fmla="*/ 253179 w 604181"/>
              <a:gd name="connsiteY18" fmla="*/ 482103 h 603193"/>
              <a:gd name="connsiteX19" fmla="*/ 233219 w 604181"/>
              <a:gd name="connsiteY19" fmla="*/ 482103 h 603193"/>
              <a:gd name="connsiteX20" fmla="*/ 28813 w 604181"/>
              <a:gd name="connsiteY20" fmla="*/ 128849 h 603193"/>
              <a:gd name="connsiteX21" fmla="*/ 28813 w 604181"/>
              <a:gd name="connsiteY21" fmla="*/ 557497 h 603193"/>
              <a:gd name="connsiteX22" fmla="*/ 45921 w 604181"/>
              <a:gd name="connsiteY22" fmla="*/ 574427 h 603193"/>
              <a:gd name="connsiteX23" fmla="*/ 558410 w 604181"/>
              <a:gd name="connsiteY23" fmla="*/ 574427 h 603193"/>
              <a:gd name="connsiteX24" fmla="*/ 575368 w 604181"/>
              <a:gd name="connsiteY24" fmla="*/ 557497 h 603193"/>
              <a:gd name="connsiteX25" fmla="*/ 575368 w 604181"/>
              <a:gd name="connsiteY25" fmla="*/ 128849 h 603193"/>
              <a:gd name="connsiteX26" fmla="*/ 502734 w 604181"/>
              <a:gd name="connsiteY26" fmla="*/ 43149 h 603193"/>
              <a:gd name="connsiteX27" fmla="*/ 502734 w 604181"/>
              <a:gd name="connsiteY27" fmla="*/ 77309 h 603193"/>
              <a:gd name="connsiteX28" fmla="*/ 537100 w 604181"/>
              <a:gd name="connsiteY28" fmla="*/ 77309 h 603193"/>
              <a:gd name="connsiteX29" fmla="*/ 537100 w 604181"/>
              <a:gd name="connsiteY29" fmla="*/ 43149 h 603193"/>
              <a:gd name="connsiteX30" fmla="*/ 423197 w 604181"/>
              <a:gd name="connsiteY30" fmla="*/ 43149 h 603193"/>
              <a:gd name="connsiteX31" fmla="*/ 423197 w 604181"/>
              <a:gd name="connsiteY31" fmla="*/ 77309 h 603193"/>
              <a:gd name="connsiteX32" fmla="*/ 457563 w 604181"/>
              <a:gd name="connsiteY32" fmla="*/ 77309 h 603193"/>
              <a:gd name="connsiteX33" fmla="*/ 457563 w 604181"/>
              <a:gd name="connsiteY33" fmla="*/ 43149 h 603193"/>
              <a:gd name="connsiteX34" fmla="*/ 45921 w 604181"/>
              <a:gd name="connsiteY34" fmla="*/ 0 h 603193"/>
              <a:gd name="connsiteX35" fmla="*/ 558410 w 604181"/>
              <a:gd name="connsiteY35" fmla="*/ 0 h 603193"/>
              <a:gd name="connsiteX36" fmla="*/ 604181 w 604181"/>
              <a:gd name="connsiteY36" fmla="*/ 45846 h 603193"/>
              <a:gd name="connsiteX37" fmla="*/ 604181 w 604181"/>
              <a:gd name="connsiteY37" fmla="*/ 557497 h 603193"/>
              <a:gd name="connsiteX38" fmla="*/ 558410 w 604181"/>
              <a:gd name="connsiteY38" fmla="*/ 603193 h 603193"/>
              <a:gd name="connsiteX39" fmla="*/ 45921 w 604181"/>
              <a:gd name="connsiteY39" fmla="*/ 603193 h 603193"/>
              <a:gd name="connsiteX40" fmla="*/ 0 w 604181"/>
              <a:gd name="connsiteY40" fmla="*/ 557497 h 603193"/>
              <a:gd name="connsiteX41" fmla="*/ 0 w 604181"/>
              <a:gd name="connsiteY41" fmla="*/ 45846 h 603193"/>
              <a:gd name="connsiteX42" fmla="*/ 45921 w 604181"/>
              <a:gd name="connsiteY42" fmla="*/ 0 h 60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4181" h="603193">
                <a:moveTo>
                  <a:pt x="380418" y="268007"/>
                </a:moveTo>
                <a:lnTo>
                  <a:pt x="519220" y="339187"/>
                </a:lnTo>
                <a:lnTo>
                  <a:pt x="519220" y="355820"/>
                </a:lnTo>
                <a:lnTo>
                  <a:pt x="380418" y="426850"/>
                </a:lnTo>
                <a:lnTo>
                  <a:pt x="380418" y="406320"/>
                </a:lnTo>
                <a:lnTo>
                  <a:pt x="498212" y="347728"/>
                </a:lnTo>
                <a:lnTo>
                  <a:pt x="498212" y="347129"/>
                </a:lnTo>
                <a:lnTo>
                  <a:pt x="380418" y="288687"/>
                </a:lnTo>
                <a:close/>
                <a:moveTo>
                  <a:pt x="216565" y="268007"/>
                </a:moveTo>
                <a:lnTo>
                  <a:pt x="216565" y="288687"/>
                </a:lnTo>
                <a:lnTo>
                  <a:pt x="99664" y="347129"/>
                </a:lnTo>
                <a:lnTo>
                  <a:pt x="99664" y="347728"/>
                </a:lnTo>
                <a:lnTo>
                  <a:pt x="216565" y="406320"/>
                </a:lnTo>
                <a:lnTo>
                  <a:pt x="216565" y="426850"/>
                </a:lnTo>
                <a:lnTo>
                  <a:pt x="77904" y="355521"/>
                </a:lnTo>
                <a:lnTo>
                  <a:pt x="77904" y="339486"/>
                </a:lnTo>
                <a:close/>
                <a:moveTo>
                  <a:pt x="338273" y="222493"/>
                </a:moveTo>
                <a:lnTo>
                  <a:pt x="358684" y="222493"/>
                </a:lnTo>
                <a:lnTo>
                  <a:pt x="253179" y="482103"/>
                </a:lnTo>
                <a:lnTo>
                  <a:pt x="233219" y="482103"/>
                </a:lnTo>
                <a:close/>
                <a:moveTo>
                  <a:pt x="28813" y="128849"/>
                </a:moveTo>
                <a:lnTo>
                  <a:pt x="28813" y="557497"/>
                </a:lnTo>
                <a:cubicBezTo>
                  <a:pt x="28813" y="566786"/>
                  <a:pt x="36467" y="574427"/>
                  <a:pt x="45921" y="574427"/>
                </a:cubicBezTo>
                <a:lnTo>
                  <a:pt x="558410" y="574427"/>
                </a:lnTo>
                <a:cubicBezTo>
                  <a:pt x="567714" y="574427"/>
                  <a:pt x="575368" y="566786"/>
                  <a:pt x="575368" y="557497"/>
                </a:cubicBezTo>
                <a:lnTo>
                  <a:pt x="575368" y="128849"/>
                </a:lnTo>
                <a:close/>
                <a:moveTo>
                  <a:pt x="502734" y="43149"/>
                </a:moveTo>
                <a:lnTo>
                  <a:pt x="502734" y="77309"/>
                </a:lnTo>
                <a:lnTo>
                  <a:pt x="537100" y="77309"/>
                </a:lnTo>
                <a:lnTo>
                  <a:pt x="537100" y="43149"/>
                </a:lnTo>
                <a:close/>
                <a:moveTo>
                  <a:pt x="423197" y="43149"/>
                </a:moveTo>
                <a:lnTo>
                  <a:pt x="423197" y="77309"/>
                </a:lnTo>
                <a:lnTo>
                  <a:pt x="457563" y="77309"/>
                </a:lnTo>
                <a:lnTo>
                  <a:pt x="457563" y="43149"/>
                </a:lnTo>
                <a:close/>
                <a:moveTo>
                  <a:pt x="45921" y="0"/>
                </a:moveTo>
                <a:lnTo>
                  <a:pt x="558410" y="0"/>
                </a:lnTo>
                <a:cubicBezTo>
                  <a:pt x="583621" y="0"/>
                  <a:pt x="604181" y="20526"/>
                  <a:pt x="604181" y="45846"/>
                </a:cubicBezTo>
                <a:lnTo>
                  <a:pt x="604181" y="557497"/>
                </a:lnTo>
                <a:cubicBezTo>
                  <a:pt x="604181" y="582667"/>
                  <a:pt x="583621" y="603193"/>
                  <a:pt x="558410" y="603193"/>
                </a:cubicBezTo>
                <a:lnTo>
                  <a:pt x="45921" y="603193"/>
                </a:lnTo>
                <a:cubicBezTo>
                  <a:pt x="20560" y="603193"/>
                  <a:pt x="0" y="582667"/>
                  <a:pt x="0" y="557497"/>
                </a:cubicBezTo>
                <a:lnTo>
                  <a:pt x="0" y="45846"/>
                </a:lnTo>
                <a:cubicBezTo>
                  <a:pt x="0" y="20526"/>
                  <a:pt x="20560" y="0"/>
                  <a:pt x="459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exe-file-format-variant_29482"/>
          <p:cNvSpPr>
            <a:spLocks noChangeAspect="1"/>
          </p:cNvSpPr>
          <p:nvPr/>
        </p:nvSpPr>
        <p:spPr bwMode="auto">
          <a:xfrm>
            <a:off x="4789842" y="4247153"/>
            <a:ext cx="540751" cy="609685"/>
          </a:xfrm>
          <a:custGeom>
            <a:avLst/>
            <a:gdLst>
              <a:gd name="T0" fmla="*/ 5916 w 6504"/>
              <a:gd name="T1" fmla="*/ 2627 h 7344"/>
              <a:gd name="T2" fmla="*/ 5914 w 6504"/>
              <a:gd name="T3" fmla="*/ 1760 h 7344"/>
              <a:gd name="T4" fmla="*/ 4464 w 6504"/>
              <a:gd name="T5" fmla="*/ 49 h 7344"/>
              <a:gd name="T6" fmla="*/ 4435 w 6504"/>
              <a:gd name="T7" fmla="*/ 24 h 7344"/>
              <a:gd name="T8" fmla="*/ 4397 w 6504"/>
              <a:gd name="T9" fmla="*/ 7 h 7344"/>
              <a:gd name="T10" fmla="*/ 4356 w 6504"/>
              <a:gd name="T11" fmla="*/ 0 h 7344"/>
              <a:gd name="T12" fmla="*/ 588 w 6504"/>
              <a:gd name="T13" fmla="*/ 288 h 7344"/>
              <a:gd name="T14" fmla="*/ 412 w 6504"/>
              <a:gd name="T15" fmla="*/ 2627 h 7344"/>
              <a:gd name="T16" fmla="*/ 0 w 6504"/>
              <a:gd name="T17" fmla="*/ 5179 h 7344"/>
              <a:gd name="T18" fmla="*/ 588 w 6504"/>
              <a:gd name="T19" fmla="*/ 5591 h 7344"/>
              <a:gd name="T20" fmla="*/ 876 w 6504"/>
              <a:gd name="T21" fmla="*/ 7344 h 7344"/>
              <a:gd name="T22" fmla="*/ 5916 w 6504"/>
              <a:gd name="T23" fmla="*/ 7056 h 7344"/>
              <a:gd name="T24" fmla="*/ 6092 w 6504"/>
              <a:gd name="T25" fmla="*/ 5591 h 7344"/>
              <a:gd name="T26" fmla="*/ 6504 w 6504"/>
              <a:gd name="T27" fmla="*/ 3039 h 7344"/>
              <a:gd name="T28" fmla="*/ 876 w 6504"/>
              <a:gd name="T29" fmla="*/ 288 h 7344"/>
              <a:gd name="T30" fmla="*/ 4212 w 6504"/>
              <a:gd name="T31" fmla="*/ 1761 h 7344"/>
              <a:gd name="T32" fmla="*/ 5628 w 6504"/>
              <a:gd name="T33" fmla="*/ 1905 h 7344"/>
              <a:gd name="T34" fmla="*/ 876 w 6504"/>
              <a:gd name="T35" fmla="*/ 2627 h 7344"/>
              <a:gd name="T36" fmla="*/ 2271 w 6504"/>
              <a:gd name="T37" fmla="*/ 3042 h 7344"/>
              <a:gd name="T38" fmla="*/ 3018 w 6504"/>
              <a:gd name="T39" fmla="*/ 3434 h 7344"/>
              <a:gd name="T40" fmla="*/ 3187 w 6504"/>
              <a:gd name="T41" fmla="*/ 3792 h 7344"/>
              <a:gd name="T42" fmla="*/ 3515 w 6504"/>
              <a:gd name="T43" fmla="*/ 3042 h 7344"/>
              <a:gd name="T44" fmla="*/ 3464 w 6504"/>
              <a:gd name="T45" fmla="*/ 4092 h 7344"/>
              <a:gd name="T46" fmla="*/ 3541 w 6504"/>
              <a:gd name="T47" fmla="*/ 5192 h 7344"/>
              <a:gd name="T48" fmla="*/ 3155 w 6504"/>
              <a:gd name="T49" fmla="*/ 4417 h 7344"/>
              <a:gd name="T50" fmla="*/ 2983 w 6504"/>
              <a:gd name="T51" fmla="*/ 4803 h 7344"/>
              <a:gd name="T52" fmla="*/ 2249 w 6504"/>
              <a:gd name="T53" fmla="*/ 5192 h 7344"/>
              <a:gd name="T54" fmla="*/ 2271 w 6504"/>
              <a:gd name="T55" fmla="*/ 3042 h 7344"/>
              <a:gd name="T56" fmla="*/ 704 w 6504"/>
              <a:gd name="T57" fmla="*/ 3042 h 7344"/>
              <a:gd name="T58" fmla="*/ 2032 w 6504"/>
              <a:gd name="T59" fmla="*/ 3441 h 7344"/>
              <a:gd name="T60" fmla="*/ 1192 w 6504"/>
              <a:gd name="T61" fmla="*/ 3888 h 7344"/>
              <a:gd name="T62" fmla="*/ 1984 w 6504"/>
              <a:gd name="T63" fmla="*/ 4283 h 7344"/>
              <a:gd name="T64" fmla="*/ 1192 w 6504"/>
              <a:gd name="T65" fmla="*/ 4794 h 7344"/>
              <a:gd name="T66" fmla="*/ 2076 w 6504"/>
              <a:gd name="T67" fmla="*/ 5193 h 7344"/>
              <a:gd name="T68" fmla="*/ 704 w 6504"/>
              <a:gd name="T69" fmla="*/ 5192 h 7344"/>
              <a:gd name="T70" fmla="*/ 876 w 6504"/>
              <a:gd name="T71" fmla="*/ 6978 h 7344"/>
              <a:gd name="T72" fmla="*/ 5628 w 6504"/>
              <a:gd name="T73" fmla="*/ 5591 h 7344"/>
              <a:gd name="T74" fmla="*/ 5736 w 6504"/>
              <a:gd name="T75" fmla="*/ 5192 h 7344"/>
              <a:gd name="T76" fmla="*/ 4364 w 6504"/>
              <a:gd name="T77" fmla="*/ 3042 h 7344"/>
              <a:gd name="T78" fmla="*/ 5692 w 6504"/>
              <a:gd name="T79" fmla="*/ 3441 h 7344"/>
              <a:gd name="T80" fmla="*/ 4852 w 6504"/>
              <a:gd name="T81" fmla="*/ 3888 h 7344"/>
              <a:gd name="T82" fmla="*/ 5644 w 6504"/>
              <a:gd name="T83" fmla="*/ 4283 h 7344"/>
              <a:gd name="T84" fmla="*/ 4852 w 6504"/>
              <a:gd name="T85" fmla="*/ 4794 h 7344"/>
              <a:gd name="T86" fmla="*/ 5736 w 6504"/>
              <a:gd name="T87" fmla="*/ 5192 h 7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04" h="7344">
                <a:moveTo>
                  <a:pt x="6092" y="2627"/>
                </a:moveTo>
                <a:lnTo>
                  <a:pt x="5916" y="2627"/>
                </a:lnTo>
                <a:lnTo>
                  <a:pt x="5916" y="1776"/>
                </a:lnTo>
                <a:cubicBezTo>
                  <a:pt x="5916" y="1771"/>
                  <a:pt x="5915" y="1765"/>
                  <a:pt x="5914" y="1760"/>
                </a:cubicBezTo>
                <a:cubicBezTo>
                  <a:pt x="5914" y="1726"/>
                  <a:pt x="5903" y="1693"/>
                  <a:pt x="5880" y="1667"/>
                </a:cubicBezTo>
                <a:lnTo>
                  <a:pt x="4464" y="49"/>
                </a:lnTo>
                <a:cubicBezTo>
                  <a:pt x="4464" y="49"/>
                  <a:pt x="4463" y="49"/>
                  <a:pt x="4463" y="48"/>
                </a:cubicBezTo>
                <a:cubicBezTo>
                  <a:pt x="4455" y="39"/>
                  <a:pt x="4445" y="31"/>
                  <a:pt x="4435" y="24"/>
                </a:cubicBezTo>
                <a:cubicBezTo>
                  <a:pt x="4431" y="22"/>
                  <a:pt x="4428" y="20"/>
                  <a:pt x="4425" y="19"/>
                </a:cubicBezTo>
                <a:cubicBezTo>
                  <a:pt x="4416" y="14"/>
                  <a:pt x="4407" y="10"/>
                  <a:pt x="4397" y="7"/>
                </a:cubicBezTo>
                <a:cubicBezTo>
                  <a:pt x="4394" y="6"/>
                  <a:pt x="4392" y="5"/>
                  <a:pt x="4389" y="4"/>
                </a:cubicBezTo>
                <a:cubicBezTo>
                  <a:pt x="4378" y="2"/>
                  <a:pt x="4367" y="0"/>
                  <a:pt x="4356" y="0"/>
                </a:cubicBezTo>
                <a:lnTo>
                  <a:pt x="876" y="0"/>
                </a:lnTo>
                <a:cubicBezTo>
                  <a:pt x="717" y="0"/>
                  <a:pt x="588" y="129"/>
                  <a:pt x="588" y="288"/>
                </a:cubicBezTo>
                <a:lnTo>
                  <a:pt x="588" y="2627"/>
                </a:lnTo>
                <a:lnTo>
                  <a:pt x="412" y="2627"/>
                </a:lnTo>
                <a:cubicBezTo>
                  <a:pt x="184" y="2627"/>
                  <a:pt x="0" y="2811"/>
                  <a:pt x="0" y="3038"/>
                </a:cubicBezTo>
                <a:lnTo>
                  <a:pt x="0" y="5179"/>
                </a:lnTo>
                <a:cubicBezTo>
                  <a:pt x="0" y="5406"/>
                  <a:pt x="184" y="5591"/>
                  <a:pt x="412" y="5591"/>
                </a:cubicBezTo>
                <a:lnTo>
                  <a:pt x="588" y="5591"/>
                </a:lnTo>
                <a:lnTo>
                  <a:pt x="588" y="7056"/>
                </a:lnTo>
                <a:cubicBezTo>
                  <a:pt x="588" y="7215"/>
                  <a:pt x="717" y="7344"/>
                  <a:pt x="876" y="7344"/>
                </a:cubicBezTo>
                <a:lnTo>
                  <a:pt x="5628" y="7344"/>
                </a:lnTo>
                <a:cubicBezTo>
                  <a:pt x="5787" y="7344"/>
                  <a:pt x="5916" y="7215"/>
                  <a:pt x="5916" y="7056"/>
                </a:cubicBezTo>
                <a:lnTo>
                  <a:pt x="5916" y="5591"/>
                </a:lnTo>
                <a:lnTo>
                  <a:pt x="6092" y="5591"/>
                </a:lnTo>
                <a:cubicBezTo>
                  <a:pt x="6320" y="5591"/>
                  <a:pt x="6504" y="5406"/>
                  <a:pt x="6504" y="5179"/>
                </a:cubicBezTo>
                <a:lnTo>
                  <a:pt x="6504" y="3039"/>
                </a:lnTo>
                <a:cubicBezTo>
                  <a:pt x="6504" y="2811"/>
                  <a:pt x="6320" y="2627"/>
                  <a:pt x="6092" y="2627"/>
                </a:cubicBezTo>
                <a:close/>
                <a:moveTo>
                  <a:pt x="876" y="288"/>
                </a:moveTo>
                <a:lnTo>
                  <a:pt x="4212" y="288"/>
                </a:lnTo>
                <a:lnTo>
                  <a:pt x="4212" y="1761"/>
                </a:lnTo>
                <a:cubicBezTo>
                  <a:pt x="4212" y="1841"/>
                  <a:pt x="4276" y="1905"/>
                  <a:pt x="4356" y="1905"/>
                </a:cubicBezTo>
                <a:lnTo>
                  <a:pt x="5628" y="1905"/>
                </a:lnTo>
                <a:lnTo>
                  <a:pt x="5628" y="2627"/>
                </a:lnTo>
                <a:lnTo>
                  <a:pt x="876" y="2627"/>
                </a:lnTo>
                <a:lnTo>
                  <a:pt x="876" y="288"/>
                </a:lnTo>
                <a:close/>
                <a:moveTo>
                  <a:pt x="2271" y="3042"/>
                </a:moveTo>
                <a:lnTo>
                  <a:pt x="2829" y="3042"/>
                </a:lnTo>
                <a:lnTo>
                  <a:pt x="3018" y="3434"/>
                </a:lnTo>
                <a:cubicBezTo>
                  <a:pt x="3082" y="3565"/>
                  <a:pt x="3129" y="3670"/>
                  <a:pt x="3180" y="3792"/>
                </a:cubicBezTo>
                <a:lnTo>
                  <a:pt x="3187" y="3792"/>
                </a:lnTo>
                <a:cubicBezTo>
                  <a:pt x="3238" y="3655"/>
                  <a:pt x="3279" y="3559"/>
                  <a:pt x="3334" y="3434"/>
                </a:cubicBezTo>
                <a:lnTo>
                  <a:pt x="3515" y="3042"/>
                </a:lnTo>
                <a:lnTo>
                  <a:pt x="4071" y="3042"/>
                </a:lnTo>
                <a:lnTo>
                  <a:pt x="3464" y="4092"/>
                </a:lnTo>
                <a:lnTo>
                  <a:pt x="4102" y="5192"/>
                </a:lnTo>
                <a:lnTo>
                  <a:pt x="3541" y="5192"/>
                </a:lnTo>
                <a:lnTo>
                  <a:pt x="3346" y="4803"/>
                </a:lnTo>
                <a:cubicBezTo>
                  <a:pt x="3267" y="4653"/>
                  <a:pt x="3216" y="4542"/>
                  <a:pt x="3155" y="4417"/>
                </a:cubicBezTo>
                <a:lnTo>
                  <a:pt x="3149" y="4417"/>
                </a:lnTo>
                <a:cubicBezTo>
                  <a:pt x="3104" y="4542"/>
                  <a:pt x="3050" y="4653"/>
                  <a:pt x="2983" y="4803"/>
                </a:cubicBezTo>
                <a:lnTo>
                  <a:pt x="2804" y="5192"/>
                </a:lnTo>
                <a:lnTo>
                  <a:pt x="2249" y="5192"/>
                </a:lnTo>
                <a:lnTo>
                  <a:pt x="2871" y="4104"/>
                </a:lnTo>
                <a:lnTo>
                  <a:pt x="2271" y="3042"/>
                </a:lnTo>
                <a:close/>
                <a:moveTo>
                  <a:pt x="704" y="5192"/>
                </a:moveTo>
                <a:lnTo>
                  <a:pt x="704" y="3042"/>
                </a:lnTo>
                <a:lnTo>
                  <a:pt x="2032" y="3042"/>
                </a:lnTo>
                <a:lnTo>
                  <a:pt x="2032" y="3441"/>
                </a:lnTo>
                <a:lnTo>
                  <a:pt x="1192" y="3441"/>
                </a:lnTo>
                <a:lnTo>
                  <a:pt x="1192" y="3888"/>
                </a:lnTo>
                <a:lnTo>
                  <a:pt x="1984" y="3888"/>
                </a:lnTo>
                <a:lnTo>
                  <a:pt x="1984" y="4283"/>
                </a:lnTo>
                <a:lnTo>
                  <a:pt x="1192" y="4283"/>
                </a:lnTo>
                <a:lnTo>
                  <a:pt x="1192" y="4794"/>
                </a:lnTo>
                <a:lnTo>
                  <a:pt x="2076" y="4794"/>
                </a:lnTo>
                <a:lnTo>
                  <a:pt x="2076" y="5193"/>
                </a:lnTo>
                <a:lnTo>
                  <a:pt x="704" y="5193"/>
                </a:lnTo>
                <a:lnTo>
                  <a:pt x="704" y="5192"/>
                </a:lnTo>
                <a:close/>
                <a:moveTo>
                  <a:pt x="5628" y="6978"/>
                </a:moveTo>
                <a:lnTo>
                  <a:pt x="876" y="6978"/>
                </a:lnTo>
                <a:lnTo>
                  <a:pt x="876" y="5591"/>
                </a:lnTo>
                <a:lnTo>
                  <a:pt x="5628" y="5591"/>
                </a:lnTo>
                <a:lnTo>
                  <a:pt x="5628" y="6978"/>
                </a:lnTo>
                <a:close/>
                <a:moveTo>
                  <a:pt x="5736" y="5192"/>
                </a:moveTo>
                <a:lnTo>
                  <a:pt x="4364" y="5192"/>
                </a:lnTo>
                <a:lnTo>
                  <a:pt x="4364" y="3042"/>
                </a:lnTo>
                <a:lnTo>
                  <a:pt x="5692" y="3042"/>
                </a:lnTo>
                <a:lnTo>
                  <a:pt x="5692" y="3441"/>
                </a:lnTo>
                <a:lnTo>
                  <a:pt x="4852" y="3441"/>
                </a:lnTo>
                <a:lnTo>
                  <a:pt x="4852" y="3888"/>
                </a:lnTo>
                <a:lnTo>
                  <a:pt x="5644" y="3888"/>
                </a:lnTo>
                <a:lnTo>
                  <a:pt x="5644" y="4283"/>
                </a:lnTo>
                <a:lnTo>
                  <a:pt x="4852" y="4283"/>
                </a:lnTo>
                <a:lnTo>
                  <a:pt x="4852" y="4794"/>
                </a:lnTo>
                <a:lnTo>
                  <a:pt x="5736" y="4794"/>
                </a:lnTo>
                <a:lnTo>
                  <a:pt x="5736" y="5192"/>
                </a:lnTo>
                <a:lnTo>
                  <a:pt x="5736" y="51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21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2493496" y="2361743"/>
            <a:ext cx="2184856" cy="2183380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49950" y="2361744"/>
            <a:ext cx="4803803" cy="2183380"/>
          </a:xfrm>
          <a:prstGeom prst="roundRect">
            <a:avLst>
              <a:gd name="adj" fmla="val 9124"/>
            </a:avLst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48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</a:p>
        </p:txBody>
      </p:sp>
      <p:sp>
        <p:nvSpPr>
          <p:cNvPr id="6" name="矩形 5"/>
          <p:cNvSpPr/>
          <p:nvPr/>
        </p:nvSpPr>
        <p:spPr>
          <a:xfrm>
            <a:off x="6222867" y="2452852"/>
            <a:ext cx="4776507" cy="2130583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包图举例</a:t>
            </a:r>
            <a:endParaRPr lang="en-US" altLang="zh-CN" sz="2400" b="1" dirty="0" smtClean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包图的注意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事项</a:t>
            </a:r>
            <a:endParaRPr lang="en-US" altLang="zh-CN" sz="2400" b="1" dirty="0" smtClean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哪里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使用包图</a:t>
            </a:r>
            <a:endParaRPr lang="en-US" altLang="zh-CN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438906" y="1684422"/>
            <a:ext cx="3714875" cy="3513221"/>
            <a:chOff x="4623145" y="0"/>
            <a:chExt cx="7246372" cy="6853017"/>
          </a:xfrm>
        </p:grpSpPr>
        <p:sp>
          <p:nvSpPr>
            <p:cNvPr id="7" name="燕尾形 6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9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13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燕尾形 15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14991" y="1684421"/>
            <a:ext cx="3714875" cy="3513221"/>
            <a:chOff x="4623145" y="0"/>
            <a:chExt cx="7246372" cy="6853017"/>
          </a:xfrm>
        </p:grpSpPr>
        <p:sp>
          <p:nvSpPr>
            <p:cNvPr id="19" name="燕尾形 18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26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23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" name="燕尾形 21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/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en-US" altLang="zh-CN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en-US" altLang="zh-CN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0400" y="1395060"/>
            <a:ext cx="108687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一个比较复杂的软件系统进行建模时，会有大量的类、接口、组件、节点和图需要处理；如果放在同一个地方的话，信息量非常的大，显得很乱，不方便查询，所以就对这些信息进行分组，将语义或者功能相同的放在同一个包中，这样就便于理解和处理整个模型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 </a:t>
            </a: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包图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就是描述包与包之间的关系。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3006191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角三角形 21"/>
          <p:cNvSpPr/>
          <p:nvPr/>
        </p:nvSpPr>
        <p:spPr>
          <a:xfrm rot="16200000">
            <a:off x="9175380" y="3830755"/>
            <a:ext cx="3431551" cy="2628037"/>
          </a:xfrm>
          <a:prstGeom prst="rtTriangle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10800000">
            <a:off x="9577136" y="0"/>
            <a:ext cx="2626673" cy="3429000"/>
          </a:xfrm>
          <a:prstGeom prst="rtTriangle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490674" y="752108"/>
            <a:ext cx="1343563" cy="5383525"/>
            <a:chOff x="11368088" y="665163"/>
            <a:chExt cx="1379538" cy="5527675"/>
          </a:xfrm>
        </p:grpSpPr>
        <p:sp>
          <p:nvSpPr>
            <p:cNvPr id="7" name="Freeform 76"/>
            <p:cNvSpPr/>
            <p:nvPr/>
          </p:nvSpPr>
          <p:spPr bwMode="auto">
            <a:xfrm>
              <a:off x="11368088" y="800100"/>
              <a:ext cx="1379538" cy="1828800"/>
            </a:xfrm>
            <a:custGeom>
              <a:avLst/>
              <a:gdLst>
                <a:gd name="T0" fmla="*/ 16 w 869"/>
                <a:gd name="T1" fmla="*/ 0 h 1152"/>
                <a:gd name="T2" fmla="*/ 0 w 869"/>
                <a:gd name="T3" fmla="*/ 14 h 1152"/>
                <a:gd name="T4" fmla="*/ 853 w 869"/>
                <a:gd name="T5" fmla="*/ 1152 h 1152"/>
                <a:gd name="T6" fmla="*/ 869 w 869"/>
                <a:gd name="T7" fmla="*/ 1139 h 1152"/>
                <a:gd name="T8" fmla="*/ 16 w 869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1152">
                  <a:moveTo>
                    <a:pt x="16" y="0"/>
                  </a:moveTo>
                  <a:lnTo>
                    <a:pt x="0" y="14"/>
                  </a:lnTo>
                  <a:lnTo>
                    <a:pt x="853" y="1152"/>
                  </a:lnTo>
                  <a:lnTo>
                    <a:pt x="869" y="113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7"/>
            <p:cNvSpPr/>
            <p:nvPr/>
          </p:nvSpPr>
          <p:spPr bwMode="auto">
            <a:xfrm>
              <a:off x="11368088" y="800100"/>
              <a:ext cx="1379538" cy="1828800"/>
            </a:xfrm>
            <a:custGeom>
              <a:avLst/>
              <a:gdLst>
                <a:gd name="T0" fmla="*/ 16 w 869"/>
                <a:gd name="T1" fmla="*/ 0 h 1152"/>
                <a:gd name="T2" fmla="*/ 0 w 869"/>
                <a:gd name="T3" fmla="*/ 14 h 1152"/>
                <a:gd name="T4" fmla="*/ 853 w 869"/>
                <a:gd name="T5" fmla="*/ 1152 h 1152"/>
                <a:gd name="T6" fmla="*/ 869 w 869"/>
                <a:gd name="T7" fmla="*/ 1139 h 1152"/>
                <a:gd name="T8" fmla="*/ 16 w 869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1152">
                  <a:moveTo>
                    <a:pt x="16" y="0"/>
                  </a:moveTo>
                  <a:lnTo>
                    <a:pt x="0" y="14"/>
                  </a:lnTo>
                  <a:lnTo>
                    <a:pt x="853" y="1152"/>
                  </a:lnTo>
                  <a:lnTo>
                    <a:pt x="869" y="1139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8"/>
            <p:cNvSpPr/>
            <p:nvPr/>
          </p:nvSpPr>
          <p:spPr bwMode="auto">
            <a:xfrm>
              <a:off x="11456988" y="665163"/>
              <a:ext cx="1068388" cy="1408113"/>
            </a:xfrm>
            <a:custGeom>
              <a:avLst/>
              <a:gdLst>
                <a:gd name="T0" fmla="*/ 14 w 673"/>
                <a:gd name="T1" fmla="*/ 0 h 887"/>
                <a:gd name="T2" fmla="*/ 0 w 673"/>
                <a:gd name="T3" fmla="*/ 8 h 887"/>
                <a:gd name="T4" fmla="*/ 660 w 673"/>
                <a:gd name="T5" fmla="*/ 887 h 887"/>
                <a:gd name="T6" fmla="*/ 673 w 673"/>
                <a:gd name="T7" fmla="*/ 879 h 887"/>
                <a:gd name="T8" fmla="*/ 14 w 673"/>
                <a:gd name="T9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887">
                  <a:moveTo>
                    <a:pt x="14" y="0"/>
                  </a:moveTo>
                  <a:lnTo>
                    <a:pt x="0" y="8"/>
                  </a:lnTo>
                  <a:lnTo>
                    <a:pt x="660" y="887"/>
                  </a:lnTo>
                  <a:lnTo>
                    <a:pt x="673" y="87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9"/>
            <p:cNvSpPr/>
            <p:nvPr/>
          </p:nvSpPr>
          <p:spPr bwMode="auto">
            <a:xfrm>
              <a:off x="11456988" y="665163"/>
              <a:ext cx="1068388" cy="1408113"/>
            </a:xfrm>
            <a:custGeom>
              <a:avLst/>
              <a:gdLst>
                <a:gd name="T0" fmla="*/ 14 w 673"/>
                <a:gd name="T1" fmla="*/ 0 h 887"/>
                <a:gd name="T2" fmla="*/ 0 w 673"/>
                <a:gd name="T3" fmla="*/ 8 h 887"/>
                <a:gd name="T4" fmla="*/ 660 w 673"/>
                <a:gd name="T5" fmla="*/ 887 h 887"/>
                <a:gd name="T6" fmla="*/ 673 w 673"/>
                <a:gd name="T7" fmla="*/ 879 h 887"/>
                <a:gd name="T8" fmla="*/ 14 w 673"/>
                <a:gd name="T9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887">
                  <a:moveTo>
                    <a:pt x="14" y="0"/>
                  </a:moveTo>
                  <a:lnTo>
                    <a:pt x="0" y="8"/>
                  </a:lnTo>
                  <a:lnTo>
                    <a:pt x="660" y="887"/>
                  </a:lnTo>
                  <a:lnTo>
                    <a:pt x="673" y="879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0"/>
            <p:cNvSpPr/>
            <p:nvPr/>
          </p:nvSpPr>
          <p:spPr bwMode="auto">
            <a:xfrm>
              <a:off x="11653838" y="681038"/>
              <a:ext cx="727075" cy="968375"/>
            </a:xfrm>
            <a:custGeom>
              <a:avLst/>
              <a:gdLst>
                <a:gd name="T0" fmla="*/ 8 w 458"/>
                <a:gd name="T1" fmla="*/ 0 h 610"/>
                <a:gd name="T2" fmla="*/ 0 w 458"/>
                <a:gd name="T3" fmla="*/ 8 h 610"/>
                <a:gd name="T4" fmla="*/ 450 w 458"/>
                <a:gd name="T5" fmla="*/ 610 h 610"/>
                <a:gd name="T6" fmla="*/ 458 w 458"/>
                <a:gd name="T7" fmla="*/ 602 h 610"/>
                <a:gd name="T8" fmla="*/ 8 w 458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610">
                  <a:moveTo>
                    <a:pt x="8" y="0"/>
                  </a:moveTo>
                  <a:lnTo>
                    <a:pt x="0" y="8"/>
                  </a:lnTo>
                  <a:lnTo>
                    <a:pt x="450" y="610"/>
                  </a:lnTo>
                  <a:lnTo>
                    <a:pt x="458" y="60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1"/>
            <p:cNvSpPr/>
            <p:nvPr/>
          </p:nvSpPr>
          <p:spPr bwMode="auto">
            <a:xfrm>
              <a:off x="11653838" y="681038"/>
              <a:ext cx="727075" cy="968375"/>
            </a:xfrm>
            <a:custGeom>
              <a:avLst/>
              <a:gdLst>
                <a:gd name="T0" fmla="*/ 8 w 458"/>
                <a:gd name="T1" fmla="*/ 0 h 610"/>
                <a:gd name="T2" fmla="*/ 0 w 458"/>
                <a:gd name="T3" fmla="*/ 8 h 610"/>
                <a:gd name="T4" fmla="*/ 450 w 458"/>
                <a:gd name="T5" fmla="*/ 610 h 610"/>
                <a:gd name="T6" fmla="*/ 458 w 458"/>
                <a:gd name="T7" fmla="*/ 602 h 610"/>
                <a:gd name="T8" fmla="*/ 8 w 458"/>
                <a:gd name="T9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610">
                  <a:moveTo>
                    <a:pt x="8" y="0"/>
                  </a:moveTo>
                  <a:lnTo>
                    <a:pt x="0" y="8"/>
                  </a:lnTo>
                  <a:lnTo>
                    <a:pt x="450" y="610"/>
                  </a:lnTo>
                  <a:lnTo>
                    <a:pt x="458" y="60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2"/>
            <p:cNvSpPr/>
            <p:nvPr/>
          </p:nvSpPr>
          <p:spPr bwMode="auto">
            <a:xfrm>
              <a:off x="11368088" y="4229100"/>
              <a:ext cx="1379538" cy="1828800"/>
            </a:xfrm>
            <a:custGeom>
              <a:avLst/>
              <a:gdLst>
                <a:gd name="T0" fmla="*/ 853 w 869"/>
                <a:gd name="T1" fmla="*/ 0 h 1152"/>
                <a:gd name="T2" fmla="*/ 0 w 869"/>
                <a:gd name="T3" fmla="*/ 1138 h 1152"/>
                <a:gd name="T4" fmla="*/ 16 w 869"/>
                <a:gd name="T5" fmla="*/ 1152 h 1152"/>
                <a:gd name="T6" fmla="*/ 869 w 869"/>
                <a:gd name="T7" fmla="*/ 13 h 1152"/>
                <a:gd name="T8" fmla="*/ 853 w 869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1152">
                  <a:moveTo>
                    <a:pt x="853" y="0"/>
                  </a:moveTo>
                  <a:lnTo>
                    <a:pt x="0" y="1138"/>
                  </a:lnTo>
                  <a:lnTo>
                    <a:pt x="16" y="1152"/>
                  </a:lnTo>
                  <a:lnTo>
                    <a:pt x="869" y="1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3"/>
            <p:cNvSpPr/>
            <p:nvPr/>
          </p:nvSpPr>
          <p:spPr bwMode="auto">
            <a:xfrm>
              <a:off x="11368088" y="4229100"/>
              <a:ext cx="1379538" cy="1828800"/>
            </a:xfrm>
            <a:custGeom>
              <a:avLst/>
              <a:gdLst>
                <a:gd name="T0" fmla="*/ 853 w 869"/>
                <a:gd name="T1" fmla="*/ 0 h 1152"/>
                <a:gd name="T2" fmla="*/ 0 w 869"/>
                <a:gd name="T3" fmla="*/ 1138 h 1152"/>
                <a:gd name="T4" fmla="*/ 16 w 869"/>
                <a:gd name="T5" fmla="*/ 1152 h 1152"/>
                <a:gd name="T6" fmla="*/ 869 w 869"/>
                <a:gd name="T7" fmla="*/ 13 h 1152"/>
                <a:gd name="T8" fmla="*/ 853 w 869"/>
                <a:gd name="T9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1152">
                  <a:moveTo>
                    <a:pt x="853" y="0"/>
                  </a:moveTo>
                  <a:lnTo>
                    <a:pt x="0" y="1138"/>
                  </a:lnTo>
                  <a:lnTo>
                    <a:pt x="16" y="1152"/>
                  </a:lnTo>
                  <a:lnTo>
                    <a:pt x="869" y="13"/>
                  </a:lnTo>
                  <a:lnTo>
                    <a:pt x="8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4"/>
            <p:cNvSpPr/>
            <p:nvPr/>
          </p:nvSpPr>
          <p:spPr bwMode="auto">
            <a:xfrm>
              <a:off x="11456988" y="4779963"/>
              <a:ext cx="1068388" cy="1412875"/>
            </a:xfrm>
            <a:custGeom>
              <a:avLst/>
              <a:gdLst>
                <a:gd name="T0" fmla="*/ 660 w 673"/>
                <a:gd name="T1" fmla="*/ 0 h 890"/>
                <a:gd name="T2" fmla="*/ 0 w 673"/>
                <a:gd name="T3" fmla="*/ 880 h 890"/>
                <a:gd name="T4" fmla="*/ 14 w 673"/>
                <a:gd name="T5" fmla="*/ 890 h 890"/>
                <a:gd name="T6" fmla="*/ 673 w 673"/>
                <a:gd name="T7" fmla="*/ 11 h 890"/>
                <a:gd name="T8" fmla="*/ 660 w 673"/>
                <a:gd name="T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890">
                  <a:moveTo>
                    <a:pt x="660" y="0"/>
                  </a:moveTo>
                  <a:lnTo>
                    <a:pt x="0" y="880"/>
                  </a:lnTo>
                  <a:lnTo>
                    <a:pt x="14" y="890"/>
                  </a:lnTo>
                  <a:lnTo>
                    <a:pt x="673" y="11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5"/>
            <p:cNvSpPr/>
            <p:nvPr/>
          </p:nvSpPr>
          <p:spPr bwMode="auto">
            <a:xfrm>
              <a:off x="11456988" y="4779963"/>
              <a:ext cx="1068388" cy="1412875"/>
            </a:xfrm>
            <a:custGeom>
              <a:avLst/>
              <a:gdLst>
                <a:gd name="T0" fmla="*/ 660 w 673"/>
                <a:gd name="T1" fmla="*/ 0 h 890"/>
                <a:gd name="T2" fmla="*/ 0 w 673"/>
                <a:gd name="T3" fmla="*/ 880 h 890"/>
                <a:gd name="T4" fmla="*/ 14 w 673"/>
                <a:gd name="T5" fmla="*/ 890 h 890"/>
                <a:gd name="T6" fmla="*/ 673 w 673"/>
                <a:gd name="T7" fmla="*/ 11 h 890"/>
                <a:gd name="T8" fmla="*/ 660 w 673"/>
                <a:gd name="T9" fmla="*/ 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890">
                  <a:moveTo>
                    <a:pt x="660" y="0"/>
                  </a:moveTo>
                  <a:lnTo>
                    <a:pt x="0" y="880"/>
                  </a:lnTo>
                  <a:lnTo>
                    <a:pt x="14" y="890"/>
                  </a:lnTo>
                  <a:lnTo>
                    <a:pt x="673" y="11"/>
                  </a:lnTo>
                  <a:lnTo>
                    <a:pt x="6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6"/>
            <p:cNvSpPr/>
            <p:nvPr/>
          </p:nvSpPr>
          <p:spPr bwMode="auto">
            <a:xfrm>
              <a:off x="11653838" y="5208588"/>
              <a:ext cx="727075" cy="963613"/>
            </a:xfrm>
            <a:custGeom>
              <a:avLst/>
              <a:gdLst>
                <a:gd name="T0" fmla="*/ 450 w 458"/>
                <a:gd name="T1" fmla="*/ 0 h 607"/>
                <a:gd name="T2" fmla="*/ 0 w 458"/>
                <a:gd name="T3" fmla="*/ 602 h 607"/>
                <a:gd name="T4" fmla="*/ 8 w 458"/>
                <a:gd name="T5" fmla="*/ 607 h 607"/>
                <a:gd name="T6" fmla="*/ 458 w 458"/>
                <a:gd name="T7" fmla="*/ 8 h 607"/>
                <a:gd name="T8" fmla="*/ 450 w 458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607">
                  <a:moveTo>
                    <a:pt x="450" y="0"/>
                  </a:moveTo>
                  <a:lnTo>
                    <a:pt x="0" y="602"/>
                  </a:lnTo>
                  <a:lnTo>
                    <a:pt x="8" y="607"/>
                  </a:lnTo>
                  <a:lnTo>
                    <a:pt x="458" y="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7"/>
            <p:cNvSpPr/>
            <p:nvPr/>
          </p:nvSpPr>
          <p:spPr bwMode="auto">
            <a:xfrm>
              <a:off x="11653838" y="5208588"/>
              <a:ext cx="727075" cy="963613"/>
            </a:xfrm>
            <a:custGeom>
              <a:avLst/>
              <a:gdLst>
                <a:gd name="T0" fmla="*/ 450 w 458"/>
                <a:gd name="T1" fmla="*/ 0 h 607"/>
                <a:gd name="T2" fmla="*/ 0 w 458"/>
                <a:gd name="T3" fmla="*/ 602 h 607"/>
                <a:gd name="T4" fmla="*/ 8 w 458"/>
                <a:gd name="T5" fmla="*/ 607 h 607"/>
                <a:gd name="T6" fmla="*/ 458 w 458"/>
                <a:gd name="T7" fmla="*/ 8 h 607"/>
                <a:gd name="T8" fmla="*/ 450 w 458"/>
                <a:gd name="T9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607">
                  <a:moveTo>
                    <a:pt x="450" y="0"/>
                  </a:moveTo>
                  <a:lnTo>
                    <a:pt x="0" y="602"/>
                  </a:lnTo>
                  <a:lnTo>
                    <a:pt x="8" y="607"/>
                  </a:lnTo>
                  <a:lnTo>
                    <a:pt x="458" y="8"/>
                  </a:lnTo>
                  <a:lnTo>
                    <a:pt x="4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燕尾形 18"/>
          <p:cNvSpPr/>
          <p:nvPr/>
        </p:nvSpPr>
        <p:spPr>
          <a:xfrm>
            <a:off x="6517801" y="531881"/>
            <a:ext cx="4502905" cy="5794238"/>
          </a:xfrm>
          <a:prstGeom prst="chevron">
            <a:avLst/>
          </a:prstGeom>
          <a:solidFill>
            <a:srgbClr val="66D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623145" y="734083"/>
            <a:ext cx="4140460" cy="437547"/>
            <a:chOff x="1436704" y="1359725"/>
            <a:chExt cx="4140460" cy="437547"/>
          </a:xfrm>
          <a:solidFill>
            <a:schemeClr val="bg1"/>
          </a:solidFill>
        </p:grpSpPr>
        <p:sp>
          <p:nvSpPr>
            <p:cNvPr id="24" name="Rectangle 66"/>
            <p:cNvSpPr>
              <a:spLocks noChangeArrowheads="1"/>
            </p:cNvSpPr>
            <p:nvPr/>
          </p:nvSpPr>
          <p:spPr bwMode="auto">
            <a:xfrm>
              <a:off x="1436704" y="1752435"/>
              <a:ext cx="4140460" cy="44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67"/>
            <p:cNvSpPr>
              <a:spLocks noChangeArrowheads="1"/>
            </p:cNvSpPr>
            <p:nvPr/>
          </p:nvSpPr>
          <p:spPr bwMode="auto">
            <a:xfrm>
              <a:off x="1959286" y="1552989"/>
              <a:ext cx="3617877" cy="401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68"/>
            <p:cNvSpPr>
              <a:spLocks noChangeArrowheads="1"/>
            </p:cNvSpPr>
            <p:nvPr/>
          </p:nvSpPr>
          <p:spPr bwMode="auto">
            <a:xfrm>
              <a:off x="2644209" y="1359725"/>
              <a:ext cx="2932954" cy="23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23145" y="5655808"/>
            <a:ext cx="4140460" cy="437547"/>
            <a:chOff x="1436704" y="5030170"/>
            <a:chExt cx="4140460" cy="437547"/>
          </a:xfrm>
          <a:solidFill>
            <a:schemeClr val="bg1"/>
          </a:solidFill>
        </p:grpSpPr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1436704" y="5030170"/>
              <a:ext cx="4140460" cy="463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1959286" y="5235802"/>
              <a:ext cx="3617877" cy="340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2644209" y="5439887"/>
              <a:ext cx="2932954" cy="27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燕尾形 19"/>
          <p:cNvSpPr/>
          <p:nvPr/>
        </p:nvSpPr>
        <p:spPr>
          <a:xfrm>
            <a:off x="7389379" y="0"/>
            <a:ext cx="4480138" cy="6853017"/>
          </a:xfrm>
          <a:prstGeom prst="chevron">
            <a:avLst>
              <a:gd name="adj" fmla="val 58696"/>
            </a:avLst>
          </a:prstGeom>
          <a:solidFill>
            <a:srgbClr val="FFA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MH_Number_1"/>
          <p:cNvSpPr/>
          <p:nvPr>
            <p:custDataLst>
              <p:tags r:id="rId1"/>
            </p:custDataLst>
          </p:nvPr>
        </p:nvSpPr>
        <p:spPr>
          <a:xfrm>
            <a:off x="948580" y="192316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MH_Entry_1"/>
          <p:cNvSpPr/>
          <p:nvPr>
            <p:custDataLst>
              <p:tags r:id="rId2"/>
            </p:custDataLst>
          </p:nvPr>
        </p:nvSpPr>
        <p:spPr>
          <a:xfrm>
            <a:off x="1619130" y="1923160"/>
            <a:ext cx="402759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r>
              <a:rPr lang="zh-CN" altLang="en-US" sz="28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</a:t>
            </a:r>
            <a:endParaRPr lang="zh-CN" altLang="en-US" sz="2800" b="1" spc="2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Entry_2"/>
          <p:cNvSpPr/>
          <p:nvPr>
            <p:custDataLst>
              <p:tags r:id="rId3"/>
            </p:custDataLst>
          </p:nvPr>
        </p:nvSpPr>
        <p:spPr>
          <a:xfrm>
            <a:off x="1619130" y="2752761"/>
            <a:ext cx="402759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r>
              <a:rPr lang="zh-CN" altLang="en-US" sz="28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构件图</a:t>
            </a:r>
            <a:endParaRPr lang="zh-CN" altLang="en-US" sz="2800" b="1" spc="2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Number_2"/>
          <p:cNvSpPr/>
          <p:nvPr>
            <p:custDataLst>
              <p:tags r:id="rId4"/>
            </p:custDataLst>
          </p:nvPr>
        </p:nvSpPr>
        <p:spPr>
          <a:xfrm>
            <a:off x="948580" y="2752761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MH_Number_1"/>
          <p:cNvSpPr/>
          <p:nvPr>
            <p:custDataLst>
              <p:tags r:id="rId5"/>
            </p:custDataLst>
          </p:nvPr>
        </p:nvSpPr>
        <p:spPr>
          <a:xfrm>
            <a:off x="948580" y="3582362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MH_Entry_1"/>
          <p:cNvSpPr/>
          <p:nvPr>
            <p:custDataLst>
              <p:tags r:id="rId6"/>
            </p:custDataLst>
          </p:nvPr>
        </p:nvSpPr>
        <p:spPr>
          <a:xfrm>
            <a:off x="1619130" y="3582362"/>
            <a:ext cx="402759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r>
              <a:rPr lang="zh-CN" altLang="en-US" sz="28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endParaRPr lang="zh-CN" altLang="en-US" sz="2800" b="1" spc="2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MH_Entry_2"/>
          <p:cNvSpPr/>
          <p:nvPr>
            <p:custDataLst>
              <p:tags r:id="rId7"/>
            </p:custDataLst>
          </p:nvPr>
        </p:nvSpPr>
        <p:spPr>
          <a:xfrm>
            <a:off x="1619130" y="4411963"/>
            <a:ext cx="402759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提问与综合展示</a:t>
            </a:r>
            <a:endParaRPr lang="zh-CN" altLang="en-US" sz="2800" b="1" spc="2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MH_Number_2"/>
          <p:cNvSpPr/>
          <p:nvPr>
            <p:custDataLst>
              <p:tags r:id="rId8"/>
            </p:custDataLst>
          </p:nvPr>
        </p:nvSpPr>
        <p:spPr>
          <a:xfrm>
            <a:off x="948580" y="4411963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79065" y="2052041"/>
            <a:ext cx="121058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80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40" name="MH_Others_1"/>
          <p:cNvSpPr txBox="1"/>
          <p:nvPr>
            <p:custDataLst>
              <p:tags r:id="rId9"/>
            </p:custDataLst>
          </p:nvPr>
        </p:nvSpPr>
        <p:spPr>
          <a:xfrm rot="5400000">
            <a:off x="6307325" y="2975957"/>
            <a:ext cx="1925311" cy="5232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dist">
              <a:defRPr/>
            </a:pPr>
            <a:r>
              <a:rPr lang="en-US" altLang="zh-CN" sz="2400" spc="400" dirty="0">
                <a:solidFill>
                  <a:srgbClr val="FF5B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FF5B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/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en-US" altLang="zh-CN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en-US" altLang="zh-CN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453" y="2015115"/>
            <a:ext cx="9921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zh-CN" sz="3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、接口、构件、节点、协作、用例、图和子</a:t>
            </a:r>
            <a:r>
              <a:rPr lang="zh-CN" altLang="zh-CN" sz="36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</a:t>
            </a:r>
            <a:endParaRPr lang="en-US" altLang="zh-CN" sz="3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7168" y="31394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每一个包就是一个独立的命名空间，两个不同的包之中可以有相同的元素名，只是所处的包不同，其全名不同。</a:t>
            </a:r>
          </a:p>
        </p:txBody>
      </p:sp>
      <p:sp>
        <p:nvSpPr>
          <p:cNvPr id="5" name="矩形 4"/>
          <p:cNvSpPr/>
          <p:nvPr/>
        </p:nvSpPr>
        <p:spPr>
          <a:xfrm>
            <a:off x="4601817" y="937619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4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包的元素</a:t>
            </a:r>
            <a:endParaRPr lang="zh-CN" altLang="zh-CN" sz="4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86309" y="3114042"/>
            <a:ext cx="3265714" cy="2359194"/>
            <a:chOff x="943429" y="2169263"/>
            <a:chExt cx="3265714" cy="235919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943429" y="2169263"/>
              <a:ext cx="3265714" cy="235919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560625" y="2362136"/>
              <a:ext cx="2031325" cy="64633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3600" b="1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！注意！</a:t>
              </a:r>
              <a:endPara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095891" y="3168297"/>
              <a:ext cx="2960790" cy="120032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zh-CN" sz="3600" kern="1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一</a:t>
              </a:r>
              <a:r>
                <a:rPr lang="zh-CN" altLang="zh-CN" sz="36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个元素只能属于一个包。</a:t>
              </a:r>
            </a:p>
          </p:txBody>
        </p:sp>
      </p:grpSp>
      <p:sp>
        <p:nvSpPr>
          <p:cNvPr id="14" name="动作按钮: 上一张 13">
            <a:hlinkClick r:id="rId5" action="ppaction://hlinksldjump" highlightClick="1"/>
          </p:cNvPr>
          <p:cNvSpPr/>
          <p:nvPr/>
        </p:nvSpPr>
        <p:spPr>
          <a:xfrm>
            <a:off x="11887199" y="6531429"/>
            <a:ext cx="234297" cy="2742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08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/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en-US" altLang="zh-CN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en-US" altLang="zh-CN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78380"/>
              </p:ext>
            </p:extLst>
          </p:nvPr>
        </p:nvGraphicFramePr>
        <p:xfrm>
          <a:off x="660400" y="1342529"/>
          <a:ext cx="108585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50">
                  <a:extLst>
                    <a:ext uri="{9D8B030D-6E8A-4147-A177-3AD203B41FA5}">
                      <a16:colId xmlns:a16="http://schemas.microsoft.com/office/drawing/2014/main" val="3091738824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3906307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包的可见性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访问权限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54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+”——public 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公共元素对所有引入的包以及他们的后代都可见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10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#”——protected 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只对那些与包含这些元素的包有泛化（继承）关系的包可见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-”——private </a:t>
                      </a:r>
                      <a:endParaRPr lang="zh-CN" altLang="en-US" sz="3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3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对包外元素完全不可见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36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686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/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en-US" altLang="zh-CN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en-US" altLang="zh-CN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6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474" y="1189325"/>
            <a:ext cx="722247" cy="6603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图片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77" y="2069676"/>
            <a:ext cx="776960" cy="70296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图片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04" y="2936786"/>
            <a:ext cx="694041" cy="6186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图片 1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0" t="6577" r="6038" b="17118"/>
          <a:stretch/>
        </p:blipFill>
        <p:spPr bwMode="auto">
          <a:xfrm>
            <a:off x="3865193" y="3747168"/>
            <a:ext cx="722862" cy="6371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图片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96" y="4577183"/>
            <a:ext cx="682455" cy="651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图片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30" y="5419619"/>
            <a:ext cx="659407" cy="65940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460022" y="219467"/>
            <a:ext cx="32624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包图中的关系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466979" y="1039201"/>
            <a:ext cx="77251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如果一个包要访问或者导入另一个包中的元素，</a:t>
            </a:r>
            <a:endParaRPr kumimoji="0" lang="en-US" alt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则两个包之间存在着依赖关系。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00181" y="2133953"/>
            <a:ext cx="6288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客户包依赖于提供者包，默认依赖关系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0822" y="3644689"/>
            <a:ext cx="38931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merge”</a:t>
            </a:r>
            <a:r>
              <a:rPr kumimoji="0" lang="zh-CN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570259" y="4495044"/>
            <a:ext cx="33736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flow”</a:t>
            </a:r>
            <a:r>
              <a:rPr kumimoji="0" lang="zh-CN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588055" y="5446946"/>
            <a:ext cx="1726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抽象关系 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5579" y="1112957"/>
            <a:ext cx="2619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依赖关系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 </a:t>
            </a:r>
            <a:endParaRPr lang="zh-CN" altLang="en-US" sz="4000" dirty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0461" y="1961514"/>
            <a:ext cx="31197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“use”</a:t>
            </a:r>
            <a:r>
              <a:rPr lang="zh-CN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54268" y="2810071"/>
            <a:ext cx="4169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“import”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0181" y="2949162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客户包中的元素能够访问提供者包中的所有元素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2119" y="383183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包合并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64196" y="45760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信息流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261573" y="5349541"/>
            <a:ext cx="43332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9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“abstract”</a:t>
            </a:r>
            <a:r>
              <a:rPr lang="zh-CN" altLang="en-US" sz="39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endParaRPr lang="zh-CN" altLang="en-US" sz="3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/>
          <p:nvPr/>
        </p:nvPicPr>
        <p:blipFill>
          <a:blip r:embed="rId11"/>
          <a:stretch>
            <a:fillRect/>
          </a:stretch>
        </p:blipFill>
        <p:spPr>
          <a:xfrm>
            <a:off x="6422184" y="3463794"/>
            <a:ext cx="4924606" cy="3260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180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/>
          </a:bodyPr>
          <a:lstStyle/>
          <a:p>
            <a:pPr algn="ctr"/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en-US" altLang="zh-CN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en-US" altLang="zh-CN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5"/>
          <a:srcRect l="2291" t="4636" r="7907" b="5087"/>
          <a:stretch/>
        </p:blipFill>
        <p:spPr>
          <a:xfrm>
            <a:off x="2086654" y="708733"/>
            <a:ext cx="8658227" cy="602247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2892" y="708733"/>
            <a:ext cx="2827524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  <a:r>
              <a:rPr lang="zh-CN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向服务器请求数据并展示</a:t>
            </a:r>
            <a:r>
              <a:rPr lang="zh-CN" altLang="zh-CN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。服务器</a:t>
            </a:r>
            <a:r>
              <a:rPr lang="zh-CN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从数据库中取出数据。</a:t>
            </a:r>
          </a:p>
        </p:txBody>
      </p:sp>
    </p:spTree>
    <p:extLst>
      <p:ext uri="{BB962C8B-B14F-4D97-AF65-F5344CB8AC3E}">
        <p14:creationId xmlns:p14="http://schemas.microsoft.com/office/powerpoint/2010/main" val="2389648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4764968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en-US" altLang="zh-CN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绘制包图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的注意事项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zh-CN" altLang="en-US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77591" y="3554134"/>
            <a:ext cx="1842523" cy="1842523"/>
          </a:xfrm>
          <a:prstGeom prst="ellipse">
            <a:avLst/>
          </a:prstGeom>
          <a:solidFill>
            <a:srgbClr val="FFAE3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>
              <a:defRPr/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最小化系统间的耦合关系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34721" y="4101144"/>
            <a:ext cx="749300" cy="750887"/>
          </a:xfrm>
          <a:prstGeom prst="ellipse">
            <a:avLst/>
          </a:prstGeom>
          <a:solidFill>
            <a:srgbClr val="FFAE3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05225" y="2749665"/>
            <a:ext cx="515938" cy="514350"/>
          </a:xfrm>
          <a:prstGeom prst="ellipse">
            <a:avLst/>
          </a:prstGeom>
          <a:solidFill>
            <a:srgbClr val="66DDB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6" idx="6"/>
            <a:endCxn id="7" idx="2"/>
          </p:cNvCxnSpPr>
          <p:nvPr/>
        </p:nvCxnSpPr>
        <p:spPr>
          <a:xfrm>
            <a:off x="6720114" y="4475396"/>
            <a:ext cx="1214607" cy="1192"/>
          </a:xfrm>
          <a:prstGeom prst="line">
            <a:avLst/>
          </a:prstGeom>
          <a:ln>
            <a:solidFill>
              <a:srgbClr val="FFA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1" idx="2"/>
            <a:endCxn id="8" idx="6"/>
          </p:cNvCxnSpPr>
          <p:nvPr/>
        </p:nvCxnSpPr>
        <p:spPr>
          <a:xfrm flipH="1" flipV="1">
            <a:off x="3221163" y="3006840"/>
            <a:ext cx="1190149" cy="16746"/>
          </a:xfrm>
          <a:prstGeom prst="line">
            <a:avLst/>
          </a:prstGeom>
          <a:ln>
            <a:solidFill>
              <a:srgbClr val="66D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411312" y="2137200"/>
            <a:ext cx="1774663" cy="1772772"/>
          </a:xfrm>
          <a:prstGeom prst="ellipse">
            <a:avLst/>
          </a:prstGeom>
          <a:solidFill>
            <a:srgbClr val="66DDB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包循环依赖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47"/>
          <p:cNvSpPr txBox="1">
            <a:spLocks noChangeArrowheads="1"/>
          </p:cNvSpPr>
          <p:nvPr/>
        </p:nvSpPr>
        <p:spPr bwMode="auto">
          <a:xfrm>
            <a:off x="675079" y="3376574"/>
            <a:ext cx="3815419" cy="216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建模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时避免包之间的循环依赖，也就是不能包含相互依赖的情况。</a:t>
            </a:r>
          </a:p>
        </p:txBody>
      </p:sp>
      <p:sp>
        <p:nvSpPr>
          <p:cNvPr id="13" name="文本框 47"/>
          <p:cNvSpPr txBox="1">
            <a:spLocks noChangeArrowheads="1"/>
          </p:cNvSpPr>
          <p:nvPr/>
        </p:nvSpPr>
        <p:spPr bwMode="auto">
          <a:xfrm>
            <a:off x="6703358" y="1130300"/>
            <a:ext cx="5421967" cy="288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遵循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“最小化系统间的耦合关系”原则：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化包之间的依赖，最小化每个包中的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元素的个数，最大化每个包中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元素的</a:t>
            </a:r>
            <a:r>
              <a:rPr lang="zh-CN" altLang="zh-CN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个数</a:t>
            </a:r>
            <a:r>
              <a:rPr lang="zh-CN" altLang="en-US" sz="2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4134649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en-US" altLang="zh-CN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在哪里使用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包图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[8]</a:t>
            </a:r>
            <a:endParaRPr lang="en-US" altLang="zh-CN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_1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4642482" y="2002163"/>
            <a:ext cx="1658432" cy="1344158"/>
          </a:xfrm>
          <a:custGeom>
            <a:avLst/>
            <a:gdLst>
              <a:gd name="T0" fmla="*/ 1165 w 1381"/>
              <a:gd name="T1" fmla="*/ 639 h 1119"/>
              <a:gd name="T2" fmla="*/ 1112 w 1381"/>
              <a:gd name="T3" fmla="*/ 646 h 1119"/>
              <a:gd name="T4" fmla="*/ 1062 w 1381"/>
              <a:gd name="T5" fmla="*/ 658 h 1119"/>
              <a:gd name="T6" fmla="*/ 1038 w 1381"/>
              <a:gd name="T7" fmla="*/ 665 h 1119"/>
              <a:gd name="T8" fmla="*/ 1002 w 1381"/>
              <a:gd name="T9" fmla="*/ 677 h 1119"/>
              <a:gd name="T10" fmla="*/ 966 w 1381"/>
              <a:gd name="T11" fmla="*/ 692 h 1119"/>
              <a:gd name="T12" fmla="*/ 921 w 1381"/>
              <a:gd name="T13" fmla="*/ 714 h 1119"/>
              <a:gd name="T14" fmla="*/ 879 w 1381"/>
              <a:gd name="T15" fmla="*/ 741 h 1119"/>
              <a:gd name="T16" fmla="*/ 838 w 1381"/>
              <a:gd name="T17" fmla="*/ 770 h 1119"/>
              <a:gd name="T18" fmla="*/ 799 w 1381"/>
              <a:gd name="T19" fmla="*/ 801 h 1119"/>
              <a:gd name="T20" fmla="*/ 781 w 1381"/>
              <a:gd name="T21" fmla="*/ 818 h 1119"/>
              <a:gd name="T22" fmla="*/ 747 w 1381"/>
              <a:gd name="T23" fmla="*/ 854 h 1119"/>
              <a:gd name="T24" fmla="*/ 716 w 1381"/>
              <a:gd name="T25" fmla="*/ 894 h 1119"/>
              <a:gd name="T26" fmla="*/ 701 w 1381"/>
              <a:gd name="T27" fmla="*/ 914 h 1119"/>
              <a:gd name="T28" fmla="*/ 674 w 1381"/>
              <a:gd name="T29" fmla="*/ 956 h 1119"/>
              <a:gd name="T30" fmla="*/ 656 w 1381"/>
              <a:gd name="T31" fmla="*/ 989 h 1119"/>
              <a:gd name="T32" fmla="*/ 640 w 1381"/>
              <a:gd name="T33" fmla="*/ 1023 h 1119"/>
              <a:gd name="T34" fmla="*/ 621 w 1381"/>
              <a:gd name="T35" fmla="*/ 1071 h 1119"/>
              <a:gd name="T36" fmla="*/ 610 w 1381"/>
              <a:gd name="T37" fmla="*/ 1107 h 1119"/>
              <a:gd name="T38" fmla="*/ 383 w 1381"/>
              <a:gd name="T39" fmla="*/ 833 h 1119"/>
              <a:gd name="T40" fmla="*/ 7 w 1381"/>
              <a:gd name="T41" fmla="*/ 899 h 1119"/>
              <a:gd name="T42" fmla="*/ 23 w 1381"/>
              <a:gd name="T43" fmla="*/ 850 h 1119"/>
              <a:gd name="T44" fmla="*/ 42 w 1381"/>
              <a:gd name="T45" fmla="*/ 804 h 1119"/>
              <a:gd name="T46" fmla="*/ 61 w 1381"/>
              <a:gd name="T47" fmla="*/ 758 h 1119"/>
              <a:gd name="T48" fmla="*/ 83 w 1381"/>
              <a:gd name="T49" fmla="*/ 712 h 1119"/>
              <a:gd name="T50" fmla="*/ 105 w 1381"/>
              <a:gd name="T51" fmla="*/ 668 h 1119"/>
              <a:gd name="T52" fmla="*/ 130 w 1381"/>
              <a:gd name="T53" fmla="*/ 625 h 1119"/>
              <a:gd name="T54" fmla="*/ 156 w 1381"/>
              <a:gd name="T55" fmla="*/ 583 h 1119"/>
              <a:gd name="T56" fmla="*/ 184 w 1381"/>
              <a:gd name="T57" fmla="*/ 541 h 1119"/>
              <a:gd name="T58" fmla="*/ 214 w 1381"/>
              <a:gd name="T59" fmla="*/ 502 h 1119"/>
              <a:gd name="T60" fmla="*/ 245 w 1381"/>
              <a:gd name="T61" fmla="*/ 463 h 1119"/>
              <a:gd name="T62" fmla="*/ 277 w 1381"/>
              <a:gd name="T63" fmla="*/ 426 h 1119"/>
              <a:gd name="T64" fmla="*/ 310 w 1381"/>
              <a:gd name="T65" fmla="*/ 389 h 1119"/>
              <a:gd name="T66" fmla="*/ 345 w 1381"/>
              <a:gd name="T67" fmla="*/ 354 h 1119"/>
              <a:gd name="T68" fmla="*/ 382 w 1381"/>
              <a:gd name="T69" fmla="*/ 321 h 1119"/>
              <a:gd name="T70" fmla="*/ 439 w 1381"/>
              <a:gd name="T71" fmla="*/ 274 h 1119"/>
              <a:gd name="T72" fmla="*/ 478 w 1381"/>
              <a:gd name="T73" fmla="*/ 244 h 1119"/>
              <a:gd name="T74" fmla="*/ 519 w 1381"/>
              <a:gd name="T75" fmla="*/ 215 h 1119"/>
              <a:gd name="T76" fmla="*/ 561 w 1381"/>
              <a:gd name="T77" fmla="*/ 188 h 1119"/>
              <a:gd name="T78" fmla="*/ 603 w 1381"/>
              <a:gd name="T79" fmla="*/ 163 h 1119"/>
              <a:gd name="T80" fmla="*/ 647 w 1381"/>
              <a:gd name="T81" fmla="*/ 140 h 1119"/>
              <a:gd name="T82" fmla="*/ 693 w 1381"/>
              <a:gd name="T83" fmla="*/ 118 h 1119"/>
              <a:gd name="T84" fmla="*/ 738 w 1381"/>
              <a:gd name="T85" fmla="*/ 98 h 1119"/>
              <a:gd name="T86" fmla="*/ 785 w 1381"/>
              <a:gd name="T87" fmla="*/ 79 h 1119"/>
              <a:gd name="T88" fmla="*/ 833 w 1381"/>
              <a:gd name="T89" fmla="*/ 62 h 1119"/>
              <a:gd name="T90" fmla="*/ 882 w 1381"/>
              <a:gd name="T91" fmla="*/ 47 h 1119"/>
              <a:gd name="T92" fmla="*/ 931 w 1381"/>
              <a:gd name="T93" fmla="*/ 35 h 1119"/>
              <a:gd name="T94" fmla="*/ 980 w 1381"/>
              <a:gd name="T95" fmla="*/ 24 h 1119"/>
              <a:gd name="T96" fmla="*/ 1032 w 1381"/>
              <a:gd name="T97" fmla="*/ 15 h 1119"/>
              <a:gd name="T98" fmla="*/ 1083 w 1381"/>
              <a:gd name="T99" fmla="*/ 8 h 1119"/>
              <a:gd name="T100" fmla="*/ 1135 w 1381"/>
              <a:gd name="T101" fmla="*/ 3 h 1119"/>
              <a:gd name="T102" fmla="*/ 1188 w 1381"/>
              <a:gd name="T103" fmla="*/ 0 h 1119"/>
              <a:gd name="T104" fmla="*/ 1190 w 1381"/>
              <a:gd name="T105" fmla="*/ 637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81" h="1119">
                <a:moveTo>
                  <a:pt x="1191" y="637"/>
                </a:moveTo>
                <a:lnTo>
                  <a:pt x="1165" y="639"/>
                </a:lnTo>
                <a:lnTo>
                  <a:pt x="1138" y="642"/>
                </a:lnTo>
                <a:lnTo>
                  <a:pt x="1112" y="646"/>
                </a:lnTo>
                <a:lnTo>
                  <a:pt x="1087" y="652"/>
                </a:lnTo>
                <a:lnTo>
                  <a:pt x="1062" y="658"/>
                </a:lnTo>
                <a:lnTo>
                  <a:pt x="1050" y="661"/>
                </a:lnTo>
                <a:lnTo>
                  <a:pt x="1038" y="665"/>
                </a:lnTo>
                <a:lnTo>
                  <a:pt x="1014" y="673"/>
                </a:lnTo>
                <a:lnTo>
                  <a:pt x="1002" y="677"/>
                </a:lnTo>
                <a:lnTo>
                  <a:pt x="989" y="682"/>
                </a:lnTo>
                <a:lnTo>
                  <a:pt x="966" y="692"/>
                </a:lnTo>
                <a:lnTo>
                  <a:pt x="943" y="703"/>
                </a:lnTo>
                <a:lnTo>
                  <a:pt x="921" y="714"/>
                </a:lnTo>
                <a:lnTo>
                  <a:pt x="900" y="728"/>
                </a:lnTo>
                <a:lnTo>
                  <a:pt x="879" y="741"/>
                </a:lnTo>
                <a:lnTo>
                  <a:pt x="858" y="755"/>
                </a:lnTo>
                <a:lnTo>
                  <a:pt x="838" y="770"/>
                </a:lnTo>
                <a:lnTo>
                  <a:pt x="818" y="785"/>
                </a:lnTo>
                <a:lnTo>
                  <a:pt x="799" y="801"/>
                </a:lnTo>
                <a:lnTo>
                  <a:pt x="790" y="810"/>
                </a:lnTo>
                <a:lnTo>
                  <a:pt x="781" y="818"/>
                </a:lnTo>
                <a:lnTo>
                  <a:pt x="764" y="836"/>
                </a:lnTo>
                <a:lnTo>
                  <a:pt x="747" y="854"/>
                </a:lnTo>
                <a:lnTo>
                  <a:pt x="731" y="873"/>
                </a:lnTo>
                <a:lnTo>
                  <a:pt x="716" y="894"/>
                </a:lnTo>
                <a:lnTo>
                  <a:pt x="708" y="904"/>
                </a:lnTo>
                <a:lnTo>
                  <a:pt x="701" y="914"/>
                </a:lnTo>
                <a:lnTo>
                  <a:pt x="687" y="934"/>
                </a:lnTo>
                <a:lnTo>
                  <a:pt x="674" y="956"/>
                </a:lnTo>
                <a:lnTo>
                  <a:pt x="661" y="978"/>
                </a:lnTo>
                <a:lnTo>
                  <a:pt x="656" y="989"/>
                </a:lnTo>
                <a:lnTo>
                  <a:pt x="650" y="1000"/>
                </a:lnTo>
                <a:lnTo>
                  <a:pt x="640" y="1023"/>
                </a:lnTo>
                <a:lnTo>
                  <a:pt x="630" y="1047"/>
                </a:lnTo>
                <a:lnTo>
                  <a:pt x="621" y="1071"/>
                </a:lnTo>
                <a:lnTo>
                  <a:pt x="614" y="1095"/>
                </a:lnTo>
                <a:lnTo>
                  <a:pt x="610" y="1107"/>
                </a:lnTo>
                <a:lnTo>
                  <a:pt x="607" y="1119"/>
                </a:lnTo>
                <a:lnTo>
                  <a:pt x="383" y="833"/>
                </a:lnTo>
                <a:lnTo>
                  <a:pt x="0" y="923"/>
                </a:lnTo>
                <a:lnTo>
                  <a:pt x="7" y="899"/>
                </a:lnTo>
                <a:lnTo>
                  <a:pt x="15" y="874"/>
                </a:lnTo>
                <a:lnTo>
                  <a:pt x="23" y="850"/>
                </a:lnTo>
                <a:lnTo>
                  <a:pt x="33" y="827"/>
                </a:lnTo>
                <a:lnTo>
                  <a:pt x="42" y="804"/>
                </a:lnTo>
                <a:lnTo>
                  <a:pt x="51" y="781"/>
                </a:lnTo>
                <a:lnTo>
                  <a:pt x="61" y="758"/>
                </a:lnTo>
                <a:lnTo>
                  <a:pt x="72" y="735"/>
                </a:lnTo>
                <a:lnTo>
                  <a:pt x="83" y="712"/>
                </a:lnTo>
                <a:lnTo>
                  <a:pt x="94" y="690"/>
                </a:lnTo>
                <a:lnTo>
                  <a:pt x="105" y="668"/>
                </a:lnTo>
                <a:lnTo>
                  <a:pt x="117" y="646"/>
                </a:lnTo>
                <a:lnTo>
                  <a:pt x="130" y="625"/>
                </a:lnTo>
                <a:lnTo>
                  <a:pt x="143" y="604"/>
                </a:lnTo>
                <a:lnTo>
                  <a:pt x="156" y="583"/>
                </a:lnTo>
                <a:lnTo>
                  <a:pt x="170" y="562"/>
                </a:lnTo>
                <a:lnTo>
                  <a:pt x="184" y="541"/>
                </a:lnTo>
                <a:lnTo>
                  <a:pt x="199" y="521"/>
                </a:lnTo>
                <a:lnTo>
                  <a:pt x="214" y="502"/>
                </a:lnTo>
                <a:lnTo>
                  <a:pt x="229" y="482"/>
                </a:lnTo>
                <a:lnTo>
                  <a:pt x="245" y="463"/>
                </a:lnTo>
                <a:lnTo>
                  <a:pt x="260" y="444"/>
                </a:lnTo>
                <a:lnTo>
                  <a:pt x="277" y="426"/>
                </a:lnTo>
                <a:lnTo>
                  <a:pt x="293" y="408"/>
                </a:lnTo>
                <a:lnTo>
                  <a:pt x="310" y="389"/>
                </a:lnTo>
                <a:lnTo>
                  <a:pt x="327" y="371"/>
                </a:lnTo>
                <a:lnTo>
                  <a:pt x="345" y="354"/>
                </a:lnTo>
                <a:lnTo>
                  <a:pt x="364" y="337"/>
                </a:lnTo>
                <a:lnTo>
                  <a:pt x="382" y="321"/>
                </a:lnTo>
                <a:lnTo>
                  <a:pt x="401" y="305"/>
                </a:lnTo>
                <a:lnTo>
                  <a:pt x="439" y="274"/>
                </a:lnTo>
                <a:lnTo>
                  <a:pt x="458" y="259"/>
                </a:lnTo>
                <a:lnTo>
                  <a:pt x="478" y="244"/>
                </a:lnTo>
                <a:lnTo>
                  <a:pt x="498" y="229"/>
                </a:lnTo>
                <a:lnTo>
                  <a:pt x="519" y="215"/>
                </a:lnTo>
                <a:lnTo>
                  <a:pt x="540" y="201"/>
                </a:lnTo>
                <a:lnTo>
                  <a:pt x="561" y="188"/>
                </a:lnTo>
                <a:lnTo>
                  <a:pt x="582" y="175"/>
                </a:lnTo>
                <a:lnTo>
                  <a:pt x="603" y="163"/>
                </a:lnTo>
                <a:lnTo>
                  <a:pt x="625" y="151"/>
                </a:lnTo>
                <a:lnTo>
                  <a:pt x="647" y="140"/>
                </a:lnTo>
                <a:lnTo>
                  <a:pt x="669" y="129"/>
                </a:lnTo>
                <a:lnTo>
                  <a:pt x="693" y="118"/>
                </a:lnTo>
                <a:lnTo>
                  <a:pt x="715" y="108"/>
                </a:lnTo>
                <a:lnTo>
                  <a:pt x="738" y="98"/>
                </a:lnTo>
                <a:lnTo>
                  <a:pt x="762" y="88"/>
                </a:lnTo>
                <a:lnTo>
                  <a:pt x="785" y="79"/>
                </a:lnTo>
                <a:lnTo>
                  <a:pt x="808" y="70"/>
                </a:lnTo>
                <a:lnTo>
                  <a:pt x="833" y="62"/>
                </a:lnTo>
                <a:lnTo>
                  <a:pt x="857" y="54"/>
                </a:lnTo>
                <a:lnTo>
                  <a:pt x="882" y="47"/>
                </a:lnTo>
                <a:lnTo>
                  <a:pt x="906" y="41"/>
                </a:lnTo>
                <a:lnTo>
                  <a:pt x="931" y="35"/>
                </a:lnTo>
                <a:lnTo>
                  <a:pt x="955" y="29"/>
                </a:lnTo>
                <a:lnTo>
                  <a:pt x="980" y="24"/>
                </a:lnTo>
                <a:lnTo>
                  <a:pt x="1006" y="19"/>
                </a:lnTo>
                <a:lnTo>
                  <a:pt x="1032" y="15"/>
                </a:lnTo>
                <a:lnTo>
                  <a:pt x="1057" y="11"/>
                </a:lnTo>
                <a:lnTo>
                  <a:pt x="1083" y="8"/>
                </a:lnTo>
                <a:lnTo>
                  <a:pt x="1109" y="5"/>
                </a:lnTo>
                <a:lnTo>
                  <a:pt x="1135" y="3"/>
                </a:lnTo>
                <a:lnTo>
                  <a:pt x="1162" y="1"/>
                </a:lnTo>
                <a:lnTo>
                  <a:pt x="1188" y="0"/>
                </a:lnTo>
                <a:lnTo>
                  <a:pt x="1381" y="334"/>
                </a:lnTo>
                <a:lnTo>
                  <a:pt x="1190" y="637"/>
                </a:lnTo>
                <a:lnTo>
                  <a:pt x="1191" y="637"/>
                </a:lnTo>
                <a:close/>
              </a:path>
            </a:pathLst>
          </a:custGeom>
          <a:solidFill>
            <a:srgbClr val="FFAE39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3" name="MH_Other_2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6148025" y="2002164"/>
            <a:ext cx="1429096" cy="1388750"/>
          </a:xfrm>
          <a:custGeom>
            <a:avLst/>
            <a:gdLst>
              <a:gd name="T0" fmla="*/ 25 w 1190"/>
              <a:gd name="T1" fmla="*/ 637 h 1155"/>
              <a:gd name="T2" fmla="*/ 49 w 1190"/>
              <a:gd name="T3" fmla="*/ 639 h 1155"/>
              <a:gd name="T4" fmla="*/ 98 w 1190"/>
              <a:gd name="T5" fmla="*/ 647 h 1155"/>
              <a:gd name="T6" fmla="*/ 121 w 1190"/>
              <a:gd name="T7" fmla="*/ 652 h 1155"/>
              <a:gd name="T8" fmla="*/ 167 w 1190"/>
              <a:gd name="T9" fmla="*/ 664 h 1155"/>
              <a:gd name="T10" fmla="*/ 201 w 1190"/>
              <a:gd name="T11" fmla="*/ 675 h 1155"/>
              <a:gd name="T12" fmla="*/ 235 w 1190"/>
              <a:gd name="T13" fmla="*/ 688 h 1155"/>
              <a:gd name="T14" fmla="*/ 256 w 1190"/>
              <a:gd name="T15" fmla="*/ 698 h 1155"/>
              <a:gd name="T16" fmla="*/ 277 w 1190"/>
              <a:gd name="T17" fmla="*/ 708 h 1155"/>
              <a:gd name="T18" fmla="*/ 297 w 1190"/>
              <a:gd name="T19" fmla="*/ 721 h 1155"/>
              <a:gd name="T20" fmla="*/ 317 w 1190"/>
              <a:gd name="T21" fmla="*/ 733 h 1155"/>
              <a:gd name="T22" fmla="*/ 356 w 1190"/>
              <a:gd name="T23" fmla="*/ 758 h 1155"/>
              <a:gd name="T24" fmla="*/ 393 w 1190"/>
              <a:gd name="T25" fmla="*/ 787 h 1155"/>
              <a:gd name="T26" fmla="*/ 427 w 1190"/>
              <a:gd name="T27" fmla="*/ 818 h 1155"/>
              <a:gd name="T28" fmla="*/ 443 w 1190"/>
              <a:gd name="T29" fmla="*/ 834 h 1155"/>
              <a:gd name="T30" fmla="*/ 467 w 1190"/>
              <a:gd name="T31" fmla="*/ 860 h 1155"/>
              <a:gd name="T32" fmla="*/ 489 w 1190"/>
              <a:gd name="T33" fmla="*/ 888 h 1155"/>
              <a:gd name="T34" fmla="*/ 515 w 1190"/>
              <a:gd name="T35" fmla="*/ 926 h 1155"/>
              <a:gd name="T36" fmla="*/ 541 w 1190"/>
              <a:gd name="T37" fmla="*/ 965 h 1155"/>
              <a:gd name="T38" fmla="*/ 562 w 1190"/>
              <a:gd name="T39" fmla="*/ 1007 h 1155"/>
              <a:gd name="T40" fmla="*/ 580 w 1190"/>
              <a:gd name="T41" fmla="*/ 1051 h 1155"/>
              <a:gd name="T42" fmla="*/ 1190 w 1190"/>
              <a:gd name="T43" fmla="*/ 865 h 1155"/>
              <a:gd name="T44" fmla="*/ 1173 w 1190"/>
              <a:gd name="T45" fmla="*/ 819 h 1155"/>
              <a:gd name="T46" fmla="*/ 1154 w 1190"/>
              <a:gd name="T47" fmla="*/ 774 h 1155"/>
              <a:gd name="T48" fmla="*/ 1134 w 1190"/>
              <a:gd name="T49" fmla="*/ 730 h 1155"/>
              <a:gd name="T50" fmla="*/ 1112 w 1190"/>
              <a:gd name="T51" fmla="*/ 685 h 1155"/>
              <a:gd name="T52" fmla="*/ 1089 w 1190"/>
              <a:gd name="T53" fmla="*/ 643 h 1155"/>
              <a:gd name="T54" fmla="*/ 1064 w 1190"/>
              <a:gd name="T55" fmla="*/ 602 h 1155"/>
              <a:gd name="T56" fmla="*/ 1038 w 1190"/>
              <a:gd name="T57" fmla="*/ 561 h 1155"/>
              <a:gd name="T58" fmla="*/ 1009 w 1190"/>
              <a:gd name="T59" fmla="*/ 521 h 1155"/>
              <a:gd name="T60" fmla="*/ 980 w 1190"/>
              <a:gd name="T61" fmla="*/ 483 h 1155"/>
              <a:gd name="T62" fmla="*/ 934 w 1190"/>
              <a:gd name="T63" fmla="*/ 428 h 1155"/>
              <a:gd name="T64" fmla="*/ 901 w 1190"/>
              <a:gd name="T65" fmla="*/ 392 h 1155"/>
              <a:gd name="T66" fmla="*/ 868 w 1190"/>
              <a:gd name="T67" fmla="*/ 358 h 1155"/>
              <a:gd name="T68" fmla="*/ 831 w 1190"/>
              <a:gd name="T69" fmla="*/ 326 h 1155"/>
              <a:gd name="T70" fmla="*/ 795 w 1190"/>
              <a:gd name="T71" fmla="*/ 294 h 1155"/>
              <a:gd name="T72" fmla="*/ 758 w 1190"/>
              <a:gd name="T73" fmla="*/ 264 h 1155"/>
              <a:gd name="T74" fmla="*/ 719 w 1190"/>
              <a:gd name="T75" fmla="*/ 235 h 1155"/>
              <a:gd name="T76" fmla="*/ 678 w 1190"/>
              <a:gd name="T77" fmla="*/ 208 h 1155"/>
              <a:gd name="T78" fmla="*/ 638 w 1190"/>
              <a:gd name="T79" fmla="*/ 182 h 1155"/>
              <a:gd name="T80" fmla="*/ 596 w 1190"/>
              <a:gd name="T81" fmla="*/ 158 h 1155"/>
              <a:gd name="T82" fmla="*/ 553 w 1190"/>
              <a:gd name="T83" fmla="*/ 136 h 1155"/>
              <a:gd name="T84" fmla="*/ 508 w 1190"/>
              <a:gd name="T85" fmla="*/ 115 h 1155"/>
              <a:gd name="T86" fmla="*/ 464 w 1190"/>
              <a:gd name="T87" fmla="*/ 96 h 1155"/>
              <a:gd name="T88" fmla="*/ 418 w 1190"/>
              <a:gd name="T89" fmla="*/ 77 h 1155"/>
              <a:gd name="T90" fmla="*/ 371 w 1190"/>
              <a:gd name="T91" fmla="*/ 61 h 1155"/>
              <a:gd name="T92" fmla="*/ 324 w 1190"/>
              <a:gd name="T93" fmla="*/ 47 h 1155"/>
              <a:gd name="T94" fmla="*/ 276 w 1190"/>
              <a:gd name="T95" fmla="*/ 34 h 1155"/>
              <a:gd name="T96" fmla="*/ 202 w 1190"/>
              <a:gd name="T97" fmla="*/ 19 h 1155"/>
              <a:gd name="T98" fmla="*/ 153 w 1190"/>
              <a:gd name="T99" fmla="*/ 12 h 1155"/>
              <a:gd name="T100" fmla="*/ 102 w 1190"/>
              <a:gd name="T101" fmla="*/ 6 h 1155"/>
              <a:gd name="T102" fmla="*/ 51 w 1190"/>
              <a:gd name="T103" fmla="*/ 2 h 1155"/>
              <a:gd name="T104" fmla="*/ 0 w 1190"/>
              <a:gd name="T105" fmla="*/ 0 h 1155"/>
              <a:gd name="T106" fmla="*/ 0 w 1190"/>
              <a:gd name="T107" fmla="*/ 636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90" h="1155">
                <a:moveTo>
                  <a:pt x="0" y="636"/>
                </a:moveTo>
                <a:lnTo>
                  <a:pt x="25" y="637"/>
                </a:lnTo>
                <a:lnTo>
                  <a:pt x="37" y="638"/>
                </a:lnTo>
                <a:lnTo>
                  <a:pt x="49" y="639"/>
                </a:lnTo>
                <a:lnTo>
                  <a:pt x="74" y="643"/>
                </a:lnTo>
                <a:lnTo>
                  <a:pt x="98" y="647"/>
                </a:lnTo>
                <a:lnTo>
                  <a:pt x="110" y="649"/>
                </a:lnTo>
                <a:lnTo>
                  <a:pt x="121" y="652"/>
                </a:lnTo>
                <a:lnTo>
                  <a:pt x="145" y="657"/>
                </a:lnTo>
                <a:lnTo>
                  <a:pt x="167" y="664"/>
                </a:lnTo>
                <a:lnTo>
                  <a:pt x="190" y="671"/>
                </a:lnTo>
                <a:lnTo>
                  <a:pt x="201" y="675"/>
                </a:lnTo>
                <a:lnTo>
                  <a:pt x="212" y="679"/>
                </a:lnTo>
                <a:lnTo>
                  <a:pt x="235" y="688"/>
                </a:lnTo>
                <a:lnTo>
                  <a:pt x="245" y="693"/>
                </a:lnTo>
                <a:lnTo>
                  <a:pt x="256" y="698"/>
                </a:lnTo>
                <a:lnTo>
                  <a:pt x="266" y="703"/>
                </a:lnTo>
                <a:lnTo>
                  <a:pt x="277" y="708"/>
                </a:lnTo>
                <a:lnTo>
                  <a:pt x="287" y="714"/>
                </a:lnTo>
                <a:lnTo>
                  <a:pt x="297" y="721"/>
                </a:lnTo>
                <a:lnTo>
                  <a:pt x="307" y="727"/>
                </a:lnTo>
                <a:lnTo>
                  <a:pt x="317" y="733"/>
                </a:lnTo>
                <a:lnTo>
                  <a:pt x="337" y="745"/>
                </a:lnTo>
                <a:lnTo>
                  <a:pt x="356" y="758"/>
                </a:lnTo>
                <a:lnTo>
                  <a:pt x="374" y="772"/>
                </a:lnTo>
                <a:lnTo>
                  <a:pt x="393" y="787"/>
                </a:lnTo>
                <a:lnTo>
                  <a:pt x="410" y="802"/>
                </a:lnTo>
                <a:lnTo>
                  <a:pt x="427" y="818"/>
                </a:lnTo>
                <a:lnTo>
                  <a:pt x="435" y="826"/>
                </a:lnTo>
                <a:lnTo>
                  <a:pt x="443" y="834"/>
                </a:lnTo>
                <a:lnTo>
                  <a:pt x="459" y="851"/>
                </a:lnTo>
                <a:lnTo>
                  <a:pt x="467" y="860"/>
                </a:lnTo>
                <a:lnTo>
                  <a:pt x="474" y="869"/>
                </a:lnTo>
                <a:lnTo>
                  <a:pt x="489" y="888"/>
                </a:lnTo>
                <a:lnTo>
                  <a:pt x="502" y="907"/>
                </a:lnTo>
                <a:lnTo>
                  <a:pt x="515" y="926"/>
                </a:lnTo>
                <a:lnTo>
                  <a:pt x="528" y="945"/>
                </a:lnTo>
                <a:lnTo>
                  <a:pt x="541" y="965"/>
                </a:lnTo>
                <a:lnTo>
                  <a:pt x="552" y="986"/>
                </a:lnTo>
                <a:lnTo>
                  <a:pt x="562" y="1007"/>
                </a:lnTo>
                <a:lnTo>
                  <a:pt x="571" y="1028"/>
                </a:lnTo>
                <a:lnTo>
                  <a:pt x="580" y="1051"/>
                </a:lnTo>
                <a:lnTo>
                  <a:pt x="926" y="1155"/>
                </a:lnTo>
                <a:lnTo>
                  <a:pt x="1190" y="865"/>
                </a:lnTo>
                <a:lnTo>
                  <a:pt x="1182" y="842"/>
                </a:lnTo>
                <a:lnTo>
                  <a:pt x="1173" y="819"/>
                </a:lnTo>
                <a:lnTo>
                  <a:pt x="1164" y="796"/>
                </a:lnTo>
                <a:lnTo>
                  <a:pt x="1154" y="774"/>
                </a:lnTo>
                <a:lnTo>
                  <a:pt x="1144" y="752"/>
                </a:lnTo>
                <a:lnTo>
                  <a:pt x="1134" y="730"/>
                </a:lnTo>
                <a:lnTo>
                  <a:pt x="1123" y="707"/>
                </a:lnTo>
                <a:lnTo>
                  <a:pt x="1112" y="685"/>
                </a:lnTo>
                <a:lnTo>
                  <a:pt x="1101" y="664"/>
                </a:lnTo>
                <a:lnTo>
                  <a:pt x="1089" y="643"/>
                </a:lnTo>
                <a:lnTo>
                  <a:pt x="1077" y="622"/>
                </a:lnTo>
                <a:lnTo>
                  <a:pt x="1064" y="602"/>
                </a:lnTo>
                <a:lnTo>
                  <a:pt x="1051" y="581"/>
                </a:lnTo>
                <a:lnTo>
                  <a:pt x="1038" y="561"/>
                </a:lnTo>
                <a:lnTo>
                  <a:pt x="1024" y="541"/>
                </a:lnTo>
                <a:lnTo>
                  <a:pt x="1009" y="521"/>
                </a:lnTo>
                <a:lnTo>
                  <a:pt x="995" y="502"/>
                </a:lnTo>
                <a:lnTo>
                  <a:pt x="980" y="483"/>
                </a:lnTo>
                <a:lnTo>
                  <a:pt x="950" y="446"/>
                </a:lnTo>
                <a:lnTo>
                  <a:pt x="934" y="428"/>
                </a:lnTo>
                <a:lnTo>
                  <a:pt x="918" y="410"/>
                </a:lnTo>
                <a:lnTo>
                  <a:pt x="901" y="392"/>
                </a:lnTo>
                <a:lnTo>
                  <a:pt x="885" y="375"/>
                </a:lnTo>
                <a:lnTo>
                  <a:pt x="868" y="358"/>
                </a:lnTo>
                <a:lnTo>
                  <a:pt x="849" y="342"/>
                </a:lnTo>
                <a:lnTo>
                  <a:pt x="831" y="326"/>
                </a:lnTo>
                <a:lnTo>
                  <a:pt x="813" y="310"/>
                </a:lnTo>
                <a:lnTo>
                  <a:pt x="795" y="294"/>
                </a:lnTo>
                <a:lnTo>
                  <a:pt x="777" y="279"/>
                </a:lnTo>
                <a:lnTo>
                  <a:pt x="758" y="264"/>
                </a:lnTo>
                <a:lnTo>
                  <a:pt x="738" y="250"/>
                </a:lnTo>
                <a:lnTo>
                  <a:pt x="719" y="235"/>
                </a:lnTo>
                <a:lnTo>
                  <a:pt x="699" y="221"/>
                </a:lnTo>
                <a:lnTo>
                  <a:pt x="678" y="208"/>
                </a:lnTo>
                <a:lnTo>
                  <a:pt x="658" y="195"/>
                </a:lnTo>
                <a:lnTo>
                  <a:pt x="638" y="182"/>
                </a:lnTo>
                <a:lnTo>
                  <a:pt x="617" y="170"/>
                </a:lnTo>
                <a:lnTo>
                  <a:pt x="596" y="158"/>
                </a:lnTo>
                <a:lnTo>
                  <a:pt x="575" y="147"/>
                </a:lnTo>
                <a:lnTo>
                  <a:pt x="553" y="136"/>
                </a:lnTo>
                <a:lnTo>
                  <a:pt x="530" y="125"/>
                </a:lnTo>
                <a:lnTo>
                  <a:pt x="508" y="115"/>
                </a:lnTo>
                <a:lnTo>
                  <a:pt x="486" y="105"/>
                </a:lnTo>
                <a:lnTo>
                  <a:pt x="464" y="96"/>
                </a:lnTo>
                <a:lnTo>
                  <a:pt x="441" y="87"/>
                </a:lnTo>
                <a:lnTo>
                  <a:pt x="418" y="77"/>
                </a:lnTo>
                <a:lnTo>
                  <a:pt x="395" y="69"/>
                </a:lnTo>
                <a:lnTo>
                  <a:pt x="371" y="61"/>
                </a:lnTo>
                <a:lnTo>
                  <a:pt x="348" y="54"/>
                </a:lnTo>
                <a:lnTo>
                  <a:pt x="324" y="47"/>
                </a:lnTo>
                <a:lnTo>
                  <a:pt x="300" y="40"/>
                </a:lnTo>
                <a:lnTo>
                  <a:pt x="276" y="34"/>
                </a:lnTo>
                <a:lnTo>
                  <a:pt x="252" y="29"/>
                </a:lnTo>
                <a:lnTo>
                  <a:pt x="202" y="19"/>
                </a:lnTo>
                <a:lnTo>
                  <a:pt x="177" y="15"/>
                </a:lnTo>
                <a:lnTo>
                  <a:pt x="153" y="12"/>
                </a:lnTo>
                <a:lnTo>
                  <a:pt x="128" y="8"/>
                </a:lnTo>
                <a:lnTo>
                  <a:pt x="102" y="6"/>
                </a:lnTo>
                <a:lnTo>
                  <a:pt x="77" y="4"/>
                </a:lnTo>
                <a:lnTo>
                  <a:pt x="51" y="2"/>
                </a:lnTo>
                <a:lnTo>
                  <a:pt x="25" y="1"/>
                </a:lnTo>
                <a:lnTo>
                  <a:pt x="0" y="0"/>
                </a:lnTo>
                <a:lnTo>
                  <a:pt x="196" y="347"/>
                </a:lnTo>
                <a:lnTo>
                  <a:pt x="0" y="636"/>
                </a:lnTo>
                <a:close/>
              </a:path>
            </a:pathLst>
          </a:custGeom>
          <a:solidFill>
            <a:srgbClr val="0970A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>
              <a:solidFill>
                <a:schemeClr val="tx1"/>
              </a:solidFill>
            </a:endParaRPr>
          </a:p>
        </p:txBody>
      </p:sp>
      <p:sp>
        <p:nvSpPr>
          <p:cNvPr id="24" name="MH_Other_3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6651287" y="3125480"/>
            <a:ext cx="1006525" cy="1603220"/>
          </a:xfrm>
          <a:custGeom>
            <a:avLst/>
            <a:gdLst>
              <a:gd name="T0" fmla="*/ 11 w 839"/>
              <a:gd name="T1" fmla="*/ 803 h 1334"/>
              <a:gd name="T2" fmla="*/ 44 w 839"/>
              <a:gd name="T3" fmla="*/ 768 h 1334"/>
              <a:gd name="T4" fmla="*/ 64 w 839"/>
              <a:gd name="T5" fmla="*/ 743 h 1334"/>
              <a:gd name="T6" fmla="*/ 93 w 839"/>
              <a:gd name="T7" fmla="*/ 704 h 1334"/>
              <a:gd name="T8" fmla="*/ 110 w 839"/>
              <a:gd name="T9" fmla="*/ 677 h 1334"/>
              <a:gd name="T10" fmla="*/ 127 w 839"/>
              <a:gd name="T11" fmla="*/ 649 h 1334"/>
              <a:gd name="T12" fmla="*/ 142 w 839"/>
              <a:gd name="T13" fmla="*/ 620 h 1334"/>
              <a:gd name="T14" fmla="*/ 161 w 839"/>
              <a:gd name="T15" fmla="*/ 574 h 1334"/>
              <a:gd name="T16" fmla="*/ 172 w 839"/>
              <a:gd name="T17" fmla="*/ 543 h 1334"/>
              <a:gd name="T18" fmla="*/ 181 w 839"/>
              <a:gd name="T19" fmla="*/ 512 h 1334"/>
              <a:gd name="T20" fmla="*/ 189 w 839"/>
              <a:gd name="T21" fmla="*/ 480 h 1334"/>
              <a:gd name="T22" fmla="*/ 195 w 839"/>
              <a:gd name="T23" fmla="*/ 447 h 1334"/>
              <a:gd name="T24" fmla="*/ 199 w 839"/>
              <a:gd name="T25" fmla="*/ 413 h 1334"/>
              <a:gd name="T26" fmla="*/ 202 w 839"/>
              <a:gd name="T27" fmla="*/ 379 h 1334"/>
              <a:gd name="T28" fmla="*/ 203 w 839"/>
              <a:gd name="T29" fmla="*/ 345 h 1334"/>
              <a:gd name="T30" fmla="*/ 202 w 839"/>
              <a:gd name="T31" fmla="*/ 306 h 1334"/>
              <a:gd name="T32" fmla="*/ 198 w 839"/>
              <a:gd name="T33" fmla="*/ 268 h 1334"/>
              <a:gd name="T34" fmla="*/ 193 w 839"/>
              <a:gd name="T35" fmla="*/ 230 h 1334"/>
              <a:gd name="T36" fmla="*/ 185 w 839"/>
              <a:gd name="T37" fmla="*/ 194 h 1334"/>
              <a:gd name="T38" fmla="*/ 793 w 839"/>
              <a:gd name="T39" fmla="*/ 0 h 1334"/>
              <a:gd name="T40" fmla="*/ 808 w 839"/>
              <a:gd name="T41" fmla="*/ 62 h 1334"/>
              <a:gd name="T42" fmla="*/ 817 w 839"/>
              <a:gd name="T43" fmla="*/ 104 h 1334"/>
              <a:gd name="T44" fmla="*/ 824 w 839"/>
              <a:gd name="T45" fmla="*/ 147 h 1334"/>
              <a:gd name="T46" fmla="*/ 833 w 839"/>
              <a:gd name="T47" fmla="*/ 212 h 1334"/>
              <a:gd name="T48" fmla="*/ 838 w 839"/>
              <a:gd name="T49" fmla="*/ 278 h 1334"/>
              <a:gd name="T50" fmla="*/ 839 w 839"/>
              <a:gd name="T51" fmla="*/ 345 h 1334"/>
              <a:gd name="T52" fmla="*/ 837 w 839"/>
              <a:gd name="T53" fmla="*/ 418 h 1334"/>
              <a:gd name="T54" fmla="*/ 835 w 839"/>
              <a:gd name="T55" fmla="*/ 456 h 1334"/>
              <a:gd name="T56" fmla="*/ 831 w 839"/>
              <a:gd name="T57" fmla="*/ 492 h 1334"/>
              <a:gd name="T58" fmla="*/ 823 w 839"/>
              <a:gd name="T59" fmla="*/ 546 h 1334"/>
              <a:gd name="T60" fmla="*/ 814 w 839"/>
              <a:gd name="T61" fmla="*/ 600 h 1334"/>
              <a:gd name="T62" fmla="*/ 798 w 839"/>
              <a:gd name="T63" fmla="*/ 669 h 1334"/>
              <a:gd name="T64" fmla="*/ 778 w 839"/>
              <a:gd name="T65" fmla="*/ 737 h 1334"/>
              <a:gd name="T66" fmla="*/ 753 w 839"/>
              <a:gd name="T67" fmla="*/ 805 h 1334"/>
              <a:gd name="T68" fmla="*/ 740 w 839"/>
              <a:gd name="T69" fmla="*/ 837 h 1334"/>
              <a:gd name="T70" fmla="*/ 711 w 839"/>
              <a:gd name="T71" fmla="*/ 901 h 1334"/>
              <a:gd name="T72" fmla="*/ 695 w 839"/>
              <a:gd name="T73" fmla="*/ 933 h 1334"/>
              <a:gd name="T74" fmla="*/ 679 w 839"/>
              <a:gd name="T75" fmla="*/ 963 h 1334"/>
              <a:gd name="T76" fmla="*/ 644 w 839"/>
              <a:gd name="T77" fmla="*/ 1023 h 1334"/>
              <a:gd name="T78" fmla="*/ 605 w 839"/>
              <a:gd name="T79" fmla="*/ 1082 h 1334"/>
              <a:gd name="T80" fmla="*/ 563 w 839"/>
              <a:gd name="T81" fmla="*/ 1137 h 1334"/>
              <a:gd name="T82" fmla="*/ 518 w 839"/>
              <a:gd name="T83" fmla="*/ 1190 h 1334"/>
              <a:gd name="T84" fmla="*/ 495 w 839"/>
              <a:gd name="T85" fmla="*/ 1215 h 1334"/>
              <a:gd name="T86" fmla="*/ 447 w 839"/>
              <a:gd name="T87" fmla="*/ 1265 h 1334"/>
              <a:gd name="T88" fmla="*/ 395 w 839"/>
              <a:gd name="T89" fmla="*/ 1312 h 1334"/>
              <a:gd name="T90" fmla="*/ 13 w 839"/>
              <a:gd name="T91" fmla="*/ 1187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39" h="1334">
                <a:moveTo>
                  <a:pt x="0" y="814"/>
                </a:moveTo>
                <a:lnTo>
                  <a:pt x="11" y="803"/>
                </a:lnTo>
                <a:lnTo>
                  <a:pt x="22" y="792"/>
                </a:lnTo>
                <a:lnTo>
                  <a:pt x="44" y="768"/>
                </a:lnTo>
                <a:lnTo>
                  <a:pt x="54" y="756"/>
                </a:lnTo>
                <a:lnTo>
                  <a:pt x="64" y="743"/>
                </a:lnTo>
                <a:lnTo>
                  <a:pt x="84" y="717"/>
                </a:lnTo>
                <a:lnTo>
                  <a:pt x="93" y="704"/>
                </a:lnTo>
                <a:lnTo>
                  <a:pt x="102" y="690"/>
                </a:lnTo>
                <a:lnTo>
                  <a:pt x="110" y="677"/>
                </a:lnTo>
                <a:lnTo>
                  <a:pt x="119" y="663"/>
                </a:lnTo>
                <a:lnTo>
                  <a:pt x="127" y="649"/>
                </a:lnTo>
                <a:lnTo>
                  <a:pt x="134" y="634"/>
                </a:lnTo>
                <a:lnTo>
                  <a:pt x="142" y="620"/>
                </a:lnTo>
                <a:lnTo>
                  <a:pt x="148" y="605"/>
                </a:lnTo>
                <a:lnTo>
                  <a:pt x="161" y="574"/>
                </a:lnTo>
                <a:lnTo>
                  <a:pt x="166" y="559"/>
                </a:lnTo>
                <a:lnTo>
                  <a:pt x="172" y="543"/>
                </a:lnTo>
                <a:lnTo>
                  <a:pt x="176" y="528"/>
                </a:lnTo>
                <a:lnTo>
                  <a:pt x="181" y="512"/>
                </a:lnTo>
                <a:lnTo>
                  <a:pt x="185" y="496"/>
                </a:lnTo>
                <a:lnTo>
                  <a:pt x="189" y="480"/>
                </a:lnTo>
                <a:lnTo>
                  <a:pt x="192" y="463"/>
                </a:lnTo>
                <a:lnTo>
                  <a:pt x="195" y="447"/>
                </a:lnTo>
                <a:lnTo>
                  <a:pt x="197" y="430"/>
                </a:lnTo>
                <a:lnTo>
                  <a:pt x="199" y="413"/>
                </a:lnTo>
                <a:lnTo>
                  <a:pt x="201" y="396"/>
                </a:lnTo>
                <a:lnTo>
                  <a:pt x="202" y="379"/>
                </a:lnTo>
                <a:lnTo>
                  <a:pt x="202" y="362"/>
                </a:lnTo>
                <a:lnTo>
                  <a:pt x="203" y="345"/>
                </a:lnTo>
                <a:lnTo>
                  <a:pt x="202" y="325"/>
                </a:lnTo>
                <a:lnTo>
                  <a:pt x="202" y="306"/>
                </a:lnTo>
                <a:lnTo>
                  <a:pt x="200" y="287"/>
                </a:lnTo>
                <a:lnTo>
                  <a:pt x="198" y="268"/>
                </a:lnTo>
                <a:lnTo>
                  <a:pt x="196" y="249"/>
                </a:lnTo>
                <a:lnTo>
                  <a:pt x="193" y="230"/>
                </a:lnTo>
                <a:lnTo>
                  <a:pt x="189" y="212"/>
                </a:lnTo>
                <a:lnTo>
                  <a:pt x="185" y="194"/>
                </a:lnTo>
                <a:lnTo>
                  <a:pt x="513" y="300"/>
                </a:lnTo>
                <a:lnTo>
                  <a:pt x="793" y="0"/>
                </a:lnTo>
                <a:lnTo>
                  <a:pt x="803" y="41"/>
                </a:lnTo>
                <a:lnTo>
                  <a:pt x="808" y="62"/>
                </a:lnTo>
                <a:lnTo>
                  <a:pt x="813" y="83"/>
                </a:lnTo>
                <a:lnTo>
                  <a:pt x="817" y="104"/>
                </a:lnTo>
                <a:lnTo>
                  <a:pt x="821" y="126"/>
                </a:lnTo>
                <a:lnTo>
                  <a:pt x="824" y="147"/>
                </a:lnTo>
                <a:lnTo>
                  <a:pt x="827" y="169"/>
                </a:lnTo>
                <a:lnTo>
                  <a:pt x="833" y="212"/>
                </a:lnTo>
                <a:lnTo>
                  <a:pt x="836" y="255"/>
                </a:lnTo>
                <a:lnTo>
                  <a:pt x="838" y="278"/>
                </a:lnTo>
                <a:lnTo>
                  <a:pt x="839" y="300"/>
                </a:lnTo>
                <a:lnTo>
                  <a:pt x="839" y="345"/>
                </a:lnTo>
                <a:lnTo>
                  <a:pt x="839" y="382"/>
                </a:lnTo>
                <a:lnTo>
                  <a:pt x="837" y="418"/>
                </a:lnTo>
                <a:lnTo>
                  <a:pt x="836" y="438"/>
                </a:lnTo>
                <a:lnTo>
                  <a:pt x="835" y="456"/>
                </a:lnTo>
                <a:lnTo>
                  <a:pt x="833" y="474"/>
                </a:lnTo>
                <a:lnTo>
                  <a:pt x="831" y="492"/>
                </a:lnTo>
                <a:lnTo>
                  <a:pt x="826" y="528"/>
                </a:lnTo>
                <a:lnTo>
                  <a:pt x="823" y="546"/>
                </a:lnTo>
                <a:lnTo>
                  <a:pt x="821" y="564"/>
                </a:lnTo>
                <a:lnTo>
                  <a:pt x="814" y="600"/>
                </a:lnTo>
                <a:lnTo>
                  <a:pt x="806" y="635"/>
                </a:lnTo>
                <a:lnTo>
                  <a:pt x="798" y="669"/>
                </a:lnTo>
                <a:lnTo>
                  <a:pt x="788" y="704"/>
                </a:lnTo>
                <a:lnTo>
                  <a:pt x="778" y="737"/>
                </a:lnTo>
                <a:lnTo>
                  <a:pt x="766" y="772"/>
                </a:lnTo>
                <a:lnTo>
                  <a:pt x="753" y="805"/>
                </a:lnTo>
                <a:lnTo>
                  <a:pt x="747" y="821"/>
                </a:lnTo>
                <a:lnTo>
                  <a:pt x="740" y="837"/>
                </a:lnTo>
                <a:lnTo>
                  <a:pt x="726" y="869"/>
                </a:lnTo>
                <a:lnTo>
                  <a:pt x="711" y="901"/>
                </a:lnTo>
                <a:lnTo>
                  <a:pt x="703" y="917"/>
                </a:lnTo>
                <a:lnTo>
                  <a:pt x="695" y="933"/>
                </a:lnTo>
                <a:lnTo>
                  <a:pt x="687" y="948"/>
                </a:lnTo>
                <a:lnTo>
                  <a:pt x="679" y="963"/>
                </a:lnTo>
                <a:lnTo>
                  <a:pt x="662" y="993"/>
                </a:lnTo>
                <a:lnTo>
                  <a:pt x="644" y="1023"/>
                </a:lnTo>
                <a:lnTo>
                  <a:pt x="625" y="1052"/>
                </a:lnTo>
                <a:lnTo>
                  <a:pt x="605" y="1082"/>
                </a:lnTo>
                <a:lnTo>
                  <a:pt x="584" y="1109"/>
                </a:lnTo>
                <a:lnTo>
                  <a:pt x="563" y="1137"/>
                </a:lnTo>
                <a:lnTo>
                  <a:pt x="541" y="1164"/>
                </a:lnTo>
                <a:lnTo>
                  <a:pt x="518" y="1190"/>
                </a:lnTo>
                <a:lnTo>
                  <a:pt x="507" y="1203"/>
                </a:lnTo>
                <a:lnTo>
                  <a:pt x="495" y="1215"/>
                </a:lnTo>
                <a:lnTo>
                  <a:pt x="471" y="1241"/>
                </a:lnTo>
                <a:lnTo>
                  <a:pt x="447" y="1265"/>
                </a:lnTo>
                <a:lnTo>
                  <a:pt x="421" y="1289"/>
                </a:lnTo>
                <a:lnTo>
                  <a:pt x="395" y="1312"/>
                </a:lnTo>
                <a:lnTo>
                  <a:pt x="368" y="1334"/>
                </a:lnTo>
                <a:lnTo>
                  <a:pt x="13" y="1187"/>
                </a:lnTo>
                <a:lnTo>
                  <a:pt x="0" y="814"/>
                </a:lnTo>
                <a:close/>
              </a:path>
            </a:pathLst>
          </a:custGeom>
          <a:solidFill>
            <a:srgbClr val="FF5B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3605" rIns="0" bIns="33605" anchor="ctr"/>
          <a:lstStyle/>
          <a:p>
            <a:pPr marL="137160" indent="-137160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6" name="MH_Other_4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5328365" y="4172352"/>
            <a:ext cx="1692406" cy="904599"/>
          </a:xfrm>
          <a:custGeom>
            <a:avLst/>
            <a:gdLst>
              <a:gd name="T0" fmla="*/ 33 w 1411"/>
              <a:gd name="T1" fmla="*/ 196 h 754"/>
              <a:gd name="T2" fmla="*/ 406 w 1411"/>
              <a:gd name="T3" fmla="*/ 64 h 754"/>
              <a:gd name="T4" fmla="*/ 438 w 1411"/>
              <a:gd name="T5" fmla="*/ 77 h 754"/>
              <a:gd name="T6" fmla="*/ 470 w 1411"/>
              <a:gd name="T7" fmla="*/ 88 h 754"/>
              <a:gd name="T8" fmla="*/ 503 w 1411"/>
              <a:gd name="T9" fmla="*/ 97 h 754"/>
              <a:gd name="T10" fmla="*/ 537 w 1411"/>
              <a:gd name="T11" fmla="*/ 105 h 754"/>
              <a:gd name="T12" fmla="*/ 571 w 1411"/>
              <a:gd name="T13" fmla="*/ 111 h 754"/>
              <a:gd name="T14" fmla="*/ 607 w 1411"/>
              <a:gd name="T15" fmla="*/ 115 h 754"/>
              <a:gd name="T16" fmla="*/ 643 w 1411"/>
              <a:gd name="T17" fmla="*/ 117 h 754"/>
              <a:gd name="T18" fmla="*/ 686 w 1411"/>
              <a:gd name="T19" fmla="*/ 117 h 754"/>
              <a:gd name="T20" fmla="*/ 737 w 1411"/>
              <a:gd name="T21" fmla="*/ 113 h 754"/>
              <a:gd name="T22" fmla="*/ 787 w 1411"/>
              <a:gd name="T23" fmla="*/ 105 h 754"/>
              <a:gd name="T24" fmla="*/ 835 w 1411"/>
              <a:gd name="T25" fmla="*/ 94 h 754"/>
              <a:gd name="T26" fmla="*/ 882 w 1411"/>
              <a:gd name="T27" fmla="*/ 79 h 754"/>
              <a:gd name="T28" fmla="*/ 928 w 1411"/>
              <a:gd name="T29" fmla="*/ 60 h 754"/>
              <a:gd name="T30" fmla="*/ 960 w 1411"/>
              <a:gd name="T31" fmla="*/ 44 h 754"/>
              <a:gd name="T32" fmla="*/ 981 w 1411"/>
              <a:gd name="T33" fmla="*/ 32 h 754"/>
              <a:gd name="T34" fmla="*/ 1002 w 1411"/>
              <a:gd name="T35" fmla="*/ 19 h 754"/>
              <a:gd name="T36" fmla="*/ 1022 w 1411"/>
              <a:gd name="T37" fmla="*/ 6 h 754"/>
              <a:gd name="T38" fmla="*/ 1036 w 1411"/>
              <a:gd name="T39" fmla="*/ 351 h 754"/>
              <a:gd name="T40" fmla="*/ 1391 w 1411"/>
              <a:gd name="T41" fmla="*/ 526 h 754"/>
              <a:gd name="T42" fmla="*/ 1350 w 1411"/>
              <a:gd name="T43" fmla="*/ 553 h 754"/>
              <a:gd name="T44" fmla="*/ 1308 w 1411"/>
              <a:gd name="T45" fmla="*/ 579 h 754"/>
              <a:gd name="T46" fmla="*/ 1266 w 1411"/>
              <a:gd name="T47" fmla="*/ 602 h 754"/>
              <a:gd name="T48" fmla="*/ 1222 w 1411"/>
              <a:gd name="T49" fmla="*/ 625 h 754"/>
              <a:gd name="T50" fmla="*/ 1177 w 1411"/>
              <a:gd name="T51" fmla="*/ 645 h 754"/>
              <a:gd name="T52" fmla="*/ 1132 w 1411"/>
              <a:gd name="T53" fmla="*/ 664 h 754"/>
              <a:gd name="T54" fmla="*/ 1086 w 1411"/>
              <a:gd name="T55" fmla="*/ 683 h 754"/>
              <a:gd name="T56" fmla="*/ 1038 w 1411"/>
              <a:gd name="T57" fmla="*/ 698 h 754"/>
              <a:gd name="T58" fmla="*/ 990 w 1411"/>
              <a:gd name="T59" fmla="*/ 712 h 754"/>
              <a:gd name="T60" fmla="*/ 941 w 1411"/>
              <a:gd name="T61" fmla="*/ 724 h 754"/>
              <a:gd name="T62" fmla="*/ 866 w 1411"/>
              <a:gd name="T63" fmla="*/ 738 h 754"/>
              <a:gd name="T64" fmla="*/ 816 w 1411"/>
              <a:gd name="T65" fmla="*/ 745 h 754"/>
              <a:gd name="T66" fmla="*/ 765 w 1411"/>
              <a:gd name="T67" fmla="*/ 750 h 754"/>
              <a:gd name="T68" fmla="*/ 713 w 1411"/>
              <a:gd name="T69" fmla="*/ 753 h 754"/>
              <a:gd name="T70" fmla="*/ 661 w 1411"/>
              <a:gd name="T71" fmla="*/ 754 h 754"/>
              <a:gd name="T72" fmla="*/ 593 w 1411"/>
              <a:gd name="T73" fmla="*/ 752 h 754"/>
              <a:gd name="T74" fmla="*/ 548 w 1411"/>
              <a:gd name="T75" fmla="*/ 749 h 754"/>
              <a:gd name="T76" fmla="*/ 504 w 1411"/>
              <a:gd name="T77" fmla="*/ 744 h 754"/>
              <a:gd name="T78" fmla="*/ 461 w 1411"/>
              <a:gd name="T79" fmla="*/ 738 h 754"/>
              <a:gd name="T80" fmla="*/ 417 w 1411"/>
              <a:gd name="T81" fmla="*/ 731 h 754"/>
              <a:gd name="T82" fmla="*/ 374 w 1411"/>
              <a:gd name="T83" fmla="*/ 722 h 754"/>
              <a:gd name="T84" fmla="*/ 333 w 1411"/>
              <a:gd name="T85" fmla="*/ 711 h 754"/>
              <a:gd name="T86" fmla="*/ 271 w 1411"/>
              <a:gd name="T87" fmla="*/ 693 h 754"/>
              <a:gd name="T88" fmla="*/ 229 w 1411"/>
              <a:gd name="T89" fmla="*/ 679 h 754"/>
              <a:gd name="T90" fmla="*/ 190 w 1411"/>
              <a:gd name="T91" fmla="*/ 663 h 754"/>
              <a:gd name="T92" fmla="*/ 150 w 1411"/>
              <a:gd name="T93" fmla="*/ 646 h 754"/>
              <a:gd name="T94" fmla="*/ 112 w 1411"/>
              <a:gd name="T95" fmla="*/ 628 h 754"/>
              <a:gd name="T96" fmla="*/ 73 w 1411"/>
              <a:gd name="T97" fmla="*/ 610 h 754"/>
              <a:gd name="T98" fmla="*/ 0 w 1411"/>
              <a:gd name="T99" fmla="*/ 56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754">
                <a:moveTo>
                  <a:pt x="0" y="568"/>
                </a:moveTo>
                <a:lnTo>
                  <a:pt x="33" y="196"/>
                </a:lnTo>
                <a:lnTo>
                  <a:pt x="390" y="57"/>
                </a:lnTo>
                <a:lnTo>
                  <a:pt x="406" y="64"/>
                </a:lnTo>
                <a:lnTo>
                  <a:pt x="422" y="71"/>
                </a:lnTo>
                <a:lnTo>
                  <a:pt x="438" y="77"/>
                </a:lnTo>
                <a:lnTo>
                  <a:pt x="454" y="83"/>
                </a:lnTo>
                <a:lnTo>
                  <a:pt x="470" y="88"/>
                </a:lnTo>
                <a:lnTo>
                  <a:pt x="487" y="93"/>
                </a:lnTo>
                <a:lnTo>
                  <a:pt x="503" y="97"/>
                </a:lnTo>
                <a:lnTo>
                  <a:pt x="520" y="102"/>
                </a:lnTo>
                <a:lnTo>
                  <a:pt x="537" y="105"/>
                </a:lnTo>
                <a:lnTo>
                  <a:pt x="554" y="108"/>
                </a:lnTo>
                <a:lnTo>
                  <a:pt x="571" y="111"/>
                </a:lnTo>
                <a:lnTo>
                  <a:pt x="590" y="113"/>
                </a:lnTo>
                <a:lnTo>
                  <a:pt x="607" y="115"/>
                </a:lnTo>
                <a:lnTo>
                  <a:pt x="625" y="117"/>
                </a:lnTo>
                <a:lnTo>
                  <a:pt x="643" y="117"/>
                </a:lnTo>
                <a:lnTo>
                  <a:pt x="661" y="118"/>
                </a:lnTo>
                <a:lnTo>
                  <a:pt x="686" y="117"/>
                </a:lnTo>
                <a:lnTo>
                  <a:pt x="712" y="116"/>
                </a:lnTo>
                <a:lnTo>
                  <a:pt x="737" y="113"/>
                </a:lnTo>
                <a:lnTo>
                  <a:pt x="763" y="110"/>
                </a:lnTo>
                <a:lnTo>
                  <a:pt x="787" y="105"/>
                </a:lnTo>
                <a:lnTo>
                  <a:pt x="811" y="100"/>
                </a:lnTo>
                <a:lnTo>
                  <a:pt x="835" y="94"/>
                </a:lnTo>
                <a:lnTo>
                  <a:pt x="859" y="87"/>
                </a:lnTo>
                <a:lnTo>
                  <a:pt x="882" y="79"/>
                </a:lnTo>
                <a:lnTo>
                  <a:pt x="905" y="70"/>
                </a:lnTo>
                <a:lnTo>
                  <a:pt x="928" y="60"/>
                </a:lnTo>
                <a:lnTo>
                  <a:pt x="949" y="50"/>
                </a:lnTo>
                <a:lnTo>
                  <a:pt x="960" y="44"/>
                </a:lnTo>
                <a:lnTo>
                  <a:pt x="971" y="39"/>
                </a:lnTo>
                <a:lnTo>
                  <a:pt x="981" y="32"/>
                </a:lnTo>
                <a:lnTo>
                  <a:pt x="991" y="26"/>
                </a:lnTo>
                <a:lnTo>
                  <a:pt x="1002" y="19"/>
                </a:lnTo>
                <a:lnTo>
                  <a:pt x="1012" y="13"/>
                </a:lnTo>
                <a:lnTo>
                  <a:pt x="1022" y="6"/>
                </a:lnTo>
                <a:lnTo>
                  <a:pt x="1032" y="0"/>
                </a:lnTo>
                <a:lnTo>
                  <a:pt x="1036" y="351"/>
                </a:lnTo>
                <a:lnTo>
                  <a:pt x="1411" y="511"/>
                </a:lnTo>
                <a:lnTo>
                  <a:pt x="1391" y="526"/>
                </a:lnTo>
                <a:lnTo>
                  <a:pt x="1370" y="540"/>
                </a:lnTo>
                <a:lnTo>
                  <a:pt x="1350" y="553"/>
                </a:lnTo>
                <a:lnTo>
                  <a:pt x="1329" y="566"/>
                </a:lnTo>
                <a:lnTo>
                  <a:pt x="1308" y="579"/>
                </a:lnTo>
                <a:lnTo>
                  <a:pt x="1287" y="591"/>
                </a:lnTo>
                <a:lnTo>
                  <a:pt x="1266" y="602"/>
                </a:lnTo>
                <a:lnTo>
                  <a:pt x="1244" y="614"/>
                </a:lnTo>
                <a:lnTo>
                  <a:pt x="1222" y="625"/>
                </a:lnTo>
                <a:lnTo>
                  <a:pt x="1199" y="635"/>
                </a:lnTo>
                <a:lnTo>
                  <a:pt x="1177" y="645"/>
                </a:lnTo>
                <a:lnTo>
                  <a:pt x="1154" y="655"/>
                </a:lnTo>
                <a:lnTo>
                  <a:pt x="1132" y="664"/>
                </a:lnTo>
                <a:lnTo>
                  <a:pt x="1109" y="673"/>
                </a:lnTo>
                <a:lnTo>
                  <a:pt x="1086" y="683"/>
                </a:lnTo>
                <a:lnTo>
                  <a:pt x="1062" y="691"/>
                </a:lnTo>
                <a:lnTo>
                  <a:pt x="1038" y="698"/>
                </a:lnTo>
                <a:lnTo>
                  <a:pt x="1014" y="705"/>
                </a:lnTo>
                <a:lnTo>
                  <a:pt x="990" y="712"/>
                </a:lnTo>
                <a:lnTo>
                  <a:pt x="966" y="718"/>
                </a:lnTo>
                <a:lnTo>
                  <a:pt x="941" y="724"/>
                </a:lnTo>
                <a:lnTo>
                  <a:pt x="917" y="729"/>
                </a:lnTo>
                <a:lnTo>
                  <a:pt x="866" y="738"/>
                </a:lnTo>
                <a:lnTo>
                  <a:pt x="841" y="742"/>
                </a:lnTo>
                <a:lnTo>
                  <a:pt x="816" y="745"/>
                </a:lnTo>
                <a:lnTo>
                  <a:pt x="791" y="748"/>
                </a:lnTo>
                <a:lnTo>
                  <a:pt x="765" y="750"/>
                </a:lnTo>
                <a:lnTo>
                  <a:pt x="738" y="752"/>
                </a:lnTo>
                <a:lnTo>
                  <a:pt x="713" y="753"/>
                </a:lnTo>
                <a:lnTo>
                  <a:pt x="687" y="754"/>
                </a:lnTo>
                <a:lnTo>
                  <a:pt x="661" y="754"/>
                </a:lnTo>
                <a:lnTo>
                  <a:pt x="616" y="753"/>
                </a:lnTo>
                <a:lnTo>
                  <a:pt x="593" y="752"/>
                </a:lnTo>
                <a:lnTo>
                  <a:pt x="570" y="751"/>
                </a:lnTo>
                <a:lnTo>
                  <a:pt x="548" y="749"/>
                </a:lnTo>
                <a:lnTo>
                  <a:pt x="526" y="747"/>
                </a:lnTo>
                <a:lnTo>
                  <a:pt x="504" y="744"/>
                </a:lnTo>
                <a:lnTo>
                  <a:pt x="482" y="742"/>
                </a:lnTo>
                <a:lnTo>
                  <a:pt x="461" y="738"/>
                </a:lnTo>
                <a:lnTo>
                  <a:pt x="439" y="735"/>
                </a:lnTo>
                <a:lnTo>
                  <a:pt x="417" y="731"/>
                </a:lnTo>
                <a:lnTo>
                  <a:pt x="396" y="726"/>
                </a:lnTo>
                <a:lnTo>
                  <a:pt x="374" y="722"/>
                </a:lnTo>
                <a:lnTo>
                  <a:pt x="353" y="716"/>
                </a:lnTo>
                <a:lnTo>
                  <a:pt x="333" y="711"/>
                </a:lnTo>
                <a:lnTo>
                  <a:pt x="312" y="705"/>
                </a:lnTo>
                <a:lnTo>
                  <a:pt x="271" y="693"/>
                </a:lnTo>
                <a:lnTo>
                  <a:pt x="250" y="686"/>
                </a:lnTo>
                <a:lnTo>
                  <a:pt x="229" y="679"/>
                </a:lnTo>
                <a:lnTo>
                  <a:pt x="209" y="670"/>
                </a:lnTo>
                <a:lnTo>
                  <a:pt x="190" y="663"/>
                </a:lnTo>
                <a:lnTo>
                  <a:pt x="170" y="655"/>
                </a:lnTo>
                <a:lnTo>
                  <a:pt x="150" y="646"/>
                </a:lnTo>
                <a:lnTo>
                  <a:pt x="131" y="637"/>
                </a:lnTo>
                <a:lnTo>
                  <a:pt x="112" y="628"/>
                </a:lnTo>
                <a:lnTo>
                  <a:pt x="92" y="619"/>
                </a:lnTo>
                <a:lnTo>
                  <a:pt x="73" y="610"/>
                </a:lnTo>
                <a:lnTo>
                  <a:pt x="36" y="590"/>
                </a:lnTo>
                <a:lnTo>
                  <a:pt x="0" y="568"/>
                </a:lnTo>
                <a:close/>
              </a:path>
            </a:pathLst>
          </a:custGeom>
          <a:solidFill>
            <a:srgbClr val="66DDBE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9" name="MH_Other_5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4583025" y="3089381"/>
            <a:ext cx="1121193" cy="1722136"/>
          </a:xfrm>
          <a:custGeom>
            <a:avLst/>
            <a:gdLst>
              <a:gd name="T0" fmla="*/ 917 w 934"/>
              <a:gd name="T1" fmla="*/ 907 h 1434"/>
              <a:gd name="T2" fmla="*/ 885 w 934"/>
              <a:gd name="T3" fmla="*/ 883 h 1434"/>
              <a:gd name="T4" fmla="*/ 854 w 934"/>
              <a:gd name="T5" fmla="*/ 858 h 1434"/>
              <a:gd name="T6" fmla="*/ 825 w 934"/>
              <a:gd name="T7" fmla="*/ 831 h 1434"/>
              <a:gd name="T8" fmla="*/ 798 w 934"/>
              <a:gd name="T9" fmla="*/ 803 h 1434"/>
              <a:gd name="T10" fmla="*/ 773 w 934"/>
              <a:gd name="T11" fmla="*/ 771 h 1434"/>
              <a:gd name="T12" fmla="*/ 750 w 934"/>
              <a:gd name="T13" fmla="*/ 740 h 1434"/>
              <a:gd name="T14" fmla="*/ 729 w 934"/>
              <a:gd name="T15" fmla="*/ 706 h 1434"/>
              <a:gd name="T16" fmla="*/ 708 w 934"/>
              <a:gd name="T17" fmla="*/ 672 h 1434"/>
              <a:gd name="T18" fmla="*/ 691 w 934"/>
              <a:gd name="T19" fmla="*/ 636 h 1434"/>
              <a:gd name="T20" fmla="*/ 676 w 934"/>
              <a:gd name="T21" fmla="*/ 598 h 1434"/>
              <a:gd name="T22" fmla="*/ 663 w 934"/>
              <a:gd name="T23" fmla="*/ 560 h 1434"/>
              <a:gd name="T24" fmla="*/ 653 w 934"/>
              <a:gd name="T25" fmla="*/ 521 h 1434"/>
              <a:gd name="T26" fmla="*/ 645 w 934"/>
              <a:gd name="T27" fmla="*/ 480 h 1434"/>
              <a:gd name="T28" fmla="*/ 640 w 934"/>
              <a:gd name="T29" fmla="*/ 438 h 1434"/>
              <a:gd name="T30" fmla="*/ 637 w 934"/>
              <a:gd name="T31" fmla="*/ 397 h 1434"/>
              <a:gd name="T32" fmla="*/ 637 w 934"/>
              <a:gd name="T33" fmla="*/ 355 h 1434"/>
              <a:gd name="T34" fmla="*/ 639 w 934"/>
              <a:gd name="T35" fmla="*/ 315 h 1434"/>
              <a:gd name="T36" fmla="*/ 401 w 934"/>
              <a:gd name="T37" fmla="*/ 0 h 1434"/>
              <a:gd name="T38" fmla="*/ 26 w 934"/>
              <a:gd name="T39" fmla="*/ 115 h 1434"/>
              <a:gd name="T40" fmla="*/ 14 w 934"/>
              <a:gd name="T41" fmla="*/ 188 h 1434"/>
              <a:gd name="T42" fmla="*/ 9 w 934"/>
              <a:gd name="T43" fmla="*/ 225 h 1434"/>
              <a:gd name="T44" fmla="*/ 5 w 934"/>
              <a:gd name="T45" fmla="*/ 262 h 1434"/>
              <a:gd name="T46" fmla="*/ 1 w 934"/>
              <a:gd name="T47" fmla="*/ 338 h 1434"/>
              <a:gd name="T48" fmla="*/ 0 w 934"/>
              <a:gd name="T49" fmla="*/ 396 h 1434"/>
              <a:gd name="T50" fmla="*/ 2 w 934"/>
              <a:gd name="T51" fmla="*/ 437 h 1434"/>
              <a:gd name="T52" fmla="*/ 4 w 934"/>
              <a:gd name="T53" fmla="*/ 478 h 1434"/>
              <a:gd name="T54" fmla="*/ 10 w 934"/>
              <a:gd name="T55" fmla="*/ 538 h 1434"/>
              <a:gd name="T56" fmla="*/ 16 w 934"/>
              <a:gd name="T57" fmla="*/ 577 h 1434"/>
              <a:gd name="T58" fmla="*/ 31 w 934"/>
              <a:gd name="T59" fmla="*/ 656 h 1434"/>
              <a:gd name="T60" fmla="*/ 40 w 934"/>
              <a:gd name="T61" fmla="*/ 694 h 1434"/>
              <a:gd name="T62" fmla="*/ 62 w 934"/>
              <a:gd name="T63" fmla="*/ 769 h 1434"/>
              <a:gd name="T64" fmla="*/ 82 w 934"/>
              <a:gd name="T65" fmla="*/ 825 h 1434"/>
              <a:gd name="T66" fmla="*/ 96 w 934"/>
              <a:gd name="T67" fmla="*/ 861 h 1434"/>
              <a:gd name="T68" fmla="*/ 119 w 934"/>
              <a:gd name="T69" fmla="*/ 914 h 1434"/>
              <a:gd name="T70" fmla="*/ 154 w 934"/>
              <a:gd name="T71" fmla="*/ 983 h 1434"/>
              <a:gd name="T72" fmla="*/ 173 w 934"/>
              <a:gd name="T73" fmla="*/ 1016 h 1434"/>
              <a:gd name="T74" fmla="*/ 203 w 934"/>
              <a:gd name="T75" fmla="*/ 1065 h 1434"/>
              <a:gd name="T76" fmla="*/ 235 w 934"/>
              <a:gd name="T77" fmla="*/ 1114 h 1434"/>
              <a:gd name="T78" fmla="*/ 281 w 934"/>
              <a:gd name="T79" fmla="*/ 1175 h 1434"/>
              <a:gd name="T80" fmla="*/ 306 w 934"/>
              <a:gd name="T81" fmla="*/ 1204 h 1434"/>
              <a:gd name="T82" fmla="*/ 331 w 934"/>
              <a:gd name="T83" fmla="*/ 1232 h 1434"/>
              <a:gd name="T84" fmla="*/ 357 w 934"/>
              <a:gd name="T85" fmla="*/ 1261 h 1434"/>
              <a:gd name="T86" fmla="*/ 383 w 934"/>
              <a:gd name="T87" fmla="*/ 1288 h 1434"/>
              <a:gd name="T88" fmla="*/ 412 w 934"/>
              <a:gd name="T89" fmla="*/ 1315 h 1434"/>
              <a:gd name="T90" fmla="*/ 469 w 934"/>
              <a:gd name="T91" fmla="*/ 1364 h 1434"/>
              <a:gd name="T92" fmla="*/ 529 w 934"/>
              <a:gd name="T93" fmla="*/ 1411 h 1434"/>
              <a:gd name="T94" fmla="*/ 601 w 934"/>
              <a:gd name="T95" fmla="*/ 103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34" h="1434">
                <a:moveTo>
                  <a:pt x="934" y="918"/>
                </a:moveTo>
                <a:lnTo>
                  <a:pt x="917" y="907"/>
                </a:lnTo>
                <a:lnTo>
                  <a:pt x="901" y="895"/>
                </a:lnTo>
                <a:lnTo>
                  <a:pt x="885" y="883"/>
                </a:lnTo>
                <a:lnTo>
                  <a:pt x="869" y="871"/>
                </a:lnTo>
                <a:lnTo>
                  <a:pt x="854" y="858"/>
                </a:lnTo>
                <a:lnTo>
                  <a:pt x="839" y="845"/>
                </a:lnTo>
                <a:lnTo>
                  <a:pt x="825" y="831"/>
                </a:lnTo>
                <a:lnTo>
                  <a:pt x="812" y="817"/>
                </a:lnTo>
                <a:lnTo>
                  <a:pt x="798" y="803"/>
                </a:lnTo>
                <a:lnTo>
                  <a:pt x="786" y="788"/>
                </a:lnTo>
                <a:lnTo>
                  <a:pt x="773" y="771"/>
                </a:lnTo>
                <a:lnTo>
                  <a:pt x="761" y="756"/>
                </a:lnTo>
                <a:lnTo>
                  <a:pt x="750" y="740"/>
                </a:lnTo>
                <a:lnTo>
                  <a:pt x="739" y="723"/>
                </a:lnTo>
                <a:lnTo>
                  <a:pt x="729" y="706"/>
                </a:lnTo>
                <a:lnTo>
                  <a:pt x="718" y="689"/>
                </a:lnTo>
                <a:lnTo>
                  <a:pt x="708" y="672"/>
                </a:lnTo>
                <a:lnTo>
                  <a:pt x="699" y="654"/>
                </a:lnTo>
                <a:lnTo>
                  <a:pt x="691" y="636"/>
                </a:lnTo>
                <a:lnTo>
                  <a:pt x="683" y="618"/>
                </a:lnTo>
                <a:lnTo>
                  <a:pt x="676" y="598"/>
                </a:lnTo>
                <a:lnTo>
                  <a:pt x="669" y="579"/>
                </a:lnTo>
                <a:lnTo>
                  <a:pt x="663" y="560"/>
                </a:lnTo>
                <a:lnTo>
                  <a:pt x="658" y="540"/>
                </a:lnTo>
                <a:lnTo>
                  <a:pt x="653" y="521"/>
                </a:lnTo>
                <a:lnTo>
                  <a:pt x="649" y="501"/>
                </a:lnTo>
                <a:lnTo>
                  <a:pt x="645" y="480"/>
                </a:lnTo>
                <a:lnTo>
                  <a:pt x="642" y="460"/>
                </a:lnTo>
                <a:lnTo>
                  <a:pt x="640" y="438"/>
                </a:lnTo>
                <a:lnTo>
                  <a:pt x="638" y="418"/>
                </a:lnTo>
                <a:lnTo>
                  <a:pt x="637" y="397"/>
                </a:lnTo>
                <a:lnTo>
                  <a:pt x="637" y="376"/>
                </a:lnTo>
                <a:lnTo>
                  <a:pt x="637" y="355"/>
                </a:lnTo>
                <a:lnTo>
                  <a:pt x="638" y="335"/>
                </a:lnTo>
                <a:lnTo>
                  <a:pt x="639" y="315"/>
                </a:lnTo>
                <a:lnTo>
                  <a:pt x="642" y="295"/>
                </a:lnTo>
                <a:lnTo>
                  <a:pt x="401" y="0"/>
                </a:lnTo>
                <a:lnTo>
                  <a:pt x="34" y="80"/>
                </a:lnTo>
                <a:lnTo>
                  <a:pt x="26" y="115"/>
                </a:lnTo>
                <a:lnTo>
                  <a:pt x="20" y="152"/>
                </a:lnTo>
                <a:lnTo>
                  <a:pt x="14" y="188"/>
                </a:lnTo>
                <a:lnTo>
                  <a:pt x="11" y="207"/>
                </a:lnTo>
                <a:lnTo>
                  <a:pt x="9" y="225"/>
                </a:lnTo>
                <a:lnTo>
                  <a:pt x="7" y="243"/>
                </a:lnTo>
                <a:lnTo>
                  <a:pt x="5" y="262"/>
                </a:lnTo>
                <a:lnTo>
                  <a:pt x="2" y="300"/>
                </a:lnTo>
                <a:lnTo>
                  <a:pt x="1" y="338"/>
                </a:lnTo>
                <a:lnTo>
                  <a:pt x="0" y="376"/>
                </a:lnTo>
                <a:lnTo>
                  <a:pt x="0" y="396"/>
                </a:lnTo>
                <a:lnTo>
                  <a:pt x="1" y="416"/>
                </a:lnTo>
                <a:lnTo>
                  <a:pt x="2" y="437"/>
                </a:lnTo>
                <a:lnTo>
                  <a:pt x="3" y="458"/>
                </a:lnTo>
                <a:lnTo>
                  <a:pt x="4" y="478"/>
                </a:lnTo>
                <a:lnTo>
                  <a:pt x="6" y="498"/>
                </a:lnTo>
                <a:lnTo>
                  <a:pt x="10" y="538"/>
                </a:lnTo>
                <a:lnTo>
                  <a:pt x="13" y="557"/>
                </a:lnTo>
                <a:lnTo>
                  <a:pt x="16" y="577"/>
                </a:lnTo>
                <a:lnTo>
                  <a:pt x="23" y="617"/>
                </a:lnTo>
                <a:lnTo>
                  <a:pt x="31" y="656"/>
                </a:lnTo>
                <a:lnTo>
                  <a:pt x="35" y="675"/>
                </a:lnTo>
                <a:lnTo>
                  <a:pt x="40" y="694"/>
                </a:lnTo>
                <a:lnTo>
                  <a:pt x="50" y="732"/>
                </a:lnTo>
                <a:lnTo>
                  <a:pt x="62" y="769"/>
                </a:lnTo>
                <a:lnTo>
                  <a:pt x="74" y="807"/>
                </a:lnTo>
                <a:lnTo>
                  <a:pt x="82" y="825"/>
                </a:lnTo>
                <a:lnTo>
                  <a:pt x="89" y="843"/>
                </a:lnTo>
                <a:lnTo>
                  <a:pt x="96" y="861"/>
                </a:lnTo>
                <a:lnTo>
                  <a:pt x="104" y="878"/>
                </a:lnTo>
                <a:lnTo>
                  <a:pt x="119" y="914"/>
                </a:lnTo>
                <a:lnTo>
                  <a:pt x="136" y="949"/>
                </a:lnTo>
                <a:lnTo>
                  <a:pt x="154" y="983"/>
                </a:lnTo>
                <a:lnTo>
                  <a:pt x="163" y="1000"/>
                </a:lnTo>
                <a:lnTo>
                  <a:pt x="173" y="1016"/>
                </a:lnTo>
                <a:lnTo>
                  <a:pt x="192" y="1049"/>
                </a:lnTo>
                <a:lnTo>
                  <a:pt x="203" y="1065"/>
                </a:lnTo>
                <a:lnTo>
                  <a:pt x="213" y="1081"/>
                </a:lnTo>
                <a:lnTo>
                  <a:pt x="235" y="1114"/>
                </a:lnTo>
                <a:lnTo>
                  <a:pt x="258" y="1145"/>
                </a:lnTo>
                <a:lnTo>
                  <a:pt x="281" y="1175"/>
                </a:lnTo>
                <a:lnTo>
                  <a:pt x="293" y="1189"/>
                </a:lnTo>
                <a:lnTo>
                  <a:pt x="306" y="1204"/>
                </a:lnTo>
                <a:lnTo>
                  <a:pt x="318" y="1218"/>
                </a:lnTo>
                <a:lnTo>
                  <a:pt x="331" y="1232"/>
                </a:lnTo>
                <a:lnTo>
                  <a:pt x="344" y="1246"/>
                </a:lnTo>
                <a:lnTo>
                  <a:pt x="357" y="1261"/>
                </a:lnTo>
                <a:lnTo>
                  <a:pt x="370" y="1275"/>
                </a:lnTo>
                <a:lnTo>
                  <a:pt x="383" y="1288"/>
                </a:lnTo>
                <a:lnTo>
                  <a:pt x="397" y="1301"/>
                </a:lnTo>
                <a:lnTo>
                  <a:pt x="412" y="1315"/>
                </a:lnTo>
                <a:lnTo>
                  <a:pt x="440" y="1340"/>
                </a:lnTo>
                <a:lnTo>
                  <a:pt x="469" y="1364"/>
                </a:lnTo>
                <a:lnTo>
                  <a:pt x="499" y="1388"/>
                </a:lnTo>
                <a:lnTo>
                  <a:pt x="529" y="1411"/>
                </a:lnTo>
                <a:lnTo>
                  <a:pt x="561" y="1434"/>
                </a:lnTo>
                <a:lnTo>
                  <a:pt x="601" y="1030"/>
                </a:lnTo>
                <a:lnTo>
                  <a:pt x="934" y="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1" name="KSO_Shape"/>
          <p:cNvSpPr/>
          <p:nvPr/>
        </p:nvSpPr>
        <p:spPr bwMode="auto">
          <a:xfrm>
            <a:off x="6750896" y="2543006"/>
            <a:ext cx="269875" cy="341313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KSO_Shape"/>
          <p:cNvSpPr/>
          <p:nvPr/>
        </p:nvSpPr>
        <p:spPr bwMode="auto">
          <a:xfrm>
            <a:off x="6019891" y="4526194"/>
            <a:ext cx="182562" cy="341312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KSO_Shape"/>
          <p:cNvSpPr/>
          <p:nvPr/>
        </p:nvSpPr>
        <p:spPr>
          <a:xfrm>
            <a:off x="4885110" y="3732583"/>
            <a:ext cx="342900" cy="341313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KSO_Shape"/>
          <p:cNvSpPr/>
          <p:nvPr/>
        </p:nvSpPr>
        <p:spPr>
          <a:xfrm>
            <a:off x="5310336" y="2445190"/>
            <a:ext cx="336550" cy="341312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KSO_Shape"/>
          <p:cNvSpPr/>
          <p:nvPr/>
        </p:nvSpPr>
        <p:spPr bwMode="auto">
          <a:xfrm>
            <a:off x="6986639" y="3853830"/>
            <a:ext cx="342900" cy="311150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6" name="文本框 47"/>
          <p:cNvSpPr txBox="1">
            <a:spLocks noChangeArrowheads="1"/>
          </p:cNvSpPr>
          <p:nvPr/>
        </p:nvSpPr>
        <p:spPr bwMode="auto">
          <a:xfrm>
            <a:off x="817085" y="1905543"/>
            <a:ext cx="4837467" cy="7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将散乱的东西组织起来</a:t>
            </a:r>
          </a:p>
        </p:txBody>
      </p:sp>
      <p:sp>
        <p:nvSpPr>
          <p:cNvPr id="37" name="文本框 47"/>
          <p:cNvSpPr txBox="1">
            <a:spLocks noChangeArrowheads="1"/>
          </p:cNvSpPr>
          <p:nvPr/>
        </p:nvSpPr>
        <p:spPr bwMode="auto">
          <a:xfrm>
            <a:off x="7287859" y="1903898"/>
            <a:ext cx="4837467" cy="7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由粗到细的分解问题</a:t>
            </a:r>
          </a:p>
        </p:txBody>
      </p:sp>
      <p:sp>
        <p:nvSpPr>
          <p:cNvPr id="38" name="文本框 47"/>
          <p:cNvSpPr txBox="1">
            <a:spLocks noChangeArrowheads="1"/>
          </p:cNvSpPr>
          <p:nvPr/>
        </p:nvSpPr>
        <p:spPr bwMode="auto">
          <a:xfrm>
            <a:off x="7678816" y="3739478"/>
            <a:ext cx="4837467" cy="7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组织类图</a:t>
            </a: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1921065" y="3752756"/>
            <a:ext cx="2721417" cy="7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进行软件设计</a:t>
            </a: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5278411" y="5135749"/>
            <a:ext cx="1959494" cy="7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组织用例</a:t>
            </a:r>
          </a:p>
        </p:txBody>
      </p:sp>
    </p:spTree>
    <p:extLst>
      <p:ext uri="{BB962C8B-B14F-4D97-AF65-F5344CB8AC3E}">
        <p14:creationId xmlns:p14="http://schemas.microsoft.com/office/powerpoint/2010/main" val="15773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2493496" y="2361743"/>
            <a:ext cx="2184856" cy="2183380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49950" y="2361744"/>
            <a:ext cx="4803803" cy="2183380"/>
          </a:xfrm>
          <a:prstGeom prst="roundRect">
            <a:avLst>
              <a:gd name="adj" fmla="val 9124"/>
            </a:avLst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40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提问与综合展示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8438906" y="1684422"/>
            <a:ext cx="3714875" cy="3513221"/>
            <a:chOff x="4623145" y="0"/>
            <a:chExt cx="7246372" cy="6853017"/>
          </a:xfrm>
        </p:grpSpPr>
        <p:sp>
          <p:nvSpPr>
            <p:cNvPr id="7" name="燕尾形 6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9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13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燕尾形 15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14991" y="1684421"/>
            <a:ext cx="3714875" cy="3513221"/>
            <a:chOff x="4623145" y="0"/>
            <a:chExt cx="7246372" cy="6853017"/>
          </a:xfrm>
        </p:grpSpPr>
        <p:sp>
          <p:nvSpPr>
            <p:cNvPr id="19" name="燕尾形 18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26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23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" name="燕尾形 21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sp>
        <p:nvSpPr>
          <p:cNvPr id="17" name="文本框 16">
            <a:hlinkClick r:id="rId5" action="ppaction://hlinksldjump"/>
          </p:cNvPr>
          <p:cNvSpPr txBox="1"/>
          <p:nvPr/>
        </p:nvSpPr>
        <p:spPr>
          <a:xfrm>
            <a:off x="2943342" y="1397655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hlinkClick r:id="rId5" action="ppaction://hlinksldjump"/>
              </a:rPr>
              <a:t>对象</a:t>
            </a:r>
            <a:r>
              <a:rPr lang="zh-CN" altLang="en-US" sz="4800" b="1" dirty="0" smtClean="0">
                <a:hlinkClick r:id="rId5" action="ppaction://hlinksldjump"/>
              </a:rPr>
              <a:t>图可用于哪些工作</a:t>
            </a:r>
            <a:endParaRPr lang="zh-CN" altLang="en-US" sz="4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558895" y="3019599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hlinkClick r:id="rId6" action="ppaction://hlinksldjump"/>
              </a:rPr>
              <a:t>使用构件图的目的</a:t>
            </a:r>
            <a:endParaRPr lang="zh-CN" altLang="en-US" sz="4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2635565" y="464154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hlinkClick r:id="rId7" action="ppaction://hlinksldjump"/>
              </a:rPr>
              <a:t>一个元素可以属于几个包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92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2" name="矩形 1"/>
          <p:cNvSpPr/>
          <p:nvPr/>
        </p:nvSpPr>
        <p:spPr>
          <a:xfrm>
            <a:off x="750461" y="933066"/>
            <a:ext cx="9077326" cy="784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[</a:t>
            </a:r>
            <a:r>
              <a:rPr lang="en-US" altLang="zh-CN" dirty="0" smtClean="0"/>
              <a:t>1]UML</a:t>
            </a:r>
            <a:r>
              <a:rPr lang="zh-CN" altLang="en-US" dirty="0" smtClean="0"/>
              <a:t>类图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https</a:t>
            </a:r>
            <a:r>
              <a:rPr lang="en-US" altLang="zh-CN" dirty="0"/>
              <a:t>://www.yiibai.com/uml/105.html</a:t>
            </a:r>
            <a:r>
              <a:rPr lang="zh-CN" altLang="en-US" dirty="0" smtClean="0"/>
              <a:t>（</a:t>
            </a:r>
            <a:r>
              <a:rPr lang="zh-CN" altLang="en-US" dirty="0"/>
              <a:t>访问时间：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50461" y="1862648"/>
            <a:ext cx="907732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[2]UML</a:t>
            </a:r>
            <a:r>
              <a:rPr lang="zh-CN" altLang="en-US" dirty="0" smtClean="0"/>
              <a:t>对象图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u="sng" dirty="0" smtClean="0">
                <a:hlinkClick r:id="rId5"/>
              </a:rPr>
              <a:t>https</a:t>
            </a:r>
            <a:r>
              <a:rPr lang="en-US" altLang="zh-CN" u="sng" dirty="0">
                <a:hlinkClick r:id="rId5"/>
              </a:rPr>
              <a:t>://www.yiibai.com/html/uml/2013/0810106.html</a:t>
            </a:r>
            <a:r>
              <a:rPr lang="zh-CN" altLang="en-US" dirty="0" smtClean="0"/>
              <a:t>（</a:t>
            </a:r>
            <a:r>
              <a:rPr lang="zh-CN" altLang="en-US" dirty="0"/>
              <a:t>访问时间：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50461" y="2820571"/>
            <a:ext cx="907732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[3]UML</a:t>
            </a:r>
            <a:r>
              <a:rPr lang="zh-CN" altLang="en-US" dirty="0" smtClean="0"/>
              <a:t>对象图绘制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https://www.youtube.com/watch?v=-aw30i-3-Cc</a:t>
            </a:r>
            <a:r>
              <a:rPr lang="zh-CN" altLang="en-US" dirty="0" smtClean="0"/>
              <a:t>（</a:t>
            </a:r>
            <a:r>
              <a:rPr lang="zh-CN" altLang="en-US" dirty="0"/>
              <a:t>访问时间：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50461" y="3778494"/>
            <a:ext cx="907732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[4]UML</a:t>
            </a:r>
            <a:r>
              <a:rPr lang="zh-CN" altLang="en-US" dirty="0" smtClean="0"/>
              <a:t>组件图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u="sng" dirty="0" smtClean="0">
                <a:hlinkClick r:id="rId6"/>
              </a:rPr>
              <a:t>https</a:t>
            </a:r>
            <a:r>
              <a:rPr lang="en-US" altLang="zh-CN" u="sng" dirty="0">
                <a:hlinkClick r:id="rId6"/>
              </a:rPr>
              <a:t>://www.yiibai.com/uml/107.html </a:t>
            </a:r>
            <a:r>
              <a:rPr lang="zh-CN" altLang="en-US" dirty="0" smtClean="0"/>
              <a:t>（</a:t>
            </a:r>
            <a:r>
              <a:rPr lang="zh-CN" altLang="en-US" dirty="0"/>
              <a:t>访问时间：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50461" y="4736417"/>
            <a:ext cx="907732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[5]</a:t>
            </a:r>
            <a:r>
              <a:rPr lang="zh-CN" altLang="en-US" dirty="0" smtClean="0"/>
              <a:t> </a:t>
            </a:r>
            <a:r>
              <a:rPr lang="en-US" altLang="zh-CN" dirty="0"/>
              <a:t>UML</a:t>
            </a:r>
            <a:r>
              <a:rPr lang="zh-CN" altLang="en-US" dirty="0"/>
              <a:t>部署图和构件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https://blog.csdn.net/q547550831/article/details/50531114 </a:t>
            </a:r>
            <a:r>
              <a:rPr lang="zh-CN" altLang="en-US" dirty="0" smtClean="0"/>
              <a:t>（</a:t>
            </a:r>
            <a:r>
              <a:rPr lang="zh-CN" altLang="en-US" dirty="0"/>
              <a:t>访问时间：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50461" y="5694342"/>
            <a:ext cx="1085850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[6]UML</a:t>
            </a:r>
            <a:r>
              <a:rPr lang="zh-CN" altLang="en-US" dirty="0" smtClean="0"/>
              <a:t>构件图（组件图）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b="1" u="sng" dirty="0" smtClean="0">
                <a:hlinkClick r:id="rId7"/>
              </a:rPr>
              <a:t>http</a:t>
            </a:r>
            <a:r>
              <a:rPr lang="en-US" altLang="zh-CN" b="1" u="sng" dirty="0">
                <a:hlinkClick r:id="rId7"/>
              </a:rPr>
              <a:t>://www.cnblogs.com/finehappy/archive/2009/11/24/1609352.html</a:t>
            </a:r>
            <a:r>
              <a:rPr lang="zh-CN" altLang="en-US" dirty="0" smtClean="0"/>
              <a:t>（</a:t>
            </a:r>
            <a:r>
              <a:rPr lang="zh-CN" altLang="en-US" dirty="0"/>
              <a:t>访问时间：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354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2" name="矩形 1"/>
          <p:cNvSpPr/>
          <p:nvPr/>
        </p:nvSpPr>
        <p:spPr>
          <a:xfrm>
            <a:off x="643257" y="832364"/>
            <a:ext cx="907732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[7]</a:t>
            </a:r>
            <a:r>
              <a:rPr lang="en-US" altLang="zh-CN" b="1" dirty="0" smtClean="0"/>
              <a:t> </a:t>
            </a:r>
            <a:r>
              <a:rPr lang="en-US" altLang="zh-CN" dirty="0"/>
              <a:t>UML</a:t>
            </a:r>
            <a:r>
              <a:rPr lang="zh-CN" altLang="en-US" dirty="0"/>
              <a:t>之</a:t>
            </a:r>
            <a:r>
              <a:rPr lang="zh-CN" altLang="en-US" dirty="0" smtClean="0"/>
              <a:t>包图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u="sng" dirty="0">
                <a:hlinkClick r:id="rId5"/>
              </a:rPr>
              <a:t>https://</a:t>
            </a:r>
            <a:r>
              <a:rPr lang="en-US" altLang="zh-CN" u="sng" dirty="0" smtClean="0">
                <a:hlinkClick r:id="rId5"/>
              </a:rPr>
              <a:t>blog.csdn.net/zlts000/article/details/18939645</a:t>
            </a:r>
            <a:r>
              <a:rPr lang="zh-CN" altLang="en-US" dirty="0" smtClean="0"/>
              <a:t>（</a:t>
            </a:r>
            <a:r>
              <a:rPr lang="zh-CN" altLang="en-US" dirty="0"/>
              <a:t>访问时间：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60400" y="1644894"/>
            <a:ext cx="907732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[8] </a:t>
            </a:r>
            <a:r>
              <a:rPr lang="en-US" altLang="zh-CN" dirty="0"/>
              <a:t>UML</a:t>
            </a:r>
            <a:r>
              <a:rPr lang="zh-CN" altLang="en-US" dirty="0" smtClean="0"/>
              <a:t>包图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/>
              <a:t>https://www.kancloud.cn/digest/switch-uml/120852</a:t>
            </a:r>
            <a:r>
              <a:rPr lang="zh-CN" altLang="en-US" dirty="0" smtClean="0"/>
              <a:t>（</a:t>
            </a:r>
            <a:r>
              <a:rPr lang="zh-CN" altLang="en-US" dirty="0"/>
              <a:t>访问时间：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551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>
            <a:off x="2493496" y="2361743"/>
            <a:ext cx="2184856" cy="2183380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>
            <a:off x="4849950" y="2361485"/>
            <a:ext cx="4803803" cy="2183638"/>
          </a:xfrm>
          <a:prstGeom prst="roundRect">
            <a:avLst>
              <a:gd name="adj" fmla="val 9124"/>
            </a:avLst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44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</a:t>
            </a:r>
          </a:p>
        </p:txBody>
      </p:sp>
      <p:sp>
        <p:nvSpPr>
          <p:cNvPr id="6" name="矩形 5"/>
          <p:cNvSpPr/>
          <p:nvPr/>
        </p:nvSpPr>
        <p:spPr>
          <a:xfrm>
            <a:off x="6717885" y="2338578"/>
            <a:ext cx="4776507" cy="2912268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0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类图回顾 </a:t>
            </a:r>
            <a:endParaRPr lang="en-US" altLang="zh-CN" sz="2000" b="1" dirty="0" smtClean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0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0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b="1" dirty="0" smtClean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0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使用对象图的目的</a:t>
            </a:r>
            <a:endParaRPr lang="en-US" altLang="zh-CN" sz="2000" b="1" dirty="0" smtClean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0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如何绘制对象图</a:t>
            </a:r>
            <a:endParaRPr lang="en-US" altLang="zh-CN" sz="2000" b="1" dirty="0" smtClean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Clr>
                <a:srgbClr val="FF5B4A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0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哪里使用对象图</a:t>
            </a:r>
            <a:endParaRPr lang="en-US" altLang="zh-CN" sz="2000" b="1" dirty="0" smtClean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438906" y="1684422"/>
            <a:ext cx="3714875" cy="3513221"/>
            <a:chOff x="4623145" y="0"/>
            <a:chExt cx="7246372" cy="6853017"/>
          </a:xfrm>
        </p:grpSpPr>
        <p:sp>
          <p:nvSpPr>
            <p:cNvPr id="7" name="燕尾形 6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9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13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燕尾形 15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14991" y="1684421"/>
            <a:ext cx="3714875" cy="3513221"/>
            <a:chOff x="4623145" y="0"/>
            <a:chExt cx="7246372" cy="6853017"/>
          </a:xfrm>
        </p:grpSpPr>
        <p:sp>
          <p:nvSpPr>
            <p:cNvPr id="19" name="燕尾形 18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26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23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" name="燕尾形 21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4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sp>
        <p:nvSpPr>
          <p:cNvPr id="5" name="矩形 4"/>
          <p:cNvSpPr/>
          <p:nvPr/>
        </p:nvSpPr>
        <p:spPr>
          <a:xfrm>
            <a:off x="750461" y="920621"/>
            <a:ext cx="108612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/>
              <a:t>郑丞钧</a:t>
            </a:r>
            <a:r>
              <a:rPr lang="zh-CN" altLang="en-US" sz="3200" dirty="0" smtClean="0"/>
              <a:t>：构件图学习，整理出材料并分享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苏碧青</a:t>
            </a:r>
            <a:r>
              <a:rPr lang="zh-CN" altLang="en-US" sz="3200" dirty="0" smtClean="0"/>
              <a:t>：对象图</a:t>
            </a:r>
            <a:r>
              <a:rPr lang="zh-CN" altLang="en-US" sz="3200" dirty="0"/>
              <a:t>学习，整理出材料并</a:t>
            </a:r>
            <a:r>
              <a:rPr lang="zh-CN" altLang="en-US" sz="3200" dirty="0" smtClean="0"/>
              <a:t>分享</a:t>
            </a:r>
            <a:endParaRPr lang="en-US" altLang="zh-CN" sz="32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赵豪杰</a:t>
            </a:r>
            <a:r>
              <a:rPr lang="zh-CN" altLang="en-US" sz="3200" dirty="0" smtClean="0"/>
              <a:t>：</a:t>
            </a:r>
            <a:r>
              <a:rPr lang="zh-CN" altLang="en-US" sz="3200" dirty="0"/>
              <a:t>包图学习，整理出材料并分享</a:t>
            </a:r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罗培铖：整合并学习所有人的材料，编写</a:t>
            </a:r>
            <a:r>
              <a:rPr lang="en-US" altLang="zh-CN" sz="3200" dirty="0" smtClean="0"/>
              <a:t>PPT</a:t>
            </a:r>
            <a:r>
              <a:rPr lang="zh-CN" altLang="en-US" sz="3200" dirty="0" smtClean="0"/>
              <a:t>文档</a:t>
            </a:r>
            <a:endParaRPr lang="en-US" altLang="zh-CN" sz="3200" dirty="0" smtClean="0"/>
          </a:p>
          <a:p>
            <a:pPr>
              <a:lnSpc>
                <a:spcPct val="200000"/>
              </a:lnSpc>
            </a:pPr>
            <a:r>
              <a:rPr lang="zh-CN" altLang="en-US" sz="3200" dirty="0" smtClean="0"/>
              <a:t>张</a:t>
            </a:r>
            <a:r>
              <a:rPr lang="zh-CN" altLang="en-US" sz="3200" dirty="0"/>
              <a:t>嘉诚：学习所有人的材料，</a:t>
            </a:r>
            <a:r>
              <a:rPr lang="zh-CN" altLang="en-US" sz="3200" dirty="0" smtClean="0"/>
              <a:t>PPT制作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848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</a:t>
            </a:r>
            <a:endParaRPr lang="zh-CN" altLang="en-US" sz="2400" b="1" spc="2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44" y="712889"/>
            <a:ext cx="6263121" cy="57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</a:t>
            </a:r>
            <a:endParaRPr lang="zh-CN" altLang="en-US" sz="2400" b="1" spc="200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9" y="2100943"/>
            <a:ext cx="11375621" cy="305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82471" y="2744189"/>
            <a:ext cx="3635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谢谢欣赏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443938" y="3797594"/>
            <a:ext cx="3313043" cy="0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63204" y="3799177"/>
            <a:ext cx="3474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66DDBE"/>
                </a:solidFill>
              </a:rPr>
              <a:t>THANK YOU FOR LISTENING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77025" y="1684421"/>
            <a:ext cx="3714875" cy="3513221"/>
            <a:chOff x="4623145" y="0"/>
            <a:chExt cx="7246372" cy="6853017"/>
          </a:xfrm>
        </p:grpSpPr>
        <p:sp>
          <p:nvSpPr>
            <p:cNvPr id="8" name="燕尾形 7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15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12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燕尾形 10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0800000">
            <a:off x="800100" y="1684421"/>
            <a:ext cx="3714875" cy="3513221"/>
            <a:chOff x="4623145" y="0"/>
            <a:chExt cx="7246372" cy="6853017"/>
          </a:xfrm>
        </p:grpSpPr>
        <p:sp>
          <p:nvSpPr>
            <p:cNvPr id="19" name="燕尾形 18"/>
            <p:cNvSpPr/>
            <p:nvPr/>
          </p:nvSpPr>
          <p:spPr>
            <a:xfrm>
              <a:off x="6517801" y="531881"/>
              <a:ext cx="4502905" cy="5794238"/>
            </a:xfrm>
            <a:prstGeom prst="chevron">
              <a:avLst/>
            </a:prstGeom>
            <a:solidFill>
              <a:srgbClr val="66D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623145" y="734083"/>
              <a:ext cx="4140460" cy="437547"/>
              <a:chOff x="1436704" y="1359725"/>
              <a:chExt cx="4140460" cy="437547"/>
            </a:xfrm>
            <a:solidFill>
              <a:schemeClr val="bg1"/>
            </a:solidFill>
          </p:grpSpPr>
          <p:sp>
            <p:nvSpPr>
              <p:cNvPr id="26" name="Rectangle 66"/>
              <p:cNvSpPr>
                <a:spLocks noChangeArrowheads="1"/>
              </p:cNvSpPr>
              <p:nvPr/>
            </p:nvSpPr>
            <p:spPr bwMode="auto">
              <a:xfrm>
                <a:off x="1436704" y="1752435"/>
                <a:ext cx="4140460" cy="448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67"/>
              <p:cNvSpPr>
                <a:spLocks noChangeArrowheads="1"/>
              </p:cNvSpPr>
              <p:nvPr/>
            </p:nvSpPr>
            <p:spPr bwMode="auto">
              <a:xfrm>
                <a:off x="1959286" y="1552989"/>
                <a:ext cx="3617877" cy="401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2644209" y="1359725"/>
                <a:ext cx="2932954" cy="231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4623145" y="5655808"/>
              <a:ext cx="4140460" cy="437547"/>
              <a:chOff x="1436704" y="5030170"/>
              <a:chExt cx="4140460" cy="437547"/>
            </a:xfrm>
            <a:solidFill>
              <a:schemeClr val="bg1"/>
            </a:solidFill>
          </p:grpSpPr>
          <p:sp>
            <p:nvSpPr>
              <p:cNvPr id="23" name="Rectangle 69"/>
              <p:cNvSpPr>
                <a:spLocks noChangeArrowheads="1"/>
              </p:cNvSpPr>
              <p:nvPr/>
            </p:nvSpPr>
            <p:spPr bwMode="auto">
              <a:xfrm>
                <a:off x="1436704" y="5030170"/>
                <a:ext cx="4140460" cy="4638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Rectangle 70"/>
              <p:cNvSpPr>
                <a:spLocks noChangeArrowheads="1"/>
              </p:cNvSpPr>
              <p:nvPr/>
            </p:nvSpPr>
            <p:spPr bwMode="auto">
              <a:xfrm>
                <a:off x="1959286" y="5235802"/>
                <a:ext cx="3617877" cy="340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71"/>
              <p:cNvSpPr>
                <a:spLocks noChangeArrowheads="1"/>
              </p:cNvSpPr>
              <p:nvPr/>
            </p:nvSpPr>
            <p:spPr bwMode="auto">
              <a:xfrm>
                <a:off x="2644209" y="5439887"/>
                <a:ext cx="2932954" cy="278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2" name="燕尾形 21"/>
            <p:cNvSpPr/>
            <p:nvPr/>
          </p:nvSpPr>
          <p:spPr>
            <a:xfrm>
              <a:off x="7389379" y="0"/>
              <a:ext cx="4480138" cy="6853017"/>
            </a:xfrm>
            <a:prstGeom prst="chevron">
              <a:avLst>
                <a:gd name="adj" fmla="val 58696"/>
              </a:avLst>
            </a:prstGeom>
            <a:solidFill>
              <a:srgbClr val="FFAE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694772" y="4276758"/>
            <a:ext cx="4801314" cy="107721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PRD-G06</a:t>
            </a:r>
            <a:r>
              <a:rPr lang="zh-CN" altLang="en-US" sz="2400" b="1" dirty="0">
                <a:solidFill>
                  <a:schemeClr val="bg1"/>
                </a:solidFill>
                <a:ea typeface="微软雅黑" pitchFamily="34" charset="-122"/>
              </a:rPr>
              <a:t>小组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组长：赵豪杰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组员：罗培铖，苏碧青，郑丞钧，张嘉</a:t>
            </a:r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诚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100321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zh-CN" altLang="en-US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</a:t>
            </a:r>
            <a:r>
              <a:rPr lang="en-US" altLang="zh-CN" sz="24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600" y="1188964"/>
            <a:ext cx="10201276" cy="494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altLang="zh-CN" sz="3200" b="1" dirty="0" smtClean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zh-CN" altLang="zh-CN" sz="3200" b="1" dirty="0" smtClean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</a:t>
            </a:r>
            <a:r>
              <a:rPr lang="zh-CN" altLang="zh-CN" sz="3200" b="1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zh-CN" altLang="zh-CN" sz="3200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是静态图。它代表了一个应用程序的静态视图。类图不仅用于可视化描述和记录系统的不同方面，但也为构建可执行代码的软件应用程序</a:t>
            </a:r>
            <a:r>
              <a:rPr lang="zh-CN" altLang="zh-CN" sz="3200" dirty="0" smtClean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altLang="zh-CN" sz="3200" dirty="0" smtClean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zh-CN" altLang="zh-CN" sz="3200" dirty="0" smtClean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</a:t>
            </a:r>
            <a:r>
              <a:rPr lang="zh-CN" altLang="zh-CN" sz="3200" dirty="0">
                <a:solidFill>
                  <a:srgbClr val="33334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图显示的集合类，接口，关联，协作和约束。它也被称为作为结构图。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7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3473196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r>
              <a:rPr lang="en-US" altLang="zh-CN" sz="20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en-US" altLang="zh-CN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3257" y="1219359"/>
            <a:ext cx="10875643" cy="459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</a:t>
            </a:r>
            <a:r>
              <a:rPr lang="zh-CN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都来源于类图，对象图表示一个类图的一个实例</a:t>
            </a:r>
            <a:r>
              <a:rPr lang="zh-CN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zh-CN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类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图和对象图的基本概念是相似的。对象图也代表了一个系统的静态视图，但这种静态视图是系统在某一时刻的一个</a:t>
            </a:r>
            <a:r>
              <a:rPr lang="zh-CN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快照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zh-CN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这个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快照，用于呈现一组对象、以及这组对象它们之间的关系。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68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4373082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使用对象图的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0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en-US" altLang="zh-CN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Desc_1"/>
          <p:cNvSpPr txBox="1"/>
          <p:nvPr>
            <p:custDataLst>
              <p:tags r:id="rId3"/>
            </p:custDataLst>
          </p:nvPr>
        </p:nvSpPr>
        <p:spPr>
          <a:xfrm>
            <a:off x="1486328" y="1436321"/>
            <a:ext cx="2141505" cy="4267793"/>
          </a:xfrm>
          <a:prstGeom prst="rect">
            <a:avLst/>
          </a:prstGeom>
          <a:solidFill>
            <a:srgbClr val="FFAE39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prstMaterial="matte">
            <a:contourClr>
              <a:srgbClr val="FFFFFF"/>
            </a:contourClr>
          </a:sp3d>
        </p:spPr>
        <p:txBody>
          <a:bodyPr tIns="81000" rIns="67500" bIns="81000" anchor="ctr"/>
          <a:lstStyle/>
          <a:p>
            <a:pPr algn="ctr">
              <a:lnSpc>
                <a:spcPct val="140000"/>
              </a:lnSpc>
              <a:defRPr/>
            </a:pPr>
            <a:endParaRPr lang="en-US" altLang="zh-CN" sz="28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1"/>
          <p:cNvSpPr/>
          <p:nvPr>
            <p:custDataLst>
              <p:tags r:id="rId4"/>
            </p:custDataLst>
          </p:nvPr>
        </p:nvSpPr>
        <p:spPr>
          <a:xfrm>
            <a:off x="4398344" y="4978400"/>
            <a:ext cx="5149850" cy="716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MH_SubTitle_4"/>
          <p:cNvSpPr/>
          <p:nvPr>
            <p:custDataLst>
              <p:tags r:id="rId5"/>
            </p:custDataLst>
          </p:nvPr>
        </p:nvSpPr>
        <p:spPr>
          <a:xfrm>
            <a:off x="4612658" y="4530973"/>
            <a:ext cx="3900487" cy="9319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从实用的角度来了解对象的行为和他们之间的关系。</a:t>
            </a:r>
          </a:p>
        </p:txBody>
      </p:sp>
      <p:sp>
        <p:nvSpPr>
          <p:cNvPr id="9" name="MH_Other_3"/>
          <p:cNvSpPr/>
          <p:nvPr>
            <p:custDataLst>
              <p:tags r:id="rId6"/>
            </p:custDataLst>
          </p:nvPr>
        </p:nvSpPr>
        <p:spPr>
          <a:xfrm>
            <a:off x="4398344" y="3782130"/>
            <a:ext cx="5149850" cy="519113"/>
          </a:xfrm>
          <a:prstGeom prst="rect">
            <a:avLst/>
          </a:prstGeom>
          <a:noFill/>
          <a:ln>
            <a:solidFill>
              <a:srgbClr val="FFAE39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MH_SubTitle_3"/>
          <p:cNvSpPr/>
          <p:nvPr>
            <p:custDataLst>
              <p:tags r:id="rId7"/>
            </p:custDataLst>
          </p:nvPr>
        </p:nvSpPr>
        <p:spPr>
          <a:xfrm>
            <a:off x="4612658" y="3494793"/>
            <a:ext cx="3900487" cy="574675"/>
          </a:xfrm>
          <a:prstGeom prst="roundRect">
            <a:avLst/>
          </a:prstGeom>
          <a:solidFill>
            <a:srgbClr val="FFAE39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一个交互的静态视图。</a:t>
            </a:r>
          </a:p>
        </p:txBody>
      </p:sp>
      <p:sp>
        <p:nvSpPr>
          <p:cNvPr id="11" name="MH_Other_4"/>
          <p:cNvSpPr/>
          <p:nvPr>
            <p:custDataLst>
              <p:tags r:id="rId8"/>
            </p:custDataLst>
          </p:nvPr>
        </p:nvSpPr>
        <p:spPr>
          <a:xfrm>
            <a:off x="4398344" y="2743212"/>
            <a:ext cx="5149850" cy="519112"/>
          </a:xfrm>
          <a:prstGeom prst="rect">
            <a:avLst/>
          </a:prstGeom>
          <a:noFill/>
          <a:ln>
            <a:solidFill>
              <a:srgbClr val="FF5B4A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MH_SubTitle_2"/>
          <p:cNvSpPr/>
          <p:nvPr>
            <p:custDataLst>
              <p:tags r:id="rId9"/>
            </p:custDataLst>
          </p:nvPr>
        </p:nvSpPr>
        <p:spPr>
          <a:xfrm>
            <a:off x="4612658" y="2455875"/>
            <a:ext cx="3900487" cy="574675"/>
          </a:xfrm>
          <a:prstGeom prst="roundRect">
            <a:avLst/>
          </a:prstGeom>
          <a:solidFill>
            <a:srgbClr val="FF5B4A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 fontScale="92500"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一个系统中，对象间的关系。</a:t>
            </a:r>
          </a:p>
        </p:txBody>
      </p:sp>
      <p:sp>
        <p:nvSpPr>
          <p:cNvPr id="13" name="MH_Other_5"/>
          <p:cNvSpPr/>
          <p:nvPr>
            <p:custDataLst>
              <p:tags r:id="rId10"/>
            </p:custDataLst>
          </p:nvPr>
        </p:nvSpPr>
        <p:spPr>
          <a:xfrm>
            <a:off x="4398344" y="1735979"/>
            <a:ext cx="5149850" cy="519113"/>
          </a:xfrm>
          <a:prstGeom prst="rect">
            <a:avLst/>
          </a:prstGeom>
          <a:noFill/>
          <a:ln>
            <a:solidFill>
              <a:srgbClr val="0970A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MH_SubTitle_1"/>
          <p:cNvSpPr/>
          <p:nvPr>
            <p:custDataLst>
              <p:tags r:id="rId11"/>
            </p:custDataLst>
          </p:nvPr>
        </p:nvSpPr>
        <p:spPr>
          <a:xfrm>
            <a:off x="4612658" y="1448642"/>
            <a:ext cx="3900487" cy="574675"/>
          </a:xfrm>
          <a:prstGeom prst="roundRect">
            <a:avLst/>
          </a:prstGeom>
          <a:solidFill>
            <a:srgbClr val="0970A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9700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正向和逆向工程。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690528" y="2601869"/>
            <a:ext cx="173310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对象图的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概括为</a:t>
            </a:r>
          </a:p>
        </p:txBody>
      </p:sp>
    </p:spTree>
    <p:extLst>
      <p:ext uri="{BB962C8B-B14F-4D97-AF65-F5344CB8AC3E}">
        <p14:creationId xmlns:p14="http://schemas.microsoft.com/office/powerpoint/2010/main" val="4048843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0" y="130950"/>
            <a:ext cx="4213425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如何绘制对象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en-US" altLang="zh-CN" sz="22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1"/>
          <p:cNvSpPr/>
          <p:nvPr>
            <p:custDataLst>
              <p:tags r:id="rId3"/>
            </p:custDataLst>
          </p:nvPr>
        </p:nvSpPr>
        <p:spPr>
          <a:xfrm>
            <a:off x="5227818" y="2803785"/>
            <a:ext cx="1736362" cy="17363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SubTitle_1"/>
          <p:cNvSpPr/>
          <p:nvPr>
            <p:custDataLst>
              <p:tags r:id="rId4"/>
            </p:custDataLst>
          </p:nvPr>
        </p:nvSpPr>
        <p:spPr>
          <a:xfrm>
            <a:off x="393781" y="769034"/>
            <a:ext cx="5007256" cy="2865806"/>
          </a:xfrm>
          <a:custGeom>
            <a:avLst/>
            <a:gdLst>
              <a:gd name="connsiteX0" fmla="*/ 492296 w 2336641"/>
              <a:gd name="connsiteY0" fmla="*/ 0 h 1601848"/>
              <a:gd name="connsiteX1" fmla="*/ 1657485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340586 h 1601848"/>
              <a:gd name="connsiteX5" fmla="*/ 2336641 w 2336641"/>
              <a:gd name="connsiteY5" fmla="*/ 413428 h 1601848"/>
              <a:gd name="connsiteX6" fmla="*/ 2336641 w 2336641"/>
              <a:gd name="connsiteY6" fmla="*/ 492296 h 1601848"/>
              <a:gd name="connsiteX7" fmla="*/ 2336641 w 2336641"/>
              <a:gd name="connsiteY7" fmla="*/ 557721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7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312171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5713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5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340586"/>
                </a:lnTo>
                <a:lnTo>
                  <a:pt x="2336641" y="413428"/>
                </a:lnTo>
                <a:lnTo>
                  <a:pt x="2336641" y="492296"/>
                </a:lnTo>
                <a:lnTo>
                  <a:pt x="2336641" y="557721"/>
                </a:lnTo>
                <a:lnTo>
                  <a:pt x="2336641" y="1109552"/>
                </a:lnTo>
                <a:cubicBezTo>
                  <a:pt x="2336641" y="1381439"/>
                  <a:pt x="2116232" y="1601848"/>
                  <a:pt x="1844345" y="1601848"/>
                </a:cubicBezTo>
                <a:lnTo>
                  <a:pt x="679157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312171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5713"/>
                </a:lnTo>
                <a:lnTo>
                  <a:pt x="0" y="492296"/>
                </a:lnTo>
                <a:cubicBezTo>
                  <a:pt x="0" y="220409"/>
                  <a:pt x="220409" y="0"/>
                  <a:pt x="4922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lvl="0" algn="just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，考虑，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优化：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首先，分析系统，并决定哪些情况下有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重要的数据和关联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其次，只考虑那些实例 需要 涵盖的功能。</a:t>
            </a: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第三，由于实例的数量不受限制，所以请进行一些优化。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MH_SubTitle_4"/>
          <p:cNvSpPr/>
          <p:nvPr>
            <p:custDataLst>
              <p:tags r:id="rId5"/>
            </p:custDataLst>
          </p:nvPr>
        </p:nvSpPr>
        <p:spPr>
          <a:xfrm>
            <a:off x="393781" y="3830284"/>
            <a:ext cx="5007256" cy="2865806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953072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372172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614097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47639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3" y="0"/>
                  <a:pt x="2336641" y="220409"/>
                  <a:pt x="2336641" y="492296"/>
                </a:cubicBezTo>
                <a:lnTo>
                  <a:pt x="2336641" y="953072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372172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9" y="1601848"/>
                  <a:pt x="0" y="1381440"/>
                  <a:pt x="0" y="1109552"/>
                </a:cubicBezTo>
                <a:lnTo>
                  <a:pt x="0" y="614097"/>
                </a:lnTo>
                <a:lnTo>
                  <a:pt x="0" y="492296"/>
                </a:lnTo>
                <a:lnTo>
                  <a:pt x="0" y="413428"/>
                </a:lnTo>
                <a:lnTo>
                  <a:pt x="0" y="34763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绘制</a:t>
            </a: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对象图之前，应该记住以下事情，并清楚地</a:t>
            </a:r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理解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对象图是由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一些对象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组成的。</a:t>
            </a: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对象图中的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连线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是用来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联系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对象的。</a:t>
            </a: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和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连线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是一个对象图的两个 元素（要素）。</a:t>
            </a:r>
          </a:p>
        </p:txBody>
      </p:sp>
      <p:sp>
        <p:nvSpPr>
          <p:cNvPr id="12" name="MH_SubTitle_2"/>
          <p:cNvSpPr/>
          <p:nvPr>
            <p:custDataLst>
              <p:tags r:id="rId6"/>
            </p:custDataLst>
          </p:nvPr>
        </p:nvSpPr>
        <p:spPr>
          <a:xfrm>
            <a:off x="6790961" y="765422"/>
            <a:ext cx="5007256" cy="2865806"/>
          </a:xfrm>
          <a:custGeom>
            <a:avLst/>
            <a:gdLst>
              <a:gd name="connsiteX0" fmla="*/ 0 w 2336641"/>
              <a:gd name="connsiteY0" fmla="*/ 0 h 1601848"/>
              <a:gd name="connsiteX1" fmla="*/ 492296 w 2336641"/>
              <a:gd name="connsiteY1" fmla="*/ 0 h 1601848"/>
              <a:gd name="connsiteX2" fmla="*/ 679156 w 2336641"/>
              <a:gd name="connsiteY2" fmla="*/ 0 h 1601848"/>
              <a:gd name="connsiteX3" fmla="*/ 1844345 w 2336641"/>
              <a:gd name="connsiteY3" fmla="*/ 0 h 1601848"/>
              <a:gd name="connsiteX4" fmla="*/ 2336641 w 2336641"/>
              <a:gd name="connsiteY4" fmla="*/ 492296 h 1601848"/>
              <a:gd name="connsiteX5" fmla="*/ 2336641 w 2336641"/>
              <a:gd name="connsiteY5" fmla="*/ 1004404 h 1601848"/>
              <a:gd name="connsiteX6" fmla="*/ 2336641 w 2336641"/>
              <a:gd name="connsiteY6" fmla="*/ 1109552 h 1601848"/>
              <a:gd name="connsiteX7" fmla="*/ 2336641 w 2336641"/>
              <a:gd name="connsiteY7" fmla="*/ 1188420 h 1601848"/>
              <a:gd name="connsiteX8" fmla="*/ 2336641 w 2336641"/>
              <a:gd name="connsiteY8" fmla="*/ 1423504 h 1601848"/>
              <a:gd name="connsiteX9" fmla="*/ 2336641 w 2336641"/>
              <a:gd name="connsiteY9" fmla="*/ 1601848 h 1601848"/>
              <a:gd name="connsiteX10" fmla="*/ 1844345 w 2336641"/>
              <a:gd name="connsiteY10" fmla="*/ 1601848 h 1601848"/>
              <a:gd name="connsiteX11" fmla="*/ 1657484 w 2336641"/>
              <a:gd name="connsiteY11" fmla="*/ 1601848 h 1601848"/>
              <a:gd name="connsiteX12" fmla="*/ 492296 w 2336641"/>
              <a:gd name="connsiteY12" fmla="*/ 1601848 h 1601848"/>
              <a:gd name="connsiteX13" fmla="*/ 0 w 2336641"/>
              <a:gd name="connsiteY13" fmla="*/ 1109552 h 1601848"/>
              <a:gd name="connsiteX14" fmla="*/ 0 w 2336641"/>
              <a:gd name="connsiteY14" fmla="*/ 588548 h 1601848"/>
              <a:gd name="connsiteX15" fmla="*/ 0 w 2336641"/>
              <a:gd name="connsiteY15" fmla="*/ 492296 h 1601848"/>
              <a:gd name="connsiteX16" fmla="*/ 0 w 2336641"/>
              <a:gd name="connsiteY16" fmla="*/ 413428 h 1601848"/>
              <a:gd name="connsiteX17" fmla="*/ 0 w 2336641"/>
              <a:gd name="connsiteY17" fmla="*/ 371414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36641" h="1601848">
                <a:moveTo>
                  <a:pt x="0" y="0"/>
                </a:moveTo>
                <a:lnTo>
                  <a:pt x="492296" y="0"/>
                </a:lnTo>
                <a:lnTo>
                  <a:pt x="679156" y="0"/>
                </a:lnTo>
                <a:lnTo>
                  <a:pt x="1844345" y="0"/>
                </a:lnTo>
                <a:cubicBezTo>
                  <a:pt x="2116232" y="0"/>
                  <a:pt x="2336641" y="220409"/>
                  <a:pt x="2336641" y="492296"/>
                </a:cubicBezTo>
                <a:lnTo>
                  <a:pt x="2336641" y="1004404"/>
                </a:lnTo>
                <a:lnTo>
                  <a:pt x="2336641" y="1109552"/>
                </a:lnTo>
                <a:lnTo>
                  <a:pt x="2336641" y="1188420"/>
                </a:lnTo>
                <a:lnTo>
                  <a:pt x="2336641" y="1423504"/>
                </a:lnTo>
                <a:lnTo>
                  <a:pt x="2336641" y="1601848"/>
                </a:lnTo>
                <a:lnTo>
                  <a:pt x="1844345" y="1601848"/>
                </a:lnTo>
                <a:lnTo>
                  <a:pt x="1657484" y="1601848"/>
                </a:lnTo>
                <a:lnTo>
                  <a:pt x="492296" y="1601848"/>
                </a:lnTo>
                <a:cubicBezTo>
                  <a:pt x="220408" y="1601848"/>
                  <a:pt x="0" y="1381439"/>
                  <a:pt x="0" y="1109552"/>
                </a:cubicBezTo>
                <a:lnTo>
                  <a:pt x="0" y="588548"/>
                </a:lnTo>
                <a:lnTo>
                  <a:pt x="0" y="492296"/>
                </a:lnTo>
                <a:lnTo>
                  <a:pt x="0" y="413428"/>
                </a:lnTo>
                <a:lnTo>
                  <a:pt x="0" y="371414"/>
                </a:lnTo>
                <a:close/>
              </a:path>
            </a:pathLst>
          </a:custGeom>
          <a:solidFill>
            <a:srgbClr val="66D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开始构建图前，现在来决定下列事项：</a:t>
            </a: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对象图 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应该有一个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有意义的名称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，以表明其目的。</a:t>
            </a: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要给一些重要的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元素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标上名字。</a:t>
            </a:r>
          </a:p>
        </p:txBody>
      </p:sp>
      <p:sp>
        <p:nvSpPr>
          <p:cNvPr id="13" name="MH_SubTitle_3"/>
          <p:cNvSpPr/>
          <p:nvPr>
            <p:custDataLst>
              <p:tags r:id="rId7"/>
            </p:custDataLst>
          </p:nvPr>
        </p:nvSpPr>
        <p:spPr>
          <a:xfrm>
            <a:off x="6790961" y="3831704"/>
            <a:ext cx="5007256" cy="2865806"/>
          </a:xfrm>
          <a:custGeom>
            <a:avLst/>
            <a:gdLst>
              <a:gd name="connsiteX0" fmla="*/ 492296 w 2336641"/>
              <a:gd name="connsiteY0" fmla="*/ 0 h 1601848"/>
              <a:gd name="connsiteX1" fmla="*/ 1657484 w 2336641"/>
              <a:gd name="connsiteY1" fmla="*/ 0 h 1601848"/>
              <a:gd name="connsiteX2" fmla="*/ 1844345 w 2336641"/>
              <a:gd name="connsiteY2" fmla="*/ 0 h 1601848"/>
              <a:gd name="connsiteX3" fmla="*/ 2336641 w 2336641"/>
              <a:gd name="connsiteY3" fmla="*/ 0 h 1601848"/>
              <a:gd name="connsiteX4" fmla="*/ 2336641 w 2336641"/>
              <a:gd name="connsiteY4" fmla="*/ 297807 h 1601848"/>
              <a:gd name="connsiteX5" fmla="*/ 2336641 w 2336641"/>
              <a:gd name="connsiteY5" fmla="*/ 413429 h 1601848"/>
              <a:gd name="connsiteX6" fmla="*/ 2336641 w 2336641"/>
              <a:gd name="connsiteY6" fmla="*/ 492296 h 1601848"/>
              <a:gd name="connsiteX7" fmla="*/ 2336641 w 2336641"/>
              <a:gd name="connsiteY7" fmla="*/ 716907 h 1601848"/>
              <a:gd name="connsiteX8" fmla="*/ 2336641 w 2336641"/>
              <a:gd name="connsiteY8" fmla="*/ 1109552 h 1601848"/>
              <a:gd name="connsiteX9" fmla="*/ 1844345 w 2336641"/>
              <a:gd name="connsiteY9" fmla="*/ 1601848 h 1601848"/>
              <a:gd name="connsiteX10" fmla="*/ 679156 w 2336641"/>
              <a:gd name="connsiteY10" fmla="*/ 1601848 h 1601848"/>
              <a:gd name="connsiteX11" fmla="*/ 492296 w 2336641"/>
              <a:gd name="connsiteY11" fmla="*/ 1601848 h 1601848"/>
              <a:gd name="connsiteX12" fmla="*/ 0 w 2336641"/>
              <a:gd name="connsiteY12" fmla="*/ 1601848 h 1601848"/>
              <a:gd name="connsiteX13" fmla="*/ 0 w 2336641"/>
              <a:gd name="connsiteY13" fmla="*/ 1461527 h 1601848"/>
              <a:gd name="connsiteX14" fmla="*/ 0 w 2336641"/>
              <a:gd name="connsiteY14" fmla="*/ 1188420 h 1601848"/>
              <a:gd name="connsiteX15" fmla="*/ 0 w 2336641"/>
              <a:gd name="connsiteY15" fmla="*/ 1109552 h 1601848"/>
              <a:gd name="connsiteX16" fmla="*/ 0 w 2336641"/>
              <a:gd name="connsiteY16" fmla="*/ 1042427 h 1601848"/>
              <a:gd name="connsiteX17" fmla="*/ 0 w 2336641"/>
              <a:gd name="connsiteY17" fmla="*/ 492296 h 1601848"/>
              <a:gd name="connsiteX18" fmla="*/ 492296 w 2336641"/>
              <a:gd name="connsiteY18" fmla="*/ 0 h 160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6641" h="1601848">
                <a:moveTo>
                  <a:pt x="492296" y="0"/>
                </a:moveTo>
                <a:lnTo>
                  <a:pt x="1657484" y="0"/>
                </a:lnTo>
                <a:lnTo>
                  <a:pt x="1844345" y="0"/>
                </a:lnTo>
                <a:lnTo>
                  <a:pt x="2336641" y="0"/>
                </a:lnTo>
                <a:lnTo>
                  <a:pt x="2336641" y="297807"/>
                </a:lnTo>
                <a:lnTo>
                  <a:pt x="2336641" y="413429"/>
                </a:lnTo>
                <a:lnTo>
                  <a:pt x="2336641" y="492296"/>
                </a:lnTo>
                <a:lnTo>
                  <a:pt x="2336641" y="716907"/>
                </a:lnTo>
                <a:lnTo>
                  <a:pt x="2336641" y="1109552"/>
                </a:lnTo>
                <a:cubicBezTo>
                  <a:pt x="2336641" y="1381440"/>
                  <a:pt x="2116232" y="1601848"/>
                  <a:pt x="1844345" y="1601848"/>
                </a:cubicBezTo>
                <a:lnTo>
                  <a:pt x="679156" y="1601848"/>
                </a:lnTo>
                <a:lnTo>
                  <a:pt x="492296" y="1601848"/>
                </a:lnTo>
                <a:lnTo>
                  <a:pt x="0" y="1601848"/>
                </a:lnTo>
                <a:lnTo>
                  <a:pt x="0" y="1461527"/>
                </a:lnTo>
                <a:lnTo>
                  <a:pt x="0" y="1188420"/>
                </a:lnTo>
                <a:lnTo>
                  <a:pt x="0" y="1109552"/>
                </a:lnTo>
                <a:lnTo>
                  <a:pt x="0" y="1042427"/>
                </a:lnTo>
                <a:lnTo>
                  <a:pt x="0" y="492296"/>
                </a:lnTo>
                <a:cubicBezTo>
                  <a:pt x="0" y="220409"/>
                  <a:pt x="220408" y="0"/>
                  <a:pt x="492296" y="0"/>
                </a:cubicBezTo>
                <a:close/>
              </a:path>
            </a:pathLst>
          </a:custGeom>
          <a:solidFill>
            <a:srgbClr val="FF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需要</a:t>
            </a:r>
            <a:r>
              <a:rPr lang="zh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明确，对象之间的</a:t>
            </a:r>
            <a:r>
              <a:rPr lang="zh-CN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关联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对象的属性值 需要在图中标出，特别是一个对象的值和默认值不同的时候。</a:t>
            </a:r>
          </a:p>
          <a:p>
            <a:pPr marL="342900" lvl="0" indent="-342900" algn="just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添加适当的注释。</a:t>
            </a:r>
            <a:r>
              <a:rPr lang="en-US" altLang="zh-CN" sz="20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4111825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如何绘制对象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en-US" altLang="zh-CN" sz="28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82785" y="561093"/>
            <a:ext cx="48169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宋体" panose="02010600030101010101" pitchFamily="2" charset="-122"/>
              </a:rPr>
              <a:t>订单管理系统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宋体" panose="02010600030101010101" pitchFamily="2" charset="-122"/>
              </a:rPr>
              <a:t>的类图：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0" b="9279"/>
          <a:stretch/>
        </p:blipFill>
        <p:spPr bwMode="auto">
          <a:xfrm>
            <a:off x="1854939" y="1143032"/>
            <a:ext cx="8472594" cy="563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81150" y="50482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1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MH_Number_1"/>
          <p:cNvSpPr/>
          <p:nvPr>
            <p:custDataLst>
              <p:tags r:id="rId1"/>
            </p:custDataLst>
          </p:nvPr>
        </p:nvSpPr>
        <p:spPr>
          <a:xfrm>
            <a:off x="144306" y="130950"/>
            <a:ext cx="498951" cy="498614"/>
          </a:xfrm>
          <a:prstGeom prst="roundRect">
            <a:avLst>
              <a:gd name="adj" fmla="val 7615"/>
            </a:avLst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MH_Entry_1"/>
          <p:cNvSpPr/>
          <p:nvPr>
            <p:custDataLst>
              <p:tags r:id="rId2"/>
            </p:custDataLst>
          </p:nvPr>
        </p:nvSpPr>
        <p:spPr>
          <a:xfrm>
            <a:off x="750461" y="130950"/>
            <a:ext cx="4256968" cy="498614"/>
          </a:xfrm>
          <a:prstGeom prst="roundRect">
            <a:avLst>
              <a:gd name="adj" fmla="val 9124"/>
            </a:avLst>
          </a:prstGeom>
          <a:noFill/>
          <a:ln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200" b="1" spc="200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200" b="1" spc="200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如何绘制对象</a:t>
            </a:r>
            <a:r>
              <a:rPr lang="zh-CN" altLang="en-US" sz="22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en-US" altLang="zh-CN" sz="28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96842" y="561093"/>
            <a:ext cx="101856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宋体" panose="02010600030101010101" pitchFamily="2" charset="-122"/>
              </a:rPr>
              <a:t>订单管理系统</a:t>
            </a:r>
            <a:r>
              <a:rPr lang="zh-CN" altLang="en-US" sz="3600" b="1" dirty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系统的在营业过程中的一个</a:t>
            </a:r>
            <a:r>
              <a:rPr lang="zh-CN" altLang="en-US" sz="3600" b="1" dirty="0" smtClean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实例</a:t>
            </a:r>
            <a:r>
              <a:rPr lang="en-US" altLang="zh-CN" sz="3600" b="1" dirty="0" smtClean="0">
                <a:solidFill>
                  <a:srgbClr val="000000"/>
                </a:solidFill>
                <a:latin typeface="Verdana" panose="020B0604030504040204" pitchFamily="34" charset="0"/>
                <a:cs typeface="宋体" panose="02010600030101010101" pitchFamily="2" charset="-122"/>
              </a:rPr>
              <a:t>: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81150" y="50482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 rotWithShape="1">
          <a:blip r:embed="rId5"/>
          <a:srcRect l="5212" t="4836" r="5935" b="28331"/>
          <a:stretch/>
        </p:blipFill>
        <p:spPr>
          <a:xfrm>
            <a:off x="1743074" y="1193832"/>
            <a:ext cx="8693149" cy="55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43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086.pptx"/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516230504"/>
  <p:tag name="MH_LIBRARY" val="CONTENTS"/>
  <p:tag name="MH_TYPE" val="OTHERS"/>
  <p:tag name="ID" val="5458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Desc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1715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1715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1715"/>
  <p:tag name="MH_LIBRARY" val="GRAPHIC"/>
  <p:tag name="MH_TYPE" val="SubTitle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1715"/>
  <p:tag name="MH_LIBRARY" val="GRAPHIC"/>
  <p:tag name="MH_TYPE" val="SubTitl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31715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Desc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Other"/>
  <p:tag name="MH_ORDER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3956"/>
  <p:tag name="MH_LIBRARY" val="GRAPHIC"/>
  <p:tag name="MH_TYPE" val="SubTitle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9115359"/>
  <p:tag name="MH_LIBRARY" val="GRAPHIC"/>
  <p:tag name="MH_TYPE" val="Other"/>
  <p:tag name="MH_ORDER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Microsoft Office PowerPoint</Application>
  <PresentationFormat>宽屏</PresentationFormat>
  <Paragraphs>275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等线</vt:lpstr>
      <vt:lpstr>等线 Light</vt:lpstr>
      <vt:lpstr>华文中宋</vt:lpstr>
      <vt:lpstr>宋体</vt:lpstr>
      <vt:lpstr>微软雅黑</vt:lpstr>
      <vt:lpstr>Arial</vt:lpstr>
      <vt:lpstr>Calibri</vt:lpstr>
      <vt:lpstr>Helvetica</vt:lpstr>
      <vt:lpstr>Symbol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6086.pptx</dc:title>
  <dc:creator/>
  <cp:lastModifiedBy/>
  <cp:revision>1</cp:revision>
  <dcterms:created xsi:type="dcterms:W3CDTF">2017-04-25T07:11:31Z</dcterms:created>
  <dcterms:modified xsi:type="dcterms:W3CDTF">2018-12-09T12:29:52Z</dcterms:modified>
</cp:coreProperties>
</file>