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57" r:id="rId2"/>
    <p:sldId id="258" r:id="rId3"/>
    <p:sldId id="259" r:id="rId4"/>
    <p:sldId id="260" r:id="rId5"/>
    <p:sldId id="291" r:id="rId6"/>
    <p:sldId id="292" r:id="rId7"/>
    <p:sldId id="294" r:id="rId8"/>
    <p:sldId id="261" r:id="rId9"/>
    <p:sldId id="295" r:id="rId10"/>
    <p:sldId id="296" r:id="rId11"/>
    <p:sldId id="297" r:id="rId12"/>
    <p:sldId id="300" r:id="rId13"/>
    <p:sldId id="301" r:id="rId14"/>
    <p:sldId id="302" r:id="rId15"/>
    <p:sldId id="303" r:id="rId16"/>
    <p:sldId id="304" r:id="rId17"/>
    <p:sldId id="305" r:id="rId18"/>
    <p:sldId id="306" r:id="rId19"/>
    <p:sldId id="307" r:id="rId20"/>
    <p:sldId id="308" r:id="rId21"/>
    <p:sldId id="309" r:id="rId22"/>
    <p:sldId id="272" r:id="rId23"/>
    <p:sldId id="316" r:id="rId24"/>
    <p:sldId id="340" r:id="rId25"/>
    <p:sldId id="315" r:id="rId26"/>
    <p:sldId id="268" r:id="rId27"/>
    <p:sldId id="265" r:id="rId28"/>
    <p:sldId id="314" r:id="rId29"/>
    <p:sldId id="269" r:id="rId30"/>
    <p:sldId id="317" r:id="rId31"/>
    <p:sldId id="313" r:id="rId32"/>
    <p:sldId id="318" r:id="rId33"/>
    <p:sldId id="319" r:id="rId34"/>
    <p:sldId id="320" r:id="rId35"/>
    <p:sldId id="321" r:id="rId36"/>
    <p:sldId id="322" r:id="rId37"/>
    <p:sldId id="323" r:id="rId38"/>
    <p:sldId id="312" r:id="rId39"/>
    <p:sldId id="325" r:id="rId40"/>
    <p:sldId id="271" r:id="rId41"/>
    <p:sldId id="336" r:id="rId42"/>
    <p:sldId id="337" r:id="rId43"/>
    <p:sldId id="338" r:id="rId44"/>
    <p:sldId id="339" r:id="rId45"/>
    <p:sldId id="332" r:id="rId46"/>
    <p:sldId id="334" r:id="rId47"/>
    <p:sldId id="335" r:id="rId48"/>
    <p:sldId id="310" r:id="rId49"/>
    <p:sldId id="331" r:id="rId50"/>
    <p:sldId id="311" r:id="rId51"/>
    <p:sldId id="293" r:id="rId52"/>
    <p:sldId id="290" r:id="rId5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55DB"/>
    <a:srgbClr val="F8D845"/>
    <a:srgbClr val="2DCCDF"/>
    <a:srgbClr val="F040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6" autoAdjust="0"/>
    <p:restoredTop sz="94660"/>
  </p:normalViewPr>
  <p:slideViewPr>
    <p:cSldViewPr snapToGrid="0">
      <p:cViewPr varScale="1">
        <p:scale>
          <a:sx n="86" d="100"/>
          <a:sy n="86" d="100"/>
        </p:scale>
        <p:origin x="248" y="7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notesMaster" Target="notesMasters/notesMaster1.xml"/><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FFD89C-078C-4DA4-9D52-61FF06D16E65}" type="datetimeFigureOut">
              <a:rPr lang="zh-CN" altLang="en-US" smtClean="0"/>
              <a:t>2018/11/11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C2D69E-C9A1-410D-8E10-6AC7DEF0BEB5}" type="slidenum">
              <a:rPr lang="zh-CN" altLang="en-US" smtClean="0"/>
              <a:t>‹#›</a:t>
            </a:fld>
            <a:endParaRPr lang="zh-CN" altLang="en-US"/>
          </a:p>
        </p:txBody>
      </p:sp>
    </p:spTree>
    <p:extLst>
      <p:ext uri="{BB962C8B-B14F-4D97-AF65-F5344CB8AC3E}">
        <p14:creationId xmlns:p14="http://schemas.microsoft.com/office/powerpoint/2010/main" val="1060627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7F7A2D0-6E26-42CB-A1FC-1BE3E6861CD8}"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14946157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3373590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9486115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40130256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14376691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7694228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46</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13065868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47</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6454862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7F7A2D0-6E26-42CB-A1FC-1BE3E6861CD8}"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52</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4279980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2941031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1435884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17096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4014706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3135248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462439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512749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3346929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p:cNvSpPr/>
          <p:nvPr userDrawn="1"/>
        </p:nvSpPr>
        <p:spPr>
          <a:xfrm>
            <a:off x="4354513" y="-635000"/>
            <a:ext cx="727075" cy="63500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矩形 4"/>
          <p:cNvSpPr/>
          <p:nvPr userDrawn="1"/>
        </p:nvSpPr>
        <p:spPr>
          <a:xfrm>
            <a:off x="5348288" y="-635000"/>
            <a:ext cx="725487" cy="635000"/>
          </a:xfrm>
          <a:prstGeom prst="rect">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p:cNvSpPr/>
          <p:nvPr userDrawn="1"/>
        </p:nvSpPr>
        <p:spPr>
          <a:xfrm>
            <a:off x="6340475" y="-635000"/>
            <a:ext cx="725488" cy="635000"/>
          </a:xfrm>
          <a:prstGeom prst="rect">
            <a:avLst/>
          </a:pr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矩形 6"/>
          <p:cNvSpPr/>
          <p:nvPr userDrawn="1"/>
        </p:nvSpPr>
        <p:spPr>
          <a:xfrm>
            <a:off x="7332663" y="-635000"/>
            <a:ext cx="727075" cy="635000"/>
          </a:xfrm>
          <a:prstGeom prst="rect">
            <a:avLst/>
          </a:pr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8" name="日期占位符 3"/>
          <p:cNvSpPr>
            <a:spLocks noGrp="1"/>
          </p:cNvSpPr>
          <p:nvPr>
            <p:ph type="dt" sz="half" idx="10"/>
          </p:nvPr>
        </p:nvSpPr>
        <p:spPr/>
        <p:txBody>
          <a:bodyPr/>
          <a:lstStyle>
            <a:lvl1pPr>
              <a:defRPr/>
            </a:lvl1pPr>
          </a:lstStyle>
          <a:p>
            <a:pPr>
              <a:defRPr/>
            </a:pPr>
            <a:fld id="{ADC0D994-80B8-4FC9-A3A8-D6716D8402D7}" type="datetimeFigureOut">
              <a:rPr lang="zh-CN" altLang="en-US"/>
              <a:t>2018/11/11</a:t>
            </a:fld>
            <a:endParaRPr lang="zh-CN" altLang="en-US"/>
          </a:p>
        </p:txBody>
      </p:sp>
      <p:sp>
        <p:nvSpPr>
          <p:cNvPr id="9" name="页脚占位符 4"/>
          <p:cNvSpPr>
            <a:spLocks noGrp="1"/>
          </p:cNvSpPr>
          <p:nvPr>
            <p:ph type="ftr" sz="quarter" idx="11"/>
          </p:nvPr>
        </p:nvSpPr>
        <p:spPr/>
        <p:txBody>
          <a:bodyPr/>
          <a:lstStyle>
            <a:lvl1pPr>
              <a:defRPr/>
            </a:lvl1pPr>
          </a:lstStyle>
          <a:p>
            <a:pPr>
              <a:defRPr/>
            </a:pPr>
            <a:endParaRPr lang="zh-CN" altLang="en-US"/>
          </a:p>
        </p:txBody>
      </p:sp>
      <p:sp>
        <p:nvSpPr>
          <p:cNvPr id="10" name="灯片编号占位符 5"/>
          <p:cNvSpPr>
            <a:spLocks noGrp="1"/>
          </p:cNvSpPr>
          <p:nvPr>
            <p:ph type="sldNum" sz="quarter" idx="12"/>
          </p:nvPr>
        </p:nvSpPr>
        <p:spPr/>
        <p:txBody>
          <a:bodyPr/>
          <a:lstStyle>
            <a:lvl1pPr>
              <a:defRPr/>
            </a:lvl1pPr>
          </a:lstStyle>
          <a:p>
            <a:pPr>
              <a:defRPr/>
            </a:pPr>
            <a:fld id="{7ED633B5-7627-4AB2-BA1D-D13942A7C722}" type="slidenum">
              <a:rPr lang="zh-CN" altLang="en-US"/>
              <a:t>‹#›</a:t>
            </a:fld>
            <a:endParaRPr lang="zh-CN" altLang="en-US"/>
          </a:p>
        </p:txBody>
      </p:sp>
    </p:spTree>
    <p:extLst>
      <p:ext uri="{BB962C8B-B14F-4D97-AF65-F5344CB8AC3E}">
        <p14:creationId xmlns:p14="http://schemas.microsoft.com/office/powerpoint/2010/main" val="3645995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BD357AC0-5D77-4230-88F1-A9A6667A77F3}" type="datetimeFigureOut">
              <a:rPr lang="zh-CN" altLang="en-US"/>
              <a:t>2018/11/11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5C5D5E5-7B37-4A74-BF88-69448A0A7E69}" type="slidenum">
              <a:rPr lang="zh-CN" altLang="en-US"/>
              <a:t>‹#›</a:t>
            </a:fld>
            <a:endParaRPr lang="zh-CN" altLang="en-US"/>
          </a:p>
        </p:txBody>
      </p:sp>
    </p:spTree>
    <p:extLst>
      <p:ext uri="{BB962C8B-B14F-4D97-AF65-F5344CB8AC3E}">
        <p14:creationId xmlns:p14="http://schemas.microsoft.com/office/powerpoint/2010/main" val="232864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19EDAB08-1CF6-4C43-A920-2179BF26F68A}" type="datetimeFigureOut">
              <a:rPr lang="zh-CN" altLang="en-US"/>
              <a:t>2018/11/11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F15A8C7-95FD-44BF-9544-E75299FC2E0D}" type="slidenum">
              <a:rPr lang="zh-CN" altLang="en-US"/>
              <a:t>‹#›</a:t>
            </a:fld>
            <a:endParaRPr lang="zh-CN" altLang="en-US"/>
          </a:p>
        </p:txBody>
      </p:sp>
    </p:spTree>
    <p:extLst>
      <p:ext uri="{BB962C8B-B14F-4D97-AF65-F5344CB8AC3E}">
        <p14:creationId xmlns:p14="http://schemas.microsoft.com/office/powerpoint/2010/main" val="393016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7531D351-7A7B-42CD-9539-EAF7EFD93439}" type="datetimeFigureOut">
              <a:rPr lang="zh-CN" altLang="en-US"/>
              <a:t>2018/11/11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215DE58-A9F7-47F8-B1A5-3482AB88A86D}" type="slidenum">
              <a:rPr lang="zh-CN" altLang="en-US"/>
              <a:t>‹#›</a:t>
            </a:fld>
            <a:endParaRPr lang="zh-CN" altLang="en-US"/>
          </a:p>
        </p:txBody>
      </p:sp>
    </p:spTree>
    <p:extLst>
      <p:ext uri="{BB962C8B-B14F-4D97-AF65-F5344CB8AC3E}">
        <p14:creationId xmlns:p14="http://schemas.microsoft.com/office/powerpoint/2010/main" val="4137819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AE928CAF-8369-4795-AF33-3A4767222B91}" type="datetimeFigureOut">
              <a:rPr lang="zh-CN" altLang="en-US"/>
              <a:t>2018/11/11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7EFD819-AC47-454A-BD59-4214FC721B4D}" type="slidenum">
              <a:rPr lang="zh-CN" altLang="en-US"/>
              <a:t>‹#›</a:t>
            </a:fld>
            <a:endParaRPr lang="zh-CN" altLang="en-US"/>
          </a:p>
        </p:txBody>
      </p:sp>
    </p:spTree>
    <p:extLst>
      <p:ext uri="{BB962C8B-B14F-4D97-AF65-F5344CB8AC3E}">
        <p14:creationId xmlns:p14="http://schemas.microsoft.com/office/powerpoint/2010/main" val="211275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47095DD4-4F3B-4808-A30D-7D90FE156196}" type="datetimeFigureOut">
              <a:rPr lang="zh-CN" altLang="en-US"/>
              <a:t>2018/11/11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E756093-4A46-499A-9884-1C2D0032A2BD}" type="slidenum">
              <a:rPr lang="zh-CN" altLang="en-US"/>
              <a:t>‹#›</a:t>
            </a:fld>
            <a:endParaRPr lang="zh-CN" altLang="en-US"/>
          </a:p>
        </p:txBody>
      </p:sp>
    </p:spTree>
    <p:extLst>
      <p:ext uri="{BB962C8B-B14F-4D97-AF65-F5344CB8AC3E}">
        <p14:creationId xmlns:p14="http://schemas.microsoft.com/office/powerpoint/2010/main" val="3374596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0F38ECF9-734B-498A-AED7-22FBE7C54B7D}" type="datetimeFigureOut">
              <a:rPr lang="zh-CN" altLang="en-US"/>
              <a:t>2018/11/11</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B86CD987-8BDA-4450-AC09-E25E4FCA7BD8}" type="slidenum">
              <a:rPr lang="zh-CN" altLang="en-US"/>
              <a:t>‹#›</a:t>
            </a:fld>
            <a:endParaRPr lang="zh-CN" altLang="en-US"/>
          </a:p>
        </p:txBody>
      </p:sp>
    </p:spTree>
    <p:extLst>
      <p:ext uri="{BB962C8B-B14F-4D97-AF65-F5344CB8AC3E}">
        <p14:creationId xmlns:p14="http://schemas.microsoft.com/office/powerpoint/2010/main" val="210527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E40078CA-1F4D-47CD-9154-F02C31F7FB8A}" type="datetimeFigureOut">
              <a:rPr lang="zh-CN" altLang="en-US"/>
              <a:t>2018/11/11</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6AE03EF7-31BD-4E45-ACFC-2AD2C196B30B}" type="slidenum">
              <a:rPr lang="zh-CN" altLang="en-US"/>
              <a:t>‹#›</a:t>
            </a:fld>
            <a:endParaRPr lang="zh-CN" altLang="en-US"/>
          </a:p>
        </p:txBody>
      </p:sp>
    </p:spTree>
    <p:extLst>
      <p:ext uri="{BB962C8B-B14F-4D97-AF65-F5344CB8AC3E}">
        <p14:creationId xmlns:p14="http://schemas.microsoft.com/office/powerpoint/2010/main" val="593454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38C98D2-7900-47B0-8797-F2A465A4E0BC}" type="datetimeFigureOut">
              <a:rPr lang="zh-CN" altLang="en-US"/>
              <a:t>2018/11/11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EC14287A-F440-4F72-A425-03D3EEDCF104}" type="slidenum">
              <a:rPr lang="zh-CN" altLang="en-US"/>
              <a:t>‹#›</a:t>
            </a:fld>
            <a:endParaRPr lang="zh-CN" altLang="en-US"/>
          </a:p>
        </p:txBody>
      </p:sp>
    </p:spTree>
    <p:extLst>
      <p:ext uri="{BB962C8B-B14F-4D97-AF65-F5344CB8AC3E}">
        <p14:creationId xmlns:p14="http://schemas.microsoft.com/office/powerpoint/2010/main" val="517410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3C912FA-D875-4380-840D-80FF85EE7454}" type="datetimeFigureOut">
              <a:rPr lang="zh-CN" altLang="en-US"/>
              <a:t>2018/11/11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576A3F9-A94C-4408-9B16-290FB94441D5}" type="slidenum">
              <a:rPr lang="zh-CN" altLang="en-US"/>
              <a:t>‹#›</a:t>
            </a:fld>
            <a:endParaRPr lang="zh-CN" altLang="en-US"/>
          </a:p>
        </p:txBody>
      </p:sp>
    </p:spTree>
    <p:extLst>
      <p:ext uri="{BB962C8B-B14F-4D97-AF65-F5344CB8AC3E}">
        <p14:creationId xmlns:p14="http://schemas.microsoft.com/office/powerpoint/2010/main" val="120693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27E70ED-B919-4EE0-AAE4-DDCC899DA985}" type="datetimeFigureOut">
              <a:rPr lang="zh-CN" altLang="en-US"/>
              <a:t>2018/11/11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4396033-7AC3-43DA-ABC7-DC3B472055B9}" type="slidenum">
              <a:rPr lang="zh-CN" altLang="en-US"/>
              <a:t>‹#›</a:t>
            </a:fld>
            <a:endParaRPr lang="zh-CN" altLang="en-US"/>
          </a:p>
        </p:txBody>
      </p:sp>
    </p:spTree>
    <p:extLst>
      <p:ext uri="{BB962C8B-B14F-4D97-AF65-F5344CB8AC3E}">
        <p14:creationId xmlns:p14="http://schemas.microsoft.com/office/powerpoint/2010/main" val="172231749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Calibri" panose="020F05020202040A0204"/>
              </a:defRPr>
            </a:lvl1pPr>
          </a:lstStyle>
          <a:p>
            <a:pPr>
              <a:defRPr/>
            </a:pPr>
            <a:fld id="{51113AF7-8E6F-4278-AF14-1BCE30728F88}" type="datetimeFigureOut">
              <a:rPr lang="zh-CN" altLang="en-US"/>
              <a:t>2018/11/11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Calibri" panose="020F05020202040A0204"/>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pPr>
              <a:defRPr/>
            </a:pPr>
            <a:fld id="{CF0A8334-D66D-4FC8-ABFE-8D7C9EA2E675}" type="slidenum">
              <a:rPr lang="zh-CN" altLang="en-US"/>
              <a:t>‹#›</a:t>
            </a:fld>
            <a:endParaRPr lang="zh-CN" altLang="en-US"/>
          </a:p>
        </p:txBody>
      </p:sp>
    </p:spTree>
    <p:extLst>
      <p:ext uri="{BB962C8B-B14F-4D97-AF65-F5344CB8AC3E}">
        <p14:creationId xmlns:p14="http://schemas.microsoft.com/office/powerpoint/2010/main" val="19200691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hyperlink" Target="mailto:31601416@stu.zucc.edu.cn" TargetMode="External"/><Relationship Id="rId4" Type="http://schemas.openxmlformats.org/officeDocument/2006/relationships/hyperlink" Target="mailto:31601417@stu.zucc.edu.cn" TargetMode="External"/><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3087" name="组合 17"/>
          <p:cNvGrpSpPr/>
          <p:nvPr/>
        </p:nvGrpSpPr>
        <p:grpSpPr bwMode="auto">
          <a:xfrm>
            <a:off x="5623355" y="2156966"/>
            <a:ext cx="6352566" cy="1703219"/>
            <a:chOff x="668354" y="2535863"/>
            <a:chExt cx="6353031" cy="1702841"/>
          </a:xfrm>
        </p:grpSpPr>
        <p:sp>
          <p:nvSpPr>
            <p:cNvPr id="3089" name="文本框 18"/>
            <p:cNvSpPr txBox="1">
              <a:spLocks noChangeArrowheads="1"/>
            </p:cNvSpPr>
            <p:nvPr/>
          </p:nvSpPr>
          <p:spPr bwMode="auto">
            <a:xfrm>
              <a:off x="668354" y="2535863"/>
              <a:ext cx="4734746" cy="46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algn="ctr"/>
              <a:r>
                <a:rPr lang="zh-CN" altLang="en-US" sz="2400" dirty="0">
                  <a:latin typeface="碳纤维正粗黑简体" panose="02010601030101010101" pitchFamily="2" charset="-122"/>
                  <a:ea typeface="碳纤维正粗黑简体" panose="02010601030101010101" pitchFamily="2" charset="-122"/>
                </a:rPr>
                <a:t>软件工程系列课程教学辅助网站</a:t>
              </a:r>
            </a:p>
          </p:txBody>
        </p:sp>
        <p:sp>
          <p:nvSpPr>
            <p:cNvPr id="3090" name="文本框 19"/>
            <p:cNvSpPr txBox="1">
              <a:spLocks noChangeArrowheads="1"/>
            </p:cNvSpPr>
            <p:nvPr/>
          </p:nvSpPr>
          <p:spPr bwMode="auto">
            <a:xfrm>
              <a:off x="786816" y="3223267"/>
              <a:ext cx="6234569" cy="101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6000" b="1"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rPr>
                <a:t>需求工程计划</a:t>
              </a:r>
            </a:p>
          </p:txBody>
        </p:sp>
      </p:grpSp>
      <p:sp>
        <p:nvSpPr>
          <p:cNvPr id="19" name="文本框 20">
            <a:extLst>
              <a:ext uri="{FF2B5EF4-FFF2-40B4-BE49-F238E27FC236}">
                <a16:creationId xmlns:a16="http://schemas.microsoft.com/office/drawing/2014/main" xmlns="" id="{BF8FCF71-D7AD-4532-88EB-DDF92FFF21E2}"/>
              </a:ext>
            </a:extLst>
          </p:cNvPr>
          <p:cNvSpPr txBox="1">
            <a:spLocks noChangeArrowheads="1"/>
          </p:cNvSpPr>
          <p:nvPr/>
        </p:nvSpPr>
        <p:spPr bwMode="auto">
          <a:xfrm>
            <a:off x="5741808" y="4337050"/>
            <a:ext cx="60499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报告小组：</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PRD2018-G12</a:t>
            </a:r>
            <a:endParaRPr kumimoji="0" lang="zh-CN" altLang="en-US" sz="1600" b="0" i="0" u="none" strike="noStrike" kern="1200" cap="none" spc="0" normalizeH="0" baseline="0" noProof="0" dirty="0">
              <a:ln>
                <a:noFill/>
              </a:ln>
              <a:solidFill>
                <a:schemeClr val="bg2">
                  <a:lumMod val="50000"/>
                </a:schemeClr>
              </a:solidFill>
              <a:effectLst/>
              <a:uLnTx/>
              <a:uFillTx/>
              <a:latin typeface="微软雅黑" panose="020B0503020204020204" pitchFamily="34" charset="-122"/>
              <a:ea typeface="微软雅黑" panose="020B0503020204020204" pitchFamily="34" charset="-122"/>
            </a:endParaRPr>
          </a:p>
        </p:txBody>
      </p:sp>
      <p:sp>
        <p:nvSpPr>
          <p:cNvPr id="20" name="文本框 20">
            <a:extLst>
              <a:ext uri="{FF2B5EF4-FFF2-40B4-BE49-F238E27FC236}">
                <a16:creationId xmlns:a16="http://schemas.microsoft.com/office/drawing/2014/main" xmlns="" id="{47E1FD84-A982-40AD-8826-1F26BA7BBC3B}"/>
              </a:ext>
            </a:extLst>
          </p:cNvPr>
          <p:cNvSpPr txBox="1">
            <a:spLocks noChangeArrowheads="1"/>
          </p:cNvSpPr>
          <p:nvPr/>
        </p:nvSpPr>
        <p:spPr bwMode="auto">
          <a:xfrm>
            <a:off x="5741808" y="4675187"/>
            <a:ext cx="60499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小组成员：刘祺，陈铭阳，蓝舒雯，赵唯皓，赵佳锋</a:t>
            </a:r>
            <a:endParaRPr kumimoji="0" lang="zh-CN" altLang="en-US" sz="1600" b="0" i="0" u="none" strike="noStrike" kern="1200" cap="none" spc="0" normalizeH="0" baseline="0" noProof="0" dirty="0">
              <a:ln>
                <a:noFill/>
              </a:ln>
              <a:solidFill>
                <a:schemeClr val="bg2">
                  <a:lumMod val="50000"/>
                </a:schemeClr>
              </a:solidFill>
              <a:effectLst/>
              <a:uLnTx/>
              <a:uFillTx/>
              <a:latin typeface="微软雅黑" panose="020B0503020204020204" pitchFamily="34" charset="-122"/>
              <a:ea typeface="微软雅黑" panose="020B0503020204020204" pitchFamily="34" charset="-122"/>
            </a:endParaRPr>
          </a:p>
        </p:txBody>
      </p:sp>
      <p:pic>
        <p:nvPicPr>
          <p:cNvPr id="21" name="图片 20">
            <a:extLst>
              <a:ext uri="{FF2B5EF4-FFF2-40B4-BE49-F238E27FC236}">
                <a16:creationId xmlns:a16="http://schemas.microsoft.com/office/drawing/2014/main" xmlns="" id="{BC787C7F-1099-4971-B84D-56BC987FBD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5833963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087"/>
                                        </p:tgtEl>
                                        <p:attrNameLst>
                                          <p:attrName>style.visibility</p:attrName>
                                        </p:attrNameLst>
                                      </p:cBhvr>
                                      <p:to>
                                        <p:strVal val="visible"/>
                                      </p:to>
                                    </p:set>
                                    <p:animEffect transition="in" filter="randombar(horizontal)">
                                      <p:cBhvr>
                                        <p:cTn id="7" dur="500"/>
                                        <p:tgtEl>
                                          <p:spTgt spid="308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randombar(horizontal)">
                                      <p:cBhvr>
                                        <p:cTn id="10" dur="500"/>
                                        <p:tgtEl>
                                          <p:spTgt spid="1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randombar(horizontal)">
                                      <p:cBhvr>
                                        <p:cTn id="16" dur="500"/>
                                        <p:tgtEl>
                                          <p:spTgt spid="5"/>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randombar(horizontal)">
                                      <p:cBhvr>
                                        <p:cTn id="22" dur="500"/>
                                        <p:tgtEl>
                                          <p:spTgt spid="8"/>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randombar(horizontal)">
                                      <p:cBhvr>
                                        <p:cTn id="25" dur="500"/>
                                        <p:tgtEl>
                                          <p:spTgt spid="9"/>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randombar(horizontal)">
                                      <p:cBhvr>
                                        <p:cTn id="28" dur="500"/>
                                        <p:tgtEl>
                                          <p:spTgt spid="10"/>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randombar(horizontal)">
                                      <p:cBhvr>
                                        <p:cTn id="31" dur="500"/>
                                        <p:tgtEl>
                                          <p:spTgt spid="11"/>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randombar(horizontal)">
                                      <p:cBhvr>
                                        <p:cTn id="34" dur="500"/>
                                        <p:tgtEl>
                                          <p:spTgt spid="12"/>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randombar(horizontal)">
                                      <p:cBhvr>
                                        <p:cTn id="37" dur="500"/>
                                        <p:tgtEl>
                                          <p:spTgt spid="13"/>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randombar(horizontal)">
                                      <p:cBhvr>
                                        <p:cTn id="40" dur="500"/>
                                        <p:tgtEl>
                                          <p:spTgt spid="14"/>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randombar(horizontal)">
                                      <p:cBhvr>
                                        <p:cTn id="43" dur="500"/>
                                        <p:tgtEl>
                                          <p:spTgt spid="15"/>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randombar(horizontal)">
                                      <p:cBhvr>
                                        <p:cTn id="4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a:solidFill>
                  <a:srgbClr val="F77258"/>
                </a:solidFill>
                <a:latin typeface="微软雅黑" panose="020B0503020204020204" pitchFamily="34" charset="-122"/>
                <a:ea typeface="微软雅黑" panose="020B0503020204020204" pitchFamily="34" charset="-122"/>
              </a:rPr>
              <a:t>项目概述</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16" name="图片 15">
            <a:extLst>
              <a:ext uri="{FF2B5EF4-FFF2-40B4-BE49-F238E27FC236}">
                <a16:creationId xmlns:a16="http://schemas.microsoft.com/office/drawing/2014/main" xmlns="" id="{B154B15D-ECF6-499D-A8EF-C535DDEC0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0" name="文本框 9">
            <a:extLst>
              <a:ext uri="{FF2B5EF4-FFF2-40B4-BE49-F238E27FC236}">
                <a16:creationId xmlns:a16="http://schemas.microsoft.com/office/drawing/2014/main" xmlns="" id="{650AABB2-42CF-4449-9294-842C3B5611F8}"/>
              </a:ext>
            </a:extLst>
          </p:cNvPr>
          <p:cNvSpPr txBox="1">
            <a:spLocks noChangeArrowheads="1"/>
          </p:cNvSpPr>
          <p:nvPr/>
        </p:nvSpPr>
        <p:spPr bwMode="auto">
          <a:xfrm>
            <a:off x="4291739" y="135171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产品</a:t>
            </a:r>
          </a:p>
        </p:txBody>
      </p:sp>
      <p:sp>
        <p:nvSpPr>
          <p:cNvPr id="11" name="文本框 10">
            <a:extLst>
              <a:ext uri="{FF2B5EF4-FFF2-40B4-BE49-F238E27FC236}">
                <a16:creationId xmlns:a16="http://schemas.microsoft.com/office/drawing/2014/main" xmlns="" id="{06307882-6953-4FB7-AB4B-C061A0CB04F0}"/>
              </a:ext>
            </a:extLst>
          </p:cNvPr>
          <p:cNvSpPr txBox="1"/>
          <p:nvPr/>
        </p:nvSpPr>
        <p:spPr>
          <a:xfrm>
            <a:off x="5162745" y="2519149"/>
            <a:ext cx="1800493" cy="369332"/>
          </a:xfrm>
          <a:prstGeom prst="rect">
            <a:avLst/>
          </a:prstGeom>
          <a:noFill/>
        </p:spPr>
        <p:txBody>
          <a:bodyPr wrap="none" rtlCol="0">
            <a:spAutoFit/>
          </a:bodyPr>
          <a:lstStyle/>
          <a:p>
            <a:r>
              <a:rPr kumimoji="1" lang="zh-CN" altLang="en-US" b="1" dirty="0">
                <a:latin typeface="Microsoft YaHei" charset="-122"/>
                <a:ea typeface="Microsoft YaHei" charset="-122"/>
                <a:cs typeface="Microsoft YaHei" charset="-122"/>
              </a:rPr>
              <a:t>需要交付的文件</a:t>
            </a:r>
          </a:p>
        </p:txBody>
      </p:sp>
      <p:graphicFrame>
        <p:nvGraphicFramePr>
          <p:cNvPr id="2" name="表格 1">
            <a:extLst>
              <a:ext uri="{FF2B5EF4-FFF2-40B4-BE49-F238E27FC236}">
                <a16:creationId xmlns:a16="http://schemas.microsoft.com/office/drawing/2014/main" xmlns="" id="{B886CD35-46B2-47DC-B820-0A26D49E9DB1}"/>
              </a:ext>
            </a:extLst>
          </p:cNvPr>
          <p:cNvGraphicFramePr>
            <a:graphicFrameLocks noGrp="1"/>
          </p:cNvGraphicFramePr>
          <p:nvPr>
            <p:extLst>
              <p:ext uri="{D42A27DB-BD31-4B8C-83A1-F6EECF244321}">
                <p14:modId xmlns:p14="http://schemas.microsoft.com/office/powerpoint/2010/main" val="1863924778"/>
              </p:ext>
            </p:extLst>
          </p:nvPr>
        </p:nvGraphicFramePr>
        <p:xfrm>
          <a:off x="4419600" y="3144020"/>
          <a:ext cx="3352800" cy="1438275"/>
        </p:xfrm>
        <a:graphic>
          <a:graphicData uri="http://schemas.openxmlformats.org/drawingml/2006/table">
            <a:tbl>
              <a:tblPr firstRow="1" firstCol="1" bandRow="1">
                <a:tableStyleId>{5C22544A-7EE6-4342-B048-85BDC9FD1C3A}</a:tableStyleId>
              </a:tblPr>
              <a:tblGrid>
                <a:gridCol w="3352800">
                  <a:extLst>
                    <a:ext uri="{9D8B030D-6E8A-4147-A177-3AD203B41FA5}">
                      <a16:colId xmlns:a16="http://schemas.microsoft.com/office/drawing/2014/main" xmlns="" val="3706096187"/>
                    </a:ext>
                  </a:extLst>
                </a:gridCol>
              </a:tblGrid>
              <a:tr h="202565">
                <a:tc>
                  <a:txBody>
                    <a:bodyPr/>
                    <a:lstStyle/>
                    <a:p>
                      <a:pPr>
                        <a:spcAft>
                          <a:spcPts val="0"/>
                        </a:spcAft>
                      </a:pPr>
                      <a:r>
                        <a:rPr lang="zh-CN" sz="1200">
                          <a:effectLst/>
                        </a:rPr>
                        <a:t>《可行性分析报告》</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2811962000"/>
                  </a:ext>
                </a:extLst>
              </a:tr>
              <a:tr h="212725">
                <a:tc>
                  <a:txBody>
                    <a:bodyPr/>
                    <a:lstStyle/>
                    <a:p>
                      <a:pPr>
                        <a:spcAft>
                          <a:spcPts val="0"/>
                        </a:spcAft>
                      </a:pPr>
                      <a:r>
                        <a:rPr lang="zh-CN" sz="1200">
                          <a:effectLst/>
                        </a:rPr>
                        <a:t>《项目章程》</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2849897419"/>
                  </a:ext>
                </a:extLst>
              </a:tr>
              <a:tr h="202565">
                <a:tc>
                  <a:txBody>
                    <a:bodyPr/>
                    <a:lstStyle/>
                    <a:p>
                      <a:pPr>
                        <a:spcAft>
                          <a:spcPts val="0"/>
                        </a:spcAft>
                      </a:pPr>
                      <a:r>
                        <a:rPr lang="zh-CN" sz="1200" dirty="0">
                          <a:effectLst/>
                        </a:rPr>
                        <a:t>《总体项目计划》</a:t>
                      </a:r>
                      <a:endParaRPr lang="zh-CN" sz="12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2963720025"/>
                  </a:ext>
                </a:extLst>
              </a:tr>
              <a:tr h="212725">
                <a:tc>
                  <a:txBody>
                    <a:bodyPr/>
                    <a:lstStyle/>
                    <a:p>
                      <a:pPr>
                        <a:spcAft>
                          <a:spcPts val="0"/>
                        </a:spcAft>
                      </a:pPr>
                      <a:r>
                        <a:rPr lang="zh-CN" sz="1200" dirty="0">
                          <a:effectLst/>
                        </a:rPr>
                        <a:t>《</a:t>
                      </a:r>
                      <a:r>
                        <a:rPr lang="en-US" sz="1200" dirty="0">
                          <a:effectLst/>
                        </a:rPr>
                        <a:t>QA</a:t>
                      </a:r>
                      <a:r>
                        <a:rPr lang="zh-CN" sz="1200" dirty="0">
                          <a:effectLst/>
                        </a:rPr>
                        <a:t>计划》</a:t>
                      </a:r>
                      <a:endParaRPr lang="zh-CN" sz="12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2422611440"/>
                  </a:ext>
                </a:extLst>
              </a:tr>
              <a:tr h="202565">
                <a:tc>
                  <a:txBody>
                    <a:bodyPr/>
                    <a:lstStyle/>
                    <a:p>
                      <a:pPr>
                        <a:spcAft>
                          <a:spcPts val="0"/>
                        </a:spcAft>
                      </a:pPr>
                      <a:r>
                        <a:rPr lang="zh-CN" sz="1200" dirty="0">
                          <a:effectLst/>
                        </a:rPr>
                        <a:t>《需求工程计划》</a:t>
                      </a:r>
                      <a:endParaRPr lang="zh-CN" sz="12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3855431932"/>
                  </a:ext>
                </a:extLst>
              </a:tr>
              <a:tr h="202565">
                <a:tc>
                  <a:txBody>
                    <a:bodyPr/>
                    <a:lstStyle/>
                    <a:p>
                      <a:pPr>
                        <a:spcAft>
                          <a:spcPts val="0"/>
                        </a:spcAft>
                      </a:pPr>
                      <a:r>
                        <a:rPr lang="zh-CN" sz="1200" dirty="0">
                          <a:effectLst/>
                        </a:rPr>
                        <a:t>《软件需求规格说明书》</a:t>
                      </a:r>
                      <a:endParaRPr lang="zh-CN" sz="12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3192941425"/>
                  </a:ext>
                </a:extLst>
              </a:tr>
              <a:tr h="202565">
                <a:tc>
                  <a:txBody>
                    <a:bodyPr/>
                    <a:lstStyle/>
                    <a:p>
                      <a:pPr>
                        <a:spcAft>
                          <a:spcPts val="0"/>
                        </a:spcAft>
                      </a:pPr>
                      <a:r>
                        <a:rPr lang="zh-CN" sz="1200" dirty="0">
                          <a:effectLst/>
                        </a:rPr>
                        <a:t>《软件需求变更文档》</a:t>
                      </a:r>
                      <a:endParaRPr lang="zh-CN" sz="12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2662759233"/>
                  </a:ext>
                </a:extLst>
              </a:tr>
            </a:tbl>
          </a:graphicData>
        </a:graphic>
      </p:graphicFrame>
    </p:spTree>
    <p:extLst>
      <p:ext uri="{BB962C8B-B14F-4D97-AF65-F5344CB8AC3E}">
        <p14:creationId xmlns:p14="http://schemas.microsoft.com/office/powerpoint/2010/main" val="26932965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a:solidFill>
                  <a:srgbClr val="F77258"/>
                </a:solidFill>
                <a:latin typeface="微软雅黑" panose="020B0503020204020204" pitchFamily="34" charset="-122"/>
                <a:ea typeface="微软雅黑" panose="020B0503020204020204" pitchFamily="34" charset="-122"/>
              </a:rPr>
              <a:t>项目概述</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16" name="图片 15">
            <a:extLst>
              <a:ext uri="{FF2B5EF4-FFF2-40B4-BE49-F238E27FC236}">
                <a16:creationId xmlns:a16="http://schemas.microsoft.com/office/drawing/2014/main" xmlns="" id="{B154B15D-ECF6-499D-A8EF-C535DDEC0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0" name="文本框 9">
            <a:extLst>
              <a:ext uri="{FF2B5EF4-FFF2-40B4-BE49-F238E27FC236}">
                <a16:creationId xmlns:a16="http://schemas.microsoft.com/office/drawing/2014/main" xmlns="" id="{650AABB2-42CF-4449-9294-842C3B5611F8}"/>
              </a:ext>
            </a:extLst>
          </p:cNvPr>
          <p:cNvSpPr txBox="1">
            <a:spLocks noChangeArrowheads="1"/>
          </p:cNvSpPr>
          <p:nvPr/>
        </p:nvSpPr>
        <p:spPr bwMode="auto">
          <a:xfrm>
            <a:off x="4324746" y="1253947"/>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产品</a:t>
            </a:r>
          </a:p>
        </p:txBody>
      </p:sp>
      <p:sp>
        <p:nvSpPr>
          <p:cNvPr id="11" name="文本框 10">
            <a:extLst>
              <a:ext uri="{FF2B5EF4-FFF2-40B4-BE49-F238E27FC236}">
                <a16:creationId xmlns:a16="http://schemas.microsoft.com/office/drawing/2014/main" xmlns="" id="{06307882-6953-4FB7-AB4B-C061A0CB04F0}"/>
              </a:ext>
            </a:extLst>
          </p:cNvPr>
          <p:cNvSpPr txBox="1"/>
          <p:nvPr/>
        </p:nvSpPr>
        <p:spPr>
          <a:xfrm>
            <a:off x="1217517" y="2010020"/>
            <a:ext cx="697627" cy="400110"/>
          </a:xfrm>
          <a:prstGeom prst="rect">
            <a:avLst/>
          </a:prstGeom>
          <a:noFill/>
        </p:spPr>
        <p:txBody>
          <a:bodyPr wrap="none" rtlCol="0">
            <a:spAutoFit/>
          </a:bodyPr>
          <a:lstStyle/>
          <a:p>
            <a:r>
              <a:rPr kumimoji="1" lang="zh-CN" altLang="en-US" sz="2000" b="1" dirty="0">
                <a:latin typeface="Microsoft YaHei" charset="-122"/>
                <a:ea typeface="Microsoft YaHei" charset="-122"/>
                <a:cs typeface="Microsoft YaHei" charset="-122"/>
              </a:rPr>
              <a:t>服务</a:t>
            </a:r>
          </a:p>
        </p:txBody>
      </p:sp>
      <p:sp>
        <p:nvSpPr>
          <p:cNvPr id="4" name="矩形 3">
            <a:extLst>
              <a:ext uri="{FF2B5EF4-FFF2-40B4-BE49-F238E27FC236}">
                <a16:creationId xmlns:a16="http://schemas.microsoft.com/office/drawing/2014/main" xmlns="" id="{FCAB45C7-511B-4A47-9482-9323D827D4C7}"/>
              </a:ext>
            </a:extLst>
          </p:cNvPr>
          <p:cNvSpPr/>
          <p:nvPr/>
        </p:nvSpPr>
        <p:spPr>
          <a:xfrm>
            <a:off x="2245360" y="2271058"/>
            <a:ext cx="8117840" cy="3539430"/>
          </a:xfrm>
          <a:prstGeom prst="rect">
            <a:avLst/>
          </a:prstGeom>
        </p:spPr>
        <p:txBody>
          <a:bodyPr wrap="square">
            <a:spAutoFit/>
          </a:bodyPr>
          <a:lstStyle/>
          <a:p>
            <a:pPr>
              <a:spcAft>
                <a:spcPts val="0"/>
              </a:spcAft>
            </a:pPr>
            <a:r>
              <a:rPr lang="en-US" altLang="zh-CN" sz="1400" dirty="0">
                <a:latin typeface="宋体" panose="02010600030101010101" pitchFamily="2" charset="-122"/>
              </a:rPr>
              <a:t> </a:t>
            </a:r>
            <a:r>
              <a:rPr lang="zh-CN" altLang="zh-CN" sz="1400" b="1" dirty="0">
                <a:latin typeface="微软雅黑" panose="020B0503020204020204" pitchFamily="34" charset="-122"/>
                <a:ea typeface="微软雅黑" panose="020B0503020204020204" pitchFamily="34" charset="-122"/>
              </a:rPr>
              <a:t>教师服务</a:t>
            </a:r>
            <a:r>
              <a:rPr lang="zh-CN" altLang="zh-CN" sz="1400" b="1" dirty="0">
                <a:latin typeface="Times New Roman" panose="02020603050405020304" pitchFamily="18" charset="0"/>
              </a:rPr>
              <a:t>：</a:t>
            </a:r>
            <a:endParaRPr lang="en-US" altLang="zh-CN" sz="1400" b="1" dirty="0">
              <a:latin typeface="Times New Roman" panose="02020603050405020304" pitchFamily="18" charset="0"/>
            </a:endParaRPr>
          </a:p>
          <a:p>
            <a:pPr>
              <a:spcAft>
                <a:spcPts val="0"/>
              </a:spcAft>
            </a:pPr>
            <a:endParaRPr lang="zh-CN" altLang="zh-CN" sz="1400" b="1" dirty="0">
              <a:latin typeface="微软雅黑" panose="020B0503020204020204" pitchFamily="34" charset="-122"/>
              <a:ea typeface="微软雅黑" panose="020B0503020204020204" pitchFamily="34" charset="-122"/>
            </a:endParaRP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网站上要有系统的课程介绍包括项目管理,需求工程等几门课的课时安排、教学计划、使用教材、国际国内背景、考核方式、和学生选这门课所需要的知识背景，以及大作业的介绍。并可以在以后增加另外课程的时候可以定制.</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网站要有教师介绍，对任课老师的以往教学、科研成果，及其教学风格，出版书 籍，所获荣誉的详细介绍</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 课件、模板、参考资料、以往优秀作业、教学视频、音频资料下载，可以及时更新。本班老师同学可以通过账号下载，其他用户可以在线浏览简化版课件。</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教师消息发布栏用于老师发布作业点评、临时课程变更等通知。</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网站上要有网站向导即使用指南。</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最新信息：公布老师最近的一些教学或外出交流的心得，以及网站一些最近更新信息的介绍。</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友情连接（如网上选课主页）有老师要求管理员实时更新。</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提供专门的作业点评,作业完成情况跟踪的功能,对学生的作业,和课后作业讨论进行点评.</a:t>
            </a:r>
          </a:p>
          <a:p>
            <a:pPr marL="266700">
              <a:spcAft>
                <a:spcPts val="0"/>
              </a:spcAft>
            </a:pPr>
            <a:r>
              <a:rPr lang="zh-CN" altLang="zh-CN" sz="1400" dirty="0">
                <a:latin typeface="微软雅黑" panose="020B0503020204020204" pitchFamily="34" charset="-122"/>
                <a:ea typeface="微软雅黑" panose="020B0503020204020204" pitchFamily="34" charset="-122"/>
              </a:rPr>
              <a:t> </a:t>
            </a:r>
          </a:p>
          <a:p>
            <a:pPr indent="266700">
              <a:spcAft>
                <a:spcPts val="0"/>
              </a:spcAft>
            </a:pPr>
            <a:endParaRPr lang="zh-CN" altLang="zh-C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84037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a:solidFill>
                  <a:srgbClr val="F77258"/>
                </a:solidFill>
                <a:latin typeface="微软雅黑" panose="020B0503020204020204" pitchFamily="34" charset="-122"/>
                <a:ea typeface="微软雅黑" panose="020B0503020204020204" pitchFamily="34" charset="-122"/>
              </a:rPr>
              <a:t>项目概述</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16" name="图片 15">
            <a:extLst>
              <a:ext uri="{FF2B5EF4-FFF2-40B4-BE49-F238E27FC236}">
                <a16:creationId xmlns:a16="http://schemas.microsoft.com/office/drawing/2014/main" xmlns="" id="{B154B15D-ECF6-499D-A8EF-C535DDEC0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0" name="文本框 9">
            <a:extLst>
              <a:ext uri="{FF2B5EF4-FFF2-40B4-BE49-F238E27FC236}">
                <a16:creationId xmlns:a16="http://schemas.microsoft.com/office/drawing/2014/main" xmlns="" id="{650AABB2-42CF-4449-9294-842C3B5611F8}"/>
              </a:ext>
            </a:extLst>
          </p:cNvPr>
          <p:cNvSpPr txBox="1">
            <a:spLocks noChangeArrowheads="1"/>
          </p:cNvSpPr>
          <p:nvPr/>
        </p:nvSpPr>
        <p:spPr bwMode="auto">
          <a:xfrm>
            <a:off x="4324746" y="1253947"/>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产品</a:t>
            </a:r>
          </a:p>
        </p:txBody>
      </p:sp>
      <p:sp>
        <p:nvSpPr>
          <p:cNvPr id="11" name="文本框 10">
            <a:extLst>
              <a:ext uri="{FF2B5EF4-FFF2-40B4-BE49-F238E27FC236}">
                <a16:creationId xmlns:a16="http://schemas.microsoft.com/office/drawing/2014/main" xmlns="" id="{06307882-6953-4FB7-AB4B-C061A0CB04F0}"/>
              </a:ext>
            </a:extLst>
          </p:cNvPr>
          <p:cNvSpPr txBox="1"/>
          <p:nvPr/>
        </p:nvSpPr>
        <p:spPr>
          <a:xfrm>
            <a:off x="1217517" y="2010020"/>
            <a:ext cx="697627" cy="400110"/>
          </a:xfrm>
          <a:prstGeom prst="rect">
            <a:avLst/>
          </a:prstGeom>
          <a:noFill/>
        </p:spPr>
        <p:txBody>
          <a:bodyPr wrap="none" rtlCol="0">
            <a:spAutoFit/>
          </a:bodyPr>
          <a:lstStyle/>
          <a:p>
            <a:r>
              <a:rPr kumimoji="1" lang="zh-CN" altLang="en-US" sz="2000" b="1" dirty="0">
                <a:latin typeface="Microsoft YaHei" charset="-122"/>
                <a:ea typeface="Microsoft YaHei" charset="-122"/>
                <a:cs typeface="Microsoft YaHei" charset="-122"/>
              </a:rPr>
              <a:t>服务</a:t>
            </a:r>
          </a:p>
        </p:txBody>
      </p:sp>
      <p:sp>
        <p:nvSpPr>
          <p:cNvPr id="4" name="矩形 3">
            <a:extLst>
              <a:ext uri="{FF2B5EF4-FFF2-40B4-BE49-F238E27FC236}">
                <a16:creationId xmlns:a16="http://schemas.microsoft.com/office/drawing/2014/main" xmlns="" id="{FCAB45C7-511B-4A47-9482-9323D827D4C7}"/>
              </a:ext>
            </a:extLst>
          </p:cNvPr>
          <p:cNvSpPr/>
          <p:nvPr/>
        </p:nvSpPr>
        <p:spPr>
          <a:xfrm>
            <a:off x="2245360" y="2096790"/>
            <a:ext cx="8117840" cy="4462760"/>
          </a:xfrm>
          <a:prstGeom prst="rect">
            <a:avLst/>
          </a:prstGeom>
        </p:spPr>
        <p:txBody>
          <a:bodyPr wrap="square">
            <a:spAutoFit/>
          </a:bodyPr>
          <a:lstStyle/>
          <a:p>
            <a:pPr indent="266700">
              <a:spcAft>
                <a:spcPts val="0"/>
              </a:spcAft>
            </a:pPr>
            <a:endParaRPr lang="en-US" altLang="zh-CN" sz="1600" b="1" dirty="0">
              <a:latin typeface="微软雅黑" panose="020B0503020204020204" pitchFamily="34" charset="-122"/>
              <a:ea typeface="微软雅黑" panose="020B0503020204020204" pitchFamily="34" charset="-122"/>
            </a:endParaRPr>
          </a:p>
          <a:p>
            <a:pPr indent="266700">
              <a:spcAft>
                <a:spcPts val="0"/>
              </a:spcAft>
            </a:pPr>
            <a:r>
              <a:rPr lang="zh-CN" altLang="zh-CN" sz="1600" b="1" dirty="0">
                <a:latin typeface="微软雅黑" panose="020B0503020204020204" pitchFamily="34" charset="-122"/>
                <a:ea typeface="微软雅黑" panose="020B0503020204020204" pitchFamily="34" charset="-122"/>
              </a:rPr>
              <a:t>学生服务</a:t>
            </a:r>
            <a:r>
              <a:rPr lang="zh-CN" altLang="zh-CN"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indent="266700">
              <a:spcAft>
                <a:spcPts val="0"/>
              </a:spcAft>
            </a:pPr>
            <a:endParaRPr lang="zh-CN" altLang="zh-CN" sz="1400" dirty="0">
              <a:latin typeface="微软雅黑" panose="020B0503020204020204" pitchFamily="34" charset="-122"/>
              <a:ea typeface="微软雅黑" panose="020B0503020204020204" pitchFamily="34" charset="-122"/>
            </a:endParaRP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课件下载功能，包括以往的旧版本课件，以及最新的课件。</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能下载老师提供的参考资料(含电子教材、历年试卷、补课资料，以及老师的教学交流文章)并且网站能及时更新这些资料。下载的速度能够得到保证：要求同时可容纳10人下载，并且人均速度能达到50kb/s。</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能及时看到老师的通知(含课程相关通知及作业点评)。</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如果教师提供的是多媒体资料，网站能提供下载及在线观看功能（如课堂录像）。</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网站界面要求简洁大方，有网站导航、相关链接(含学校选课系统、学院网页、需求相关主题网站)</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网站提供通过提问方式的密码取回功能。</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网站能提供让分组的各个团队能有团队内部的交流工具(如论坛，不同团队可以申请认证板块，非团队成员不能浏览使用，但希望教师可以进入各个板块进行一定的指导，而网站管理人员也可管理认证板块)。</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网站能提供一定资料共享功能(如论坛有上传下载附件功能、但对附件大小有限制，不得大于2M)</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网站能较醒目地提供教师的联系方式 (尽量详细)。</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网站可以提供站内文章标题搜索功能。</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网站能够提供学生自身作业提交功能,并可以跟踪作业的批复情况</a:t>
            </a:r>
          </a:p>
          <a:p>
            <a:pPr marL="266700">
              <a:spcAft>
                <a:spcPts val="0"/>
              </a:spcAft>
            </a:pPr>
            <a:r>
              <a:rPr lang="zh-CN" altLang="zh-CN" sz="1400" dirty="0">
                <a:latin typeface="Times New Roman" panose="02020603050405020304" pitchFamily="18" charset="0"/>
              </a:rPr>
              <a:t> </a:t>
            </a:r>
          </a:p>
          <a:p>
            <a:pPr indent="266700">
              <a:spcAft>
                <a:spcPts val="0"/>
              </a:spcAft>
            </a:pPr>
            <a:endParaRPr lang="zh-CN" altLang="zh-C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93589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a:solidFill>
                  <a:srgbClr val="F77258"/>
                </a:solidFill>
                <a:latin typeface="微软雅黑" panose="020B0503020204020204" pitchFamily="34" charset="-122"/>
                <a:ea typeface="微软雅黑" panose="020B0503020204020204" pitchFamily="34" charset="-122"/>
              </a:rPr>
              <a:t>项目概述</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16" name="图片 15">
            <a:extLst>
              <a:ext uri="{FF2B5EF4-FFF2-40B4-BE49-F238E27FC236}">
                <a16:creationId xmlns:a16="http://schemas.microsoft.com/office/drawing/2014/main" xmlns="" id="{B154B15D-ECF6-499D-A8EF-C535DDEC0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0" name="文本框 9">
            <a:extLst>
              <a:ext uri="{FF2B5EF4-FFF2-40B4-BE49-F238E27FC236}">
                <a16:creationId xmlns:a16="http://schemas.microsoft.com/office/drawing/2014/main" xmlns="" id="{650AABB2-42CF-4449-9294-842C3B5611F8}"/>
              </a:ext>
            </a:extLst>
          </p:cNvPr>
          <p:cNvSpPr txBox="1">
            <a:spLocks noChangeArrowheads="1"/>
          </p:cNvSpPr>
          <p:nvPr/>
        </p:nvSpPr>
        <p:spPr bwMode="auto">
          <a:xfrm>
            <a:off x="4324746" y="1253947"/>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产品</a:t>
            </a:r>
          </a:p>
        </p:txBody>
      </p:sp>
      <p:sp>
        <p:nvSpPr>
          <p:cNvPr id="11" name="文本框 10">
            <a:extLst>
              <a:ext uri="{FF2B5EF4-FFF2-40B4-BE49-F238E27FC236}">
                <a16:creationId xmlns:a16="http://schemas.microsoft.com/office/drawing/2014/main" xmlns="" id="{06307882-6953-4FB7-AB4B-C061A0CB04F0}"/>
              </a:ext>
            </a:extLst>
          </p:cNvPr>
          <p:cNvSpPr txBox="1"/>
          <p:nvPr/>
        </p:nvSpPr>
        <p:spPr>
          <a:xfrm>
            <a:off x="1217517" y="2010020"/>
            <a:ext cx="697627" cy="400110"/>
          </a:xfrm>
          <a:prstGeom prst="rect">
            <a:avLst/>
          </a:prstGeom>
          <a:noFill/>
        </p:spPr>
        <p:txBody>
          <a:bodyPr wrap="none" rtlCol="0">
            <a:spAutoFit/>
          </a:bodyPr>
          <a:lstStyle/>
          <a:p>
            <a:r>
              <a:rPr kumimoji="1" lang="zh-CN" altLang="en-US" sz="2000" b="1" dirty="0">
                <a:latin typeface="Microsoft YaHei" charset="-122"/>
                <a:ea typeface="Microsoft YaHei" charset="-122"/>
                <a:cs typeface="Microsoft YaHei" charset="-122"/>
              </a:rPr>
              <a:t>服务</a:t>
            </a:r>
          </a:p>
        </p:txBody>
      </p:sp>
      <p:sp>
        <p:nvSpPr>
          <p:cNvPr id="4" name="矩形 3">
            <a:extLst>
              <a:ext uri="{FF2B5EF4-FFF2-40B4-BE49-F238E27FC236}">
                <a16:creationId xmlns:a16="http://schemas.microsoft.com/office/drawing/2014/main" xmlns="" id="{FCAB45C7-511B-4A47-9482-9323D827D4C7}"/>
              </a:ext>
            </a:extLst>
          </p:cNvPr>
          <p:cNvSpPr/>
          <p:nvPr/>
        </p:nvSpPr>
        <p:spPr>
          <a:xfrm>
            <a:off x="2245360" y="2728258"/>
            <a:ext cx="8117840" cy="2492990"/>
          </a:xfrm>
          <a:prstGeom prst="rect">
            <a:avLst/>
          </a:prstGeom>
        </p:spPr>
        <p:txBody>
          <a:bodyPr wrap="square">
            <a:spAutoFit/>
          </a:bodyPr>
          <a:lstStyle/>
          <a:p>
            <a:pPr indent="248285">
              <a:spcAft>
                <a:spcPts val="0"/>
              </a:spcAft>
            </a:pPr>
            <a:r>
              <a:rPr lang="zh-CN" altLang="zh-CN" sz="1600" b="1" dirty="0">
                <a:latin typeface="微软雅黑" panose="020B0503020204020204" pitchFamily="34" charset="-122"/>
                <a:ea typeface="微软雅黑" panose="020B0503020204020204" pitchFamily="34" charset="-122"/>
                <a:cs typeface="宋体" panose="02010600030101010101" pitchFamily="2" charset="-122"/>
              </a:rPr>
              <a:t>网站游客服务</a:t>
            </a:r>
            <a:r>
              <a:rPr lang="zh-CN" altLang="zh-CN" sz="1600" dirty="0">
                <a:latin typeface="微软雅黑" panose="020B0503020204020204" pitchFamily="34" charset="-122"/>
                <a:ea typeface="微软雅黑" panose="020B0503020204020204" pitchFamily="34" charset="-122"/>
                <a:cs typeface="宋体" panose="02010600030101010101" pitchFamily="2" charset="-122"/>
              </a:rPr>
              <a:t>：</a:t>
            </a:r>
            <a:endParaRPr lang="en-US" altLang="zh-CN" sz="1600" dirty="0">
              <a:latin typeface="微软雅黑" panose="020B0503020204020204" pitchFamily="34" charset="-122"/>
              <a:ea typeface="微软雅黑" panose="020B0503020204020204" pitchFamily="34" charset="-122"/>
              <a:cs typeface="宋体" panose="02010600030101010101" pitchFamily="2" charset="-122"/>
            </a:endParaRPr>
          </a:p>
          <a:p>
            <a:pPr indent="248285">
              <a:spcAft>
                <a:spcPts val="0"/>
              </a:spcAft>
            </a:pPr>
            <a:endParaRPr lang="zh-CN" altLang="zh-CN" sz="1600" dirty="0">
              <a:latin typeface="微软雅黑" panose="020B0503020204020204" pitchFamily="34" charset="-122"/>
              <a:ea typeface="微软雅黑" panose="020B0503020204020204" pitchFamily="34" charset="-122"/>
            </a:endParaRPr>
          </a:p>
          <a:p>
            <a:pPr marL="342900" lvl="0" indent="-342900" algn="just">
              <a:spcAft>
                <a:spcPts val="0"/>
              </a:spcAft>
              <a:buFont typeface="宋体" panose="02010600030101010101" pitchFamily="2" charset="-122"/>
              <a:buAutoNum type="arabicPeriod"/>
              <a:tabLst>
                <a:tab pos="476885" algn="l"/>
              </a:tabLst>
            </a:pPr>
            <a:r>
              <a:rPr lang="zh-CN" altLang="zh-CN" sz="1600" dirty="0">
                <a:latin typeface="微软雅黑" panose="020B0503020204020204" pitchFamily="34" charset="-122"/>
                <a:ea typeface="微软雅黑" panose="020B0503020204020204" pitchFamily="34" charset="-122"/>
                <a:cs typeface="宋体" panose="02010600030101010101" pitchFamily="2" charset="-122"/>
              </a:rPr>
              <a:t>网站提供项目管理,需求工程,对象建模，以及软件工程相关课程、还有老师的详细介绍，并放在网站显著位置。</a:t>
            </a:r>
            <a:endParaRPr lang="zh-CN"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342900" algn="just">
              <a:spcAft>
                <a:spcPts val="0"/>
              </a:spcAft>
              <a:buFont typeface="宋体" panose="02010600030101010101" pitchFamily="2" charset="-122"/>
              <a:buAutoNum type="arabicPeriod"/>
              <a:tabLst>
                <a:tab pos="476885" algn="l"/>
              </a:tabLst>
            </a:pPr>
            <a:r>
              <a:rPr lang="zh-CN" altLang="zh-CN" sz="1600" dirty="0">
                <a:latin typeface="微软雅黑" panose="020B0503020204020204" pitchFamily="34" charset="-122"/>
                <a:ea typeface="微软雅黑" panose="020B0503020204020204" pitchFamily="34" charset="-122"/>
                <a:cs typeface="宋体" panose="02010600030101010101" pitchFamily="2" charset="-122"/>
              </a:rPr>
              <a:t>相关链接(含学校选课系统，以及需求相关主题网站)。</a:t>
            </a:r>
            <a:endParaRPr lang="zh-CN"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342900" algn="just">
              <a:spcAft>
                <a:spcPts val="0"/>
              </a:spcAft>
              <a:buFont typeface="宋体" panose="02010600030101010101" pitchFamily="2" charset="-122"/>
              <a:buAutoNum type="arabicPeriod"/>
              <a:tabLst>
                <a:tab pos="476885" algn="l"/>
              </a:tabLst>
            </a:pPr>
            <a:r>
              <a:rPr lang="zh-CN" altLang="zh-CN" sz="1600" dirty="0">
                <a:latin typeface="微软雅黑" panose="020B0503020204020204" pitchFamily="34" charset="-122"/>
                <a:ea typeface="微软雅黑" panose="020B0503020204020204" pitchFamily="34" charset="-122"/>
                <a:cs typeface="宋体" panose="02010600030101010101" pitchFamily="2" charset="-122"/>
              </a:rPr>
              <a:t>网站允许游客可以针对网站内容留言(如提供留言板的功能，留言者有EMAIL可选项，用于信息反馈)。</a:t>
            </a:r>
            <a:endParaRPr lang="zh-CN"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342900" algn="just">
              <a:spcAft>
                <a:spcPts val="0"/>
              </a:spcAft>
              <a:buFont typeface="宋体" panose="02010600030101010101" pitchFamily="2" charset="-122"/>
              <a:buAutoNum type="arabicPeriod"/>
              <a:tabLst>
                <a:tab pos="476885" algn="l"/>
              </a:tabLst>
            </a:pPr>
            <a:r>
              <a:rPr lang="zh-CN" altLang="zh-CN" sz="1600" dirty="0">
                <a:latin typeface="微软雅黑" panose="020B0503020204020204" pitchFamily="34" charset="-122"/>
                <a:ea typeface="微软雅黑" panose="020B0503020204020204" pitchFamily="34" charset="-122"/>
                <a:cs typeface="宋体" panose="02010600030101010101" pitchFamily="2" charset="-122"/>
              </a:rPr>
              <a:t>网站管理员不随便删除游客留言。</a:t>
            </a:r>
            <a:endParaRPr lang="zh-CN"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266700">
              <a:spcAft>
                <a:spcPts val="0"/>
              </a:spcAft>
            </a:pPr>
            <a:r>
              <a:rPr lang="zh-CN" altLang="zh-CN" sz="1400" dirty="0">
                <a:latin typeface="Times New Roman" panose="02020603050405020304" pitchFamily="18" charset="0"/>
              </a:rPr>
              <a:t> </a:t>
            </a:r>
          </a:p>
          <a:p>
            <a:pPr indent="266700">
              <a:spcAft>
                <a:spcPts val="0"/>
              </a:spcAft>
            </a:pPr>
            <a:endParaRPr lang="zh-CN" altLang="zh-C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79511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a:solidFill>
                  <a:srgbClr val="F77258"/>
                </a:solidFill>
                <a:latin typeface="微软雅黑" panose="020B0503020204020204" pitchFamily="34" charset="-122"/>
                <a:ea typeface="微软雅黑" panose="020B0503020204020204" pitchFamily="34" charset="-122"/>
              </a:rPr>
              <a:t>项目概述</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16" name="图片 15">
            <a:extLst>
              <a:ext uri="{FF2B5EF4-FFF2-40B4-BE49-F238E27FC236}">
                <a16:creationId xmlns:a16="http://schemas.microsoft.com/office/drawing/2014/main" xmlns="" id="{B154B15D-ECF6-499D-A8EF-C535DDEC0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0" name="文本框 9">
            <a:extLst>
              <a:ext uri="{FF2B5EF4-FFF2-40B4-BE49-F238E27FC236}">
                <a16:creationId xmlns:a16="http://schemas.microsoft.com/office/drawing/2014/main" xmlns="" id="{650AABB2-42CF-4449-9294-842C3B5611F8}"/>
              </a:ext>
            </a:extLst>
          </p:cNvPr>
          <p:cNvSpPr txBox="1">
            <a:spLocks noChangeArrowheads="1"/>
          </p:cNvSpPr>
          <p:nvPr/>
        </p:nvSpPr>
        <p:spPr bwMode="auto">
          <a:xfrm>
            <a:off x="4324746" y="1253947"/>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产品</a:t>
            </a:r>
          </a:p>
        </p:txBody>
      </p:sp>
      <p:sp>
        <p:nvSpPr>
          <p:cNvPr id="11" name="文本框 10">
            <a:extLst>
              <a:ext uri="{FF2B5EF4-FFF2-40B4-BE49-F238E27FC236}">
                <a16:creationId xmlns:a16="http://schemas.microsoft.com/office/drawing/2014/main" xmlns="" id="{06307882-6953-4FB7-AB4B-C061A0CB04F0}"/>
              </a:ext>
            </a:extLst>
          </p:cNvPr>
          <p:cNvSpPr txBox="1"/>
          <p:nvPr/>
        </p:nvSpPr>
        <p:spPr>
          <a:xfrm>
            <a:off x="1217517" y="2700900"/>
            <a:ext cx="1467068" cy="400110"/>
          </a:xfrm>
          <a:prstGeom prst="rect">
            <a:avLst/>
          </a:prstGeom>
          <a:noFill/>
        </p:spPr>
        <p:txBody>
          <a:bodyPr wrap="none" rtlCol="0">
            <a:spAutoFit/>
          </a:bodyPr>
          <a:lstStyle/>
          <a:p>
            <a:r>
              <a:rPr kumimoji="1" lang="zh-CN" altLang="en-US" sz="2000" b="1" dirty="0">
                <a:latin typeface="Microsoft YaHei" charset="-122"/>
                <a:ea typeface="Microsoft YaHei" charset="-122"/>
                <a:cs typeface="Microsoft YaHei" charset="-122"/>
              </a:rPr>
              <a:t>非移交产品</a:t>
            </a:r>
          </a:p>
        </p:txBody>
      </p:sp>
      <p:sp>
        <p:nvSpPr>
          <p:cNvPr id="4" name="矩形 3">
            <a:extLst>
              <a:ext uri="{FF2B5EF4-FFF2-40B4-BE49-F238E27FC236}">
                <a16:creationId xmlns:a16="http://schemas.microsoft.com/office/drawing/2014/main" xmlns="" id="{FCAB45C7-511B-4A47-9482-9323D827D4C7}"/>
              </a:ext>
            </a:extLst>
          </p:cNvPr>
          <p:cNvSpPr/>
          <p:nvPr/>
        </p:nvSpPr>
        <p:spPr>
          <a:xfrm>
            <a:off x="2245360" y="3419138"/>
            <a:ext cx="8117840" cy="800219"/>
          </a:xfrm>
          <a:prstGeom prst="rect">
            <a:avLst/>
          </a:prstGeom>
        </p:spPr>
        <p:txBody>
          <a:bodyPr wrap="square">
            <a:spAutoFit/>
          </a:bodyPr>
          <a:lstStyle/>
          <a:p>
            <a:pPr indent="248285">
              <a:spcAft>
                <a:spcPts val="0"/>
              </a:spcAft>
            </a:pPr>
            <a:r>
              <a:rPr lang="zh-CN" altLang="en-US" sz="1600" dirty="0">
                <a:latin typeface="微软雅黑" panose="020B0503020204020204" pitchFamily="34" charset="-122"/>
                <a:ea typeface="微软雅黑" panose="020B0503020204020204" pitchFamily="34" charset="-122"/>
                <a:cs typeface="宋体" panose="02010600030101010101" pitchFamily="2" charset="-122"/>
              </a:rPr>
              <a:t>以下文档不需要移交给客户：</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风险报告</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会议记要</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概要设计说明书</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数据库设计手册</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开发人员信息</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源代码文档</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a:t>
            </a:r>
            <a:r>
              <a:rPr lang="zh-CN" altLang="zh-CN" sz="1400" dirty="0">
                <a:latin typeface="微软雅黑" panose="020B0503020204020204" pitchFamily="34" charset="-122"/>
                <a:ea typeface="微软雅黑" panose="020B0503020204020204" pitchFamily="34" charset="-122"/>
              </a:rPr>
              <a:t> </a:t>
            </a:r>
          </a:p>
          <a:p>
            <a:pPr indent="266700">
              <a:spcAft>
                <a:spcPts val="0"/>
              </a:spcAft>
            </a:pPr>
            <a:endParaRPr lang="zh-CN" altLang="zh-C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55080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a:solidFill>
                  <a:srgbClr val="F77258"/>
                </a:solidFill>
                <a:latin typeface="微软雅黑" panose="020B0503020204020204" pitchFamily="34" charset="-122"/>
                <a:ea typeface="微软雅黑" panose="020B0503020204020204" pitchFamily="34" charset="-122"/>
              </a:rPr>
              <a:t>项目概述</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16" name="图片 15">
            <a:extLst>
              <a:ext uri="{FF2B5EF4-FFF2-40B4-BE49-F238E27FC236}">
                <a16:creationId xmlns:a16="http://schemas.microsoft.com/office/drawing/2014/main" xmlns="" id="{B154B15D-ECF6-499D-A8EF-C535DDEC0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0" name="文本框 9">
            <a:extLst>
              <a:ext uri="{FF2B5EF4-FFF2-40B4-BE49-F238E27FC236}">
                <a16:creationId xmlns:a16="http://schemas.microsoft.com/office/drawing/2014/main" xmlns="" id="{650AABB2-42CF-4449-9294-842C3B5611F8}"/>
              </a:ext>
            </a:extLst>
          </p:cNvPr>
          <p:cNvSpPr txBox="1">
            <a:spLocks noChangeArrowheads="1"/>
          </p:cNvSpPr>
          <p:nvPr/>
        </p:nvSpPr>
        <p:spPr bwMode="auto">
          <a:xfrm>
            <a:off x="4324746" y="999947"/>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验收标准</a:t>
            </a:r>
          </a:p>
        </p:txBody>
      </p:sp>
      <p:graphicFrame>
        <p:nvGraphicFramePr>
          <p:cNvPr id="3" name="表格 2">
            <a:extLst>
              <a:ext uri="{FF2B5EF4-FFF2-40B4-BE49-F238E27FC236}">
                <a16:creationId xmlns:a16="http://schemas.microsoft.com/office/drawing/2014/main" xmlns="" id="{899DD837-D8D7-4EEA-9EDD-55303F6F1E75}"/>
              </a:ext>
            </a:extLst>
          </p:cNvPr>
          <p:cNvGraphicFramePr>
            <a:graphicFrameLocks noGrp="1"/>
          </p:cNvGraphicFramePr>
          <p:nvPr>
            <p:extLst>
              <p:ext uri="{D42A27DB-BD31-4B8C-83A1-F6EECF244321}">
                <p14:modId xmlns:p14="http://schemas.microsoft.com/office/powerpoint/2010/main" val="1227613631"/>
              </p:ext>
            </p:extLst>
          </p:nvPr>
        </p:nvGraphicFramePr>
        <p:xfrm>
          <a:off x="4114800" y="2446814"/>
          <a:ext cx="3962400" cy="2743200"/>
        </p:xfrm>
        <a:graphic>
          <a:graphicData uri="http://schemas.openxmlformats.org/drawingml/2006/table">
            <a:tbl>
              <a:tblPr firstRow="1" firstCol="1" bandRow="1">
                <a:tableStyleId>{5C22544A-7EE6-4342-B048-85BDC9FD1C3A}</a:tableStyleId>
              </a:tblPr>
              <a:tblGrid>
                <a:gridCol w="2088951">
                  <a:extLst>
                    <a:ext uri="{9D8B030D-6E8A-4147-A177-3AD203B41FA5}">
                      <a16:colId xmlns:a16="http://schemas.microsoft.com/office/drawing/2014/main" xmlns="" val="2371761165"/>
                    </a:ext>
                  </a:extLst>
                </a:gridCol>
                <a:gridCol w="1873449">
                  <a:extLst>
                    <a:ext uri="{9D8B030D-6E8A-4147-A177-3AD203B41FA5}">
                      <a16:colId xmlns:a16="http://schemas.microsoft.com/office/drawing/2014/main" xmlns="" val="3325699916"/>
                    </a:ext>
                  </a:extLst>
                </a:gridCol>
              </a:tblGrid>
              <a:tr h="0">
                <a:tc>
                  <a:txBody>
                    <a:bodyPr/>
                    <a:lstStyle/>
                    <a:p>
                      <a:pPr>
                        <a:spcAft>
                          <a:spcPts val="0"/>
                        </a:spcAft>
                      </a:pPr>
                      <a:r>
                        <a:rPr lang="zh-CN" sz="1200">
                          <a:effectLst/>
                        </a:rPr>
                        <a:t>文档</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zh-CN" sz="1200">
                          <a:effectLst/>
                        </a:rPr>
                        <a:t>验收标准</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3433567406"/>
                  </a:ext>
                </a:extLst>
              </a:tr>
              <a:tr h="0">
                <a:tc>
                  <a:txBody>
                    <a:bodyPr/>
                    <a:lstStyle/>
                    <a:p>
                      <a:pPr>
                        <a:spcAft>
                          <a:spcPts val="0"/>
                        </a:spcAft>
                      </a:pPr>
                      <a:r>
                        <a:rPr lang="zh-CN" sz="1200">
                          <a:effectLst/>
                        </a:rPr>
                        <a:t>《可行性分析报告》</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zh-CN" sz="1200">
                          <a:effectLst/>
                        </a:rPr>
                        <a:t>格式规范，内容真实且具体</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409150106"/>
                  </a:ext>
                </a:extLst>
              </a:tr>
              <a:tr h="0">
                <a:tc>
                  <a:txBody>
                    <a:bodyPr/>
                    <a:lstStyle/>
                    <a:p>
                      <a:pPr>
                        <a:spcAft>
                          <a:spcPts val="0"/>
                        </a:spcAft>
                      </a:pPr>
                      <a:r>
                        <a:rPr lang="zh-CN" sz="1200">
                          <a:effectLst/>
                        </a:rPr>
                        <a:t>《项目章程》</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zh-CN" sz="1200">
                          <a:effectLst/>
                        </a:rPr>
                        <a:t>格式规范，内容真实且具体</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3514123624"/>
                  </a:ext>
                </a:extLst>
              </a:tr>
              <a:tr h="0">
                <a:tc>
                  <a:txBody>
                    <a:bodyPr/>
                    <a:lstStyle/>
                    <a:p>
                      <a:pPr>
                        <a:spcAft>
                          <a:spcPts val="0"/>
                        </a:spcAft>
                      </a:pPr>
                      <a:r>
                        <a:rPr lang="zh-CN" sz="1200">
                          <a:effectLst/>
                        </a:rPr>
                        <a:t>《总体项目计划》</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zh-CN" sz="1200">
                          <a:effectLst/>
                        </a:rPr>
                        <a:t>格式规范，内容真实且具体</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3091364128"/>
                  </a:ext>
                </a:extLst>
              </a:tr>
              <a:tr h="0">
                <a:tc>
                  <a:txBody>
                    <a:bodyPr/>
                    <a:lstStyle/>
                    <a:p>
                      <a:pPr>
                        <a:spcAft>
                          <a:spcPts val="0"/>
                        </a:spcAft>
                      </a:pPr>
                      <a:r>
                        <a:rPr lang="zh-CN" sz="1200" dirty="0">
                          <a:effectLst/>
                        </a:rPr>
                        <a:t>《</a:t>
                      </a:r>
                      <a:r>
                        <a:rPr lang="en-US" sz="1200" dirty="0">
                          <a:effectLst/>
                        </a:rPr>
                        <a:t>QA</a:t>
                      </a:r>
                      <a:r>
                        <a:rPr lang="zh-CN" sz="1200" dirty="0">
                          <a:effectLst/>
                        </a:rPr>
                        <a:t>计划》</a:t>
                      </a:r>
                      <a:endParaRPr lang="zh-CN" sz="1200" dirty="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zh-CN" sz="1200" dirty="0">
                          <a:effectLst/>
                        </a:rPr>
                        <a:t>格式规范，内容真实且具体</a:t>
                      </a:r>
                      <a:endParaRPr lang="zh-CN" sz="12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2622289327"/>
                  </a:ext>
                </a:extLst>
              </a:tr>
              <a:tr h="0">
                <a:tc>
                  <a:txBody>
                    <a:bodyPr/>
                    <a:lstStyle/>
                    <a:p>
                      <a:pPr>
                        <a:spcAft>
                          <a:spcPts val="0"/>
                        </a:spcAft>
                      </a:pPr>
                      <a:r>
                        <a:rPr lang="zh-CN" sz="1200">
                          <a:effectLst/>
                        </a:rPr>
                        <a:t>《需求工程计划》</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zh-CN" sz="1200">
                          <a:effectLst/>
                        </a:rPr>
                        <a:t>格式规范，内容真实且具体</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339223199"/>
                  </a:ext>
                </a:extLst>
              </a:tr>
              <a:tr h="0">
                <a:tc>
                  <a:txBody>
                    <a:bodyPr/>
                    <a:lstStyle/>
                    <a:p>
                      <a:pPr>
                        <a:spcAft>
                          <a:spcPts val="0"/>
                        </a:spcAft>
                      </a:pPr>
                      <a:r>
                        <a:rPr lang="zh-CN" sz="1200">
                          <a:effectLst/>
                        </a:rPr>
                        <a:t>《软件需求规格说明书》</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zh-CN" sz="1200">
                          <a:effectLst/>
                        </a:rPr>
                        <a:t>格式规范，内容真实且具体</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28699723"/>
                  </a:ext>
                </a:extLst>
              </a:tr>
              <a:tr h="0">
                <a:tc>
                  <a:txBody>
                    <a:bodyPr/>
                    <a:lstStyle/>
                    <a:p>
                      <a:pPr>
                        <a:spcAft>
                          <a:spcPts val="0"/>
                        </a:spcAft>
                      </a:pPr>
                      <a:r>
                        <a:rPr lang="zh-CN" sz="1200">
                          <a:effectLst/>
                        </a:rPr>
                        <a:t>《软件需求变更文档》</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zh-CN" sz="1200" dirty="0">
                          <a:effectLst/>
                        </a:rPr>
                        <a:t>格式规范，内容真实且具体</a:t>
                      </a:r>
                      <a:endParaRPr lang="zh-CN" sz="12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2874893919"/>
                  </a:ext>
                </a:extLst>
              </a:tr>
            </a:tbl>
          </a:graphicData>
        </a:graphic>
      </p:graphicFrame>
    </p:spTree>
    <p:extLst>
      <p:ext uri="{BB962C8B-B14F-4D97-AF65-F5344CB8AC3E}">
        <p14:creationId xmlns:p14="http://schemas.microsoft.com/office/powerpoint/2010/main" val="39093301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a:solidFill>
                  <a:srgbClr val="F77258"/>
                </a:solidFill>
                <a:latin typeface="微软雅黑" panose="020B0503020204020204" pitchFamily="34" charset="-122"/>
                <a:ea typeface="微软雅黑" panose="020B0503020204020204" pitchFamily="34" charset="-122"/>
              </a:rPr>
              <a:t>项目概述</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16" name="图片 15">
            <a:extLst>
              <a:ext uri="{FF2B5EF4-FFF2-40B4-BE49-F238E27FC236}">
                <a16:creationId xmlns:a16="http://schemas.microsoft.com/office/drawing/2014/main" xmlns="" id="{B154B15D-ECF6-499D-A8EF-C535DDEC0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0" name="文本框 9">
            <a:extLst>
              <a:ext uri="{FF2B5EF4-FFF2-40B4-BE49-F238E27FC236}">
                <a16:creationId xmlns:a16="http://schemas.microsoft.com/office/drawing/2014/main" xmlns="" id="{650AABB2-42CF-4449-9294-842C3B5611F8}"/>
              </a:ext>
            </a:extLst>
          </p:cNvPr>
          <p:cNvSpPr txBox="1">
            <a:spLocks noChangeArrowheads="1"/>
          </p:cNvSpPr>
          <p:nvPr/>
        </p:nvSpPr>
        <p:spPr bwMode="auto">
          <a:xfrm>
            <a:off x="4324746" y="1700987"/>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项目相关信息</a:t>
            </a:r>
          </a:p>
        </p:txBody>
      </p:sp>
      <p:sp>
        <p:nvSpPr>
          <p:cNvPr id="3" name="矩形 2">
            <a:extLst>
              <a:ext uri="{FF2B5EF4-FFF2-40B4-BE49-F238E27FC236}">
                <a16:creationId xmlns:a16="http://schemas.microsoft.com/office/drawing/2014/main" xmlns="" id="{BB9DAB1F-DD55-42E0-AA04-8E72737F8B1A}"/>
              </a:ext>
            </a:extLst>
          </p:cNvPr>
          <p:cNvSpPr/>
          <p:nvPr/>
        </p:nvSpPr>
        <p:spPr>
          <a:xfrm>
            <a:off x="3047999" y="2822416"/>
            <a:ext cx="6096000" cy="1477328"/>
          </a:xfrm>
          <a:prstGeom prst="rect">
            <a:avLst/>
          </a:prstGeom>
        </p:spPr>
        <p:txBody>
          <a:bodyPr>
            <a:spAutoFit/>
          </a:bodyPr>
          <a:lstStyle/>
          <a:p>
            <a:pPr indent="266700">
              <a:spcAft>
                <a:spcPts val="0"/>
              </a:spcAft>
            </a:pPr>
            <a:r>
              <a:rPr lang="zh-CN" altLang="zh-CN" dirty="0">
                <a:latin typeface="微软雅黑" panose="020B0503020204020204" pitchFamily="34" charset="-122"/>
                <a:ea typeface="微软雅黑" panose="020B0503020204020204" pitchFamily="34" charset="-122"/>
              </a:rPr>
              <a:t>项目名称：软件工程系列课程教学辅助网站的开发</a:t>
            </a:r>
          </a:p>
          <a:p>
            <a:pPr indent="266700">
              <a:spcAft>
                <a:spcPts val="0"/>
              </a:spcAft>
            </a:pPr>
            <a:r>
              <a:rPr lang="zh-CN" altLang="zh-CN" dirty="0">
                <a:latin typeface="微软雅黑" panose="020B0503020204020204" pitchFamily="34" charset="-122"/>
                <a:ea typeface="微软雅黑" panose="020B0503020204020204" pitchFamily="34" charset="-122"/>
              </a:rPr>
              <a:t>项目发起者：侯宏仑老师、杨枨老师</a:t>
            </a:r>
          </a:p>
          <a:p>
            <a:pPr indent="266700">
              <a:spcAft>
                <a:spcPts val="0"/>
              </a:spcAft>
            </a:pPr>
            <a:r>
              <a:rPr lang="zh-CN" altLang="zh-CN" dirty="0">
                <a:latin typeface="微软雅黑" panose="020B0503020204020204" pitchFamily="34" charset="-122"/>
                <a:ea typeface="微软雅黑" panose="020B0503020204020204" pitchFamily="34" charset="-122"/>
              </a:rPr>
              <a:t>项目实施者：刘祺、陈铭阳、赵唯皓、赵佳锋、蓝舒雯</a:t>
            </a:r>
          </a:p>
          <a:p>
            <a:pPr indent="266700">
              <a:spcAft>
                <a:spcPts val="0"/>
              </a:spcAft>
            </a:pPr>
            <a:r>
              <a:rPr lang="zh-CN" altLang="zh-CN" dirty="0">
                <a:latin typeface="微软雅黑" panose="020B0503020204020204" pitchFamily="34" charset="-122"/>
                <a:ea typeface="微软雅黑" panose="020B0503020204020204" pitchFamily="34" charset="-122"/>
              </a:rPr>
              <a:t>项目开始时间：</a:t>
            </a:r>
            <a:r>
              <a:rPr lang="en-US" altLang="zh-CN" dirty="0">
                <a:latin typeface="微软雅黑" panose="020B0503020204020204" pitchFamily="34" charset="-122"/>
                <a:ea typeface="微软雅黑" panose="020B0503020204020204" pitchFamily="34" charset="-122"/>
              </a:rPr>
              <a:t>2018</a:t>
            </a:r>
            <a:r>
              <a:rPr lang="zh-CN" altLang="zh-CN"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9</a:t>
            </a:r>
            <a:r>
              <a:rPr lang="zh-CN" altLang="zh-CN"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22</a:t>
            </a:r>
            <a:r>
              <a:rPr lang="zh-CN" altLang="zh-CN" dirty="0">
                <a:latin typeface="微软雅黑" panose="020B0503020204020204" pitchFamily="34" charset="-122"/>
                <a:ea typeface="微软雅黑" panose="020B0503020204020204" pitchFamily="34" charset="-122"/>
              </a:rPr>
              <a:t>日</a:t>
            </a:r>
          </a:p>
          <a:p>
            <a:pPr indent="266700">
              <a:spcAft>
                <a:spcPts val="0"/>
              </a:spcAft>
            </a:pPr>
            <a:r>
              <a:rPr lang="zh-CN" altLang="zh-CN" dirty="0">
                <a:latin typeface="微软雅黑" panose="020B0503020204020204" pitchFamily="34" charset="-122"/>
                <a:ea typeface="微软雅黑" panose="020B0503020204020204" pitchFamily="34" charset="-122"/>
              </a:rPr>
              <a:t>项目截至时间：</a:t>
            </a:r>
            <a:r>
              <a:rPr lang="en-US" altLang="zh-CN" dirty="0">
                <a:latin typeface="微软雅黑" panose="020B0503020204020204" pitchFamily="34" charset="-122"/>
                <a:ea typeface="微软雅黑" panose="020B0503020204020204" pitchFamily="34" charset="-122"/>
              </a:rPr>
              <a:t>2019</a:t>
            </a:r>
            <a:r>
              <a:rPr lang="zh-CN" altLang="zh-CN"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10</a:t>
            </a:r>
            <a:r>
              <a:rPr lang="zh-CN" altLang="zh-CN" dirty="0">
                <a:latin typeface="微软雅黑" panose="020B0503020204020204" pitchFamily="34" charset="-122"/>
                <a:ea typeface="微软雅黑" panose="020B0503020204020204" pitchFamily="34" charset="-122"/>
              </a:rPr>
              <a:t>日</a:t>
            </a:r>
          </a:p>
        </p:txBody>
      </p:sp>
    </p:spTree>
    <p:extLst>
      <p:ext uri="{BB962C8B-B14F-4D97-AF65-F5344CB8AC3E}">
        <p14:creationId xmlns:p14="http://schemas.microsoft.com/office/powerpoint/2010/main" val="1394152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a:solidFill>
                  <a:srgbClr val="F77258"/>
                </a:solidFill>
                <a:latin typeface="微软雅黑" panose="020B0503020204020204" pitchFamily="34" charset="-122"/>
                <a:ea typeface="微软雅黑" panose="020B0503020204020204" pitchFamily="34" charset="-122"/>
              </a:rPr>
              <a:t>项目概述</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16" name="图片 15">
            <a:extLst>
              <a:ext uri="{FF2B5EF4-FFF2-40B4-BE49-F238E27FC236}">
                <a16:creationId xmlns:a16="http://schemas.microsoft.com/office/drawing/2014/main" xmlns="" id="{B154B15D-ECF6-499D-A8EF-C535DDEC0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0" name="文本框 9">
            <a:extLst>
              <a:ext uri="{FF2B5EF4-FFF2-40B4-BE49-F238E27FC236}">
                <a16:creationId xmlns:a16="http://schemas.microsoft.com/office/drawing/2014/main" xmlns="" id="{650AABB2-42CF-4449-9294-842C3B5611F8}"/>
              </a:ext>
            </a:extLst>
          </p:cNvPr>
          <p:cNvSpPr txBox="1">
            <a:spLocks noChangeArrowheads="1"/>
          </p:cNvSpPr>
          <p:nvPr/>
        </p:nvSpPr>
        <p:spPr bwMode="auto">
          <a:xfrm>
            <a:off x="4324746" y="1700987"/>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系统运行环境</a:t>
            </a:r>
          </a:p>
        </p:txBody>
      </p:sp>
      <p:sp>
        <p:nvSpPr>
          <p:cNvPr id="3" name="矩形 2">
            <a:extLst>
              <a:ext uri="{FF2B5EF4-FFF2-40B4-BE49-F238E27FC236}">
                <a16:creationId xmlns:a16="http://schemas.microsoft.com/office/drawing/2014/main" xmlns="" id="{BB9DAB1F-DD55-42E0-AA04-8E72737F8B1A}"/>
              </a:ext>
            </a:extLst>
          </p:cNvPr>
          <p:cNvSpPr/>
          <p:nvPr/>
        </p:nvSpPr>
        <p:spPr>
          <a:xfrm>
            <a:off x="2961638" y="2551837"/>
            <a:ext cx="6268722" cy="1754326"/>
          </a:xfrm>
          <a:prstGeom prst="rect">
            <a:avLst/>
          </a:prstGeom>
        </p:spPr>
        <p:txBody>
          <a:bodyPr wrap="square">
            <a:spAutoFit/>
          </a:bodyPr>
          <a:lstStyle/>
          <a:p>
            <a:r>
              <a:rPr lang="zh-CN" altLang="zh-CN" dirty="0">
                <a:latin typeface="微软雅黑" panose="020B0503020204020204" pitchFamily="34" charset="-122"/>
                <a:ea typeface="微软雅黑" panose="020B0503020204020204" pitchFamily="34" charset="-122"/>
              </a:rPr>
              <a:t>本网站要求提供对外服务的能力</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保证至少</a:t>
            </a:r>
            <a:r>
              <a:rPr lang="en-US" altLang="zh-CN" dirty="0">
                <a:latin typeface="微软雅黑" panose="020B0503020204020204" pitchFamily="34" charset="-122"/>
                <a:ea typeface="微软雅黑" panose="020B0503020204020204" pitchFamily="34" charset="-122"/>
              </a:rPr>
              <a:t>300</a:t>
            </a:r>
            <a:r>
              <a:rPr lang="zh-CN" altLang="zh-CN" dirty="0">
                <a:latin typeface="微软雅黑" panose="020B0503020204020204" pitchFamily="34" charset="-122"/>
                <a:ea typeface="微软雅黑" panose="020B0503020204020204" pitchFamily="34" charset="-122"/>
              </a:rPr>
              <a:t>名同学上课辅助服务的要求</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包括数据存储能力</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网络服务吞吐能力</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数据安全特性等</a:t>
            </a:r>
            <a:r>
              <a:rPr lang="en-US" altLang="zh-CN" dirty="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服务器建议选用</a:t>
            </a:r>
            <a:r>
              <a:rPr lang="en-US" altLang="zh-CN" dirty="0">
                <a:latin typeface="微软雅黑" panose="020B0503020204020204" pitchFamily="34" charset="-122"/>
                <a:ea typeface="微软雅黑" panose="020B0503020204020204" pitchFamily="34" charset="-122"/>
              </a:rPr>
              <a:t>Intel CPU,</a:t>
            </a:r>
            <a:r>
              <a:rPr lang="zh-CN" altLang="zh-CN" dirty="0">
                <a:latin typeface="微软雅黑" panose="020B0503020204020204" pitchFamily="34" charset="-122"/>
                <a:ea typeface="微软雅黑" panose="020B0503020204020204" pitchFamily="34" charset="-122"/>
              </a:rPr>
              <a:t>可以选择</a:t>
            </a:r>
            <a:r>
              <a:rPr lang="en-US" altLang="zh-CN" dirty="0">
                <a:latin typeface="微软雅黑" panose="020B0503020204020204" pitchFamily="34" charset="-122"/>
                <a:ea typeface="微软雅黑" panose="020B0503020204020204" pitchFamily="34" charset="-122"/>
              </a:rPr>
              <a:t>Windows</a:t>
            </a:r>
            <a:r>
              <a:rPr lang="zh-CN" altLang="zh-CN" dirty="0">
                <a:latin typeface="微软雅黑" panose="020B0503020204020204" pitchFamily="34" charset="-122"/>
                <a:ea typeface="微软雅黑" panose="020B0503020204020204" pitchFamily="34" charset="-122"/>
              </a:rPr>
              <a:t>或者</a:t>
            </a:r>
            <a:r>
              <a:rPr lang="en-US" altLang="zh-CN" dirty="0">
                <a:latin typeface="微软雅黑" panose="020B0503020204020204" pitchFamily="34" charset="-122"/>
                <a:ea typeface="微软雅黑" panose="020B0503020204020204" pitchFamily="34" charset="-122"/>
              </a:rPr>
              <a:t>Linux.</a:t>
            </a:r>
            <a:endParaRPr lang="zh-CN"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开发平台可以选择</a:t>
            </a:r>
            <a:r>
              <a:rPr lang="en-US" altLang="zh-CN" dirty="0">
                <a:latin typeface="微软雅黑" panose="020B0503020204020204" pitchFamily="34" charset="-122"/>
                <a:ea typeface="微软雅黑" panose="020B0503020204020204" pitchFamily="34" charset="-122"/>
              </a:rPr>
              <a:t>IIS, .NET</a:t>
            </a:r>
            <a:r>
              <a:rPr lang="zh-CN" altLang="zh-CN" dirty="0">
                <a:latin typeface="微软雅黑" panose="020B0503020204020204" pitchFamily="34" charset="-122"/>
                <a:ea typeface="微软雅黑" panose="020B0503020204020204" pitchFamily="34" charset="-122"/>
              </a:rPr>
              <a:t>或者</a:t>
            </a:r>
            <a:r>
              <a:rPr lang="en-US" altLang="zh-CN" dirty="0">
                <a:latin typeface="微软雅黑" panose="020B0503020204020204" pitchFamily="34" charset="-122"/>
                <a:ea typeface="微软雅黑" panose="020B0503020204020204" pitchFamily="34" charset="-122"/>
              </a:rPr>
              <a:t>apache, tomcat/</a:t>
            </a:r>
            <a:r>
              <a:rPr lang="en-US" altLang="zh-CN" dirty="0" err="1">
                <a:latin typeface="微软雅黑" panose="020B0503020204020204" pitchFamily="34" charset="-122"/>
                <a:ea typeface="微软雅黑" panose="020B0503020204020204" pitchFamily="34" charset="-122"/>
              </a:rPr>
              <a:t>jboss</a:t>
            </a:r>
            <a:r>
              <a:rPr lang="zh-CN" altLang="zh-CN" dirty="0">
                <a:latin typeface="微软雅黑" panose="020B0503020204020204" pitchFamily="34" charset="-122"/>
                <a:ea typeface="微软雅黑" panose="020B0503020204020204" pitchFamily="34" charset="-122"/>
              </a:rPr>
              <a:t>平台</a:t>
            </a:r>
          </a:p>
          <a:p>
            <a:r>
              <a:rPr lang="zh-CN" altLang="zh-CN" dirty="0">
                <a:latin typeface="微软雅黑" panose="020B0503020204020204" pitchFamily="34" charset="-122"/>
                <a:ea typeface="微软雅黑" panose="020B0503020204020204" pitchFamily="34" charset="-122"/>
              </a:rPr>
              <a:t>请提供对外服务所要求的相应的安全保障</a:t>
            </a:r>
            <a:r>
              <a:rPr lang="en-US" altLang="zh-CN" dirty="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422381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20" name="图片 19">
            <a:extLst>
              <a:ext uri="{FF2B5EF4-FFF2-40B4-BE49-F238E27FC236}">
                <a16:creationId xmlns:a16="http://schemas.microsoft.com/office/drawing/2014/main" xmlns="" id="{9842ADBF-004C-4820-9003-5C613ADA7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grpSp>
        <p:nvGrpSpPr>
          <p:cNvPr id="26" name="组合 1">
            <a:extLst>
              <a:ext uri="{FF2B5EF4-FFF2-40B4-BE49-F238E27FC236}">
                <a16:creationId xmlns:a16="http://schemas.microsoft.com/office/drawing/2014/main" xmlns="" id="{852872A5-20B9-4A94-8A9D-7860E4668CED}"/>
              </a:ext>
            </a:extLst>
          </p:cNvPr>
          <p:cNvGrpSpPr/>
          <p:nvPr/>
        </p:nvGrpSpPr>
        <p:grpSpPr bwMode="auto">
          <a:xfrm>
            <a:off x="5222875" y="2244725"/>
            <a:ext cx="6473308" cy="2233613"/>
            <a:chOff x="5222408" y="2405563"/>
            <a:chExt cx="6474281" cy="2232768"/>
          </a:xfrm>
        </p:grpSpPr>
        <p:grpSp>
          <p:nvGrpSpPr>
            <p:cNvPr id="27" name="组合 17">
              <a:extLst>
                <a:ext uri="{FF2B5EF4-FFF2-40B4-BE49-F238E27FC236}">
                  <a16:creationId xmlns:a16="http://schemas.microsoft.com/office/drawing/2014/main" xmlns="" id="{2F64D2A0-403F-4205-BFBA-C2081A7C6598}"/>
                </a:ext>
              </a:extLst>
            </p:cNvPr>
            <p:cNvGrpSpPr/>
            <p:nvPr/>
          </p:nvGrpSpPr>
          <p:grpSpPr bwMode="auto">
            <a:xfrm>
              <a:off x="5226064" y="2405563"/>
              <a:ext cx="6470625" cy="1772715"/>
              <a:chOff x="271019" y="2420002"/>
              <a:chExt cx="6470625" cy="1772715"/>
            </a:xfrm>
          </p:grpSpPr>
          <p:sp>
            <p:nvSpPr>
              <p:cNvPr id="29" name="文本框 18">
                <a:extLst>
                  <a:ext uri="{FF2B5EF4-FFF2-40B4-BE49-F238E27FC236}">
                    <a16:creationId xmlns:a16="http://schemas.microsoft.com/office/drawing/2014/main" xmlns=""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03</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a16="http://schemas.microsoft.com/office/drawing/2014/main" xmlns="" id="{D6164B3C-15CD-483E-821B-729E9877CD96}"/>
                  </a:ext>
                </a:extLst>
              </p:cNvPr>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5400" b="1" dirty="0">
                    <a:solidFill>
                      <a:srgbClr val="F77258"/>
                    </a:solidFill>
                    <a:latin typeface="微软雅黑" panose="020B0503020204020204" pitchFamily="34" charset="-122"/>
                    <a:ea typeface="微软雅黑" panose="020B0503020204020204" pitchFamily="34" charset="-122"/>
                  </a:rPr>
                  <a:t>时间管理计划</a:t>
                </a:r>
              </a:p>
            </p:txBody>
          </p:sp>
        </p:grpSp>
        <p:sp>
          <p:nvSpPr>
            <p:cNvPr id="28" name="文本框 20">
              <a:extLst>
                <a:ext uri="{FF2B5EF4-FFF2-40B4-BE49-F238E27FC236}">
                  <a16:creationId xmlns:a16="http://schemas.microsoft.com/office/drawing/2014/main" xmlns="" id="{C1650AEA-8FEC-427E-8CDF-C4F7414B9B49}"/>
                </a:ext>
              </a:extLst>
            </p:cNvPr>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en-US" altLang="zh-CN" sz="1600" dirty="0">
                  <a:solidFill>
                    <a:srgbClr val="353A3E"/>
                  </a:solidFill>
                  <a:latin typeface="微软雅黑" panose="020B0503020204020204" pitchFamily="34" charset="-122"/>
                  <a:ea typeface="微软雅黑" panose="020B0503020204020204" pitchFamily="34" charset="-122"/>
                </a:rPr>
                <a:t>TIME MANAGEMENT PLAN</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31875788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randombar(horizontal)">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时间管理计划</a:t>
            </a: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16" name="图片 15">
            <a:extLst>
              <a:ext uri="{FF2B5EF4-FFF2-40B4-BE49-F238E27FC236}">
                <a16:creationId xmlns:a16="http://schemas.microsoft.com/office/drawing/2014/main" xmlns="" id="{B154B15D-ECF6-499D-A8EF-C535DDEC0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0" name="文本框 9">
            <a:extLst>
              <a:ext uri="{FF2B5EF4-FFF2-40B4-BE49-F238E27FC236}">
                <a16:creationId xmlns:a16="http://schemas.microsoft.com/office/drawing/2014/main" xmlns="" id="{650AABB2-42CF-4449-9294-842C3B5611F8}"/>
              </a:ext>
            </a:extLst>
          </p:cNvPr>
          <p:cNvSpPr txBox="1">
            <a:spLocks noChangeArrowheads="1"/>
          </p:cNvSpPr>
          <p:nvPr/>
        </p:nvSpPr>
        <p:spPr bwMode="auto">
          <a:xfrm>
            <a:off x="4324745" y="1467307"/>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工作任务分解</a:t>
            </a:r>
          </a:p>
        </p:txBody>
      </p:sp>
      <p:pic>
        <p:nvPicPr>
          <p:cNvPr id="9" name="图片 8">
            <a:extLst>
              <a:ext uri="{FF2B5EF4-FFF2-40B4-BE49-F238E27FC236}">
                <a16:creationId xmlns:a16="http://schemas.microsoft.com/office/drawing/2014/main" xmlns="" id="{D2804D91-2C00-40A2-AB3F-B589951BBBBB}"/>
              </a:ext>
            </a:extLst>
          </p:cNvPr>
          <p:cNvPicPr/>
          <p:nvPr/>
        </p:nvPicPr>
        <p:blipFill rotWithShape="1">
          <a:blip r:embed="rId3"/>
          <a:srcRect l="347" t="300" r="-12" b="5029"/>
          <a:stretch/>
        </p:blipFill>
        <p:spPr bwMode="auto">
          <a:xfrm>
            <a:off x="3046729" y="2162652"/>
            <a:ext cx="6098540" cy="33591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899647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099" name="矩形 11"/>
          <p:cNvSpPr>
            <a:spLocks noChangeArrowheads="1"/>
          </p:cNvSpPr>
          <p:nvPr/>
        </p:nvSpPr>
        <p:spPr bwMode="auto">
          <a:xfrm>
            <a:off x="1887919" y="1856752"/>
            <a:ext cx="2484438"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00" name="Rectangle 6"/>
          <p:cNvSpPr>
            <a:spLocks noChangeArrowheads="1"/>
          </p:cNvSpPr>
          <p:nvPr/>
        </p:nvSpPr>
        <p:spPr bwMode="black">
          <a:xfrm>
            <a:off x="1895187" y="1902790"/>
            <a:ext cx="2477171"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rPr>
              <a:t>引言</a:t>
            </a:r>
          </a:p>
        </p:txBody>
      </p:sp>
      <p:sp>
        <p:nvSpPr>
          <p:cNvPr id="10" name="矩形 9"/>
          <p:cNvSpPr/>
          <p:nvPr/>
        </p:nvSpPr>
        <p:spPr>
          <a:xfrm>
            <a:off x="373444" y="1856752"/>
            <a:ext cx="1328738"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102" name="文本框 10"/>
          <p:cNvSpPr txBox="1">
            <a:spLocks noChangeArrowheads="1"/>
          </p:cNvSpPr>
          <p:nvPr/>
        </p:nvSpPr>
        <p:spPr bwMode="auto">
          <a:xfrm>
            <a:off x="373168" y="1893265"/>
            <a:ext cx="132884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en-US" altLang="zh-CN" sz="2000" b="1" dirty="0">
                <a:solidFill>
                  <a:srgbClr val="FFFFFF"/>
                </a:solidFill>
                <a:latin typeface="微软雅黑" panose="020B0503020204020204" pitchFamily="34" charset="-122"/>
                <a:ea typeface="微软雅黑" panose="020B0503020204020204" pitchFamily="34" charset="-122"/>
              </a:rPr>
              <a:t>PART 01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4103" name="矩形 18"/>
          <p:cNvSpPr>
            <a:spLocks noChangeArrowheads="1"/>
          </p:cNvSpPr>
          <p:nvPr/>
        </p:nvSpPr>
        <p:spPr bwMode="auto">
          <a:xfrm>
            <a:off x="1887919" y="2632566"/>
            <a:ext cx="2484438"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04" name="Rectangle 6"/>
          <p:cNvSpPr>
            <a:spLocks noChangeArrowheads="1"/>
          </p:cNvSpPr>
          <p:nvPr/>
        </p:nvSpPr>
        <p:spPr bwMode="black">
          <a:xfrm>
            <a:off x="1883688" y="2678604"/>
            <a:ext cx="248443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rPr>
              <a:t>项目概述</a:t>
            </a:r>
          </a:p>
        </p:txBody>
      </p:sp>
      <p:sp>
        <p:nvSpPr>
          <p:cNvPr id="17" name="矩形 16"/>
          <p:cNvSpPr/>
          <p:nvPr/>
        </p:nvSpPr>
        <p:spPr>
          <a:xfrm>
            <a:off x="373444" y="2632566"/>
            <a:ext cx="1328738"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106" name="文本框 17"/>
          <p:cNvSpPr txBox="1">
            <a:spLocks noChangeArrowheads="1"/>
          </p:cNvSpPr>
          <p:nvPr/>
        </p:nvSpPr>
        <p:spPr bwMode="auto">
          <a:xfrm>
            <a:off x="373168" y="2669079"/>
            <a:ext cx="132884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en-US" altLang="zh-CN" sz="2000" b="1" dirty="0">
                <a:solidFill>
                  <a:srgbClr val="FFFFFF"/>
                </a:solidFill>
                <a:latin typeface="微软雅黑" panose="020B0503020204020204" pitchFamily="34" charset="-122"/>
                <a:ea typeface="微软雅黑" panose="020B0503020204020204" pitchFamily="34" charset="-122"/>
              </a:rPr>
              <a:t>PART 02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4107" name="矩形 25"/>
          <p:cNvSpPr>
            <a:spLocks noChangeArrowheads="1"/>
          </p:cNvSpPr>
          <p:nvPr/>
        </p:nvSpPr>
        <p:spPr bwMode="auto">
          <a:xfrm>
            <a:off x="1886332" y="3409652"/>
            <a:ext cx="2487613"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08" name="Rectangle 6"/>
          <p:cNvSpPr>
            <a:spLocks noChangeArrowheads="1"/>
          </p:cNvSpPr>
          <p:nvPr/>
        </p:nvSpPr>
        <p:spPr bwMode="black">
          <a:xfrm>
            <a:off x="1911783" y="3456432"/>
            <a:ext cx="2466291"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rPr>
              <a:t>时间管理计划</a:t>
            </a:r>
          </a:p>
        </p:txBody>
      </p:sp>
      <p:sp>
        <p:nvSpPr>
          <p:cNvPr id="24" name="矩形 23"/>
          <p:cNvSpPr/>
          <p:nvPr/>
        </p:nvSpPr>
        <p:spPr>
          <a:xfrm>
            <a:off x="373445" y="3409652"/>
            <a:ext cx="1328737"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111" name="矩形 32"/>
          <p:cNvSpPr>
            <a:spLocks noChangeArrowheads="1"/>
          </p:cNvSpPr>
          <p:nvPr/>
        </p:nvSpPr>
        <p:spPr bwMode="auto">
          <a:xfrm>
            <a:off x="1886332" y="4189914"/>
            <a:ext cx="2487613"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12" name="Rectangle 6"/>
          <p:cNvSpPr>
            <a:spLocks noChangeArrowheads="1"/>
          </p:cNvSpPr>
          <p:nvPr/>
        </p:nvSpPr>
        <p:spPr bwMode="black">
          <a:xfrm>
            <a:off x="1895187" y="4235952"/>
            <a:ext cx="247294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lgn="ctr"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范围管理计划</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31" name="矩形 30"/>
          <p:cNvSpPr/>
          <p:nvPr/>
        </p:nvSpPr>
        <p:spPr>
          <a:xfrm>
            <a:off x="373445" y="4189914"/>
            <a:ext cx="1328737"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115" name="组合 34"/>
          <p:cNvGrpSpPr/>
          <p:nvPr/>
        </p:nvGrpSpPr>
        <p:grpSpPr bwMode="auto">
          <a:xfrm>
            <a:off x="462670" y="530189"/>
            <a:ext cx="2701925" cy="898525"/>
            <a:chOff x="467913" y="1102550"/>
            <a:chExt cx="2702007" cy="899374"/>
          </a:xfrm>
        </p:grpSpPr>
        <p:grpSp>
          <p:nvGrpSpPr>
            <p:cNvPr id="4131" name="组合 35"/>
            <p:cNvGrpSpPr/>
            <p:nvPr/>
          </p:nvGrpSpPr>
          <p:grpSpPr bwMode="auto">
            <a:xfrm>
              <a:off x="467913" y="1102550"/>
              <a:ext cx="2702007" cy="849531"/>
              <a:chOff x="10870474" y="497840"/>
              <a:chExt cx="2702007" cy="849531"/>
            </a:xfrm>
          </p:grpSpPr>
          <p:sp>
            <p:nvSpPr>
              <p:cNvPr id="4133" name="文本框 37"/>
              <p:cNvSpPr txBox="1">
                <a:spLocks noChangeArrowheads="1"/>
              </p:cNvSpPr>
              <p:nvPr/>
            </p:nvSpPr>
            <p:spPr bwMode="auto">
              <a:xfrm>
                <a:off x="10870474" y="497840"/>
                <a:ext cx="14325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目</a:t>
                </a:r>
                <a:r>
                  <a:rPr kumimoji="0" lang="zh-CN" altLang="en-US" sz="3600" b="1" i="0" u="none" strike="noStrike" kern="1200" cap="none" spc="0" normalizeH="0" baseline="0" noProof="0">
                    <a:ln>
                      <a:noFill/>
                    </a:ln>
                    <a:solidFill>
                      <a:srgbClr val="F77258"/>
                    </a:solidFill>
                    <a:effectLst/>
                    <a:uLnTx/>
                    <a:uFillTx/>
                    <a:latin typeface="微软雅黑" panose="020B0503020204020204" pitchFamily="34" charset="-122"/>
                    <a:ea typeface="微软雅黑" panose="020B0503020204020204" pitchFamily="34" charset="-122"/>
                    <a:cs typeface="+mn-cs"/>
                  </a:rPr>
                  <a:t>录</a:t>
                </a:r>
              </a:p>
            </p:txBody>
          </p:sp>
          <p:cxnSp>
            <p:nvCxnSpPr>
              <p:cNvPr id="39" name="直接连接符 38"/>
              <p:cNvCxnSpPr/>
              <p:nvPr/>
            </p:nvCxnSpPr>
            <p:spPr>
              <a:xfrm>
                <a:off x="11021291" y="1347956"/>
                <a:ext cx="255119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4132" name="文本框 36"/>
            <p:cNvSpPr txBox="1">
              <a:spLocks noChangeArrowheads="1"/>
            </p:cNvSpPr>
            <p:nvPr/>
          </p:nvSpPr>
          <p:spPr bwMode="auto">
            <a:xfrm>
              <a:off x="995860" y="1601814"/>
              <a:ext cx="14325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F77258"/>
                  </a:solidFill>
                  <a:effectLst/>
                  <a:uLnTx/>
                  <a:uFillTx/>
                  <a:latin typeface="微软雅黑" panose="020B0503020204020204" pitchFamily="34" charset="-122"/>
                  <a:ea typeface="微软雅黑" panose="020B0503020204020204" pitchFamily="34" charset="-122"/>
                  <a:cs typeface="+mn-cs"/>
                </a:rPr>
                <a:t>Contents</a:t>
              </a:r>
              <a:endParaRPr kumimoji="0" lang="zh-CN" altLang="en-US" sz="2000" b="1" i="0" u="none" strike="noStrike" kern="1200" cap="none" spc="0" normalizeH="0" baseline="0" noProof="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4" name="等腰三角形 4"/>
          <p:cNvSpPr/>
          <p:nvPr/>
        </p:nvSpPr>
        <p:spPr>
          <a:xfrm rot="11374545">
            <a:off x="8839200" y="900267"/>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等腰三角形 4"/>
          <p:cNvSpPr/>
          <p:nvPr/>
        </p:nvSpPr>
        <p:spPr>
          <a:xfrm rot="12600000">
            <a:off x="8590650" y="1712584"/>
            <a:ext cx="989287" cy="1113444"/>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3"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6"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7" name="等腰三角形 4"/>
          <p:cNvSpPr/>
          <p:nvPr/>
        </p:nvSpPr>
        <p:spPr>
          <a:xfrm rot="19679131">
            <a:off x="7400925" y="977823"/>
            <a:ext cx="661988" cy="6953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8" name="等腰三角形 4"/>
          <p:cNvSpPr/>
          <p:nvPr/>
        </p:nvSpPr>
        <p:spPr>
          <a:xfrm rot="15049811">
            <a:off x="9232042" y="396939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9"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0" name="组合 49"/>
          <p:cNvGrpSpPr/>
          <p:nvPr/>
        </p:nvGrpSpPr>
        <p:grpSpPr>
          <a:xfrm>
            <a:off x="9152214" y="832757"/>
            <a:ext cx="3080989" cy="5591028"/>
            <a:chOff x="9152214" y="832757"/>
            <a:chExt cx="3080989" cy="5591028"/>
          </a:xfrm>
          <a:solidFill>
            <a:srgbClr val="FFFFFF"/>
          </a:solidFill>
        </p:grpSpPr>
        <p:sp>
          <p:nvSpPr>
            <p:cNvPr id="51"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9"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0"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2"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45" name="图片 44">
            <a:extLst>
              <a:ext uri="{FF2B5EF4-FFF2-40B4-BE49-F238E27FC236}">
                <a16:creationId xmlns:a16="http://schemas.microsoft.com/office/drawing/2014/main" xmlns="" id="{ECC5179B-CC09-454A-81F0-EB3DFA140D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66" name="矩形 11">
            <a:extLst>
              <a:ext uri="{FF2B5EF4-FFF2-40B4-BE49-F238E27FC236}">
                <a16:creationId xmlns:a16="http://schemas.microsoft.com/office/drawing/2014/main" xmlns="" id="{9E245407-B690-4698-8980-51134A0F6FCF}"/>
              </a:ext>
            </a:extLst>
          </p:cNvPr>
          <p:cNvSpPr>
            <a:spLocks noChangeArrowheads="1"/>
          </p:cNvSpPr>
          <p:nvPr/>
        </p:nvSpPr>
        <p:spPr bwMode="auto">
          <a:xfrm>
            <a:off x="1896774" y="4964165"/>
            <a:ext cx="2484438"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8" name="Rectangle 6">
            <a:extLst>
              <a:ext uri="{FF2B5EF4-FFF2-40B4-BE49-F238E27FC236}">
                <a16:creationId xmlns:a16="http://schemas.microsoft.com/office/drawing/2014/main" xmlns="" id="{8B8336A7-A2F1-4E5B-879B-76FEFF573A59}"/>
              </a:ext>
            </a:extLst>
          </p:cNvPr>
          <p:cNvSpPr>
            <a:spLocks noChangeArrowheads="1"/>
          </p:cNvSpPr>
          <p:nvPr/>
        </p:nvSpPr>
        <p:spPr bwMode="black">
          <a:xfrm>
            <a:off x="1895187" y="5010574"/>
            <a:ext cx="2476286"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rPr>
              <a:t>人力资源管理计划</a:t>
            </a:r>
          </a:p>
        </p:txBody>
      </p:sp>
      <p:sp>
        <p:nvSpPr>
          <p:cNvPr id="71" name="矩形 70">
            <a:extLst>
              <a:ext uri="{FF2B5EF4-FFF2-40B4-BE49-F238E27FC236}">
                <a16:creationId xmlns:a16="http://schemas.microsoft.com/office/drawing/2014/main" xmlns="" id="{A0C8B9CC-E8E0-45F9-A0E7-32274C38EA79}"/>
              </a:ext>
            </a:extLst>
          </p:cNvPr>
          <p:cNvSpPr/>
          <p:nvPr/>
        </p:nvSpPr>
        <p:spPr>
          <a:xfrm>
            <a:off x="382299" y="4964165"/>
            <a:ext cx="1328738"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4" name="矩形 18">
            <a:extLst>
              <a:ext uri="{FF2B5EF4-FFF2-40B4-BE49-F238E27FC236}">
                <a16:creationId xmlns:a16="http://schemas.microsoft.com/office/drawing/2014/main" xmlns="" id="{D2BC4883-4FBC-4798-88B1-4120295B492F}"/>
              </a:ext>
            </a:extLst>
          </p:cNvPr>
          <p:cNvSpPr>
            <a:spLocks noChangeArrowheads="1"/>
          </p:cNvSpPr>
          <p:nvPr/>
        </p:nvSpPr>
        <p:spPr bwMode="auto">
          <a:xfrm>
            <a:off x="6257222" y="2168847"/>
            <a:ext cx="2484438"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5" name="Rectangle 6">
            <a:extLst>
              <a:ext uri="{FF2B5EF4-FFF2-40B4-BE49-F238E27FC236}">
                <a16:creationId xmlns:a16="http://schemas.microsoft.com/office/drawing/2014/main" xmlns="" id="{DF6CD629-7871-44F7-A6F1-D7C5898C23B9}"/>
              </a:ext>
            </a:extLst>
          </p:cNvPr>
          <p:cNvSpPr>
            <a:spLocks noChangeArrowheads="1"/>
          </p:cNvSpPr>
          <p:nvPr/>
        </p:nvSpPr>
        <p:spPr bwMode="black">
          <a:xfrm>
            <a:off x="6251257" y="2214885"/>
            <a:ext cx="2480664"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rPr>
              <a:t>沟通管理计划</a:t>
            </a:r>
          </a:p>
        </p:txBody>
      </p:sp>
      <p:sp>
        <p:nvSpPr>
          <p:cNvPr id="76" name="矩形 75">
            <a:extLst>
              <a:ext uri="{FF2B5EF4-FFF2-40B4-BE49-F238E27FC236}">
                <a16:creationId xmlns:a16="http://schemas.microsoft.com/office/drawing/2014/main" xmlns="" id="{32F9B429-16CC-478B-86B2-A5BCDB810D4F}"/>
              </a:ext>
            </a:extLst>
          </p:cNvPr>
          <p:cNvSpPr/>
          <p:nvPr/>
        </p:nvSpPr>
        <p:spPr>
          <a:xfrm>
            <a:off x="4742747" y="2168847"/>
            <a:ext cx="1328738"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7" name="文本框 17">
            <a:extLst>
              <a:ext uri="{FF2B5EF4-FFF2-40B4-BE49-F238E27FC236}">
                <a16:creationId xmlns:a16="http://schemas.microsoft.com/office/drawing/2014/main" xmlns="" id="{18DFD022-8164-4A10-A2F0-8FD296039484}"/>
              </a:ext>
            </a:extLst>
          </p:cNvPr>
          <p:cNvSpPr txBox="1">
            <a:spLocks noChangeArrowheads="1"/>
          </p:cNvSpPr>
          <p:nvPr/>
        </p:nvSpPr>
        <p:spPr bwMode="auto">
          <a:xfrm>
            <a:off x="4741975" y="2205360"/>
            <a:ext cx="13235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en-US" altLang="zh-CN" sz="2000" b="1" dirty="0">
                <a:solidFill>
                  <a:srgbClr val="FFFFFF"/>
                </a:solidFill>
                <a:latin typeface="微软雅黑" panose="020B0503020204020204" pitchFamily="34" charset="-122"/>
                <a:ea typeface="微软雅黑" panose="020B0503020204020204" pitchFamily="34" charset="-122"/>
              </a:rPr>
              <a:t>PART 06</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78" name="矩形 25">
            <a:extLst>
              <a:ext uri="{FF2B5EF4-FFF2-40B4-BE49-F238E27FC236}">
                <a16:creationId xmlns:a16="http://schemas.microsoft.com/office/drawing/2014/main" xmlns="" id="{A06657A7-67DD-4882-AF1C-349B3400B718}"/>
              </a:ext>
            </a:extLst>
          </p:cNvPr>
          <p:cNvSpPr>
            <a:spLocks noChangeArrowheads="1"/>
          </p:cNvSpPr>
          <p:nvPr/>
        </p:nvSpPr>
        <p:spPr bwMode="auto">
          <a:xfrm>
            <a:off x="6255635" y="2954777"/>
            <a:ext cx="2487613"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9" name="Rectangle 6">
            <a:extLst>
              <a:ext uri="{FF2B5EF4-FFF2-40B4-BE49-F238E27FC236}">
                <a16:creationId xmlns:a16="http://schemas.microsoft.com/office/drawing/2014/main" xmlns="" id="{B3582A74-E3EF-4A66-8026-231B07FF02EA}"/>
              </a:ext>
            </a:extLst>
          </p:cNvPr>
          <p:cNvSpPr>
            <a:spLocks noChangeArrowheads="1"/>
          </p:cNvSpPr>
          <p:nvPr/>
        </p:nvSpPr>
        <p:spPr bwMode="black">
          <a:xfrm>
            <a:off x="6254581" y="3000815"/>
            <a:ext cx="248443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rPr>
              <a:t>风险管理计划</a:t>
            </a:r>
          </a:p>
        </p:txBody>
      </p:sp>
      <p:sp>
        <p:nvSpPr>
          <p:cNvPr id="80" name="矩形 79">
            <a:extLst>
              <a:ext uri="{FF2B5EF4-FFF2-40B4-BE49-F238E27FC236}">
                <a16:creationId xmlns:a16="http://schemas.microsoft.com/office/drawing/2014/main" xmlns="" id="{749B29A1-5A4A-4862-B99F-8CD3FCE6F815}"/>
              </a:ext>
            </a:extLst>
          </p:cNvPr>
          <p:cNvSpPr/>
          <p:nvPr/>
        </p:nvSpPr>
        <p:spPr>
          <a:xfrm>
            <a:off x="4742748" y="2954777"/>
            <a:ext cx="1328737"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1" name="文本框 24">
            <a:extLst>
              <a:ext uri="{FF2B5EF4-FFF2-40B4-BE49-F238E27FC236}">
                <a16:creationId xmlns:a16="http://schemas.microsoft.com/office/drawing/2014/main" xmlns="" id="{A64BA269-8873-43F4-8739-4D314E91C2B7}"/>
              </a:ext>
            </a:extLst>
          </p:cNvPr>
          <p:cNvSpPr txBox="1">
            <a:spLocks noChangeArrowheads="1"/>
          </p:cNvSpPr>
          <p:nvPr/>
        </p:nvSpPr>
        <p:spPr bwMode="auto">
          <a:xfrm>
            <a:off x="4736783" y="2991290"/>
            <a:ext cx="13287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en-US" altLang="zh-CN" sz="2000" b="1" dirty="0">
                <a:solidFill>
                  <a:srgbClr val="FFFFFF"/>
                </a:solidFill>
                <a:latin typeface="微软雅黑" panose="020B0503020204020204" pitchFamily="34" charset="-122"/>
                <a:ea typeface="微软雅黑" panose="020B0503020204020204" pitchFamily="34" charset="-122"/>
              </a:rPr>
              <a:t>PART 07</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82" name="矩形 32">
            <a:extLst>
              <a:ext uri="{FF2B5EF4-FFF2-40B4-BE49-F238E27FC236}">
                <a16:creationId xmlns:a16="http://schemas.microsoft.com/office/drawing/2014/main" xmlns="" id="{5267DD8F-24D5-40C1-8676-75C00687AF6B}"/>
              </a:ext>
            </a:extLst>
          </p:cNvPr>
          <p:cNvSpPr>
            <a:spLocks noChangeArrowheads="1"/>
          </p:cNvSpPr>
          <p:nvPr/>
        </p:nvSpPr>
        <p:spPr bwMode="auto">
          <a:xfrm>
            <a:off x="6255635" y="3735039"/>
            <a:ext cx="2487613"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3" name="Rectangle 6">
            <a:extLst>
              <a:ext uri="{FF2B5EF4-FFF2-40B4-BE49-F238E27FC236}">
                <a16:creationId xmlns:a16="http://schemas.microsoft.com/office/drawing/2014/main" xmlns="" id="{BDC629AB-F220-42AE-9DA6-7A0633DA0D28}"/>
              </a:ext>
            </a:extLst>
          </p:cNvPr>
          <p:cNvSpPr>
            <a:spLocks noChangeArrowheads="1"/>
          </p:cNvSpPr>
          <p:nvPr/>
        </p:nvSpPr>
        <p:spPr bwMode="black">
          <a:xfrm>
            <a:off x="6251257" y="3781077"/>
            <a:ext cx="24877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lgn="ctr"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配置系统管理指南</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84" name="矩形 83">
            <a:extLst>
              <a:ext uri="{FF2B5EF4-FFF2-40B4-BE49-F238E27FC236}">
                <a16:creationId xmlns:a16="http://schemas.microsoft.com/office/drawing/2014/main" xmlns="" id="{17D3F62A-17AB-46B4-A7E8-13D2B07E9554}"/>
              </a:ext>
            </a:extLst>
          </p:cNvPr>
          <p:cNvSpPr/>
          <p:nvPr/>
        </p:nvSpPr>
        <p:spPr>
          <a:xfrm>
            <a:off x="4742748" y="3735039"/>
            <a:ext cx="1328737"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5" name="文本框 31">
            <a:extLst>
              <a:ext uri="{FF2B5EF4-FFF2-40B4-BE49-F238E27FC236}">
                <a16:creationId xmlns:a16="http://schemas.microsoft.com/office/drawing/2014/main" xmlns="" id="{E48936D8-7310-4AD6-8EE9-EEB177E97ED8}"/>
              </a:ext>
            </a:extLst>
          </p:cNvPr>
          <p:cNvSpPr txBox="1">
            <a:spLocks noChangeArrowheads="1"/>
          </p:cNvSpPr>
          <p:nvPr/>
        </p:nvSpPr>
        <p:spPr bwMode="auto">
          <a:xfrm>
            <a:off x="4730285" y="3771552"/>
            <a:ext cx="13642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en-US" altLang="zh-CN" sz="2000" b="1" dirty="0">
                <a:solidFill>
                  <a:srgbClr val="FFFFFF"/>
                </a:solidFill>
                <a:latin typeface="微软雅黑" panose="020B0503020204020204" pitchFamily="34" charset="-122"/>
                <a:ea typeface="微软雅黑" panose="020B0503020204020204" pitchFamily="34" charset="-122"/>
              </a:rPr>
              <a:t>PART 08</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166" name="文本框 17">
            <a:extLst>
              <a:ext uri="{FF2B5EF4-FFF2-40B4-BE49-F238E27FC236}">
                <a16:creationId xmlns:a16="http://schemas.microsoft.com/office/drawing/2014/main" xmlns="" id="{79C15842-EB4F-40D6-BA44-0C659DEAAA59}"/>
              </a:ext>
            </a:extLst>
          </p:cNvPr>
          <p:cNvSpPr txBox="1">
            <a:spLocks noChangeArrowheads="1"/>
          </p:cNvSpPr>
          <p:nvPr/>
        </p:nvSpPr>
        <p:spPr bwMode="auto">
          <a:xfrm>
            <a:off x="373168" y="2669139"/>
            <a:ext cx="132884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en-US" altLang="zh-CN" sz="2000" b="1" dirty="0">
                <a:solidFill>
                  <a:srgbClr val="FFFFFF"/>
                </a:solidFill>
                <a:latin typeface="微软雅黑" panose="020B0503020204020204" pitchFamily="34" charset="-122"/>
                <a:ea typeface="微软雅黑" panose="020B0503020204020204" pitchFamily="34" charset="-122"/>
              </a:rPr>
              <a:t>PART 02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167" name="文本框 17">
            <a:extLst>
              <a:ext uri="{FF2B5EF4-FFF2-40B4-BE49-F238E27FC236}">
                <a16:creationId xmlns:a16="http://schemas.microsoft.com/office/drawing/2014/main" xmlns="" id="{8B682CB1-FE64-4803-8159-EBA88BB8D3A9}"/>
              </a:ext>
            </a:extLst>
          </p:cNvPr>
          <p:cNvSpPr txBox="1">
            <a:spLocks noChangeArrowheads="1"/>
          </p:cNvSpPr>
          <p:nvPr/>
        </p:nvSpPr>
        <p:spPr bwMode="auto">
          <a:xfrm>
            <a:off x="381311" y="3441806"/>
            <a:ext cx="132884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en-US" altLang="zh-CN" sz="2000" b="1" dirty="0">
                <a:solidFill>
                  <a:srgbClr val="FFFFFF"/>
                </a:solidFill>
                <a:latin typeface="微软雅黑" panose="020B0503020204020204" pitchFamily="34" charset="-122"/>
                <a:ea typeface="微软雅黑" panose="020B0503020204020204" pitchFamily="34" charset="-122"/>
              </a:rPr>
              <a:t>PART 03</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168" name="文本框 17">
            <a:extLst>
              <a:ext uri="{FF2B5EF4-FFF2-40B4-BE49-F238E27FC236}">
                <a16:creationId xmlns:a16="http://schemas.microsoft.com/office/drawing/2014/main" xmlns="" id="{39FFE1CA-86DF-4BB2-8AC2-66EF72D35B44}"/>
              </a:ext>
            </a:extLst>
          </p:cNvPr>
          <p:cNvSpPr txBox="1">
            <a:spLocks noChangeArrowheads="1"/>
          </p:cNvSpPr>
          <p:nvPr/>
        </p:nvSpPr>
        <p:spPr bwMode="auto">
          <a:xfrm>
            <a:off x="339213" y="4226456"/>
            <a:ext cx="132884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en-US" altLang="zh-CN" sz="2000" b="1" dirty="0">
                <a:solidFill>
                  <a:srgbClr val="FFFFFF"/>
                </a:solidFill>
                <a:latin typeface="微软雅黑" panose="020B0503020204020204" pitchFamily="34" charset="-122"/>
                <a:ea typeface="微软雅黑" panose="020B0503020204020204" pitchFamily="34" charset="-122"/>
              </a:rPr>
              <a:t>PART 04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169" name="文本框 17">
            <a:extLst>
              <a:ext uri="{FF2B5EF4-FFF2-40B4-BE49-F238E27FC236}">
                <a16:creationId xmlns:a16="http://schemas.microsoft.com/office/drawing/2014/main" xmlns="" id="{EB8E0279-FBB0-4BFB-872F-84D07BDA2B41}"/>
              </a:ext>
            </a:extLst>
          </p:cNvPr>
          <p:cNvSpPr txBox="1">
            <a:spLocks noChangeArrowheads="1"/>
          </p:cNvSpPr>
          <p:nvPr/>
        </p:nvSpPr>
        <p:spPr bwMode="auto">
          <a:xfrm>
            <a:off x="378170" y="5015129"/>
            <a:ext cx="132884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en-US" altLang="zh-CN" sz="2000" b="1" dirty="0">
                <a:solidFill>
                  <a:srgbClr val="FFFFFF"/>
                </a:solidFill>
                <a:latin typeface="微软雅黑" panose="020B0503020204020204" pitchFamily="34" charset="-122"/>
                <a:ea typeface="微软雅黑" panose="020B0503020204020204" pitchFamily="34" charset="-122"/>
              </a:rPr>
              <a:t>PART 05</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186" name="矩形 25">
            <a:extLst>
              <a:ext uri="{FF2B5EF4-FFF2-40B4-BE49-F238E27FC236}">
                <a16:creationId xmlns:a16="http://schemas.microsoft.com/office/drawing/2014/main" xmlns="" id="{D07D07F2-EBDB-44E6-9F77-4E5E845E3FBD}"/>
              </a:ext>
            </a:extLst>
          </p:cNvPr>
          <p:cNvSpPr>
            <a:spLocks noChangeArrowheads="1"/>
          </p:cNvSpPr>
          <p:nvPr/>
        </p:nvSpPr>
        <p:spPr bwMode="auto">
          <a:xfrm>
            <a:off x="6255635" y="5220826"/>
            <a:ext cx="2487613"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87" name="Rectangle 6">
            <a:extLst>
              <a:ext uri="{FF2B5EF4-FFF2-40B4-BE49-F238E27FC236}">
                <a16:creationId xmlns:a16="http://schemas.microsoft.com/office/drawing/2014/main" xmlns="" id="{B6E397DA-2417-4F4C-B2BE-635CE9E22697}"/>
              </a:ext>
            </a:extLst>
          </p:cNvPr>
          <p:cNvSpPr>
            <a:spLocks noChangeArrowheads="1"/>
          </p:cNvSpPr>
          <p:nvPr/>
        </p:nvSpPr>
        <p:spPr bwMode="black">
          <a:xfrm>
            <a:off x="6254581" y="5266864"/>
            <a:ext cx="248443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rPr>
              <a:t>绩效评价</a:t>
            </a:r>
          </a:p>
        </p:txBody>
      </p:sp>
      <p:sp>
        <p:nvSpPr>
          <p:cNvPr id="188" name="矩形 187">
            <a:extLst>
              <a:ext uri="{FF2B5EF4-FFF2-40B4-BE49-F238E27FC236}">
                <a16:creationId xmlns:a16="http://schemas.microsoft.com/office/drawing/2014/main" xmlns="" id="{2E6E2B95-6988-4EBC-845B-088C6BACA209}"/>
              </a:ext>
            </a:extLst>
          </p:cNvPr>
          <p:cNvSpPr/>
          <p:nvPr/>
        </p:nvSpPr>
        <p:spPr>
          <a:xfrm>
            <a:off x="4742748" y="5220826"/>
            <a:ext cx="1328737"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9" name="文本框 24">
            <a:extLst>
              <a:ext uri="{FF2B5EF4-FFF2-40B4-BE49-F238E27FC236}">
                <a16:creationId xmlns:a16="http://schemas.microsoft.com/office/drawing/2014/main" xmlns="" id="{C590E914-A225-46A3-87EE-CC740ACBA68D}"/>
              </a:ext>
            </a:extLst>
          </p:cNvPr>
          <p:cNvSpPr txBox="1">
            <a:spLocks noChangeArrowheads="1"/>
          </p:cNvSpPr>
          <p:nvPr/>
        </p:nvSpPr>
        <p:spPr bwMode="auto">
          <a:xfrm>
            <a:off x="4736783" y="5257339"/>
            <a:ext cx="13287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en-US" altLang="zh-CN" sz="2000" b="1" dirty="0">
                <a:solidFill>
                  <a:srgbClr val="FFFFFF"/>
                </a:solidFill>
                <a:latin typeface="微软雅黑" panose="020B0503020204020204" pitchFamily="34" charset="-122"/>
                <a:ea typeface="微软雅黑" panose="020B0503020204020204" pitchFamily="34" charset="-122"/>
              </a:rPr>
              <a:t>PART 10</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190" name="矩形 32">
            <a:extLst>
              <a:ext uri="{FF2B5EF4-FFF2-40B4-BE49-F238E27FC236}">
                <a16:creationId xmlns:a16="http://schemas.microsoft.com/office/drawing/2014/main" xmlns="" id="{3FC6F433-71A5-4C2F-A110-CCE86561AC0F}"/>
              </a:ext>
            </a:extLst>
          </p:cNvPr>
          <p:cNvSpPr>
            <a:spLocks noChangeArrowheads="1"/>
          </p:cNvSpPr>
          <p:nvPr/>
        </p:nvSpPr>
        <p:spPr bwMode="auto">
          <a:xfrm>
            <a:off x="6255635" y="6001088"/>
            <a:ext cx="2487613"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91" name="Rectangle 6">
            <a:extLst>
              <a:ext uri="{FF2B5EF4-FFF2-40B4-BE49-F238E27FC236}">
                <a16:creationId xmlns:a16="http://schemas.microsoft.com/office/drawing/2014/main" xmlns="" id="{741E311D-B90D-4D80-94D4-62E429282FDF}"/>
              </a:ext>
            </a:extLst>
          </p:cNvPr>
          <p:cNvSpPr>
            <a:spLocks noChangeArrowheads="1"/>
          </p:cNvSpPr>
          <p:nvPr/>
        </p:nvSpPr>
        <p:spPr bwMode="black">
          <a:xfrm>
            <a:off x="6251257" y="6047126"/>
            <a:ext cx="24877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lgn="ctr"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参考文献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192" name="矩形 191">
            <a:extLst>
              <a:ext uri="{FF2B5EF4-FFF2-40B4-BE49-F238E27FC236}">
                <a16:creationId xmlns:a16="http://schemas.microsoft.com/office/drawing/2014/main" xmlns="" id="{93E96099-03C2-42D0-9551-BFBB239F23B8}"/>
              </a:ext>
            </a:extLst>
          </p:cNvPr>
          <p:cNvSpPr/>
          <p:nvPr/>
        </p:nvSpPr>
        <p:spPr>
          <a:xfrm>
            <a:off x="4742748" y="6001088"/>
            <a:ext cx="1328737"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93" name="文本框 31">
            <a:extLst>
              <a:ext uri="{FF2B5EF4-FFF2-40B4-BE49-F238E27FC236}">
                <a16:creationId xmlns:a16="http://schemas.microsoft.com/office/drawing/2014/main" xmlns="" id="{E0E6822E-FF0D-4774-9C3C-D0361CA20B2E}"/>
              </a:ext>
            </a:extLst>
          </p:cNvPr>
          <p:cNvSpPr txBox="1">
            <a:spLocks noChangeArrowheads="1"/>
          </p:cNvSpPr>
          <p:nvPr/>
        </p:nvSpPr>
        <p:spPr bwMode="auto">
          <a:xfrm>
            <a:off x="4730285" y="6037601"/>
            <a:ext cx="13642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en-US" altLang="zh-CN" sz="2000" b="1" dirty="0">
                <a:solidFill>
                  <a:srgbClr val="FFFFFF"/>
                </a:solidFill>
                <a:latin typeface="微软雅黑" panose="020B0503020204020204" pitchFamily="34" charset="-122"/>
                <a:ea typeface="微软雅黑" panose="020B0503020204020204" pitchFamily="34" charset="-122"/>
              </a:rPr>
              <a:t>PART 11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73" name="矩形 25">
            <a:extLst>
              <a:ext uri="{FF2B5EF4-FFF2-40B4-BE49-F238E27FC236}">
                <a16:creationId xmlns:a16="http://schemas.microsoft.com/office/drawing/2014/main" xmlns="" id="{EC0B62BA-5EA0-4D8B-9FA9-0A070E17B3B1}"/>
              </a:ext>
            </a:extLst>
          </p:cNvPr>
          <p:cNvSpPr>
            <a:spLocks noChangeArrowheads="1"/>
          </p:cNvSpPr>
          <p:nvPr/>
        </p:nvSpPr>
        <p:spPr bwMode="auto">
          <a:xfrm>
            <a:off x="6248538" y="4540182"/>
            <a:ext cx="2487613"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6" name="Rectangle 6">
            <a:extLst>
              <a:ext uri="{FF2B5EF4-FFF2-40B4-BE49-F238E27FC236}">
                <a16:creationId xmlns:a16="http://schemas.microsoft.com/office/drawing/2014/main" xmlns="" id="{7C7B9016-596E-4641-A47D-04D71F15A532}"/>
              </a:ext>
            </a:extLst>
          </p:cNvPr>
          <p:cNvSpPr>
            <a:spLocks noChangeArrowheads="1"/>
          </p:cNvSpPr>
          <p:nvPr/>
        </p:nvSpPr>
        <p:spPr bwMode="black">
          <a:xfrm>
            <a:off x="6247484" y="4586220"/>
            <a:ext cx="248443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lgn="ctr"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成本管理计划</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87" name="矩形 86">
            <a:extLst>
              <a:ext uri="{FF2B5EF4-FFF2-40B4-BE49-F238E27FC236}">
                <a16:creationId xmlns:a16="http://schemas.microsoft.com/office/drawing/2014/main" xmlns="" id="{333DF03B-7CB4-4074-997A-941015B8A549}"/>
              </a:ext>
            </a:extLst>
          </p:cNvPr>
          <p:cNvSpPr/>
          <p:nvPr/>
        </p:nvSpPr>
        <p:spPr>
          <a:xfrm>
            <a:off x="4735651" y="4540182"/>
            <a:ext cx="1328737"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8" name="文本框 24">
            <a:extLst>
              <a:ext uri="{FF2B5EF4-FFF2-40B4-BE49-F238E27FC236}">
                <a16:creationId xmlns:a16="http://schemas.microsoft.com/office/drawing/2014/main" xmlns="" id="{62813DF1-17B8-40F5-A4D5-7E8DB19DA1C7}"/>
              </a:ext>
            </a:extLst>
          </p:cNvPr>
          <p:cNvSpPr txBox="1">
            <a:spLocks noChangeArrowheads="1"/>
          </p:cNvSpPr>
          <p:nvPr/>
        </p:nvSpPr>
        <p:spPr bwMode="auto">
          <a:xfrm>
            <a:off x="4729686" y="4576695"/>
            <a:ext cx="13287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en-US" altLang="zh-CN" sz="2000" b="1" dirty="0">
                <a:solidFill>
                  <a:srgbClr val="FFFFFF"/>
                </a:solidFill>
                <a:latin typeface="微软雅黑" panose="020B0503020204020204" pitchFamily="34" charset="-122"/>
                <a:ea typeface="微软雅黑" panose="020B0503020204020204" pitchFamily="34" charset="-122"/>
              </a:rPr>
              <a:t>PART 09</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074065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fade">
                                      <p:cBhvr>
                                        <p:cTn id="7" dur="1000"/>
                                        <p:tgtEl>
                                          <p:spTgt spid="4099"/>
                                        </p:tgtEl>
                                      </p:cBhvr>
                                    </p:animEffect>
                                    <p:anim calcmode="lin" valueType="num">
                                      <p:cBhvr>
                                        <p:cTn id="8" dur="1000" fill="hold"/>
                                        <p:tgtEl>
                                          <p:spTgt spid="4099"/>
                                        </p:tgtEl>
                                        <p:attrNameLst>
                                          <p:attrName>ppt_x</p:attrName>
                                        </p:attrNameLst>
                                      </p:cBhvr>
                                      <p:tavLst>
                                        <p:tav tm="0">
                                          <p:val>
                                            <p:strVal val="#ppt_x"/>
                                          </p:val>
                                        </p:tav>
                                        <p:tav tm="100000">
                                          <p:val>
                                            <p:strVal val="#ppt_x"/>
                                          </p:val>
                                        </p:tav>
                                      </p:tavLst>
                                    </p:anim>
                                    <p:anim calcmode="lin" valueType="num">
                                      <p:cBhvr>
                                        <p:cTn id="9" dur="1000" fill="hold"/>
                                        <p:tgtEl>
                                          <p:spTgt spid="409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102"/>
                                        </p:tgtEl>
                                        <p:attrNameLst>
                                          <p:attrName>style.visibility</p:attrName>
                                        </p:attrNameLst>
                                      </p:cBhvr>
                                      <p:to>
                                        <p:strVal val="visible"/>
                                      </p:to>
                                    </p:set>
                                    <p:animEffect transition="in" filter="fade">
                                      <p:cBhvr>
                                        <p:cTn id="17" dur="1000"/>
                                        <p:tgtEl>
                                          <p:spTgt spid="4102"/>
                                        </p:tgtEl>
                                      </p:cBhvr>
                                    </p:animEffect>
                                    <p:anim calcmode="lin" valueType="num">
                                      <p:cBhvr>
                                        <p:cTn id="18" dur="1000" fill="hold"/>
                                        <p:tgtEl>
                                          <p:spTgt spid="4102"/>
                                        </p:tgtEl>
                                        <p:attrNameLst>
                                          <p:attrName>ppt_x</p:attrName>
                                        </p:attrNameLst>
                                      </p:cBhvr>
                                      <p:tavLst>
                                        <p:tav tm="0">
                                          <p:val>
                                            <p:strVal val="#ppt_x"/>
                                          </p:val>
                                        </p:tav>
                                        <p:tav tm="100000">
                                          <p:val>
                                            <p:strVal val="#ppt_x"/>
                                          </p:val>
                                        </p:tav>
                                      </p:tavLst>
                                    </p:anim>
                                    <p:anim calcmode="lin" valueType="num">
                                      <p:cBhvr>
                                        <p:cTn id="19" dur="1000" fill="hold"/>
                                        <p:tgtEl>
                                          <p:spTgt spid="410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103"/>
                                        </p:tgtEl>
                                        <p:attrNameLst>
                                          <p:attrName>style.visibility</p:attrName>
                                        </p:attrNameLst>
                                      </p:cBhvr>
                                      <p:to>
                                        <p:strVal val="visible"/>
                                      </p:to>
                                    </p:set>
                                    <p:animEffect transition="in" filter="fade">
                                      <p:cBhvr>
                                        <p:cTn id="22" dur="1000"/>
                                        <p:tgtEl>
                                          <p:spTgt spid="4103"/>
                                        </p:tgtEl>
                                      </p:cBhvr>
                                    </p:animEffect>
                                    <p:anim calcmode="lin" valueType="num">
                                      <p:cBhvr>
                                        <p:cTn id="23" dur="1000" fill="hold"/>
                                        <p:tgtEl>
                                          <p:spTgt spid="4103"/>
                                        </p:tgtEl>
                                        <p:attrNameLst>
                                          <p:attrName>ppt_x</p:attrName>
                                        </p:attrNameLst>
                                      </p:cBhvr>
                                      <p:tavLst>
                                        <p:tav tm="0">
                                          <p:val>
                                            <p:strVal val="#ppt_x"/>
                                          </p:val>
                                        </p:tav>
                                        <p:tav tm="100000">
                                          <p:val>
                                            <p:strVal val="#ppt_x"/>
                                          </p:val>
                                        </p:tav>
                                      </p:tavLst>
                                    </p:anim>
                                    <p:anim calcmode="lin" valueType="num">
                                      <p:cBhvr>
                                        <p:cTn id="24" dur="1000" fill="hold"/>
                                        <p:tgtEl>
                                          <p:spTgt spid="410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1000" fill="hold"/>
                                        <p:tgtEl>
                                          <p:spTgt spid="1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106"/>
                                        </p:tgtEl>
                                        <p:attrNameLst>
                                          <p:attrName>style.visibility</p:attrName>
                                        </p:attrNameLst>
                                      </p:cBhvr>
                                      <p:to>
                                        <p:strVal val="visible"/>
                                      </p:to>
                                    </p:set>
                                    <p:animEffect transition="in" filter="fade">
                                      <p:cBhvr>
                                        <p:cTn id="32" dur="1000"/>
                                        <p:tgtEl>
                                          <p:spTgt spid="4106"/>
                                        </p:tgtEl>
                                      </p:cBhvr>
                                    </p:animEffect>
                                    <p:anim calcmode="lin" valueType="num">
                                      <p:cBhvr>
                                        <p:cTn id="33" dur="1000" fill="hold"/>
                                        <p:tgtEl>
                                          <p:spTgt spid="4106"/>
                                        </p:tgtEl>
                                        <p:attrNameLst>
                                          <p:attrName>ppt_x</p:attrName>
                                        </p:attrNameLst>
                                      </p:cBhvr>
                                      <p:tavLst>
                                        <p:tav tm="0">
                                          <p:val>
                                            <p:strVal val="#ppt_x"/>
                                          </p:val>
                                        </p:tav>
                                        <p:tav tm="100000">
                                          <p:val>
                                            <p:strVal val="#ppt_x"/>
                                          </p:val>
                                        </p:tav>
                                      </p:tavLst>
                                    </p:anim>
                                    <p:anim calcmode="lin" valueType="num">
                                      <p:cBhvr>
                                        <p:cTn id="34" dur="1000" fill="hold"/>
                                        <p:tgtEl>
                                          <p:spTgt spid="410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107"/>
                                        </p:tgtEl>
                                        <p:attrNameLst>
                                          <p:attrName>style.visibility</p:attrName>
                                        </p:attrNameLst>
                                      </p:cBhvr>
                                      <p:to>
                                        <p:strVal val="visible"/>
                                      </p:to>
                                    </p:set>
                                    <p:animEffect transition="in" filter="fade">
                                      <p:cBhvr>
                                        <p:cTn id="37" dur="1000"/>
                                        <p:tgtEl>
                                          <p:spTgt spid="4107"/>
                                        </p:tgtEl>
                                      </p:cBhvr>
                                    </p:animEffect>
                                    <p:anim calcmode="lin" valueType="num">
                                      <p:cBhvr>
                                        <p:cTn id="38" dur="1000" fill="hold"/>
                                        <p:tgtEl>
                                          <p:spTgt spid="4107"/>
                                        </p:tgtEl>
                                        <p:attrNameLst>
                                          <p:attrName>ppt_x</p:attrName>
                                        </p:attrNameLst>
                                      </p:cBhvr>
                                      <p:tavLst>
                                        <p:tav tm="0">
                                          <p:val>
                                            <p:strVal val="#ppt_x"/>
                                          </p:val>
                                        </p:tav>
                                        <p:tav tm="100000">
                                          <p:val>
                                            <p:strVal val="#ppt_x"/>
                                          </p:val>
                                        </p:tav>
                                      </p:tavLst>
                                    </p:anim>
                                    <p:anim calcmode="lin" valueType="num">
                                      <p:cBhvr>
                                        <p:cTn id="39" dur="1000" fill="hold"/>
                                        <p:tgtEl>
                                          <p:spTgt spid="410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1000"/>
                                        <p:tgtEl>
                                          <p:spTgt spid="24"/>
                                        </p:tgtEl>
                                      </p:cBhvr>
                                    </p:animEffect>
                                    <p:anim calcmode="lin" valueType="num">
                                      <p:cBhvr>
                                        <p:cTn id="43" dur="1000" fill="hold"/>
                                        <p:tgtEl>
                                          <p:spTgt spid="24"/>
                                        </p:tgtEl>
                                        <p:attrNameLst>
                                          <p:attrName>ppt_x</p:attrName>
                                        </p:attrNameLst>
                                      </p:cBhvr>
                                      <p:tavLst>
                                        <p:tav tm="0">
                                          <p:val>
                                            <p:strVal val="#ppt_x"/>
                                          </p:val>
                                        </p:tav>
                                        <p:tav tm="100000">
                                          <p:val>
                                            <p:strVal val="#ppt_x"/>
                                          </p:val>
                                        </p:tav>
                                      </p:tavLst>
                                    </p:anim>
                                    <p:anim calcmode="lin" valueType="num">
                                      <p:cBhvr>
                                        <p:cTn id="44" dur="1000" fill="hold"/>
                                        <p:tgtEl>
                                          <p:spTgt spid="2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111"/>
                                        </p:tgtEl>
                                        <p:attrNameLst>
                                          <p:attrName>style.visibility</p:attrName>
                                        </p:attrNameLst>
                                      </p:cBhvr>
                                      <p:to>
                                        <p:strVal val="visible"/>
                                      </p:to>
                                    </p:set>
                                    <p:animEffect transition="in" filter="fade">
                                      <p:cBhvr>
                                        <p:cTn id="47" dur="1000"/>
                                        <p:tgtEl>
                                          <p:spTgt spid="4111"/>
                                        </p:tgtEl>
                                      </p:cBhvr>
                                    </p:animEffect>
                                    <p:anim calcmode="lin" valueType="num">
                                      <p:cBhvr>
                                        <p:cTn id="48" dur="1000" fill="hold"/>
                                        <p:tgtEl>
                                          <p:spTgt spid="4111"/>
                                        </p:tgtEl>
                                        <p:attrNameLst>
                                          <p:attrName>ppt_x</p:attrName>
                                        </p:attrNameLst>
                                      </p:cBhvr>
                                      <p:tavLst>
                                        <p:tav tm="0">
                                          <p:val>
                                            <p:strVal val="#ppt_x"/>
                                          </p:val>
                                        </p:tav>
                                        <p:tav tm="100000">
                                          <p:val>
                                            <p:strVal val="#ppt_x"/>
                                          </p:val>
                                        </p:tav>
                                      </p:tavLst>
                                    </p:anim>
                                    <p:anim calcmode="lin" valueType="num">
                                      <p:cBhvr>
                                        <p:cTn id="49" dur="1000" fill="hold"/>
                                        <p:tgtEl>
                                          <p:spTgt spid="4111"/>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1000"/>
                                        <p:tgtEl>
                                          <p:spTgt spid="31"/>
                                        </p:tgtEl>
                                      </p:cBhvr>
                                    </p:animEffect>
                                    <p:anim calcmode="lin" valueType="num">
                                      <p:cBhvr>
                                        <p:cTn id="53" dur="1000" fill="hold"/>
                                        <p:tgtEl>
                                          <p:spTgt spid="31"/>
                                        </p:tgtEl>
                                        <p:attrNameLst>
                                          <p:attrName>ppt_x</p:attrName>
                                        </p:attrNameLst>
                                      </p:cBhvr>
                                      <p:tavLst>
                                        <p:tav tm="0">
                                          <p:val>
                                            <p:strVal val="#ppt_x"/>
                                          </p:val>
                                        </p:tav>
                                        <p:tav tm="100000">
                                          <p:val>
                                            <p:strVal val="#ppt_x"/>
                                          </p:val>
                                        </p:tav>
                                      </p:tavLst>
                                    </p:anim>
                                    <p:anim calcmode="lin" valueType="num">
                                      <p:cBhvr>
                                        <p:cTn id="54" dur="1000" fill="hold"/>
                                        <p:tgtEl>
                                          <p:spTgt spid="31"/>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4115"/>
                                        </p:tgtEl>
                                        <p:attrNameLst>
                                          <p:attrName>style.visibility</p:attrName>
                                        </p:attrNameLst>
                                      </p:cBhvr>
                                      <p:to>
                                        <p:strVal val="visible"/>
                                      </p:to>
                                    </p:set>
                                    <p:animEffect transition="in" filter="fade">
                                      <p:cBhvr>
                                        <p:cTn id="57" dur="1000"/>
                                        <p:tgtEl>
                                          <p:spTgt spid="4115"/>
                                        </p:tgtEl>
                                      </p:cBhvr>
                                    </p:animEffect>
                                    <p:anim calcmode="lin" valueType="num">
                                      <p:cBhvr>
                                        <p:cTn id="58" dur="1000" fill="hold"/>
                                        <p:tgtEl>
                                          <p:spTgt spid="4115"/>
                                        </p:tgtEl>
                                        <p:attrNameLst>
                                          <p:attrName>ppt_x</p:attrName>
                                        </p:attrNameLst>
                                      </p:cBhvr>
                                      <p:tavLst>
                                        <p:tav tm="0">
                                          <p:val>
                                            <p:strVal val="#ppt_x"/>
                                          </p:val>
                                        </p:tav>
                                        <p:tav tm="100000">
                                          <p:val>
                                            <p:strVal val="#ppt_x"/>
                                          </p:val>
                                        </p:tav>
                                      </p:tavLst>
                                    </p:anim>
                                    <p:anim calcmode="lin" valueType="num">
                                      <p:cBhvr>
                                        <p:cTn id="59" dur="1000" fill="hold"/>
                                        <p:tgtEl>
                                          <p:spTgt spid="4115"/>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4100"/>
                                        </p:tgtEl>
                                        <p:attrNameLst>
                                          <p:attrName>style.visibility</p:attrName>
                                        </p:attrNameLst>
                                      </p:cBhvr>
                                      <p:to>
                                        <p:strVal val="visible"/>
                                      </p:to>
                                    </p:set>
                                    <p:animEffect transition="in" filter="fade">
                                      <p:cBhvr>
                                        <p:cTn id="62" dur="1000"/>
                                        <p:tgtEl>
                                          <p:spTgt spid="4100"/>
                                        </p:tgtEl>
                                      </p:cBhvr>
                                    </p:animEffect>
                                    <p:anim calcmode="lin" valueType="num">
                                      <p:cBhvr>
                                        <p:cTn id="63" dur="1000" fill="hold"/>
                                        <p:tgtEl>
                                          <p:spTgt spid="4100"/>
                                        </p:tgtEl>
                                        <p:attrNameLst>
                                          <p:attrName>ppt_x</p:attrName>
                                        </p:attrNameLst>
                                      </p:cBhvr>
                                      <p:tavLst>
                                        <p:tav tm="0">
                                          <p:val>
                                            <p:strVal val="#ppt_x"/>
                                          </p:val>
                                        </p:tav>
                                        <p:tav tm="100000">
                                          <p:val>
                                            <p:strVal val="#ppt_x"/>
                                          </p:val>
                                        </p:tav>
                                      </p:tavLst>
                                    </p:anim>
                                    <p:anim calcmode="lin" valueType="num">
                                      <p:cBhvr>
                                        <p:cTn id="64" dur="1000" fill="hold"/>
                                        <p:tgtEl>
                                          <p:spTgt spid="4100"/>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4104"/>
                                        </p:tgtEl>
                                        <p:attrNameLst>
                                          <p:attrName>style.visibility</p:attrName>
                                        </p:attrNameLst>
                                      </p:cBhvr>
                                      <p:to>
                                        <p:strVal val="visible"/>
                                      </p:to>
                                    </p:set>
                                    <p:animEffect transition="in" filter="fade">
                                      <p:cBhvr>
                                        <p:cTn id="67" dur="1000"/>
                                        <p:tgtEl>
                                          <p:spTgt spid="4104"/>
                                        </p:tgtEl>
                                      </p:cBhvr>
                                    </p:animEffect>
                                    <p:anim calcmode="lin" valueType="num">
                                      <p:cBhvr>
                                        <p:cTn id="68" dur="1000" fill="hold"/>
                                        <p:tgtEl>
                                          <p:spTgt spid="4104"/>
                                        </p:tgtEl>
                                        <p:attrNameLst>
                                          <p:attrName>ppt_x</p:attrName>
                                        </p:attrNameLst>
                                      </p:cBhvr>
                                      <p:tavLst>
                                        <p:tav tm="0">
                                          <p:val>
                                            <p:strVal val="#ppt_x"/>
                                          </p:val>
                                        </p:tav>
                                        <p:tav tm="100000">
                                          <p:val>
                                            <p:strVal val="#ppt_x"/>
                                          </p:val>
                                        </p:tav>
                                      </p:tavLst>
                                    </p:anim>
                                    <p:anim calcmode="lin" valueType="num">
                                      <p:cBhvr>
                                        <p:cTn id="69" dur="1000" fill="hold"/>
                                        <p:tgtEl>
                                          <p:spTgt spid="4104"/>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4108"/>
                                        </p:tgtEl>
                                        <p:attrNameLst>
                                          <p:attrName>style.visibility</p:attrName>
                                        </p:attrNameLst>
                                      </p:cBhvr>
                                      <p:to>
                                        <p:strVal val="visible"/>
                                      </p:to>
                                    </p:set>
                                    <p:animEffect transition="in" filter="fade">
                                      <p:cBhvr>
                                        <p:cTn id="72" dur="1000"/>
                                        <p:tgtEl>
                                          <p:spTgt spid="4108"/>
                                        </p:tgtEl>
                                      </p:cBhvr>
                                    </p:animEffect>
                                    <p:anim calcmode="lin" valueType="num">
                                      <p:cBhvr>
                                        <p:cTn id="73" dur="1000" fill="hold"/>
                                        <p:tgtEl>
                                          <p:spTgt spid="4108"/>
                                        </p:tgtEl>
                                        <p:attrNameLst>
                                          <p:attrName>ppt_x</p:attrName>
                                        </p:attrNameLst>
                                      </p:cBhvr>
                                      <p:tavLst>
                                        <p:tav tm="0">
                                          <p:val>
                                            <p:strVal val="#ppt_x"/>
                                          </p:val>
                                        </p:tav>
                                        <p:tav tm="100000">
                                          <p:val>
                                            <p:strVal val="#ppt_x"/>
                                          </p:val>
                                        </p:tav>
                                      </p:tavLst>
                                    </p:anim>
                                    <p:anim calcmode="lin" valueType="num">
                                      <p:cBhvr>
                                        <p:cTn id="74" dur="1000" fill="hold"/>
                                        <p:tgtEl>
                                          <p:spTgt spid="4108"/>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4112"/>
                                        </p:tgtEl>
                                        <p:attrNameLst>
                                          <p:attrName>style.visibility</p:attrName>
                                        </p:attrNameLst>
                                      </p:cBhvr>
                                      <p:to>
                                        <p:strVal val="visible"/>
                                      </p:to>
                                    </p:set>
                                    <p:animEffect transition="in" filter="fade">
                                      <p:cBhvr>
                                        <p:cTn id="77" dur="1000"/>
                                        <p:tgtEl>
                                          <p:spTgt spid="4112"/>
                                        </p:tgtEl>
                                      </p:cBhvr>
                                    </p:animEffect>
                                    <p:anim calcmode="lin" valueType="num">
                                      <p:cBhvr>
                                        <p:cTn id="78" dur="1000" fill="hold"/>
                                        <p:tgtEl>
                                          <p:spTgt spid="4112"/>
                                        </p:tgtEl>
                                        <p:attrNameLst>
                                          <p:attrName>ppt_x</p:attrName>
                                        </p:attrNameLst>
                                      </p:cBhvr>
                                      <p:tavLst>
                                        <p:tav tm="0">
                                          <p:val>
                                            <p:strVal val="#ppt_x"/>
                                          </p:val>
                                        </p:tav>
                                        <p:tav tm="100000">
                                          <p:val>
                                            <p:strVal val="#ppt_x"/>
                                          </p:val>
                                        </p:tav>
                                      </p:tavLst>
                                    </p:anim>
                                    <p:anim calcmode="lin" valueType="num">
                                      <p:cBhvr>
                                        <p:cTn id="79" dur="1000" fill="hold"/>
                                        <p:tgtEl>
                                          <p:spTgt spid="4112"/>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66"/>
                                        </p:tgtEl>
                                        <p:attrNameLst>
                                          <p:attrName>style.visibility</p:attrName>
                                        </p:attrNameLst>
                                      </p:cBhvr>
                                      <p:to>
                                        <p:strVal val="visible"/>
                                      </p:to>
                                    </p:set>
                                    <p:animEffect transition="in" filter="fade">
                                      <p:cBhvr>
                                        <p:cTn id="84" dur="1000"/>
                                        <p:tgtEl>
                                          <p:spTgt spid="66"/>
                                        </p:tgtEl>
                                      </p:cBhvr>
                                    </p:animEffect>
                                    <p:anim calcmode="lin" valueType="num">
                                      <p:cBhvr>
                                        <p:cTn id="85" dur="1000" fill="hold"/>
                                        <p:tgtEl>
                                          <p:spTgt spid="66"/>
                                        </p:tgtEl>
                                        <p:attrNameLst>
                                          <p:attrName>ppt_x</p:attrName>
                                        </p:attrNameLst>
                                      </p:cBhvr>
                                      <p:tavLst>
                                        <p:tav tm="0">
                                          <p:val>
                                            <p:strVal val="#ppt_x"/>
                                          </p:val>
                                        </p:tav>
                                        <p:tav tm="100000">
                                          <p:val>
                                            <p:strVal val="#ppt_x"/>
                                          </p:val>
                                        </p:tav>
                                      </p:tavLst>
                                    </p:anim>
                                    <p:anim calcmode="lin" valueType="num">
                                      <p:cBhvr>
                                        <p:cTn id="86" dur="1000" fill="hold"/>
                                        <p:tgtEl>
                                          <p:spTgt spid="66"/>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71"/>
                                        </p:tgtEl>
                                        <p:attrNameLst>
                                          <p:attrName>style.visibility</p:attrName>
                                        </p:attrNameLst>
                                      </p:cBhvr>
                                      <p:to>
                                        <p:strVal val="visible"/>
                                      </p:to>
                                    </p:set>
                                    <p:animEffect transition="in" filter="fade">
                                      <p:cBhvr>
                                        <p:cTn id="89" dur="1000"/>
                                        <p:tgtEl>
                                          <p:spTgt spid="71"/>
                                        </p:tgtEl>
                                      </p:cBhvr>
                                    </p:animEffect>
                                    <p:anim calcmode="lin" valueType="num">
                                      <p:cBhvr>
                                        <p:cTn id="90" dur="1000" fill="hold"/>
                                        <p:tgtEl>
                                          <p:spTgt spid="71"/>
                                        </p:tgtEl>
                                        <p:attrNameLst>
                                          <p:attrName>ppt_x</p:attrName>
                                        </p:attrNameLst>
                                      </p:cBhvr>
                                      <p:tavLst>
                                        <p:tav tm="0">
                                          <p:val>
                                            <p:strVal val="#ppt_x"/>
                                          </p:val>
                                        </p:tav>
                                        <p:tav tm="100000">
                                          <p:val>
                                            <p:strVal val="#ppt_x"/>
                                          </p:val>
                                        </p:tav>
                                      </p:tavLst>
                                    </p:anim>
                                    <p:anim calcmode="lin" valueType="num">
                                      <p:cBhvr>
                                        <p:cTn id="91" dur="1000" fill="hold"/>
                                        <p:tgtEl>
                                          <p:spTgt spid="71"/>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74"/>
                                        </p:tgtEl>
                                        <p:attrNameLst>
                                          <p:attrName>style.visibility</p:attrName>
                                        </p:attrNameLst>
                                      </p:cBhvr>
                                      <p:to>
                                        <p:strVal val="visible"/>
                                      </p:to>
                                    </p:set>
                                    <p:animEffect transition="in" filter="fade">
                                      <p:cBhvr>
                                        <p:cTn id="94" dur="1000"/>
                                        <p:tgtEl>
                                          <p:spTgt spid="74"/>
                                        </p:tgtEl>
                                      </p:cBhvr>
                                    </p:animEffect>
                                    <p:anim calcmode="lin" valueType="num">
                                      <p:cBhvr>
                                        <p:cTn id="95" dur="1000" fill="hold"/>
                                        <p:tgtEl>
                                          <p:spTgt spid="74"/>
                                        </p:tgtEl>
                                        <p:attrNameLst>
                                          <p:attrName>ppt_x</p:attrName>
                                        </p:attrNameLst>
                                      </p:cBhvr>
                                      <p:tavLst>
                                        <p:tav tm="0">
                                          <p:val>
                                            <p:strVal val="#ppt_x"/>
                                          </p:val>
                                        </p:tav>
                                        <p:tav tm="100000">
                                          <p:val>
                                            <p:strVal val="#ppt_x"/>
                                          </p:val>
                                        </p:tav>
                                      </p:tavLst>
                                    </p:anim>
                                    <p:anim calcmode="lin" valueType="num">
                                      <p:cBhvr>
                                        <p:cTn id="96" dur="1000" fill="hold"/>
                                        <p:tgtEl>
                                          <p:spTgt spid="74"/>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76"/>
                                        </p:tgtEl>
                                        <p:attrNameLst>
                                          <p:attrName>style.visibility</p:attrName>
                                        </p:attrNameLst>
                                      </p:cBhvr>
                                      <p:to>
                                        <p:strVal val="visible"/>
                                      </p:to>
                                    </p:set>
                                    <p:animEffect transition="in" filter="fade">
                                      <p:cBhvr>
                                        <p:cTn id="99" dur="1000"/>
                                        <p:tgtEl>
                                          <p:spTgt spid="76"/>
                                        </p:tgtEl>
                                      </p:cBhvr>
                                    </p:animEffect>
                                    <p:anim calcmode="lin" valueType="num">
                                      <p:cBhvr>
                                        <p:cTn id="100" dur="1000" fill="hold"/>
                                        <p:tgtEl>
                                          <p:spTgt spid="76"/>
                                        </p:tgtEl>
                                        <p:attrNameLst>
                                          <p:attrName>ppt_x</p:attrName>
                                        </p:attrNameLst>
                                      </p:cBhvr>
                                      <p:tavLst>
                                        <p:tav tm="0">
                                          <p:val>
                                            <p:strVal val="#ppt_x"/>
                                          </p:val>
                                        </p:tav>
                                        <p:tav tm="100000">
                                          <p:val>
                                            <p:strVal val="#ppt_x"/>
                                          </p:val>
                                        </p:tav>
                                      </p:tavLst>
                                    </p:anim>
                                    <p:anim calcmode="lin" valueType="num">
                                      <p:cBhvr>
                                        <p:cTn id="101" dur="1000" fill="hold"/>
                                        <p:tgtEl>
                                          <p:spTgt spid="76"/>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77"/>
                                        </p:tgtEl>
                                        <p:attrNameLst>
                                          <p:attrName>style.visibility</p:attrName>
                                        </p:attrNameLst>
                                      </p:cBhvr>
                                      <p:to>
                                        <p:strVal val="visible"/>
                                      </p:to>
                                    </p:set>
                                    <p:animEffect transition="in" filter="fade">
                                      <p:cBhvr>
                                        <p:cTn id="104" dur="1000"/>
                                        <p:tgtEl>
                                          <p:spTgt spid="77"/>
                                        </p:tgtEl>
                                      </p:cBhvr>
                                    </p:animEffect>
                                    <p:anim calcmode="lin" valueType="num">
                                      <p:cBhvr>
                                        <p:cTn id="105" dur="1000" fill="hold"/>
                                        <p:tgtEl>
                                          <p:spTgt spid="77"/>
                                        </p:tgtEl>
                                        <p:attrNameLst>
                                          <p:attrName>ppt_x</p:attrName>
                                        </p:attrNameLst>
                                      </p:cBhvr>
                                      <p:tavLst>
                                        <p:tav tm="0">
                                          <p:val>
                                            <p:strVal val="#ppt_x"/>
                                          </p:val>
                                        </p:tav>
                                        <p:tav tm="100000">
                                          <p:val>
                                            <p:strVal val="#ppt_x"/>
                                          </p:val>
                                        </p:tav>
                                      </p:tavLst>
                                    </p:anim>
                                    <p:anim calcmode="lin" valueType="num">
                                      <p:cBhvr>
                                        <p:cTn id="106" dur="1000" fill="hold"/>
                                        <p:tgtEl>
                                          <p:spTgt spid="77"/>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78"/>
                                        </p:tgtEl>
                                        <p:attrNameLst>
                                          <p:attrName>style.visibility</p:attrName>
                                        </p:attrNameLst>
                                      </p:cBhvr>
                                      <p:to>
                                        <p:strVal val="visible"/>
                                      </p:to>
                                    </p:set>
                                    <p:animEffect transition="in" filter="fade">
                                      <p:cBhvr>
                                        <p:cTn id="109" dur="1000"/>
                                        <p:tgtEl>
                                          <p:spTgt spid="78"/>
                                        </p:tgtEl>
                                      </p:cBhvr>
                                    </p:animEffect>
                                    <p:anim calcmode="lin" valueType="num">
                                      <p:cBhvr>
                                        <p:cTn id="110" dur="1000" fill="hold"/>
                                        <p:tgtEl>
                                          <p:spTgt spid="78"/>
                                        </p:tgtEl>
                                        <p:attrNameLst>
                                          <p:attrName>ppt_x</p:attrName>
                                        </p:attrNameLst>
                                      </p:cBhvr>
                                      <p:tavLst>
                                        <p:tav tm="0">
                                          <p:val>
                                            <p:strVal val="#ppt_x"/>
                                          </p:val>
                                        </p:tav>
                                        <p:tav tm="100000">
                                          <p:val>
                                            <p:strVal val="#ppt_x"/>
                                          </p:val>
                                        </p:tav>
                                      </p:tavLst>
                                    </p:anim>
                                    <p:anim calcmode="lin" valueType="num">
                                      <p:cBhvr>
                                        <p:cTn id="111" dur="1000" fill="hold"/>
                                        <p:tgtEl>
                                          <p:spTgt spid="78"/>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80"/>
                                        </p:tgtEl>
                                        <p:attrNameLst>
                                          <p:attrName>style.visibility</p:attrName>
                                        </p:attrNameLst>
                                      </p:cBhvr>
                                      <p:to>
                                        <p:strVal val="visible"/>
                                      </p:to>
                                    </p:set>
                                    <p:animEffect transition="in" filter="fade">
                                      <p:cBhvr>
                                        <p:cTn id="114" dur="1000"/>
                                        <p:tgtEl>
                                          <p:spTgt spid="80"/>
                                        </p:tgtEl>
                                      </p:cBhvr>
                                    </p:animEffect>
                                    <p:anim calcmode="lin" valueType="num">
                                      <p:cBhvr>
                                        <p:cTn id="115" dur="1000" fill="hold"/>
                                        <p:tgtEl>
                                          <p:spTgt spid="80"/>
                                        </p:tgtEl>
                                        <p:attrNameLst>
                                          <p:attrName>ppt_x</p:attrName>
                                        </p:attrNameLst>
                                      </p:cBhvr>
                                      <p:tavLst>
                                        <p:tav tm="0">
                                          <p:val>
                                            <p:strVal val="#ppt_x"/>
                                          </p:val>
                                        </p:tav>
                                        <p:tav tm="100000">
                                          <p:val>
                                            <p:strVal val="#ppt_x"/>
                                          </p:val>
                                        </p:tav>
                                      </p:tavLst>
                                    </p:anim>
                                    <p:anim calcmode="lin" valueType="num">
                                      <p:cBhvr>
                                        <p:cTn id="116" dur="1000" fill="hold"/>
                                        <p:tgtEl>
                                          <p:spTgt spid="80"/>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81"/>
                                        </p:tgtEl>
                                        <p:attrNameLst>
                                          <p:attrName>style.visibility</p:attrName>
                                        </p:attrNameLst>
                                      </p:cBhvr>
                                      <p:to>
                                        <p:strVal val="visible"/>
                                      </p:to>
                                    </p:set>
                                    <p:animEffect transition="in" filter="fade">
                                      <p:cBhvr>
                                        <p:cTn id="119" dur="1000"/>
                                        <p:tgtEl>
                                          <p:spTgt spid="81"/>
                                        </p:tgtEl>
                                      </p:cBhvr>
                                    </p:animEffect>
                                    <p:anim calcmode="lin" valueType="num">
                                      <p:cBhvr>
                                        <p:cTn id="120" dur="1000" fill="hold"/>
                                        <p:tgtEl>
                                          <p:spTgt spid="81"/>
                                        </p:tgtEl>
                                        <p:attrNameLst>
                                          <p:attrName>ppt_x</p:attrName>
                                        </p:attrNameLst>
                                      </p:cBhvr>
                                      <p:tavLst>
                                        <p:tav tm="0">
                                          <p:val>
                                            <p:strVal val="#ppt_x"/>
                                          </p:val>
                                        </p:tav>
                                        <p:tav tm="100000">
                                          <p:val>
                                            <p:strVal val="#ppt_x"/>
                                          </p:val>
                                        </p:tav>
                                      </p:tavLst>
                                    </p:anim>
                                    <p:anim calcmode="lin" valueType="num">
                                      <p:cBhvr>
                                        <p:cTn id="121" dur="1000" fill="hold"/>
                                        <p:tgtEl>
                                          <p:spTgt spid="81"/>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82"/>
                                        </p:tgtEl>
                                        <p:attrNameLst>
                                          <p:attrName>style.visibility</p:attrName>
                                        </p:attrNameLst>
                                      </p:cBhvr>
                                      <p:to>
                                        <p:strVal val="visible"/>
                                      </p:to>
                                    </p:set>
                                    <p:animEffect transition="in" filter="fade">
                                      <p:cBhvr>
                                        <p:cTn id="124" dur="1000"/>
                                        <p:tgtEl>
                                          <p:spTgt spid="82"/>
                                        </p:tgtEl>
                                      </p:cBhvr>
                                    </p:animEffect>
                                    <p:anim calcmode="lin" valueType="num">
                                      <p:cBhvr>
                                        <p:cTn id="125" dur="1000" fill="hold"/>
                                        <p:tgtEl>
                                          <p:spTgt spid="82"/>
                                        </p:tgtEl>
                                        <p:attrNameLst>
                                          <p:attrName>ppt_x</p:attrName>
                                        </p:attrNameLst>
                                      </p:cBhvr>
                                      <p:tavLst>
                                        <p:tav tm="0">
                                          <p:val>
                                            <p:strVal val="#ppt_x"/>
                                          </p:val>
                                        </p:tav>
                                        <p:tav tm="100000">
                                          <p:val>
                                            <p:strVal val="#ppt_x"/>
                                          </p:val>
                                        </p:tav>
                                      </p:tavLst>
                                    </p:anim>
                                    <p:anim calcmode="lin" valueType="num">
                                      <p:cBhvr>
                                        <p:cTn id="126" dur="1000" fill="hold"/>
                                        <p:tgtEl>
                                          <p:spTgt spid="82"/>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84"/>
                                        </p:tgtEl>
                                        <p:attrNameLst>
                                          <p:attrName>style.visibility</p:attrName>
                                        </p:attrNameLst>
                                      </p:cBhvr>
                                      <p:to>
                                        <p:strVal val="visible"/>
                                      </p:to>
                                    </p:set>
                                    <p:animEffect transition="in" filter="fade">
                                      <p:cBhvr>
                                        <p:cTn id="129" dur="1000"/>
                                        <p:tgtEl>
                                          <p:spTgt spid="84"/>
                                        </p:tgtEl>
                                      </p:cBhvr>
                                    </p:animEffect>
                                    <p:anim calcmode="lin" valueType="num">
                                      <p:cBhvr>
                                        <p:cTn id="130" dur="1000" fill="hold"/>
                                        <p:tgtEl>
                                          <p:spTgt spid="84"/>
                                        </p:tgtEl>
                                        <p:attrNameLst>
                                          <p:attrName>ppt_x</p:attrName>
                                        </p:attrNameLst>
                                      </p:cBhvr>
                                      <p:tavLst>
                                        <p:tav tm="0">
                                          <p:val>
                                            <p:strVal val="#ppt_x"/>
                                          </p:val>
                                        </p:tav>
                                        <p:tav tm="100000">
                                          <p:val>
                                            <p:strVal val="#ppt_x"/>
                                          </p:val>
                                        </p:tav>
                                      </p:tavLst>
                                    </p:anim>
                                    <p:anim calcmode="lin" valueType="num">
                                      <p:cBhvr>
                                        <p:cTn id="131" dur="1000" fill="hold"/>
                                        <p:tgtEl>
                                          <p:spTgt spid="84"/>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85"/>
                                        </p:tgtEl>
                                        <p:attrNameLst>
                                          <p:attrName>style.visibility</p:attrName>
                                        </p:attrNameLst>
                                      </p:cBhvr>
                                      <p:to>
                                        <p:strVal val="visible"/>
                                      </p:to>
                                    </p:set>
                                    <p:animEffect transition="in" filter="fade">
                                      <p:cBhvr>
                                        <p:cTn id="134" dur="1000"/>
                                        <p:tgtEl>
                                          <p:spTgt spid="85"/>
                                        </p:tgtEl>
                                      </p:cBhvr>
                                    </p:animEffect>
                                    <p:anim calcmode="lin" valueType="num">
                                      <p:cBhvr>
                                        <p:cTn id="135" dur="1000" fill="hold"/>
                                        <p:tgtEl>
                                          <p:spTgt spid="85"/>
                                        </p:tgtEl>
                                        <p:attrNameLst>
                                          <p:attrName>ppt_x</p:attrName>
                                        </p:attrNameLst>
                                      </p:cBhvr>
                                      <p:tavLst>
                                        <p:tav tm="0">
                                          <p:val>
                                            <p:strVal val="#ppt_x"/>
                                          </p:val>
                                        </p:tav>
                                        <p:tav tm="100000">
                                          <p:val>
                                            <p:strVal val="#ppt_x"/>
                                          </p:val>
                                        </p:tav>
                                      </p:tavLst>
                                    </p:anim>
                                    <p:anim calcmode="lin" valueType="num">
                                      <p:cBhvr>
                                        <p:cTn id="136" dur="1000" fill="hold"/>
                                        <p:tgtEl>
                                          <p:spTgt spid="85"/>
                                        </p:tgtEl>
                                        <p:attrNameLst>
                                          <p:attrName>ppt_y</p:attrName>
                                        </p:attrNameLst>
                                      </p:cBhvr>
                                      <p:tavLst>
                                        <p:tav tm="0">
                                          <p:val>
                                            <p:strVal val="#ppt_y+.1"/>
                                          </p:val>
                                        </p:tav>
                                        <p:tav tm="100000">
                                          <p:val>
                                            <p:strVal val="#ppt_y"/>
                                          </p:val>
                                        </p:tav>
                                      </p:tavLst>
                                    </p:anim>
                                  </p:childTnLst>
                                </p:cTn>
                              </p:par>
                              <p:par>
                                <p:cTn id="137" presetID="42" presetClass="entr" presetSubtype="0" fill="hold" grpId="0" nodeType="withEffect">
                                  <p:stCondLst>
                                    <p:cond delay="0"/>
                                  </p:stCondLst>
                                  <p:childTnLst>
                                    <p:set>
                                      <p:cBhvr>
                                        <p:cTn id="138" dur="1" fill="hold">
                                          <p:stCondLst>
                                            <p:cond delay="0"/>
                                          </p:stCondLst>
                                        </p:cTn>
                                        <p:tgtEl>
                                          <p:spTgt spid="68"/>
                                        </p:tgtEl>
                                        <p:attrNameLst>
                                          <p:attrName>style.visibility</p:attrName>
                                        </p:attrNameLst>
                                      </p:cBhvr>
                                      <p:to>
                                        <p:strVal val="visible"/>
                                      </p:to>
                                    </p:set>
                                    <p:animEffect transition="in" filter="fade">
                                      <p:cBhvr>
                                        <p:cTn id="139" dur="1000"/>
                                        <p:tgtEl>
                                          <p:spTgt spid="68"/>
                                        </p:tgtEl>
                                      </p:cBhvr>
                                    </p:animEffect>
                                    <p:anim calcmode="lin" valueType="num">
                                      <p:cBhvr>
                                        <p:cTn id="140" dur="1000" fill="hold"/>
                                        <p:tgtEl>
                                          <p:spTgt spid="68"/>
                                        </p:tgtEl>
                                        <p:attrNameLst>
                                          <p:attrName>ppt_x</p:attrName>
                                        </p:attrNameLst>
                                      </p:cBhvr>
                                      <p:tavLst>
                                        <p:tav tm="0">
                                          <p:val>
                                            <p:strVal val="#ppt_x"/>
                                          </p:val>
                                        </p:tav>
                                        <p:tav tm="100000">
                                          <p:val>
                                            <p:strVal val="#ppt_x"/>
                                          </p:val>
                                        </p:tav>
                                      </p:tavLst>
                                    </p:anim>
                                    <p:anim calcmode="lin" valueType="num">
                                      <p:cBhvr>
                                        <p:cTn id="141" dur="1000" fill="hold"/>
                                        <p:tgtEl>
                                          <p:spTgt spid="68"/>
                                        </p:tgtEl>
                                        <p:attrNameLst>
                                          <p:attrName>ppt_y</p:attrName>
                                        </p:attrNameLst>
                                      </p:cBhvr>
                                      <p:tavLst>
                                        <p:tav tm="0">
                                          <p:val>
                                            <p:strVal val="#ppt_y+.1"/>
                                          </p:val>
                                        </p:tav>
                                        <p:tav tm="100000">
                                          <p:val>
                                            <p:strVal val="#ppt_y"/>
                                          </p:val>
                                        </p:tav>
                                      </p:tavLst>
                                    </p:anim>
                                  </p:childTnLst>
                                </p:cTn>
                              </p:par>
                              <p:par>
                                <p:cTn id="142" presetID="42" presetClass="entr" presetSubtype="0" fill="hold" grpId="0" nodeType="withEffect">
                                  <p:stCondLst>
                                    <p:cond delay="0"/>
                                  </p:stCondLst>
                                  <p:childTnLst>
                                    <p:set>
                                      <p:cBhvr>
                                        <p:cTn id="143" dur="1" fill="hold">
                                          <p:stCondLst>
                                            <p:cond delay="0"/>
                                          </p:stCondLst>
                                        </p:cTn>
                                        <p:tgtEl>
                                          <p:spTgt spid="75"/>
                                        </p:tgtEl>
                                        <p:attrNameLst>
                                          <p:attrName>style.visibility</p:attrName>
                                        </p:attrNameLst>
                                      </p:cBhvr>
                                      <p:to>
                                        <p:strVal val="visible"/>
                                      </p:to>
                                    </p:set>
                                    <p:animEffect transition="in" filter="fade">
                                      <p:cBhvr>
                                        <p:cTn id="144" dur="1000"/>
                                        <p:tgtEl>
                                          <p:spTgt spid="75"/>
                                        </p:tgtEl>
                                      </p:cBhvr>
                                    </p:animEffect>
                                    <p:anim calcmode="lin" valueType="num">
                                      <p:cBhvr>
                                        <p:cTn id="145" dur="1000" fill="hold"/>
                                        <p:tgtEl>
                                          <p:spTgt spid="75"/>
                                        </p:tgtEl>
                                        <p:attrNameLst>
                                          <p:attrName>ppt_x</p:attrName>
                                        </p:attrNameLst>
                                      </p:cBhvr>
                                      <p:tavLst>
                                        <p:tav tm="0">
                                          <p:val>
                                            <p:strVal val="#ppt_x"/>
                                          </p:val>
                                        </p:tav>
                                        <p:tav tm="100000">
                                          <p:val>
                                            <p:strVal val="#ppt_x"/>
                                          </p:val>
                                        </p:tav>
                                      </p:tavLst>
                                    </p:anim>
                                    <p:anim calcmode="lin" valueType="num">
                                      <p:cBhvr>
                                        <p:cTn id="146" dur="1000" fill="hold"/>
                                        <p:tgtEl>
                                          <p:spTgt spid="75"/>
                                        </p:tgtEl>
                                        <p:attrNameLst>
                                          <p:attrName>ppt_y</p:attrName>
                                        </p:attrNameLst>
                                      </p:cBhvr>
                                      <p:tavLst>
                                        <p:tav tm="0">
                                          <p:val>
                                            <p:strVal val="#ppt_y+.1"/>
                                          </p:val>
                                        </p:tav>
                                        <p:tav tm="100000">
                                          <p:val>
                                            <p:strVal val="#ppt_y"/>
                                          </p:val>
                                        </p:tav>
                                      </p:tavLst>
                                    </p:anim>
                                  </p:childTnLst>
                                </p:cTn>
                              </p:par>
                              <p:par>
                                <p:cTn id="147" presetID="42" presetClass="entr" presetSubtype="0" fill="hold" grpId="0" nodeType="withEffect">
                                  <p:stCondLst>
                                    <p:cond delay="0"/>
                                  </p:stCondLst>
                                  <p:childTnLst>
                                    <p:set>
                                      <p:cBhvr>
                                        <p:cTn id="148" dur="1" fill="hold">
                                          <p:stCondLst>
                                            <p:cond delay="0"/>
                                          </p:stCondLst>
                                        </p:cTn>
                                        <p:tgtEl>
                                          <p:spTgt spid="79"/>
                                        </p:tgtEl>
                                        <p:attrNameLst>
                                          <p:attrName>style.visibility</p:attrName>
                                        </p:attrNameLst>
                                      </p:cBhvr>
                                      <p:to>
                                        <p:strVal val="visible"/>
                                      </p:to>
                                    </p:set>
                                    <p:animEffect transition="in" filter="fade">
                                      <p:cBhvr>
                                        <p:cTn id="149" dur="1000"/>
                                        <p:tgtEl>
                                          <p:spTgt spid="79"/>
                                        </p:tgtEl>
                                      </p:cBhvr>
                                    </p:animEffect>
                                    <p:anim calcmode="lin" valueType="num">
                                      <p:cBhvr>
                                        <p:cTn id="150" dur="1000" fill="hold"/>
                                        <p:tgtEl>
                                          <p:spTgt spid="79"/>
                                        </p:tgtEl>
                                        <p:attrNameLst>
                                          <p:attrName>ppt_x</p:attrName>
                                        </p:attrNameLst>
                                      </p:cBhvr>
                                      <p:tavLst>
                                        <p:tav tm="0">
                                          <p:val>
                                            <p:strVal val="#ppt_x"/>
                                          </p:val>
                                        </p:tav>
                                        <p:tav tm="100000">
                                          <p:val>
                                            <p:strVal val="#ppt_x"/>
                                          </p:val>
                                        </p:tav>
                                      </p:tavLst>
                                    </p:anim>
                                    <p:anim calcmode="lin" valueType="num">
                                      <p:cBhvr>
                                        <p:cTn id="151" dur="1000" fill="hold"/>
                                        <p:tgtEl>
                                          <p:spTgt spid="79"/>
                                        </p:tgtEl>
                                        <p:attrNameLst>
                                          <p:attrName>ppt_y</p:attrName>
                                        </p:attrNameLst>
                                      </p:cBhvr>
                                      <p:tavLst>
                                        <p:tav tm="0">
                                          <p:val>
                                            <p:strVal val="#ppt_y+.1"/>
                                          </p:val>
                                        </p:tav>
                                        <p:tav tm="100000">
                                          <p:val>
                                            <p:strVal val="#ppt_y"/>
                                          </p:val>
                                        </p:tav>
                                      </p:tavLst>
                                    </p:anim>
                                  </p:childTnLst>
                                </p:cTn>
                              </p:par>
                              <p:par>
                                <p:cTn id="152" presetID="42" presetClass="entr" presetSubtype="0" fill="hold" grpId="0" nodeType="withEffect">
                                  <p:stCondLst>
                                    <p:cond delay="0"/>
                                  </p:stCondLst>
                                  <p:childTnLst>
                                    <p:set>
                                      <p:cBhvr>
                                        <p:cTn id="153" dur="1" fill="hold">
                                          <p:stCondLst>
                                            <p:cond delay="0"/>
                                          </p:stCondLst>
                                        </p:cTn>
                                        <p:tgtEl>
                                          <p:spTgt spid="83"/>
                                        </p:tgtEl>
                                        <p:attrNameLst>
                                          <p:attrName>style.visibility</p:attrName>
                                        </p:attrNameLst>
                                      </p:cBhvr>
                                      <p:to>
                                        <p:strVal val="visible"/>
                                      </p:to>
                                    </p:set>
                                    <p:animEffect transition="in" filter="fade">
                                      <p:cBhvr>
                                        <p:cTn id="154" dur="1000"/>
                                        <p:tgtEl>
                                          <p:spTgt spid="83"/>
                                        </p:tgtEl>
                                      </p:cBhvr>
                                    </p:animEffect>
                                    <p:anim calcmode="lin" valueType="num">
                                      <p:cBhvr>
                                        <p:cTn id="155" dur="1000" fill="hold"/>
                                        <p:tgtEl>
                                          <p:spTgt spid="83"/>
                                        </p:tgtEl>
                                        <p:attrNameLst>
                                          <p:attrName>ppt_x</p:attrName>
                                        </p:attrNameLst>
                                      </p:cBhvr>
                                      <p:tavLst>
                                        <p:tav tm="0">
                                          <p:val>
                                            <p:strVal val="#ppt_x"/>
                                          </p:val>
                                        </p:tav>
                                        <p:tav tm="100000">
                                          <p:val>
                                            <p:strVal val="#ppt_x"/>
                                          </p:val>
                                        </p:tav>
                                      </p:tavLst>
                                    </p:anim>
                                    <p:anim calcmode="lin" valueType="num">
                                      <p:cBhvr>
                                        <p:cTn id="156" dur="1000" fill="hold"/>
                                        <p:tgtEl>
                                          <p:spTgt spid="83"/>
                                        </p:tgtEl>
                                        <p:attrNameLst>
                                          <p:attrName>ppt_y</p:attrName>
                                        </p:attrNameLst>
                                      </p:cBhvr>
                                      <p:tavLst>
                                        <p:tav tm="0">
                                          <p:val>
                                            <p:strVal val="#ppt_y+.1"/>
                                          </p:val>
                                        </p:tav>
                                        <p:tav tm="100000">
                                          <p:val>
                                            <p:strVal val="#ppt_y"/>
                                          </p:val>
                                        </p:tav>
                                      </p:tavLst>
                                    </p:anim>
                                  </p:childTnLst>
                                </p:cTn>
                              </p:par>
                              <p:par>
                                <p:cTn id="157" presetID="42" presetClass="entr" presetSubtype="0" fill="hold" grpId="0" nodeType="withEffect">
                                  <p:stCondLst>
                                    <p:cond delay="0"/>
                                  </p:stCondLst>
                                  <p:childTnLst>
                                    <p:set>
                                      <p:cBhvr>
                                        <p:cTn id="158" dur="1" fill="hold">
                                          <p:stCondLst>
                                            <p:cond delay="0"/>
                                          </p:stCondLst>
                                        </p:cTn>
                                        <p:tgtEl>
                                          <p:spTgt spid="166"/>
                                        </p:tgtEl>
                                        <p:attrNameLst>
                                          <p:attrName>style.visibility</p:attrName>
                                        </p:attrNameLst>
                                      </p:cBhvr>
                                      <p:to>
                                        <p:strVal val="visible"/>
                                      </p:to>
                                    </p:set>
                                    <p:animEffect transition="in" filter="fade">
                                      <p:cBhvr>
                                        <p:cTn id="159" dur="1000"/>
                                        <p:tgtEl>
                                          <p:spTgt spid="166"/>
                                        </p:tgtEl>
                                      </p:cBhvr>
                                    </p:animEffect>
                                    <p:anim calcmode="lin" valueType="num">
                                      <p:cBhvr>
                                        <p:cTn id="160" dur="1000" fill="hold"/>
                                        <p:tgtEl>
                                          <p:spTgt spid="166"/>
                                        </p:tgtEl>
                                        <p:attrNameLst>
                                          <p:attrName>ppt_x</p:attrName>
                                        </p:attrNameLst>
                                      </p:cBhvr>
                                      <p:tavLst>
                                        <p:tav tm="0">
                                          <p:val>
                                            <p:strVal val="#ppt_x"/>
                                          </p:val>
                                        </p:tav>
                                        <p:tav tm="100000">
                                          <p:val>
                                            <p:strVal val="#ppt_x"/>
                                          </p:val>
                                        </p:tav>
                                      </p:tavLst>
                                    </p:anim>
                                    <p:anim calcmode="lin" valueType="num">
                                      <p:cBhvr>
                                        <p:cTn id="161" dur="1000" fill="hold"/>
                                        <p:tgtEl>
                                          <p:spTgt spid="166"/>
                                        </p:tgtEl>
                                        <p:attrNameLst>
                                          <p:attrName>ppt_y</p:attrName>
                                        </p:attrNameLst>
                                      </p:cBhvr>
                                      <p:tavLst>
                                        <p:tav tm="0">
                                          <p:val>
                                            <p:strVal val="#ppt_y+.1"/>
                                          </p:val>
                                        </p:tav>
                                        <p:tav tm="100000">
                                          <p:val>
                                            <p:strVal val="#ppt_y"/>
                                          </p:val>
                                        </p:tav>
                                      </p:tavLst>
                                    </p:anim>
                                  </p:childTnLst>
                                </p:cTn>
                              </p:par>
                              <p:par>
                                <p:cTn id="162" presetID="42" presetClass="entr" presetSubtype="0" fill="hold" grpId="0" nodeType="withEffect">
                                  <p:stCondLst>
                                    <p:cond delay="0"/>
                                  </p:stCondLst>
                                  <p:childTnLst>
                                    <p:set>
                                      <p:cBhvr>
                                        <p:cTn id="163" dur="1" fill="hold">
                                          <p:stCondLst>
                                            <p:cond delay="0"/>
                                          </p:stCondLst>
                                        </p:cTn>
                                        <p:tgtEl>
                                          <p:spTgt spid="167"/>
                                        </p:tgtEl>
                                        <p:attrNameLst>
                                          <p:attrName>style.visibility</p:attrName>
                                        </p:attrNameLst>
                                      </p:cBhvr>
                                      <p:to>
                                        <p:strVal val="visible"/>
                                      </p:to>
                                    </p:set>
                                    <p:animEffect transition="in" filter="fade">
                                      <p:cBhvr>
                                        <p:cTn id="164" dur="1000"/>
                                        <p:tgtEl>
                                          <p:spTgt spid="167"/>
                                        </p:tgtEl>
                                      </p:cBhvr>
                                    </p:animEffect>
                                    <p:anim calcmode="lin" valueType="num">
                                      <p:cBhvr>
                                        <p:cTn id="165" dur="1000" fill="hold"/>
                                        <p:tgtEl>
                                          <p:spTgt spid="167"/>
                                        </p:tgtEl>
                                        <p:attrNameLst>
                                          <p:attrName>ppt_x</p:attrName>
                                        </p:attrNameLst>
                                      </p:cBhvr>
                                      <p:tavLst>
                                        <p:tav tm="0">
                                          <p:val>
                                            <p:strVal val="#ppt_x"/>
                                          </p:val>
                                        </p:tav>
                                        <p:tav tm="100000">
                                          <p:val>
                                            <p:strVal val="#ppt_x"/>
                                          </p:val>
                                        </p:tav>
                                      </p:tavLst>
                                    </p:anim>
                                    <p:anim calcmode="lin" valueType="num">
                                      <p:cBhvr>
                                        <p:cTn id="166" dur="1000" fill="hold"/>
                                        <p:tgtEl>
                                          <p:spTgt spid="167"/>
                                        </p:tgtEl>
                                        <p:attrNameLst>
                                          <p:attrName>ppt_y</p:attrName>
                                        </p:attrNameLst>
                                      </p:cBhvr>
                                      <p:tavLst>
                                        <p:tav tm="0">
                                          <p:val>
                                            <p:strVal val="#ppt_y+.1"/>
                                          </p:val>
                                        </p:tav>
                                        <p:tav tm="100000">
                                          <p:val>
                                            <p:strVal val="#ppt_y"/>
                                          </p:val>
                                        </p:tav>
                                      </p:tavLst>
                                    </p:anim>
                                  </p:childTnLst>
                                </p:cTn>
                              </p:par>
                              <p:par>
                                <p:cTn id="167" presetID="42" presetClass="entr" presetSubtype="0" fill="hold" grpId="0" nodeType="withEffect">
                                  <p:stCondLst>
                                    <p:cond delay="0"/>
                                  </p:stCondLst>
                                  <p:childTnLst>
                                    <p:set>
                                      <p:cBhvr>
                                        <p:cTn id="168" dur="1" fill="hold">
                                          <p:stCondLst>
                                            <p:cond delay="0"/>
                                          </p:stCondLst>
                                        </p:cTn>
                                        <p:tgtEl>
                                          <p:spTgt spid="168"/>
                                        </p:tgtEl>
                                        <p:attrNameLst>
                                          <p:attrName>style.visibility</p:attrName>
                                        </p:attrNameLst>
                                      </p:cBhvr>
                                      <p:to>
                                        <p:strVal val="visible"/>
                                      </p:to>
                                    </p:set>
                                    <p:animEffect transition="in" filter="fade">
                                      <p:cBhvr>
                                        <p:cTn id="169" dur="1000"/>
                                        <p:tgtEl>
                                          <p:spTgt spid="168"/>
                                        </p:tgtEl>
                                      </p:cBhvr>
                                    </p:animEffect>
                                    <p:anim calcmode="lin" valueType="num">
                                      <p:cBhvr>
                                        <p:cTn id="170" dur="1000" fill="hold"/>
                                        <p:tgtEl>
                                          <p:spTgt spid="168"/>
                                        </p:tgtEl>
                                        <p:attrNameLst>
                                          <p:attrName>ppt_x</p:attrName>
                                        </p:attrNameLst>
                                      </p:cBhvr>
                                      <p:tavLst>
                                        <p:tav tm="0">
                                          <p:val>
                                            <p:strVal val="#ppt_x"/>
                                          </p:val>
                                        </p:tav>
                                        <p:tav tm="100000">
                                          <p:val>
                                            <p:strVal val="#ppt_x"/>
                                          </p:val>
                                        </p:tav>
                                      </p:tavLst>
                                    </p:anim>
                                    <p:anim calcmode="lin" valueType="num">
                                      <p:cBhvr>
                                        <p:cTn id="171" dur="1000" fill="hold"/>
                                        <p:tgtEl>
                                          <p:spTgt spid="168"/>
                                        </p:tgtEl>
                                        <p:attrNameLst>
                                          <p:attrName>ppt_y</p:attrName>
                                        </p:attrNameLst>
                                      </p:cBhvr>
                                      <p:tavLst>
                                        <p:tav tm="0">
                                          <p:val>
                                            <p:strVal val="#ppt_y+.1"/>
                                          </p:val>
                                        </p:tav>
                                        <p:tav tm="100000">
                                          <p:val>
                                            <p:strVal val="#ppt_y"/>
                                          </p:val>
                                        </p:tav>
                                      </p:tavLst>
                                    </p:anim>
                                  </p:childTnLst>
                                </p:cTn>
                              </p:par>
                              <p:par>
                                <p:cTn id="172" presetID="42" presetClass="entr" presetSubtype="0" fill="hold" grpId="0" nodeType="withEffect">
                                  <p:stCondLst>
                                    <p:cond delay="0"/>
                                  </p:stCondLst>
                                  <p:childTnLst>
                                    <p:set>
                                      <p:cBhvr>
                                        <p:cTn id="173" dur="1" fill="hold">
                                          <p:stCondLst>
                                            <p:cond delay="0"/>
                                          </p:stCondLst>
                                        </p:cTn>
                                        <p:tgtEl>
                                          <p:spTgt spid="169"/>
                                        </p:tgtEl>
                                        <p:attrNameLst>
                                          <p:attrName>style.visibility</p:attrName>
                                        </p:attrNameLst>
                                      </p:cBhvr>
                                      <p:to>
                                        <p:strVal val="visible"/>
                                      </p:to>
                                    </p:set>
                                    <p:animEffect transition="in" filter="fade">
                                      <p:cBhvr>
                                        <p:cTn id="174" dur="1000"/>
                                        <p:tgtEl>
                                          <p:spTgt spid="169"/>
                                        </p:tgtEl>
                                      </p:cBhvr>
                                    </p:animEffect>
                                    <p:anim calcmode="lin" valueType="num">
                                      <p:cBhvr>
                                        <p:cTn id="175" dur="1000" fill="hold"/>
                                        <p:tgtEl>
                                          <p:spTgt spid="169"/>
                                        </p:tgtEl>
                                        <p:attrNameLst>
                                          <p:attrName>ppt_x</p:attrName>
                                        </p:attrNameLst>
                                      </p:cBhvr>
                                      <p:tavLst>
                                        <p:tav tm="0">
                                          <p:val>
                                            <p:strVal val="#ppt_x"/>
                                          </p:val>
                                        </p:tav>
                                        <p:tav tm="100000">
                                          <p:val>
                                            <p:strVal val="#ppt_x"/>
                                          </p:val>
                                        </p:tav>
                                      </p:tavLst>
                                    </p:anim>
                                    <p:anim calcmode="lin" valueType="num">
                                      <p:cBhvr>
                                        <p:cTn id="176" dur="1000" fill="hold"/>
                                        <p:tgtEl>
                                          <p:spTgt spid="169"/>
                                        </p:tgtEl>
                                        <p:attrNameLst>
                                          <p:attrName>ppt_y</p:attrName>
                                        </p:attrNameLst>
                                      </p:cBhvr>
                                      <p:tavLst>
                                        <p:tav tm="0">
                                          <p:val>
                                            <p:strVal val="#ppt_y+.1"/>
                                          </p:val>
                                        </p:tav>
                                        <p:tav tm="100000">
                                          <p:val>
                                            <p:strVal val="#ppt_y"/>
                                          </p:val>
                                        </p:tav>
                                      </p:tavLst>
                                    </p:anim>
                                  </p:childTnLst>
                                </p:cTn>
                              </p:par>
                              <p:par>
                                <p:cTn id="177" presetID="42" presetClass="entr" presetSubtype="0" fill="hold" grpId="0" nodeType="withEffect">
                                  <p:stCondLst>
                                    <p:cond delay="0"/>
                                  </p:stCondLst>
                                  <p:childTnLst>
                                    <p:set>
                                      <p:cBhvr>
                                        <p:cTn id="178" dur="1" fill="hold">
                                          <p:stCondLst>
                                            <p:cond delay="0"/>
                                          </p:stCondLst>
                                        </p:cTn>
                                        <p:tgtEl>
                                          <p:spTgt spid="186"/>
                                        </p:tgtEl>
                                        <p:attrNameLst>
                                          <p:attrName>style.visibility</p:attrName>
                                        </p:attrNameLst>
                                      </p:cBhvr>
                                      <p:to>
                                        <p:strVal val="visible"/>
                                      </p:to>
                                    </p:set>
                                    <p:animEffect transition="in" filter="fade">
                                      <p:cBhvr>
                                        <p:cTn id="179" dur="1000"/>
                                        <p:tgtEl>
                                          <p:spTgt spid="186"/>
                                        </p:tgtEl>
                                      </p:cBhvr>
                                    </p:animEffect>
                                    <p:anim calcmode="lin" valueType="num">
                                      <p:cBhvr>
                                        <p:cTn id="180" dur="1000" fill="hold"/>
                                        <p:tgtEl>
                                          <p:spTgt spid="186"/>
                                        </p:tgtEl>
                                        <p:attrNameLst>
                                          <p:attrName>ppt_x</p:attrName>
                                        </p:attrNameLst>
                                      </p:cBhvr>
                                      <p:tavLst>
                                        <p:tav tm="0">
                                          <p:val>
                                            <p:strVal val="#ppt_x"/>
                                          </p:val>
                                        </p:tav>
                                        <p:tav tm="100000">
                                          <p:val>
                                            <p:strVal val="#ppt_x"/>
                                          </p:val>
                                        </p:tav>
                                      </p:tavLst>
                                    </p:anim>
                                    <p:anim calcmode="lin" valueType="num">
                                      <p:cBhvr>
                                        <p:cTn id="181" dur="1000" fill="hold"/>
                                        <p:tgtEl>
                                          <p:spTgt spid="186"/>
                                        </p:tgtEl>
                                        <p:attrNameLst>
                                          <p:attrName>ppt_y</p:attrName>
                                        </p:attrNameLst>
                                      </p:cBhvr>
                                      <p:tavLst>
                                        <p:tav tm="0">
                                          <p:val>
                                            <p:strVal val="#ppt_y+.1"/>
                                          </p:val>
                                        </p:tav>
                                        <p:tav tm="100000">
                                          <p:val>
                                            <p:strVal val="#ppt_y"/>
                                          </p:val>
                                        </p:tav>
                                      </p:tavLst>
                                    </p:anim>
                                  </p:childTnLst>
                                </p:cTn>
                              </p:par>
                              <p:par>
                                <p:cTn id="182" presetID="42" presetClass="entr" presetSubtype="0" fill="hold" grpId="0" nodeType="withEffect">
                                  <p:stCondLst>
                                    <p:cond delay="0"/>
                                  </p:stCondLst>
                                  <p:childTnLst>
                                    <p:set>
                                      <p:cBhvr>
                                        <p:cTn id="183" dur="1" fill="hold">
                                          <p:stCondLst>
                                            <p:cond delay="0"/>
                                          </p:stCondLst>
                                        </p:cTn>
                                        <p:tgtEl>
                                          <p:spTgt spid="188"/>
                                        </p:tgtEl>
                                        <p:attrNameLst>
                                          <p:attrName>style.visibility</p:attrName>
                                        </p:attrNameLst>
                                      </p:cBhvr>
                                      <p:to>
                                        <p:strVal val="visible"/>
                                      </p:to>
                                    </p:set>
                                    <p:animEffect transition="in" filter="fade">
                                      <p:cBhvr>
                                        <p:cTn id="184" dur="1000"/>
                                        <p:tgtEl>
                                          <p:spTgt spid="188"/>
                                        </p:tgtEl>
                                      </p:cBhvr>
                                    </p:animEffect>
                                    <p:anim calcmode="lin" valueType="num">
                                      <p:cBhvr>
                                        <p:cTn id="185" dur="1000" fill="hold"/>
                                        <p:tgtEl>
                                          <p:spTgt spid="188"/>
                                        </p:tgtEl>
                                        <p:attrNameLst>
                                          <p:attrName>ppt_x</p:attrName>
                                        </p:attrNameLst>
                                      </p:cBhvr>
                                      <p:tavLst>
                                        <p:tav tm="0">
                                          <p:val>
                                            <p:strVal val="#ppt_x"/>
                                          </p:val>
                                        </p:tav>
                                        <p:tav tm="100000">
                                          <p:val>
                                            <p:strVal val="#ppt_x"/>
                                          </p:val>
                                        </p:tav>
                                      </p:tavLst>
                                    </p:anim>
                                    <p:anim calcmode="lin" valueType="num">
                                      <p:cBhvr>
                                        <p:cTn id="186" dur="1000" fill="hold"/>
                                        <p:tgtEl>
                                          <p:spTgt spid="188"/>
                                        </p:tgtEl>
                                        <p:attrNameLst>
                                          <p:attrName>ppt_y</p:attrName>
                                        </p:attrNameLst>
                                      </p:cBhvr>
                                      <p:tavLst>
                                        <p:tav tm="0">
                                          <p:val>
                                            <p:strVal val="#ppt_y+.1"/>
                                          </p:val>
                                        </p:tav>
                                        <p:tav tm="100000">
                                          <p:val>
                                            <p:strVal val="#ppt_y"/>
                                          </p:val>
                                        </p:tav>
                                      </p:tavLst>
                                    </p:anim>
                                  </p:childTnLst>
                                </p:cTn>
                              </p:par>
                              <p:par>
                                <p:cTn id="187" presetID="42" presetClass="entr" presetSubtype="0" fill="hold" grpId="0" nodeType="withEffect">
                                  <p:stCondLst>
                                    <p:cond delay="0"/>
                                  </p:stCondLst>
                                  <p:childTnLst>
                                    <p:set>
                                      <p:cBhvr>
                                        <p:cTn id="188" dur="1" fill="hold">
                                          <p:stCondLst>
                                            <p:cond delay="0"/>
                                          </p:stCondLst>
                                        </p:cTn>
                                        <p:tgtEl>
                                          <p:spTgt spid="189"/>
                                        </p:tgtEl>
                                        <p:attrNameLst>
                                          <p:attrName>style.visibility</p:attrName>
                                        </p:attrNameLst>
                                      </p:cBhvr>
                                      <p:to>
                                        <p:strVal val="visible"/>
                                      </p:to>
                                    </p:set>
                                    <p:animEffect transition="in" filter="fade">
                                      <p:cBhvr>
                                        <p:cTn id="189" dur="1000"/>
                                        <p:tgtEl>
                                          <p:spTgt spid="189"/>
                                        </p:tgtEl>
                                      </p:cBhvr>
                                    </p:animEffect>
                                    <p:anim calcmode="lin" valueType="num">
                                      <p:cBhvr>
                                        <p:cTn id="190" dur="1000" fill="hold"/>
                                        <p:tgtEl>
                                          <p:spTgt spid="189"/>
                                        </p:tgtEl>
                                        <p:attrNameLst>
                                          <p:attrName>ppt_x</p:attrName>
                                        </p:attrNameLst>
                                      </p:cBhvr>
                                      <p:tavLst>
                                        <p:tav tm="0">
                                          <p:val>
                                            <p:strVal val="#ppt_x"/>
                                          </p:val>
                                        </p:tav>
                                        <p:tav tm="100000">
                                          <p:val>
                                            <p:strVal val="#ppt_x"/>
                                          </p:val>
                                        </p:tav>
                                      </p:tavLst>
                                    </p:anim>
                                    <p:anim calcmode="lin" valueType="num">
                                      <p:cBhvr>
                                        <p:cTn id="191" dur="1000" fill="hold"/>
                                        <p:tgtEl>
                                          <p:spTgt spid="189"/>
                                        </p:tgtEl>
                                        <p:attrNameLst>
                                          <p:attrName>ppt_y</p:attrName>
                                        </p:attrNameLst>
                                      </p:cBhvr>
                                      <p:tavLst>
                                        <p:tav tm="0">
                                          <p:val>
                                            <p:strVal val="#ppt_y+.1"/>
                                          </p:val>
                                        </p:tav>
                                        <p:tav tm="100000">
                                          <p:val>
                                            <p:strVal val="#ppt_y"/>
                                          </p:val>
                                        </p:tav>
                                      </p:tavLst>
                                    </p:anim>
                                  </p:childTnLst>
                                </p:cTn>
                              </p:par>
                              <p:par>
                                <p:cTn id="192" presetID="42" presetClass="entr" presetSubtype="0" fill="hold" grpId="0" nodeType="withEffect">
                                  <p:stCondLst>
                                    <p:cond delay="0"/>
                                  </p:stCondLst>
                                  <p:childTnLst>
                                    <p:set>
                                      <p:cBhvr>
                                        <p:cTn id="193" dur="1" fill="hold">
                                          <p:stCondLst>
                                            <p:cond delay="0"/>
                                          </p:stCondLst>
                                        </p:cTn>
                                        <p:tgtEl>
                                          <p:spTgt spid="190"/>
                                        </p:tgtEl>
                                        <p:attrNameLst>
                                          <p:attrName>style.visibility</p:attrName>
                                        </p:attrNameLst>
                                      </p:cBhvr>
                                      <p:to>
                                        <p:strVal val="visible"/>
                                      </p:to>
                                    </p:set>
                                    <p:animEffect transition="in" filter="fade">
                                      <p:cBhvr>
                                        <p:cTn id="194" dur="1000"/>
                                        <p:tgtEl>
                                          <p:spTgt spid="190"/>
                                        </p:tgtEl>
                                      </p:cBhvr>
                                    </p:animEffect>
                                    <p:anim calcmode="lin" valueType="num">
                                      <p:cBhvr>
                                        <p:cTn id="195" dur="1000" fill="hold"/>
                                        <p:tgtEl>
                                          <p:spTgt spid="190"/>
                                        </p:tgtEl>
                                        <p:attrNameLst>
                                          <p:attrName>ppt_x</p:attrName>
                                        </p:attrNameLst>
                                      </p:cBhvr>
                                      <p:tavLst>
                                        <p:tav tm="0">
                                          <p:val>
                                            <p:strVal val="#ppt_x"/>
                                          </p:val>
                                        </p:tav>
                                        <p:tav tm="100000">
                                          <p:val>
                                            <p:strVal val="#ppt_x"/>
                                          </p:val>
                                        </p:tav>
                                      </p:tavLst>
                                    </p:anim>
                                    <p:anim calcmode="lin" valueType="num">
                                      <p:cBhvr>
                                        <p:cTn id="196" dur="1000" fill="hold"/>
                                        <p:tgtEl>
                                          <p:spTgt spid="190"/>
                                        </p:tgtEl>
                                        <p:attrNameLst>
                                          <p:attrName>ppt_y</p:attrName>
                                        </p:attrNameLst>
                                      </p:cBhvr>
                                      <p:tavLst>
                                        <p:tav tm="0">
                                          <p:val>
                                            <p:strVal val="#ppt_y+.1"/>
                                          </p:val>
                                        </p:tav>
                                        <p:tav tm="100000">
                                          <p:val>
                                            <p:strVal val="#ppt_y"/>
                                          </p:val>
                                        </p:tav>
                                      </p:tavLst>
                                    </p:anim>
                                  </p:childTnLst>
                                </p:cTn>
                              </p:par>
                              <p:par>
                                <p:cTn id="197" presetID="42" presetClass="entr" presetSubtype="0" fill="hold" grpId="0" nodeType="withEffect">
                                  <p:stCondLst>
                                    <p:cond delay="0"/>
                                  </p:stCondLst>
                                  <p:childTnLst>
                                    <p:set>
                                      <p:cBhvr>
                                        <p:cTn id="198" dur="1" fill="hold">
                                          <p:stCondLst>
                                            <p:cond delay="0"/>
                                          </p:stCondLst>
                                        </p:cTn>
                                        <p:tgtEl>
                                          <p:spTgt spid="192"/>
                                        </p:tgtEl>
                                        <p:attrNameLst>
                                          <p:attrName>style.visibility</p:attrName>
                                        </p:attrNameLst>
                                      </p:cBhvr>
                                      <p:to>
                                        <p:strVal val="visible"/>
                                      </p:to>
                                    </p:set>
                                    <p:animEffect transition="in" filter="fade">
                                      <p:cBhvr>
                                        <p:cTn id="199" dur="1000"/>
                                        <p:tgtEl>
                                          <p:spTgt spid="192"/>
                                        </p:tgtEl>
                                      </p:cBhvr>
                                    </p:animEffect>
                                    <p:anim calcmode="lin" valueType="num">
                                      <p:cBhvr>
                                        <p:cTn id="200" dur="1000" fill="hold"/>
                                        <p:tgtEl>
                                          <p:spTgt spid="192"/>
                                        </p:tgtEl>
                                        <p:attrNameLst>
                                          <p:attrName>ppt_x</p:attrName>
                                        </p:attrNameLst>
                                      </p:cBhvr>
                                      <p:tavLst>
                                        <p:tav tm="0">
                                          <p:val>
                                            <p:strVal val="#ppt_x"/>
                                          </p:val>
                                        </p:tav>
                                        <p:tav tm="100000">
                                          <p:val>
                                            <p:strVal val="#ppt_x"/>
                                          </p:val>
                                        </p:tav>
                                      </p:tavLst>
                                    </p:anim>
                                    <p:anim calcmode="lin" valueType="num">
                                      <p:cBhvr>
                                        <p:cTn id="201" dur="1000" fill="hold"/>
                                        <p:tgtEl>
                                          <p:spTgt spid="192"/>
                                        </p:tgtEl>
                                        <p:attrNameLst>
                                          <p:attrName>ppt_y</p:attrName>
                                        </p:attrNameLst>
                                      </p:cBhvr>
                                      <p:tavLst>
                                        <p:tav tm="0">
                                          <p:val>
                                            <p:strVal val="#ppt_y+.1"/>
                                          </p:val>
                                        </p:tav>
                                        <p:tav tm="100000">
                                          <p:val>
                                            <p:strVal val="#ppt_y"/>
                                          </p:val>
                                        </p:tav>
                                      </p:tavLst>
                                    </p:anim>
                                  </p:childTnLst>
                                </p:cTn>
                              </p:par>
                              <p:par>
                                <p:cTn id="202" presetID="42" presetClass="entr" presetSubtype="0" fill="hold" grpId="0" nodeType="withEffect">
                                  <p:stCondLst>
                                    <p:cond delay="0"/>
                                  </p:stCondLst>
                                  <p:childTnLst>
                                    <p:set>
                                      <p:cBhvr>
                                        <p:cTn id="203" dur="1" fill="hold">
                                          <p:stCondLst>
                                            <p:cond delay="0"/>
                                          </p:stCondLst>
                                        </p:cTn>
                                        <p:tgtEl>
                                          <p:spTgt spid="193"/>
                                        </p:tgtEl>
                                        <p:attrNameLst>
                                          <p:attrName>style.visibility</p:attrName>
                                        </p:attrNameLst>
                                      </p:cBhvr>
                                      <p:to>
                                        <p:strVal val="visible"/>
                                      </p:to>
                                    </p:set>
                                    <p:animEffect transition="in" filter="fade">
                                      <p:cBhvr>
                                        <p:cTn id="204" dur="1000"/>
                                        <p:tgtEl>
                                          <p:spTgt spid="193"/>
                                        </p:tgtEl>
                                      </p:cBhvr>
                                    </p:animEffect>
                                    <p:anim calcmode="lin" valueType="num">
                                      <p:cBhvr>
                                        <p:cTn id="205" dur="1000" fill="hold"/>
                                        <p:tgtEl>
                                          <p:spTgt spid="193"/>
                                        </p:tgtEl>
                                        <p:attrNameLst>
                                          <p:attrName>ppt_x</p:attrName>
                                        </p:attrNameLst>
                                      </p:cBhvr>
                                      <p:tavLst>
                                        <p:tav tm="0">
                                          <p:val>
                                            <p:strVal val="#ppt_x"/>
                                          </p:val>
                                        </p:tav>
                                        <p:tav tm="100000">
                                          <p:val>
                                            <p:strVal val="#ppt_x"/>
                                          </p:val>
                                        </p:tav>
                                      </p:tavLst>
                                    </p:anim>
                                    <p:anim calcmode="lin" valueType="num">
                                      <p:cBhvr>
                                        <p:cTn id="206" dur="1000" fill="hold"/>
                                        <p:tgtEl>
                                          <p:spTgt spid="193"/>
                                        </p:tgtEl>
                                        <p:attrNameLst>
                                          <p:attrName>ppt_y</p:attrName>
                                        </p:attrNameLst>
                                      </p:cBhvr>
                                      <p:tavLst>
                                        <p:tav tm="0">
                                          <p:val>
                                            <p:strVal val="#ppt_y+.1"/>
                                          </p:val>
                                        </p:tav>
                                        <p:tav tm="100000">
                                          <p:val>
                                            <p:strVal val="#ppt_y"/>
                                          </p:val>
                                        </p:tav>
                                      </p:tavLst>
                                    </p:anim>
                                  </p:childTnLst>
                                </p:cTn>
                              </p:par>
                              <p:par>
                                <p:cTn id="207" presetID="42" presetClass="entr" presetSubtype="0" fill="hold" grpId="0" nodeType="withEffect">
                                  <p:stCondLst>
                                    <p:cond delay="0"/>
                                  </p:stCondLst>
                                  <p:childTnLst>
                                    <p:set>
                                      <p:cBhvr>
                                        <p:cTn id="208" dur="1" fill="hold">
                                          <p:stCondLst>
                                            <p:cond delay="0"/>
                                          </p:stCondLst>
                                        </p:cTn>
                                        <p:tgtEl>
                                          <p:spTgt spid="187"/>
                                        </p:tgtEl>
                                        <p:attrNameLst>
                                          <p:attrName>style.visibility</p:attrName>
                                        </p:attrNameLst>
                                      </p:cBhvr>
                                      <p:to>
                                        <p:strVal val="visible"/>
                                      </p:to>
                                    </p:set>
                                    <p:animEffect transition="in" filter="fade">
                                      <p:cBhvr>
                                        <p:cTn id="209" dur="1000"/>
                                        <p:tgtEl>
                                          <p:spTgt spid="187"/>
                                        </p:tgtEl>
                                      </p:cBhvr>
                                    </p:animEffect>
                                    <p:anim calcmode="lin" valueType="num">
                                      <p:cBhvr>
                                        <p:cTn id="210" dur="1000" fill="hold"/>
                                        <p:tgtEl>
                                          <p:spTgt spid="187"/>
                                        </p:tgtEl>
                                        <p:attrNameLst>
                                          <p:attrName>ppt_x</p:attrName>
                                        </p:attrNameLst>
                                      </p:cBhvr>
                                      <p:tavLst>
                                        <p:tav tm="0">
                                          <p:val>
                                            <p:strVal val="#ppt_x"/>
                                          </p:val>
                                        </p:tav>
                                        <p:tav tm="100000">
                                          <p:val>
                                            <p:strVal val="#ppt_x"/>
                                          </p:val>
                                        </p:tav>
                                      </p:tavLst>
                                    </p:anim>
                                    <p:anim calcmode="lin" valueType="num">
                                      <p:cBhvr>
                                        <p:cTn id="211" dur="1000" fill="hold"/>
                                        <p:tgtEl>
                                          <p:spTgt spid="187"/>
                                        </p:tgtEl>
                                        <p:attrNameLst>
                                          <p:attrName>ppt_y</p:attrName>
                                        </p:attrNameLst>
                                      </p:cBhvr>
                                      <p:tavLst>
                                        <p:tav tm="0">
                                          <p:val>
                                            <p:strVal val="#ppt_y+.1"/>
                                          </p:val>
                                        </p:tav>
                                        <p:tav tm="100000">
                                          <p:val>
                                            <p:strVal val="#ppt_y"/>
                                          </p:val>
                                        </p:tav>
                                      </p:tavLst>
                                    </p:anim>
                                  </p:childTnLst>
                                </p:cTn>
                              </p:par>
                              <p:par>
                                <p:cTn id="212" presetID="42" presetClass="entr" presetSubtype="0" fill="hold" grpId="0" nodeType="withEffect">
                                  <p:stCondLst>
                                    <p:cond delay="0"/>
                                  </p:stCondLst>
                                  <p:childTnLst>
                                    <p:set>
                                      <p:cBhvr>
                                        <p:cTn id="213" dur="1" fill="hold">
                                          <p:stCondLst>
                                            <p:cond delay="0"/>
                                          </p:stCondLst>
                                        </p:cTn>
                                        <p:tgtEl>
                                          <p:spTgt spid="191"/>
                                        </p:tgtEl>
                                        <p:attrNameLst>
                                          <p:attrName>style.visibility</p:attrName>
                                        </p:attrNameLst>
                                      </p:cBhvr>
                                      <p:to>
                                        <p:strVal val="visible"/>
                                      </p:to>
                                    </p:set>
                                    <p:animEffect transition="in" filter="fade">
                                      <p:cBhvr>
                                        <p:cTn id="214" dur="1000"/>
                                        <p:tgtEl>
                                          <p:spTgt spid="191"/>
                                        </p:tgtEl>
                                      </p:cBhvr>
                                    </p:animEffect>
                                    <p:anim calcmode="lin" valueType="num">
                                      <p:cBhvr>
                                        <p:cTn id="215" dur="1000" fill="hold"/>
                                        <p:tgtEl>
                                          <p:spTgt spid="191"/>
                                        </p:tgtEl>
                                        <p:attrNameLst>
                                          <p:attrName>ppt_x</p:attrName>
                                        </p:attrNameLst>
                                      </p:cBhvr>
                                      <p:tavLst>
                                        <p:tav tm="0">
                                          <p:val>
                                            <p:strVal val="#ppt_x"/>
                                          </p:val>
                                        </p:tav>
                                        <p:tav tm="100000">
                                          <p:val>
                                            <p:strVal val="#ppt_x"/>
                                          </p:val>
                                        </p:tav>
                                      </p:tavLst>
                                    </p:anim>
                                    <p:anim calcmode="lin" valueType="num">
                                      <p:cBhvr>
                                        <p:cTn id="216" dur="1000" fill="hold"/>
                                        <p:tgtEl>
                                          <p:spTgt spid="191"/>
                                        </p:tgtEl>
                                        <p:attrNameLst>
                                          <p:attrName>ppt_y</p:attrName>
                                        </p:attrNameLst>
                                      </p:cBhvr>
                                      <p:tavLst>
                                        <p:tav tm="0">
                                          <p:val>
                                            <p:strVal val="#ppt_y+.1"/>
                                          </p:val>
                                        </p:tav>
                                        <p:tav tm="100000">
                                          <p:val>
                                            <p:strVal val="#ppt_y"/>
                                          </p:val>
                                        </p:tav>
                                      </p:tavLst>
                                    </p:anim>
                                  </p:childTnLst>
                                </p:cTn>
                              </p:par>
                              <p:par>
                                <p:cTn id="217" presetID="42" presetClass="entr" presetSubtype="0" fill="hold" grpId="0" nodeType="withEffect">
                                  <p:stCondLst>
                                    <p:cond delay="0"/>
                                  </p:stCondLst>
                                  <p:childTnLst>
                                    <p:set>
                                      <p:cBhvr>
                                        <p:cTn id="218" dur="1" fill="hold">
                                          <p:stCondLst>
                                            <p:cond delay="0"/>
                                          </p:stCondLst>
                                        </p:cTn>
                                        <p:tgtEl>
                                          <p:spTgt spid="73"/>
                                        </p:tgtEl>
                                        <p:attrNameLst>
                                          <p:attrName>style.visibility</p:attrName>
                                        </p:attrNameLst>
                                      </p:cBhvr>
                                      <p:to>
                                        <p:strVal val="visible"/>
                                      </p:to>
                                    </p:set>
                                    <p:animEffect transition="in" filter="fade">
                                      <p:cBhvr>
                                        <p:cTn id="219" dur="1000"/>
                                        <p:tgtEl>
                                          <p:spTgt spid="73"/>
                                        </p:tgtEl>
                                      </p:cBhvr>
                                    </p:animEffect>
                                    <p:anim calcmode="lin" valueType="num">
                                      <p:cBhvr>
                                        <p:cTn id="220" dur="1000" fill="hold"/>
                                        <p:tgtEl>
                                          <p:spTgt spid="73"/>
                                        </p:tgtEl>
                                        <p:attrNameLst>
                                          <p:attrName>ppt_x</p:attrName>
                                        </p:attrNameLst>
                                      </p:cBhvr>
                                      <p:tavLst>
                                        <p:tav tm="0">
                                          <p:val>
                                            <p:strVal val="#ppt_x"/>
                                          </p:val>
                                        </p:tav>
                                        <p:tav tm="100000">
                                          <p:val>
                                            <p:strVal val="#ppt_x"/>
                                          </p:val>
                                        </p:tav>
                                      </p:tavLst>
                                    </p:anim>
                                    <p:anim calcmode="lin" valueType="num">
                                      <p:cBhvr>
                                        <p:cTn id="221" dur="1000" fill="hold"/>
                                        <p:tgtEl>
                                          <p:spTgt spid="73"/>
                                        </p:tgtEl>
                                        <p:attrNameLst>
                                          <p:attrName>ppt_y</p:attrName>
                                        </p:attrNameLst>
                                      </p:cBhvr>
                                      <p:tavLst>
                                        <p:tav tm="0">
                                          <p:val>
                                            <p:strVal val="#ppt_y+.1"/>
                                          </p:val>
                                        </p:tav>
                                        <p:tav tm="100000">
                                          <p:val>
                                            <p:strVal val="#ppt_y"/>
                                          </p:val>
                                        </p:tav>
                                      </p:tavLst>
                                    </p:anim>
                                  </p:childTnLst>
                                </p:cTn>
                              </p:par>
                              <p:par>
                                <p:cTn id="222" presetID="42" presetClass="entr" presetSubtype="0" fill="hold" grpId="0" nodeType="withEffect">
                                  <p:stCondLst>
                                    <p:cond delay="0"/>
                                  </p:stCondLst>
                                  <p:childTnLst>
                                    <p:set>
                                      <p:cBhvr>
                                        <p:cTn id="223" dur="1" fill="hold">
                                          <p:stCondLst>
                                            <p:cond delay="0"/>
                                          </p:stCondLst>
                                        </p:cTn>
                                        <p:tgtEl>
                                          <p:spTgt spid="87"/>
                                        </p:tgtEl>
                                        <p:attrNameLst>
                                          <p:attrName>style.visibility</p:attrName>
                                        </p:attrNameLst>
                                      </p:cBhvr>
                                      <p:to>
                                        <p:strVal val="visible"/>
                                      </p:to>
                                    </p:set>
                                    <p:animEffect transition="in" filter="fade">
                                      <p:cBhvr>
                                        <p:cTn id="224" dur="1000"/>
                                        <p:tgtEl>
                                          <p:spTgt spid="87"/>
                                        </p:tgtEl>
                                      </p:cBhvr>
                                    </p:animEffect>
                                    <p:anim calcmode="lin" valueType="num">
                                      <p:cBhvr>
                                        <p:cTn id="225" dur="1000" fill="hold"/>
                                        <p:tgtEl>
                                          <p:spTgt spid="87"/>
                                        </p:tgtEl>
                                        <p:attrNameLst>
                                          <p:attrName>ppt_x</p:attrName>
                                        </p:attrNameLst>
                                      </p:cBhvr>
                                      <p:tavLst>
                                        <p:tav tm="0">
                                          <p:val>
                                            <p:strVal val="#ppt_x"/>
                                          </p:val>
                                        </p:tav>
                                        <p:tav tm="100000">
                                          <p:val>
                                            <p:strVal val="#ppt_x"/>
                                          </p:val>
                                        </p:tav>
                                      </p:tavLst>
                                    </p:anim>
                                    <p:anim calcmode="lin" valueType="num">
                                      <p:cBhvr>
                                        <p:cTn id="226" dur="1000" fill="hold"/>
                                        <p:tgtEl>
                                          <p:spTgt spid="87"/>
                                        </p:tgtEl>
                                        <p:attrNameLst>
                                          <p:attrName>ppt_y</p:attrName>
                                        </p:attrNameLst>
                                      </p:cBhvr>
                                      <p:tavLst>
                                        <p:tav tm="0">
                                          <p:val>
                                            <p:strVal val="#ppt_y+.1"/>
                                          </p:val>
                                        </p:tav>
                                        <p:tav tm="100000">
                                          <p:val>
                                            <p:strVal val="#ppt_y"/>
                                          </p:val>
                                        </p:tav>
                                      </p:tavLst>
                                    </p:anim>
                                  </p:childTnLst>
                                </p:cTn>
                              </p:par>
                              <p:par>
                                <p:cTn id="227" presetID="42" presetClass="entr" presetSubtype="0" fill="hold" grpId="0" nodeType="withEffect">
                                  <p:stCondLst>
                                    <p:cond delay="0"/>
                                  </p:stCondLst>
                                  <p:childTnLst>
                                    <p:set>
                                      <p:cBhvr>
                                        <p:cTn id="228" dur="1" fill="hold">
                                          <p:stCondLst>
                                            <p:cond delay="0"/>
                                          </p:stCondLst>
                                        </p:cTn>
                                        <p:tgtEl>
                                          <p:spTgt spid="88"/>
                                        </p:tgtEl>
                                        <p:attrNameLst>
                                          <p:attrName>style.visibility</p:attrName>
                                        </p:attrNameLst>
                                      </p:cBhvr>
                                      <p:to>
                                        <p:strVal val="visible"/>
                                      </p:to>
                                    </p:set>
                                    <p:animEffect transition="in" filter="fade">
                                      <p:cBhvr>
                                        <p:cTn id="229" dur="1000"/>
                                        <p:tgtEl>
                                          <p:spTgt spid="88"/>
                                        </p:tgtEl>
                                      </p:cBhvr>
                                    </p:animEffect>
                                    <p:anim calcmode="lin" valueType="num">
                                      <p:cBhvr>
                                        <p:cTn id="230" dur="1000" fill="hold"/>
                                        <p:tgtEl>
                                          <p:spTgt spid="88"/>
                                        </p:tgtEl>
                                        <p:attrNameLst>
                                          <p:attrName>ppt_x</p:attrName>
                                        </p:attrNameLst>
                                      </p:cBhvr>
                                      <p:tavLst>
                                        <p:tav tm="0">
                                          <p:val>
                                            <p:strVal val="#ppt_x"/>
                                          </p:val>
                                        </p:tav>
                                        <p:tav tm="100000">
                                          <p:val>
                                            <p:strVal val="#ppt_x"/>
                                          </p:val>
                                        </p:tav>
                                      </p:tavLst>
                                    </p:anim>
                                    <p:anim calcmode="lin" valueType="num">
                                      <p:cBhvr>
                                        <p:cTn id="231" dur="1000" fill="hold"/>
                                        <p:tgtEl>
                                          <p:spTgt spid="88"/>
                                        </p:tgtEl>
                                        <p:attrNameLst>
                                          <p:attrName>ppt_y</p:attrName>
                                        </p:attrNameLst>
                                      </p:cBhvr>
                                      <p:tavLst>
                                        <p:tav tm="0">
                                          <p:val>
                                            <p:strVal val="#ppt_y+.1"/>
                                          </p:val>
                                        </p:tav>
                                        <p:tav tm="100000">
                                          <p:val>
                                            <p:strVal val="#ppt_y"/>
                                          </p:val>
                                        </p:tav>
                                      </p:tavLst>
                                    </p:anim>
                                  </p:childTnLst>
                                </p:cTn>
                              </p:par>
                              <p:par>
                                <p:cTn id="232" presetID="42" presetClass="entr" presetSubtype="0" fill="hold" grpId="0" nodeType="withEffect">
                                  <p:stCondLst>
                                    <p:cond delay="0"/>
                                  </p:stCondLst>
                                  <p:childTnLst>
                                    <p:set>
                                      <p:cBhvr>
                                        <p:cTn id="233" dur="1" fill="hold">
                                          <p:stCondLst>
                                            <p:cond delay="0"/>
                                          </p:stCondLst>
                                        </p:cTn>
                                        <p:tgtEl>
                                          <p:spTgt spid="86"/>
                                        </p:tgtEl>
                                        <p:attrNameLst>
                                          <p:attrName>style.visibility</p:attrName>
                                        </p:attrNameLst>
                                      </p:cBhvr>
                                      <p:to>
                                        <p:strVal val="visible"/>
                                      </p:to>
                                    </p:set>
                                    <p:animEffect transition="in" filter="fade">
                                      <p:cBhvr>
                                        <p:cTn id="234" dur="1000"/>
                                        <p:tgtEl>
                                          <p:spTgt spid="86"/>
                                        </p:tgtEl>
                                      </p:cBhvr>
                                    </p:animEffect>
                                    <p:anim calcmode="lin" valueType="num">
                                      <p:cBhvr>
                                        <p:cTn id="235" dur="1000" fill="hold"/>
                                        <p:tgtEl>
                                          <p:spTgt spid="86"/>
                                        </p:tgtEl>
                                        <p:attrNameLst>
                                          <p:attrName>ppt_x</p:attrName>
                                        </p:attrNameLst>
                                      </p:cBhvr>
                                      <p:tavLst>
                                        <p:tav tm="0">
                                          <p:val>
                                            <p:strVal val="#ppt_x"/>
                                          </p:val>
                                        </p:tav>
                                        <p:tav tm="100000">
                                          <p:val>
                                            <p:strVal val="#ppt_x"/>
                                          </p:val>
                                        </p:tav>
                                      </p:tavLst>
                                    </p:anim>
                                    <p:anim calcmode="lin" valueType="num">
                                      <p:cBhvr>
                                        <p:cTn id="236" dur="1000" fill="hold"/>
                                        <p:tgtEl>
                                          <p:spTgt spid="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animBg="1"/>
      <p:bldP spid="4100" grpId="0"/>
      <p:bldP spid="10" grpId="0" animBg="1"/>
      <p:bldP spid="4102" grpId="0"/>
      <p:bldP spid="4103" grpId="0" animBg="1"/>
      <p:bldP spid="4104" grpId="0"/>
      <p:bldP spid="17" grpId="0" animBg="1"/>
      <p:bldP spid="4106" grpId="0"/>
      <p:bldP spid="4107" grpId="0" animBg="1"/>
      <p:bldP spid="4108" grpId="0"/>
      <p:bldP spid="24" grpId="0" animBg="1"/>
      <p:bldP spid="4111" grpId="0" animBg="1"/>
      <p:bldP spid="4112" grpId="0"/>
      <p:bldP spid="31" grpId="0" animBg="1"/>
      <p:bldP spid="66" grpId="0" animBg="1"/>
      <p:bldP spid="68" grpId="0"/>
      <p:bldP spid="71" grpId="0" animBg="1"/>
      <p:bldP spid="74" grpId="0" animBg="1"/>
      <p:bldP spid="75" grpId="0"/>
      <p:bldP spid="76" grpId="0" animBg="1"/>
      <p:bldP spid="77" grpId="0"/>
      <p:bldP spid="78" grpId="0" animBg="1"/>
      <p:bldP spid="79" grpId="0"/>
      <p:bldP spid="80" grpId="0" animBg="1"/>
      <p:bldP spid="81" grpId="0"/>
      <p:bldP spid="82" grpId="0" animBg="1"/>
      <p:bldP spid="83" grpId="0"/>
      <p:bldP spid="84" grpId="0" animBg="1"/>
      <p:bldP spid="85" grpId="0"/>
      <p:bldP spid="166" grpId="0"/>
      <p:bldP spid="167" grpId="0"/>
      <p:bldP spid="168" grpId="0"/>
      <p:bldP spid="169" grpId="0"/>
      <p:bldP spid="186" grpId="0" animBg="1"/>
      <p:bldP spid="187" grpId="0"/>
      <p:bldP spid="188" grpId="0" animBg="1"/>
      <p:bldP spid="189" grpId="0"/>
      <p:bldP spid="190" grpId="0" animBg="1"/>
      <p:bldP spid="191" grpId="0"/>
      <p:bldP spid="192" grpId="0" animBg="1"/>
      <p:bldP spid="193" grpId="0"/>
      <p:bldP spid="73" grpId="0" animBg="1"/>
      <p:bldP spid="86" grpId="0"/>
      <p:bldP spid="87" grpId="0" animBg="1"/>
      <p:bldP spid="8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时间管理计划</a:t>
            </a: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16" name="图片 15">
            <a:extLst>
              <a:ext uri="{FF2B5EF4-FFF2-40B4-BE49-F238E27FC236}">
                <a16:creationId xmlns:a16="http://schemas.microsoft.com/office/drawing/2014/main" xmlns="" id="{B154B15D-ECF6-499D-A8EF-C535DDEC0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0" name="文本框 9">
            <a:extLst>
              <a:ext uri="{FF2B5EF4-FFF2-40B4-BE49-F238E27FC236}">
                <a16:creationId xmlns:a16="http://schemas.microsoft.com/office/drawing/2014/main" xmlns="" id="{650AABB2-42CF-4449-9294-842C3B5611F8}"/>
              </a:ext>
            </a:extLst>
          </p:cNvPr>
          <p:cNvSpPr txBox="1">
            <a:spLocks noChangeArrowheads="1"/>
          </p:cNvSpPr>
          <p:nvPr/>
        </p:nvSpPr>
        <p:spPr bwMode="auto">
          <a:xfrm>
            <a:off x="4324745" y="1467307"/>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工作任务分解</a:t>
            </a:r>
          </a:p>
        </p:txBody>
      </p:sp>
      <p:pic>
        <p:nvPicPr>
          <p:cNvPr id="11" name="图片 10">
            <a:extLst>
              <a:ext uri="{FF2B5EF4-FFF2-40B4-BE49-F238E27FC236}">
                <a16:creationId xmlns:a16="http://schemas.microsoft.com/office/drawing/2014/main" xmlns="" id="{21223BF7-64BD-4B4B-92C4-D47F419CB240}"/>
              </a:ext>
            </a:extLst>
          </p:cNvPr>
          <p:cNvPicPr/>
          <p:nvPr/>
        </p:nvPicPr>
        <p:blipFill>
          <a:blip r:embed="rId3"/>
          <a:stretch>
            <a:fillRect/>
          </a:stretch>
        </p:blipFill>
        <p:spPr>
          <a:xfrm>
            <a:off x="3035933" y="2310308"/>
            <a:ext cx="6120130" cy="3080385"/>
          </a:xfrm>
          <a:prstGeom prst="rect">
            <a:avLst/>
          </a:prstGeom>
        </p:spPr>
      </p:pic>
    </p:spTree>
    <p:extLst>
      <p:ext uri="{BB962C8B-B14F-4D97-AF65-F5344CB8AC3E}">
        <p14:creationId xmlns:p14="http://schemas.microsoft.com/office/powerpoint/2010/main" val="10349207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20" name="图片 19">
            <a:extLst>
              <a:ext uri="{FF2B5EF4-FFF2-40B4-BE49-F238E27FC236}">
                <a16:creationId xmlns:a16="http://schemas.microsoft.com/office/drawing/2014/main" xmlns="" id="{9842ADBF-004C-4820-9003-5C613ADA7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grpSp>
        <p:nvGrpSpPr>
          <p:cNvPr id="26" name="组合 1">
            <a:extLst>
              <a:ext uri="{FF2B5EF4-FFF2-40B4-BE49-F238E27FC236}">
                <a16:creationId xmlns:a16="http://schemas.microsoft.com/office/drawing/2014/main" xmlns="" id="{852872A5-20B9-4A94-8A9D-7860E4668CED}"/>
              </a:ext>
            </a:extLst>
          </p:cNvPr>
          <p:cNvGrpSpPr/>
          <p:nvPr/>
        </p:nvGrpSpPr>
        <p:grpSpPr bwMode="auto">
          <a:xfrm>
            <a:off x="5222875" y="2244725"/>
            <a:ext cx="6473308" cy="2233613"/>
            <a:chOff x="5222408" y="2405563"/>
            <a:chExt cx="6474281" cy="2232768"/>
          </a:xfrm>
        </p:grpSpPr>
        <p:grpSp>
          <p:nvGrpSpPr>
            <p:cNvPr id="27" name="组合 17">
              <a:extLst>
                <a:ext uri="{FF2B5EF4-FFF2-40B4-BE49-F238E27FC236}">
                  <a16:creationId xmlns:a16="http://schemas.microsoft.com/office/drawing/2014/main" xmlns="" id="{2F64D2A0-403F-4205-BFBA-C2081A7C6598}"/>
                </a:ext>
              </a:extLst>
            </p:cNvPr>
            <p:cNvGrpSpPr/>
            <p:nvPr/>
          </p:nvGrpSpPr>
          <p:grpSpPr bwMode="auto">
            <a:xfrm>
              <a:off x="5226064" y="2405563"/>
              <a:ext cx="6470625" cy="1772715"/>
              <a:chOff x="271019" y="2420002"/>
              <a:chExt cx="6470625" cy="1772715"/>
            </a:xfrm>
          </p:grpSpPr>
          <p:sp>
            <p:nvSpPr>
              <p:cNvPr id="29" name="文本框 18">
                <a:extLst>
                  <a:ext uri="{FF2B5EF4-FFF2-40B4-BE49-F238E27FC236}">
                    <a16:creationId xmlns:a16="http://schemas.microsoft.com/office/drawing/2014/main" xmlns=""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04</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a16="http://schemas.microsoft.com/office/drawing/2014/main" xmlns="" id="{D6164B3C-15CD-483E-821B-729E9877CD96}"/>
                  </a:ext>
                </a:extLst>
              </p:cNvPr>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5400" b="1" dirty="0">
                    <a:solidFill>
                      <a:srgbClr val="F77258"/>
                    </a:solidFill>
                    <a:latin typeface="微软雅黑" panose="020B0503020204020204" pitchFamily="34" charset="-122"/>
                    <a:ea typeface="微软雅黑" panose="020B0503020204020204" pitchFamily="34" charset="-122"/>
                  </a:rPr>
                  <a:t>范围管理计划</a:t>
                </a:r>
              </a:p>
            </p:txBody>
          </p:sp>
        </p:grpSp>
        <p:sp>
          <p:nvSpPr>
            <p:cNvPr id="28" name="文本框 20">
              <a:extLst>
                <a:ext uri="{FF2B5EF4-FFF2-40B4-BE49-F238E27FC236}">
                  <a16:creationId xmlns:a16="http://schemas.microsoft.com/office/drawing/2014/main" xmlns="" id="{C1650AEA-8FEC-427E-8CDF-C4F7414B9B49}"/>
                </a:ext>
              </a:extLst>
            </p:cNvPr>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en-US" altLang="zh-CN" sz="1600" dirty="0">
                  <a:solidFill>
                    <a:srgbClr val="353A3E"/>
                  </a:solidFill>
                  <a:latin typeface="微软雅黑" panose="020B0503020204020204" pitchFamily="34" charset="-122"/>
                  <a:ea typeface="微软雅黑" panose="020B0503020204020204" pitchFamily="34" charset="-122"/>
                </a:rPr>
                <a:t>SCOPE MANAGEMENT PLAN</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19210390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randombar(horizontal)">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范围管理计划</a:t>
            </a: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44" name="图片 43">
            <a:extLst>
              <a:ext uri="{FF2B5EF4-FFF2-40B4-BE49-F238E27FC236}">
                <a16:creationId xmlns:a16="http://schemas.microsoft.com/office/drawing/2014/main" xmlns="" id="{447025D6-28ED-433E-9FAA-A2D19BCE99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grpSp>
        <p:nvGrpSpPr>
          <p:cNvPr id="78" name="组合 5">
            <a:extLst>
              <a:ext uri="{FF2B5EF4-FFF2-40B4-BE49-F238E27FC236}">
                <a16:creationId xmlns:a16="http://schemas.microsoft.com/office/drawing/2014/main" xmlns="" id="{F993F5E5-9809-4CD1-9D62-0199F92C4A2B}"/>
              </a:ext>
            </a:extLst>
          </p:cNvPr>
          <p:cNvGrpSpPr/>
          <p:nvPr/>
        </p:nvGrpSpPr>
        <p:grpSpPr bwMode="auto">
          <a:xfrm>
            <a:off x="7947025" y="1114425"/>
            <a:ext cx="2755900" cy="4482025"/>
            <a:chOff x="7048400" y="1208519"/>
            <a:chExt cx="2756000" cy="4481798"/>
          </a:xfrm>
        </p:grpSpPr>
        <p:sp>
          <p:nvSpPr>
            <p:cNvPr id="79" name="TextBox 7">
              <a:extLst>
                <a:ext uri="{FF2B5EF4-FFF2-40B4-BE49-F238E27FC236}">
                  <a16:creationId xmlns:a16="http://schemas.microsoft.com/office/drawing/2014/main" xmlns="" id="{BC3440E9-6633-44DB-BDE2-16FCB1172B9B}"/>
                </a:ext>
              </a:extLst>
            </p:cNvPr>
            <p:cNvSpPr txBox="1">
              <a:spLocks noChangeArrowheads="1"/>
            </p:cNvSpPr>
            <p:nvPr/>
          </p:nvSpPr>
          <p:spPr bwMode="auto">
            <a:xfrm>
              <a:off x="7151706" y="1208519"/>
              <a:ext cx="1415823" cy="400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zh-CN" altLang="en-US" sz="2000" b="1" dirty="0">
                  <a:solidFill>
                    <a:srgbClr val="FF0000"/>
                  </a:solidFill>
                </a:rPr>
                <a:t>项目计划</a:t>
              </a:r>
              <a:endParaRPr kumimoji="0" lang="id-ID" altLang="zh-CN" sz="20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endParaRPr>
            </a:p>
          </p:txBody>
        </p:sp>
        <p:sp>
          <p:nvSpPr>
            <p:cNvPr id="80" name="Rectangle 8">
              <a:extLst>
                <a:ext uri="{FF2B5EF4-FFF2-40B4-BE49-F238E27FC236}">
                  <a16:creationId xmlns:a16="http://schemas.microsoft.com/office/drawing/2014/main" xmlns="" id="{3C64A6A5-7A18-4D8B-B02C-4CE37F9EEBFB}"/>
                </a:ext>
              </a:extLst>
            </p:cNvPr>
            <p:cNvSpPr>
              <a:spLocks noChangeArrowheads="1"/>
            </p:cNvSpPr>
            <p:nvPr/>
          </p:nvSpPr>
          <p:spPr bwMode="auto">
            <a:xfrm>
              <a:off x="7048400" y="1720200"/>
              <a:ext cx="2756000" cy="3970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lgn="r" fontAlgn="base">
                <a:spcBef>
                  <a:spcPct val="0"/>
                </a:spcBef>
                <a:spcAft>
                  <a:spcPct val="0"/>
                </a:spcAft>
                <a:defRPr/>
              </a:pPr>
              <a:r>
                <a:rPr lang="zh-CN" altLang="en-US" dirty="0"/>
                <a:t>甘特图</a:t>
              </a:r>
              <a:endParaRPr lang="en-US" altLang="zh-CN" dirty="0"/>
            </a:p>
            <a:p>
              <a:pPr lvl="0" algn="r" fontAlgn="base">
                <a:spcBef>
                  <a:spcPct val="0"/>
                </a:spcBef>
                <a:spcAft>
                  <a:spcPct val="0"/>
                </a:spcAft>
                <a:defRPr/>
              </a:pPr>
              <a:r>
                <a:rPr lang="en-US" altLang="zh-CN" dirty="0"/>
                <a:t>WBS</a:t>
              </a:r>
            </a:p>
            <a:p>
              <a:pPr lvl="0" algn="r" fontAlgn="base">
                <a:spcBef>
                  <a:spcPct val="0"/>
                </a:spcBef>
                <a:spcAft>
                  <a:spcPct val="0"/>
                </a:spcAft>
                <a:defRPr/>
              </a:pPr>
              <a:r>
                <a:rPr lang="en-US" altLang="zh-CN" dirty="0"/>
                <a:t>OBS</a:t>
              </a:r>
            </a:p>
            <a:p>
              <a:pPr lvl="0" algn="r" fontAlgn="base">
                <a:spcBef>
                  <a:spcPct val="0"/>
                </a:spcBef>
                <a:spcAft>
                  <a:spcPct val="0"/>
                </a:spcAft>
                <a:defRPr/>
              </a:pPr>
              <a:r>
                <a:rPr lang="zh-CN" altLang="en-US" dirty="0"/>
                <a:t>项目可行性计划起草</a:t>
              </a:r>
              <a:endParaRPr lang="en-US" altLang="zh-CN" dirty="0"/>
            </a:p>
            <a:p>
              <a:pPr lvl="0" algn="r" fontAlgn="base">
                <a:spcBef>
                  <a:spcPct val="0"/>
                </a:spcBef>
                <a:spcAft>
                  <a:spcPct val="0"/>
                </a:spcAft>
                <a:defRPr/>
              </a:pPr>
              <a:r>
                <a:rPr lang="zh-CN" altLang="en-US" dirty="0"/>
                <a:t>项目章程起草</a:t>
              </a:r>
              <a:endParaRPr lang="en-US" altLang="zh-CN" dirty="0"/>
            </a:p>
            <a:p>
              <a:pPr lvl="0" algn="r" fontAlgn="base">
                <a:spcBef>
                  <a:spcPct val="0"/>
                </a:spcBef>
                <a:spcAft>
                  <a:spcPct val="0"/>
                </a:spcAft>
                <a:defRPr/>
              </a:pPr>
              <a:r>
                <a:rPr lang="zh-CN" altLang="en-US" dirty="0"/>
                <a:t>项目总体计划起草</a:t>
              </a:r>
              <a:endParaRPr lang="en-US" altLang="zh-CN" dirty="0"/>
            </a:p>
            <a:p>
              <a:pPr lvl="0" algn="r" fontAlgn="base">
                <a:spcBef>
                  <a:spcPct val="0"/>
                </a:spcBef>
                <a:spcAft>
                  <a:spcPct val="0"/>
                </a:spcAft>
                <a:defRPr/>
              </a:pPr>
              <a:r>
                <a:rPr lang="zh-CN" altLang="en-US" dirty="0"/>
                <a:t>需求工程项目计划起草</a:t>
              </a:r>
              <a:endParaRPr lang="en-US" altLang="zh-CN" dirty="0"/>
            </a:p>
            <a:p>
              <a:pPr lvl="0" algn="r" fontAlgn="base">
                <a:spcBef>
                  <a:spcPct val="0"/>
                </a:spcBef>
                <a:spcAft>
                  <a:spcPct val="0"/>
                </a:spcAft>
                <a:defRPr/>
              </a:pPr>
              <a:r>
                <a:rPr lang="zh-CN" altLang="en-US" dirty="0"/>
                <a:t>甘特图修订</a:t>
              </a:r>
              <a:endParaRPr lang="en-US" altLang="zh-CN" dirty="0"/>
            </a:p>
            <a:p>
              <a:pPr lvl="0" algn="r" fontAlgn="base">
                <a:spcBef>
                  <a:spcPct val="0"/>
                </a:spcBef>
                <a:spcAft>
                  <a:spcPct val="0"/>
                </a:spcAft>
                <a:defRPr/>
              </a:pPr>
              <a:r>
                <a:rPr lang="en-US" altLang="zh-CN" dirty="0"/>
                <a:t>WBS</a:t>
              </a:r>
              <a:r>
                <a:rPr lang="zh-CN" altLang="en-US" dirty="0"/>
                <a:t>修订</a:t>
              </a:r>
              <a:endParaRPr lang="en-US" altLang="zh-CN" dirty="0"/>
            </a:p>
            <a:p>
              <a:pPr lvl="0" algn="r" fontAlgn="base">
                <a:spcBef>
                  <a:spcPct val="0"/>
                </a:spcBef>
                <a:spcAft>
                  <a:spcPct val="0"/>
                </a:spcAft>
                <a:defRPr/>
              </a:pPr>
              <a:r>
                <a:rPr lang="en-US" altLang="zh-CN" dirty="0"/>
                <a:t>OBS</a:t>
              </a:r>
              <a:r>
                <a:rPr lang="zh-CN" altLang="en-US" dirty="0"/>
                <a:t>修订</a:t>
              </a:r>
              <a:endParaRPr lang="en-US" altLang="zh-CN" dirty="0"/>
            </a:p>
            <a:p>
              <a:pPr lvl="0" algn="r" fontAlgn="base">
                <a:spcBef>
                  <a:spcPct val="0"/>
                </a:spcBef>
                <a:spcAft>
                  <a:spcPct val="0"/>
                </a:spcAft>
                <a:defRPr/>
              </a:pPr>
              <a:r>
                <a:rPr lang="zh-CN" altLang="en-US" dirty="0"/>
                <a:t>项目章程修订</a:t>
              </a:r>
              <a:endParaRPr lang="en-US" altLang="zh-CN" dirty="0"/>
            </a:p>
            <a:p>
              <a:pPr lvl="0" algn="r" fontAlgn="base">
                <a:spcBef>
                  <a:spcPct val="0"/>
                </a:spcBef>
                <a:spcAft>
                  <a:spcPct val="0"/>
                </a:spcAft>
                <a:defRPr/>
              </a:pPr>
              <a:r>
                <a:rPr lang="zh-CN" altLang="en-US" dirty="0"/>
                <a:t>项目总体计划修订</a:t>
              </a:r>
              <a:endParaRPr lang="en-US" altLang="zh-CN" dirty="0"/>
            </a:p>
            <a:p>
              <a:pPr lvl="0" algn="r" fontAlgn="base">
                <a:spcBef>
                  <a:spcPct val="0"/>
                </a:spcBef>
                <a:spcAft>
                  <a:spcPct val="0"/>
                </a:spcAft>
                <a:defRPr/>
              </a:pPr>
              <a:r>
                <a:rPr lang="zh-CN" altLang="en-US" dirty="0"/>
                <a:t>需求工程项目计划修订及</a:t>
              </a:r>
              <a:r>
                <a:rPr lang="en-US" altLang="zh-CN" dirty="0"/>
                <a:t>ppt</a:t>
              </a:r>
              <a:r>
                <a:rPr lang="zh-CN" altLang="en-US" dirty="0"/>
                <a:t>制作修改</a:t>
              </a:r>
              <a:endParaRPr lang="zh-CN" altLang="en-US" sz="1400" dirty="0">
                <a:solidFill>
                  <a:srgbClr val="262626"/>
                </a:solidFill>
                <a:latin typeface="微软雅黑" panose="020B0503020204020204" pitchFamily="34" charset="-122"/>
                <a:ea typeface="微软雅黑" panose="020B0503020204020204" pitchFamily="34" charset="-122"/>
              </a:endParaRPr>
            </a:p>
          </p:txBody>
        </p:sp>
      </p:grpSp>
      <p:grpSp>
        <p:nvGrpSpPr>
          <p:cNvPr id="81" name="组合 8">
            <a:extLst>
              <a:ext uri="{FF2B5EF4-FFF2-40B4-BE49-F238E27FC236}">
                <a16:creationId xmlns:a16="http://schemas.microsoft.com/office/drawing/2014/main" xmlns="" id="{6B5A4991-7FBC-4D78-BA47-7AF00AFB6981}"/>
              </a:ext>
            </a:extLst>
          </p:cNvPr>
          <p:cNvGrpSpPr/>
          <p:nvPr/>
        </p:nvGrpSpPr>
        <p:grpSpPr bwMode="auto">
          <a:xfrm>
            <a:off x="1608137" y="1114426"/>
            <a:ext cx="2755900" cy="1966383"/>
            <a:chOff x="1594006" y="2535735"/>
            <a:chExt cx="2756000" cy="1966283"/>
          </a:xfrm>
        </p:grpSpPr>
        <p:sp>
          <p:nvSpPr>
            <p:cNvPr id="82" name="TextBox 9">
              <a:extLst>
                <a:ext uri="{FF2B5EF4-FFF2-40B4-BE49-F238E27FC236}">
                  <a16:creationId xmlns:a16="http://schemas.microsoft.com/office/drawing/2014/main" xmlns="" id="{4E3BB102-ECA9-43E0-8D3B-3355F0BAF39D}"/>
                </a:ext>
              </a:extLst>
            </p:cNvPr>
            <p:cNvSpPr txBox="1">
              <a:spLocks noChangeArrowheads="1"/>
            </p:cNvSpPr>
            <p:nvPr/>
          </p:nvSpPr>
          <p:spPr bwMode="auto">
            <a:xfrm>
              <a:off x="1742443" y="2535735"/>
              <a:ext cx="1210632" cy="400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r" fontAlgn="base">
                <a:spcBef>
                  <a:spcPct val="0"/>
                </a:spcBef>
                <a:spcAft>
                  <a:spcPct val="0"/>
                </a:spcAft>
                <a:defRPr/>
              </a:pPr>
              <a:r>
                <a:rPr lang="zh-CN" altLang="en-US" sz="2000" b="1" dirty="0">
                  <a:solidFill>
                    <a:srgbClr val="FF0000"/>
                  </a:solidFill>
                </a:rPr>
                <a:t>项目启动</a:t>
              </a:r>
              <a:endParaRPr kumimoji="0" lang="id-ID" altLang="zh-CN" sz="20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endParaRPr>
            </a:p>
          </p:txBody>
        </p:sp>
        <p:sp>
          <p:nvSpPr>
            <p:cNvPr id="83" name="Rectangle 10">
              <a:extLst>
                <a:ext uri="{FF2B5EF4-FFF2-40B4-BE49-F238E27FC236}">
                  <a16:creationId xmlns:a16="http://schemas.microsoft.com/office/drawing/2014/main" xmlns="" id="{C16B7589-0293-4A04-BB6B-E59740C38B56}"/>
                </a:ext>
              </a:extLst>
            </p:cNvPr>
            <p:cNvSpPr>
              <a:spLocks noChangeArrowheads="1"/>
            </p:cNvSpPr>
            <p:nvPr/>
          </p:nvSpPr>
          <p:spPr bwMode="auto">
            <a:xfrm>
              <a:off x="1594006" y="3301750"/>
              <a:ext cx="2756000" cy="1200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zh-CN" altLang="en-US" dirty="0"/>
                <a:t>项目任务书下达</a:t>
              </a:r>
              <a:endParaRPr lang="en-US" altLang="zh-CN" dirty="0"/>
            </a:p>
            <a:p>
              <a:pPr algn="r"/>
              <a:r>
                <a:rPr lang="zh-CN" altLang="en-US" dirty="0"/>
                <a:t>项目开工会议</a:t>
              </a:r>
              <a:endParaRPr lang="en-US" altLang="zh-CN" dirty="0"/>
            </a:p>
            <a:p>
              <a:pPr algn="r"/>
              <a:r>
                <a:rPr lang="en-US" altLang="zh-CN" dirty="0"/>
                <a:t>Logo</a:t>
              </a:r>
              <a:r>
                <a:rPr lang="zh-CN" altLang="en-US" dirty="0"/>
                <a:t>设计</a:t>
              </a:r>
              <a:endParaRPr lang="en-US" altLang="zh-CN" dirty="0"/>
            </a:p>
            <a:p>
              <a:pPr algn="r"/>
              <a:r>
                <a:rPr lang="zh-CN" altLang="en-US" dirty="0"/>
                <a:t>可行性分析文档完成</a:t>
              </a:r>
              <a:endParaRPr kumimoji="0" lang="en-US" altLang="zh-CN" sz="1400"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endParaRPr>
            </a:p>
          </p:txBody>
        </p:sp>
      </p:grpSp>
      <p:sp>
        <p:nvSpPr>
          <p:cNvPr id="90" name="Freeform 3">
            <a:extLst>
              <a:ext uri="{FF2B5EF4-FFF2-40B4-BE49-F238E27FC236}">
                <a16:creationId xmlns:a16="http://schemas.microsoft.com/office/drawing/2014/main" xmlns="" id="{97148BAA-1DDE-44E2-8795-1D451DE3C530}"/>
              </a:ext>
            </a:extLst>
          </p:cNvPr>
          <p:cNvSpPr>
            <a:spLocks noEditPoints="1"/>
          </p:cNvSpPr>
          <p:nvPr/>
        </p:nvSpPr>
        <p:spPr bwMode="auto">
          <a:xfrm>
            <a:off x="6059488" y="2497138"/>
            <a:ext cx="1771650" cy="1768475"/>
          </a:xfrm>
          <a:custGeom>
            <a:avLst/>
            <a:gdLst>
              <a:gd name="T0" fmla="*/ 2147483647 w 360"/>
              <a:gd name="T1" fmla="*/ 2147483647 h 360"/>
              <a:gd name="T2" fmla="*/ 2147483647 w 360"/>
              <a:gd name="T3" fmla="*/ 2147483647 h 360"/>
              <a:gd name="T4" fmla="*/ 2147483647 w 360"/>
              <a:gd name="T5" fmla="*/ 2147483647 h 360"/>
              <a:gd name="T6" fmla="*/ 2147483647 w 360"/>
              <a:gd name="T7" fmla="*/ 2147483647 h 360"/>
              <a:gd name="T8" fmla="*/ 2147483647 w 360"/>
              <a:gd name="T9" fmla="*/ 2147483647 h 360"/>
              <a:gd name="T10" fmla="*/ 2147483647 w 360"/>
              <a:gd name="T11" fmla="*/ 2147483647 h 360"/>
              <a:gd name="T12" fmla="*/ 2147483647 w 360"/>
              <a:gd name="T13" fmla="*/ 2147483647 h 360"/>
              <a:gd name="T14" fmla="*/ 2147483647 w 360"/>
              <a:gd name="T15" fmla="*/ 2147483647 h 360"/>
              <a:gd name="T16" fmla="*/ 2147483647 w 360"/>
              <a:gd name="T17" fmla="*/ 2147483647 h 360"/>
              <a:gd name="T18" fmla="*/ 2147483647 w 360"/>
              <a:gd name="T19" fmla="*/ 2147483647 h 360"/>
              <a:gd name="T20" fmla="*/ 2147483647 w 360"/>
              <a:gd name="T21" fmla="*/ 2147483647 h 360"/>
              <a:gd name="T22" fmla="*/ 2147483647 w 360"/>
              <a:gd name="T23" fmla="*/ 2147483647 h 360"/>
              <a:gd name="T24" fmla="*/ 2147483647 w 360"/>
              <a:gd name="T25" fmla="*/ 2147483647 h 360"/>
              <a:gd name="T26" fmla="*/ 2147483647 w 360"/>
              <a:gd name="T27" fmla="*/ 2147483647 h 360"/>
              <a:gd name="T28" fmla="*/ 2147483647 w 360"/>
              <a:gd name="T29" fmla="*/ 2147483647 h 360"/>
              <a:gd name="T30" fmla="*/ 2147483647 w 360"/>
              <a:gd name="T31" fmla="*/ 2147483647 h 360"/>
              <a:gd name="T32" fmla="*/ 2147483647 w 360"/>
              <a:gd name="T33" fmla="*/ 2147483647 h 360"/>
              <a:gd name="T34" fmla="*/ 2147483647 w 360"/>
              <a:gd name="T35" fmla="*/ 2147483647 h 360"/>
              <a:gd name="T36" fmla="*/ 2147483647 w 360"/>
              <a:gd name="T37" fmla="*/ 2147483647 h 360"/>
              <a:gd name="T38" fmla="*/ 2147483647 w 360"/>
              <a:gd name="T39" fmla="*/ 2147483647 h 360"/>
              <a:gd name="T40" fmla="*/ 2147483647 w 360"/>
              <a:gd name="T41" fmla="*/ 2147483647 h 360"/>
              <a:gd name="T42" fmla="*/ 2147483647 w 360"/>
              <a:gd name="T43" fmla="*/ 2147483647 h 360"/>
              <a:gd name="T44" fmla="*/ 2147483647 w 360"/>
              <a:gd name="T45" fmla="*/ 2147483647 h 360"/>
              <a:gd name="T46" fmla="*/ 2147483647 w 360"/>
              <a:gd name="T47" fmla="*/ 2147483647 h 360"/>
              <a:gd name="T48" fmla="*/ 2147483647 w 360"/>
              <a:gd name="T49" fmla="*/ 2147483647 h 360"/>
              <a:gd name="T50" fmla="*/ 2147483647 w 360"/>
              <a:gd name="T51" fmla="*/ 2147483647 h 360"/>
              <a:gd name="T52" fmla="*/ 2147483647 w 360"/>
              <a:gd name="T53" fmla="*/ 2147483647 h 360"/>
              <a:gd name="T54" fmla="*/ 2147483647 w 360"/>
              <a:gd name="T55" fmla="*/ 2147483647 h 360"/>
              <a:gd name="T56" fmla="*/ 2147483647 w 360"/>
              <a:gd name="T57" fmla="*/ 2147483647 h 360"/>
              <a:gd name="T58" fmla="*/ 2147483647 w 360"/>
              <a:gd name="T59" fmla="*/ 2147483647 h 360"/>
              <a:gd name="T60" fmla="*/ 2147483647 w 360"/>
              <a:gd name="T61" fmla="*/ 2147483647 h 360"/>
              <a:gd name="T62" fmla="*/ 2147483647 w 360"/>
              <a:gd name="T63" fmla="*/ 2147483647 h 360"/>
              <a:gd name="T64" fmla="*/ 2147483647 w 360"/>
              <a:gd name="T65" fmla="*/ 2147483647 h 360"/>
              <a:gd name="T66" fmla="*/ 2147483647 w 360"/>
              <a:gd name="T67" fmla="*/ 2147483647 h 360"/>
              <a:gd name="T68" fmla="*/ 2147483647 w 360"/>
              <a:gd name="T69" fmla="*/ 2147483647 h 360"/>
              <a:gd name="T70" fmla="*/ 2147483647 w 360"/>
              <a:gd name="T71" fmla="*/ 2147483647 h 360"/>
              <a:gd name="T72" fmla="*/ 2147483647 w 360"/>
              <a:gd name="T73" fmla="*/ 2147483647 h 360"/>
              <a:gd name="T74" fmla="*/ 2147483647 w 360"/>
              <a:gd name="T75" fmla="*/ 2147483647 h 360"/>
              <a:gd name="T76" fmla="*/ 2147483647 w 360"/>
              <a:gd name="T77" fmla="*/ 2147483647 h 360"/>
              <a:gd name="T78" fmla="*/ 2147483647 w 360"/>
              <a:gd name="T79" fmla="*/ 2147483647 h 360"/>
              <a:gd name="T80" fmla="*/ 2147483647 w 360"/>
              <a:gd name="T81" fmla="*/ 2147483647 h 360"/>
              <a:gd name="T82" fmla="*/ 2147483647 w 360"/>
              <a:gd name="T83" fmla="*/ 2147483647 h 360"/>
              <a:gd name="T84" fmla="*/ 2147483647 w 360"/>
              <a:gd name="T85" fmla="*/ 2147483647 h 360"/>
              <a:gd name="T86" fmla="*/ 2147483647 w 360"/>
              <a:gd name="T87" fmla="*/ 2147483647 h 360"/>
              <a:gd name="T88" fmla="*/ 2147483647 w 360"/>
              <a:gd name="T89" fmla="*/ 2147483647 h 360"/>
              <a:gd name="T90" fmla="*/ 2147483647 w 360"/>
              <a:gd name="T91" fmla="*/ 2147483647 h 360"/>
              <a:gd name="T92" fmla="*/ 2147483647 w 360"/>
              <a:gd name="T93" fmla="*/ 2147483647 h 360"/>
              <a:gd name="T94" fmla="*/ 2147483647 w 360"/>
              <a:gd name="T95" fmla="*/ 2147483647 h 360"/>
              <a:gd name="T96" fmla="*/ 2147483647 w 360"/>
              <a:gd name="T97" fmla="*/ 2147483647 h 360"/>
              <a:gd name="T98" fmla="*/ 2147483647 w 360"/>
              <a:gd name="T99" fmla="*/ 2147483647 h 360"/>
              <a:gd name="T100" fmla="*/ 2147483647 w 360"/>
              <a:gd name="T101" fmla="*/ 2147483647 h 360"/>
              <a:gd name="T102" fmla="*/ 2147483647 w 360"/>
              <a:gd name="T103" fmla="*/ 2147483647 h 360"/>
              <a:gd name="T104" fmla="*/ 2147483647 w 360"/>
              <a:gd name="T105" fmla="*/ 2147483647 h 360"/>
              <a:gd name="T106" fmla="*/ 2147483647 w 360"/>
              <a:gd name="T107" fmla="*/ 2147483647 h 360"/>
              <a:gd name="T108" fmla="*/ 2147483647 w 360"/>
              <a:gd name="T109" fmla="*/ 2147483647 h 360"/>
              <a:gd name="T110" fmla="*/ 2147483647 w 360"/>
              <a:gd name="T111" fmla="*/ 2147483647 h 36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60" h="360">
                <a:moveTo>
                  <a:pt x="0" y="190"/>
                </a:moveTo>
                <a:cubicBezTo>
                  <a:pt x="0" y="189"/>
                  <a:pt x="0" y="188"/>
                  <a:pt x="0" y="188"/>
                </a:cubicBezTo>
                <a:cubicBezTo>
                  <a:pt x="1" y="187"/>
                  <a:pt x="5" y="186"/>
                  <a:pt x="13" y="184"/>
                </a:cubicBezTo>
                <a:cubicBezTo>
                  <a:pt x="15" y="183"/>
                  <a:pt x="17" y="182"/>
                  <a:pt x="19" y="182"/>
                </a:cubicBezTo>
                <a:cubicBezTo>
                  <a:pt x="26" y="180"/>
                  <a:pt x="26" y="180"/>
                  <a:pt x="27" y="179"/>
                </a:cubicBezTo>
                <a:cubicBezTo>
                  <a:pt x="28" y="178"/>
                  <a:pt x="28" y="177"/>
                  <a:pt x="28" y="173"/>
                </a:cubicBezTo>
                <a:cubicBezTo>
                  <a:pt x="28" y="172"/>
                  <a:pt x="28" y="172"/>
                  <a:pt x="28" y="172"/>
                </a:cubicBezTo>
                <a:cubicBezTo>
                  <a:pt x="28" y="172"/>
                  <a:pt x="28" y="172"/>
                  <a:pt x="28" y="172"/>
                </a:cubicBezTo>
                <a:cubicBezTo>
                  <a:pt x="28" y="172"/>
                  <a:pt x="29" y="170"/>
                  <a:pt x="29" y="169"/>
                </a:cubicBezTo>
                <a:cubicBezTo>
                  <a:pt x="29" y="167"/>
                  <a:pt x="28" y="166"/>
                  <a:pt x="28" y="165"/>
                </a:cubicBezTo>
                <a:cubicBezTo>
                  <a:pt x="27" y="165"/>
                  <a:pt x="26" y="164"/>
                  <a:pt x="21" y="162"/>
                </a:cubicBezTo>
                <a:cubicBezTo>
                  <a:pt x="19" y="161"/>
                  <a:pt x="16" y="160"/>
                  <a:pt x="14" y="159"/>
                </a:cubicBezTo>
                <a:cubicBezTo>
                  <a:pt x="7" y="156"/>
                  <a:pt x="3" y="154"/>
                  <a:pt x="2" y="153"/>
                </a:cubicBezTo>
                <a:cubicBezTo>
                  <a:pt x="2" y="153"/>
                  <a:pt x="2" y="152"/>
                  <a:pt x="2" y="152"/>
                </a:cubicBezTo>
                <a:cubicBezTo>
                  <a:pt x="2" y="149"/>
                  <a:pt x="3" y="147"/>
                  <a:pt x="3" y="146"/>
                </a:cubicBezTo>
                <a:cubicBezTo>
                  <a:pt x="4" y="146"/>
                  <a:pt x="9" y="145"/>
                  <a:pt x="16" y="145"/>
                </a:cubicBezTo>
                <a:cubicBezTo>
                  <a:pt x="19" y="145"/>
                  <a:pt x="21" y="145"/>
                  <a:pt x="23" y="145"/>
                </a:cubicBezTo>
                <a:cubicBezTo>
                  <a:pt x="30" y="144"/>
                  <a:pt x="31" y="144"/>
                  <a:pt x="31" y="144"/>
                </a:cubicBezTo>
                <a:cubicBezTo>
                  <a:pt x="32" y="143"/>
                  <a:pt x="33" y="142"/>
                  <a:pt x="34" y="138"/>
                </a:cubicBezTo>
                <a:cubicBezTo>
                  <a:pt x="34" y="138"/>
                  <a:pt x="34" y="138"/>
                  <a:pt x="34" y="138"/>
                </a:cubicBezTo>
                <a:cubicBezTo>
                  <a:pt x="34" y="137"/>
                  <a:pt x="34" y="137"/>
                  <a:pt x="34" y="137"/>
                </a:cubicBezTo>
                <a:cubicBezTo>
                  <a:pt x="35" y="135"/>
                  <a:pt x="36" y="134"/>
                  <a:pt x="36" y="132"/>
                </a:cubicBezTo>
                <a:cubicBezTo>
                  <a:pt x="36" y="132"/>
                  <a:pt x="35" y="131"/>
                  <a:pt x="35" y="131"/>
                </a:cubicBezTo>
                <a:cubicBezTo>
                  <a:pt x="35" y="130"/>
                  <a:pt x="34" y="129"/>
                  <a:pt x="30" y="126"/>
                </a:cubicBezTo>
                <a:cubicBezTo>
                  <a:pt x="28" y="125"/>
                  <a:pt x="25" y="123"/>
                  <a:pt x="23" y="121"/>
                </a:cubicBezTo>
                <a:cubicBezTo>
                  <a:pt x="18" y="117"/>
                  <a:pt x="14" y="114"/>
                  <a:pt x="13" y="113"/>
                </a:cubicBezTo>
                <a:cubicBezTo>
                  <a:pt x="13" y="111"/>
                  <a:pt x="15" y="107"/>
                  <a:pt x="16" y="106"/>
                </a:cubicBezTo>
                <a:cubicBezTo>
                  <a:pt x="17" y="106"/>
                  <a:pt x="22" y="107"/>
                  <a:pt x="29" y="108"/>
                </a:cubicBezTo>
                <a:cubicBezTo>
                  <a:pt x="31" y="109"/>
                  <a:pt x="34" y="109"/>
                  <a:pt x="36" y="110"/>
                </a:cubicBezTo>
                <a:cubicBezTo>
                  <a:pt x="42" y="111"/>
                  <a:pt x="43" y="111"/>
                  <a:pt x="44" y="111"/>
                </a:cubicBezTo>
                <a:cubicBezTo>
                  <a:pt x="45" y="110"/>
                  <a:pt x="46" y="110"/>
                  <a:pt x="48" y="106"/>
                </a:cubicBezTo>
                <a:cubicBezTo>
                  <a:pt x="48" y="105"/>
                  <a:pt x="48" y="105"/>
                  <a:pt x="48" y="105"/>
                </a:cubicBezTo>
                <a:cubicBezTo>
                  <a:pt x="48" y="105"/>
                  <a:pt x="48" y="105"/>
                  <a:pt x="48" y="105"/>
                </a:cubicBezTo>
                <a:cubicBezTo>
                  <a:pt x="51" y="101"/>
                  <a:pt x="51" y="100"/>
                  <a:pt x="51" y="99"/>
                </a:cubicBezTo>
                <a:cubicBezTo>
                  <a:pt x="51" y="99"/>
                  <a:pt x="51" y="99"/>
                  <a:pt x="51" y="99"/>
                </a:cubicBezTo>
                <a:cubicBezTo>
                  <a:pt x="50" y="98"/>
                  <a:pt x="50" y="97"/>
                  <a:pt x="46" y="93"/>
                </a:cubicBezTo>
                <a:cubicBezTo>
                  <a:pt x="45" y="91"/>
                  <a:pt x="43" y="89"/>
                  <a:pt x="41" y="87"/>
                </a:cubicBezTo>
                <a:cubicBezTo>
                  <a:pt x="37" y="81"/>
                  <a:pt x="34" y="77"/>
                  <a:pt x="33" y="76"/>
                </a:cubicBezTo>
                <a:cubicBezTo>
                  <a:pt x="34" y="75"/>
                  <a:pt x="36" y="71"/>
                  <a:pt x="37" y="71"/>
                </a:cubicBezTo>
                <a:cubicBezTo>
                  <a:pt x="39" y="71"/>
                  <a:pt x="43" y="72"/>
                  <a:pt x="50" y="75"/>
                </a:cubicBezTo>
                <a:cubicBezTo>
                  <a:pt x="52" y="76"/>
                  <a:pt x="54" y="77"/>
                  <a:pt x="56" y="78"/>
                </a:cubicBezTo>
                <a:cubicBezTo>
                  <a:pt x="62" y="81"/>
                  <a:pt x="63" y="81"/>
                  <a:pt x="64" y="81"/>
                </a:cubicBezTo>
                <a:cubicBezTo>
                  <a:pt x="65" y="81"/>
                  <a:pt x="66" y="80"/>
                  <a:pt x="69" y="77"/>
                </a:cubicBezTo>
                <a:cubicBezTo>
                  <a:pt x="70" y="77"/>
                  <a:pt x="70" y="77"/>
                  <a:pt x="70" y="77"/>
                </a:cubicBezTo>
                <a:cubicBezTo>
                  <a:pt x="70" y="76"/>
                  <a:pt x="70" y="76"/>
                  <a:pt x="70" y="76"/>
                </a:cubicBezTo>
                <a:cubicBezTo>
                  <a:pt x="72" y="74"/>
                  <a:pt x="73" y="73"/>
                  <a:pt x="73" y="71"/>
                </a:cubicBezTo>
                <a:cubicBezTo>
                  <a:pt x="73" y="70"/>
                  <a:pt x="73" y="69"/>
                  <a:pt x="70" y="64"/>
                </a:cubicBezTo>
                <a:cubicBezTo>
                  <a:pt x="69" y="62"/>
                  <a:pt x="68" y="60"/>
                  <a:pt x="67" y="57"/>
                </a:cubicBezTo>
                <a:cubicBezTo>
                  <a:pt x="63" y="51"/>
                  <a:pt x="62" y="46"/>
                  <a:pt x="61" y="45"/>
                </a:cubicBezTo>
                <a:cubicBezTo>
                  <a:pt x="62" y="44"/>
                  <a:pt x="65" y="41"/>
                  <a:pt x="67" y="41"/>
                </a:cubicBezTo>
                <a:cubicBezTo>
                  <a:pt x="68" y="41"/>
                  <a:pt x="71" y="43"/>
                  <a:pt x="77" y="48"/>
                </a:cubicBezTo>
                <a:cubicBezTo>
                  <a:pt x="79" y="50"/>
                  <a:pt x="81" y="51"/>
                  <a:pt x="83" y="52"/>
                </a:cubicBezTo>
                <a:cubicBezTo>
                  <a:pt x="88" y="56"/>
                  <a:pt x="89" y="57"/>
                  <a:pt x="90" y="57"/>
                </a:cubicBezTo>
                <a:cubicBezTo>
                  <a:pt x="91" y="57"/>
                  <a:pt x="92" y="57"/>
                  <a:pt x="95" y="54"/>
                </a:cubicBezTo>
                <a:cubicBezTo>
                  <a:pt x="97" y="54"/>
                  <a:pt x="97" y="54"/>
                  <a:pt x="97" y="54"/>
                </a:cubicBezTo>
                <a:cubicBezTo>
                  <a:pt x="97" y="53"/>
                  <a:pt x="97" y="53"/>
                  <a:pt x="97" y="53"/>
                </a:cubicBezTo>
                <a:cubicBezTo>
                  <a:pt x="100" y="52"/>
                  <a:pt x="101" y="50"/>
                  <a:pt x="101" y="49"/>
                </a:cubicBezTo>
                <a:cubicBezTo>
                  <a:pt x="101" y="49"/>
                  <a:pt x="101" y="49"/>
                  <a:pt x="101" y="49"/>
                </a:cubicBezTo>
                <a:cubicBezTo>
                  <a:pt x="101" y="49"/>
                  <a:pt x="101" y="49"/>
                  <a:pt x="101" y="49"/>
                </a:cubicBezTo>
                <a:cubicBezTo>
                  <a:pt x="101" y="48"/>
                  <a:pt x="101" y="46"/>
                  <a:pt x="100" y="42"/>
                </a:cubicBezTo>
                <a:cubicBezTo>
                  <a:pt x="99" y="40"/>
                  <a:pt x="99" y="37"/>
                  <a:pt x="98" y="35"/>
                </a:cubicBezTo>
                <a:cubicBezTo>
                  <a:pt x="97" y="29"/>
                  <a:pt x="96" y="24"/>
                  <a:pt x="96" y="22"/>
                </a:cubicBezTo>
                <a:cubicBezTo>
                  <a:pt x="96" y="22"/>
                  <a:pt x="96" y="22"/>
                  <a:pt x="96" y="22"/>
                </a:cubicBezTo>
                <a:cubicBezTo>
                  <a:pt x="97" y="20"/>
                  <a:pt x="100" y="18"/>
                  <a:pt x="102" y="18"/>
                </a:cubicBezTo>
                <a:cubicBezTo>
                  <a:pt x="103" y="19"/>
                  <a:pt x="106" y="22"/>
                  <a:pt x="111" y="28"/>
                </a:cubicBezTo>
                <a:cubicBezTo>
                  <a:pt x="112" y="30"/>
                  <a:pt x="114" y="32"/>
                  <a:pt x="115" y="34"/>
                </a:cubicBezTo>
                <a:cubicBezTo>
                  <a:pt x="119" y="39"/>
                  <a:pt x="120" y="39"/>
                  <a:pt x="121" y="40"/>
                </a:cubicBezTo>
                <a:cubicBezTo>
                  <a:pt x="122" y="40"/>
                  <a:pt x="123" y="40"/>
                  <a:pt x="127" y="38"/>
                </a:cubicBezTo>
                <a:cubicBezTo>
                  <a:pt x="129" y="39"/>
                  <a:pt x="129" y="39"/>
                  <a:pt x="129" y="39"/>
                </a:cubicBezTo>
                <a:cubicBezTo>
                  <a:pt x="129" y="38"/>
                  <a:pt x="129" y="38"/>
                  <a:pt x="129" y="38"/>
                </a:cubicBezTo>
                <a:cubicBezTo>
                  <a:pt x="131" y="37"/>
                  <a:pt x="133" y="36"/>
                  <a:pt x="133" y="35"/>
                </a:cubicBezTo>
                <a:cubicBezTo>
                  <a:pt x="134" y="34"/>
                  <a:pt x="134" y="33"/>
                  <a:pt x="134" y="29"/>
                </a:cubicBezTo>
                <a:cubicBezTo>
                  <a:pt x="134" y="25"/>
                  <a:pt x="134" y="25"/>
                  <a:pt x="134" y="25"/>
                </a:cubicBezTo>
                <a:cubicBezTo>
                  <a:pt x="134" y="24"/>
                  <a:pt x="134" y="22"/>
                  <a:pt x="134" y="20"/>
                </a:cubicBezTo>
                <a:cubicBezTo>
                  <a:pt x="134" y="12"/>
                  <a:pt x="134" y="8"/>
                  <a:pt x="135" y="6"/>
                </a:cubicBezTo>
                <a:cubicBezTo>
                  <a:pt x="136" y="5"/>
                  <a:pt x="140" y="4"/>
                  <a:pt x="141" y="5"/>
                </a:cubicBezTo>
                <a:cubicBezTo>
                  <a:pt x="142" y="6"/>
                  <a:pt x="144" y="10"/>
                  <a:pt x="148" y="16"/>
                </a:cubicBezTo>
                <a:cubicBezTo>
                  <a:pt x="149" y="19"/>
                  <a:pt x="150" y="21"/>
                  <a:pt x="151" y="23"/>
                </a:cubicBezTo>
                <a:cubicBezTo>
                  <a:pt x="153" y="29"/>
                  <a:pt x="154" y="29"/>
                  <a:pt x="155" y="30"/>
                </a:cubicBezTo>
                <a:cubicBezTo>
                  <a:pt x="156" y="30"/>
                  <a:pt x="157" y="31"/>
                  <a:pt x="161" y="30"/>
                </a:cubicBezTo>
                <a:cubicBezTo>
                  <a:pt x="162" y="30"/>
                  <a:pt x="162" y="30"/>
                  <a:pt x="162" y="30"/>
                </a:cubicBezTo>
                <a:cubicBezTo>
                  <a:pt x="162" y="30"/>
                  <a:pt x="162" y="30"/>
                  <a:pt x="162" y="30"/>
                </a:cubicBezTo>
                <a:cubicBezTo>
                  <a:pt x="167" y="30"/>
                  <a:pt x="168" y="28"/>
                  <a:pt x="168" y="28"/>
                </a:cubicBezTo>
                <a:cubicBezTo>
                  <a:pt x="169" y="27"/>
                  <a:pt x="169" y="26"/>
                  <a:pt x="170" y="21"/>
                </a:cubicBezTo>
                <a:cubicBezTo>
                  <a:pt x="171" y="19"/>
                  <a:pt x="171" y="16"/>
                  <a:pt x="172" y="13"/>
                </a:cubicBezTo>
                <a:cubicBezTo>
                  <a:pt x="174" y="6"/>
                  <a:pt x="176" y="2"/>
                  <a:pt x="176" y="1"/>
                </a:cubicBezTo>
                <a:cubicBezTo>
                  <a:pt x="177" y="0"/>
                  <a:pt x="182" y="0"/>
                  <a:pt x="183" y="1"/>
                </a:cubicBezTo>
                <a:cubicBezTo>
                  <a:pt x="183" y="2"/>
                  <a:pt x="185" y="6"/>
                  <a:pt x="186" y="13"/>
                </a:cubicBezTo>
                <a:cubicBezTo>
                  <a:pt x="187" y="16"/>
                  <a:pt x="187" y="18"/>
                  <a:pt x="188" y="20"/>
                </a:cubicBezTo>
                <a:cubicBezTo>
                  <a:pt x="189" y="27"/>
                  <a:pt x="189" y="27"/>
                  <a:pt x="190" y="28"/>
                </a:cubicBezTo>
                <a:cubicBezTo>
                  <a:pt x="191" y="29"/>
                  <a:pt x="192" y="29"/>
                  <a:pt x="196" y="30"/>
                </a:cubicBezTo>
                <a:cubicBezTo>
                  <a:pt x="197" y="30"/>
                  <a:pt x="197" y="30"/>
                  <a:pt x="197" y="30"/>
                </a:cubicBezTo>
                <a:cubicBezTo>
                  <a:pt x="198" y="30"/>
                  <a:pt x="198" y="30"/>
                  <a:pt x="198" y="30"/>
                </a:cubicBezTo>
                <a:cubicBezTo>
                  <a:pt x="202" y="31"/>
                  <a:pt x="203" y="30"/>
                  <a:pt x="204" y="29"/>
                </a:cubicBezTo>
                <a:cubicBezTo>
                  <a:pt x="205" y="29"/>
                  <a:pt x="205" y="28"/>
                  <a:pt x="207" y="23"/>
                </a:cubicBezTo>
                <a:cubicBezTo>
                  <a:pt x="208" y="21"/>
                  <a:pt x="210" y="19"/>
                  <a:pt x="211" y="16"/>
                </a:cubicBezTo>
                <a:cubicBezTo>
                  <a:pt x="214" y="10"/>
                  <a:pt x="217" y="6"/>
                  <a:pt x="218" y="5"/>
                </a:cubicBezTo>
                <a:cubicBezTo>
                  <a:pt x="219" y="4"/>
                  <a:pt x="223" y="5"/>
                  <a:pt x="224" y="6"/>
                </a:cubicBezTo>
                <a:cubicBezTo>
                  <a:pt x="224" y="7"/>
                  <a:pt x="225" y="11"/>
                  <a:pt x="225" y="17"/>
                </a:cubicBezTo>
                <a:cubicBezTo>
                  <a:pt x="225" y="18"/>
                  <a:pt x="225" y="19"/>
                  <a:pt x="225" y="19"/>
                </a:cubicBezTo>
                <a:cubicBezTo>
                  <a:pt x="225" y="22"/>
                  <a:pt x="225" y="24"/>
                  <a:pt x="225" y="26"/>
                </a:cubicBezTo>
                <a:cubicBezTo>
                  <a:pt x="225" y="28"/>
                  <a:pt x="225" y="30"/>
                  <a:pt x="225" y="31"/>
                </a:cubicBezTo>
                <a:cubicBezTo>
                  <a:pt x="225" y="33"/>
                  <a:pt x="225" y="34"/>
                  <a:pt x="225" y="35"/>
                </a:cubicBezTo>
                <a:cubicBezTo>
                  <a:pt x="226" y="35"/>
                  <a:pt x="227" y="36"/>
                  <a:pt x="231" y="37"/>
                </a:cubicBezTo>
                <a:cubicBezTo>
                  <a:pt x="232" y="39"/>
                  <a:pt x="232" y="39"/>
                  <a:pt x="232" y="39"/>
                </a:cubicBezTo>
                <a:cubicBezTo>
                  <a:pt x="232" y="38"/>
                  <a:pt x="232" y="38"/>
                  <a:pt x="232" y="38"/>
                </a:cubicBezTo>
                <a:cubicBezTo>
                  <a:pt x="236" y="40"/>
                  <a:pt x="237" y="39"/>
                  <a:pt x="238" y="39"/>
                </a:cubicBezTo>
                <a:cubicBezTo>
                  <a:pt x="239" y="39"/>
                  <a:pt x="239" y="38"/>
                  <a:pt x="243" y="34"/>
                </a:cubicBezTo>
                <a:cubicBezTo>
                  <a:pt x="244" y="32"/>
                  <a:pt x="246" y="30"/>
                  <a:pt x="248" y="28"/>
                </a:cubicBezTo>
                <a:cubicBezTo>
                  <a:pt x="253" y="22"/>
                  <a:pt x="256" y="19"/>
                  <a:pt x="257" y="18"/>
                </a:cubicBezTo>
                <a:cubicBezTo>
                  <a:pt x="259" y="18"/>
                  <a:pt x="262" y="20"/>
                  <a:pt x="263" y="21"/>
                </a:cubicBezTo>
                <a:cubicBezTo>
                  <a:pt x="263" y="23"/>
                  <a:pt x="262" y="28"/>
                  <a:pt x="261" y="34"/>
                </a:cubicBezTo>
                <a:cubicBezTo>
                  <a:pt x="260" y="37"/>
                  <a:pt x="260" y="39"/>
                  <a:pt x="259" y="41"/>
                </a:cubicBezTo>
                <a:cubicBezTo>
                  <a:pt x="258" y="45"/>
                  <a:pt x="257" y="47"/>
                  <a:pt x="257" y="48"/>
                </a:cubicBezTo>
                <a:cubicBezTo>
                  <a:pt x="257" y="48"/>
                  <a:pt x="257" y="48"/>
                  <a:pt x="257" y="48"/>
                </a:cubicBezTo>
                <a:cubicBezTo>
                  <a:pt x="258" y="49"/>
                  <a:pt x="258" y="49"/>
                  <a:pt x="258" y="49"/>
                </a:cubicBezTo>
                <a:cubicBezTo>
                  <a:pt x="258" y="50"/>
                  <a:pt x="259" y="51"/>
                  <a:pt x="262" y="53"/>
                </a:cubicBezTo>
                <a:cubicBezTo>
                  <a:pt x="263" y="55"/>
                  <a:pt x="263" y="55"/>
                  <a:pt x="263" y="55"/>
                </a:cubicBezTo>
                <a:cubicBezTo>
                  <a:pt x="264" y="54"/>
                  <a:pt x="264" y="54"/>
                  <a:pt x="264" y="54"/>
                </a:cubicBezTo>
                <a:cubicBezTo>
                  <a:pt x="267" y="56"/>
                  <a:pt x="268" y="56"/>
                  <a:pt x="269" y="56"/>
                </a:cubicBezTo>
                <a:cubicBezTo>
                  <a:pt x="270" y="56"/>
                  <a:pt x="271" y="56"/>
                  <a:pt x="275" y="52"/>
                </a:cubicBezTo>
                <a:cubicBezTo>
                  <a:pt x="277" y="51"/>
                  <a:pt x="279" y="49"/>
                  <a:pt x="281" y="48"/>
                </a:cubicBezTo>
                <a:cubicBezTo>
                  <a:pt x="287" y="43"/>
                  <a:pt x="291" y="41"/>
                  <a:pt x="293" y="40"/>
                </a:cubicBezTo>
                <a:cubicBezTo>
                  <a:pt x="294" y="41"/>
                  <a:pt x="297" y="43"/>
                  <a:pt x="298" y="45"/>
                </a:cubicBezTo>
                <a:cubicBezTo>
                  <a:pt x="297" y="46"/>
                  <a:pt x="296" y="50"/>
                  <a:pt x="292" y="57"/>
                </a:cubicBezTo>
                <a:cubicBezTo>
                  <a:pt x="291" y="59"/>
                  <a:pt x="290" y="61"/>
                  <a:pt x="289" y="63"/>
                </a:cubicBezTo>
                <a:cubicBezTo>
                  <a:pt x="286" y="68"/>
                  <a:pt x="286" y="69"/>
                  <a:pt x="286" y="70"/>
                </a:cubicBezTo>
                <a:cubicBezTo>
                  <a:pt x="286" y="70"/>
                  <a:pt x="286" y="70"/>
                  <a:pt x="286" y="70"/>
                </a:cubicBezTo>
                <a:cubicBezTo>
                  <a:pt x="286" y="70"/>
                  <a:pt x="286" y="70"/>
                  <a:pt x="286" y="70"/>
                </a:cubicBezTo>
                <a:cubicBezTo>
                  <a:pt x="286" y="72"/>
                  <a:pt x="287" y="73"/>
                  <a:pt x="289" y="75"/>
                </a:cubicBezTo>
                <a:cubicBezTo>
                  <a:pt x="290" y="78"/>
                  <a:pt x="290" y="78"/>
                  <a:pt x="290" y="78"/>
                </a:cubicBezTo>
                <a:cubicBezTo>
                  <a:pt x="291" y="77"/>
                  <a:pt x="291" y="77"/>
                  <a:pt x="291" y="77"/>
                </a:cubicBezTo>
                <a:cubicBezTo>
                  <a:pt x="293" y="79"/>
                  <a:pt x="294" y="80"/>
                  <a:pt x="295" y="80"/>
                </a:cubicBezTo>
                <a:cubicBezTo>
                  <a:pt x="296" y="80"/>
                  <a:pt x="297" y="80"/>
                  <a:pt x="302" y="78"/>
                </a:cubicBezTo>
                <a:cubicBezTo>
                  <a:pt x="304" y="77"/>
                  <a:pt x="307" y="76"/>
                  <a:pt x="309" y="75"/>
                </a:cubicBezTo>
                <a:cubicBezTo>
                  <a:pt x="316" y="72"/>
                  <a:pt x="321" y="70"/>
                  <a:pt x="322" y="70"/>
                </a:cubicBezTo>
                <a:cubicBezTo>
                  <a:pt x="323" y="71"/>
                  <a:pt x="326" y="74"/>
                  <a:pt x="326" y="76"/>
                </a:cubicBezTo>
                <a:cubicBezTo>
                  <a:pt x="325" y="77"/>
                  <a:pt x="323" y="80"/>
                  <a:pt x="318" y="86"/>
                </a:cubicBezTo>
                <a:cubicBezTo>
                  <a:pt x="316" y="88"/>
                  <a:pt x="315" y="90"/>
                  <a:pt x="313" y="91"/>
                </a:cubicBezTo>
                <a:cubicBezTo>
                  <a:pt x="309" y="96"/>
                  <a:pt x="308" y="97"/>
                  <a:pt x="308" y="98"/>
                </a:cubicBezTo>
                <a:cubicBezTo>
                  <a:pt x="308" y="98"/>
                  <a:pt x="308" y="98"/>
                  <a:pt x="308" y="98"/>
                </a:cubicBezTo>
                <a:cubicBezTo>
                  <a:pt x="308" y="99"/>
                  <a:pt x="309" y="101"/>
                  <a:pt x="311" y="104"/>
                </a:cubicBezTo>
                <a:cubicBezTo>
                  <a:pt x="311" y="106"/>
                  <a:pt x="311" y="106"/>
                  <a:pt x="311" y="106"/>
                </a:cubicBezTo>
                <a:cubicBezTo>
                  <a:pt x="312" y="106"/>
                  <a:pt x="312" y="106"/>
                  <a:pt x="312" y="106"/>
                </a:cubicBezTo>
                <a:cubicBezTo>
                  <a:pt x="313" y="109"/>
                  <a:pt x="314" y="109"/>
                  <a:pt x="315" y="110"/>
                </a:cubicBezTo>
                <a:cubicBezTo>
                  <a:pt x="316" y="110"/>
                  <a:pt x="317" y="110"/>
                  <a:pt x="323" y="109"/>
                </a:cubicBezTo>
                <a:cubicBezTo>
                  <a:pt x="325" y="108"/>
                  <a:pt x="328" y="108"/>
                  <a:pt x="330" y="107"/>
                </a:cubicBezTo>
                <a:cubicBezTo>
                  <a:pt x="337" y="106"/>
                  <a:pt x="342" y="106"/>
                  <a:pt x="343" y="106"/>
                </a:cubicBezTo>
                <a:cubicBezTo>
                  <a:pt x="344" y="107"/>
                  <a:pt x="346" y="110"/>
                  <a:pt x="346" y="112"/>
                </a:cubicBezTo>
                <a:cubicBezTo>
                  <a:pt x="346" y="112"/>
                  <a:pt x="346" y="112"/>
                  <a:pt x="346" y="112"/>
                </a:cubicBezTo>
                <a:cubicBezTo>
                  <a:pt x="345" y="113"/>
                  <a:pt x="342" y="116"/>
                  <a:pt x="336" y="120"/>
                </a:cubicBezTo>
                <a:cubicBezTo>
                  <a:pt x="334" y="122"/>
                  <a:pt x="332" y="123"/>
                  <a:pt x="330" y="124"/>
                </a:cubicBezTo>
                <a:cubicBezTo>
                  <a:pt x="325" y="128"/>
                  <a:pt x="324" y="129"/>
                  <a:pt x="324" y="130"/>
                </a:cubicBezTo>
                <a:cubicBezTo>
                  <a:pt x="324" y="130"/>
                  <a:pt x="324" y="131"/>
                  <a:pt x="324" y="131"/>
                </a:cubicBezTo>
                <a:cubicBezTo>
                  <a:pt x="324" y="132"/>
                  <a:pt x="324" y="134"/>
                  <a:pt x="325" y="136"/>
                </a:cubicBezTo>
                <a:cubicBezTo>
                  <a:pt x="324" y="138"/>
                  <a:pt x="324" y="138"/>
                  <a:pt x="324" y="138"/>
                </a:cubicBezTo>
                <a:cubicBezTo>
                  <a:pt x="325" y="138"/>
                  <a:pt x="325" y="138"/>
                  <a:pt x="325" y="138"/>
                </a:cubicBezTo>
                <a:cubicBezTo>
                  <a:pt x="326" y="141"/>
                  <a:pt x="327" y="142"/>
                  <a:pt x="328" y="143"/>
                </a:cubicBezTo>
                <a:cubicBezTo>
                  <a:pt x="329" y="143"/>
                  <a:pt x="330" y="143"/>
                  <a:pt x="335" y="144"/>
                </a:cubicBezTo>
                <a:cubicBezTo>
                  <a:pt x="338" y="144"/>
                  <a:pt x="340" y="144"/>
                  <a:pt x="343" y="144"/>
                </a:cubicBezTo>
                <a:cubicBezTo>
                  <a:pt x="350" y="145"/>
                  <a:pt x="355" y="145"/>
                  <a:pt x="356" y="146"/>
                </a:cubicBezTo>
                <a:cubicBezTo>
                  <a:pt x="357" y="146"/>
                  <a:pt x="357" y="149"/>
                  <a:pt x="358" y="151"/>
                </a:cubicBezTo>
                <a:cubicBezTo>
                  <a:pt x="358" y="152"/>
                  <a:pt x="357" y="152"/>
                  <a:pt x="357" y="152"/>
                </a:cubicBezTo>
                <a:cubicBezTo>
                  <a:pt x="356" y="153"/>
                  <a:pt x="352" y="155"/>
                  <a:pt x="345" y="158"/>
                </a:cubicBezTo>
                <a:cubicBezTo>
                  <a:pt x="343" y="159"/>
                  <a:pt x="341" y="160"/>
                  <a:pt x="339" y="161"/>
                </a:cubicBezTo>
                <a:cubicBezTo>
                  <a:pt x="333" y="163"/>
                  <a:pt x="332" y="163"/>
                  <a:pt x="332" y="164"/>
                </a:cubicBezTo>
                <a:cubicBezTo>
                  <a:pt x="331" y="165"/>
                  <a:pt x="331" y="166"/>
                  <a:pt x="331" y="168"/>
                </a:cubicBezTo>
                <a:cubicBezTo>
                  <a:pt x="331" y="169"/>
                  <a:pt x="331" y="170"/>
                  <a:pt x="331" y="170"/>
                </a:cubicBezTo>
                <a:cubicBezTo>
                  <a:pt x="330" y="173"/>
                  <a:pt x="330" y="173"/>
                  <a:pt x="330" y="173"/>
                </a:cubicBezTo>
                <a:cubicBezTo>
                  <a:pt x="331" y="173"/>
                  <a:pt x="331" y="173"/>
                  <a:pt x="331" y="173"/>
                </a:cubicBezTo>
                <a:cubicBezTo>
                  <a:pt x="331" y="175"/>
                  <a:pt x="332" y="177"/>
                  <a:pt x="333" y="178"/>
                </a:cubicBezTo>
                <a:cubicBezTo>
                  <a:pt x="333" y="179"/>
                  <a:pt x="334" y="179"/>
                  <a:pt x="340" y="180"/>
                </a:cubicBezTo>
                <a:cubicBezTo>
                  <a:pt x="342" y="181"/>
                  <a:pt x="344" y="182"/>
                  <a:pt x="347" y="183"/>
                </a:cubicBezTo>
                <a:cubicBezTo>
                  <a:pt x="354" y="185"/>
                  <a:pt x="358" y="187"/>
                  <a:pt x="359" y="187"/>
                </a:cubicBezTo>
                <a:cubicBezTo>
                  <a:pt x="360" y="188"/>
                  <a:pt x="360" y="189"/>
                  <a:pt x="360" y="190"/>
                </a:cubicBezTo>
                <a:cubicBezTo>
                  <a:pt x="360" y="192"/>
                  <a:pt x="359" y="193"/>
                  <a:pt x="359" y="194"/>
                </a:cubicBezTo>
                <a:cubicBezTo>
                  <a:pt x="358" y="194"/>
                  <a:pt x="354" y="196"/>
                  <a:pt x="346" y="197"/>
                </a:cubicBezTo>
                <a:cubicBezTo>
                  <a:pt x="344" y="197"/>
                  <a:pt x="341" y="198"/>
                  <a:pt x="339" y="198"/>
                </a:cubicBezTo>
                <a:cubicBezTo>
                  <a:pt x="333" y="199"/>
                  <a:pt x="332" y="199"/>
                  <a:pt x="331" y="200"/>
                </a:cubicBezTo>
                <a:cubicBezTo>
                  <a:pt x="331" y="201"/>
                  <a:pt x="330" y="202"/>
                  <a:pt x="329" y="206"/>
                </a:cubicBezTo>
                <a:cubicBezTo>
                  <a:pt x="329" y="206"/>
                  <a:pt x="329" y="206"/>
                  <a:pt x="329" y="206"/>
                </a:cubicBezTo>
                <a:cubicBezTo>
                  <a:pt x="329" y="206"/>
                  <a:pt x="329" y="206"/>
                  <a:pt x="329" y="206"/>
                </a:cubicBezTo>
                <a:cubicBezTo>
                  <a:pt x="329" y="208"/>
                  <a:pt x="329" y="210"/>
                  <a:pt x="329" y="211"/>
                </a:cubicBezTo>
                <a:cubicBezTo>
                  <a:pt x="329" y="212"/>
                  <a:pt x="329" y="213"/>
                  <a:pt x="329" y="213"/>
                </a:cubicBezTo>
                <a:cubicBezTo>
                  <a:pt x="330" y="214"/>
                  <a:pt x="331" y="215"/>
                  <a:pt x="335" y="217"/>
                </a:cubicBezTo>
                <a:cubicBezTo>
                  <a:pt x="337" y="218"/>
                  <a:pt x="340" y="220"/>
                  <a:pt x="342" y="221"/>
                </a:cubicBezTo>
                <a:cubicBezTo>
                  <a:pt x="348" y="225"/>
                  <a:pt x="352" y="228"/>
                  <a:pt x="353" y="229"/>
                </a:cubicBezTo>
                <a:cubicBezTo>
                  <a:pt x="353" y="229"/>
                  <a:pt x="353" y="229"/>
                  <a:pt x="353" y="229"/>
                </a:cubicBezTo>
                <a:cubicBezTo>
                  <a:pt x="353" y="231"/>
                  <a:pt x="352" y="234"/>
                  <a:pt x="351" y="235"/>
                </a:cubicBezTo>
                <a:cubicBezTo>
                  <a:pt x="350" y="235"/>
                  <a:pt x="345" y="235"/>
                  <a:pt x="338" y="235"/>
                </a:cubicBezTo>
                <a:cubicBezTo>
                  <a:pt x="335" y="235"/>
                  <a:pt x="333" y="234"/>
                  <a:pt x="331" y="234"/>
                </a:cubicBezTo>
                <a:cubicBezTo>
                  <a:pt x="325" y="234"/>
                  <a:pt x="324" y="234"/>
                  <a:pt x="323" y="234"/>
                </a:cubicBezTo>
                <a:cubicBezTo>
                  <a:pt x="322" y="235"/>
                  <a:pt x="321" y="236"/>
                  <a:pt x="320" y="239"/>
                </a:cubicBezTo>
                <a:cubicBezTo>
                  <a:pt x="319" y="240"/>
                  <a:pt x="319" y="240"/>
                  <a:pt x="319" y="240"/>
                </a:cubicBezTo>
                <a:cubicBezTo>
                  <a:pt x="319" y="240"/>
                  <a:pt x="319" y="240"/>
                  <a:pt x="319" y="240"/>
                </a:cubicBezTo>
                <a:cubicBezTo>
                  <a:pt x="318" y="243"/>
                  <a:pt x="317" y="244"/>
                  <a:pt x="317" y="246"/>
                </a:cubicBezTo>
                <a:cubicBezTo>
                  <a:pt x="317" y="246"/>
                  <a:pt x="317" y="246"/>
                  <a:pt x="318" y="247"/>
                </a:cubicBezTo>
                <a:cubicBezTo>
                  <a:pt x="318" y="248"/>
                  <a:pt x="319" y="248"/>
                  <a:pt x="323" y="252"/>
                </a:cubicBezTo>
                <a:cubicBezTo>
                  <a:pt x="324" y="254"/>
                  <a:pt x="326" y="256"/>
                  <a:pt x="328" y="258"/>
                </a:cubicBezTo>
                <a:cubicBezTo>
                  <a:pt x="334" y="263"/>
                  <a:pt x="337" y="266"/>
                  <a:pt x="337" y="267"/>
                </a:cubicBezTo>
                <a:cubicBezTo>
                  <a:pt x="337" y="269"/>
                  <a:pt x="335" y="272"/>
                  <a:pt x="334" y="273"/>
                </a:cubicBezTo>
                <a:cubicBezTo>
                  <a:pt x="333" y="273"/>
                  <a:pt x="328" y="272"/>
                  <a:pt x="321" y="270"/>
                </a:cubicBezTo>
                <a:cubicBezTo>
                  <a:pt x="319" y="269"/>
                  <a:pt x="317" y="268"/>
                  <a:pt x="315" y="268"/>
                </a:cubicBezTo>
                <a:cubicBezTo>
                  <a:pt x="308" y="266"/>
                  <a:pt x="308" y="265"/>
                  <a:pt x="307" y="266"/>
                </a:cubicBezTo>
                <a:cubicBezTo>
                  <a:pt x="306" y="266"/>
                  <a:pt x="304" y="267"/>
                  <a:pt x="302" y="270"/>
                </a:cubicBezTo>
                <a:cubicBezTo>
                  <a:pt x="301" y="270"/>
                  <a:pt x="301" y="270"/>
                  <a:pt x="301" y="270"/>
                </a:cubicBezTo>
                <a:cubicBezTo>
                  <a:pt x="301" y="271"/>
                  <a:pt x="301" y="271"/>
                  <a:pt x="301" y="271"/>
                </a:cubicBezTo>
                <a:cubicBezTo>
                  <a:pt x="299" y="274"/>
                  <a:pt x="299" y="276"/>
                  <a:pt x="299" y="276"/>
                </a:cubicBezTo>
                <a:cubicBezTo>
                  <a:pt x="299" y="277"/>
                  <a:pt x="299" y="277"/>
                  <a:pt x="299" y="277"/>
                </a:cubicBezTo>
                <a:cubicBezTo>
                  <a:pt x="299" y="278"/>
                  <a:pt x="299" y="279"/>
                  <a:pt x="302" y="283"/>
                </a:cubicBezTo>
                <a:cubicBezTo>
                  <a:pt x="304" y="285"/>
                  <a:pt x="305" y="287"/>
                  <a:pt x="307" y="290"/>
                </a:cubicBezTo>
                <a:cubicBezTo>
                  <a:pt x="310" y="296"/>
                  <a:pt x="313" y="300"/>
                  <a:pt x="313" y="301"/>
                </a:cubicBezTo>
                <a:cubicBezTo>
                  <a:pt x="313" y="303"/>
                  <a:pt x="310" y="306"/>
                  <a:pt x="308" y="306"/>
                </a:cubicBezTo>
                <a:cubicBezTo>
                  <a:pt x="307" y="306"/>
                  <a:pt x="303" y="304"/>
                  <a:pt x="297" y="300"/>
                </a:cubicBezTo>
                <a:cubicBezTo>
                  <a:pt x="295" y="299"/>
                  <a:pt x="293" y="298"/>
                  <a:pt x="291" y="296"/>
                </a:cubicBezTo>
                <a:cubicBezTo>
                  <a:pt x="285" y="293"/>
                  <a:pt x="284" y="293"/>
                  <a:pt x="283" y="293"/>
                </a:cubicBezTo>
                <a:cubicBezTo>
                  <a:pt x="282" y="293"/>
                  <a:pt x="281" y="293"/>
                  <a:pt x="278" y="296"/>
                </a:cubicBezTo>
                <a:cubicBezTo>
                  <a:pt x="277" y="296"/>
                  <a:pt x="277" y="296"/>
                  <a:pt x="277" y="296"/>
                </a:cubicBezTo>
                <a:cubicBezTo>
                  <a:pt x="277" y="297"/>
                  <a:pt x="277" y="297"/>
                  <a:pt x="277" y="297"/>
                </a:cubicBezTo>
                <a:cubicBezTo>
                  <a:pt x="274" y="299"/>
                  <a:pt x="273" y="301"/>
                  <a:pt x="273" y="302"/>
                </a:cubicBezTo>
                <a:cubicBezTo>
                  <a:pt x="273" y="302"/>
                  <a:pt x="273" y="302"/>
                  <a:pt x="273" y="302"/>
                </a:cubicBezTo>
                <a:cubicBezTo>
                  <a:pt x="273" y="302"/>
                  <a:pt x="273" y="302"/>
                  <a:pt x="273" y="302"/>
                </a:cubicBezTo>
                <a:cubicBezTo>
                  <a:pt x="273" y="303"/>
                  <a:pt x="274" y="304"/>
                  <a:pt x="275" y="309"/>
                </a:cubicBezTo>
                <a:cubicBezTo>
                  <a:pt x="276" y="311"/>
                  <a:pt x="277" y="313"/>
                  <a:pt x="278" y="316"/>
                </a:cubicBezTo>
                <a:cubicBezTo>
                  <a:pt x="280" y="322"/>
                  <a:pt x="282" y="327"/>
                  <a:pt x="282" y="329"/>
                </a:cubicBezTo>
                <a:cubicBezTo>
                  <a:pt x="281" y="330"/>
                  <a:pt x="277" y="332"/>
                  <a:pt x="276" y="332"/>
                </a:cubicBezTo>
                <a:cubicBezTo>
                  <a:pt x="275" y="332"/>
                  <a:pt x="271" y="329"/>
                  <a:pt x="266" y="324"/>
                </a:cubicBezTo>
                <a:cubicBezTo>
                  <a:pt x="264" y="322"/>
                  <a:pt x="263" y="320"/>
                  <a:pt x="261" y="319"/>
                </a:cubicBezTo>
                <a:cubicBezTo>
                  <a:pt x="256" y="314"/>
                  <a:pt x="256" y="314"/>
                  <a:pt x="255" y="314"/>
                </a:cubicBezTo>
                <a:cubicBezTo>
                  <a:pt x="254" y="313"/>
                  <a:pt x="252" y="314"/>
                  <a:pt x="249" y="316"/>
                </a:cubicBezTo>
                <a:cubicBezTo>
                  <a:pt x="247" y="315"/>
                  <a:pt x="247" y="315"/>
                  <a:pt x="247" y="315"/>
                </a:cubicBezTo>
                <a:cubicBezTo>
                  <a:pt x="247" y="316"/>
                  <a:pt x="247" y="316"/>
                  <a:pt x="247" y="316"/>
                </a:cubicBezTo>
                <a:cubicBezTo>
                  <a:pt x="245" y="317"/>
                  <a:pt x="243" y="319"/>
                  <a:pt x="243" y="320"/>
                </a:cubicBezTo>
                <a:cubicBezTo>
                  <a:pt x="243" y="320"/>
                  <a:pt x="243" y="321"/>
                  <a:pt x="243" y="321"/>
                </a:cubicBezTo>
                <a:cubicBezTo>
                  <a:pt x="243" y="322"/>
                  <a:pt x="243" y="324"/>
                  <a:pt x="243" y="327"/>
                </a:cubicBezTo>
                <a:cubicBezTo>
                  <a:pt x="243" y="329"/>
                  <a:pt x="244" y="332"/>
                  <a:pt x="244" y="335"/>
                </a:cubicBezTo>
                <a:cubicBezTo>
                  <a:pt x="245" y="339"/>
                  <a:pt x="245" y="343"/>
                  <a:pt x="245" y="346"/>
                </a:cubicBezTo>
                <a:cubicBezTo>
                  <a:pt x="245" y="347"/>
                  <a:pt x="245" y="348"/>
                  <a:pt x="245" y="348"/>
                </a:cubicBezTo>
                <a:cubicBezTo>
                  <a:pt x="244" y="349"/>
                  <a:pt x="240" y="351"/>
                  <a:pt x="238" y="351"/>
                </a:cubicBezTo>
                <a:cubicBezTo>
                  <a:pt x="238" y="350"/>
                  <a:pt x="235" y="346"/>
                  <a:pt x="231" y="340"/>
                </a:cubicBezTo>
                <a:cubicBezTo>
                  <a:pt x="229" y="338"/>
                  <a:pt x="228" y="336"/>
                  <a:pt x="227" y="334"/>
                </a:cubicBezTo>
                <a:cubicBezTo>
                  <a:pt x="224" y="328"/>
                  <a:pt x="223" y="328"/>
                  <a:pt x="222" y="327"/>
                </a:cubicBezTo>
                <a:cubicBezTo>
                  <a:pt x="221" y="327"/>
                  <a:pt x="220" y="327"/>
                  <a:pt x="216" y="328"/>
                </a:cubicBezTo>
                <a:cubicBezTo>
                  <a:pt x="214" y="327"/>
                  <a:pt x="214" y="327"/>
                  <a:pt x="214" y="327"/>
                </a:cubicBezTo>
                <a:cubicBezTo>
                  <a:pt x="214" y="328"/>
                  <a:pt x="214" y="328"/>
                  <a:pt x="214" y="328"/>
                </a:cubicBezTo>
                <a:cubicBezTo>
                  <a:pt x="211" y="329"/>
                  <a:pt x="210" y="330"/>
                  <a:pt x="209" y="331"/>
                </a:cubicBezTo>
                <a:cubicBezTo>
                  <a:pt x="208" y="331"/>
                  <a:pt x="208" y="332"/>
                  <a:pt x="208" y="338"/>
                </a:cubicBezTo>
                <a:cubicBezTo>
                  <a:pt x="207" y="340"/>
                  <a:pt x="207" y="343"/>
                  <a:pt x="207" y="346"/>
                </a:cubicBezTo>
                <a:cubicBezTo>
                  <a:pt x="206" y="353"/>
                  <a:pt x="205" y="357"/>
                  <a:pt x="204" y="359"/>
                </a:cubicBezTo>
                <a:cubicBezTo>
                  <a:pt x="203" y="359"/>
                  <a:pt x="199" y="360"/>
                  <a:pt x="198" y="359"/>
                </a:cubicBezTo>
                <a:cubicBezTo>
                  <a:pt x="197" y="358"/>
                  <a:pt x="195" y="354"/>
                  <a:pt x="193" y="347"/>
                </a:cubicBezTo>
                <a:cubicBezTo>
                  <a:pt x="192" y="345"/>
                  <a:pt x="191" y="343"/>
                  <a:pt x="190" y="341"/>
                </a:cubicBezTo>
                <a:cubicBezTo>
                  <a:pt x="188" y="335"/>
                  <a:pt x="188" y="334"/>
                  <a:pt x="187" y="333"/>
                </a:cubicBezTo>
                <a:cubicBezTo>
                  <a:pt x="187" y="333"/>
                  <a:pt x="185" y="332"/>
                  <a:pt x="181" y="332"/>
                </a:cubicBezTo>
                <a:cubicBezTo>
                  <a:pt x="180" y="331"/>
                  <a:pt x="180" y="331"/>
                  <a:pt x="180" y="331"/>
                </a:cubicBezTo>
                <a:cubicBezTo>
                  <a:pt x="179" y="332"/>
                  <a:pt x="179" y="332"/>
                  <a:pt x="179" y="332"/>
                </a:cubicBezTo>
                <a:cubicBezTo>
                  <a:pt x="175" y="332"/>
                  <a:pt x="174" y="333"/>
                  <a:pt x="173" y="333"/>
                </a:cubicBezTo>
                <a:cubicBezTo>
                  <a:pt x="173" y="334"/>
                  <a:pt x="172" y="335"/>
                  <a:pt x="171" y="340"/>
                </a:cubicBezTo>
                <a:cubicBezTo>
                  <a:pt x="170" y="342"/>
                  <a:pt x="169" y="345"/>
                  <a:pt x="168" y="347"/>
                </a:cubicBezTo>
                <a:cubicBezTo>
                  <a:pt x="165" y="354"/>
                  <a:pt x="163" y="358"/>
                  <a:pt x="163" y="359"/>
                </a:cubicBezTo>
                <a:cubicBezTo>
                  <a:pt x="161" y="360"/>
                  <a:pt x="157" y="360"/>
                  <a:pt x="156" y="359"/>
                </a:cubicBezTo>
                <a:cubicBezTo>
                  <a:pt x="155" y="358"/>
                  <a:pt x="155" y="353"/>
                  <a:pt x="154" y="346"/>
                </a:cubicBezTo>
                <a:cubicBezTo>
                  <a:pt x="153" y="343"/>
                  <a:pt x="153" y="341"/>
                  <a:pt x="153" y="339"/>
                </a:cubicBezTo>
                <a:cubicBezTo>
                  <a:pt x="152" y="332"/>
                  <a:pt x="152" y="331"/>
                  <a:pt x="152" y="331"/>
                </a:cubicBezTo>
                <a:cubicBezTo>
                  <a:pt x="151" y="330"/>
                  <a:pt x="149" y="329"/>
                  <a:pt x="146" y="329"/>
                </a:cubicBezTo>
                <a:cubicBezTo>
                  <a:pt x="145" y="327"/>
                  <a:pt x="145" y="327"/>
                  <a:pt x="145" y="327"/>
                </a:cubicBezTo>
                <a:cubicBezTo>
                  <a:pt x="144" y="328"/>
                  <a:pt x="144" y="328"/>
                  <a:pt x="144" y="328"/>
                </a:cubicBezTo>
                <a:cubicBezTo>
                  <a:pt x="141" y="327"/>
                  <a:pt x="139" y="327"/>
                  <a:pt x="138" y="328"/>
                </a:cubicBezTo>
                <a:cubicBezTo>
                  <a:pt x="138" y="328"/>
                  <a:pt x="137" y="329"/>
                  <a:pt x="134" y="334"/>
                </a:cubicBezTo>
                <a:cubicBezTo>
                  <a:pt x="133" y="336"/>
                  <a:pt x="131" y="338"/>
                  <a:pt x="130" y="340"/>
                </a:cubicBezTo>
                <a:cubicBezTo>
                  <a:pt x="126" y="346"/>
                  <a:pt x="123" y="350"/>
                  <a:pt x="122" y="351"/>
                </a:cubicBezTo>
                <a:cubicBezTo>
                  <a:pt x="120" y="351"/>
                  <a:pt x="116" y="349"/>
                  <a:pt x="115" y="348"/>
                </a:cubicBezTo>
                <a:cubicBezTo>
                  <a:pt x="115" y="348"/>
                  <a:pt x="115" y="348"/>
                  <a:pt x="115" y="347"/>
                </a:cubicBezTo>
                <a:cubicBezTo>
                  <a:pt x="115" y="347"/>
                  <a:pt x="115" y="347"/>
                  <a:pt x="115" y="347"/>
                </a:cubicBezTo>
                <a:cubicBezTo>
                  <a:pt x="115" y="345"/>
                  <a:pt x="116" y="340"/>
                  <a:pt x="116" y="335"/>
                </a:cubicBezTo>
                <a:cubicBezTo>
                  <a:pt x="117" y="333"/>
                  <a:pt x="117" y="330"/>
                  <a:pt x="117" y="328"/>
                </a:cubicBezTo>
                <a:cubicBezTo>
                  <a:pt x="118" y="325"/>
                  <a:pt x="118" y="323"/>
                  <a:pt x="118" y="322"/>
                </a:cubicBezTo>
                <a:cubicBezTo>
                  <a:pt x="118" y="321"/>
                  <a:pt x="118" y="321"/>
                  <a:pt x="118" y="320"/>
                </a:cubicBezTo>
                <a:cubicBezTo>
                  <a:pt x="117" y="319"/>
                  <a:pt x="116" y="318"/>
                  <a:pt x="113" y="317"/>
                </a:cubicBezTo>
                <a:cubicBezTo>
                  <a:pt x="112" y="314"/>
                  <a:pt x="112" y="314"/>
                  <a:pt x="112" y="314"/>
                </a:cubicBezTo>
                <a:cubicBezTo>
                  <a:pt x="111" y="316"/>
                  <a:pt x="111" y="316"/>
                  <a:pt x="111" y="316"/>
                </a:cubicBezTo>
                <a:cubicBezTo>
                  <a:pt x="108" y="314"/>
                  <a:pt x="107" y="314"/>
                  <a:pt x="106" y="314"/>
                </a:cubicBezTo>
                <a:cubicBezTo>
                  <a:pt x="105" y="315"/>
                  <a:pt x="104" y="315"/>
                  <a:pt x="100" y="319"/>
                </a:cubicBezTo>
                <a:cubicBezTo>
                  <a:pt x="98" y="321"/>
                  <a:pt x="96" y="322"/>
                  <a:pt x="94" y="324"/>
                </a:cubicBezTo>
                <a:cubicBezTo>
                  <a:pt x="89" y="329"/>
                  <a:pt x="85" y="332"/>
                  <a:pt x="84" y="333"/>
                </a:cubicBezTo>
                <a:cubicBezTo>
                  <a:pt x="83" y="333"/>
                  <a:pt x="79" y="330"/>
                  <a:pt x="78" y="329"/>
                </a:cubicBezTo>
                <a:cubicBezTo>
                  <a:pt x="79" y="328"/>
                  <a:pt x="80" y="323"/>
                  <a:pt x="82" y="316"/>
                </a:cubicBezTo>
                <a:cubicBezTo>
                  <a:pt x="83" y="314"/>
                  <a:pt x="84" y="312"/>
                  <a:pt x="85" y="310"/>
                </a:cubicBezTo>
                <a:cubicBezTo>
                  <a:pt x="87" y="305"/>
                  <a:pt x="87" y="304"/>
                  <a:pt x="87" y="303"/>
                </a:cubicBezTo>
                <a:cubicBezTo>
                  <a:pt x="87" y="302"/>
                  <a:pt x="87" y="302"/>
                  <a:pt x="87" y="302"/>
                </a:cubicBezTo>
                <a:cubicBezTo>
                  <a:pt x="87" y="302"/>
                  <a:pt x="87" y="302"/>
                  <a:pt x="87" y="302"/>
                </a:cubicBezTo>
                <a:cubicBezTo>
                  <a:pt x="87" y="301"/>
                  <a:pt x="86" y="300"/>
                  <a:pt x="83" y="298"/>
                </a:cubicBezTo>
                <a:cubicBezTo>
                  <a:pt x="83" y="296"/>
                  <a:pt x="83" y="296"/>
                  <a:pt x="83" y="296"/>
                </a:cubicBezTo>
                <a:cubicBezTo>
                  <a:pt x="82" y="296"/>
                  <a:pt x="82" y="296"/>
                  <a:pt x="82" y="296"/>
                </a:cubicBezTo>
                <a:cubicBezTo>
                  <a:pt x="79" y="294"/>
                  <a:pt x="78" y="293"/>
                  <a:pt x="77" y="294"/>
                </a:cubicBezTo>
                <a:cubicBezTo>
                  <a:pt x="76" y="294"/>
                  <a:pt x="75" y="294"/>
                  <a:pt x="70" y="297"/>
                </a:cubicBezTo>
                <a:cubicBezTo>
                  <a:pt x="68" y="298"/>
                  <a:pt x="66" y="299"/>
                  <a:pt x="63" y="301"/>
                </a:cubicBezTo>
                <a:cubicBezTo>
                  <a:pt x="57" y="304"/>
                  <a:pt x="53" y="306"/>
                  <a:pt x="52" y="307"/>
                </a:cubicBezTo>
                <a:cubicBezTo>
                  <a:pt x="50" y="306"/>
                  <a:pt x="47" y="303"/>
                  <a:pt x="47" y="302"/>
                </a:cubicBezTo>
                <a:cubicBezTo>
                  <a:pt x="47" y="301"/>
                  <a:pt x="50" y="296"/>
                  <a:pt x="54" y="290"/>
                </a:cubicBezTo>
                <a:cubicBezTo>
                  <a:pt x="55" y="288"/>
                  <a:pt x="56" y="286"/>
                  <a:pt x="58" y="285"/>
                </a:cubicBezTo>
                <a:cubicBezTo>
                  <a:pt x="61" y="279"/>
                  <a:pt x="62" y="279"/>
                  <a:pt x="62" y="277"/>
                </a:cubicBezTo>
                <a:cubicBezTo>
                  <a:pt x="62" y="276"/>
                  <a:pt x="61" y="275"/>
                  <a:pt x="59" y="272"/>
                </a:cubicBezTo>
                <a:cubicBezTo>
                  <a:pt x="59" y="270"/>
                  <a:pt x="59" y="270"/>
                  <a:pt x="59" y="270"/>
                </a:cubicBezTo>
                <a:cubicBezTo>
                  <a:pt x="58" y="270"/>
                  <a:pt x="58" y="270"/>
                  <a:pt x="58" y="270"/>
                </a:cubicBezTo>
                <a:cubicBezTo>
                  <a:pt x="56" y="267"/>
                  <a:pt x="54" y="267"/>
                  <a:pt x="53" y="267"/>
                </a:cubicBezTo>
                <a:cubicBezTo>
                  <a:pt x="53" y="267"/>
                  <a:pt x="52" y="267"/>
                  <a:pt x="46" y="268"/>
                </a:cubicBezTo>
                <a:cubicBezTo>
                  <a:pt x="44" y="269"/>
                  <a:pt x="41" y="270"/>
                  <a:pt x="39" y="271"/>
                </a:cubicBezTo>
                <a:cubicBezTo>
                  <a:pt x="32" y="273"/>
                  <a:pt x="27" y="274"/>
                  <a:pt x="26" y="274"/>
                </a:cubicBezTo>
                <a:cubicBezTo>
                  <a:pt x="25" y="273"/>
                  <a:pt x="23" y="269"/>
                  <a:pt x="23" y="268"/>
                </a:cubicBezTo>
                <a:cubicBezTo>
                  <a:pt x="23" y="267"/>
                  <a:pt x="26" y="263"/>
                  <a:pt x="32" y="258"/>
                </a:cubicBezTo>
                <a:cubicBezTo>
                  <a:pt x="34" y="257"/>
                  <a:pt x="35" y="255"/>
                  <a:pt x="37" y="254"/>
                </a:cubicBezTo>
                <a:cubicBezTo>
                  <a:pt x="42" y="249"/>
                  <a:pt x="42" y="249"/>
                  <a:pt x="43" y="248"/>
                </a:cubicBezTo>
                <a:cubicBezTo>
                  <a:pt x="43" y="247"/>
                  <a:pt x="43" y="247"/>
                  <a:pt x="43" y="247"/>
                </a:cubicBezTo>
                <a:cubicBezTo>
                  <a:pt x="43" y="246"/>
                  <a:pt x="42" y="244"/>
                  <a:pt x="41" y="242"/>
                </a:cubicBezTo>
                <a:cubicBezTo>
                  <a:pt x="41" y="240"/>
                  <a:pt x="41" y="240"/>
                  <a:pt x="41" y="240"/>
                </a:cubicBezTo>
                <a:cubicBezTo>
                  <a:pt x="40" y="240"/>
                  <a:pt x="40" y="240"/>
                  <a:pt x="40" y="240"/>
                </a:cubicBezTo>
                <a:cubicBezTo>
                  <a:pt x="39" y="237"/>
                  <a:pt x="38" y="236"/>
                  <a:pt x="37" y="235"/>
                </a:cubicBezTo>
                <a:cubicBezTo>
                  <a:pt x="36" y="235"/>
                  <a:pt x="35" y="235"/>
                  <a:pt x="30" y="235"/>
                </a:cubicBezTo>
                <a:cubicBezTo>
                  <a:pt x="27" y="235"/>
                  <a:pt x="25" y="236"/>
                  <a:pt x="22" y="236"/>
                </a:cubicBezTo>
                <a:cubicBezTo>
                  <a:pt x="15" y="236"/>
                  <a:pt x="10" y="236"/>
                  <a:pt x="9" y="236"/>
                </a:cubicBezTo>
                <a:cubicBezTo>
                  <a:pt x="8" y="235"/>
                  <a:pt x="7" y="232"/>
                  <a:pt x="7" y="230"/>
                </a:cubicBezTo>
                <a:cubicBezTo>
                  <a:pt x="7" y="229"/>
                  <a:pt x="7" y="229"/>
                  <a:pt x="7" y="229"/>
                </a:cubicBezTo>
                <a:cubicBezTo>
                  <a:pt x="8" y="228"/>
                  <a:pt x="11" y="226"/>
                  <a:pt x="18" y="222"/>
                </a:cubicBezTo>
                <a:cubicBezTo>
                  <a:pt x="20" y="221"/>
                  <a:pt x="22" y="220"/>
                  <a:pt x="24" y="219"/>
                </a:cubicBezTo>
                <a:cubicBezTo>
                  <a:pt x="30" y="216"/>
                  <a:pt x="30" y="215"/>
                  <a:pt x="31" y="214"/>
                </a:cubicBezTo>
                <a:cubicBezTo>
                  <a:pt x="31" y="214"/>
                  <a:pt x="31" y="213"/>
                  <a:pt x="31" y="212"/>
                </a:cubicBezTo>
                <a:cubicBezTo>
                  <a:pt x="31" y="211"/>
                  <a:pt x="31" y="209"/>
                  <a:pt x="30" y="208"/>
                </a:cubicBezTo>
                <a:cubicBezTo>
                  <a:pt x="31" y="206"/>
                  <a:pt x="31" y="206"/>
                  <a:pt x="31" y="206"/>
                </a:cubicBezTo>
                <a:cubicBezTo>
                  <a:pt x="30" y="206"/>
                  <a:pt x="30" y="206"/>
                  <a:pt x="30" y="206"/>
                </a:cubicBezTo>
                <a:cubicBezTo>
                  <a:pt x="30" y="203"/>
                  <a:pt x="29" y="201"/>
                  <a:pt x="28" y="201"/>
                </a:cubicBezTo>
                <a:cubicBezTo>
                  <a:pt x="27" y="200"/>
                  <a:pt x="27" y="200"/>
                  <a:pt x="21" y="199"/>
                </a:cubicBezTo>
                <a:cubicBezTo>
                  <a:pt x="19" y="199"/>
                  <a:pt x="16" y="198"/>
                  <a:pt x="13" y="198"/>
                </a:cubicBezTo>
                <a:cubicBezTo>
                  <a:pt x="6" y="196"/>
                  <a:pt x="2" y="195"/>
                  <a:pt x="1" y="195"/>
                </a:cubicBezTo>
                <a:cubicBezTo>
                  <a:pt x="0" y="194"/>
                  <a:pt x="0" y="192"/>
                  <a:pt x="0" y="190"/>
                </a:cubicBezTo>
                <a:close/>
                <a:moveTo>
                  <a:pt x="288" y="180"/>
                </a:moveTo>
                <a:cubicBezTo>
                  <a:pt x="288" y="120"/>
                  <a:pt x="239" y="71"/>
                  <a:pt x="179" y="71"/>
                </a:cubicBezTo>
                <a:cubicBezTo>
                  <a:pt x="120" y="72"/>
                  <a:pt x="71" y="121"/>
                  <a:pt x="71" y="180"/>
                </a:cubicBezTo>
                <a:cubicBezTo>
                  <a:pt x="71" y="240"/>
                  <a:pt x="120" y="289"/>
                  <a:pt x="180" y="289"/>
                </a:cubicBezTo>
                <a:cubicBezTo>
                  <a:pt x="240" y="288"/>
                  <a:pt x="289" y="239"/>
                  <a:pt x="288" y="180"/>
                </a:cubicBezTo>
                <a:close/>
              </a:path>
            </a:pathLst>
          </a:custGeom>
          <a:solidFill>
            <a:srgbClr val="F8D84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91" name="Freeform 4">
            <a:extLst>
              <a:ext uri="{FF2B5EF4-FFF2-40B4-BE49-F238E27FC236}">
                <a16:creationId xmlns:a16="http://schemas.microsoft.com/office/drawing/2014/main" xmlns="" id="{5CC71B8F-5D61-4761-80A3-EA1508986346}"/>
              </a:ext>
            </a:extLst>
          </p:cNvPr>
          <p:cNvSpPr>
            <a:spLocks noEditPoints="1"/>
          </p:cNvSpPr>
          <p:nvPr/>
        </p:nvSpPr>
        <p:spPr bwMode="auto">
          <a:xfrm>
            <a:off x="4635500" y="3060700"/>
            <a:ext cx="1546225" cy="1544638"/>
          </a:xfrm>
          <a:custGeom>
            <a:avLst/>
            <a:gdLst>
              <a:gd name="T0" fmla="*/ 2147483647 w 314"/>
              <a:gd name="T1" fmla="*/ 2147483647 h 314"/>
              <a:gd name="T2" fmla="*/ 2147483647 w 314"/>
              <a:gd name="T3" fmla="*/ 2147483647 h 314"/>
              <a:gd name="T4" fmla="*/ 2147483647 w 314"/>
              <a:gd name="T5" fmla="*/ 2147483647 h 314"/>
              <a:gd name="T6" fmla="*/ 2147483647 w 314"/>
              <a:gd name="T7" fmla="*/ 2147483647 h 314"/>
              <a:gd name="T8" fmla="*/ 2147483647 w 314"/>
              <a:gd name="T9" fmla="*/ 2147483647 h 314"/>
              <a:gd name="T10" fmla="*/ 2147483647 w 314"/>
              <a:gd name="T11" fmla="*/ 2147483647 h 314"/>
              <a:gd name="T12" fmla="*/ 2147483647 w 314"/>
              <a:gd name="T13" fmla="*/ 2147483647 h 314"/>
              <a:gd name="T14" fmla="*/ 2147483647 w 314"/>
              <a:gd name="T15" fmla="*/ 2147483647 h 314"/>
              <a:gd name="T16" fmla="*/ 2147483647 w 314"/>
              <a:gd name="T17" fmla="*/ 2147483647 h 314"/>
              <a:gd name="T18" fmla="*/ 2147483647 w 314"/>
              <a:gd name="T19" fmla="*/ 2147483647 h 314"/>
              <a:gd name="T20" fmla="*/ 2147483647 w 314"/>
              <a:gd name="T21" fmla="*/ 2147483647 h 314"/>
              <a:gd name="T22" fmla="*/ 2147483647 w 314"/>
              <a:gd name="T23" fmla="*/ 2147483647 h 314"/>
              <a:gd name="T24" fmla="*/ 2147483647 w 314"/>
              <a:gd name="T25" fmla="*/ 2147483647 h 314"/>
              <a:gd name="T26" fmla="*/ 2147483647 w 314"/>
              <a:gd name="T27" fmla="*/ 2147483647 h 314"/>
              <a:gd name="T28" fmla="*/ 2147483647 w 314"/>
              <a:gd name="T29" fmla="*/ 2147483647 h 314"/>
              <a:gd name="T30" fmla="*/ 2147483647 w 314"/>
              <a:gd name="T31" fmla="*/ 2147483647 h 314"/>
              <a:gd name="T32" fmla="*/ 2147483647 w 314"/>
              <a:gd name="T33" fmla="*/ 2147483647 h 314"/>
              <a:gd name="T34" fmla="*/ 2147483647 w 314"/>
              <a:gd name="T35" fmla="*/ 2147483647 h 314"/>
              <a:gd name="T36" fmla="*/ 2147483647 w 314"/>
              <a:gd name="T37" fmla="*/ 2147483647 h 314"/>
              <a:gd name="T38" fmla="*/ 2147483647 w 314"/>
              <a:gd name="T39" fmla="*/ 2147483647 h 314"/>
              <a:gd name="T40" fmla="*/ 2147483647 w 314"/>
              <a:gd name="T41" fmla="*/ 2147483647 h 314"/>
              <a:gd name="T42" fmla="*/ 2147483647 w 314"/>
              <a:gd name="T43" fmla="*/ 2147483647 h 314"/>
              <a:gd name="T44" fmla="*/ 2147483647 w 314"/>
              <a:gd name="T45" fmla="*/ 2147483647 h 314"/>
              <a:gd name="T46" fmla="*/ 2147483647 w 314"/>
              <a:gd name="T47" fmla="*/ 2147483647 h 314"/>
              <a:gd name="T48" fmla="*/ 2147483647 w 314"/>
              <a:gd name="T49" fmla="*/ 2147483647 h 314"/>
              <a:gd name="T50" fmla="*/ 2147483647 w 314"/>
              <a:gd name="T51" fmla="*/ 2147483647 h 314"/>
              <a:gd name="T52" fmla="*/ 2147483647 w 314"/>
              <a:gd name="T53" fmla="*/ 2147483647 h 314"/>
              <a:gd name="T54" fmla="*/ 2147483647 w 314"/>
              <a:gd name="T55" fmla="*/ 2147483647 h 314"/>
              <a:gd name="T56" fmla="*/ 2147483647 w 314"/>
              <a:gd name="T57" fmla="*/ 2147483647 h 314"/>
              <a:gd name="T58" fmla="*/ 2147483647 w 314"/>
              <a:gd name="T59" fmla="*/ 2147483647 h 314"/>
              <a:gd name="T60" fmla="*/ 2147483647 w 314"/>
              <a:gd name="T61" fmla="*/ 2147483647 h 314"/>
              <a:gd name="T62" fmla="*/ 2147483647 w 314"/>
              <a:gd name="T63" fmla="*/ 2147483647 h 314"/>
              <a:gd name="T64" fmla="*/ 2147483647 w 314"/>
              <a:gd name="T65" fmla="*/ 2147483647 h 314"/>
              <a:gd name="T66" fmla="*/ 2147483647 w 314"/>
              <a:gd name="T67" fmla="*/ 2147483647 h 314"/>
              <a:gd name="T68" fmla="*/ 2147483647 w 314"/>
              <a:gd name="T69" fmla="*/ 2147483647 h 314"/>
              <a:gd name="T70" fmla="*/ 2147483647 w 314"/>
              <a:gd name="T71" fmla="*/ 2147483647 h 314"/>
              <a:gd name="T72" fmla="*/ 2147483647 w 314"/>
              <a:gd name="T73" fmla="*/ 2147483647 h 314"/>
              <a:gd name="T74" fmla="*/ 2147483647 w 314"/>
              <a:gd name="T75" fmla="*/ 2147483647 h 314"/>
              <a:gd name="T76" fmla="*/ 2147483647 w 314"/>
              <a:gd name="T77" fmla="*/ 2147483647 h 314"/>
              <a:gd name="T78" fmla="*/ 2147483647 w 314"/>
              <a:gd name="T79" fmla="*/ 2147483647 h 314"/>
              <a:gd name="T80" fmla="*/ 2147483647 w 314"/>
              <a:gd name="T81" fmla="*/ 2147483647 h 314"/>
              <a:gd name="T82" fmla="*/ 2147483647 w 314"/>
              <a:gd name="T83" fmla="*/ 2147483647 h 314"/>
              <a:gd name="T84" fmla="*/ 2147483647 w 314"/>
              <a:gd name="T85" fmla="*/ 2147483647 h 314"/>
              <a:gd name="T86" fmla="*/ 2147483647 w 314"/>
              <a:gd name="T87" fmla="*/ 2147483647 h 314"/>
              <a:gd name="T88" fmla="*/ 2147483647 w 314"/>
              <a:gd name="T89" fmla="*/ 2147483647 h 314"/>
              <a:gd name="T90" fmla="*/ 2147483647 w 314"/>
              <a:gd name="T91" fmla="*/ 2147483647 h 314"/>
              <a:gd name="T92" fmla="*/ 2147483647 w 314"/>
              <a:gd name="T93" fmla="*/ 2147483647 h 314"/>
              <a:gd name="T94" fmla="*/ 2147483647 w 314"/>
              <a:gd name="T95" fmla="*/ 2147483647 h 314"/>
              <a:gd name="T96" fmla="*/ 2147483647 w 314"/>
              <a:gd name="T97" fmla="*/ 2147483647 h 314"/>
              <a:gd name="T98" fmla="*/ 2147483647 w 314"/>
              <a:gd name="T99" fmla="*/ 2147483647 h 314"/>
              <a:gd name="T100" fmla="*/ 2147483647 w 314"/>
              <a:gd name="T101" fmla="*/ 2147483647 h 314"/>
              <a:gd name="T102" fmla="*/ 2147483647 w 314"/>
              <a:gd name="T103" fmla="*/ 2147483647 h 314"/>
              <a:gd name="T104" fmla="*/ 2147483647 w 314"/>
              <a:gd name="T105" fmla="*/ 2147483647 h 314"/>
              <a:gd name="T106" fmla="*/ 2147483647 w 314"/>
              <a:gd name="T107" fmla="*/ 2147483647 h 314"/>
              <a:gd name="T108" fmla="*/ 2147483647 w 314"/>
              <a:gd name="T109" fmla="*/ 2147483647 h 314"/>
              <a:gd name="T110" fmla="*/ 2147483647 w 314"/>
              <a:gd name="T111" fmla="*/ 2147483647 h 31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4" h="314">
                <a:moveTo>
                  <a:pt x="0" y="165"/>
                </a:moveTo>
                <a:cubicBezTo>
                  <a:pt x="0" y="164"/>
                  <a:pt x="0" y="163"/>
                  <a:pt x="0" y="163"/>
                </a:cubicBezTo>
                <a:cubicBezTo>
                  <a:pt x="1" y="162"/>
                  <a:pt x="5" y="161"/>
                  <a:pt x="11" y="159"/>
                </a:cubicBezTo>
                <a:cubicBezTo>
                  <a:pt x="13" y="159"/>
                  <a:pt x="15" y="158"/>
                  <a:pt x="17" y="157"/>
                </a:cubicBezTo>
                <a:cubicBezTo>
                  <a:pt x="22" y="156"/>
                  <a:pt x="23" y="156"/>
                  <a:pt x="24" y="155"/>
                </a:cubicBezTo>
                <a:cubicBezTo>
                  <a:pt x="24" y="154"/>
                  <a:pt x="25" y="153"/>
                  <a:pt x="25" y="150"/>
                </a:cubicBezTo>
                <a:cubicBezTo>
                  <a:pt x="25" y="149"/>
                  <a:pt x="25" y="149"/>
                  <a:pt x="25" y="149"/>
                </a:cubicBezTo>
                <a:cubicBezTo>
                  <a:pt x="25" y="149"/>
                  <a:pt x="25" y="149"/>
                  <a:pt x="25" y="149"/>
                </a:cubicBezTo>
                <a:cubicBezTo>
                  <a:pt x="25" y="149"/>
                  <a:pt x="25" y="148"/>
                  <a:pt x="25" y="146"/>
                </a:cubicBezTo>
                <a:cubicBezTo>
                  <a:pt x="25" y="145"/>
                  <a:pt x="25" y="144"/>
                  <a:pt x="24" y="143"/>
                </a:cubicBezTo>
                <a:cubicBezTo>
                  <a:pt x="24" y="143"/>
                  <a:pt x="23" y="142"/>
                  <a:pt x="18" y="140"/>
                </a:cubicBezTo>
                <a:cubicBezTo>
                  <a:pt x="17" y="140"/>
                  <a:pt x="14" y="139"/>
                  <a:pt x="12" y="138"/>
                </a:cubicBezTo>
                <a:cubicBezTo>
                  <a:pt x="7" y="135"/>
                  <a:pt x="3" y="133"/>
                  <a:pt x="2" y="132"/>
                </a:cubicBezTo>
                <a:cubicBezTo>
                  <a:pt x="2" y="132"/>
                  <a:pt x="2" y="132"/>
                  <a:pt x="2" y="131"/>
                </a:cubicBezTo>
                <a:cubicBezTo>
                  <a:pt x="2" y="129"/>
                  <a:pt x="3" y="127"/>
                  <a:pt x="3" y="127"/>
                </a:cubicBezTo>
                <a:cubicBezTo>
                  <a:pt x="4" y="126"/>
                  <a:pt x="8" y="126"/>
                  <a:pt x="15" y="125"/>
                </a:cubicBezTo>
                <a:cubicBezTo>
                  <a:pt x="17" y="125"/>
                  <a:pt x="19" y="125"/>
                  <a:pt x="21" y="125"/>
                </a:cubicBezTo>
                <a:cubicBezTo>
                  <a:pt x="26" y="125"/>
                  <a:pt x="27" y="125"/>
                  <a:pt x="28" y="124"/>
                </a:cubicBezTo>
                <a:cubicBezTo>
                  <a:pt x="28" y="124"/>
                  <a:pt x="29" y="123"/>
                  <a:pt x="30" y="120"/>
                </a:cubicBezTo>
                <a:cubicBezTo>
                  <a:pt x="30" y="119"/>
                  <a:pt x="30" y="119"/>
                  <a:pt x="30" y="119"/>
                </a:cubicBezTo>
                <a:cubicBezTo>
                  <a:pt x="30" y="119"/>
                  <a:pt x="30" y="119"/>
                  <a:pt x="30" y="119"/>
                </a:cubicBezTo>
                <a:cubicBezTo>
                  <a:pt x="31" y="117"/>
                  <a:pt x="31" y="116"/>
                  <a:pt x="31" y="115"/>
                </a:cubicBezTo>
                <a:cubicBezTo>
                  <a:pt x="31" y="114"/>
                  <a:pt x="31" y="113"/>
                  <a:pt x="31" y="113"/>
                </a:cubicBezTo>
                <a:cubicBezTo>
                  <a:pt x="31" y="112"/>
                  <a:pt x="30" y="112"/>
                  <a:pt x="26" y="109"/>
                </a:cubicBezTo>
                <a:cubicBezTo>
                  <a:pt x="24" y="108"/>
                  <a:pt x="22" y="106"/>
                  <a:pt x="21" y="105"/>
                </a:cubicBezTo>
                <a:cubicBezTo>
                  <a:pt x="16" y="101"/>
                  <a:pt x="13" y="98"/>
                  <a:pt x="12" y="97"/>
                </a:cubicBezTo>
                <a:cubicBezTo>
                  <a:pt x="12" y="96"/>
                  <a:pt x="13" y="93"/>
                  <a:pt x="14" y="92"/>
                </a:cubicBezTo>
                <a:cubicBezTo>
                  <a:pt x="15" y="92"/>
                  <a:pt x="19" y="92"/>
                  <a:pt x="26" y="93"/>
                </a:cubicBezTo>
                <a:cubicBezTo>
                  <a:pt x="28" y="94"/>
                  <a:pt x="30" y="94"/>
                  <a:pt x="32" y="95"/>
                </a:cubicBezTo>
                <a:cubicBezTo>
                  <a:pt x="37" y="96"/>
                  <a:pt x="38" y="96"/>
                  <a:pt x="39" y="95"/>
                </a:cubicBezTo>
                <a:cubicBezTo>
                  <a:pt x="39" y="95"/>
                  <a:pt x="40" y="95"/>
                  <a:pt x="42" y="91"/>
                </a:cubicBezTo>
                <a:cubicBezTo>
                  <a:pt x="42" y="91"/>
                  <a:pt x="42" y="91"/>
                  <a:pt x="42" y="91"/>
                </a:cubicBezTo>
                <a:cubicBezTo>
                  <a:pt x="42" y="90"/>
                  <a:pt x="42" y="90"/>
                  <a:pt x="42" y="90"/>
                </a:cubicBezTo>
                <a:cubicBezTo>
                  <a:pt x="45" y="88"/>
                  <a:pt x="45" y="86"/>
                  <a:pt x="45" y="86"/>
                </a:cubicBezTo>
                <a:cubicBezTo>
                  <a:pt x="45" y="86"/>
                  <a:pt x="45" y="85"/>
                  <a:pt x="44" y="85"/>
                </a:cubicBezTo>
                <a:cubicBezTo>
                  <a:pt x="44" y="84"/>
                  <a:pt x="44" y="84"/>
                  <a:pt x="41" y="80"/>
                </a:cubicBezTo>
                <a:cubicBezTo>
                  <a:pt x="39" y="78"/>
                  <a:pt x="38" y="77"/>
                  <a:pt x="36" y="75"/>
                </a:cubicBezTo>
                <a:cubicBezTo>
                  <a:pt x="32" y="70"/>
                  <a:pt x="30" y="66"/>
                  <a:pt x="30" y="65"/>
                </a:cubicBezTo>
                <a:cubicBezTo>
                  <a:pt x="30" y="64"/>
                  <a:pt x="32" y="61"/>
                  <a:pt x="33" y="61"/>
                </a:cubicBezTo>
                <a:cubicBezTo>
                  <a:pt x="34" y="61"/>
                  <a:pt x="38" y="62"/>
                  <a:pt x="44" y="65"/>
                </a:cubicBezTo>
                <a:cubicBezTo>
                  <a:pt x="46" y="66"/>
                  <a:pt x="48" y="67"/>
                  <a:pt x="49" y="67"/>
                </a:cubicBezTo>
                <a:cubicBezTo>
                  <a:pt x="54" y="70"/>
                  <a:pt x="55" y="70"/>
                  <a:pt x="56" y="70"/>
                </a:cubicBezTo>
                <a:cubicBezTo>
                  <a:pt x="57" y="70"/>
                  <a:pt x="58" y="69"/>
                  <a:pt x="60" y="67"/>
                </a:cubicBezTo>
                <a:cubicBezTo>
                  <a:pt x="61" y="66"/>
                  <a:pt x="61" y="66"/>
                  <a:pt x="61" y="66"/>
                </a:cubicBezTo>
                <a:cubicBezTo>
                  <a:pt x="61" y="66"/>
                  <a:pt x="61" y="66"/>
                  <a:pt x="61" y="66"/>
                </a:cubicBezTo>
                <a:cubicBezTo>
                  <a:pt x="63" y="64"/>
                  <a:pt x="64" y="62"/>
                  <a:pt x="64" y="61"/>
                </a:cubicBezTo>
                <a:cubicBezTo>
                  <a:pt x="64" y="60"/>
                  <a:pt x="64" y="60"/>
                  <a:pt x="62" y="55"/>
                </a:cubicBezTo>
                <a:cubicBezTo>
                  <a:pt x="61" y="54"/>
                  <a:pt x="60" y="51"/>
                  <a:pt x="59" y="49"/>
                </a:cubicBezTo>
                <a:cubicBezTo>
                  <a:pt x="56" y="43"/>
                  <a:pt x="54" y="40"/>
                  <a:pt x="54" y="39"/>
                </a:cubicBezTo>
                <a:cubicBezTo>
                  <a:pt x="55" y="37"/>
                  <a:pt x="57" y="35"/>
                  <a:pt x="59" y="35"/>
                </a:cubicBezTo>
                <a:cubicBezTo>
                  <a:pt x="59" y="35"/>
                  <a:pt x="63" y="37"/>
                  <a:pt x="68" y="41"/>
                </a:cubicBezTo>
                <a:cubicBezTo>
                  <a:pt x="70" y="43"/>
                  <a:pt x="71" y="44"/>
                  <a:pt x="73" y="45"/>
                </a:cubicBezTo>
                <a:cubicBezTo>
                  <a:pt x="77" y="48"/>
                  <a:pt x="78" y="49"/>
                  <a:pt x="79" y="49"/>
                </a:cubicBezTo>
                <a:cubicBezTo>
                  <a:pt x="80" y="49"/>
                  <a:pt x="81" y="49"/>
                  <a:pt x="84" y="47"/>
                </a:cubicBezTo>
                <a:cubicBezTo>
                  <a:pt x="85" y="47"/>
                  <a:pt x="85" y="47"/>
                  <a:pt x="85" y="47"/>
                </a:cubicBezTo>
                <a:cubicBezTo>
                  <a:pt x="85" y="46"/>
                  <a:pt x="85" y="46"/>
                  <a:pt x="85" y="46"/>
                </a:cubicBezTo>
                <a:cubicBezTo>
                  <a:pt x="88" y="44"/>
                  <a:pt x="88" y="43"/>
                  <a:pt x="89" y="42"/>
                </a:cubicBezTo>
                <a:cubicBezTo>
                  <a:pt x="89" y="42"/>
                  <a:pt x="89" y="42"/>
                  <a:pt x="89" y="42"/>
                </a:cubicBezTo>
                <a:cubicBezTo>
                  <a:pt x="89" y="42"/>
                  <a:pt x="89" y="42"/>
                  <a:pt x="89" y="42"/>
                </a:cubicBezTo>
                <a:cubicBezTo>
                  <a:pt x="89" y="41"/>
                  <a:pt x="88" y="39"/>
                  <a:pt x="88" y="36"/>
                </a:cubicBezTo>
                <a:cubicBezTo>
                  <a:pt x="87" y="34"/>
                  <a:pt x="87" y="32"/>
                  <a:pt x="86" y="29"/>
                </a:cubicBezTo>
                <a:cubicBezTo>
                  <a:pt x="85" y="24"/>
                  <a:pt x="84" y="20"/>
                  <a:pt x="84" y="18"/>
                </a:cubicBezTo>
                <a:cubicBezTo>
                  <a:pt x="84" y="18"/>
                  <a:pt x="84" y="18"/>
                  <a:pt x="84" y="18"/>
                </a:cubicBezTo>
                <a:cubicBezTo>
                  <a:pt x="85" y="17"/>
                  <a:pt x="88" y="15"/>
                  <a:pt x="89" y="15"/>
                </a:cubicBezTo>
                <a:cubicBezTo>
                  <a:pt x="90" y="16"/>
                  <a:pt x="93" y="19"/>
                  <a:pt x="97" y="24"/>
                </a:cubicBezTo>
                <a:cubicBezTo>
                  <a:pt x="99" y="26"/>
                  <a:pt x="100" y="27"/>
                  <a:pt x="101" y="29"/>
                </a:cubicBezTo>
                <a:cubicBezTo>
                  <a:pt x="104" y="33"/>
                  <a:pt x="105" y="34"/>
                  <a:pt x="106" y="34"/>
                </a:cubicBezTo>
                <a:cubicBezTo>
                  <a:pt x="107" y="34"/>
                  <a:pt x="108" y="34"/>
                  <a:pt x="111" y="33"/>
                </a:cubicBezTo>
                <a:cubicBezTo>
                  <a:pt x="113" y="33"/>
                  <a:pt x="113" y="33"/>
                  <a:pt x="113" y="33"/>
                </a:cubicBezTo>
                <a:cubicBezTo>
                  <a:pt x="113" y="32"/>
                  <a:pt x="113" y="32"/>
                  <a:pt x="113" y="32"/>
                </a:cubicBezTo>
                <a:cubicBezTo>
                  <a:pt x="115" y="32"/>
                  <a:pt x="116" y="31"/>
                  <a:pt x="117" y="30"/>
                </a:cubicBezTo>
                <a:cubicBezTo>
                  <a:pt x="117" y="29"/>
                  <a:pt x="117" y="28"/>
                  <a:pt x="117" y="25"/>
                </a:cubicBezTo>
                <a:cubicBezTo>
                  <a:pt x="117" y="22"/>
                  <a:pt x="117" y="22"/>
                  <a:pt x="117" y="22"/>
                </a:cubicBezTo>
                <a:cubicBezTo>
                  <a:pt x="117" y="20"/>
                  <a:pt x="117" y="18"/>
                  <a:pt x="117" y="16"/>
                </a:cubicBezTo>
                <a:cubicBezTo>
                  <a:pt x="117" y="10"/>
                  <a:pt x="118" y="6"/>
                  <a:pt x="118" y="5"/>
                </a:cubicBezTo>
                <a:cubicBezTo>
                  <a:pt x="119" y="4"/>
                  <a:pt x="123" y="3"/>
                  <a:pt x="124" y="4"/>
                </a:cubicBezTo>
                <a:cubicBezTo>
                  <a:pt x="125" y="4"/>
                  <a:pt x="127" y="8"/>
                  <a:pt x="129" y="14"/>
                </a:cubicBezTo>
                <a:cubicBezTo>
                  <a:pt x="130" y="16"/>
                  <a:pt x="131" y="18"/>
                  <a:pt x="132" y="19"/>
                </a:cubicBezTo>
                <a:cubicBezTo>
                  <a:pt x="134" y="24"/>
                  <a:pt x="135" y="25"/>
                  <a:pt x="136" y="25"/>
                </a:cubicBezTo>
                <a:cubicBezTo>
                  <a:pt x="136" y="26"/>
                  <a:pt x="138" y="26"/>
                  <a:pt x="141" y="26"/>
                </a:cubicBezTo>
                <a:cubicBezTo>
                  <a:pt x="141" y="26"/>
                  <a:pt x="141" y="26"/>
                  <a:pt x="141" y="26"/>
                </a:cubicBezTo>
                <a:cubicBezTo>
                  <a:pt x="142" y="25"/>
                  <a:pt x="142" y="25"/>
                  <a:pt x="142" y="25"/>
                </a:cubicBezTo>
                <a:cubicBezTo>
                  <a:pt x="146" y="25"/>
                  <a:pt x="147" y="24"/>
                  <a:pt x="147" y="24"/>
                </a:cubicBezTo>
                <a:cubicBezTo>
                  <a:pt x="148" y="23"/>
                  <a:pt x="148" y="22"/>
                  <a:pt x="149" y="18"/>
                </a:cubicBezTo>
                <a:cubicBezTo>
                  <a:pt x="150" y="16"/>
                  <a:pt x="150" y="14"/>
                  <a:pt x="151" y="11"/>
                </a:cubicBezTo>
                <a:cubicBezTo>
                  <a:pt x="152" y="5"/>
                  <a:pt x="154" y="1"/>
                  <a:pt x="154" y="0"/>
                </a:cubicBezTo>
                <a:cubicBezTo>
                  <a:pt x="155" y="0"/>
                  <a:pt x="159" y="0"/>
                  <a:pt x="160" y="0"/>
                </a:cubicBezTo>
                <a:cubicBezTo>
                  <a:pt x="161" y="1"/>
                  <a:pt x="162" y="5"/>
                  <a:pt x="163" y="11"/>
                </a:cubicBezTo>
                <a:cubicBezTo>
                  <a:pt x="164" y="13"/>
                  <a:pt x="164" y="15"/>
                  <a:pt x="165" y="17"/>
                </a:cubicBezTo>
                <a:cubicBezTo>
                  <a:pt x="166" y="23"/>
                  <a:pt x="166" y="23"/>
                  <a:pt x="167" y="24"/>
                </a:cubicBezTo>
                <a:cubicBezTo>
                  <a:pt x="167" y="25"/>
                  <a:pt x="168" y="25"/>
                  <a:pt x="172" y="25"/>
                </a:cubicBezTo>
                <a:cubicBezTo>
                  <a:pt x="172" y="26"/>
                  <a:pt x="172" y="26"/>
                  <a:pt x="172" y="26"/>
                </a:cubicBezTo>
                <a:cubicBezTo>
                  <a:pt x="173" y="26"/>
                  <a:pt x="173" y="26"/>
                  <a:pt x="173" y="26"/>
                </a:cubicBezTo>
                <a:cubicBezTo>
                  <a:pt x="176" y="26"/>
                  <a:pt x="178" y="26"/>
                  <a:pt x="178" y="25"/>
                </a:cubicBezTo>
                <a:cubicBezTo>
                  <a:pt x="179" y="25"/>
                  <a:pt x="179" y="24"/>
                  <a:pt x="182" y="20"/>
                </a:cubicBezTo>
                <a:cubicBezTo>
                  <a:pt x="182" y="18"/>
                  <a:pt x="183" y="16"/>
                  <a:pt x="185" y="14"/>
                </a:cubicBezTo>
                <a:cubicBezTo>
                  <a:pt x="188" y="8"/>
                  <a:pt x="190" y="5"/>
                  <a:pt x="190" y="4"/>
                </a:cubicBezTo>
                <a:cubicBezTo>
                  <a:pt x="192" y="4"/>
                  <a:pt x="195" y="4"/>
                  <a:pt x="196" y="5"/>
                </a:cubicBezTo>
                <a:cubicBezTo>
                  <a:pt x="196" y="6"/>
                  <a:pt x="197" y="9"/>
                  <a:pt x="197" y="15"/>
                </a:cubicBezTo>
                <a:cubicBezTo>
                  <a:pt x="197" y="15"/>
                  <a:pt x="197" y="16"/>
                  <a:pt x="197" y="17"/>
                </a:cubicBezTo>
                <a:cubicBezTo>
                  <a:pt x="197" y="19"/>
                  <a:pt x="197" y="21"/>
                  <a:pt x="197" y="23"/>
                </a:cubicBezTo>
                <a:cubicBezTo>
                  <a:pt x="197" y="24"/>
                  <a:pt x="196" y="26"/>
                  <a:pt x="196" y="27"/>
                </a:cubicBezTo>
                <a:cubicBezTo>
                  <a:pt x="196" y="29"/>
                  <a:pt x="197" y="29"/>
                  <a:pt x="197" y="30"/>
                </a:cubicBezTo>
                <a:cubicBezTo>
                  <a:pt x="197" y="31"/>
                  <a:pt x="198" y="31"/>
                  <a:pt x="202" y="32"/>
                </a:cubicBezTo>
                <a:cubicBezTo>
                  <a:pt x="203" y="34"/>
                  <a:pt x="203" y="34"/>
                  <a:pt x="203" y="34"/>
                </a:cubicBezTo>
                <a:cubicBezTo>
                  <a:pt x="203" y="33"/>
                  <a:pt x="203" y="33"/>
                  <a:pt x="203" y="33"/>
                </a:cubicBezTo>
                <a:cubicBezTo>
                  <a:pt x="206" y="34"/>
                  <a:pt x="207" y="34"/>
                  <a:pt x="208" y="34"/>
                </a:cubicBezTo>
                <a:cubicBezTo>
                  <a:pt x="209" y="33"/>
                  <a:pt x="209" y="33"/>
                  <a:pt x="212" y="29"/>
                </a:cubicBezTo>
                <a:cubicBezTo>
                  <a:pt x="214" y="28"/>
                  <a:pt x="215" y="26"/>
                  <a:pt x="217" y="24"/>
                </a:cubicBezTo>
                <a:cubicBezTo>
                  <a:pt x="221" y="19"/>
                  <a:pt x="224" y="16"/>
                  <a:pt x="225" y="16"/>
                </a:cubicBezTo>
                <a:cubicBezTo>
                  <a:pt x="226" y="16"/>
                  <a:pt x="229" y="17"/>
                  <a:pt x="230" y="18"/>
                </a:cubicBezTo>
                <a:cubicBezTo>
                  <a:pt x="230" y="20"/>
                  <a:pt x="229" y="24"/>
                  <a:pt x="228" y="30"/>
                </a:cubicBezTo>
                <a:cubicBezTo>
                  <a:pt x="227" y="32"/>
                  <a:pt x="227" y="34"/>
                  <a:pt x="226" y="36"/>
                </a:cubicBezTo>
                <a:cubicBezTo>
                  <a:pt x="225" y="39"/>
                  <a:pt x="225" y="41"/>
                  <a:pt x="225" y="42"/>
                </a:cubicBezTo>
                <a:cubicBezTo>
                  <a:pt x="225" y="42"/>
                  <a:pt x="225" y="42"/>
                  <a:pt x="225" y="42"/>
                </a:cubicBezTo>
                <a:cubicBezTo>
                  <a:pt x="225" y="43"/>
                  <a:pt x="225" y="43"/>
                  <a:pt x="225" y="43"/>
                </a:cubicBezTo>
                <a:cubicBezTo>
                  <a:pt x="225" y="43"/>
                  <a:pt x="226" y="44"/>
                  <a:pt x="229" y="46"/>
                </a:cubicBezTo>
                <a:cubicBezTo>
                  <a:pt x="230" y="47"/>
                  <a:pt x="230" y="47"/>
                  <a:pt x="230" y="47"/>
                </a:cubicBezTo>
                <a:cubicBezTo>
                  <a:pt x="230" y="47"/>
                  <a:pt x="230" y="47"/>
                  <a:pt x="230" y="47"/>
                </a:cubicBezTo>
                <a:cubicBezTo>
                  <a:pt x="233" y="49"/>
                  <a:pt x="234" y="49"/>
                  <a:pt x="235" y="49"/>
                </a:cubicBezTo>
                <a:cubicBezTo>
                  <a:pt x="236" y="49"/>
                  <a:pt x="237" y="48"/>
                  <a:pt x="240" y="45"/>
                </a:cubicBezTo>
                <a:cubicBezTo>
                  <a:pt x="242" y="44"/>
                  <a:pt x="244" y="43"/>
                  <a:pt x="246" y="41"/>
                </a:cubicBezTo>
                <a:cubicBezTo>
                  <a:pt x="251" y="38"/>
                  <a:pt x="255" y="36"/>
                  <a:pt x="256" y="35"/>
                </a:cubicBezTo>
                <a:cubicBezTo>
                  <a:pt x="257" y="36"/>
                  <a:pt x="260" y="38"/>
                  <a:pt x="260" y="39"/>
                </a:cubicBezTo>
                <a:cubicBezTo>
                  <a:pt x="260" y="40"/>
                  <a:pt x="258" y="44"/>
                  <a:pt x="255" y="49"/>
                </a:cubicBezTo>
                <a:cubicBezTo>
                  <a:pt x="254" y="51"/>
                  <a:pt x="253" y="53"/>
                  <a:pt x="253" y="55"/>
                </a:cubicBezTo>
                <a:cubicBezTo>
                  <a:pt x="250" y="59"/>
                  <a:pt x="250" y="60"/>
                  <a:pt x="250" y="61"/>
                </a:cubicBezTo>
                <a:cubicBezTo>
                  <a:pt x="250" y="61"/>
                  <a:pt x="250" y="61"/>
                  <a:pt x="250" y="61"/>
                </a:cubicBezTo>
                <a:cubicBezTo>
                  <a:pt x="250" y="61"/>
                  <a:pt x="250" y="61"/>
                  <a:pt x="250" y="61"/>
                </a:cubicBezTo>
                <a:cubicBezTo>
                  <a:pt x="250" y="62"/>
                  <a:pt x="251" y="64"/>
                  <a:pt x="253" y="66"/>
                </a:cubicBezTo>
                <a:cubicBezTo>
                  <a:pt x="253" y="68"/>
                  <a:pt x="253" y="68"/>
                  <a:pt x="253" y="68"/>
                </a:cubicBezTo>
                <a:cubicBezTo>
                  <a:pt x="254" y="67"/>
                  <a:pt x="254" y="67"/>
                  <a:pt x="254" y="67"/>
                </a:cubicBezTo>
                <a:cubicBezTo>
                  <a:pt x="256" y="69"/>
                  <a:pt x="257" y="70"/>
                  <a:pt x="258" y="70"/>
                </a:cubicBezTo>
                <a:cubicBezTo>
                  <a:pt x="259" y="70"/>
                  <a:pt x="259" y="70"/>
                  <a:pt x="264" y="68"/>
                </a:cubicBezTo>
                <a:cubicBezTo>
                  <a:pt x="266" y="67"/>
                  <a:pt x="268" y="66"/>
                  <a:pt x="270" y="65"/>
                </a:cubicBezTo>
                <a:cubicBezTo>
                  <a:pt x="276" y="63"/>
                  <a:pt x="280" y="61"/>
                  <a:pt x="281" y="61"/>
                </a:cubicBezTo>
                <a:cubicBezTo>
                  <a:pt x="282" y="62"/>
                  <a:pt x="284" y="65"/>
                  <a:pt x="285" y="66"/>
                </a:cubicBezTo>
                <a:cubicBezTo>
                  <a:pt x="284" y="67"/>
                  <a:pt x="282" y="70"/>
                  <a:pt x="278" y="75"/>
                </a:cubicBezTo>
                <a:cubicBezTo>
                  <a:pt x="276" y="77"/>
                  <a:pt x="275" y="78"/>
                  <a:pt x="274" y="80"/>
                </a:cubicBezTo>
                <a:cubicBezTo>
                  <a:pt x="270" y="84"/>
                  <a:pt x="269" y="84"/>
                  <a:pt x="269" y="85"/>
                </a:cubicBezTo>
                <a:cubicBezTo>
                  <a:pt x="269" y="86"/>
                  <a:pt x="269" y="86"/>
                  <a:pt x="269" y="86"/>
                </a:cubicBezTo>
                <a:cubicBezTo>
                  <a:pt x="269" y="87"/>
                  <a:pt x="270" y="88"/>
                  <a:pt x="271" y="90"/>
                </a:cubicBezTo>
                <a:cubicBezTo>
                  <a:pt x="271" y="92"/>
                  <a:pt x="271" y="92"/>
                  <a:pt x="271" y="92"/>
                </a:cubicBezTo>
                <a:cubicBezTo>
                  <a:pt x="272" y="92"/>
                  <a:pt x="272" y="92"/>
                  <a:pt x="272" y="92"/>
                </a:cubicBezTo>
                <a:cubicBezTo>
                  <a:pt x="274" y="95"/>
                  <a:pt x="275" y="95"/>
                  <a:pt x="275" y="96"/>
                </a:cubicBezTo>
                <a:cubicBezTo>
                  <a:pt x="276" y="96"/>
                  <a:pt x="277" y="96"/>
                  <a:pt x="282" y="95"/>
                </a:cubicBezTo>
                <a:cubicBezTo>
                  <a:pt x="284" y="94"/>
                  <a:pt x="286" y="94"/>
                  <a:pt x="288" y="94"/>
                </a:cubicBezTo>
                <a:cubicBezTo>
                  <a:pt x="295" y="93"/>
                  <a:pt x="299" y="92"/>
                  <a:pt x="300" y="92"/>
                </a:cubicBezTo>
                <a:cubicBezTo>
                  <a:pt x="301" y="93"/>
                  <a:pt x="302" y="96"/>
                  <a:pt x="302" y="98"/>
                </a:cubicBezTo>
                <a:cubicBezTo>
                  <a:pt x="302" y="98"/>
                  <a:pt x="302" y="98"/>
                  <a:pt x="302" y="98"/>
                </a:cubicBezTo>
                <a:cubicBezTo>
                  <a:pt x="301" y="99"/>
                  <a:pt x="298" y="101"/>
                  <a:pt x="293" y="105"/>
                </a:cubicBezTo>
                <a:cubicBezTo>
                  <a:pt x="292" y="106"/>
                  <a:pt x="290" y="108"/>
                  <a:pt x="288" y="109"/>
                </a:cubicBezTo>
                <a:cubicBezTo>
                  <a:pt x="284" y="112"/>
                  <a:pt x="283" y="112"/>
                  <a:pt x="283" y="113"/>
                </a:cubicBezTo>
                <a:cubicBezTo>
                  <a:pt x="283" y="113"/>
                  <a:pt x="283" y="114"/>
                  <a:pt x="283" y="114"/>
                </a:cubicBezTo>
                <a:cubicBezTo>
                  <a:pt x="283" y="115"/>
                  <a:pt x="283" y="117"/>
                  <a:pt x="284" y="118"/>
                </a:cubicBezTo>
                <a:cubicBezTo>
                  <a:pt x="283" y="120"/>
                  <a:pt x="283" y="120"/>
                  <a:pt x="283" y="120"/>
                </a:cubicBezTo>
                <a:cubicBezTo>
                  <a:pt x="284" y="120"/>
                  <a:pt x="284" y="120"/>
                  <a:pt x="284" y="120"/>
                </a:cubicBezTo>
                <a:cubicBezTo>
                  <a:pt x="285" y="123"/>
                  <a:pt x="286" y="124"/>
                  <a:pt x="286" y="124"/>
                </a:cubicBezTo>
                <a:cubicBezTo>
                  <a:pt x="287" y="125"/>
                  <a:pt x="288" y="125"/>
                  <a:pt x="293" y="125"/>
                </a:cubicBezTo>
                <a:cubicBezTo>
                  <a:pt x="295" y="125"/>
                  <a:pt x="297" y="125"/>
                  <a:pt x="299" y="126"/>
                </a:cubicBezTo>
                <a:cubicBezTo>
                  <a:pt x="306" y="126"/>
                  <a:pt x="310" y="127"/>
                  <a:pt x="311" y="127"/>
                </a:cubicBezTo>
                <a:cubicBezTo>
                  <a:pt x="311" y="128"/>
                  <a:pt x="312" y="130"/>
                  <a:pt x="312" y="132"/>
                </a:cubicBezTo>
                <a:cubicBezTo>
                  <a:pt x="312" y="132"/>
                  <a:pt x="312" y="133"/>
                  <a:pt x="312" y="133"/>
                </a:cubicBezTo>
                <a:cubicBezTo>
                  <a:pt x="311" y="134"/>
                  <a:pt x="307" y="135"/>
                  <a:pt x="301" y="138"/>
                </a:cubicBezTo>
                <a:cubicBezTo>
                  <a:pt x="300" y="139"/>
                  <a:pt x="298" y="139"/>
                  <a:pt x="296" y="140"/>
                </a:cubicBezTo>
                <a:cubicBezTo>
                  <a:pt x="291" y="142"/>
                  <a:pt x="290" y="143"/>
                  <a:pt x="289" y="143"/>
                </a:cubicBezTo>
                <a:cubicBezTo>
                  <a:pt x="289" y="144"/>
                  <a:pt x="289" y="145"/>
                  <a:pt x="289" y="146"/>
                </a:cubicBezTo>
                <a:cubicBezTo>
                  <a:pt x="289" y="147"/>
                  <a:pt x="289" y="148"/>
                  <a:pt x="289" y="149"/>
                </a:cubicBezTo>
                <a:cubicBezTo>
                  <a:pt x="288" y="150"/>
                  <a:pt x="288" y="150"/>
                  <a:pt x="288" y="150"/>
                </a:cubicBezTo>
                <a:cubicBezTo>
                  <a:pt x="289" y="151"/>
                  <a:pt x="289" y="151"/>
                  <a:pt x="289" y="151"/>
                </a:cubicBezTo>
                <a:cubicBezTo>
                  <a:pt x="289" y="153"/>
                  <a:pt x="289" y="154"/>
                  <a:pt x="290" y="155"/>
                </a:cubicBezTo>
                <a:cubicBezTo>
                  <a:pt x="291" y="156"/>
                  <a:pt x="292" y="156"/>
                  <a:pt x="296" y="157"/>
                </a:cubicBezTo>
                <a:cubicBezTo>
                  <a:pt x="298" y="158"/>
                  <a:pt x="301" y="159"/>
                  <a:pt x="303" y="159"/>
                </a:cubicBezTo>
                <a:cubicBezTo>
                  <a:pt x="309" y="161"/>
                  <a:pt x="313" y="163"/>
                  <a:pt x="314" y="163"/>
                </a:cubicBezTo>
                <a:cubicBezTo>
                  <a:pt x="314" y="164"/>
                  <a:pt x="314" y="165"/>
                  <a:pt x="314" y="166"/>
                </a:cubicBezTo>
                <a:cubicBezTo>
                  <a:pt x="314" y="168"/>
                  <a:pt x="314" y="169"/>
                  <a:pt x="313" y="169"/>
                </a:cubicBezTo>
                <a:cubicBezTo>
                  <a:pt x="312" y="170"/>
                  <a:pt x="308" y="171"/>
                  <a:pt x="302" y="172"/>
                </a:cubicBezTo>
                <a:cubicBezTo>
                  <a:pt x="300" y="172"/>
                  <a:pt x="298" y="172"/>
                  <a:pt x="296" y="173"/>
                </a:cubicBezTo>
                <a:cubicBezTo>
                  <a:pt x="290" y="174"/>
                  <a:pt x="290" y="174"/>
                  <a:pt x="289" y="174"/>
                </a:cubicBezTo>
                <a:cubicBezTo>
                  <a:pt x="288" y="175"/>
                  <a:pt x="288" y="176"/>
                  <a:pt x="287" y="179"/>
                </a:cubicBezTo>
                <a:cubicBezTo>
                  <a:pt x="287" y="179"/>
                  <a:pt x="287" y="179"/>
                  <a:pt x="287" y="179"/>
                </a:cubicBezTo>
                <a:cubicBezTo>
                  <a:pt x="287" y="180"/>
                  <a:pt x="287" y="180"/>
                  <a:pt x="287" y="180"/>
                </a:cubicBezTo>
                <a:cubicBezTo>
                  <a:pt x="287" y="182"/>
                  <a:pt x="287" y="183"/>
                  <a:pt x="287" y="184"/>
                </a:cubicBezTo>
                <a:cubicBezTo>
                  <a:pt x="287" y="185"/>
                  <a:pt x="287" y="185"/>
                  <a:pt x="287" y="186"/>
                </a:cubicBezTo>
                <a:cubicBezTo>
                  <a:pt x="288" y="187"/>
                  <a:pt x="288" y="187"/>
                  <a:pt x="292" y="189"/>
                </a:cubicBezTo>
                <a:cubicBezTo>
                  <a:pt x="294" y="190"/>
                  <a:pt x="296" y="192"/>
                  <a:pt x="298" y="193"/>
                </a:cubicBezTo>
                <a:cubicBezTo>
                  <a:pt x="304" y="196"/>
                  <a:pt x="307" y="199"/>
                  <a:pt x="308" y="199"/>
                </a:cubicBezTo>
                <a:cubicBezTo>
                  <a:pt x="308" y="199"/>
                  <a:pt x="308" y="200"/>
                  <a:pt x="308" y="200"/>
                </a:cubicBezTo>
                <a:cubicBezTo>
                  <a:pt x="308" y="202"/>
                  <a:pt x="307" y="204"/>
                  <a:pt x="306" y="205"/>
                </a:cubicBezTo>
                <a:cubicBezTo>
                  <a:pt x="305" y="205"/>
                  <a:pt x="301" y="205"/>
                  <a:pt x="295" y="205"/>
                </a:cubicBezTo>
                <a:cubicBezTo>
                  <a:pt x="293" y="205"/>
                  <a:pt x="290" y="204"/>
                  <a:pt x="289" y="204"/>
                </a:cubicBezTo>
                <a:cubicBezTo>
                  <a:pt x="283" y="204"/>
                  <a:pt x="282" y="204"/>
                  <a:pt x="281" y="204"/>
                </a:cubicBezTo>
                <a:cubicBezTo>
                  <a:pt x="281" y="205"/>
                  <a:pt x="280" y="206"/>
                  <a:pt x="279" y="209"/>
                </a:cubicBezTo>
                <a:cubicBezTo>
                  <a:pt x="278" y="209"/>
                  <a:pt x="278" y="209"/>
                  <a:pt x="278" y="209"/>
                </a:cubicBezTo>
                <a:cubicBezTo>
                  <a:pt x="278" y="210"/>
                  <a:pt x="278" y="210"/>
                  <a:pt x="278" y="210"/>
                </a:cubicBezTo>
                <a:cubicBezTo>
                  <a:pt x="277" y="212"/>
                  <a:pt x="277" y="213"/>
                  <a:pt x="277" y="214"/>
                </a:cubicBezTo>
                <a:cubicBezTo>
                  <a:pt x="277" y="215"/>
                  <a:pt x="277" y="215"/>
                  <a:pt x="277" y="215"/>
                </a:cubicBezTo>
                <a:cubicBezTo>
                  <a:pt x="277" y="216"/>
                  <a:pt x="278" y="217"/>
                  <a:pt x="281" y="220"/>
                </a:cubicBezTo>
                <a:cubicBezTo>
                  <a:pt x="283" y="221"/>
                  <a:pt x="285" y="223"/>
                  <a:pt x="286" y="225"/>
                </a:cubicBezTo>
                <a:cubicBezTo>
                  <a:pt x="291" y="229"/>
                  <a:pt x="293" y="232"/>
                  <a:pt x="294" y="233"/>
                </a:cubicBezTo>
                <a:cubicBezTo>
                  <a:pt x="294" y="234"/>
                  <a:pt x="292" y="238"/>
                  <a:pt x="291" y="238"/>
                </a:cubicBezTo>
                <a:cubicBezTo>
                  <a:pt x="290" y="238"/>
                  <a:pt x="286" y="237"/>
                  <a:pt x="280" y="235"/>
                </a:cubicBezTo>
                <a:cubicBezTo>
                  <a:pt x="278" y="235"/>
                  <a:pt x="276" y="234"/>
                  <a:pt x="274" y="233"/>
                </a:cubicBezTo>
                <a:cubicBezTo>
                  <a:pt x="269" y="232"/>
                  <a:pt x="268" y="231"/>
                  <a:pt x="267" y="232"/>
                </a:cubicBezTo>
                <a:cubicBezTo>
                  <a:pt x="266" y="232"/>
                  <a:pt x="265" y="233"/>
                  <a:pt x="263" y="236"/>
                </a:cubicBezTo>
                <a:cubicBezTo>
                  <a:pt x="263" y="236"/>
                  <a:pt x="263" y="236"/>
                  <a:pt x="263" y="236"/>
                </a:cubicBezTo>
                <a:cubicBezTo>
                  <a:pt x="263" y="236"/>
                  <a:pt x="263" y="236"/>
                  <a:pt x="263" y="236"/>
                </a:cubicBezTo>
                <a:cubicBezTo>
                  <a:pt x="260" y="239"/>
                  <a:pt x="260" y="241"/>
                  <a:pt x="260" y="241"/>
                </a:cubicBezTo>
                <a:cubicBezTo>
                  <a:pt x="260" y="241"/>
                  <a:pt x="260" y="241"/>
                  <a:pt x="260" y="241"/>
                </a:cubicBezTo>
                <a:cubicBezTo>
                  <a:pt x="260" y="242"/>
                  <a:pt x="261" y="243"/>
                  <a:pt x="263" y="247"/>
                </a:cubicBezTo>
                <a:cubicBezTo>
                  <a:pt x="265" y="249"/>
                  <a:pt x="266" y="251"/>
                  <a:pt x="267" y="253"/>
                </a:cubicBezTo>
                <a:cubicBezTo>
                  <a:pt x="270" y="258"/>
                  <a:pt x="272" y="262"/>
                  <a:pt x="273" y="263"/>
                </a:cubicBezTo>
                <a:cubicBezTo>
                  <a:pt x="272" y="264"/>
                  <a:pt x="270" y="267"/>
                  <a:pt x="269" y="267"/>
                </a:cubicBezTo>
                <a:cubicBezTo>
                  <a:pt x="268" y="267"/>
                  <a:pt x="264" y="265"/>
                  <a:pt x="259" y="262"/>
                </a:cubicBezTo>
                <a:cubicBezTo>
                  <a:pt x="257" y="260"/>
                  <a:pt x="255" y="259"/>
                  <a:pt x="253" y="258"/>
                </a:cubicBezTo>
                <a:cubicBezTo>
                  <a:pt x="249" y="255"/>
                  <a:pt x="248" y="255"/>
                  <a:pt x="247" y="255"/>
                </a:cubicBezTo>
                <a:cubicBezTo>
                  <a:pt x="246" y="255"/>
                  <a:pt x="245" y="256"/>
                  <a:pt x="242" y="258"/>
                </a:cubicBezTo>
                <a:cubicBezTo>
                  <a:pt x="241" y="258"/>
                  <a:pt x="241" y="258"/>
                  <a:pt x="241" y="258"/>
                </a:cubicBezTo>
                <a:cubicBezTo>
                  <a:pt x="241" y="259"/>
                  <a:pt x="241" y="259"/>
                  <a:pt x="241" y="259"/>
                </a:cubicBezTo>
                <a:cubicBezTo>
                  <a:pt x="239" y="261"/>
                  <a:pt x="238" y="262"/>
                  <a:pt x="238" y="263"/>
                </a:cubicBezTo>
                <a:cubicBezTo>
                  <a:pt x="238" y="263"/>
                  <a:pt x="238" y="263"/>
                  <a:pt x="238" y="263"/>
                </a:cubicBezTo>
                <a:cubicBezTo>
                  <a:pt x="238" y="263"/>
                  <a:pt x="238" y="263"/>
                  <a:pt x="238" y="263"/>
                </a:cubicBezTo>
                <a:cubicBezTo>
                  <a:pt x="238" y="264"/>
                  <a:pt x="238" y="265"/>
                  <a:pt x="240" y="269"/>
                </a:cubicBezTo>
                <a:cubicBezTo>
                  <a:pt x="241" y="271"/>
                  <a:pt x="241" y="273"/>
                  <a:pt x="242" y="275"/>
                </a:cubicBezTo>
                <a:cubicBezTo>
                  <a:pt x="244" y="281"/>
                  <a:pt x="245" y="285"/>
                  <a:pt x="245" y="287"/>
                </a:cubicBezTo>
                <a:cubicBezTo>
                  <a:pt x="245" y="288"/>
                  <a:pt x="242" y="290"/>
                  <a:pt x="240" y="290"/>
                </a:cubicBezTo>
                <a:cubicBezTo>
                  <a:pt x="239" y="289"/>
                  <a:pt x="236" y="287"/>
                  <a:pt x="232" y="282"/>
                </a:cubicBezTo>
                <a:cubicBezTo>
                  <a:pt x="230" y="281"/>
                  <a:pt x="229" y="279"/>
                  <a:pt x="227" y="278"/>
                </a:cubicBezTo>
                <a:cubicBezTo>
                  <a:pt x="223" y="274"/>
                  <a:pt x="223" y="273"/>
                  <a:pt x="222" y="273"/>
                </a:cubicBezTo>
                <a:cubicBezTo>
                  <a:pt x="221" y="273"/>
                  <a:pt x="220" y="273"/>
                  <a:pt x="217" y="275"/>
                </a:cubicBezTo>
                <a:cubicBezTo>
                  <a:pt x="215" y="275"/>
                  <a:pt x="215" y="275"/>
                  <a:pt x="215" y="275"/>
                </a:cubicBezTo>
                <a:cubicBezTo>
                  <a:pt x="215" y="276"/>
                  <a:pt x="215" y="276"/>
                  <a:pt x="215" y="276"/>
                </a:cubicBezTo>
                <a:cubicBezTo>
                  <a:pt x="213" y="277"/>
                  <a:pt x="212" y="278"/>
                  <a:pt x="211" y="279"/>
                </a:cubicBezTo>
                <a:cubicBezTo>
                  <a:pt x="211" y="279"/>
                  <a:pt x="211" y="279"/>
                  <a:pt x="211" y="280"/>
                </a:cubicBezTo>
                <a:cubicBezTo>
                  <a:pt x="211" y="281"/>
                  <a:pt x="211" y="283"/>
                  <a:pt x="212" y="285"/>
                </a:cubicBezTo>
                <a:cubicBezTo>
                  <a:pt x="212" y="287"/>
                  <a:pt x="212" y="289"/>
                  <a:pt x="212" y="292"/>
                </a:cubicBezTo>
                <a:cubicBezTo>
                  <a:pt x="213" y="296"/>
                  <a:pt x="213" y="299"/>
                  <a:pt x="213" y="302"/>
                </a:cubicBezTo>
                <a:cubicBezTo>
                  <a:pt x="213" y="303"/>
                  <a:pt x="213" y="303"/>
                  <a:pt x="213" y="303"/>
                </a:cubicBezTo>
                <a:cubicBezTo>
                  <a:pt x="212" y="304"/>
                  <a:pt x="209" y="306"/>
                  <a:pt x="208" y="305"/>
                </a:cubicBezTo>
                <a:cubicBezTo>
                  <a:pt x="207" y="305"/>
                  <a:pt x="204" y="302"/>
                  <a:pt x="201" y="296"/>
                </a:cubicBezTo>
                <a:cubicBezTo>
                  <a:pt x="200" y="294"/>
                  <a:pt x="199" y="292"/>
                  <a:pt x="198" y="291"/>
                </a:cubicBezTo>
                <a:cubicBezTo>
                  <a:pt x="195" y="286"/>
                  <a:pt x="194" y="285"/>
                  <a:pt x="193" y="285"/>
                </a:cubicBezTo>
                <a:cubicBezTo>
                  <a:pt x="193" y="285"/>
                  <a:pt x="191" y="285"/>
                  <a:pt x="188" y="286"/>
                </a:cubicBezTo>
                <a:cubicBezTo>
                  <a:pt x="186" y="285"/>
                  <a:pt x="186" y="285"/>
                  <a:pt x="186" y="285"/>
                </a:cubicBezTo>
                <a:cubicBezTo>
                  <a:pt x="186" y="286"/>
                  <a:pt x="186" y="286"/>
                  <a:pt x="186" y="286"/>
                </a:cubicBezTo>
                <a:cubicBezTo>
                  <a:pt x="184" y="286"/>
                  <a:pt x="182" y="287"/>
                  <a:pt x="182" y="288"/>
                </a:cubicBezTo>
                <a:cubicBezTo>
                  <a:pt x="181" y="289"/>
                  <a:pt x="181" y="289"/>
                  <a:pt x="181" y="294"/>
                </a:cubicBezTo>
                <a:cubicBezTo>
                  <a:pt x="180" y="296"/>
                  <a:pt x="180" y="299"/>
                  <a:pt x="180" y="301"/>
                </a:cubicBezTo>
                <a:cubicBezTo>
                  <a:pt x="179" y="307"/>
                  <a:pt x="178" y="311"/>
                  <a:pt x="178" y="312"/>
                </a:cubicBezTo>
                <a:cubicBezTo>
                  <a:pt x="177" y="313"/>
                  <a:pt x="173" y="314"/>
                  <a:pt x="172" y="313"/>
                </a:cubicBezTo>
                <a:cubicBezTo>
                  <a:pt x="171" y="312"/>
                  <a:pt x="170" y="309"/>
                  <a:pt x="168" y="302"/>
                </a:cubicBezTo>
                <a:cubicBezTo>
                  <a:pt x="167" y="300"/>
                  <a:pt x="166" y="298"/>
                  <a:pt x="166" y="297"/>
                </a:cubicBezTo>
                <a:cubicBezTo>
                  <a:pt x="164" y="291"/>
                  <a:pt x="164" y="291"/>
                  <a:pt x="163" y="290"/>
                </a:cubicBezTo>
                <a:cubicBezTo>
                  <a:pt x="162" y="290"/>
                  <a:pt x="161" y="289"/>
                  <a:pt x="158" y="289"/>
                </a:cubicBezTo>
                <a:cubicBezTo>
                  <a:pt x="157" y="289"/>
                  <a:pt x="157" y="289"/>
                  <a:pt x="157" y="289"/>
                </a:cubicBezTo>
                <a:cubicBezTo>
                  <a:pt x="156" y="289"/>
                  <a:pt x="156" y="289"/>
                  <a:pt x="156" y="289"/>
                </a:cubicBezTo>
                <a:cubicBezTo>
                  <a:pt x="153" y="289"/>
                  <a:pt x="152" y="290"/>
                  <a:pt x="151" y="290"/>
                </a:cubicBezTo>
                <a:cubicBezTo>
                  <a:pt x="150" y="291"/>
                  <a:pt x="150" y="292"/>
                  <a:pt x="148" y="296"/>
                </a:cubicBezTo>
                <a:cubicBezTo>
                  <a:pt x="148" y="298"/>
                  <a:pt x="147" y="300"/>
                  <a:pt x="146" y="302"/>
                </a:cubicBezTo>
                <a:cubicBezTo>
                  <a:pt x="144" y="308"/>
                  <a:pt x="142" y="312"/>
                  <a:pt x="141" y="313"/>
                </a:cubicBezTo>
                <a:cubicBezTo>
                  <a:pt x="140" y="313"/>
                  <a:pt x="136" y="313"/>
                  <a:pt x="136" y="312"/>
                </a:cubicBezTo>
                <a:cubicBezTo>
                  <a:pt x="135" y="311"/>
                  <a:pt x="134" y="307"/>
                  <a:pt x="134" y="301"/>
                </a:cubicBezTo>
                <a:cubicBezTo>
                  <a:pt x="133" y="299"/>
                  <a:pt x="133" y="297"/>
                  <a:pt x="133" y="295"/>
                </a:cubicBezTo>
                <a:cubicBezTo>
                  <a:pt x="133" y="289"/>
                  <a:pt x="132" y="289"/>
                  <a:pt x="132" y="288"/>
                </a:cubicBezTo>
                <a:cubicBezTo>
                  <a:pt x="131" y="287"/>
                  <a:pt x="130" y="286"/>
                  <a:pt x="127" y="286"/>
                </a:cubicBezTo>
                <a:cubicBezTo>
                  <a:pt x="126" y="285"/>
                  <a:pt x="126" y="285"/>
                  <a:pt x="126" y="285"/>
                </a:cubicBezTo>
                <a:cubicBezTo>
                  <a:pt x="126" y="286"/>
                  <a:pt x="126" y="286"/>
                  <a:pt x="126" y="286"/>
                </a:cubicBezTo>
                <a:cubicBezTo>
                  <a:pt x="122" y="284"/>
                  <a:pt x="121" y="285"/>
                  <a:pt x="120" y="285"/>
                </a:cubicBezTo>
                <a:cubicBezTo>
                  <a:pt x="120" y="286"/>
                  <a:pt x="119" y="286"/>
                  <a:pt x="117" y="290"/>
                </a:cubicBezTo>
                <a:cubicBezTo>
                  <a:pt x="115" y="292"/>
                  <a:pt x="114" y="294"/>
                  <a:pt x="113" y="296"/>
                </a:cubicBezTo>
                <a:cubicBezTo>
                  <a:pt x="109" y="301"/>
                  <a:pt x="107" y="304"/>
                  <a:pt x="106" y="305"/>
                </a:cubicBezTo>
                <a:cubicBezTo>
                  <a:pt x="104" y="305"/>
                  <a:pt x="101" y="304"/>
                  <a:pt x="100" y="303"/>
                </a:cubicBezTo>
                <a:cubicBezTo>
                  <a:pt x="100" y="303"/>
                  <a:pt x="100" y="303"/>
                  <a:pt x="100" y="302"/>
                </a:cubicBezTo>
                <a:cubicBezTo>
                  <a:pt x="100" y="302"/>
                  <a:pt x="100" y="302"/>
                  <a:pt x="100" y="302"/>
                </a:cubicBezTo>
                <a:cubicBezTo>
                  <a:pt x="100" y="300"/>
                  <a:pt x="101" y="296"/>
                  <a:pt x="101" y="292"/>
                </a:cubicBezTo>
                <a:cubicBezTo>
                  <a:pt x="101" y="290"/>
                  <a:pt x="102" y="288"/>
                  <a:pt x="102" y="286"/>
                </a:cubicBezTo>
                <a:cubicBezTo>
                  <a:pt x="102" y="283"/>
                  <a:pt x="103" y="281"/>
                  <a:pt x="103" y="280"/>
                </a:cubicBezTo>
                <a:cubicBezTo>
                  <a:pt x="103" y="279"/>
                  <a:pt x="103" y="279"/>
                  <a:pt x="102" y="279"/>
                </a:cubicBezTo>
                <a:cubicBezTo>
                  <a:pt x="102" y="278"/>
                  <a:pt x="101" y="277"/>
                  <a:pt x="98" y="276"/>
                </a:cubicBezTo>
                <a:cubicBezTo>
                  <a:pt x="97" y="274"/>
                  <a:pt x="97" y="274"/>
                  <a:pt x="97" y="274"/>
                </a:cubicBezTo>
                <a:cubicBezTo>
                  <a:pt x="96" y="275"/>
                  <a:pt x="96" y="275"/>
                  <a:pt x="96" y="275"/>
                </a:cubicBezTo>
                <a:cubicBezTo>
                  <a:pt x="94" y="273"/>
                  <a:pt x="93" y="273"/>
                  <a:pt x="92" y="273"/>
                </a:cubicBezTo>
                <a:cubicBezTo>
                  <a:pt x="91" y="274"/>
                  <a:pt x="90" y="274"/>
                  <a:pt x="87" y="277"/>
                </a:cubicBezTo>
                <a:cubicBezTo>
                  <a:pt x="85" y="279"/>
                  <a:pt x="84" y="280"/>
                  <a:pt x="82" y="282"/>
                </a:cubicBezTo>
                <a:cubicBezTo>
                  <a:pt x="77" y="286"/>
                  <a:pt x="74" y="289"/>
                  <a:pt x="73" y="289"/>
                </a:cubicBezTo>
                <a:cubicBezTo>
                  <a:pt x="72" y="289"/>
                  <a:pt x="69" y="287"/>
                  <a:pt x="68" y="286"/>
                </a:cubicBezTo>
                <a:cubicBezTo>
                  <a:pt x="68" y="285"/>
                  <a:pt x="69" y="281"/>
                  <a:pt x="72" y="275"/>
                </a:cubicBezTo>
                <a:cubicBezTo>
                  <a:pt x="72" y="273"/>
                  <a:pt x="73" y="271"/>
                  <a:pt x="74" y="270"/>
                </a:cubicBezTo>
                <a:cubicBezTo>
                  <a:pt x="75" y="265"/>
                  <a:pt x="76" y="264"/>
                  <a:pt x="76" y="263"/>
                </a:cubicBezTo>
                <a:cubicBezTo>
                  <a:pt x="76" y="263"/>
                  <a:pt x="76" y="263"/>
                  <a:pt x="76" y="263"/>
                </a:cubicBezTo>
                <a:cubicBezTo>
                  <a:pt x="76" y="263"/>
                  <a:pt x="76" y="263"/>
                  <a:pt x="76" y="263"/>
                </a:cubicBezTo>
                <a:cubicBezTo>
                  <a:pt x="76" y="262"/>
                  <a:pt x="75" y="261"/>
                  <a:pt x="72" y="259"/>
                </a:cubicBezTo>
                <a:cubicBezTo>
                  <a:pt x="72" y="258"/>
                  <a:pt x="72" y="258"/>
                  <a:pt x="72" y="258"/>
                </a:cubicBezTo>
                <a:cubicBezTo>
                  <a:pt x="71" y="258"/>
                  <a:pt x="71" y="258"/>
                  <a:pt x="71" y="258"/>
                </a:cubicBezTo>
                <a:cubicBezTo>
                  <a:pt x="69" y="255"/>
                  <a:pt x="68" y="255"/>
                  <a:pt x="67" y="255"/>
                </a:cubicBezTo>
                <a:cubicBezTo>
                  <a:pt x="66" y="255"/>
                  <a:pt x="65" y="256"/>
                  <a:pt x="61" y="258"/>
                </a:cubicBezTo>
                <a:cubicBezTo>
                  <a:pt x="59" y="259"/>
                  <a:pt x="57" y="260"/>
                  <a:pt x="55" y="261"/>
                </a:cubicBezTo>
                <a:cubicBezTo>
                  <a:pt x="50" y="264"/>
                  <a:pt x="46" y="266"/>
                  <a:pt x="45" y="266"/>
                </a:cubicBezTo>
                <a:cubicBezTo>
                  <a:pt x="43" y="266"/>
                  <a:pt x="41" y="263"/>
                  <a:pt x="41" y="262"/>
                </a:cubicBezTo>
                <a:cubicBezTo>
                  <a:pt x="41" y="261"/>
                  <a:pt x="43" y="258"/>
                  <a:pt x="47" y="252"/>
                </a:cubicBezTo>
                <a:cubicBezTo>
                  <a:pt x="48" y="251"/>
                  <a:pt x="49" y="249"/>
                  <a:pt x="50" y="247"/>
                </a:cubicBezTo>
                <a:cubicBezTo>
                  <a:pt x="53" y="243"/>
                  <a:pt x="54" y="242"/>
                  <a:pt x="54" y="241"/>
                </a:cubicBezTo>
                <a:cubicBezTo>
                  <a:pt x="54" y="240"/>
                  <a:pt x="53" y="239"/>
                  <a:pt x="51" y="236"/>
                </a:cubicBezTo>
                <a:cubicBezTo>
                  <a:pt x="51" y="235"/>
                  <a:pt x="51" y="235"/>
                  <a:pt x="51" y="235"/>
                </a:cubicBezTo>
                <a:cubicBezTo>
                  <a:pt x="50" y="235"/>
                  <a:pt x="50" y="235"/>
                  <a:pt x="50" y="235"/>
                </a:cubicBezTo>
                <a:cubicBezTo>
                  <a:pt x="48" y="232"/>
                  <a:pt x="47" y="232"/>
                  <a:pt x="46" y="232"/>
                </a:cubicBezTo>
                <a:cubicBezTo>
                  <a:pt x="46" y="232"/>
                  <a:pt x="45" y="232"/>
                  <a:pt x="40" y="233"/>
                </a:cubicBezTo>
                <a:cubicBezTo>
                  <a:pt x="38" y="234"/>
                  <a:pt x="36" y="234"/>
                  <a:pt x="34" y="235"/>
                </a:cubicBezTo>
                <a:cubicBezTo>
                  <a:pt x="28" y="237"/>
                  <a:pt x="24" y="238"/>
                  <a:pt x="22" y="238"/>
                </a:cubicBezTo>
                <a:cubicBezTo>
                  <a:pt x="21" y="237"/>
                  <a:pt x="20" y="234"/>
                  <a:pt x="19" y="233"/>
                </a:cubicBezTo>
                <a:cubicBezTo>
                  <a:pt x="20" y="232"/>
                  <a:pt x="23" y="229"/>
                  <a:pt x="28" y="224"/>
                </a:cubicBezTo>
                <a:cubicBezTo>
                  <a:pt x="29" y="223"/>
                  <a:pt x="31" y="221"/>
                  <a:pt x="32" y="220"/>
                </a:cubicBezTo>
                <a:cubicBezTo>
                  <a:pt x="36" y="216"/>
                  <a:pt x="37" y="216"/>
                  <a:pt x="37" y="215"/>
                </a:cubicBezTo>
                <a:cubicBezTo>
                  <a:pt x="37" y="215"/>
                  <a:pt x="37" y="215"/>
                  <a:pt x="37" y="214"/>
                </a:cubicBezTo>
                <a:cubicBezTo>
                  <a:pt x="37" y="213"/>
                  <a:pt x="37" y="212"/>
                  <a:pt x="36" y="210"/>
                </a:cubicBezTo>
                <a:cubicBezTo>
                  <a:pt x="36" y="208"/>
                  <a:pt x="36" y="208"/>
                  <a:pt x="36" y="208"/>
                </a:cubicBezTo>
                <a:cubicBezTo>
                  <a:pt x="35" y="208"/>
                  <a:pt x="35" y="208"/>
                  <a:pt x="35" y="208"/>
                </a:cubicBezTo>
                <a:cubicBezTo>
                  <a:pt x="34" y="205"/>
                  <a:pt x="33" y="205"/>
                  <a:pt x="32" y="204"/>
                </a:cubicBezTo>
                <a:cubicBezTo>
                  <a:pt x="31" y="204"/>
                  <a:pt x="31" y="204"/>
                  <a:pt x="26" y="204"/>
                </a:cubicBezTo>
                <a:cubicBezTo>
                  <a:pt x="24" y="204"/>
                  <a:pt x="21" y="205"/>
                  <a:pt x="19" y="205"/>
                </a:cubicBezTo>
                <a:cubicBezTo>
                  <a:pt x="13" y="205"/>
                  <a:pt x="9" y="205"/>
                  <a:pt x="7" y="204"/>
                </a:cubicBezTo>
                <a:cubicBezTo>
                  <a:pt x="7" y="204"/>
                  <a:pt x="6" y="201"/>
                  <a:pt x="6" y="199"/>
                </a:cubicBezTo>
                <a:cubicBezTo>
                  <a:pt x="6" y="199"/>
                  <a:pt x="6" y="199"/>
                  <a:pt x="6" y="199"/>
                </a:cubicBezTo>
                <a:cubicBezTo>
                  <a:pt x="6" y="198"/>
                  <a:pt x="10" y="196"/>
                  <a:pt x="15" y="193"/>
                </a:cubicBezTo>
                <a:cubicBezTo>
                  <a:pt x="17" y="192"/>
                  <a:pt x="19" y="191"/>
                  <a:pt x="21" y="190"/>
                </a:cubicBezTo>
                <a:cubicBezTo>
                  <a:pt x="26" y="187"/>
                  <a:pt x="26" y="187"/>
                  <a:pt x="27" y="186"/>
                </a:cubicBezTo>
                <a:cubicBezTo>
                  <a:pt x="27" y="185"/>
                  <a:pt x="27" y="185"/>
                  <a:pt x="27" y="184"/>
                </a:cubicBezTo>
                <a:cubicBezTo>
                  <a:pt x="27" y="183"/>
                  <a:pt x="27" y="181"/>
                  <a:pt x="27" y="181"/>
                </a:cubicBezTo>
                <a:cubicBezTo>
                  <a:pt x="27" y="179"/>
                  <a:pt x="27" y="179"/>
                  <a:pt x="27" y="179"/>
                </a:cubicBezTo>
                <a:cubicBezTo>
                  <a:pt x="26" y="179"/>
                  <a:pt x="26" y="179"/>
                  <a:pt x="26" y="179"/>
                </a:cubicBezTo>
                <a:cubicBezTo>
                  <a:pt x="26" y="176"/>
                  <a:pt x="25" y="175"/>
                  <a:pt x="25" y="174"/>
                </a:cubicBezTo>
                <a:cubicBezTo>
                  <a:pt x="24" y="174"/>
                  <a:pt x="23" y="174"/>
                  <a:pt x="18" y="173"/>
                </a:cubicBezTo>
                <a:cubicBezTo>
                  <a:pt x="16" y="172"/>
                  <a:pt x="14" y="172"/>
                  <a:pt x="12" y="172"/>
                </a:cubicBezTo>
                <a:cubicBezTo>
                  <a:pt x="6" y="170"/>
                  <a:pt x="2" y="169"/>
                  <a:pt x="1" y="169"/>
                </a:cubicBezTo>
                <a:cubicBezTo>
                  <a:pt x="0" y="168"/>
                  <a:pt x="0" y="167"/>
                  <a:pt x="0" y="165"/>
                </a:cubicBezTo>
                <a:close/>
                <a:moveTo>
                  <a:pt x="252" y="156"/>
                </a:moveTo>
                <a:cubicBezTo>
                  <a:pt x="252" y="104"/>
                  <a:pt x="209" y="62"/>
                  <a:pt x="157" y="62"/>
                </a:cubicBezTo>
                <a:cubicBezTo>
                  <a:pt x="105" y="62"/>
                  <a:pt x="62" y="104"/>
                  <a:pt x="62" y="156"/>
                </a:cubicBezTo>
                <a:cubicBezTo>
                  <a:pt x="62" y="209"/>
                  <a:pt x="105" y="251"/>
                  <a:pt x="157" y="251"/>
                </a:cubicBezTo>
                <a:cubicBezTo>
                  <a:pt x="209" y="251"/>
                  <a:pt x="252" y="209"/>
                  <a:pt x="252" y="156"/>
                </a:cubicBezTo>
                <a:close/>
              </a:path>
            </a:pathLst>
          </a:custGeom>
          <a:solidFill>
            <a:srgbClr val="F04077"/>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92" name="Freeform 5">
            <a:extLst>
              <a:ext uri="{FF2B5EF4-FFF2-40B4-BE49-F238E27FC236}">
                <a16:creationId xmlns:a16="http://schemas.microsoft.com/office/drawing/2014/main" xmlns="" id="{33ADFFEE-B249-4134-BEC5-02ADE3E37E44}"/>
              </a:ext>
            </a:extLst>
          </p:cNvPr>
          <p:cNvSpPr>
            <a:spLocks noEditPoints="1"/>
          </p:cNvSpPr>
          <p:nvPr/>
        </p:nvSpPr>
        <p:spPr bwMode="auto">
          <a:xfrm>
            <a:off x="5481638" y="4249738"/>
            <a:ext cx="1773237" cy="1771650"/>
          </a:xfrm>
          <a:custGeom>
            <a:avLst/>
            <a:gdLst>
              <a:gd name="T0" fmla="*/ 2147483647 w 360"/>
              <a:gd name="T1" fmla="*/ 2147483647 h 360"/>
              <a:gd name="T2" fmla="*/ 2147483647 w 360"/>
              <a:gd name="T3" fmla="*/ 2147483647 h 360"/>
              <a:gd name="T4" fmla="*/ 2147483647 w 360"/>
              <a:gd name="T5" fmla="*/ 2147483647 h 360"/>
              <a:gd name="T6" fmla="*/ 2147483647 w 360"/>
              <a:gd name="T7" fmla="*/ 2147483647 h 360"/>
              <a:gd name="T8" fmla="*/ 2147483647 w 360"/>
              <a:gd name="T9" fmla="*/ 2147483647 h 360"/>
              <a:gd name="T10" fmla="*/ 2147483647 w 360"/>
              <a:gd name="T11" fmla="*/ 2147483647 h 360"/>
              <a:gd name="T12" fmla="*/ 2147483647 w 360"/>
              <a:gd name="T13" fmla="*/ 2147483647 h 360"/>
              <a:gd name="T14" fmla="*/ 2147483647 w 360"/>
              <a:gd name="T15" fmla="*/ 2147483647 h 360"/>
              <a:gd name="T16" fmla="*/ 2147483647 w 360"/>
              <a:gd name="T17" fmla="*/ 2147483647 h 360"/>
              <a:gd name="T18" fmla="*/ 2147483647 w 360"/>
              <a:gd name="T19" fmla="*/ 2147483647 h 360"/>
              <a:gd name="T20" fmla="*/ 2147483647 w 360"/>
              <a:gd name="T21" fmla="*/ 2147483647 h 360"/>
              <a:gd name="T22" fmla="*/ 2147483647 w 360"/>
              <a:gd name="T23" fmla="*/ 2147483647 h 360"/>
              <a:gd name="T24" fmla="*/ 2147483647 w 360"/>
              <a:gd name="T25" fmla="*/ 2147483647 h 360"/>
              <a:gd name="T26" fmla="*/ 2147483647 w 360"/>
              <a:gd name="T27" fmla="*/ 2147483647 h 360"/>
              <a:gd name="T28" fmla="*/ 2147483647 w 360"/>
              <a:gd name="T29" fmla="*/ 2147483647 h 360"/>
              <a:gd name="T30" fmla="*/ 2147483647 w 360"/>
              <a:gd name="T31" fmla="*/ 2147483647 h 360"/>
              <a:gd name="T32" fmla="*/ 2147483647 w 360"/>
              <a:gd name="T33" fmla="*/ 2147483647 h 360"/>
              <a:gd name="T34" fmla="*/ 2147483647 w 360"/>
              <a:gd name="T35" fmla="*/ 2147483647 h 360"/>
              <a:gd name="T36" fmla="*/ 2147483647 w 360"/>
              <a:gd name="T37" fmla="*/ 2147483647 h 360"/>
              <a:gd name="T38" fmla="*/ 2147483647 w 360"/>
              <a:gd name="T39" fmla="*/ 2147483647 h 360"/>
              <a:gd name="T40" fmla="*/ 2147483647 w 360"/>
              <a:gd name="T41" fmla="*/ 2147483647 h 360"/>
              <a:gd name="T42" fmla="*/ 2147483647 w 360"/>
              <a:gd name="T43" fmla="*/ 2147483647 h 360"/>
              <a:gd name="T44" fmla="*/ 2147483647 w 360"/>
              <a:gd name="T45" fmla="*/ 2147483647 h 360"/>
              <a:gd name="T46" fmla="*/ 2147483647 w 360"/>
              <a:gd name="T47" fmla="*/ 2147483647 h 360"/>
              <a:gd name="T48" fmla="*/ 2147483647 w 360"/>
              <a:gd name="T49" fmla="*/ 2147483647 h 360"/>
              <a:gd name="T50" fmla="*/ 2147483647 w 360"/>
              <a:gd name="T51" fmla="*/ 2147483647 h 360"/>
              <a:gd name="T52" fmla="*/ 2147483647 w 360"/>
              <a:gd name="T53" fmla="*/ 2147483647 h 360"/>
              <a:gd name="T54" fmla="*/ 2147483647 w 360"/>
              <a:gd name="T55" fmla="*/ 2147483647 h 360"/>
              <a:gd name="T56" fmla="*/ 2147483647 w 360"/>
              <a:gd name="T57" fmla="*/ 2147483647 h 360"/>
              <a:gd name="T58" fmla="*/ 2147483647 w 360"/>
              <a:gd name="T59" fmla="*/ 2147483647 h 360"/>
              <a:gd name="T60" fmla="*/ 2147483647 w 360"/>
              <a:gd name="T61" fmla="*/ 2147483647 h 360"/>
              <a:gd name="T62" fmla="*/ 2147483647 w 360"/>
              <a:gd name="T63" fmla="*/ 2147483647 h 360"/>
              <a:gd name="T64" fmla="*/ 2147483647 w 360"/>
              <a:gd name="T65" fmla="*/ 2147483647 h 360"/>
              <a:gd name="T66" fmla="*/ 2147483647 w 360"/>
              <a:gd name="T67" fmla="*/ 2147483647 h 360"/>
              <a:gd name="T68" fmla="*/ 2147483647 w 360"/>
              <a:gd name="T69" fmla="*/ 2147483647 h 360"/>
              <a:gd name="T70" fmla="*/ 2147483647 w 360"/>
              <a:gd name="T71" fmla="*/ 2147483647 h 360"/>
              <a:gd name="T72" fmla="*/ 2147483647 w 360"/>
              <a:gd name="T73" fmla="*/ 2147483647 h 360"/>
              <a:gd name="T74" fmla="*/ 2147483647 w 360"/>
              <a:gd name="T75" fmla="*/ 2147483647 h 360"/>
              <a:gd name="T76" fmla="*/ 2147483647 w 360"/>
              <a:gd name="T77" fmla="*/ 2147483647 h 360"/>
              <a:gd name="T78" fmla="*/ 2147483647 w 360"/>
              <a:gd name="T79" fmla="*/ 2147483647 h 360"/>
              <a:gd name="T80" fmla="*/ 2147483647 w 360"/>
              <a:gd name="T81" fmla="*/ 2147483647 h 360"/>
              <a:gd name="T82" fmla="*/ 2147483647 w 360"/>
              <a:gd name="T83" fmla="*/ 2147483647 h 360"/>
              <a:gd name="T84" fmla="*/ 2147483647 w 360"/>
              <a:gd name="T85" fmla="*/ 2147483647 h 360"/>
              <a:gd name="T86" fmla="*/ 2147483647 w 360"/>
              <a:gd name="T87" fmla="*/ 2147483647 h 360"/>
              <a:gd name="T88" fmla="*/ 2147483647 w 360"/>
              <a:gd name="T89" fmla="*/ 2147483647 h 360"/>
              <a:gd name="T90" fmla="*/ 2147483647 w 360"/>
              <a:gd name="T91" fmla="*/ 2147483647 h 360"/>
              <a:gd name="T92" fmla="*/ 2147483647 w 360"/>
              <a:gd name="T93" fmla="*/ 2147483647 h 360"/>
              <a:gd name="T94" fmla="*/ 2147483647 w 360"/>
              <a:gd name="T95" fmla="*/ 2147483647 h 360"/>
              <a:gd name="T96" fmla="*/ 2147483647 w 360"/>
              <a:gd name="T97" fmla="*/ 2147483647 h 360"/>
              <a:gd name="T98" fmla="*/ 2147483647 w 360"/>
              <a:gd name="T99" fmla="*/ 2147483647 h 360"/>
              <a:gd name="T100" fmla="*/ 2147483647 w 360"/>
              <a:gd name="T101" fmla="*/ 2147483647 h 360"/>
              <a:gd name="T102" fmla="*/ 2147483647 w 360"/>
              <a:gd name="T103" fmla="*/ 2147483647 h 360"/>
              <a:gd name="T104" fmla="*/ 2147483647 w 360"/>
              <a:gd name="T105" fmla="*/ 2147483647 h 360"/>
              <a:gd name="T106" fmla="*/ 2147483647 w 360"/>
              <a:gd name="T107" fmla="*/ 2147483647 h 360"/>
              <a:gd name="T108" fmla="*/ 2147483647 w 360"/>
              <a:gd name="T109" fmla="*/ 2147483647 h 360"/>
              <a:gd name="T110" fmla="*/ 2147483647 w 360"/>
              <a:gd name="T111" fmla="*/ 2147483647 h 36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60" h="360">
                <a:moveTo>
                  <a:pt x="0" y="166"/>
                </a:moveTo>
                <a:cubicBezTo>
                  <a:pt x="0" y="165"/>
                  <a:pt x="0" y="164"/>
                  <a:pt x="0" y="164"/>
                </a:cubicBezTo>
                <a:cubicBezTo>
                  <a:pt x="1" y="163"/>
                  <a:pt x="6" y="162"/>
                  <a:pt x="13" y="161"/>
                </a:cubicBezTo>
                <a:cubicBezTo>
                  <a:pt x="16" y="161"/>
                  <a:pt x="18" y="160"/>
                  <a:pt x="20" y="160"/>
                </a:cubicBezTo>
                <a:cubicBezTo>
                  <a:pt x="27" y="159"/>
                  <a:pt x="28" y="159"/>
                  <a:pt x="28" y="158"/>
                </a:cubicBezTo>
                <a:cubicBezTo>
                  <a:pt x="29" y="157"/>
                  <a:pt x="30" y="156"/>
                  <a:pt x="30" y="152"/>
                </a:cubicBezTo>
                <a:cubicBezTo>
                  <a:pt x="30" y="152"/>
                  <a:pt x="30" y="152"/>
                  <a:pt x="30" y="152"/>
                </a:cubicBezTo>
                <a:cubicBezTo>
                  <a:pt x="30" y="152"/>
                  <a:pt x="30" y="152"/>
                  <a:pt x="30" y="152"/>
                </a:cubicBezTo>
                <a:cubicBezTo>
                  <a:pt x="31" y="151"/>
                  <a:pt x="31" y="150"/>
                  <a:pt x="31" y="148"/>
                </a:cubicBezTo>
                <a:cubicBezTo>
                  <a:pt x="31" y="147"/>
                  <a:pt x="31" y="146"/>
                  <a:pt x="31" y="145"/>
                </a:cubicBezTo>
                <a:cubicBezTo>
                  <a:pt x="30" y="144"/>
                  <a:pt x="29" y="143"/>
                  <a:pt x="24" y="141"/>
                </a:cubicBezTo>
                <a:cubicBezTo>
                  <a:pt x="22" y="139"/>
                  <a:pt x="20" y="138"/>
                  <a:pt x="18" y="137"/>
                </a:cubicBezTo>
                <a:cubicBezTo>
                  <a:pt x="12" y="133"/>
                  <a:pt x="8" y="130"/>
                  <a:pt x="7" y="129"/>
                </a:cubicBezTo>
                <a:cubicBezTo>
                  <a:pt x="7" y="129"/>
                  <a:pt x="7" y="129"/>
                  <a:pt x="7" y="128"/>
                </a:cubicBezTo>
                <a:cubicBezTo>
                  <a:pt x="7" y="126"/>
                  <a:pt x="8" y="123"/>
                  <a:pt x="9" y="123"/>
                </a:cubicBezTo>
                <a:cubicBezTo>
                  <a:pt x="10" y="123"/>
                  <a:pt x="15" y="122"/>
                  <a:pt x="22" y="123"/>
                </a:cubicBezTo>
                <a:cubicBezTo>
                  <a:pt x="25" y="123"/>
                  <a:pt x="27" y="124"/>
                  <a:pt x="29" y="124"/>
                </a:cubicBezTo>
                <a:cubicBezTo>
                  <a:pt x="36" y="124"/>
                  <a:pt x="36" y="124"/>
                  <a:pt x="37" y="124"/>
                </a:cubicBezTo>
                <a:cubicBezTo>
                  <a:pt x="38" y="123"/>
                  <a:pt x="39" y="122"/>
                  <a:pt x="41" y="119"/>
                </a:cubicBezTo>
                <a:cubicBezTo>
                  <a:pt x="41" y="119"/>
                  <a:pt x="41" y="119"/>
                  <a:pt x="41" y="119"/>
                </a:cubicBezTo>
                <a:cubicBezTo>
                  <a:pt x="41" y="118"/>
                  <a:pt x="41" y="118"/>
                  <a:pt x="41" y="118"/>
                </a:cubicBezTo>
                <a:cubicBezTo>
                  <a:pt x="42" y="116"/>
                  <a:pt x="43" y="114"/>
                  <a:pt x="43" y="113"/>
                </a:cubicBezTo>
                <a:cubicBezTo>
                  <a:pt x="43" y="113"/>
                  <a:pt x="43" y="112"/>
                  <a:pt x="43" y="111"/>
                </a:cubicBezTo>
                <a:cubicBezTo>
                  <a:pt x="42" y="111"/>
                  <a:pt x="42" y="110"/>
                  <a:pt x="38" y="106"/>
                </a:cubicBezTo>
                <a:cubicBezTo>
                  <a:pt x="36" y="104"/>
                  <a:pt x="34" y="103"/>
                  <a:pt x="32" y="101"/>
                </a:cubicBezTo>
                <a:cubicBezTo>
                  <a:pt x="27" y="95"/>
                  <a:pt x="24" y="92"/>
                  <a:pt x="23" y="91"/>
                </a:cubicBezTo>
                <a:cubicBezTo>
                  <a:pt x="24" y="89"/>
                  <a:pt x="26" y="86"/>
                  <a:pt x="27" y="85"/>
                </a:cubicBezTo>
                <a:cubicBezTo>
                  <a:pt x="28" y="85"/>
                  <a:pt x="32" y="86"/>
                  <a:pt x="40" y="88"/>
                </a:cubicBezTo>
                <a:cubicBezTo>
                  <a:pt x="42" y="89"/>
                  <a:pt x="44" y="90"/>
                  <a:pt x="46" y="91"/>
                </a:cubicBezTo>
                <a:cubicBezTo>
                  <a:pt x="52" y="93"/>
                  <a:pt x="53" y="93"/>
                  <a:pt x="54" y="93"/>
                </a:cubicBezTo>
                <a:cubicBezTo>
                  <a:pt x="55" y="92"/>
                  <a:pt x="56" y="92"/>
                  <a:pt x="58" y="88"/>
                </a:cubicBezTo>
                <a:cubicBezTo>
                  <a:pt x="59" y="88"/>
                  <a:pt x="59" y="88"/>
                  <a:pt x="59" y="88"/>
                </a:cubicBezTo>
                <a:cubicBezTo>
                  <a:pt x="59" y="88"/>
                  <a:pt x="59" y="88"/>
                  <a:pt x="59" y="88"/>
                </a:cubicBezTo>
                <a:cubicBezTo>
                  <a:pt x="62" y="84"/>
                  <a:pt x="62" y="83"/>
                  <a:pt x="62" y="83"/>
                </a:cubicBezTo>
                <a:cubicBezTo>
                  <a:pt x="62" y="82"/>
                  <a:pt x="62" y="82"/>
                  <a:pt x="62" y="82"/>
                </a:cubicBezTo>
                <a:cubicBezTo>
                  <a:pt x="62" y="81"/>
                  <a:pt x="62" y="80"/>
                  <a:pt x="59" y="75"/>
                </a:cubicBezTo>
                <a:cubicBezTo>
                  <a:pt x="57" y="73"/>
                  <a:pt x="56" y="71"/>
                  <a:pt x="54" y="69"/>
                </a:cubicBezTo>
                <a:cubicBezTo>
                  <a:pt x="51" y="63"/>
                  <a:pt x="49" y="58"/>
                  <a:pt x="48" y="57"/>
                </a:cubicBezTo>
                <a:cubicBezTo>
                  <a:pt x="49" y="56"/>
                  <a:pt x="52" y="53"/>
                  <a:pt x="53" y="52"/>
                </a:cubicBezTo>
                <a:cubicBezTo>
                  <a:pt x="54" y="53"/>
                  <a:pt x="58" y="55"/>
                  <a:pt x="64" y="59"/>
                </a:cubicBezTo>
                <a:cubicBezTo>
                  <a:pt x="67" y="60"/>
                  <a:pt x="69" y="61"/>
                  <a:pt x="70" y="62"/>
                </a:cubicBezTo>
                <a:cubicBezTo>
                  <a:pt x="76" y="66"/>
                  <a:pt x="77" y="66"/>
                  <a:pt x="78" y="66"/>
                </a:cubicBezTo>
                <a:cubicBezTo>
                  <a:pt x="79" y="66"/>
                  <a:pt x="80" y="65"/>
                  <a:pt x="83" y="63"/>
                </a:cubicBezTo>
                <a:cubicBezTo>
                  <a:pt x="84" y="63"/>
                  <a:pt x="84" y="63"/>
                  <a:pt x="84" y="63"/>
                </a:cubicBezTo>
                <a:cubicBezTo>
                  <a:pt x="84" y="62"/>
                  <a:pt x="84" y="62"/>
                  <a:pt x="84" y="62"/>
                </a:cubicBezTo>
                <a:cubicBezTo>
                  <a:pt x="87" y="60"/>
                  <a:pt x="88" y="59"/>
                  <a:pt x="88" y="57"/>
                </a:cubicBezTo>
                <a:cubicBezTo>
                  <a:pt x="88" y="56"/>
                  <a:pt x="88" y="56"/>
                  <a:pt x="86" y="50"/>
                </a:cubicBezTo>
                <a:cubicBezTo>
                  <a:pt x="85" y="48"/>
                  <a:pt x="84" y="46"/>
                  <a:pt x="84" y="43"/>
                </a:cubicBezTo>
                <a:cubicBezTo>
                  <a:pt x="81" y="36"/>
                  <a:pt x="80" y="31"/>
                  <a:pt x="80" y="30"/>
                </a:cubicBezTo>
                <a:cubicBezTo>
                  <a:pt x="81" y="29"/>
                  <a:pt x="84" y="27"/>
                  <a:pt x="86" y="27"/>
                </a:cubicBezTo>
                <a:cubicBezTo>
                  <a:pt x="87" y="27"/>
                  <a:pt x="90" y="30"/>
                  <a:pt x="96" y="35"/>
                </a:cubicBezTo>
                <a:cubicBezTo>
                  <a:pt x="97" y="37"/>
                  <a:pt x="99" y="39"/>
                  <a:pt x="100" y="40"/>
                </a:cubicBezTo>
                <a:cubicBezTo>
                  <a:pt x="105" y="45"/>
                  <a:pt x="106" y="45"/>
                  <a:pt x="107" y="46"/>
                </a:cubicBezTo>
                <a:cubicBezTo>
                  <a:pt x="108" y="46"/>
                  <a:pt x="109" y="46"/>
                  <a:pt x="112" y="44"/>
                </a:cubicBezTo>
                <a:cubicBezTo>
                  <a:pt x="114" y="44"/>
                  <a:pt x="114" y="44"/>
                  <a:pt x="114" y="44"/>
                </a:cubicBezTo>
                <a:cubicBezTo>
                  <a:pt x="114" y="43"/>
                  <a:pt x="114" y="43"/>
                  <a:pt x="114" y="43"/>
                </a:cubicBezTo>
                <a:cubicBezTo>
                  <a:pt x="118" y="42"/>
                  <a:pt x="118" y="40"/>
                  <a:pt x="119" y="40"/>
                </a:cubicBezTo>
                <a:cubicBezTo>
                  <a:pt x="119" y="39"/>
                  <a:pt x="119" y="39"/>
                  <a:pt x="119" y="39"/>
                </a:cubicBezTo>
                <a:cubicBezTo>
                  <a:pt x="119" y="39"/>
                  <a:pt x="119" y="39"/>
                  <a:pt x="119" y="39"/>
                </a:cubicBezTo>
                <a:cubicBezTo>
                  <a:pt x="119" y="38"/>
                  <a:pt x="119" y="36"/>
                  <a:pt x="118" y="32"/>
                </a:cubicBezTo>
                <a:cubicBezTo>
                  <a:pt x="118" y="30"/>
                  <a:pt x="118" y="27"/>
                  <a:pt x="118" y="24"/>
                </a:cubicBezTo>
                <a:cubicBezTo>
                  <a:pt x="117" y="19"/>
                  <a:pt x="117" y="13"/>
                  <a:pt x="117" y="11"/>
                </a:cubicBezTo>
                <a:cubicBezTo>
                  <a:pt x="117" y="11"/>
                  <a:pt x="117" y="11"/>
                  <a:pt x="117" y="11"/>
                </a:cubicBezTo>
                <a:cubicBezTo>
                  <a:pt x="118" y="10"/>
                  <a:pt x="122" y="9"/>
                  <a:pt x="124" y="9"/>
                </a:cubicBezTo>
                <a:cubicBezTo>
                  <a:pt x="124" y="10"/>
                  <a:pt x="127" y="14"/>
                  <a:pt x="131" y="20"/>
                </a:cubicBezTo>
                <a:cubicBezTo>
                  <a:pt x="132" y="22"/>
                  <a:pt x="134" y="24"/>
                  <a:pt x="135" y="26"/>
                </a:cubicBezTo>
                <a:cubicBezTo>
                  <a:pt x="138" y="31"/>
                  <a:pt x="139" y="32"/>
                  <a:pt x="140" y="32"/>
                </a:cubicBezTo>
                <a:cubicBezTo>
                  <a:pt x="140" y="33"/>
                  <a:pt x="142" y="33"/>
                  <a:pt x="146" y="32"/>
                </a:cubicBezTo>
                <a:cubicBezTo>
                  <a:pt x="148" y="33"/>
                  <a:pt x="148" y="33"/>
                  <a:pt x="148" y="33"/>
                </a:cubicBezTo>
                <a:cubicBezTo>
                  <a:pt x="148" y="32"/>
                  <a:pt x="148" y="32"/>
                  <a:pt x="148" y="32"/>
                </a:cubicBezTo>
                <a:cubicBezTo>
                  <a:pt x="150" y="31"/>
                  <a:pt x="152" y="30"/>
                  <a:pt x="153" y="29"/>
                </a:cubicBezTo>
                <a:cubicBezTo>
                  <a:pt x="153" y="29"/>
                  <a:pt x="153" y="28"/>
                  <a:pt x="154" y="24"/>
                </a:cubicBezTo>
                <a:cubicBezTo>
                  <a:pt x="154" y="20"/>
                  <a:pt x="154" y="20"/>
                  <a:pt x="154" y="20"/>
                </a:cubicBezTo>
                <a:cubicBezTo>
                  <a:pt x="155" y="18"/>
                  <a:pt x="155" y="16"/>
                  <a:pt x="155" y="14"/>
                </a:cubicBezTo>
                <a:cubicBezTo>
                  <a:pt x="156" y="7"/>
                  <a:pt x="157" y="3"/>
                  <a:pt x="158" y="1"/>
                </a:cubicBezTo>
                <a:cubicBezTo>
                  <a:pt x="159" y="1"/>
                  <a:pt x="163" y="0"/>
                  <a:pt x="164" y="1"/>
                </a:cubicBezTo>
                <a:cubicBezTo>
                  <a:pt x="165" y="2"/>
                  <a:pt x="167" y="6"/>
                  <a:pt x="169" y="13"/>
                </a:cubicBezTo>
                <a:cubicBezTo>
                  <a:pt x="170" y="15"/>
                  <a:pt x="171" y="18"/>
                  <a:pt x="172" y="20"/>
                </a:cubicBezTo>
                <a:cubicBezTo>
                  <a:pt x="173" y="26"/>
                  <a:pt x="174" y="27"/>
                  <a:pt x="175" y="27"/>
                </a:cubicBezTo>
                <a:cubicBezTo>
                  <a:pt x="175" y="28"/>
                  <a:pt x="177" y="28"/>
                  <a:pt x="181" y="28"/>
                </a:cubicBezTo>
                <a:cubicBezTo>
                  <a:pt x="181" y="29"/>
                  <a:pt x="181" y="29"/>
                  <a:pt x="181" y="29"/>
                </a:cubicBezTo>
                <a:cubicBezTo>
                  <a:pt x="182" y="28"/>
                  <a:pt x="182" y="28"/>
                  <a:pt x="182" y="28"/>
                </a:cubicBezTo>
                <a:cubicBezTo>
                  <a:pt x="187" y="29"/>
                  <a:pt x="188" y="28"/>
                  <a:pt x="188" y="27"/>
                </a:cubicBezTo>
                <a:cubicBezTo>
                  <a:pt x="189" y="27"/>
                  <a:pt x="189" y="26"/>
                  <a:pt x="191" y="21"/>
                </a:cubicBezTo>
                <a:cubicBezTo>
                  <a:pt x="192" y="18"/>
                  <a:pt x="193" y="16"/>
                  <a:pt x="194" y="13"/>
                </a:cubicBezTo>
                <a:cubicBezTo>
                  <a:pt x="197" y="7"/>
                  <a:pt x="199" y="2"/>
                  <a:pt x="200" y="1"/>
                </a:cubicBezTo>
                <a:cubicBezTo>
                  <a:pt x="201" y="1"/>
                  <a:pt x="205" y="1"/>
                  <a:pt x="206" y="2"/>
                </a:cubicBezTo>
                <a:cubicBezTo>
                  <a:pt x="207" y="3"/>
                  <a:pt x="207" y="8"/>
                  <a:pt x="208" y="15"/>
                </a:cubicBezTo>
                <a:cubicBezTo>
                  <a:pt x="208" y="18"/>
                  <a:pt x="209" y="20"/>
                  <a:pt x="209" y="22"/>
                </a:cubicBezTo>
                <a:cubicBezTo>
                  <a:pt x="209" y="29"/>
                  <a:pt x="209" y="30"/>
                  <a:pt x="210" y="30"/>
                </a:cubicBezTo>
                <a:cubicBezTo>
                  <a:pt x="211" y="31"/>
                  <a:pt x="212" y="32"/>
                  <a:pt x="216" y="33"/>
                </a:cubicBezTo>
                <a:cubicBezTo>
                  <a:pt x="216" y="33"/>
                  <a:pt x="216" y="33"/>
                  <a:pt x="216" y="33"/>
                </a:cubicBezTo>
                <a:cubicBezTo>
                  <a:pt x="217" y="33"/>
                  <a:pt x="217" y="33"/>
                  <a:pt x="217" y="33"/>
                </a:cubicBezTo>
                <a:cubicBezTo>
                  <a:pt x="221" y="34"/>
                  <a:pt x="222" y="34"/>
                  <a:pt x="223" y="33"/>
                </a:cubicBezTo>
                <a:cubicBezTo>
                  <a:pt x="224" y="33"/>
                  <a:pt x="225" y="32"/>
                  <a:pt x="228" y="28"/>
                </a:cubicBezTo>
                <a:cubicBezTo>
                  <a:pt x="229" y="26"/>
                  <a:pt x="230" y="23"/>
                  <a:pt x="232" y="21"/>
                </a:cubicBezTo>
                <a:cubicBezTo>
                  <a:pt x="236" y="15"/>
                  <a:pt x="239" y="12"/>
                  <a:pt x="240" y="11"/>
                </a:cubicBezTo>
                <a:cubicBezTo>
                  <a:pt x="242" y="11"/>
                  <a:pt x="246" y="12"/>
                  <a:pt x="247" y="13"/>
                </a:cubicBezTo>
                <a:cubicBezTo>
                  <a:pt x="247" y="14"/>
                  <a:pt x="247" y="18"/>
                  <a:pt x="246" y="24"/>
                </a:cubicBezTo>
                <a:cubicBezTo>
                  <a:pt x="246" y="25"/>
                  <a:pt x="245" y="26"/>
                  <a:pt x="245" y="26"/>
                </a:cubicBezTo>
                <a:cubicBezTo>
                  <a:pt x="245" y="29"/>
                  <a:pt x="245" y="31"/>
                  <a:pt x="244" y="33"/>
                </a:cubicBezTo>
                <a:cubicBezTo>
                  <a:pt x="244" y="35"/>
                  <a:pt x="244" y="37"/>
                  <a:pt x="244" y="38"/>
                </a:cubicBezTo>
                <a:cubicBezTo>
                  <a:pt x="243" y="40"/>
                  <a:pt x="243" y="41"/>
                  <a:pt x="244" y="41"/>
                </a:cubicBezTo>
                <a:cubicBezTo>
                  <a:pt x="244" y="42"/>
                  <a:pt x="245" y="43"/>
                  <a:pt x="249" y="45"/>
                </a:cubicBezTo>
                <a:cubicBezTo>
                  <a:pt x="249" y="47"/>
                  <a:pt x="249" y="47"/>
                  <a:pt x="249" y="47"/>
                </a:cubicBezTo>
                <a:cubicBezTo>
                  <a:pt x="250" y="46"/>
                  <a:pt x="250" y="46"/>
                  <a:pt x="250" y="46"/>
                </a:cubicBezTo>
                <a:cubicBezTo>
                  <a:pt x="253" y="48"/>
                  <a:pt x="255" y="48"/>
                  <a:pt x="256" y="47"/>
                </a:cubicBezTo>
                <a:cubicBezTo>
                  <a:pt x="257" y="47"/>
                  <a:pt x="257" y="47"/>
                  <a:pt x="261" y="43"/>
                </a:cubicBezTo>
                <a:cubicBezTo>
                  <a:pt x="263" y="41"/>
                  <a:pt x="265" y="39"/>
                  <a:pt x="267" y="38"/>
                </a:cubicBezTo>
                <a:cubicBezTo>
                  <a:pt x="273" y="33"/>
                  <a:pt x="276" y="30"/>
                  <a:pt x="278" y="29"/>
                </a:cubicBezTo>
                <a:cubicBezTo>
                  <a:pt x="279" y="30"/>
                  <a:pt x="283" y="32"/>
                  <a:pt x="283" y="33"/>
                </a:cubicBezTo>
                <a:cubicBezTo>
                  <a:pt x="283" y="35"/>
                  <a:pt x="281" y="40"/>
                  <a:pt x="279" y="46"/>
                </a:cubicBezTo>
                <a:cubicBezTo>
                  <a:pt x="278" y="48"/>
                  <a:pt x="277" y="50"/>
                  <a:pt x="276" y="52"/>
                </a:cubicBezTo>
                <a:cubicBezTo>
                  <a:pt x="275" y="56"/>
                  <a:pt x="274" y="58"/>
                  <a:pt x="274" y="59"/>
                </a:cubicBezTo>
                <a:cubicBezTo>
                  <a:pt x="274" y="59"/>
                  <a:pt x="274" y="59"/>
                  <a:pt x="274" y="59"/>
                </a:cubicBezTo>
                <a:cubicBezTo>
                  <a:pt x="274" y="60"/>
                  <a:pt x="274" y="60"/>
                  <a:pt x="274" y="60"/>
                </a:cubicBezTo>
                <a:cubicBezTo>
                  <a:pt x="274" y="61"/>
                  <a:pt x="275" y="62"/>
                  <a:pt x="278" y="64"/>
                </a:cubicBezTo>
                <a:cubicBezTo>
                  <a:pt x="278" y="66"/>
                  <a:pt x="278" y="66"/>
                  <a:pt x="278" y="66"/>
                </a:cubicBezTo>
                <a:cubicBezTo>
                  <a:pt x="279" y="66"/>
                  <a:pt x="279" y="66"/>
                  <a:pt x="279" y="66"/>
                </a:cubicBezTo>
                <a:cubicBezTo>
                  <a:pt x="282" y="68"/>
                  <a:pt x="283" y="69"/>
                  <a:pt x="284" y="69"/>
                </a:cubicBezTo>
                <a:cubicBezTo>
                  <a:pt x="285" y="69"/>
                  <a:pt x="286" y="68"/>
                  <a:pt x="291" y="65"/>
                </a:cubicBezTo>
                <a:cubicBezTo>
                  <a:pt x="293" y="64"/>
                  <a:pt x="295" y="63"/>
                  <a:pt x="298" y="62"/>
                </a:cubicBezTo>
                <a:cubicBezTo>
                  <a:pt x="304" y="58"/>
                  <a:pt x="308" y="56"/>
                  <a:pt x="310" y="56"/>
                </a:cubicBezTo>
                <a:cubicBezTo>
                  <a:pt x="311" y="57"/>
                  <a:pt x="314" y="60"/>
                  <a:pt x="314" y="61"/>
                </a:cubicBezTo>
                <a:cubicBezTo>
                  <a:pt x="314" y="62"/>
                  <a:pt x="312" y="66"/>
                  <a:pt x="307" y="72"/>
                </a:cubicBezTo>
                <a:cubicBezTo>
                  <a:pt x="306" y="74"/>
                  <a:pt x="305" y="76"/>
                  <a:pt x="303" y="78"/>
                </a:cubicBezTo>
                <a:cubicBezTo>
                  <a:pt x="300" y="83"/>
                  <a:pt x="299" y="84"/>
                  <a:pt x="299" y="85"/>
                </a:cubicBezTo>
                <a:cubicBezTo>
                  <a:pt x="299" y="85"/>
                  <a:pt x="299" y="85"/>
                  <a:pt x="299" y="85"/>
                </a:cubicBezTo>
                <a:cubicBezTo>
                  <a:pt x="299" y="85"/>
                  <a:pt x="299" y="85"/>
                  <a:pt x="299" y="85"/>
                </a:cubicBezTo>
                <a:cubicBezTo>
                  <a:pt x="299" y="86"/>
                  <a:pt x="300" y="88"/>
                  <a:pt x="302" y="90"/>
                </a:cubicBezTo>
                <a:cubicBezTo>
                  <a:pt x="302" y="93"/>
                  <a:pt x="302" y="93"/>
                  <a:pt x="302" y="93"/>
                </a:cubicBezTo>
                <a:cubicBezTo>
                  <a:pt x="303" y="92"/>
                  <a:pt x="303" y="92"/>
                  <a:pt x="303" y="92"/>
                </a:cubicBezTo>
                <a:cubicBezTo>
                  <a:pt x="305" y="95"/>
                  <a:pt x="306" y="96"/>
                  <a:pt x="307" y="96"/>
                </a:cubicBezTo>
                <a:cubicBezTo>
                  <a:pt x="308" y="96"/>
                  <a:pt x="309" y="96"/>
                  <a:pt x="314" y="94"/>
                </a:cubicBezTo>
                <a:cubicBezTo>
                  <a:pt x="317" y="94"/>
                  <a:pt x="319" y="93"/>
                  <a:pt x="322" y="92"/>
                </a:cubicBezTo>
                <a:cubicBezTo>
                  <a:pt x="329" y="90"/>
                  <a:pt x="334" y="89"/>
                  <a:pt x="335" y="89"/>
                </a:cubicBezTo>
                <a:cubicBezTo>
                  <a:pt x="336" y="90"/>
                  <a:pt x="338" y="94"/>
                  <a:pt x="338" y="95"/>
                </a:cubicBezTo>
                <a:cubicBezTo>
                  <a:pt x="337" y="96"/>
                  <a:pt x="335" y="99"/>
                  <a:pt x="329" y="105"/>
                </a:cubicBezTo>
                <a:cubicBezTo>
                  <a:pt x="327" y="106"/>
                  <a:pt x="325" y="108"/>
                  <a:pt x="324" y="109"/>
                </a:cubicBezTo>
                <a:cubicBezTo>
                  <a:pt x="319" y="113"/>
                  <a:pt x="318" y="114"/>
                  <a:pt x="318" y="115"/>
                </a:cubicBezTo>
                <a:cubicBezTo>
                  <a:pt x="318" y="115"/>
                  <a:pt x="318" y="115"/>
                  <a:pt x="318" y="115"/>
                </a:cubicBezTo>
                <a:cubicBezTo>
                  <a:pt x="318" y="117"/>
                  <a:pt x="318" y="118"/>
                  <a:pt x="319" y="121"/>
                </a:cubicBezTo>
                <a:cubicBezTo>
                  <a:pt x="319" y="123"/>
                  <a:pt x="319" y="123"/>
                  <a:pt x="319" y="123"/>
                </a:cubicBezTo>
                <a:cubicBezTo>
                  <a:pt x="320" y="123"/>
                  <a:pt x="320" y="123"/>
                  <a:pt x="320" y="123"/>
                </a:cubicBezTo>
                <a:cubicBezTo>
                  <a:pt x="321" y="126"/>
                  <a:pt x="322" y="127"/>
                  <a:pt x="323" y="128"/>
                </a:cubicBezTo>
                <a:cubicBezTo>
                  <a:pt x="324" y="128"/>
                  <a:pt x="325" y="128"/>
                  <a:pt x="331" y="128"/>
                </a:cubicBezTo>
                <a:cubicBezTo>
                  <a:pt x="333" y="128"/>
                  <a:pt x="336" y="127"/>
                  <a:pt x="338" y="127"/>
                </a:cubicBezTo>
                <a:cubicBezTo>
                  <a:pt x="346" y="127"/>
                  <a:pt x="350" y="127"/>
                  <a:pt x="352" y="128"/>
                </a:cubicBezTo>
                <a:cubicBezTo>
                  <a:pt x="352" y="129"/>
                  <a:pt x="354" y="132"/>
                  <a:pt x="353" y="134"/>
                </a:cubicBezTo>
                <a:cubicBezTo>
                  <a:pt x="353" y="134"/>
                  <a:pt x="353" y="134"/>
                  <a:pt x="353" y="134"/>
                </a:cubicBezTo>
                <a:cubicBezTo>
                  <a:pt x="352" y="135"/>
                  <a:pt x="349" y="138"/>
                  <a:pt x="342" y="141"/>
                </a:cubicBezTo>
                <a:cubicBezTo>
                  <a:pt x="340" y="142"/>
                  <a:pt x="338" y="143"/>
                  <a:pt x="336" y="144"/>
                </a:cubicBezTo>
                <a:cubicBezTo>
                  <a:pt x="330" y="147"/>
                  <a:pt x="329" y="148"/>
                  <a:pt x="329" y="149"/>
                </a:cubicBezTo>
                <a:cubicBezTo>
                  <a:pt x="329" y="149"/>
                  <a:pt x="329" y="149"/>
                  <a:pt x="329" y="150"/>
                </a:cubicBezTo>
                <a:cubicBezTo>
                  <a:pt x="329" y="151"/>
                  <a:pt x="329" y="153"/>
                  <a:pt x="329" y="155"/>
                </a:cubicBezTo>
                <a:cubicBezTo>
                  <a:pt x="328" y="157"/>
                  <a:pt x="328" y="157"/>
                  <a:pt x="328" y="157"/>
                </a:cubicBezTo>
                <a:cubicBezTo>
                  <a:pt x="329" y="157"/>
                  <a:pt x="329" y="157"/>
                  <a:pt x="329" y="157"/>
                </a:cubicBezTo>
                <a:cubicBezTo>
                  <a:pt x="330" y="160"/>
                  <a:pt x="331" y="162"/>
                  <a:pt x="331" y="162"/>
                </a:cubicBezTo>
                <a:cubicBezTo>
                  <a:pt x="332" y="163"/>
                  <a:pt x="333" y="163"/>
                  <a:pt x="339" y="164"/>
                </a:cubicBezTo>
                <a:cubicBezTo>
                  <a:pt x="341" y="164"/>
                  <a:pt x="343" y="165"/>
                  <a:pt x="346" y="165"/>
                </a:cubicBezTo>
                <a:cubicBezTo>
                  <a:pt x="353" y="167"/>
                  <a:pt x="358" y="168"/>
                  <a:pt x="359" y="169"/>
                </a:cubicBezTo>
                <a:cubicBezTo>
                  <a:pt x="359" y="170"/>
                  <a:pt x="360" y="172"/>
                  <a:pt x="360" y="174"/>
                </a:cubicBezTo>
                <a:cubicBezTo>
                  <a:pt x="359" y="175"/>
                  <a:pt x="359" y="175"/>
                  <a:pt x="359" y="175"/>
                </a:cubicBezTo>
                <a:cubicBezTo>
                  <a:pt x="358" y="176"/>
                  <a:pt x="354" y="178"/>
                  <a:pt x="347" y="180"/>
                </a:cubicBezTo>
                <a:cubicBezTo>
                  <a:pt x="344" y="180"/>
                  <a:pt x="342" y="181"/>
                  <a:pt x="340" y="181"/>
                </a:cubicBezTo>
                <a:cubicBezTo>
                  <a:pt x="334" y="183"/>
                  <a:pt x="333" y="183"/>
                  <a:pt x="332" y="184"/>
                </a:cubicBezTo>
                <a:cubicBezTo>
                  <a:pt x="332" y="185"/>
                  <a:pt x="331" y="186"/>
                  <a:pt x="331" y="187"/>
                </a:cubicBezTo>
                <a:cubicBezTo>
                  <a:pt x="331" y="188"/>
                  <a:pt x="331" y="189"/>
                  <a:pt x="331" y="190"/>
                </a:cubicBezTo>
                <a:cubicBezTo>
                  <a:pt x="329" y="192"/>
                  <a:pt x="329" y="192"/>
                  <a:pt x="329" y="192"/>
                </a:cubicBezTo>
                <a:cubicBezTo>
                  <a:pt x="331" y="192"/>
                  <a:pt x="331" y="192"/>
                  <a:pt x="331" y="192"/>
                </a:cubicBezTo>
                <a:cubicBezTo>
                  <a:pt x="330" y="195"/>
                  <a:pt x="331" y="197"/>
                  <a:pt x="331" y="198"/>
                </a:cubicBezTo>
                <a:cubicBezTo>
                  <a:pt x="332" y="198"/>
                  <a:pt x="333" y="199"/>
                  <a:pt x="338" y="201"/>
                </a:cubicBezTo>
                <a:cubicBezTo>
                  <a:pt x="340" y="202"/>
                  <a:pt x="343" y="203"/>
                  <a:pt x="345" y="204"/>
                </a:cubicBezTo>
                <a:cubicBezTo>
                  <a:pt x="352" y="207"/>
                  <a:pt x="356" y="210"/>
                  <a:pt x="357" y="210"/>
                </a:cubicBezTo>
                <a:cubicBezTo>
                  <a:pt x="357" y="211"/>
                  <a:pt x="357" y="212"/>
                  <a:pt x="357" y="213"/>
                </a:cubicBezTo>
                <a:cubicBezTo>
                  <a:pt x="356" y="215"/>
                  <a:pt x="356" y="217"/>
                  <a:pt x="355" y="217"/>
                </a:cubicBezTo>
                <a:cubicBezTo>
                  <a:pt x="354" y="217"/>
                  <a:pt x="350" y="218"/>
                  <a:pt x="342" y="218"/>
                </a:cubicBezTo>
                <a:cubicBezTo>
                  <a:pt x="340" y="218"/>
                  <a:pt x="337" y="218"/>
                  <a:pt x="335" y="218"/>
                </a:cubicBezTo>
                <a:cubicBezTo>
                  <a:pt x="329" y="218"/>
                  <a:pt x="328" y="219"/>
                  <a:pt x="327" y="219"/>
                </a:cubicBezTo>
                <a:cubicBezTo>
                  <a:pt x="326" y="220"/>
                  <a:pt x="325" y="221"/>
                  <a:pt x="325" y="225"/>
                </a:cubicBezTo>
                <a:cubicBezTo>
                  <a:pt x="324" y="225"/>
                  <a:pt x="324" y="225"/>
                  <a:pt x="324" y="225"/>
                </a:cubicBezTo>
                <a:cubicBezTo>
                  <a:pt x="324" y="225"/>
                  <a:pt x="324" y="225"/>
                  <a:pt x="324" y="225"/>
                </a:cubicBezTo>
                <a:cubicBezTo>
                  <a:pt x="324" y="227"/>
                  <a:pt x="323" y="229"/>
                  <a:pt x="323" y="230"/>
                </a:cubicBezTo>
                <a:cubicBezTo>
                  <a:pt x="323" y="231"/>
                  <a:pt x="323" y="232"/>
                  <a:pt x="323" y="232"/>
                </a:cubicBezTo>
                <a:cubicBezTo>
                  <a:pt x="324" y="233"/>
                  <a:pt x="324" y="234"/>
                  <a:pt x="329" y="237"/>
                </a:cubicBezTo>
                <a:cubicBezTo>
                  <a:pt x="331" y="238"/>
                  <a:pt x="333" y="240"/>
                  <a:pt x="335" y="242"/>
                </a:cubicBezTo>
                <a:cubicBezTo>
                  <a:pt x="341" y="246"/>
                  <a:pt x="344" y="249"/>
                  <a:pt x="345" y="250"/>
                </a:cubicBezTo>
                <a:cubicBezTo>
                  <a:pt x="345" y="251"/>
                  <a:pt x="345" y="251"/>
                  <a:pt x="345" y="251"/>
                </a:cubicBezTo>
                <a:cubicBezTo>
                  <a:pt x="345" y="253"/>
                  <a:pt x="343" y="256"/>
                  <a:pt x="342" y="257"/>
                </a:cubicBezTo>
                <a:cubicBezTo>
                  <a:pt x="341" y="257"/>
                  <a:pt x="336" y="256"/>
                  <a:pt x="329" y="255"/>
                </a:cubicBezTo>
                <a:cubicBezTo>
                  <a:pt x="327" y="254"/>
                  <a:pt x="324" y="254"/>
                  <a:pt x="322" y="253"/>
                </a:cubicBezTo>
                <a:cubicBezTo>
                  <a:pt x="316" y="252"/>
                  <a:pt x="315" y="252"/>
                  <a:pt x="314" y="252"/>
                </a:cubicBezTo>
                <a:cubicBezTo>
                  <a:pt x="313" y="253"/>
                  <a:pt x="312" y="254"/>
                  <a:pt x="310" y="257"/>
                </a:cubicBezTo>
                <a:cubicBezTo>
                  <a:pt x="310" y="257"/>
                  <a:pt x="310" y="257"/>
                  <a:pt x="310" y="257"/>
                </a:cubicBezTo>
                <a:cubicBezTo>
                  <a:pt x="310" y="258"/>
                  <a:pt x="310" y="258"/>
                  <a:pt x="310" y="258"/>
                </a:cubicBezTo>
                <a:cubicBezTo>
                  <a:pt x="308" y="260"/>
                  <a:pt x="307" y="261"/>
                  <a:pt x="307" y="263"/>
                </a:cubicBezTo>
                <a:cubicBezTo>
                  <a:pt x="307" y="263"/>
                  <a:pt x="307" y="264"/>
                  <a:pt x="307" y="264"/>
                </a:cubicBezTo>
                <a:cubicBezTo>
                  <a:pt x="308" y="265"/>
                  <a:pt x="308" y="266"/>
                  <a:pt x="312" y="270"/>
                </a:cubicBezTo>
                <a:cubicBezTo>
                  <a:pt x="313" y="272"/>
                  <a:pt x="315" y="274"/>
                  <a:pt x="317" y="276"/>
                </a:cubicBezTo>
                <a:cubicBezTo>
                  <a:pt x="321" y="282"/>
                  <a:pt x="324" y="286"/>
                  <a:pt x="324" y="287"/>
                </a:cubicBezTo>
                <a:cubicBezTo>
                  <a:pt x="324" y="288"/>
                  <a:pt x="321" y="292"/>
                  <a:pt x="320" y="292"/>
                </a:cubicBezTo>
                <a:cubicBezTo>
                  <a:pt x="319" y="292"/>
                  <a:pt x="315" y="290"/>
                  <a:pt x="308" y="287"/>
                </a:cubicBezTo>
                <a:cubicBezTo>
                  <a:pt x="306" y="286"/>
                  <a:pt x="303" y="285"/>
                  <a:pt x="302" y="284"/>
                </a:cubicBezTo>
                <a:cubicBezTo>
                  <a:pt x="296" y="281"/>
                  <a:pt x="295" y="281"/>
                  <a:pt x="294" y="281"/>
                </a:cubicBezTo>
                <a:cubicBezTo>
                  <a:pt x="293" y="281"/>
                  <a:pt x="292" y="282"/>
                  <a:pt x="289" y="285"/>
                </a:cubicBezTo>
                <a:cubicBezTo>
                  <a:pt x="288" y="285"/>
                  <a:pt x="288" y="285"/>
                  <a:pt x="288" y="285"/>
                </a:cubicBezTo>
                <a:cubicBezTo>
                  <a:pt x="288" y="286"/>
                  <a:pt x="288" y="286"/>
                  <a:pt x="288" y="286"/>
                </a:cubicBezTo>
                <a:cubicBezTo>
                  <a:pt x="285" y="289"/>
                  <a:pt x="285" y="290"/>
                  <a:pt x="285" y="291"/>
                </a:cubicBezTo>
                <a:cubicBezTo>
                  <a:pt x="284" y="291"/>
                  <a:pt x="284" y="291"/>
                  <a:pt x="284" y="291"/>
                </a:cubicBezTo>
                <a:cubicBezTo>
                  <a:pt x="285" y="292"/>
                  <a:pt x="285" y="293"/>
                  <a:pt x="287" y="298"/>
                </a:cubicBezTo>
                <a:cubicBezTo>
                  <a:pt x="288" y="300"/>
                  <a:pt x="290" y="302"/>
                  <a:pt x="291" y="305"/>
                </a:cubicBezTo>
                <a:cubicBezTo>
                  <a:pt x="294" y="311"/>
                  <a:pt x="295" y="316"/>
                  <a:pt x="296" y="317"/>
                </a:cubicBezTo>
                <a:cubicBezTo>
                  <a:pt x="295" y="319"/>
                  <a:pt x="292" y="321"/>
                  <a:pt x="290" y="321"/>
                </a:cubicBezTo>
                <a:cubicBezTo>
                  <a:pt x="289" y="321"/>
                  <a:pt x="285" y="318"/>
                  <a:pt x="280" y="314"/>
                </a:cubicBezTo>
                <a:cubicBezTo>
                  <a:pt x="278" y="312"/>
                  <a:pt x="276" y="311"/>
                  <a:pt x="274" y="310"/>
                </a:cubicBezTo>
                <a:cubicBezTo>
                  <a:pt x="269" y="305"/>
                  <a:pt x="268" y="305"/>
                  <a:pt x="267" y="305"/>
                </a:cubicBezTo>
                <a:cubicBezTo>
                  <a:pt x="266" y="305"/>
                  <a:pt x="265" y="305"/>
                  <a:pt x="262" y="307"/>
                </a:cubicBezTo>
                <a:cubicBezTo>
                  <a:pt x="261" y="307"/>
                  <a:pt x="261" y="307"/>
                  <a:pt x="261" y="307"/>
                </a:cubicBezTo>
                <a:cubicBezTo>
                  <a:pt x="260" y="308"/>
                  <a:pt x="260" y="308"/>
                  <a:pt x="260" y="308"/>
                </a:cubicBezTo>
                <a:cubicBezTo>
                  <a:pt x="257" y="310"/>
                  <a:pt x="256" y="311"/>
                  <a:pt x="256" y="312"/>
                </a:cubicBezTo>
                <a:cubicBezTo>
                  <a:pt x="256" y="312"/>
                  <a:pt x="256" y="312"/>
                  <a:pt x="256" y="312"/>
                </a:cubicBezTo>
                <a:cubicBezTo>
                  <a:pt x="256" y="313"/>
                  <a:pt x="256" y="313"/>
                  <a:pt x="256" y="313"/>
                </a:cubicBezTo>
                <a:cubicBezTo>
                  <a:pt x="256" y="313"/>
                  <a:pt x="256" y="315"/>
                  <a:pt x="257" y="320"/>
                </a:cubicBezTo>
                <a:cubicBezTo>
                  <a:pt x="258" y="322"/>
                  <a:pt x="258" y="325"/>
                  <a:pt x="259" y="327"/>
                </a:cubicBezTo>
                <a:cubicBezTo>
                  <a:pt x="260" y="334"/>
                  <a:pt x="261" y="339"/>
                  <a:pt x="261" y="340"/>
                </a:cubicBezTo>
                <a:cubicBezTo>
                  <a:pt x="260" y="341"/>
                  <a:pt x="256" y="343"/>
                  <a:pt x="255" y="343"/>
                </a:cubicBezTo>
                <a:cubicBezTo>
                  <a:pt x="254" y="343"/>
                  <a:pt x="251" y="339"/>
                  <a:pt x="246" y="333"/>
                </a:cubicBezTo>
                <a:cubicBezTo>
                  <a:pt x="244" y="331"/>
                  <a:pt x="243" y="330"/>
                  <a:pt x="242" y="328"/>
                </a:cubicBezTo>
                <a:cubicBezTo>
                  <a:pt x="238" y="323"/>
                  <a:pt x="237" y="322"/>
                  <a:pt x="236" y="322"/>
                </a:cubicBezTo>
                <a:cubicBezTo>
                  <a:pt x="235" y="322"/>
                  <a:pt x="234" y="322"/>
                  <a:pt x="230" y="323"/>
                </a:cubicBezTo>
                <a:cubicBezTo>
                  <a:pt x="229" y="323"/>
                  <a:pt x="229" y="323"/>
                  <a:pt x="229" y="323"/>
                </a:cubicBezTo>
                <a:cubicBezTo>
                  <a:pt x="228" y="324"/>
                  <a:pt x="228" y="324"/>
                  <a:pt x="228" y="324"/>
                </a:cubicBezTo>
                <a:cubicBezTo>
                  <a:pt x="226" y="324"/>
                  <a:pt x="224" y="325"/>
                  <a:pt x="223" y="326"/>
                </a:cubicBezTo>
                <a:cubicBezTo>
                  <a:pt x="223" y="327"/>
                  <a:pt x="223" y="327"/>
                  <a:pt x="223" y="328"/>
                </a:cubicBezTo>
                <a:cubicBezTo>
                  <a:pt x="223" y="329"/>
                  <a:pt x="223" y="331"/>
                  <a:pt x="223" y="334"/>
                </a:cubicBezTo>
                <a:cubicBezTo>
                  <a:pt x="223" y="336"/>
                  <a:pt x="223" y="339"/>
                  <a:pt x="223" y="342"/>
                </a:cubicBezTo>
                <a:cubicBezTo>
                  <a:pt x="223" y="346"/>
                  <a:pt x="222" y="350"/>
                  <a:pt x="222" y="353"/>
                </a:cubicBezTo>
                <a:cubicBezTo>
                  <a:pt x="222" y="354"/>
                  <a:pt x="222" y="355"/>
                  <a:pt x="222" y="355"/>
                </a:cubicBezTo>
                <a:cubicBezTo>
                  <a:pt x="220" y="356"/>
                  <a:pt x="216" y="357"/>
                  <a:pt x="215" y="356"/>
                </a:cubicBezTo>
                <a:cubicBezTo>
                  <a:pt x="214" y="355"/>
                  <a:pt x="212" y="351"/>
                  <a:pt x="209" y="345"/>
                </a:cubicBezTo>
                <a:cubicBezTo>
                  <a:pt x="208" y="342"/>
                  <a:pt x="207" y="340"/>
                  <a:pt x="206" y="338"/>
                </a:cubicBezTo>
                <a:cubicBezTo>
                  <a:pt x="203" y="332"/>
                  <a:pt x="203" y="332"/>
                  <a:pt x="202" y="331"/>
                </a:cubicBezTo>
                <a:cubicBezTo>
                  <a:pt x="201" y="331"/>
                  <a:pt x="200" y="330"/>
                  <a:pt x="196" y="331"/>
                </a:cubicBezTo>
                <a:cubicBezTo>
                  <a:pt x="194" y="329"/>
                  <a:pt x="194" y="329"/>
                  <a:pt x="194" y="329"/>
                </a:cubicBezTo>
                <a:cubicBezTo>
                  <a:pt x="194" y="331"/>
                  <a:pt x="194" y="331"/>
                  <a:pt x="194" y="331"/>
                </a:cubicBezTo>
                <a:cubicBezTo>
                  <a:pt x="191" y="331"/>
                  <a:pt x="189" y="332"/>
                  <a:pt x="188" y="333"/>
                </a:cubicBezTo>
                <a:cubicBezTo>
                  <a:pt x="188" y="333"/>
                  <a:pt x="188" y="334"/>
                  <a:pt x="186" y="340"/>
                </a:cubicBezTo>
                <a:cubicBezTo>
                  <a:pt x="186" y="342"/>
                  <a:pt x="185" y="345"/>
                  <a:pt x="184" y="347"/>
                </a:cubicBezTo>
                <a:cubicBezTo>
                  <a:pt x="182" y="354"/>
                  <a:pt x="181" y="359"/>
                  <a:pt x="180" y="360"/>
                </a:cubicBezTo>
                <a:cubicBezTo>
                  <a:pt x="179" y="360"/>
                  <a:pt x="175" y="360"/>
                  <a:pt x="174" y="360"/>
                </a:cubicBezTo>
                <a:cubicBezTo>
                  <a:pt x="173" y="359"/>
                  <a:pt x="172" y="354"/>
                  <a:pt x="170" y="347"/>
                </a:cubicBezTo>
                <a:cubicBezTo>
                  <a:pt x="170" y="345"/>
                  <a:pt x="169" y="342"/>
                  <a:pt x="169" y="340"/>
                </a:cubicBezTo>
                <a:cubicBezTo>
                  <a:pt x="167" y="334"/>
                  <a:pt x="167" y="333"/>
                  <a:pt x="167" y="332"/>
                </a:cubicBezTo>
                <a:cubicBezTo>
                  <a:pt x="166" y="332"/>
                  <a:pt x="165" y="331"/>
                  <a:pt x="161" y="331"/>
                </a:cubicBezTo>
                <a:cubicBezTo>
                  <a:pt x="160" y="330"/>
                  <a:pt x="160" y="330"/>
                  <a:pt x="160" y="330"/>
                </a:cubicBezTo>
                <a:cubicBezTo>
                  <a:pt x="159" y="330"/>
                  <a:pt x="159" y="330"/>
                  <a:pt x="159" y="330"/>
                </a:cubicBezTo>
                <a:cubicBezTo>
                  <a:pt x="155" y="329"/>
                  <a:pt x="154" y="330"/>
                  <a:pt x="153" y="331"/>
                </a:cubicBezTo>
                <a:cubicBezTo>
                  <a:pt x="152" y="331"/>
                  <a:pt x="152" y="332"/>
                  <a:pt x="149" y="337"/>
                </a:cubicBezTo>
                <a:cubicBezTo>
                  <a:pt x="148" y="339"/>
                  <a:pt x="147" y="341"/>
                  <a:pt x="146" y="344"/>
                </a:cubicBezTo>
                <a:cubicBezTo>
                  <a:pt x="142" y="350"/>
                  <a:pt x="140" y="354"/>
                  <a:pt x="139" y="355"/>
                </a:cubicBezTo>
                <a:cubicBezTo>
                  <a:pt x="137" y="355"/>
                  <a:pt x="133" y="354"/>
                  <a:pt x="132" y="354"/>
                </a:cubicBezTo>
                <a:cubicBezTo>
                  <a:pt x="132" y="352"/>
                  <a:pt x="132" y="348"/>
                  <a:pt x="132" y="340"/>
                </a:cubicBezTo>
                <a:cubicBezTo>
                  <a:pt x="132" y="338"/>
                  <a:pt x="132" y="335"/>
                  <a:pt x="132" y="333"/>
                </a:cubicBezTo>
                <a:cubicBezTo>
                  <a:pt x="132" y="327"/>
                  <a:pt x="132" y="326"/>
                  <a:pt x="132" y="325"/>
                </a:cubicBezTo>
                <a:cubicBezTo>
                  <a:pt x="131" y="324"/>
                  <a:pt x="129" y="323"/>
                  <a:pt x="126" y="322"/>
                </a:cubicBezTo>
                <a:cubicBezTo>
                  <a:pt x="126" y="321"/>
                  <a:pt x="126" y="321"/>
                  <a:pt x="126" y="321"/>
                </a:cubicBezTo>
                <a:cubicBezTo>
                  <a:pt x="125" y="322"/>
                  <a:pt x="125" y="322"/>
                  <a:pt x="125" y="322"/>
                </a:cubicBezTo>
                <a:cubicBezTo>
                  <a:pt x="121" y="320"/>
                  <a:pt x="120" y="320"/>
                  <a:pt x="119" y="320"/>
                </a:cubicBezTo>
                <a:cubicBezTo>
                  <a:pt x="118" y="321"/>
                  <a:pt x="117" y="322"/>
                  <a:pt x="114" y="326"/>
                </a:cubicBezTo>
                <a:cubicBezTo>
                  <a:pt x="112" y="328"/>
                  <a:pt x="111" y="330"/>
                  <a:pt x="109" y="332"/>
                </a:cubicBezTo>
                <a:cubicBezTo>
                  <a:pt x="104" y="337"/>
                  <a:pt x="100" y="340"/>
                  <a:pt x="99" y="341"/>
                </a:cubicBezTo>
                <a:cubicBezTo>
                  <a:pt x="98" y="341"/>
                  <a:pt x="94" y="339"/>
                  <a:pt x="93" y="338"/>
                </a:cubicBezTo>
                <a:cubicBezTo>
                  <a:pt x="93" y="338"/>
                  <a:pt x="94" y="337"/>
                  <a:pt x="94" y="337"/>
                </a:cubicBezTo>
                <a:cubicBezTo>
                  <a:pt x="94" y="337"/>
                  <a:pt x="94" y="337"/>
                  <a:pt x="94" y="337"/>
                </a:cubicBezTo>
                <a:cubicBezTo>
                  <a:pt x="94" y="334"/>
                  <a:pt x="95" y="330"/>
                  <a:pt x="96" y="325"/>
                </a:cubicBezTo>
                <a:cubicBezTo>
                  <a:pt x="97" y="323"/>
                  <a:pt x="97" y="320"/>
                  <a:pt x="98" y="318"/>
                </a:cubicBezTo>
                <a:cubicBezTo>
                  <a:pt x="99" y="315"/>
                  <a:pt x="100" y="313"/>
                  <a:pt x="100" y="312"/>
                </a:cubicBezTo>
                <a:cubicBezTo>
                  <a:pt x="100" y="311"/>
                  <a:pt x="100" y="311"/>
                  <a:pt x="100" y="310"/>
                </a:cubicBezTo>
                <a:cubicBezTo>
                  <a:pt x="99" y="309"/>
                  <a:pt x="98" y="308"/>
                  <a:pt x="95" y="306"/>
                </a:cubicBezTo>
                <a:cubicBezTo>
                  <a:pt x="94" y="304"/>
                  <a:pt x="94" y="304"/>
                  <a:pt x="94" y="304"/>
                </a:cubicBezTo>
                <a:cubicBezTo>
                  <a:pt x="93" y="305"/>
                  <a:pt x="93" y="305"/>
                  <a:pt x="93" y="305"/>
                </a:cubicBezTo>
                <a:cubicBezTo>
                  <a:pt x="91" y="303"/>
                  <a:pt x="90" y="303"/>
                  <a:pt x="88" y="303"/>
                </a:cubicBezTo>
                <a:cubicBezTo>
                  <a:pt x="87" y="303"/>
                  <a:pt x="87" y="303"/>
                  <a:pt x="82" y="307"/>
                </a:cubicBezTo>
                <a:cubicBezTo>
                  <a:pt x="80" y="308"/>
                  <a:pt x="78" y="310"/>
                  <a:pt x="76" y="311"/>
                </a:cubicBezTo>
                <a:cubicBezTo>
                  <a:pt x="70" y="315"/>
                  <a:pt x="66" y="318"/>
                  <a:pt x="64" y="318"/>
                </a:cubicBezTo>
                <a:cubicBezTo>
                  <a:pt x="63" y="318"/>
                  <a:pt x="60" y="315"/>
                  <a:pt x="59" y="314"/>
                </a:cubicBezTo>
                <a:cubicBezTo>
                  <a:pt x="60" y="313"/>
                  <a:pt x="62" y="308"/>
                  <a:pt x="65" y="302"/>
                </a:cubicBezTo>
                <a:cubicBezTo>
                  <a:pt x="66" y="300"/>
                  <a:pt x="67" y="298"/>
                  <a:pt x="68" y="296"/>
                </a:cubicBezTo>
                <a:cubicBezTo>
                  <a:pt x="71" y="291"/>
                  <a:pt x="72" y="290"/>
                  <a:pt x="72" y="289"/>
                </a:cubicBezTo>
                <a:cubicBezTo>
                  <a:pt x="72" y="289"/>
                  <a:pt x="72" y="289"/>
                  <a:pt x="72" y="289"/>
                </a:cubicBezTo>
                <a:cubicBezTo>
                  <a:pt x="72" y="288"/>
                  <a:pt x="72" y="288"/>
                  <a:pt x="72" y="288"/>
                </a:cubicBezTo>
                <a:cubicBezTo>
                  <a:pt x="72" y="287"/>
                  <a:pt x="71" y="286"/>
                  <a:pt x="68" y="283"/>
                </a:cubicBezTo>
                <a:cubicBezTo>
                  <a:pt x="68" y="282"/>
                  <a:pt x="68" y="282"/>
                  <a:pt x="68" y="282"/>
                </a:cubicBezTo>
                <a:cubicBezTo>
                  <a:pt x="67" y="282"/>
                  <a:pt x="67" y="282"/>
                  <a:pt x="67" y="282"/>
                </a:cubicBezTo>
                <a:cubicBezTo>
                  <a:pt x="65" y="279"/>
                  <a:pt x="63" y="278"/>
                  <a:pt x="62" y="278"/>
                </a:cubicBezTo>
                <a:cubicBezTo>
                  <a:pt x="61" y="278"/>
                  <a:pt x="61" y="279"/>
                  <a:pt x="55" y="281"/>
                </a:cubicBezTo>
                <a:cubicBezTo>
                  <a:pt x="53" y="282"/>
                  <a:pt x="51" y="283"/>
                  <a:pt x="48" y="284"/>
                </a:cubicBezTo>
                <a:cubicBezTo>
                  <a:pt x="42" y="286"/>
                  <a:pt x="37" y="288"/>
                  <a:pt x="36" y="288"/>
                </a:cubicBezTo>
                <a:cubicBezTo>
                  <a:pt x="34" y="287"/>
                  <a:pt x="32" y="284"/>
                  <a:pt x="32" y="283"/>
                </a:cubicBezTo>
                <a:cubicBezTo>
                  <a:pt x="32" y="281"/>
                  <a:pt x="35" y="278"/>
                  <a:pt x="40" y="272"/>
                </a:cubicBezTo>
                <a:cubicBezTo>
                  <a:pt x="42" y="270"/>
                  <a:pt x="43" y="269"/>
                  <a:pt x="45" y="267"/>
                </a:cubicBezTo>
                <a:cubicBezTo>
                  <a:pt x="49" y="262"/>
                  <a:pt x="49" y="262"/>
                  <a:pt x="50" y="260"/>
                </a:cubicBezTo>
                <a:cubicBezTo>
                  <a:pt x="50" y="260"/>
                  <a:pt x="50" y="258"/>
                  <a:pt x="47" y="255"/>
                </a:cubicBezTo>
                <a:cubicBezTo>
                  <a:pt x="48" y="253"/>
                  <a:pt x="48" y="253"/>
                  <a:pt x="48" y="253"/>
                </a:cubicBezTo>
                <a:cubicBezTo>
                  <a:pt x="46" y="253"/>
                  <a:pt x="46" y="253"/>
                  <a:pt x="46" y="253"/>
                </a:cubicBezTo>
                <a:cubicBezTo>
                  <a:pt x="45" y="250"/>
                  <a:pt x="44" y="249"/>
                  <a:pt x="43" y="249"/>
                </a:cubicBezTo>
                <a:cubicBezTo>
                  <a:pt x="42" y="248"/>
                  <a:pt x="41" y="249"/>
                  <a:pt x="36" y="249"/>
                </a:cubicBezTo>
                <a:cubicBezTo>
                  <a:pt x="33" y="250"/>
                  <a:pt x="31" y="250"/>
                  <a:pt x="28" y="251"/>
                </a:cubicBezTo>
                <a:cubicBezTo>
                  <a:pt x="21" y="252"/>
                  <a:pt x="16" y="252"/>
                  <a:pt x="15" y="252"/>
                </a:cubicBezTo>
                <a:cubicBezTo>
                  <a:pt x="14" y="251"/>
                  <a:pt x="12" y="247"/>
                  <a:pt x="12" y="246"/>
                </a:cubicBezTo>
                <a:cubicBezTo>
                  <a:pt x="13" y="245"/>
                  <a:pt x="16" y="242"/>
                  <a:pt x="22" y="237"/>
                </a:cubicBezTo>
                <a:cubicBezTo>
                  <a:pt x="24" y="236"/>
                  <a:pt x="26" y="235"/>
                  <a:pt x="28" y="234"/>
                </a:cubicBezTo>
                <a:cubicBezTo>
                  <a:pt x="33" y="230"/>
                  <a:pt x="34" y="229"/>
                  <a:pt x="35" y="228"/>
                </a:cubicBezTo>
                <a:cubicBezTo>
                  <a:pt x="35" y="228"/>
                  <a:pt x="35" y="228"/>
                  <a:pt x="35" y="228"/>
                </a:cubicBezTo>
                <a:cubicBezTo>
                  <a:pt x="35" y="226"/>
                  <a:pt x="35" y="225"/>
                  <a:pt x="34" y="222"/>
                </a:cubicBezTo>
                <a:cubicBezTo>
                  <a:pt x="34" y="221"/>
                  <a:pt x="34" y="221"/>
                  <a:pt x="34" y="221"/>
                </a:cubicBezTo>
                <a:cubicBezTo>
                  <a:pt x="33" y="220"/>
                  <a:pt x="33" y="220"/>
                  <a:pt x="33" y="220"/>
                </a:cubicBezTo>
                <a:cubicBezTo>
                  <a:pt x="32" y="217"/>
                  <a:pt x="31" y="216"/>
                  <a:pt x="31" y="215"/>
                </a:cubicBezTo>
                <a:cubicBezTo>
                  <a:pt x="30" y="215"/>
                  <a:pt x="29" y="215"/>
                  <a:pt x="23" y="214"/>
                </a:cubicBezTo>
                <a:cubicBezTo>
                  <a:pt x="21" y="214"/>
                  <a:pt x="18" y="214"/>
                  <a:pt x="16" y="214"/>
                </a:cubicBezTo>
                <a:cubicBezTo>
                  <a:pt x="8" y="213"/>
                  <a:pt x="4" y="212"/>
                  <a:pt x="3" y="212"/>
                </a:cubicBezTo>
                <a:cubicBezTo>
                  <a:pt x="2" y="211"/>
                  <a:pt x="1" y="208"/>
                  <a:pt x="1" y="206"/>
                </a:cubicBezTo>
                <a:cubicBezTo>
                  <a:pt x="1" y="206"/>
                  <a:pt x="1" y="205"/>
                  <a:pt x="1" y="205"/>
                </a:cubicBezTo>
                <a:cubicBezTo>
                  <a:pt x="2" y="205"/>
                  <a:pt x="7" y="202"/>
                  <a:pt x="13" y="200"/>
                </a:cubicBezTo>
                <a:cubicBezTo>
                  <a:pt x="16" y="199"/>
                  <a:pt x="18" y="198"/>
                  <a:pt x="20" y="197"/>
                </a:cubicBezTo>
                <a:cubicBezTo>
                  <a:pt x="26" y="195"/>
                  <a:pt x="27" y="195"/>
                  <a:pt x="27" y="194"/>
                </a:cubicBezTo>
                <a:cubicBezTo>
                  <a:pt x="28" y="193"/>
                  <a:pt x="28" y="193"/>
                  <a:pt x="28" y="192"/>
                </a:cubicBezTo>
                <a:cubicBezTo>
                  <a:pt x="28" y="190"/>
                  <a:pt x="28" y="189"/>
                  <a:pt x="28" y="188"/>
                </a:cubicBezTo>
                <a:cubicBezTo>
                  <a:pt x="29" y="186"/>
                  <a:pt x="29" y="186"/>
                  <a:pt x="29" y="186"/>
                </a:cubicBezTo>
                <a:cubicBezTo>
                  <a:pt x="28" y="185"/>
                  <a:pt x="28" y="185"/>
                  <a:pt x="28" y="185"/>
                </a:cubicBezTo>
                <a:cubicBezTo>
                  <a:pt x="28" y="182"/>
                  <a:pt x="27" y="181"/>
                  <a:pt x="26" y="180"/>
                </a:cubicBezTo>
                <a:cubicBezTo>
                  <a:pt x="26" y="179"/>
                  <a:pt x="25" y="179"/>
                  <a:pt x="20" y="177"/>
                </a:cubicBezTo>
                <a:cubicBezTo>
                  <a:pt x="17" y="177"/>
                  <a:pt x="15" y="176"/>
                  <a:pt x="12" y="175"/>
                </a:cubicBezTo>
                <a:cubicBezTo>
                  <a:pt x="5" y="173"/>
                  <a:pt x="1" y="171"/>
                  <a:pt x="0" y="170"/>
                </a:cubicBezTo>
                <a:cubicBezTo>
                  <a:pt x="0" y="170"/>
                  <a:pt x="0" y="168"/>
                  <a:pt x="0" y="166"/>
                </a:cubicBezTo>
                <a:close/>
                <a:moveTo>
                  <a:pt x="287" y="193"/>
                </a:moveTo>
                <a:cubicBezTo>
                  <a:pt x="295" y="134"/>
                  <a:pt x="253" y="79"/>
                  <a:pt x="193" y="72"/>
                </a:cubicBezTo>
                <a:cubicBezTo>
                  <a:pt x="134" y="64"/>
                  <a:pt x="80" y="106"/>
                  <a:pt x="72" y="165"/>
                </a:cubicBezTo>
                <a:cubicBezTo>
                  <a:pt x="64" y="225"/>
                  <a:pt x="106" y="279"/>
                  <a:pt x="166" y="287"/>
                </a:cubicBezTo>
                <a:cubicBezTo>
                  <a:pt x="225" y="295"/>
                  <a:pt x="280" y="253"/>
                  <a:pt x="287" y="193"/>
                </a:cubicBezTo>
                <a:close/>
              </a:path>
            </a:pathLst>
          </a:custGeom>
          <a:solidFill>
            <a:srgbClr val="BF55DB"/>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93" name="Freeform 6">
            <a:extLst>
              <a:ext uri="{FF2B5EF4-FFF2-40B4-BE49-F238E27FC236}">
                <a16:creationId xmlns:a16="http://schemas.microsoft.com/office/drawing/2014/main" xmlns="" id="{06612F89-EB1D-48E2-8EAD-23874C4ED20D}"/>
              </a:ext>
            </a:extLst>
          </p:cNvPr>
          <p:cNvSpPr>
            <a:spLocks noEditPoints="1"/>
          </p:cNvSpPr>
          <p:nvPr/>
        </p:nvSpPr>
        <p:spPr bwMode="auto">
          <a:xfrm>
            <a:off x="4900613" y="1114425"/>
            <a:ext cx="1887537" cy="1878013"/>
          </a:xfrm>
          <a:custGeom>
            <a:avLst/>
            <a:gdLst>
              <a:gd name="T0" fmla="*/ 2147483647 w 383"/>
              <a:gd name="T1" fmla="*/ 2147483647 h 382"/>
              <a:gd name="T2" fmla="*/ 2147483647 w 383"/>
              <a:gd name="T3" fmla="*/ 2147483647 h 382"/>
              <a:gd name="T4" fmla="*/ 2147483647 w 383"/>
              <a:gd name="T5" fmla="*/ 2147483647 h 382"/>
              <a:gd name="T6" fmla="*/ 2147483647 w 383"/>
              <a:gd name="T7" fmla="*/ 2147483647 h 382"/>
              <a:gd name="T8" fmla="*/ 2147483647 w 383"/>
              <a:gd name="T9" fmla="*/ 2147483647 h 382"/>
              <a:gd name="T10" fmla="*/ 2147483647 w 383"/>
              <a:gd name="T11" fmla="*/ 2147483647 h 382"/>
              <a:gd name="T12" fmla="*/ 2147483647 w 383"/>
              <a:gd name="T13" fmla="*/ 2147483647 h 382"/>
              <a:gd name="T14" fmla="*/ 2147483647 w 383"/>
              <a:gd name="T15" fmla="*/ 2147483647 h 382"/>
              <a:gd name="T16" fmla="*/ 2147483647 w 383"/>
              <a:gd name="T17" fmla="*/ 2147483647 h 382"/>
              <a:gd name="T18" fmla="*/ 2147483647 w 383"/>
              <a:gd name="T19" fmla="*/ 2147483647 h 382"/>
              <a:gd name="T20" fmla="*/ 2147483647 w 383"/>
              <a:gd name="T21" fmla="*/ 2147483647 h 382"/>
              <a:gd name="T22" fmla="*/ 2147483647 w 383"/>
              <a:gd name="T23" fmla="*/ 2147483647 h 382"/>
              <a:gd name="T24" fmla="*/ 2147483647 w 383"/>
              <a:gd name="T25" fmla="*/ 2147483647 h 382"/>
              <a:gd name="T26" fmla="*/ 2147483647 w 383"/>
              <a:gd name="T27" fmla="*/ 2147483647 h 382"/>
              <a:gd name="T28" fmla="*/ 2147483647 w 383"/>
              <a:gd name="T29" fmla="*/ 2147483647 h 382"/>
              <a:gd name="T30" fmla="*/ 2147483647 w 383"/>
              <a:gd name="T31" fmla="*/ 2147483647 h 382"/>
              <a:gd name="T32" fmla="*/ 2147483647 w 383"/>
              <a:gd name="T33" fmla="*/ 2147483647 h 382"/>
              <a:gd name="T34" fmla="*/ 2147483647 w 383"/>
              <a:gd name="T35" fmla="*/ 2147483647 h 382"/>
              <a:gd name="T36" fmla="*/ 2147483647 w 383"/>
              <a:gd name="T37" fmla="*/ 2147483647 h 382"/>
              <a:gd name="T38" fmla="*/ 2147483647 w 383"/>
              <a:gd name="T39" fmla="*/ 2147483647 h 382"/>
              <a:gd name="T40" fmla="*/ 2147483647 w 383"/>
              <a:gd name="T41" fmla="*/ 2147483647 h 382"/>
              <a:gd name="T42" fmla="*/ 2147483647 w 383"/>
              <a:gd name="T43" fmla="*/ 2147483647 h 382"/>
              <a:gd name="T44" fmla="*/ 2147483647 w 383"/>
              <a:gd name="T45" fmla="*/ 2147483647 h 382"/>
              <a:gd name="T46" fmla="*/ 2147483647 w 383"/>
              <a:gd name="T47" fmla="*/ 2147483647 h 382"/>
              <a:gd name="T48" fmla="*/ 2147483647 w 383"/>
              <a:gd name="T49" fmla="*/ 2147483647 h 382"/>
              <a:gd name="T50" fmla="*/ 2147483647 w 383"/>
              <a:gd name="T51" fmla="*/ 2147483647 h 382"/>
              <a:gd name="T52" fmla="*/ 2147483647 w 383"/>
              <a:gd name="T53" fmla="*/ 2147483647 h 382"/>
              <a:gd name="T54" fmla="*/ 2147483647 w 383"/>
              <a:gd name="T55" fmla="*/ 2147483647 h 382"/>
              <a:gd name="T56" fmla="*/ 2147483647 w 383"/>
              <a:gd name="T57" fmla="*/ 2147483647 h 382"/>
              <a:gd name="T58" fmla="*/ 2147483647 w 383"/>
              <a:gd name="T59" fmla="*/ 2147483647 h 382"/>
              <a:gd name="T60" fmla="*/ 2147483647 w 383"/>
              <a:gd name="T61" fmla="*/ 2147483647 h 382"/>
              <a:gd name="T62" fmla="*/ 2147483647 w 383"/>
              <a:gd name="T63" fmla="*/ 2147483647 h 382"/>
              <a:gd name="T64" fmla="*/ 2147483647 w 383"/>
              <a:gd name="T65" fmla="*/ 2147483647 h 382"/>
              <a:gd name="T66" fmla="*/ 2147483647 w 383"/>
              <a:gd name="T67" fmla="*/ 2147483647 h 382"/>
              <a:gd name="T68" fmla="*/ 2147483647 w 383"/>
              <a:gd name="T69" fmla="*/ 2147483647 h 382"/>
              <a:gd name="T70" fmla="*/ 2147483647 w 383"/>
              <a:gd name="T71" fmla="*/ 2147483647 h 382"/>
              <a:gd name="T72" fmla="*/ 2147483647 w 383"/>
              <a:gd name="T73" fmla="*/ 2147483647 h 382"/>
              <a:gd name="T74" fmla="*/ 2147483647 w 383"/>
              <a:gd name="T75" fmla="*/ 2147483647 h 382"/>
              <a:gd name="T76" fmla="*/ 2147483647 w 383"/>
              <a:gd name="T77" fmla="*/ 2147483647 h 382"/>
              <a:gd name="T78" fmla="*/ 2147483647 w 383"/>
              <a:gd name="T79" fmla="*/ 2147483647 h 382"/>
              <a:gd name="T80" fmla="*/ 2147483647 w 383"/>
              <a:gd name="T81" fmla="*/ 2147483647 h 382"/>
              <a:gd name="T82" fmla="*/ 2147483647 w 383"/>
              <a:gd name="T83" fmla="*/ 2147483647 h 382"/>
              <a:gd name="T84" fmla="*/ 2147483647 w 383"/>
              <a:gd name="T85" fmla="*/ 2147483647 h 382"/>
              <a:gd name="T86" fmla="*/ 2147483647 w 383"/>
              <a:gd name="T87" fmla="*/ 2147483647 h 382"/>
              <a:gd name="T88" fmla="*/ 2147483647 w 383"/>
              <a:gd name="T89" fmla="*/ 2147483647 h 382"/>
              <a:gd name="T90" fmla="*/ 2147483647 w 383"/>
              <a:gd name="T91" fmla="*/ 2147483647 h 382"/>
              <a:gd name="T92" fmla="*/ 2147483647 w 383"/>
              <a:gd name="T93" fmla="*/ 2147483647 h 382"/>
              <a:gd name="T94" fmla="*/ 2147483647 w 383"/>
              <a:gd name="T95" fmla="*/ 2147483647 h 382"/>
              <a:gd name="T96" fmla="*/ 2147483647 w 383"/>
              <a:gd name="T97" fmla="*/ 2147483647 h 382"/>
              <a:gd name="T98" fmla="*/ 2147483647 w 383"/>
              <a:gd name="T99" fmla="*/ 2147483647 h 382"/>
              <a:gd name="T100" fmla="*/ 2147483647 w 383"/>
              <a:gd name="T101" fmla="*/ 2147483647 h 382"/>
              <a:gd name="T102" fmla="*/ 2147483647 w 383"/>
              <a:gd name="T103" fmla="*/ 2147483647 h 382"/>
              <a:gd name="T104" fmla="*/ 2147483647 w 383"/>
              <a:gd name="T105" fmla="*/ 2147483647 h 382"/>
              <a:gd name="T106" fmla="*/ 2147483647 w 383"/>
              <a:gd name="T107" fmla="*/ 2147483647 h 382"/>
              <a:gd name="T108" fmla="*/ 2147483647 w 383"/>
              <a:gd name="T109" fmla="*/ 2147483647 h 382"/>
              <a:gd name="T110" fmla="*/ 2147483647 w 383"/>
              <a:gd name="T111" fmla="*/ 2147483647 h 38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83" h="382">
                <a:moveTo>
                  <a:pt x="0" y="201"/>
                </a:moveTo>
                <a:cubicBezTo>
                  <a:pt x="0" y="200"/>
                  <a:pt x="1" y="199"/>
                  <a:pt x="1" y="199"/>
                </a:cubicBezTo>
                <a:cubicBezTo>
                  <a:pt x="2" y="198"/>
                  <a:pt x="6" y="196"/>
                  <a:pt x="14" y="194"/>
                </a:cubicBezTo>
                <a:cubicBezTo>
                  <a:pt x="16" y="193"/>
                  <a:pt x="19" y="193"/>
                  <a:pt x="21" y="192"/>
                </a:cubicBezTo>
                <a:cubicBezTo>
                  <a:pt x="28" y="190"/>
                  <a:pt x="29" y="190"/>
                  <a:pt x="29" y="189"/>
                </a:cubicBezTo>
                <a:cubicBezTo>
                  <a:pt x="30" y="188"/>
                  <a:pt x="31" y="187"/>
                  <a:pt x="31" y="183"/>
                </a:cubicBezTo>
                <a:cubicBezTo>
                  <a:pt x="31" y="182"/>
                  <a:pt x="31" y="182"/>
                  <a:pt x="31" y="182"/>
                </a:cubicBezTo>
                <a:cubicBezTo>
                  <a:pt x="31" y="182"/>
                  <a:pt x="31" y="182"/>
                  <a:pt x="31" y="182"/>
                </a:cubicBezTo>
                <a:cubicBezTo>
                  <a:pt x="31" y="182"/>
                  <a:pt x="31" y="180"/>
                  <a:pt x="31" y="179"/>
                </a:cubicBezTo>
                <a:cubicBezTo>
                  <a:pt x="31" y="177"/>
                  <a:pt x="31" y="176"/>
                  <a:pt x="30" y="175"/>
                </a:cubicBezTo>
                <a:cubicBezTo>
                  <a:pt x="29" y="174"/>
                  <a:pt x="28" y="174"/>
                  <a:pt x="23" y="171"/>
                </a:cubicBezTo>
                <a:cubicBezTo>
                  <a:pt x="21" y="170"/>
                  <a:pt x="18" y="169"/>
                  <a:pt x="15" y="168"/>
                </a:cubicBezTo>
                <a:cubicBezTo>
                  <a:pt x="8" y="165"/>
                  <a:pt x="4" y="162"/>
                  <a:pt x="3" y="162"/>
                </a:cubicBezTo>
                <a:cubicBezTo>
                  <a:pt x="3" y="161"/>
                  <a:pt x="3" y="161"/>
                  <a:pt x="3" y="160"/>
                </a:cubicBezTo>
                <a:cubicBezTo>
                  <a:pt x="3" y="158"/>
                  <a:pt x="4" y="155"/>
                  <a:pt x="4" y="155"/>
                </a:cubicBezTo>
                <a:cubicBezTo>
                  <a:pt x="5" y="154"/>
                  <a:pt x="10" y="153"/>
                  <a:pt x="18" y="153"/>
                </a:cubicBezTo>
                <a:cubicBezTo>
                  <a:pt x="21" y="153"/>
                  <a:pt x="23" y="153"/>
                  <a:pt x="25" y="153"/>
                </a:cubicBezTo>
                <a:cubicBezTo>
                  <a:pt x="32" y="153"/>
                  <a:pt x="33" y="153"/>
                  <a:pt x="34" y="152"/>
                </a:cubicBezTo>
                <a:cubicBezTo>
                  <a:pt x="35" y="151"/>
                  <a:pt x="36" y="150"/>
                  <a:pt x="37" y="146"/>
                </a:cubicBezTo>
                <a:cubicBezTo>
                  <a:pt x="37" y="146"/>
                  <a:pt x="37" y="146"/>
                  <a:pt x="37" y="146"/>
                </a:cubicBezTo>
                <a:cubicBezTo>
                  <a:pt x="37" y="145"/>
                  <a:pt x="37" y="145"/>
                  <a:pt x="37" y="145"/>
                </a:cubicBezTo>
                <a:cubicBezTo>
                  <a:pt x="38" y="143"/>
                  <a:pt x="38" y="141"/>
                  <a:pt x="38" y="140"/>
                </a:cubicBezTo>
                <a:cubicBezTo>
                  <a:pt x="38" y="139"/>
                  <a:pt x="38" y="139"/>
                  <a:pt x="38" y="138"/>
                </a:cubicBezTo>
                <a:cubicBezTo>
                  <a:pt x="38" y="137"/>
                  <a:pt x="37" y="136"/>
                  <a:pt x="32" y="133"/>
                </a:cubicBezTo>
                <a:cubicBezTo>
                  <a:pt x="30" y="131"/>
                  <a:pt x="28" y="130"/>
                  <a:pt x="26" y="128"/>
                </a:cubicBezTo>
                <a:cubicBezTo>
                  <a:pt x="19" y="123"/>
                  <a:pt x="16" y="120"/>
                  <a:pt x="15" y="119"/>
                </a:cubicBezTo>
                <a:cubicBezTo>
                  <a:pt x="15" y="117"/>
                  <a:pt x="17" y="113"/>
                  <a:pt x="18" y="112"/>
                </a:cubicBezTo>
                <a:cubicBezTo>
                  <a:pt x="19" y="112"/>
                  <a:pt x="24" y="113"/>
                  <a:pt x="32" y="114"/>
                </a:cubicBezTo>
                <a:cubicBezTo>
                  <a:pt x="34" y="115"/>
                  <a:pt x="37" y="115"/>
                  <a:pt x="39" y="116"/>
                </a:cubicBezTo>
                <a:cubicBezTo>
                  <a:pt x="46" y="117"/>
                  <a:pt x="47" y="117"/>
                  <a:pt x="48" y="117"/>
                </a:cubicBezTo>
                <a:cubicBezTo>
                  <a:pt x="48" y="116"/>
                  <a:pt x="49" y="116"/>
                  <a:pt x="52" y="112"/>
                </a:cubicBezTo>
                <a:cubicBezTo>
                  <a:pt x="52" y="111"/>
                  <a:pt x="52" y="111"/>
                  <a:pt x="52" y="111"/>
                </a:cubicBezTo>
                <a:cubicBezTo>
                  <a:pt x="52" y="111"/>
                  <a:pt x="52" y="111"/>
                  <a:pt x="52" y="111"/>
                </a:cubicBezTo>
                <a:cubicBezTo>
                  <a:pt x="55" y="107"/>
                  <a:pt x="55" y="105"/>
                  <a:pt x="55" y="105"/>
                </a:cubicBezTo>
                <a:cubicBezTo>
                  <a:pt x="55" y="105"/>
                  <a:pt x="55" y="104"/>
                  <a:pt x="55" y="104"/>
                </a:cubicBezTo>
                <a:cubicBezTo>
                  <a:pt x="54" y="103"/>
                  <a:pt x="54" y="102"/>
                  <a:pt x="50" y="98"/>
                </a:cubicBezTo>
                <a:cubicBezTo>
                  <a:pt x="48" y="96"/>
                  <a:pt x="46" y="94"/>
                  <a:pt x="45" y="91"/>
                </a:cubicBezTo>
                <a:cubicBezTo>
                  <a:pt x="40" y="85"/>
                  <a:pt x="37" y="81"/>
                  <a:pt x="36" y="80"/>
                </a:cubicBezTo>
                <a:cubicBezTo>
                  <a:pt x="37" y="79"/>
                  <a:pt x="39" y="75"/>
                  <a:pt x="41" y="74"/>
                </a:cubicBezTo>
                <a:cubicBezTo>
                  <a:pt x="42" y="75"/>
                  <a:pt x="47" y="76"/>
                  <a:pt x="54" y="79"/>
                </a:cubicBezTo>
                <a:cubicBezTo>
                  <a:pt x="56" y="80"/>
                  <a:pt x="58" y="81"/>
                  <a:pt x="61" y="82"/>
                </a:cubicBezTo>
                <a:cubicBezTo>
                  <a:pt x="67" y="85"/>
                  <a:pt x="68" y="86"/>
                  <a:pt x="69" y="85"/>
                </a:cubicBezTo>
                <a:cubicBezTo>
                  <a:pt x="70" y="85"/>
                  <a:pt x="72" y="84"/>
                  <a:pt x="74" y="81"/>
                </a:cubicBezTo>
                <a:cubicBezTo>
                  <a:pt x="75" y="81"/>
                  <a:pt x="75" y="81"/>
                  <a:pt x="75" y="81"/>
                </a:cubicBezTo>
                <a:cubicBezTo>
                  <a:pt x="75" y="80"/>
                  <a:pt x="75" y="80"/>
                  <a:pt x="75" y="80"/>
                </a:cubicBezTo>
                <a:cubicBezTo>
                  <a:pt x="77" y="78"/>
                  <a:pt x="78" y="76"/>
                  <a:pt x="78" y="75"/>
                </a:cubicBezTo>
                <a:cubicBezTo>
                  <a:pt x="78" y="74"/>
                  <a:pt x="78" y="73"/>
                  <a:pt x="75" y="68"/>
                </a:cubicBezTo>
                <a:cubicBezTo>
                  <a:pt x="74" y="66"/>
                  <a:pt x="73" y="63"/>
                  <a:pt x="72" y="60"/>
                </a:cubicBezTo>
                <a:cubicBezTo>
                  <a:pt x="68" y="53"/>
                  <a:pt x="67" y="49"/>
                  <a:pt x="66" y="47"/>
                </a:cubicBezTo>
                <a:cubicBezTo>
                  <a:pt x="67" y="46"/>
                  <a:pt x="70" y="43"/>
                  <a:pt x="72" y="43"/>
                </a:cubicBezTo>
                <a:cubicBezTo>
                  <a:pt x="73" y="43"/>
                  <a:pt x="77" y="46"/>
                  <a:pt x="83" y="51"/>
                </a:cubicBezTo>
                <a:cubicBezTo>
                  <a:pt x="85" y="52"/>
                  <a:pt x="87" y="54"/>
                  <a:pt x="89" y="55"/>
                </a:cubicBezTo>
                <a:cubicBezTo>
                  <a:pt x="95" y="59"/>
                  <a:pt x="95" y="60"/>
                  <a:pt x="97" y="60"/>
                </a:cubicBezTo>
                <a:cubicBezTo>
                  <a:pt x="97" y="60"/>
                  <a:pt x="99" y="60"/>
                  <a:pt x="102" y="57"/>
                </a:cubicBezTo>
                <a:cubicBezTo>
                  <a:pt x="104" y="57"/>
                  <a:pt x="104" y="57"/>
                  <a:pt x="104" y="57"/>
                </a:cubicBezTo>
                <a:cubicBezTo>
                  <a:pt x="104" y="56"/>
                  <a:pt x="104" y="56"/>
                  <a:pt x="104" y="56"/>
                </a:cubicBezTo>
                <a:cubicBezTo>
                  <a:pt x="107" y="54"/>
                  <a:pt x="108" y="53"/>
                  <a:pt x="108" y="52"/>
                </a:cubicBezTo>
                <a:cubicBezTo>
                  <a:pt x="108" y="52"/>
                  <a:pt x="108" y="52"/>
                  <a:pt x="108" y="52"/>
                </a:cubicBezTo>
                <a:cubicBezTo>
                  <a:pt x="109" y="51"/>
                  <a:pt x="109" y="51"/>
                  <a:pt x="109" y="51"/>
                </a:cubicBezTo>
                <a:cubicBezTo>
                  <a:pt x="109" y="50"/>
                  <a:pt x="108" y="48"/>
                  <a:pt x="107" y="44"/>
                </a:cubicBezTo>
                <a:cubicBezTo>
                  <a:pt x="106" y="42"/>
                  <a:pt x="106" y="39"/>
                  <a:pt x="105" y="36"/>
                </a:cubicBezTo>
                <a:cubicBezTo>
                  <a:pt x="104" y="30"/>
                  <a:pt x="103" y="24"/>
                  <a:pt x="103" y="22"/>
                </a:cubicBezTo>
                <a:cubicBezTo>
                  <a:pt x="103" y="22"/>
                  <a:pt x="103" y="22"/>
                  <a:pt x="103" y="22"/>
                </a:cubicBezTo>
                <a:cubicBezTo>
                  <a:pt x="104" y="21"/>
                  <a:pt x="108" y="19"/>
                  <a:pt x="109" y="19"/>
                </a:cubicBezTo>
                <a:cubicBezTo>
                  <a:pt x="110" y="20"/>
                  <a:pt x="114" y="23"/>
                  <a:pt x="119" y="29"/>
                </a:cubicBezTo>
                <a:cubicBezTo>
                  <a:pt x="120" y="31"/>
                  <a:pt x="122" y="33"/>
                  <a:pt x="123" y="35"/>
                </a:cubicBezTo>
                <a:cubicBezTo>
                  <a:pt x="128" y="41"/>
                  <a:pt x="128" y="41"/>
                  <a:pt x="129" y="42"/>
                </a:cubicBezTo>
                <a:cubicBezTo>
                  <a:pt x="130" y="42"/>
                  <a:pt x="132" y="42"/>
                  <a:pt x="136" y="40"/>
                </a:cubicBezTo>
                <a:cubicBezTo>
                  <a:pt x="138" y="41"/>
                  <a:pt x="138" y="41"/>
                  <a:pt x="138" y="41"/>
                </a:cubicBezTo>
                <a:cubicBezTo>
                  <a:pt x="138" y="40"/>
                  <a:pt x="138" y="40"/>
                  <a:pt x="138" y="40"/>
                </a:cubicBezTo>
                <a:cubicBezTo>
                  <a:pt x="141" y="39"/>
                  <a:pt x="142" y="38"/>
                  <a:pt x="143" y="36"/>
                </a:cubicBezTo>
                <a:cubicBezTo>
                  <a:pt x="143" y="36"/>
                  <a:pt x="143" y="35"/>
                  <a:pt x="143" y="30"/>
                </a:cubicBezTo>
                <a:cubicBezTo>
                  <a:pt x="143" y="27"/>
                  <a:pt x="143" y="27"/>
                  <a:pt x="143" y="27"/>
                </a:cubicBezTo>
                <a:cubicBezTo>
                  <a:pt x="143" y="25"/>
                  <a:pt x="143" y="23"/>
                  <a:pt x="143" y="20"/>
                </a:cubicBezTo>
                <a:cubicBezTo>
                  <a:pt x="143" y="13"/>
                  <a:pt x="144" y="8"/>
                  <a:pt x="144" y="6"/>
                </a:cubicBezTo>
                <a:cubicBezTo>
                  <a:pt x="146" y="5"/>
                  <a:pt x="150" y="4"/>
                  <a:pt x="151" y="5"/>
                </a:cubicBezTo>
                <a:cubicBezTo>
                  <a:pt x="152" y="6"/>
                  <a:pt x="155" y="10"/>
                  <a:pt x="158" y="17"/>
                </a:cubicBezTo>
                <a:cubicBezTo>
                  <a:pt x="159" y="19"/>
                  <a:pt x="160" y="22"/>
                  <a:pt x="161" y="24"/>
                </a:cubicBezTo>
                <a:cubicBezTo>
                  <a:pt x="164" y="30"/>
                  <a:pt x="165" y="31"/>
                  <a:pt x="166" y="31"/>
                </a:cubicBezTo>
                <a:cubicBezTo>
                  <a:pt x="166" y="32"/>
                  <a:pt x="168" y="32"/>
                  <a:pt x="172" y="31"/>
                </a:cubicBezTo>
                <a:cubicBezTo>
                  <a:pt x="173" y="32"/>
                  <a:pt x="173" y="32"/>
                  <a:pt x="173" y="32"/>
                </a:cubicBezTo>
                <a:cubicBezTo>
                  <a:pt x="173" y="31"/>
                  <a:pt x="173" y="31"/>
                  <a:pt x="173" y="31"/>
                </a:cubicBezTo>
                <a:cubicBezTo>
                  <a:pt x="178" y="31"/>
                  <a:pt x="179" y="30"/>
                  <a:pt x="180" y="30"/>
                </a:cubicBezTo>
                <a:cubicBezTo>
                  <a:pt x="181" y="29"/>
                  <a:pt x="181" y="28"/>
                  <a:pt x="182" y="22"/>
                </a:cubicBezTo>
                <a:cubicBezTo>
                  <a:pt x="183" y="20"/>
                  <a:pt x="183" y="17"/>
                  <a:pt x="184" y="14"/>
                </a:cubicBezTo>
                <a:cubicBezTo>
                  <a:pt x="186" y="7"/>
                  <a:pt x="188" y="2"/>
                  <a:pt x="188" y="1"/>
                </a:cubicBezTo>
                <a:cubicBezTo>
                  <a:pt x="190" y="0"/>
                  <a:pt x="194" y="0"/>
                  <a:pt x="195" y="1"/>
                </a:cubicBezTo>
                <a:cubicBezTo>
                  <a:pt x="196" y="2"/>
                  <a:pt x="198" y="6"/>
                  <a:pt x="199" y="14"/>
                </a:cubicBezTo>
                <a:cubicBezTo>
                  <a:pt x="200" y="17"/>
                  <a:pt x="200" y="19"/>
                  <a:pt x="201" y="21"/>
                </a:cubicBezTo>
                <a:cubicBezTo>
                  <a:pt x="202" y="28"/>
                  <a:pt x="202" y="29"/>
                  <a:pt x="203" y="30"/>
                </a:cubicBezTo>
                <a:cubicBezTo>
                  <a:pt x="204" y="30"/>
                  <a:pt x="205" y="31"/>
                  <a:pt x="209" y="31"/>
                </a:cubicBezTo>
                <a:cubicBezTo>
                  <a:pt x="210" y="32"/>
                  <a:pt x="210" y="32"/>
                  <a:pt x="210" y="32"/>
                </a:cubicBezTo>
                <a:cubicBezTo>
                  <a:pt x="211" y="32"/>
                  <a:pt x="211" y="32"/>
                  <a:pt x="211" y="32"/>
                </a:cubicBezTo>
                <a:cubicBezTo>
                  <a:pt x="215" y="32"/>
                  <a:pt x="217" y="32"/>
                  <a:pt x="218" y="31"/>
                </a:cubicBezTo>
                <a:cubicBezTo>
                  <a:pt x="218" y="31"/>
                  <a:pt x="219" y="30"/>
                  <a:pt x="221" y="24"/>
                </a:cubicBezTo>
                <a:cubicBezTo>
                  <a:pt x="223" y="22"/>
                  <a:pt x="224" y="20"/>
                  <a:pt x="225" y="17"/>
                </a:cubicBezTo>
                <a:cubicBezTo>
                  <a:pt x="229" y="10"/>
                  <a:pt x="232" y="6"/>
                  <a:pt x="232" y="5"/>
                </a:cubicBezTo>
                <a:cubicBezTo>
                  <a:pt x="234" y="5"/>
                  <a:pt x="238" y="6"/>
                  <a:pt x="239" y="7"/>
                </a:cubicBezTo>
                <a:cubicBezTo>
                  <a:pt x="240" y="8"/>
                  <a:pt x="240" y="11"/>
                  <a:pt x="240" y="18"/>
                </a:cubicBezTo>
                <a:cubicBezTo>
                  <a:pt x="240" y="19"/>
                  <a:pt x="240" y="20"/>
                  <a:pt x="240" y="21"/>
                </a:cubicBezTo>
                <a:cubicBezTo>
                  <a:pt x="240" y="23"/>
                  <a:pt x="240" y="26"/>
                  <a:pt x="240" y="28"/>
                </a:cubicBezTo>
                <a:cubicBezTo>
                  <a:pt x="240" y="30"/>
                  <a:pt x="240" y="32"/>
                  <a:pt x="240" y="33"/>
                </a:cubicBezTo>
                <a:cubicBezTo>
                  <a:pt x="240" y="35"/>
                  <a:pt x="240" y="36"/>
                  <a:pt x="240" y="37"/>
                </a:cubicBezTo>
                <a:cubicBezTo>
                  <a:pt x="241" y="38"/>
                  <a:pt x="242" y="39"/>
                  <a:pt x="246" y="40"/>
                </a:cubicBezTo>
                <a:cubicBezTo>
                  <a:pt x="247" y="41"/>
                  <a:pt x="247" y="41"/>
                  <a:pt x="247" y="41"/>
                </a:cubicBezTo>
                <a:cubicBezTo>
                  <a:pt x="248" y="41"/>
                  <a:pt x="248" y="41"/>
                  <a:pt x="248" y="41"/>
                </a:cubicBezTo>
                <a:cubicBezTo>
                  <a:pt x="251" y="42"/>
                  <a:pt x="253" y="42"/>
                  <a:pt x="254" y="41"/>
                </a:cubicBezTo>
                <a:cubicBezTo>
                  <a:pt x="255" y="41"/>
                  <a:pt x="255" y="40"/>
                  <a:pt x="259" y="36"/>
                </a:cubicBezTo>
                <a:cubicBezTo>
                  <a:pt x="261" y="34"/>
                  <a:pt x="263" y="32"/>
                  <a:pt x="265" y="30"/>
                </a:cubicBezTo>
                <a:cubicBezTo>
                  <a:pt x="270" y="24"/>
                  <a:pt x="273" y="20"/>
                  <a:pt x="274" y="19"/>
                </a:cubicBezTo>
                <a:cubicBezTo>
                  <a:pt x="276" y="19"/>
                  <a:pt x="280" y="21"/>
                  <a:pt x="281" y="23"/>
                </a:cubicBezTo>
                <a:cubicBezTo>
                  <a:pt x="281" y="25"/>
                  <a:pt x="280" y="30"/>
                  <a:pt x="278" y="36"/>
                </a:cubicBezTo>
                <a:cubicBezTo>
                  <a:pt x="277" y="39"/>
                  <a:pt x="277" y="41"/>
                  <a:pt x="276" y="44"/>
                </a:cubicBezTo>
                <a:cubicBezTo>
                  <a:pt x="275" y="48"/>
                  <a:pt x="274" y="50"/>
                  <a:pt x="274" y="51"/>
                </a:cubicBezTo>
                <a:cubicBezTo>
                  <a:pt x="274" y="52"/>
                  <a:pt x="274" y="52"/>
                  <a:pt x="274" y="52"/>
                </a:cubicBezTo>
                <a:cubicBezTo>
                  <a:pt x="275" y="52"/>
                  <a:pt x="275" y="52"/>
                  <a:pt x="275" y="52"/>
                </a:cubicBezTo>
                <a:cubicBezTo>
                  <a:pt x="275" y="53"/>
                  <a:pt x="276" y="54"/>
                  <a:pt x="279" y="56"/>
                </a:cubicBezTo>
                <a:cubicBezTo>
                  <a:pt x="280" y="58"/>
                  <a:pt x="280" y="58"/>
                  <a:pt x="280" y="58"/>
                </a:cubicBezTo>
                <a:cubicBezTo>
                  <a:pt x="281" y="58"/>
                  <a:pt x="281" y="58"/>
                  <a:pt x="281" y="58"/>
                </a:cubicBezTo>
                <a:cubicBezTo>
                  <a:pt x="284" y="60"/>
                  <a:pt x="286" y="60"/>
                  <a:pt x="287" y="60"/>
                </a:cubicBezTo>
                <a:cubicBezTo>
                  <a:pt x="288" y="60"/>
                  <a:pt x="289" y="59"/>
                  <a:pt x="293" y="56"/>
                </a:cubicBezTo>
                <a:cubicBezTo>
                  <a:pt x="295" y="54"/>
                  <a:pt x="298" y="52"/>
                  <a:pt x="300" y="51"/>
                </a:cubicBezTo>
                <a:cubicBezTo>
                  <a:pt x="306" y="46"/>
                  <a:pt x="311" y="44"/>
                  <a:pt x="312" y="43"/>
                </a:cubicBezTo>
                <a:cubicBezTo>
                  <a:pt x="313" y="44"/>
                  <a:pt x="317" y="46"/>
                  <a:pt x="317" y="48"/>
                </a:cubicBezTo>
                <a:cubicBezTo>
                  <a:pt x="317" y="49"/>
                  <a:pt x="315" y="53"/>
                  <a:pt x="311" y="61"/>
                </a:cubicBezTo>
                <a:cubicBezTo>
                  <a:pt x="310" y="63"/>
                  <a:pt x="309" y="65"/>
                  <a:pt x="308" y="67"/>
                </a:cubicBezTo>
                <a:cubicBezTo>
                  <a:pt x="305" y="73"/>
                  <a:pt x="304" y="74"/>
                  <a:pt x="304" y="75"/>
                </a:cubicBezTo>
                <a:cubicBezTo>
                  <a:pt x="304" y="75"/>
                  <a:pt x="304" y="75"/>
                  <a:pt x="304" y="75"/>
                </a:cubicBezTo>
                <a:cubicBezTo>
                  <a:pt x="304" y="75"/>
                  <a:pt x="304" y="75"/>
                  <a:pt x="304" y="75"/>
                </a:cubicBezTo>
                <a:cubicBezTo>
                  <a:pt x="305" y="76"/>
                  <a:pt x="306" y="78"/>
                  <a:pt x="308" y="80"/>
                </a:cubicBezTo>
                <a:cubicBezTo>
                  <a:pt x="309" y="83"/>
                  <a:pt x="309" y="83"/>
                  <a:pt x="309" y="83"/>
                </a:cubicBezTo>
                <a:cubicBezTo>
                  <a:pt x="310" y="82"/>
                  <a:pt x="310" y="82"/>
                  <a:pt x="310" y="82"/>
                </a:cubicBezTo>
                <a:cubicBezTo>
                  <a:pt x="312" y="84"/>
                  <a:pt x="313" y="85"/>
                  <a:pt x="315" y="85"/>
                </a:cubicBezTo>
                <a:cubicBezTo>
                  <a:pt x="316" y="86"/>
                  <a:pt x="316" y="85"/>
                  <a:pt x="322" y="83"/>
                </a:cubicBezTo>
                <a:cubicBezTo>
                  <a:pt x="324" y="82"/>
                  <a:pt x="327" y="81"/>
                  <a:pt x="329" y="80"/>
                </a:cubicBezTo>
                <a:cubicBezTo>
                  <a:pt x="337" y="77"/>
                  <a:pt x="341" y="75"/>
                  <a:pt x="343" y="75"/>
                </a:cubicBezTo>
                <a:cubicBezTo>
                  <a:pt x="344" y="76"/>
                  <a:pt x="347" y="79"/>
                  <a:pt x="347" y="81"/>
                </a:cubicBezTo>
                <a:cubicBezTo>
                  <a:pt x="346" y="82"/>
                  <a:pt x="344" y="85"/>
                  <a:pt x="338" y="92"/>
                </a:cubicBezTo>
                <a:cubicBezTo>
                  <a:pt x="337" y="94"/>
                  <a:pt x="335" y="96"/>
                  <a:pt x="334" y="97"/>
                </a:cubicBezTo>
                <a:cubicBezTo>
                  <a:pt x="329" y="102"/>
                  <a:pt x="328" y="103"/>
                  <a:pt x="328" y="104"/>
                </a:cubicBezTo>
                <a:cubicBezTo>
                  <a:pt x="328" y="105"/>
                  <a:pt x="328" y="105"/>
                  <a:pt x="328" y="105"/>
                </a:cubicBezTo>
                <a:cubicBezTo>
                  <a:pt x="328" y="106"/>
                  <a:pt x="329" y="108"/>
                  <a:pt x="331" y="110"/>
                </a:cubicBezTo>
                <a:cubicBezTo>
                  <a:pt x="331" y="113"/>
                  <a:pt x="331" y="113"/>
                  <a:pt x="331" y="113"/>
                </a:cubicBezTo>
                <a:cubicBezTo>
                  <a:pt x="332" y="112"/>
                  <a:pt x="332" y="112"/>
                  <a:pt x="332" y="112"/>
                </a:cubicBezTo>
                <a:cubicBezTo>
                  <a:pt x="333" y="116"/>
                  <a:pt x="335" y="116"/>
                  <a:pt x="336" y="117"/>
                </a:cubicBezTo>
                <a:cubicBezTo>
                  <a:pt x="337" y="117"/>
                  <a:pt x="338" y="117"/>
                  <a:pt x="344" y="116"/>
                </a:cubicBezTo>
                <a:cubicBezTo>
                  <a:pt x="346" y="115"/>
                  <a:pt x="349" y="115"/>
                  <a:pt x="352" y="114"/>
                </a:cubicBezTo>
                <a:cubicBezTo>
                  <a:pt x="359" y="113"/>
                  <a:pt x="364" y="113"/>
                  <a:pt x="366" y="113"/>
                </a:cubicBezTo>
                <a:cubicBezTo>
                  <a:pt x="367" y="114"/>
                  <a:pt x="368" y="118"/>
                  <a:pt x="368" y="119"/>
                </a:cubicBezTo>
                <a:cubicBezTo>
                  <a:pt x="368" y="119"/>
                  <a:pt x="368" y="119"/>
                  <a:pt x="368" y="119"/>
                </a:cubicBezTo>
                <a:cubicBezTo>
                  <a:pt x="368" y="120"/>
                  <a:pt x="364" y="124"/>
                  <a:pt x="357" y="128"/>
                </a:cubicBezTo>
                <a:cubicBezTo>
                  <a:pt x="355" y="130"/>
                  <a:pt x="353" y="131"/>
                  <a:pt x="352" y="133"/>
                </a:cubicBezTo>
                <a:cubicBezTo>
                  <a:pt x="346" y="137"/>
                  <a:pt x="345" y="137"/>
                  <a:pt x="345" y="138"/>
                </a:cubicBezTo>
                <a:cubicBezTo>
                  <a:pt x="345" y="139"/>
                  <a:pt x="345" y="139"/>
                  <a:pt x="345" y="139"/>
                </a:cubicBezTo>
                <a:cubicBezTo>
                  <a:pt x="345" y="141"/>
                  <a:pt x="345" y="142"/>
                  <a:pt x="346" y="144"/>
                </a:cubicBezTo>
                <a:cubicBezTo>
                  <a:pt x="345" y="147"/>
                  <a:pt x="345" y="147"/>
                  <a:pt x="345" y="147"/>
                </a:cubicBezTo>
                <a:cubicBezTo>
                  <a:pt x="346" y="147"/>
                  <a:pt x="346" y="147"/>
                  <a:pt x="346" y="147"/>
                </a:cubicBezTo>
                <a:cubicBezTo>
                  <a:pt x="347" y="150"/>
                  <a:pt x="348" y="151"/>
                  <a:pt x="349" y="152"/>
                </a:cubicBezTo>
                <a:cubicBezTo>
                  <a:pt x="350" y="152"/>
                  <a:pt x="351" y="153"/>
                  <a:pt x="357" y="153"/>
                </a:cubicBezTo>
                <a:cubicBezTo>
                  <a:pt x="359" y="153"/>
                  <a:pt x="362" y="153"/>
                  <a:pt x="365" y="153"/>
                </a:cubicBezTo>
                <a:cubicBezTo>
                  <a:pt x="373" y="154"/>
                  <a:pt x="378" y="155"/>
                  <a:pt x="379" y="155"/>
                </a:cubicBezTo>
                <a:cubicBezTo>
                  <a:pt x="380" y="156"/>
                  <a:pt x="380" y="159"/>
                  <a:pt x="380" y="161"/>
                </a:cubicBezTo>
                <a:cubicBezTo>
                  <a:pt x="380" y="162"/>
                  <a:pt x="380" y="162"/>
                  <a:pt x="380" y="162"/>
                </a:cubicBezTo>
                <a:cubicBezTo>
                  <a:pt x="379" y="163"/>
                  <a:pt x="375" y="165"/>
                  <a:pt x="368" y="168"/>
                </a:cubicBezTo>
                <a:cubicBezTo>
                  <a:pt x="365" y="169"/>
                  <a:pt x="363" y="170"/>
                  <a:pt x="361" y="171"/>
                </a:cubicBezTo>
                <a:cubicBezTo>
                  <a:pt x="354" y="174"/>
                  <a:pt x="354" y="174"/>
                  <a:pt x="353" y="175"/>
                </a:cubicBezTo>
                <a:cubicBezTo>
                  <a:pt x="352" y="176"/>
                  <a:pt x="352" y="177"/>
                  <a:pt x="352" y="178"/>
                </a:cubicBezTo>
                <a:cubicBezTo>
                  <a:pt x="352" y="179"/>
                  <a:pt x="352" y="181"/>
                  <a:pt x="352" y="181"/>
                </a:cubicBezTo>
                <a:cubicBezTo>
                  <a:pt x="351" y="184"/>
                  <a:pt x="351" y="184"/>
                  <a:pt x="351" y="184"/>
                </a:cubicBezTo>
                <a:cubicBezTo>
                  <a:pt x="352" y="184"/>
                  <a:pt x="352" y="184"/>
                  <a:pt x="352" y="184"/>
                </a:cubicBezTo>
                <a:cubicBezTo>
                  <a:pt x="352" y="187"/>
                  <a:pt x="353" y="188"/>
                  <a:pt x="354" y="189"/>
                </a:cubicBezTo>
                <a:cubicBezTo>
                  <a:pt x="355" y="190"/>
                  <a:pt x="356" y="190"/>
                  <a:pt x="361" y="192"/>
                </a:cubicBezTo>
                <a:cubicBezTo>
                  <a:pt x="364" y="193"/>
                  <a:pt x="366" y="194"/>
                  <a:pt x="369" y="194"/>
                </a:cubicBezTo>
                <a:cubicBezTo>
                  <a:pt x="376" y="197"/>
                  <a:pt x="381" y="199"/>
                  <a:pt x="382" y="199"/>
                </a:cubicBezTo>
                <a:cubicBezTo>
                  <a:pt x="382" y="200"/>
                  <a:pt x="383" y="201"/>
                  <a:pt x="383" y="202"/>
                </a:cubicBezTo>
                <a:cubicBezTo>
                  <a:pt x="383" y="204"/>
                  <a:pt x="382" y="206"/>
                  <a:pt x="382" y="207"/>
                </a:cubicBezTo>
                <a:cubicBezTo>
                  <a:pt x="381" y="207"/>
                  <a:pt x="376" y="208"/>
                  <a:pt x="368" y="210"/>
                </a:cubicBezTo>
                <a:cubicBezTo>
                  <a:pt x="366" y="210"/>
                  <a:pt x="363" y="210"/>
                  <a:pt x="361" y="211"/>
                </a:cubicBezTo>
                <a:cubicBezTo>
                  <a:pt x="354" y="212"/>
                  <a:pt x="353" y="212"/>
                  <a:pt x="352" y="213"/>
                </a:cubicBezTo>
                <a:cubicBezTo>
                  <a:pt x="352" y="213"/>
                  <a:pt x="351" y="215"/>
                  <a:pt x="350" y="219"/>
                </a:cubicBezTo>
                <a:cubicBezTo>
                  <a:pt x="350" y="219"/>
                  <a:pt x="350" y="219"/>
                  <a:pt x="350" y="219"/>
                </a:cubicBezTo>
                <a:cubicBezTo>
                  <a:pt x="350" y="220"/>
                  <a:pt x="350" y="220"/>
                  <a:pt x="350" y="220"/>
                </a:cubicBezTo>
                <a:cubicBezTo>
                  <a:pt x="350" y="222"/>
                  <a:pt x="349" y="223"/>
                  <a:pt x="349" y="224"/>
                </a:cubicBezTo>
                <a:cubicBezTo>
                  <a:pt x="349" y="225"/>
                  <a:pt x="350" y="226"/>
                  <a:pt x="350" y="227"/>
                </a:cubicBezTo>
                <a:cubicBezTo>
                  <a:pt x="351" y="228"/>
                  <a:pt x="351" y="228"/>
                  <a:pt x="357" y="231"/>
                </a:cubicBezTo>
                <a:cubicBezTo>
                  <a:pt x="359" y="232"/>
                  <a:pt x="361" y="234"/>
                  <a:pt x="364" y="235"/>
                </a:cubicBezTo>
                <a:cubicBezTo>
                  <a:pt x="370" y="239"/>
                  <a:pt x="374" y="242"/>
                  <a:pt x="375" y="243"/>
                </a:cubicBezTo>
                <a:cubicBezTo>
                  <a:pt x="375" y="243"/>
                  <a:pt x="375" y="243"/>
                  <a:pt x="375" y="244"/>
                </a:cubicBezTo>
                <a:cubicBezTo>
                  <a:pt x="375" y="246"/>
                  <a:pt x="374" y="249"/>
                  <a:pt x="373" y="250"/>
                </a:cubicBezTo>
                <a:cubicBezTo>
                  <a:pt x="372" y="250"/>
                  <a:pt x="367" y="250"/>
                  <a:pt x="359" y="250"/>
                </a:cubicBezTo>
                <a:cubicBezTo>
                  <a:pt x="357" y="250"/>
                  <a:pt x="354" y="249"/>
                  <a:pt x="352" y="249"/>
                </a:cubicBezTo>
                <a:cubicBezTo>
                  <a:pt x="345" y="249"/>
                  <a:pt x="344" y="249"/>
                  <a:pt x="343" y="249"/>
                </a:cubicBezTo>
                <a:cubicBezTo>
                  <a:pt x="342" y="250"/>
                  <a:pt x="341" y="252"/>
                  <a:pt x="340" y="255"/>
                </a:cubicBezTo>
                <a:cubicBezTo>
                  <a:pt x="339" y="255"/>
                  <a:pt x="339" y="255"/>
                  <a:pt x="339" y="255"/>
                </a:cubicBezTo>
                <a:cubicBezTo>
                  <a:pt x="339" y="256"/>
                  <a:pt x="339" y="256"/>
                  <a:pt x="339" y="256"/>
                </a:cubicBezTo>
                <a:cubicBezTo>
                  <a:pt x="338" y="258"/>
                  <a:pt x="337" y="260"/>
                  <a:pt x="337" y="261"/>
                </a:cubicBezTo>
                <a:cubicBezTo>
                  <a:pt x="337" y="262"/>
                  <a:pt x="338" y="262"/>
                  <a:pt x="338" y="262"/>
                </a:cubicBezTo>
                <a:cubicBezTo>
                  <a:pt x="338" y="263"/>
                  <a:pt x="339" y="264"/>
                  <a:pt x="343" y="268"/>
                </a:cubicBezTo>
                <a:cubicBezTo>
                  <a:pt x="345" y="270"/>
                  <a:pt x="347" y="272"/>
                  <a:pt x="349" y="274"/>
                </a:cubicBezTo>
                <a:cubicBezTo>
                  <a:pt x="354" y="279"/>
                  <a:pt x="358" y="283"/>
                  <a:pt x="358" y="284"/>
                </a:cubicBezTo>
                <a:cubicBezTo>
                  <a:pt x="358" y="286"/>
                  <a:pt x="356" y="290"/>
                  <a:pt x="355" y="290"/>
                </a:cubicBezTo>
                <a:cubicBezTo>
                  <a:pt x="354" y="290"/>
                  <a:pt x="349" y="289"/>
                  <a:pt x="341" y="287"/>
                </a:cubicBezTo>
                <a:cubicBezTo>
                  <a:pt x="339" y="286"/>
                  <a:pt x="336" y="285"/>
                  <a:pt x="334" y="285"/>
                </a:cubicBezTo>
                <a:cubicBezTo>
                  <a:pt x="328" y="282"/>
                  <a:pt x="327" y="282"/>
                  <a:pt x="326" y="283"/>
                </a:cubicBezTo>
                <a:cubicBezTo>
                  <a:pt x="325" y="283"/>
                  <a:pt x="324" y="284"/>
                  <a:pt x="321" y="287"/>
                </a:cubicBezTo>
                <a:cubicBezTo>
                  <a:pt x="320" y="287"/>
                  <a:pt x="320" y="287"/>
                  <a:pt x="320" y="287"/>
                </a:cubicBezTo>
                <a:cubicBezTo>
                  <a:pt x="320" y="288"/>
                  <a:pt x="320" y="288"/>
                  <a:pt x="320" y="288"/>
                </a:cubicBezTo>
                <a:cubicBezTo>
                  <a:pt x="317" y="292"/>
                  <a:pt x="317" y="293"/>
                  <a:pt x="317" y="294"/>
                </a:cubicBezTo>
                <a:cubicBezTo>
                  <a:pt x="317" y="294"/>
                  <a:pt x="317" y="294"/>
                  <a:pt x="317" y="294"/>
                </a:cubicBezTo>
                <a:cubicBezTo>
                  <a:pt x="317" y="295"/>
                  <a:pt x="318" y="296"/>
                  <a:pt x="321" y="301"/>
                </a:cubicBezTo>
                <a:cubicBezTo>
                  <a:pt x="323" y="303"/>
                  <a:pt x="324" y="305"/>
                  <a:pt x="326" y="308"/>
                </a:cubicBezTo>
                <a:cubicBezTo>
                  <a:pt x="330" y="314"/>
                  <a:pt x="332" y="319"/>
                  <a:pt x="333" y="320"/>
                </a:cubicBezTo>
                <a:cubicBezTo>
                  <a:pt x="332" y="322"/>
                  <a:pt x="329" y="325"/>
                  <a:pt x="328" y="325"/>
                </a:cubicBezTo>
                <a:cubicBezTo>
                  <a:pt x="326" y="325"/>
                  <a:pt x="322" y="323"/>
                  <a:pt x="315" y="319"/>
                </a:cubicBezTo>
                <a:cubicBezTo>
                  <a:pt x="313" y="318"/>
                  <a:pt x="311" y="316"/>
                  <a:pt x="309" y="315"/>
                </a:cubicBezTo>
                <a:cubicBezTo>
                  <a:pt x="303" y="311"/>
                  <a:pt x="302" y="311"/>
                  <a:pt x="301" y="311"/>
                </a:cubicBezTo>
                <a:cubicBezTo>
                  <a:pt x="300" y="311"/>
                  <a:pt x="299" y="312"/>
                  <a:pt x="296" y="315"/>
                </a:cubicBezTo>
                <a:cubicBezTo>
                  <a:pt x="294" y="315"/>
                  <a:pt x="294" y="315"/>
                  <a:pt x="294" y="315"/>
                </a:cubicBezTo>
                <a:cubicBezTo>
                  <a:pt x="294" y="316"/>
                  <a:pt x="294" y="316"/>
                  <a:pt x="294" y="316"/>
                </a:cubicBezTo>
                <a:cubicBezTo>
                  <a:pt x="291" y="318"/>
                  <a:pt x="290" y="319"/>
                  <a:pt x="290" y="321"/>
                </a:cubicBezTo>
                <a:cubicBezTo>
                  <a:pt x="290" y="321"/>
                  <a:pt x="290" y="321"/>
                  <a:pt x="290" y="321"/>
                </a:cubicBezTo>
                <a:cubicBezTo>
                  <a:pt x="290" y="321"/>
                  <a:pt x="290" y="321"/>
                  <a:pt x="290" y="321"/>
                </a:cubicBezTo>
                <a:cubicBezTo>
                  <a:pt x="290" y="322"/>
                  <a:pt x="291" y="323"/>
                  <a:pt x="292" y="328"/>
                </a:cubicBezTo>
                <a:cubicBezTo>
                  <a:pt x="293" y="330"/>
                  <a:pt x="294" y="333"/>
                  <a:pt x="295" y="336"/>
                </a:cubicBezTo>
                <a:cubicBezTo>
                  <a:pt x="298" y="342"/>
                  <a:pt x="299" y="348"/>
                  <a:pt x="299" y="349"/>
                </a:cubicBezTo>
                <a:cubicBezTo>
                  <a:pt x="298" y="351"/>
                  <a:pt x="295" y="353"/>
                  <a:pt x="293" y="353"/>
                </a:cubicBezTo>
                <a:cubicBezTo>
                  <a:pt x="292" y="353"/>
                  <a:pt x="288" y="350"/>
                  <a:pt x="283" y="344"/>
                </a:cubicBezTo>
                <a:cubicBezTo>
                  <a:pt x="281" y="342"/>
                  <a:pt x="279" y="340"/>
                  <a:pt x="277" y="339"/>
                </a:cubicBezTo>
                <a:cubicBezTo>
                  <a:pt x="272" y="334"/>
                  <a:pt x="272" y="333"/>
                  <a:pt x="271" y="333"/>
                </a:cubicBezTo>
                <a:cubicBezTo>
                  <a:pt x="270" y="333"/>
                  <a:pt x="268" y="333"/>
                  <a:pt x="265" y="335"/>
                </a:cubicBezTo>
                <a:cubicBezTo>
                  <a:pt x="263" y="335"/>
                  <a:pt x="263" y="335"/>
                  <a:pt x="263" y="335"/>
                </a:cubicBezTo>
                <a:cubicBezTo>
                  <a:pt x="263" y="336"/>
                  <a:pt x="263" y="336"/>
                  <a:pt x="263" y="336"/>
                </a:cubicBezTo>
                <a:cubicBezTo>
                  <a:pt x="260" y="337"/>
                  <a:pt x="258" y="338"/>
                  <a:pt x="258" y="340"/>
                </a:cubicBezTo>
                <a:cubicBezTo>
                  <a:pt x="258" y="340"/>
                  <a:pt x="258" y="341"/>
                  <a:pt x="258" y="341"/>
                </a:cubicBezTo>
                <a:cubicBezTo>
                  <a:pt x="258" y="342"/>
                  <a:pt x="258" y="344"/>
                  <a:pt x="258" y="348"/>
                </a:cubicBezTo>
                <a:cubicBezTo>
                  <a:pt x="259" y="350"/>
                  <a:pt x="259" y="353"/>
                  <a:pt x="259" y="356"/>
                </a:cubicBezTo>
                <a:cubicBezTo>
                  <a:pt x="260" y="360"/>
                  <a:pt x="260" y="365"/>
                  <a:pt x="260" y="368"/>
                </a:cubicBezTo>
                <a:cubicBezTo>
                  <a:pt x="260" y="369"/>
                  <a:pt x="260" y="370"/>
                  <a:pt x="260" y="370"/>
                </a:cubicBezTo>
                <a:cubicBezTo>
                  <a:pt x="259" y="371"/>
                  <a:pt x="255" y="373"/>
                  <a:pt x="253" y="372"/>
                </a:cubicBezTo>
                <a:cubicBezTo>
                  <a:pt x="252" y="371"/>
                  <a:pt x="249" y="368"/>
                  <a:pt x="245" y="361"/>
                </a:cubicBezTo>
                <a:cubicBezTo>
                  <a:pt x="244" y="359"/>
                  <a:pt x="242" y="357"/>
                  <a:pt x="241" y="355"/>
                </a:cubicBezTo>
                <a:cubicBezTo>
                  <a:pt x="237" y="349"/>
                  <a:pt x="237" y="348"/>
                  <a:pt x="236" y="348"/>
                </a:cubicBezTo>
                <a:cubicBezTo>
                  <a:pt x="235" y="347"/>
                  <a:pt x="233" y="347"/>
                  <a:pt x="229" y="348"/>
                </a:cubicBezTo>
                <a:cubicBezTo>
                  <a:pt x="227" y="347"/>
                  <a:pt x="227" y="347"/>
                  <a:pt x="227" y="347"/>
                </a:cubicBezTo>
                <a:cubicBezTo>
                  <a:pt x="227" y="349"/>
                  <a:pt x="227" y="349"/>
                  <a:pt x="227" y="349"/>
                </a:cubicBezTo>
                <a:cubicBezTo>
                  <a:pt x="224" y="349"/>
                  <a:pt x="223" y="350"/>
                  <a:pt x="222" y="351"/>
                </a:cubicBezTo>
                <a:cubicBezTo>
                  <a:pt x="221" y="352"/>
                  <a:pt x="221" y="353"/>
                  <a:pt x="221" y="359"/>
                </a:cubicBezTo>
                <a:cubicBezTo>
                  <a:pt x="220" y="361"/>
                  <a:pt x="220" y="364"/>
                  <a:pt x="220" y="367"/>
                </a:cubicBezTo>
                <a:cubicBezTo>
                  <a:pt x="218" y="375"/>
                  <a:pt x="217" y="380"/>
                  <a:pt x="217" y="381"/>
                </a:cubicBezTo>
                <a:cubicBezTo>
                  <a:pt x="215" y="382"/>
                  <a:pt x="211" y="382"/>
                  <a:pt x="210" y="382"/>
                </a:cubicBezTo>
                <a:cubicBezTo>
                  <a:pt x="209" y="381"/>
                  <a:pt x="207" y="376"/>
                  <a:pt x="204" y="369"/>
                </a:cubicBezTo>
                <a:cubicBezTo>
                  <a:pt x="204" y="366"/>
                  <a:pt x="203" y="364"/>
                  <a:pt x="202" y="362"/>
                </a:cubicBezTo>
                <a:cubicBezTo>
                  <a:pt x="200" y="355"/>
                  <a:pt x="200" y="354"/>
                  <a:pt x="199" y="354"/>
                </a:cubicBezTo>
                <a:cubicBezTo>
                  <a:pt x="198" y="353"/>
                  <a:pt x="197" y="352"/>
                  <a:pt x="192" y="353"/>
                </a:cubicBezTo>
                <a:cubicBezTo>
                  <a:pt x="191" y="352"/>
                  <a:pt x="191" y="352"/>
                  <a:pt x="191" y="352"/>
                </a:cubicBezTo>
                <a:cubicBezTo>
                  <a:pt x="190" y="353"/>
                  <a:pt x="190" y="353"/>
                  <a:pt x="190" y="353"/>
                </a:cubicBezTo>
                <a:cubicBezTo>
                  <a:pt x="186" y="352"/>
                  <a:pt x="185" y="353"/>
                  <a:pt x="184" y="354"/>
                </a:cubicBezTo>
                <a:cubicBezTo>
                  <a:pt x="183" y="354"/>
                  <a:pt x="183" y="355"/>
                  <a:pt x="181" y="361"/>
                </a:cubicBezTo>
                <a:cubicBezTo>
                  <a:pt x="180" y="363"/>
                  <a:pt x="179" y="366"/>
                  <a:pt x="178" y="369"/>
                </a:cubicBezTo>
                <a:cubicBezTo>
                  <a:pt x="175" y="376"/>
                  <a:pt x="173" y="380"/>
                  <a:pt x="173" y="382"/>
                </a:cubicBezTo>
                <a:cubicBezTo>
                  <a:pt x="171" y="382"/>
                  <a:pt x="167" y="382"/>
                  <a:pt x="165" y="381"/>
                </a:cubicBezTo>
                <a:cubicBezTo>
                  <a:pt x="165" y="380"/>
                  <a:pt x="164" y="375"/>
                  <a:pt x="163" y="367"/>
                </a:cubicBezTo>
                <a:cubicBezTo>
                  <a:pt x="163" y="364"/>
                  <a:pt x="163" y="362"/>
                  <a:pt x="163" y="360"/>
                </a:cubicBezTo>
                <a:cubicBezTo>
                  <a:pt x="162" y="353"/>
                  <a:pt x="162" y="352"/>
                  <a:pt x="161" y="351"/>
                </a:cubicBezTo>
                <a:cubicBezTo>
                  <a:pt x="160" y="350"/>
                  <a:pt x="158" y="349"/>
                  <a:pt x="155" y="349"/>
                </a:cubicBezTo>
                <a:cubicBezTo>
                  <a:pt x="154" y="347"/>
                  <a:pt x="154" y="347"/>
                  <a:pt x="154" y="347"/>
                </a:cubicBezTo>
                <a:cubicBezTo>
                  <a:pt x="153" y="348"/>
                  <a:pt x="153" y="348"/>
                  <a:pt x="153" y="348"/>
                </a:cubicBezTo>
                <a:cubicBezTo>
                  <a:pt x="149" y="347"/>
                  <a:pt x="148" y="347"/>
                  <a:pt x="147" y="348"/>
                </a:cubicBezTo>
                <a:cubicBezTo>
                  <a:pt x="146" y="348"/>
                  <a:pt x="146" y="349"/>
                  <a:pt x="142" y="354"/>
                </a:cubicBezTo>
                <a:cubicBezTo>
                  <a:pt x="141" y="356"/>
                  <a:pt x="139" y="359"/>
                  <a:pt x="138" y="361"/>
                </a:cubicBezTo>
                <a:cubicBezTo>
                  <a:pt x="133" y="367"/>
                  <a:pt x="130" y="371"/>
                  <a:pt x="129" y="372"/>
                </a:cubicBezTo>
                <a:cubicBezTo>
                  <a:pt x="128" y="372"/>
                  <a:pt x="123" y="371"/>
                  <a:pt x="122" y="370"/>
                </a:cubicBezTo>
                <a:cubicBezTo>
                  <a:pt x="122" y="369"/>
                  <a:pt x="122" y="369"/>
                  <a:pt x="122" y="368"/>
                </a:cubicBezTo>
                <a:cubicBezTo>
                  <a:pt x="122" y="368"/>
                  <a:pt x="122" y="368"/>
                  <a:pt x="122" y="368"/>
                </a:cubicBezTo>
                <a:cubicBezTo>
                  <a:pt x="122" y="366"/>
                  <a:pt x="123" y="361"/>
                  <a:pt x="124" y="356"/>
                </a:cubicBezTo>
                <a:cubicBezTo>
                  <a:pt x="124" y="353"/>
                  <a:pt x="124" y="351"/>
                  <a:pt x="125" y="348"/>
                </a:cubicBezTo>
                <a:cubicBezTo>
                  <a:pt x="125" y="344"/>
                  <a:pt x="125" y="342"/>
                  <a:pt x="125" y="341"/>
                </a:cubicBezTo>
                <a:cubicBezTo>
                  <a:pt x="125" y="341"/>
                  <a:pt x="125" y="340"/>
                  <a:pt x="125" y="340"/>
                </a:cubicBezTo>
                <a:cubicBezTo>
                  <a:pt x="124" y="338"/>
                  <a:pt x="123" y="337"/>
                  <a:pt x="120" y="336"/>
                </a:cubicBezTo>
                <a:cubicBezTo>
                  <a:pt x="119" y="334"/>
                  <a:pt x="119" y="334"/>
                  <a:pt x="119" y="334"/>
                </a:cubicBezTo>
                <a:cubicBezTo>
                  <a:pt x="118" y="335"/>
                  <a:pt x="118" y="335"/>
                  <a:pt x="118" y="335"/>
                </a:cubicBezTo>
                <a:cubicBezTo>
                  <a:pt x="115" y="333"/>
                  <a:pt x="114" y="333"/>
                  <a:pt x="112" y="333"/>
                </a:cubicBezTo>
                <a:cubicBezTo>
                  <a:pt x="111" y="334"/>
                  <a:pt x="110" y="334"/>
                  <a:pt x="106" y="338"/>
                </a:cubicBezTo>
                <a:cubicBezTo>
                  <a:pt x="104" y="340"/>
                  <a:pt x="102" y="342"/>
                  <a:pt x="100" y="344"/>
                </a:cubicBezTo>
                <a:cubicBezTo>
                  <a:pt x="94" y="349"/>
                  <a:pt x="90" y="352"/>
                  <a:pt x="89" y="353"/>
                </a:cubicBezTo>
                <a:cubicBezTo>
                  <a:pt x="88" y="353"/>
                  <a:pt x="84" y="350"/>
                  <a:pt x="83" y="349"/>
                </a:cubicBezTo>
                <a:cubicBezTo>
                  <a:pt x="83" y="347"/>
                  <a:pt x="85" y="342"/>
                  <a:pt x="88" y="335"/>
                </a:cubicBezTo>
                <a:cubicBezTo>
                  <a:pt x="88" y="333"/>
                  <a:pt x="89" y="331"/>
                  <a:pt x="90" y="329"/>
                </a:cubicBezTo>
                <a:cubicBezTo>
                  <a:pt x="92" y="323"/>
                  <a:pt x="93" y="322"/>
                  <a:pt x="93" y="321"/>
                </a:cubicBezTo>
                <a:cubicBezTo>
                  <a:pt x="93" y="321"/>
                  <a:pt x="93" y="321"/>
                  <a:pt x="93" y="321"/>
                </a:cubicBezTo>
                <a:cubicBezTo>
                  <a:pt x="93" y="320"/>
                  <a:pt x="93" y="320"/>
                  <a:pt x="93" y="320"/>
                </a:cubicBezTo>
                <a:cubicBezTo>
                  <a:pt x="93" y="319"/>
                  <a:pt x="92" y="318"/>
                  <a:pt x="88" y="315"/>
                </a:cubicBezTo>
                <a:cubicBezTo>
                  <a:pt x="88" y="314"/>
                  <a:pt x="88" y="314"/>
                  <a:pt x="88" y="314"/>
                </a:cubicBezTo>
                <a:cubicBezTo>
                  <a:pt x="87" y="314"/>
                  <a:pt x="87" y="314"/>
                  <a:pt x="87" y="314"/>
                </a:cubicBezTo>
                <a:cubicBezTo>
                  <a:pt x="84" y="311"/>
                  <a:pt x="83" y="311"/>
                  <a:pt x="82" y="311"/>
                </a:cubicBezTo>
                <a:cubicBezTo>
                  <a:pt x="81" y="311"/>
                  <a:pt x="80" y="312"/>
                  <a:pt x="75" y="315"/>
                </a:cubicBezTo>
                <a:cubicBezTo>
                  <a:pt x="73" y="316"/>
                  <a:pt x="70" y="317"/>
                  <a:pt x="67" y="319"/>
                </a:cubicBezTo>
                <a:cubicBezTo>
                  <a:pt x="61" y="322"/>
                  <a:pt x="56" y="325"/>
                  <a:pt x="55" y="325"/>
                </a:cubicBezTo>
                <a:cubicBezTo>
                  <a:pt x="53" y="324"/>
                  <a:pt x="50" y="321"/>
                  <a:pt x="50" y="320"/>
                </a:cubicBezTo>
                <a:cubicBezTo>
                  <a:pt x="50" y="319"/>
                  <a:pt x="53" y="314"/>
                  <a:pt x="57" y="308"/>
                </a:cubicBezTo>
                <a:cubicBezTo>
                  <a:pt x="59" y="305"/>
                  <a:pt x="60" y="303"/>
                  <a:pt x="61" y="302"/>
                </a:cubicBezTo>
                <a:cubicBezTo>
                  <a:pt x="65" y="296"/>
                  <a:pt x="66" y="295"/>
                  <a:pt x="66" y="294"/>
                </a:cubicBezTo>
                <a:cubicBezTo>
                  <a:pt x="66" y="293"/>
                  <a:pt x="65" y="292"/>
                  <a:pt x="63" y="288"/>
                </a:cubicBezTo>
                <a:cubicBezTo>
                  <a:pt x="63" y="286"/>
                  <a:pt x="63" y="286"/>
                  <a:pt x="63" y="286"/>
                </a:cubicBezTo>
                <a:cubicBezTo>
                  <a:pt x="61" y="286"/>
                  <a:pt x="61" y="286"/>
                  <a:pt x="61" y="286"/>
                </a:cubicBezTo>
                <a:cubicBezTo>
                  <a:pt x="59" y="283"/>
                  <a:pt x="58" y="283"/>
                  <a:pt x="57" y="283"/>
                </a:cubicBezTo>
                <a:cubicBezTo>
                  <a:pt x="56" y="282"/>
                  <a:pt x="55" y="283"/>
                  <a:pt x="49" y="284"/>
                </a:cubicBezTo>
                <a:cubicBezTo>
                  <a:pt x="47" y="285"/>
                  <a:pt x="44" y="286"/>
                  <a:pt x="41" y="287"/>
                </a:cubicBezTo>
                <a:cubicBezTo>
                  <a:pt x="34" y="289"/>
                  <a:pt x="29" y="290"/>
                  <a:pt x="28" y="290"/>
                </a:cubicBezTo>
                <a:cubicBezTo>
                  <a:pt x="27" y="289"/>
                  <a:pt x="24" y="285"/>
                  <a:pt x="24" y="284"/>
                </a:cubicBezTo>
                <a:cubicBezTo>
                  <a:pt x="25" y="283"/>
                  <a:pt x="28" y="279"/>
                  <a:pt x="34" y="274"/>
                </a:cubicBezTo>
                <a:cubicBezTo>
                  <a:pt x="36" y="272"/>
                  <a:pt x="38" y="270"/>
                  <a:pt x="39" y="269"/>
                </a:cubicBezTo>
                <a:cubicBezTo>
                  <a:pt x="45" y="264"/>
                  <a:pt x="45" y="263"/>
                  <a:pt x="45" y="262"/>
                </a:cubicBezTo>
                <a:cubicBezTo>
                  <a:pt x="46" y="262"/>
                  <a:pt x="46" y="262"/>
                  <a:pt x="46" y="261"/>
                </a:cubicBezTo>
                <a:cubicBezTo>
                  <a:pt x="46" y="260"/>
                  <a:pt x="45" y="259"/>
                  <a:pt x="44" y="256"/>
                </a:cubicBezTo>
                <a:cubicBezTo>
                  <a:pt x="44" y="254"/>
                  <a:pt x="44" y="254"/>
                  <a:pt x="44" y="254"/>
                </a:cubicBezTo>
                <a:cubicBezTo>
                  <a:pt x="43" y="254"/>
                  <a:pt x="43" y="254"/>
                  <a:pt x="43" y="254"/>
                </a:cubicBezTo>
                <a:cubicBezTo>
                  <a:pt x="42" y="250"/>
                  <a:pt x="41" y="250"/>
                  <a:pt x="40" y="249"/>
                </a:cubicBezTo>
                <a:cubicBezTo>
                  <a:pt x="39" y="249"/>
                  <a:pt x="38" y="249"/>
                  <a:pt x="32" y="249"/>
                </a:cubicBezTo>
                <a:cubicBezTo>
                  <a:pt x="29" y="249"/>
                  <a:pt x="26" y="249"/>
                  <a:pt x="24" y="250"/>
                </a:cubicBezTo>
                <a:cubicBezTo>
                  <a:pt x="16" y="250"/>
                  <a:pt x="11" y="250"/>
                  <a:pt x="9" y="249"/>
                </a:cubicBezTo>
                <a:cubicBezTo>
                  <a:pt x="9" y="248"/>
                  <a:pt x="7" y="245"/>
                  <a:pt x="7" y="243"/>
                </a:cubicBezTo>
                <a:cubicBezTo>
                  <a:pt x="7" y="243"/>
                  <a:pt x="7" y="243"/>
                  <a:pt x="7" y="243"/>
                </a:cubicBezTo>
                <a:cubicBezTo>
                  <a:pt x="8" y="242"/>
                  <a:pt x="12" y="239"/>
                  <a:pt x="19" y="235"/>
                </a:cubicBezTo>
                <a:cubicBezTo>
                  <a:pt x="22" y="234"/>
                  <a:pt x="24" y="233"/>
                  <a:pt x="26" y="231"/>
                </a:cubicBezTo>
                <a:cubicBezTo>
                  <a:pt x="32" y="228"/>
                  <a:pt x="33" y="228"/>
                  <a:pt x="33" y="227"/>
                </a:cubicBezTo>
                <a:cubicBezTo>
                  <a:pt x="33" y="226"/>
                  <a:pt x="33" y="225"/>
                  <a:pt x="33" y="225"/>
                </a:cubicBezTo>
                <a:cubicBezTo>
                  <a:pt x="33" y="223"/>
                  <a:pt x="33" y="221"/>
                  <a:pt x="33" y="220"/>
                </a:cubicBezTo>
                <a:cubicBezTo>
                  <a:pt x="34" y="218"/>
                  <a:pt x="34" y="218"/>
                  <a:pt x="34" y="218"/>
                </a:cubicBezTo>
                <a:cubicBezTo>
                  <a:pt x="33" y="218"/>
                  <a:pt x="33" y="218"/>
                  <a:pt x="33" y="218"/>
                </a:cubicBezTo>
                <a:cubicBezTo>
                  <a:pt x="32" y="214"/>
                  <a:pt x="31" y="213"/>
                  <a:pt x="30" y="213"/>
                </a:cubicBezTo>
                <a:cubicBezTo>
                  <a:pt x="30" y="212"/>
                  <a:pt x="29" y="212"/>
                  <a:pt x="23" y="211"/>
                </a:cubicBezTo>
                <a:cubicBezTo>
                  <a:pt x="20" y="210"/>
                  <a:pt x="18" y="210"/>
                  <a:pt x="15" y="209"/>
                </a:cubicBezTo>
                <a:cubicBezTo>
                  <a:pt x="7" y="208"/>
                  <a:pt x="2" y="206"/>
                  <a:pt x="1" y="206"/>
                </a:cubicBezTo>
                <a:cubicBezTo>
                  <a:pt x="1" y="205"/>
                  <a:pt x="0" y="203"/>
                  <a:pt x="0" y="201"/>
                </a:cubicBezTo>
                <a:close/>
                <a:moveTo>
                  <a:pt x="307" y="191"/>
                </a:moveTo>
                <a:cubicBezTo>
                  <a:pt x="307" y="127"/>
                  <a:pt x="255" y="76"/>
                  <a:pt x="191" y="76"/>
                </a:cubicBezTo>
                <a:cubicBezTo>
                  <a:pt x="128" y="76"/>
                  <a:pt x="76" y="127"/>
                  <a:pt x="76" y="191"/>
                </a:cubicBezTo>
                <a:cubicBezTo>
                  <a:pt x="76" y="255"/>
                  <a:pt x="128" y="306"/>
                  <a:pt x="191" y="306"/>
                </a:cubicBezTo>
                <a:cubicBezTo>
                  <a:pt x="255" y="306"/>
                  <a:pt x="307" y="255"/>
                  <a:pt x="307" y="191"/>
                </a:cubicBezTo>
                <a:close/>
              </a:path>
            </a:pathLst>
          </a:custGeom>
          <a:solidFill>
            <a:srgbClr val="F7725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grpSp>
        <p:nvGrpSpPr>
          <p:cNvPr id="94" name="Group 15">
            <a:extLst>
              <a:ext uri="{FF2B5EF4-FFF2-40B4-BE49-F238E27FC236}">
                <a16:creationId xmlns:a16="http://schemas.microsoft.com/office/drawing/2014/main" xmlns="" id="{DF931C1D-0647-4D53-B544-0CFA09F164C5}"/>
              </a:ext>
            </a:extLst>
          </p:cNvPr>
          <p:cNvGrpSpPr/>
          <p:nvPr/>
        </p:nvGrpSpPr>
        <p:grpSpPr>
          <a:xfrm>
            <a:off x="5655734" y="1755770"/>
            <a:ext cx="374651" cy="580503"/>
            <a:chOff x="619125" y="4081463"/>
            <a:chExt cx="288925" cy="447675"/>
          </a:xfrm>
          <a:solidFill>
            <a:srgbClr val="F77258"/>
          </a:solidFill>
        </p:grpSpPr>
        <p:sp>
          <p:nvSpPr>
            <p:cNvPr id="95" name="Freeform 5">
              <a:extLst>
                <a:ext uri="{FF2B5EF4-FFF2-40B4-BE49-F238E27FC236}">
                  <a16:creationId xmlns:a16="http://schemas.microsoft.com/office/drawing/2014/main" xmlns="" id="{189D9AE0-5C88-4EC5-9F33-2AC8073EB752}"/>
                </a:ext>
              </a:extLst>
            </p:cNvPr>
            <p:cNvSpPr/>
            <p:nvPr/>
          </p:nvSpPr>
          <p:spPr bwMode="auto">
            <a:xfrm>
              <a:off x="619125" y="4081463"/>
              <a:ext cx="288925" cy="331788"/>
            </a:xfrm>
            <a:custGeom>
              <a:avLst/>
              <a:gdLst>
                <a:gd name="T0" fmla="*/ 39 w 77"/>
                <a:gd name="T1" fmla="*/ 0 h 88"/>
                <a:gd name="T2" fmla="*/ 0 w 77"/>
                <a:gd name="T3" fmla="*/ 38 h 88"/>
                <a:gd name="T4" fmla="*/ 7 w 77"/>
                <a:gd name="T5" fmla="*/ 60 h 88"/>
                <a:gd name="T6" fmla="*/ 11 w 77"/>
                <a:gd name="T7" fmla="*/ 67 h 88"/>
                <a:gd name="T8" fmla="*/ 13 w 77"/>
                <a:gd name="T9" fmla="*/ 73 h 88"/>
                <a:gd name="T10" fmla="*/ 18 w 77"/>
                <a:gd name="T11" fmla="*/ 87 h 88"/>
                <a:gd name="T12" fmla="*/ 18 w 77"/>
                <a:gd name="T13" fmla="*/ 88 h 88"/>
                <a:gd name="T14" fmla="*/ 25 w 77"/>
                <a:gd name="T15" fmla="*/ 88 h 88"/>
                <a:gd name="T16" fmla="*/ 25 w 77"/>
                <a:gd name="T17" fmla="*/ 85 h 88"/>
                <a:gd name="T18" fmla="*/ 20 w 77"/>
                <a:gd name="T19" fmla="*/ 71 h 88"/>
                <a:gd name="T20" fmla="*/ 17 w 77"/>
                <a:gd name="T21" fmla="*/ 64 h 88"/>
                <a:gd name="T22" fmla="*/ 14 w 77"/>
                <a:gd name="T23" fmla="*/ 57 h 88"/>
                <a:gd name="T24" fmla="*/ 14 w 77"/>
                <a:gd name="T25" fmla="*/ 57 h 88"/>
                <a:gd name="T26" fmla="*/ 8 w 77"/>
                <a:gd name="T27" fmla="*/ 38 h 88"/>
                <a:gd name="T28" fmla="*/ 39 w 77"/>
                <a:gd name="T29" fmla="*/ 7 h 88"/>
                <a:gd name="T30" fmla="*/ 70 w 77"/>
                <a:gd name="T31" fmla="*/ 38 h 88"/>
                <a:gd name="T32" fmla="*/ 64 w 77"/>
                <a:gd name="T33" fmla="*/ 57 h 88"/>
                <a:gd name="T34" fmla="*/ 61 w 77"/>
                <a:gd name="T35" fmla="*/ 64 h 88"/>
                <a:gd name="T36" fmla="*/ 58 w 77"/>
                <a:gd name="T37" fmla="*/ 71 h 88"/>
                <a:gd name="T38" fmla="*/ 53 w 77"/>
                <a:gd name="T39" fmla="*/ 85 h 88"/>
                <a:gd name="T40" fmla="*/ 52 w 77"/>
                <a:gd name="T41" fmla="*/ 88 h 88"/>
                <a:gd name="T42" fmla="*/ 60 w 77"/>
                <a:gd name="T43" fmla="*/ 88 h 88"/>
                <a:gd name="T44" fmla="*/ 60 w 77"/>
                <a:gd name="T45" fmla="*/ 87 h 88"/>
                <a:gd name="T46" fmla="*/ 64 w 77"/>
                <a:gd name="T47" fmla="*/ 73 h 88"/>
                <a:gd name="T48" fmla="*/ 67 w 77"/>
                <a:gd name="T49" fmla="*/ 67 h 88"/>
                <a:gd name="T50" fmla="*/ 71 w 77"/>
                <a:gd name="T51" fmla="*/ 60 h 88"/>
                <a:gd name="T52" fmla="*/ 77 w 77"/>
                <a:gd name="T53" fmla="*/ 38 h 88"/>
                <a:gd name="T54" fmla="*/ 39 w 77"/>
                <a:gd name="T5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7" h="88">
                  <a:moveTo>
                    <a:pt x="39" y="0"/>
                  </a:moveTo>
                  <a:cubicBezTo>
                    <a:pt x="18" y="0"/>
                    <a:pt x="0" y="17"/>
                    <a:pt x="0" y="38"/>
                  </a:cubicBezTo>
                  <a:cubicBezTo>
                    <a:pt x="0" y="47"/>
                    <a:pt x="4" y="54"/>
                    <a:pt x="7" y="60"/>
                  </a:cubicBezTo>
                  <a:cubicBezTo>
                    <a:pt x="7" y="60"/>
                    <a:pt x="10" y="65"/>
                    <a:pt x="11" y="67"/>
                  </a:cubicBezTo>
                  <a:cubicBezTo>
                    <a:pt x="12" y="69"/>
                    <a:pt x="12" y="71"/>
                    <a:pt x="13" y="73"/>
                  </a:cubicBezTo>
                  <a:cubicBezTo>
                    <a:pt x="15" y="78"/>
                    <a:pt x="16" y="82"/>
                    <a:pt x="18" y="87"/>
                  </a:cubicBezTo>
                  <a:cubicBezTo>
                    <a:pt x="18" y="87"/>
                    <a:pt x="18" y="88"/>
                    <a:pt x="18" y="88"/>
                  </a:cubicBezTo>
                  <a:cubicBezTo>
                    <a:pt x="25" y="88"/>
                    <a:pt x="25" y="88"/>
                    <a:pt x="25" y="88"/>
                  </a:cubicBezTo>
                  <a:cubicBezTo>
                    <a:pt x="25" y="87"/>
                    <a:pt x="25" y="86"/>
                    <a:pt x="25" y="85"/>
                  </a:cubicBezTo>
                  <a:cubicBezTo>
                    <a:pt x="23" y="80"/>
                    <a:pt x="22" y="75"/>
                    <a:pt x="20" y="71"/>
                  </a:cubicBezTo>
                  <a:cubicBezTo>
                    <a:pt x="19" y="68"/>
                    <a:pt x="18" y="66"/>
                    <a:pt x="17" y="64"/>
                  </a:cubicBezTo>
                  <a:cubicBezTo>
                    <a:pt x="16" y="61"/>
                    <a:pt x="14" y="57"/>
                    <a:pt x="14" y="57"/>
                  </a:cubicBezTo>
                  <a:cubicBezTo>
                    <a:pt x="14" y="57"/>
                    <a:pt x="14" y="57"/>
                    <a:pt x="14" y="57"/>
                  </a:cubicBezTo>
                  <a:cubicBezTo>
                    <a:pt x="10" y="50"/>
                    <a:pt x="8" y="44"/>
                    <a:pt x="8" y="38"/>
                  </a:cubicBezTo>
                  <a:cubicBezTo>
                    <a:pt x="8" y="21"/>
                    <a:pt x="22" y="7"/>
                    <a:pt x="39" y="7"/>
                  </a:cubicBezTo>
                  <a:cubicBezTo>
                    <a:pt x="56" y="7"/>
                    <a:pt x="70" y="21"/>
                    <a:pt x="70" y="38"/>
                  </a:cubicBezTo>
                  <a:cubicBezTo>
                    <a:pt x="70" y="45"/>
                    <a:pt x="68" y="50"/>
                    <a:pt x="64" y="57"/>
                  </a:cubicBezTo>
                  <a:cubicBezTo>
                    <a:pt x="64" y="57"/>
                    <a:pt x="62" y="61"/>
                    <a:pt x="61" y="64"/>
                  </a:cubicBezTo>
                  <a:cubicBezTo>
                    <a:pt x="60" y="66"/>
                    <a:pt x="59" y="68"/>
                    <a:pt x="58" y="71"/>
                  </a:cubicBezTo>
                  <a:cubicBezTo>
                    <a:pt x="56" y="75"/>
                    <a:pt x="54" y="80"/>
                    <a:pt x="53" y="85"/>
                  </a:cubicBezTo>
                  <a:cubicBezTo>
                    <a:pt x="53" y="86"/>
                    <a:pt x="53" y="87"/>
                    <a:pt x="52" y="88"/>
                  </a:cubicBezTo>
                  <a:cubicBezTo>
                    <a:pt x="60" y="88"/>
                    <a:pt x="60" y="88"/>
                    <a:pt x="60" y="88"/>
                  </a:cubicBezTo>
                  <a:cubicBezTo>
                    <a:pt x="60" y="88"/>
                    <a:pt x="60" y="87"/>
                    <a:pt x="60" y="87"/>
                  </a:cubicBezTo>
                  <a:cubicBezTo>
                    <a:pt x="61" y="82"/>
                    <a:pt x="63" y="78"/>
                    <a:pt x="64" y="73"/>
                  </a:cubicBezTo>
                  <a:cubicBezTo>
                    <a:pt x="65" y="71"/>
                    <a:pt x="66" y="69"/>
                    <a:pt x="67" y="67"/>
                  </a:cubicBezTo>
                  <a:cubicBezTo>
                    <a:pt x="68" y="65"/>
                    <a:pt x="70" y="60"/>
                    <a:pt x="71" y="60"/>
                  </a:cubicBezTo>
                  <a:cubicBezTo>
                    <a:pt x="75" y="53"/>
                    <a:pt x="77" y="46"/>
                    <a:pt x="77" y="38"/>
                  </a:cubicBezTo>
                  <a:cubicBezTo>
                    <a:pt x="77" y="17"/>
                    <a:pt x="60" y="0"/>
                    <a:pt x="3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6" name="Freeform 6">
              <a:extLst>
                <a:ext uri="{FF2B5EF4-FFF2-40B4-BE49-F238E27FC236}">
                  <a16:creationId xmlns:a16="http://schemas.microsoft.com/office/drawing/2014/main" xmlns="" id="{22D0018B-4F36-4CFE-81E2-CD967F0A3F32}"/>
                </a:ext>
              </a:extLst>
            </p:cNvPr>
            <p:cNvSpPr/>
            <p:nvPr/>
          </p:nvSpPr>
          <p:spPr bwMode="auto">
            <a:xfrm>
              <a:off x="685800" y="4457700"/>
              <a:ext cx="158750" cy="71438"/>
            </a:xfrm>
            <a:custGeom>
              <a:avLst/>
              <a:gdLst>
                <a:gd name="T0" fmla="*/ 0 w 42"/>
                <a:gd name="T1" fmla="*/ 3 h 19"/>
                <a:gd name="T2" fmla="*/ 8 w 42"/>
                <a:gd name="T3" fmla="*/ 11 h 19"/>
                <a:gd name="T4" fmla="*/ 10 w 42"/>
                <a:gd name="T5" fmla="*/ 11 h 19"/>
                <a:gd name="T6" fmla="*/ 10 w 42"/>
                <a:gd name="T7" fmla="*/ 11 h 19"/>
                <a:gd name="T8" fmla="*/ 17 w 42"/>
                <a:gd name="T9" fmla="*/ 19 h 19"/>
                <a:gd name="T10" fmla="*/ 24 w 42"/>
                <a:gd name="T11" fmla="*/ 19 h 19"/>
                <a:gd name="T12" fmla="*/ 32 w 42"/>
                <a:gd name="T13" fmla="*/ 11 h 19"/>
                <a:gd name="T14" fmla="*/ 32 w 42"/>
                <a:gd name="T15" fmla="*/ 11 h 19"/>
                <a:gd name="T16" fmla="*/ 34 w 42"/>
                <a:gd name="T17" fmla="*/ 11 h 19"/>
                <a:gd name="T18" fmla="*/ 42 w 42"/>
                <a:gd name="T19" fmla="*/ 3 h 19"/>
                <a:gd name="T20" fmla="*/ 42 w 42"/>
                <a:gd name="T21" fmla="*/ 0 h 19"/>
                <a:gd name="T22" fmla="*/ 0 w 42"/>
                <a:gd name="T23" fmla="*/ 0 h 19"/>
                <a:gd name="T24" fmla="*/ 0 w 42"/>
                <a:gd name="T25"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19">
                  <a:moveTo>
                    <a:pt x="0" y="3"/>
                  </a:moveTo>
                  <a:cubicBezTo>
                    <a:pt x="0" y="7"/>
                    <a:pt x="3" y="11"/>
                    <a:pt x="8" y="11"/>
                  </a:cubicBezTo>
                  <a:cubicBezTo>
                    <a:pt x="10" y="11"/>
                    <a:pt x="10" y="11"/>
                    <a:pt x="10" y="11"/>
                  </a:cubicBezTo>
                  <a:cubicBezTo>
                    <a:pt x="10" y="11"/>
                    <a:pt x="10" y="11"/>
                    <a:pt x="10" y="11"/>
                  </a:cubicBezTo>
                  <a:cubicBezTo>
                    <a:pt x="10" y="15"/>
                    <a:pt x="13" y="19"/>
                    <a:pt x="17" y="19"/>
                  </a:cubicBezTo>
                  <a:cubicBezTo>
                    <a:pt x="24" y="19"/>
                    <a:pt x="24" y="19"/>
                    <a:pt x="24" y="19"/>
                  </a:cubicBezTo>
                  <a:cubicBezTo>
                    <a:pt x="28" y="19"/>
                    <a:pt x="32" y="15"/>
                    <a:pt x="32" y="11"/>
                  </a:cubicBezTo>
                  <a:cubicBezTo>
                    <a:pt x="32" y="11"/>
                    <a:pt x="32" y="11"/>
                    <a:pt x="32" y="11"/>
                  </a:cubicBezTo>
                  <a:cubicBezTo>
                    <a:pt x="34" y="11"/>
                    <a:pt x="34" y="11"/>
                    <a:pt x="34" y="11"/>
                  </a:cubicBezTo>
                  <a:cubicBezTo>
                    <a:pt x="38" y="11"/>
                    <a:pt x="42" y="7"/>
                    <a:pt x="42" y="3"/>
                  </a:cubicBezTo>
                  <a:cubicBezTo>
                    <a:pt x="42" y="0"/>
                    <a:pt x="42" y="0"/>
                    <a:pt x="42" y="0"/>
                  </a:cubicBezTo>
                  <a:cubicBezTo>
                    <a:pt x="0" y="0"/>
                    <a:pt x="0" y="0"/>
                    <a:pt x="0" y="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7" name="Rectangle 7">
              <a:extLst>
                <a:ext uri="{FF2B5EF4-FFF2-40B4-BE49-F238E27FC236}">
                  <a16:creationId xmlns:a16="http://schemas.microsoft.com/office/drawing/2014/main" xmlns="" id="{4B122C09-1BF0-46CB-A115-D3FE1E7FC59C}"/>
                </a:ext>
              </a:extLst>
            </p:cNvPr>
            <p:cNvSpPr>
              <a:spLocks noChangeArrowheads="1"/>
            </p:cNvSpPr>
            <p:nvPr/>
          </p:nvSpPr>
          <p:spPr bwMode="auto">
            <a:xfrm>
              <a:off x="685800" y="4427538"/>
              <a:ext cx="158750"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8" name="Freeform 8">
              <a:extLst>
                <a:ext uri="{FF2B5EF4-FFF2-40B4-BE49-F238E27FC236}">
                  <a16:creationId xmlns:a16="http://schemas.microsoft.com/office/drawing/2014/main" xmlns="" id="{1820A090-0273-4567-AA1E-709CF11037A6}"/>
                </a:ext>
              </a:extLst>
            </p:cNvPr>
            <p:cNvSpPr/>
            <p:nvPr/>
          </p:nvSpPr>
          <p:spPr bwMode="auto">
            <a:xfrm>
              <a:off x="679450" y="4251325"/>
              <a:ext cx="173038" cy="161925"/>
            </a:xfrm>
            <a:custGeom>
              <a:avLst/>
              <a:gdLst>
                <a:gd name="T0" fmla="*/ 31 w 46"/>
                <a:gd name="T1" fmla="*/ 43 h 43"/>
                <a:gd name="T2" fmla="*/ 44 w 46"/>
                <a:gd name="T3" fmla="*/ 5 h 43"/>
                <a:gd name="T4" fmla="*/ 46 w 46"/>
                <a:gd name="T5" fmla="*/ 1 h 43"/>
                <a:gd name="T6" fmla="*/ 43 w 46"/>
                <a:gd name="T7" fmla="*/ 0 h 43"/>
                <a:gd name="T8" fmla="*/ 43 w 46"/>
                <a:gd name="T9" fmla="*/ 0 h 43"/>
                <a:gd name="T10" fmla="*/ 38 w 46"/>
                <a:gd name="T11" fmla="*/ 4 h 43"/>
                <a:gd name="T12" fmla="*/ 36 w 46"/>
                <a:gd name="T13" fmla="*/ 6 h 43"/>
                <a:gd name="T14" fmla="*/ 34 w 46"/>
                <a:gd name="T15" fmla="*/ 4 h 43"/>
                <a:gd name="T16" fmla="*/ 30 w 46"/>
                <a:gd name="T17" fmla="*/ 0 h 43"/>
                <a:gd name="T18" fmla="*/ 25 w 46"/>
                <a:gd name="T19" fmla="*/ 4 h 43"/>
                <a:gd name="T20" fmla="*/ 23 w 46"/>
                <a:gd name="T21" fmla="*/ 6 h 43"/>
                <a:gd name="T22" fmla="*/ 21 w 46"/>
                <a:gd name="T23" fmla="*/ 4 h 43"/>
                <a:gd name="T24" fmla="*/ 16 w 46"/>
                <a:gd name="T25" fmla="*/ 0 h 43"/>
                <a:gd name="T26" fmla="*/ 11 w 46"/>
                <a:gd name="T27" fmla="*/ 4 h 43"/>
                <a:gd name="T28" fmla="*/ 10 w 46"/>
                <a:gd name="T29" fmla="*/ 6 h 43"/>
                <a:gd name="T30" fmla="*/ 8 w 46"/>
                <a:gd name="T31" fmla="*/ 4 h 43"/>
                <a:gd name="T32" fmla="*/ 3 w 46"/>
                <a:gd name="T33" fmla="*/ 0 h 43"/>
                <a:gd name="T34" fmla="*/ 2 w 46"/>
                <a:gd name="T35" fmla="*/ 0 h 43"/>
                <a:gd name="T36" fmla="*/ 0 w 46"/>
                <a:gd name="T37" fmla="*/ 1 h 43"/>
                <a:gd name="T38" fmla="*/ 1 w 46"/>
                <a:gd name="T39" fmla="*/ 5 h 43"/>
                <a:gd name="T40" fmla="*/ 16 w 46"/>
                <a:gd name="T41" fmla="*/ 43 h 43"/>
                <a:gd name="T42" fmla="*/ 19 w 46"/>
                <a:gd name="T43" fmla="*/ 43 h 43"/>
                <a:gd name="T44" fmla="*/ 5 w 46"/>
                <a:gd name="T45" fmla="*/ 7 h 43"/>
                <a:gd name="T46" fmla="*/ 10 w 46"/>
                <a:gd name="T47" fmla="*/ 10 h 43"/>
                <a:gd name="T48" fmla="*/ 14 w 46"/>
                <a:gd name="T49" fmla="*/ 6 h 43"/>
                <a:gd name="T50" fmla="*/ 16 w 46"/>
                <a:gd name="T51" fmla="*/ 3 h 43"/>
                <a:gd name="T52" fmla="*/ 18 w 46"/>
                <a:gd name="T53" fmla="*/ 6 h 43"/>
                <a:gd name="T54" fmla="*/ 23 w 46"/>
                <a:gd name="T55" fmla="*/ 10 h 43"/>
                <a:gd name="T56" fmla="*/ 28 w 46"/>
                <a:gd name="T57" fmla="*/ 6 h 43"/>
                <a:gd name="T58" fmla="*/ 30 w 46"/>
                <a:gd name="T59" fmla="*/ 3 h 43"/>
                <a:gd name="T60" fmla="*/ 31 w 46"/>
                <a:gd name="T61" fmla="*/ 6 h 43"/>
                <a:gd name="T62" fmla="*/ 36 w 46"/>
                <a:gd name="T63" fmla="*/ 10 h 43"/>
                <a:gd name="T64" fmla="*/ 40 w 46"/>
                <a:gd name="T65" fmla="*/ 7 h 43"/>
                <a:gd name="T66" fmla="*/ 27 w 46"/>
                <a:gd name="T67" fmla="*/ 43 h 43"/>
                <a:gd name="T68" fmla="*/ 31 w 46"/>
                <a:gd name="T6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6" h="43">
                  <a:moveTo>
                    <a:pt x="31" y="43"/>
                  </a:moveTo>
                  <a:cubicBezTo>
                    <a:pt x="44" y="5"/>
                    <a:pt x="44" y="5"/>
                    <a:pt x="44" y="5"/>
                  </a:cubicBezTo>
                  <a:cubicBezTo>
                    <a:pt x="46" y="1"/>
                    <a:pt x="46" y="1"/>
                    <a:pt x="46" y="1"/>
                  </a:cubicBezTo>
                  <a:cubicBezTo>
                    <a:pt x="45" y="1"/>
                    <a:pt x="44" y="0"/>
                    <a:pt x="43" y="0"/>
                  </a:cubicBezTo>
                  <a:cubicBezTo>
                    <a:pt x="43" y="0"/>
                    <a:pt x="43" y="0"/>
                    <a:pt x="43" y="0"/>
                  </a:cubicBezTo>
                  <a:cubicBezTo>
                    <a:pt x="40" y="0"/>
                    <a:pt x="39" y="2"/>
                    <a:pt x="38" y="4"/>
                  </a:cubicBezTo>
                  <a:cubicBezTo>
                    <a:pt x="37" y="6"/>
                    <a:pt x="37" y="6"/>
                    <a:pt x="36" y="6"/>
                  </a:cubicBezTo>
                  <a:cubicBezTo>
                    <a:pt x="36" y="6"/>
                    <a:pt x="35" y="6"/>
                    <a:pt x="34" y="4"/>
                  </a:cubicBezTo>
                  <a:cubicBezTo>
                    <a:pt x="33" y="2"/>
                    <a:pt x="32" y="0"/>
                    <a:pt x="30" y="0"/>
                  </a:cubicBezTo>
                  <a:cubicBezTo>
                    <a:pt x="27" y="0"/>
                    <a:pt x="26" y="2"/>
                    <a:pt x="25" y="4"/>
                  </a:cubicBezTo>
                  <a:cubicBezTo>
                    <a:pt x="24" y="6"/>
                    <a:pt x="23" y="6"/>
                    <a:pt x="23" y="6"/>
                  </a:cubicBezTo>
                  <a:cubicBezTo>
                    <a:pt x="22" y="6"/>
                    <a:pt x="22" y="6"/>
                    <a:pt x="21" y="4"/>
                  </a:cubicBezTo>
                  <a:cubicBezTo>
                    <a:pt x="20" y="2"/>
                    <a:pt x="19" y="0"/>
                    <a:pt x="16" y="0"/>
                  </a:cubicBezTo>
                  <a:cubicBezTo>
                    <a:pt x="14" y="0"/>
                    <a:pt x="12" y="2"/>
                    <a:pt x="11" y="4"/>
                  </a:cubicBezTo>
                  <a:cubicBezTo>
                    <a:pt x="11" y="6"/>
                    <a:pt x="10" y="6"/>
                    <a:pt x="10" y="6"/>
                  </a:cubicBezTo>
                  <a:cubicBezTo>
                    <a:pt x="9" y="6"/>
                    <a:pt x="8" y="6"/>
                    <a:pt x="8" y="4"/>
                  </a:cubicBezTo>
                  <a:cubicBezTo>
                    <a:pt x="7" y="2"/>
                    <a:pt x="5" y="0"/>
                    <a:pt x="3" y="0"/>
                  </a:cubicBezTo>
                  <a:cubicBezTo>
                    <a:pt x="2" y="0"/>
                    <a:pt x="2" y="0"/>
                    <a:pt x="2" y="0"/>
                  </a:cubicBezTo>
                  <a:cubicBezTo>
                    <a:pt x="1" y="0"/>
                    <a:pt x="0" y="1"/>
                    <a:pt x="0" y="1"/>
                  </a:cubicBezTo>
                  <a:cubicBezTo>
                    <a:pt x="1" y="5"/>
                    <a:pt x="1" y="5"/>
                    <a:pt x="1" y="5"/>
                  </a:cubicBezTo>
                  <a:cubicBezTo>
                    <a:pt x="16" y="43"/>
                    <a:pt x="16" y="43"/>
                    <a:pt x="16" y="43"/>
                  </a:cubicBezTo>
                  <a:cubicBezTo>
                    <a:pt x="19" y="43"/>
                    <a:pt x="19" y="43"/>
                    <a:pt x="19" y="43"/>
                  </a:cubicBezTo>
                  <a:cubicBezTo>
                    <a:pt x="5" y="7"/>
                    <a:pt x="5" y="7"/>
                    <a:pt x="5" y="7"/>
                  </a:cubicBezTo>
                  <a:cubicBezTo>
                    <a:pt x="6" y="8"/>
                    <a:pt x="7" y="10"/>
                    <a:pt x="10" y="10"/>
                  </a:cubicBezTo>
                  <a:cubicBezTo>
                    <a:pt x="12" y="10"/>
                    <a:pt x="13" y="7"/>
                    <a:pt x="14" y="6"/>
                  </a:cubicBezTo>
                  <a:cubicBezTo>
                    <a:pt x="15" y="4"/>
                    <a:pt x="16" y="3"/>
                    <a:pt x="16" y="3"/>
                  </a:cubicBezTo>
                  <a:cubicBezTo>
                    <a:pt x="17" y="3"/>
                    <a:pt x="17" y="4"/>
                    <a:pt x="18" y="6"/>
                  </a:cubicBezTo>
                  <a:cubicBezTo>
                    <a:pt x="19" y="7"/>
                    <a:pt x="20" y="10"/>
                    <a:pt x="23" y="10"/>
                  </a:cubicBezTo>
                  <a:cubicBezTo>
                    <a:pt x="26" y="10"/>
                    <a:pt x="27" y="7"/>
                    <a:pt x="28" y="6"/>
                  </a:cubicBezTo>
                  <a:cubicBezTo>
                    <a:pt x="28" y="4"/>
                    <a:pt x="29" y="3"/>
                    <a:pt x="30" y="3"/>
                  </a:cubicBezTo>
                  <a:cubicBezTo>
                    <a:pt x="30" y="3"/>
                    <a:pt x="31" y="4"/>
                    <a:pt x="31" y="6"/>
                  </a:cubicBezTo>
                  <a:cubicBezTo>
                    <a:pt x="32" y="7"/>
                    <a:pt x="34" y="10"/>
                    <a:pt x="36" y="10"/>
                  </a:cubicBezTo>
                  <a:cubicBezTo>
                    <a:pt x="38" y="10"/>
                    <a:pt x="40" y="8"/>
                    <a:pt x="40" y="7"/>
                  </a:cubicBezTo>
                  <a:cubicBezTo>
                    <a:pt x="27" y="43"/>
                    <a:pt x="27" y="43"/>
                    <a:pt x="27" y="43"/>
                  </a:cubicBezTo>
                  <a:lnTo>
                    <a:pt x="31"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99" name="Group 20">
            <a:extLst>
              <a:ext uri="{FF2B5EF4-FFF2-40B4-BE49-F238E27FC236}">
                <a16:creationId xmlns:a16="http://schemas.microsoft.com/office/drawing/2014/main" xmlns="" id="{12FD31FE-64E1-49C6-8D45-44A6B483FD87}"/>
              </a:ext>
            </a:extLst>
          </p:cNvPr>
          <p:cNvGrpSpPr/>
          <p:nvPr/>
        </p:nvGrpSpPr>
        <p:grpSpPr>
          <a:xfrm>
            <a:off x="6687080" y="3080809"/>
            <a:ext cx="504825" cy="531813"/>
            <a:chOff x="2513013" y="2098675"/>
            <a:chExt cx="504825" cy="531813"/>
          </a:xfrm>
          <a:solidFill>
            <a:srgbClr val="F8D845"/>
          </a:solidFill>
        </p:grpSpPr>
        <p:sp>
          <p:nvSpPr>
            <p:cNvPr id="100" name="Freeform 9">
              <a:extLst>
                <a:ext uri="{FF2B5EF4-FFF2-40B4-BE49-F238E27FC236}">
                  <a16:creationId xmlns:a16="http://schemas.microsoft.com/office/drawing/2014/main" xmlns="" id="{FA8905E4-0B6E-4461-9B3E-D0690175F7F1}"/>
                </a:ext>
              </a:extLst>
            </p:cNvPr>
            <p:cNvSpPr>
              <a:spLocks noEditPoints="1"/>
            </p:cNvSpPr>
            <p:nvPr/>
          </p:nvSpPr>
          <p:spPr bwMode="auto">
            <a:xfrm>
              <a:off x="2513013" y="2287588"/>
              <a:ext cx="342900" cy="342900"/>
            </a:xfrm>
            <a:custGeom>
              <a:avLst/>
              <a:gdLst>
                <a:gd name="T0" fmla="*/ 76 w 91"/>
                <a:gd name="T1" fmla="*/ 63 h 91"/>
                <a:gd name="T2" fmla="*/ 79 w 91"/>
                <a:gd name="T3" fmla="*/ 56 h 91"/>
                <a:gd name="T4" fmla="*/ 91 w 91"/>
                <a:gd name="T5" fmla="*/ 52 h 91"/>
                <a:gd name="T6" fmla="*/ 91 w 91"/>
                <a:gd name="T7" fmla="*/ 46 h 91"/>
                <a:gd name="T8" fmla="*/ 91 w 91"/>
                <a:gd name="T9" fmla="*/ 40 h 91"/>
                <a:gd name="T10" fmla="*/ 79 w 91"/>
                <a:gd name="T11" fmla="*/ 36 h 91"/>
                <a:gd name="T12" fmla="*/ 76 w 91"/>
                <a:gd name="T13" fmla="*/ 29 h 91"/>
                <a:gd name="T14" fmla="*/ 82 w 91"/>
                <a:gd name="T15" fmla="*/ 18 h 91"/>
                <a:gd name="T16" fmla="*/ 73 w 91"/>
                <a:gd name="T17" fmla="*/ 10 h 91"/>
                <a:gd name="T18" fmla="*/ 63 w 91"/>
                <a:gd name="T19" fmla="*/ 15 h 91"/>
                <a:gd name="T20" fmla="*/ 55 w 91"/>
                <a:gd name="T21" fmla="*/ 12 h 91"/>
                <a:gd name="T22" fmla="*/ 51 w 91"/>
                <a:gd name="T23" fmla="*/ 1 h 91"/>
                <a:gd name="T24" fmla="*/ 45 w 91"/>
                <a:gd name="T25" fmla="*/ 0 h 91"/>
                <a:gd name="T26" fmla="*/ 40 w 91"/>
                <a:gd name="T27" fmla="*/ 1 h 91"/>
                <a:gd name="T28" fmla="*/ 36 w 91"/>
                <a:gd name="T29" fmla="*/ 12 h 91"/>
                <a:gd name="T30" fmla="*/ 28 w 91"/>
                <a:gd name="T31" fmla="*/ 15 h 91"/>
                <a:gd name="T32" fmla="*/ 18 w 91"/>
                <a:gd name="T33" fmla="*/ 10 h 91"/>
                <a:gd name="T34" fmla="*/ 9 w 91"/>
                <a:gd name="T35" fmla="*/ 18 h 91"/>
                <a:gd name="T36" fmla="*/ 14 w 91"/>
                <a:gd name="T37" fmla="*/ 29 h 91"/>
                <a:gd name="T38" fmla="*/ 11 w 91"/>
                <a:gd name="T39" fmla="*/ 36 h 91"/>
                <a:gd name="T40" fmla="*/ 0 w 91"/>
                <a:gd name="T41" fmla="*/ 40 h 91"/>
                <a:gd name="T42" fmla="*/ 0 w 91"/>
                <a:gd name="T43" fmla="*/ 46 h 91"/>
                <a:gd name="T44" fmla="*/ 0 w 91"/>
                <a:gd name="T45" fmla="*/ 52 h 91"/>
                <a:gd name="T46" fmla="*/ 11 w 91"/>
                <a:gd name="T47" fmla="*/ 56 h 91"/>
                <a:gd name="T48" fmla="*/ 14 w 91"/>
                <a:gd name="T49" fmla="*/ 63 h 91"/>
                <a:gd name="T50" fmla="*/ 9 w 91"/>
                <a:gd name="T51" fmla="*/ 74 h 91"/>
                <a:gd name="T52" fmla="*/ 18 w 91"/>
                <a:gd name="T53" fmla="*/ 82 h 91"/>
                <a:gd name="T54" fmla="*/ 28 w 91"/>
                <a:gd name="T55" fmla="*/ 77 h 91"/>
                <a:gd name="T56" fmla="*/ 36 w 91"/>
                <a:gd name="T57" fmla="*/ 80 h 91"/>
                <a:gd name="T58" fmla="*/ 40 w 91"/>
                <a:gd name="T59" fmla="*/ 91 h 91"/>
                <a:gd name="T60" fmla="*/ 45 w 91"/>
                <a:gd name="T61" fmla="*/ 91 h 91"/>
                <a:gd name="T62" fmla="*/ 51 w 91"/>
                <a:gd name="T63" fmla="*/ 91 h 91"/>
                <a:gd name="T64" fmla="*/ 55 w 91"/>
                <a:gd name="T65" fmla="*/ 80 h 91"/>
                <a:gd name="T66" fmla="*/ 63 w 91"/>
                <a:gd name="T67" fmla="*/ 77 h 91"/>
                <a:gd name="T68" fmla="*/ 73 w 91"/>
                <a:gd name="T69" fmla="*/ 82 h 91"/>
                <a:gd name="T70" fmla="*/ 82 w 91"/>
                <a:gd name="T71" fmla="*/ 74 h 91"/>
                <a:gd name="T72" fmla="*/ 76 w 91"/>
                <a:gd name="T73" fmla="*/ 63 h 91"/>
                <a:gd name="T74" fmla="*/ 45 w 91"/>
                <a:gd name="T75" fmla="*/ 62 h 91"/>
                <a:gd name="T76" fmla="*/ 29 w 91"/>
                <a:gd name="T77" fmla="*/ 46 h 91"/>
                <a:gd name="T78" fmla="*/ 45 w 91"/>
                <a:gd name="T79" fmla="*/ 30 h 91"/>
                <a:gd name="T80" fmla="*/ 61 w 91"/>
                <a:gd name="T81" fmla="*/ 46 h 91"/>
                <a:gd name="T82" fmla="*/ 45 w 91"/>
                <a:gd name="T83" fmla="*/ 6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1" h="91">
                  <a:moveTo>
                    <a:pt x="76" y="63"/>
                  </a:moveTo>
                  <a:cubicBezTo>
                    <a:pt x="78" y="61"/>
                    <a:pt x="79" y="58"/>
                    <a:pt x="79" y="56"/>
                  </a:cubicBezTo>
                  <a:cubicBezTo>
                    <a:pt x="91" y="52"/>
                    <a:pt x="91" y="52"/>
                    <a:pt x="91" y="52"/>
                  </a:cubicBezTo>
                  <a:cubicBezTo>
                    <a:pt x="91" y="50"/>
                    <a:pt x="91" y="48"/>
                    <a:pt x="91" y="46"/>
                  </a:cubicBezTo>
                  <a:cubicBezTo>
                    <a:pt x="91" y="44"/>
                    <a:pt x="91" y="42"/>
                    <a:pt x="91" y="40"/>
                  </a:cubicBezTo>
                  <a:cubicBezTo>
                    <a:pt x="79" y="36"/>
                    <a:pt x="79" y="36"/>
                    <a:pt x="79" y="36"/>
                  </a:cubicBezTo>
                  <a:cubicBezTo>
                    <a:pt x="79" y="33"/>
                    <a:pt x="78" y="31"/>
                    <a:pt x="76" y="29"/>
                  </a:cubicBezTo>
                  <a:cubicBezTo>
                    <a:pt x="82" y="18"/>
                    <a:pt x="82" y="18"/>
                    <a:pt x="82" y="18"/>
                  </a:cubicBezTo>
                  <a:cubicBezTo>
                    <a:pt x="79" y="15"/>
                    <a:pt x="76" y="12"/>
                    <a:pt x="73" y="10"/>
                  </a:cubicBezTo>
                  <a:cubicBezTo>
                    <a:pt x="63" y="15"/>
                    <a:pt x="63" y="15"/>
                    <a:pt x="63" y="15"/>
                  </a:cubicBezTo>
                  <a:cubicBezTo>
                    <a:pt x="60" y="14"/>
                    <a:pt x="58" y="13"/>
                    <a:pt x="55" y="12"/>
                  </a:cubicBezTo>
                  <a:cubicBezTo>
                    <a:pt x="51" y="1"/>
                    <a:pt x="51" y="1"/>
                    <a:pt x="51" y="1"/>
                  </a:cubicBezTo>
                  <a:cubicBezTo>
                    <a:pt x="49" y="0"/>
                    <a:pt x="47" y="0"/>
                    <a:pt x="45" y="0"/>
                  </a:cubicBezTo>
                  <a:cubicBezTo>
                    <a:pt x="43" y="0"/>
                    <a:pt x="42" y="0"/>
                    <a:pt x="40" y="1"/>
                  </a:cubicBezTo>
                  <a:cubicBezTo>
                    <a:pt x="36" y="12"/>
                    <a:pt x="36" y="12"/>
                    <a:pt x="36" y="12"/>
                  </a:cubicBezTo>
                  <a:cubicBezTo>
                    <a:pt x="33" y="13"/>
                    <a:pt x="31" y="14"/>
                    <a:pt x="28" y="15"/>
                  </a:cubicBezTo>
                  <a:cubicBezTo>
                    <a:pt x="18" y="10"/>
                    <a:pt x="18" y="10"/>
                    <a:pt x="18" y="10"/>
                  </a:cubicBezTo>
                  <a:cubicBezTo>
                    <a:pt x="14" y="12"/>
                    <a:pt x="12" y="15"/>
                    <a:pt x="9" y="18"/>
                  </a:cubicBezTo>
                  <a:cubicBezTo>
                    <a:pt x="14" y="29"/>
                    <a:pt x="14" y="29"/>
                    <a:pt x="14" y="29"/>
                  </a:cubicBezTo>
                  <a:cubicBezTo>
                    <a:pt x="13" y="31"/>
                    <a:pt x="12" y="33"/>
                    <a:pt x="11" y="36"/>
                  </a:cubicBezTo>
                  <a:cubicBezTo>
                    <a:pt x="0" y="40"/>
                    <a:pt x="0" y="40"/>
                    <a:pt x="0" y="40"/>
                  </a:cubicBezTo>
                  <a:cubicBezTo>
                    <a:pt x="0" y="42"/>
                    <a:pt x="0" y="44"/>
                    <a:pt x="0" y="46"/>
                  </a:cubicBezTo>
                  <a:cubicBezTo>
                    <a:pt x="0" y="48"/>
                    <a:pt x="0" y="50"/>
                    <a:pt x="0" y="52"/>
                  </a:cubicBezTo>
                  <a:cubicBezTo>
                    <a:pt x="11" y="56"/>
                    <a:pt x="11" y="56"/>
                    <a:pt x="11" y="56"/>
                  </a:cubicBezTo>
                  <a:cubicBezTo>
                    <a:pt x="12" y="58"/>
                    <a:pt x="13" y="61"/>
                    <a:pt x="14" y="63"/>
                  </a:cubicBezTo>
                  <a:cubicBezTo>
                    <a:pt x="9" y="74"/>
                    <a:pt x="9" y="74"/>
                    <a:pt x="9" y="74"/>
                  </a:cubicBezTo>
                  <a:cubicBezTo>
                    <a:pt x="12" y="77"/>
                    <a:pt x="14" y="79"/>
                    <a:pt x="18" y="82"/>
                  </a:cubicBezTo>
                  <a:cubicBezTo>
                    <a:pt x="28" y="77"/>
                    <a:pt x="28" y="77"/>
                    <a:pt x="28" y="77"/>
                  </a:cubicBezTo>
                  <a:cubicBezTo>
                    <a:pt x="31" y="78"/>
                    <a:pt x="33" y="79"/>
                    <a:pt x="36" y="80"/>
                  </a:cubicBezTo>
                  <a:cubicBezTo>
                    <a:pt x="40" y="91"/>
                    <a:pt x="40" y="91"/>
                    <a:pt x="40" y="91"/>
                  </a:cubicBezTo>
                  <a:cubicBezTo>
                    <a:pt x="42" y="91"/>
                    <a:pt x="43" y="91"/>
                    <a:pt x="45" y="91"/>
                  </a:cubicBezTo>
                  <a:cubicBezTo>
                    <a:pt x="47" y="91"/>
                    <a:pt x="49" y="91"/>
                    <a:pt x="51" y="91"/>
                  </a:cubicBezTo>
                  <a:cubicBezTo>
                    <a:pt x="55" y="80"/>
                    <a:pt x="55" y="80"/>
                    <a:pt x="55" y="80"/>
                  </a:cubicBezTo>
                  <a:cubicBezTo>
                    <a:pt x="58" y="79"/>
                    <a:pt x="60" y="78"/>
                    <a:pt x="63" y="77"/>
                  </a:cubicBezTo>
                  <a:cubicBezTo>
                    <a:pt x="73" y="82"/>
                    <a:pt x="73" y="82"/>
                    <a:pt x="73" y="82"/>
                  </a:cubicBezTo>
                  <a:cubicBezTo>
                    <a:pt x="76" y="79"/>
                    <a:pt x="79" y="77"/>
                    <a:pt x="82" y="74"/>
                  </a:cubicBezTo>
                  <a:lnTo>
                    <a:pt x="76" y="63"/>
                  </a:lnTo>
                  <a:close/>
                  <a:moveTo>
                    <a:pt x="45" y="62"/>
                  </a:moveTo>
                  <a:cubicBezTo>
                    <a:pt x="37" y="62"/>
                    <a:pt x="29" y="55"/>
                    <a:pt x="29" y="46"/>
                  </a:cubicBezTo>
                  <a:cubicBezTo>
                    <a:pt x="29" y="37"/>
                    <a:pt x="37" y="30"/>
                    <a:pt x="45" y="30"/>
                  </a:cubicBezTo>
                  <a:cubicBezTo>
                    <a:pt x="54" y="30"/>
                    <a:pt x="61" y="37"/>
                    <a:pt x="61" y="46"/>
                  </a:cubicBezTo>
                  <a:cubicBezTo>
                    <a:pt x="61" y="55"/>
                    <a:pt x="54" y="62"/>
                    <a:pt x="45"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1" name="Freeform 10">
              <a:extLst>
                <a:ext uri="{FF2B5EF4-FFF2-40B4-BE49-F238E27FC236}">
                  <a16:creationId xmlns:a16="http://schemas.microsoft.com/office/drawing/2014/main" xmlns="" id="{647B83D6-1D9C-4696-AFEE-87B0A1CC5CA4}"/>
                </a:ext>
              </a:extLst>
            </p:cNvPr>
            <p:cNvSpPr>
              <a:spLocks noEditPoints="1"/>
            </p:cNvSpPr>
            <p:nvPr/>
          </p:nvSpPr>
          <p:spPr bwMode="auto">
            <a:xfrm>
              <a:off x="2674938" y="2098675"/>
              <a:ext cx="225425" cy="227013"/>
            </a:xfrm>
            <a:custGeom>
              <a:avLst/>
              <a:gdLst>
                <a:gd name="T0" fmla="*/ 3 w 60"/>
                <a:gd name="T1" fmla="*/ 45 h 60"/>
                <a:gd name="T2" fmla="*/ 11 w 60"/>
                <a:gd name="T3" fmla="*/ 45 h 60"/>
                <a:gd name="T4" fmla="*/ 15 w 60"/>
                <a:gd name="T5" fmla="*/ 49 h 60"/>
                <a:gd name="T6" fmla="*/ 14 w 60"/>
                <a:gd name="T7" fmla="*/ 57 h 60"/>
                <a:gd name="T8" fmla="*/ 18 w 60"/>
                <a:gd name="T9" fmla="*/ 59 h 60"/>
                <a:gd name="T10" fmla="*/ 22 w 60"/>
                <a:gd name="T11" fmla="*/ 60 h 60"/>
                <a:gd name="T12" fmla="*/ 27 w 60"/>
                <a:gd name="T13" fmla="*/ 54 h 60"/>
                <a:gd name="T14" fmla="*/ 33 w 60"/>
                <a:gd name="T15" fmla="*/ 54 h 60"/>
                <a:gd name="T16" fmla="*/ 38 w 60"/>
                <a:gd name="T17" fmla="*/ 60 h 60"/>
                <a:gd name="T18" fmla="*/ 45 w 60"/>
                <a:gd name="T19" fmla="*/ 57 h 60"/>
                <a:gd name="T20" fmla="*/ 45 w 60"/>
                <a:gd name="T21" fmla="*/ 49 h 60"/>
                <a:gd name="T22" fmla="*/ 49 w 60"/>
                <a:gd name="T23" fmla="*/ 45 h 60"/>
                <a:gd name="T24" fmla="*/ 57 w 60"/>
                <a:gd name="T25" fmla="*/ 46 h 60"/>
                <a:gd name="T26" fmla="*/ 59 w 60"/>
                <a:gd name="T27" fmla="*/ 42 h 60"/>
                <a:gd name="T28" fmla="*/ 60 w 60"/>
                <a:gd name="T29" fmla="*/ 39 h 60"/>
                <a:gd name="T30" fmla="*/ 54 w 60"/>
                <a:gd name="T31" fmla="*/ 33 h 60"/>
                <a:gd name="T32" fmla="*/ 54 w 60"/>
                <a:gd name="T33" fmla="*/ 28 h 60"/>
                <a:gd name="T34" fmla="*/ 60 w 60"/>
                <a:gd name="T35" fmla="*/ 22 h 60"/>
                <a:gd name="T36" fmla="*/ 57 w 60"/>
                <a:gd name="T37" fmla="*/ 15 h 60"/>
                <a:gd name="T38" fmla="*/ 49 w 60"/>
                <a:gd name="T39" fmla="*/ 15 h 60"/>
                <a:gd name="T40" fmla="*/ 46 w 60"/>
                <a:gd name="T41" fmla="*/ 12 h 60"/>
                <a:gd name="T42" fmla="*/ 46 w 60"/>
                <a:gd name="T43" fmla="*/ 4 h 60"/>
                <a:gd name="T44" fmla="*/ 43 w 60"/>
                <a:gd name="T45" fmla="*/ 2 h 60"/>
                <a:gd name="T46" fmla="*/ 39 w 60"/>
                <a:gd name="T47" fmla="*/ 0 h 60"/>
                <a:gd name="T48" fmla="*/ 33 w 60"/>
                <a:gd name="T49" fmla="*/ 6 h 60"/>
                <a:gd name="T50" fmla="*/ 28 w 60"/>
                <a:gd name="T51" fmla="*/ 6 h 60"/>
                <a:gd name="T52" fmla="*/ 23 w 60"/>
                <a:gd name="T53" fmla="*/ 0 h 60"/>
                <a:gd name="T54" fmla="*/ 15 w 60"/>
                <a:gd name="T55" fmla="*/ 3 h 60"/>
                <a:gd name="T56" fmla="*/ 16 w 60"/>
                <a:gd name="T57" fmla="*/ 11 h 60"/>
                <a:gd name="T58" fmla="*/ 12 w 60"/>
                <a:gd name="T59" fmla="*/ 15 h 60"/>
                <a:gd name="T60" fmla="*/ 4 w 60"/>
                <a:gd name="T61" fmla="*/ 14 h 60"/>
                <a:gd name="T62" fmla="*/ 2 w 60"/>
                <a:gd name="T63" fmla="*/ 18 h 60"/>
                <a:gd name="T64" fmla="*/ 1 w 60"/>
                <a:gd name="T65" fmla="*/ 22 h 60"/>
                <a:gd name="T66" fmla="*/ 6 w 60"/>
                <a:gd name="T67" fmla="*/ 27 h 60"/>
                <a:gd name="T68" fmla="*/ 6 w 60"/>
                <a:gd name="T69" fmla="*/ 32 h 60"/>
                <a:gd name="T70" fmla="*/ 0 w 60"/>
                <a:gd name="T71" fmla="*/ 38 h 60"/>
                <a:gd name="T72" fmla="*/ 3 w 60"/>
                <a:gd name="T73" fmla="*/ 45 h 60"/>
                <a:gd name="T74" fmla="*/ 20 w 60"/>
                <a:gd name="T75" fmla="*/ 26 h 60"/>
                <a:gd name="T76" fmla="*/ 35 w 60"/>
                <a:gd name="T77" fmla="*/ 20 h 60"/>
                <a:gd name="T78" fmla="*/ 40 w 60"/>
                <a:gd name="T79" fmla="*/ 34 h 60"/>
                <a:gd name="T80" fmla="*/ 26 w 60"/>
                <a:gd name="T81" fmla="*/ 40 h 60"/>
                <a:gd name="T82" fmla="*/ 20 w 60"/>
                <a:gd name="T83"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0" h="60">
                  <a:moveTo>
                    <a:pt x="3" y="45"/>
                  </a:moveTo>
                  <a:cubicBezTo>
                    <a:pt x="11" y="45"/>
                    <a:pt x="11" y="45"/>
                    <a:pt x="11" y="45"/>
                  </a:cubicBezTo>
                  <a:cubicBezTo>
                    <a:pt x="12" y="46"/>
                    <a:pt x="14" y="47"/>
                    <a:pt x="15" y="49"/>
                  </a:cubicBezTo>
                  <a:cubicBezTo>
                    <a:pt x="14" y="57"/>
                    <a:pt x="14" y="57"/>
                    <a:pt x="14" y="57"/>
                  </a:cubicBezTo>
                  <a:cubicBezTo>
                    <a:pt x="16" y="57"/>
                    <a:pt x="17" y="58"/>
                    <a:pt x="18" y="59"/>
                  </a:cubicBezTo>
                  <a:cubicBezTo>
                    <a:pt x="19" y="59"/>
                    <a:pt x="20" y="59"/>
                    <a:pt x="22" y="60"/>
                  </a:cubicBezTo>
                  <a:cubicBezTo>
                    <a:pt x="27" y="54"/>
                    <a:pt x="27" y="54"/>
                    <a:pt x="27" y="54"/>
                  </a:cubicBezTo>
                  <a:cubicBezTo>
                    <a:pt x="29" y="54"/>
                    <a:pt x="31" y="54"/>
                    <a:pt x="33" y="54"/>
                  </a:cubicBezTo>
                  <a:cubicBezTo>
                    <a:pt x="38" y="60"/>
                    <a:pt x="38" y="60"/>
                    <a:pt x="38" y="60"/>
                  </a:cubicBezTo>
                  <a:cubicBezTo>
                    <a:pt x="40" y="59"/>
                    <a:pt x="43" y="58"/>
                    <a:pt x="45" y="57"/>
                  </a:cubicBezTo>
                  <a:cubicBezTo>
                    <a:pt x="45" y="49"/>
                    <a:pt x="45" y="49"/>
                    <a:pt x="45" y="49"/>
                  </a:cubicBezTo>
                  <a:cubicBezTo>
                    <a:pt x="46" y="48"/>
                    <a:pt x="48" y="47"/>
                    <a:pt x="49" y="45"/>
                  </a:cubicBezTo>
                  <a:cubicBezTo>
                    <a:pt x="57" y="46"/>
                    <a:pt x="57" y="46"/>
                    <a:pt x="57" y="46"/>
                  </a:cubicBezTo>
                  <a:cubicBezTo>
                    <a:pt x="58" y="45"/>
                    <a:pt x="58" y="44"/>
                    <a:pt x="59" y="42"/>
                  </a:cubicBezTo>
                  <a:cubicBezTo>
                    <a:pt x="59" y="41"/>
                    <a:pt x="60" y="40"/>
                    <a:pt x="60" y="39"/>
                  </a:cubicBezTo>
                  <a:cubicBezTo>
                    <a:pt x="54" y="33"/>
                    <a:pt x="54" y="33"/>
                    <a:pt x="54" y="33"/>
                  </a:cubicBezTo>
                  <a:cubicBezTo>
                    <a:pt x="54" y="31"/>
                    <a:pt x="54" y="30"/>
                    <a:pt x="54" y="28"/>
                  </a:cubicBezTo>
                  <a:cubicBezTo>
                    <a:pt x="60" y="22"/>
                    <a:pt x="60" y="22"/>
                    <a:pt x="60" y="22"/>
                  </a:cubicBezTo>
                  <a:cubicBezTo>
                    <a:pt x="60" y="20"/>
                    <a:pt x="59" y="17"/>
                    <a:pt x="57" y="15"/>
                  </a:cubicBezTo>
                  <a:cubicBezTo>
                    <a:pt x="49" y="15"/>
                    <a:pt x="49" y="15"/>
                    <a:pt x="49" y="15"/>
                  </a:cubicBezTo>
                  <a:cubicBezTo>
                    <a:pt x="48" y="14"/>
                    <a:pt x="47" y="13"/>
                    <a:pt x="46" y="12"/>
                  </a:cubicBezTo>
                  <a:cubicBezTo>
                    <a:pt x="46" y="4"/>
                    <a:pt x="46" y="4"/>
                    <a:pt x="46" y="4"/>
                  </a:cubicBezTo>
                  <a:cubicBezTo>
                    <a:pt x="45" y="3"/>
                    <a:pt x="44" y="2"/>
                    <a:pt x="43" y="2"/>
                  </a:cubicBezTo>
                  <a:cubicBezTo>
                    <a:pt x="41" y="1"/>
                    <a:pt x="40" y="1"/>
                    <a:pt x="39" y="0"/>
                  </a:cubicBezTo>
                  <a:cubicBezTo>
                    <a:pt x="33" y="6"/>
                    <a:pt x="33" y="6"/>
                    <a:pt x="33" y="6"/>
                  </a:cubicBezTo>
                  <a:cubicBezTo>
                    <a:pt x="32" y="6"/>
                    <a:pt x="30" y="6"/>
                    <a:pt x="28" y="6"/>
                  </a:cubicBezTo>
                  <a:cubicBezTo>
                    <a:pt x="23" y="0"/>
                    <a:pt x="23" y="0"/>
                    <a:pt x="23" y="0"/>
                  </a:cubicBezTo>
                  <a:cubicBezTo>
                    <a:pt x="20" y="1"/>
                    <a:pt x="18" y="2"/>
                    <a:pt x="15" y="3"/>
                  </a:cubicBezTo>
                  <a:cubicBezTo>
                    <a:pt x="16" y="11"/>
                    <a:pt x="16" y="11"/>
                    <a:pt x="16" y="11"/>
                  </a:cubicBezTo>
                  <a:cubicBezTo>
                    <a:pt x="14" y="12"/>
                    <a:pt x="13" y="13"/>
                    <a:pt x="12" y="15"/>
                  </a:cubicBezTo>
                  <a:cubicBezTo>
                    <a:pt x="4" y="14"/>
                    <a:pt x="4" y="14"/>
                    <a:pt x="4" y="14"/>
                  </a:cubicBezTo>
                  <a:cubicBezTo>
                    <a:pt x="3" y="15"/>
                    <a:pt x="2" y="17"/>
                    <a:pt x="2" y="18"/>
                  </a:cubicBezTo>
                  <a:cubicBezTo>
                    <a:pt x="1" y="19"/>
                    <a:pt x="1" y="20"/>
                    <a:pt x="1" y="22"/>
                  </a:cubicBezTo>
                  <a:cubicBezTo>
                    <a:pt x="6" y="27"/>
                    <a:pt x="6" y="27"/>
                    <a:pt x="6" y="27"/>
                  </a:cubicBezTo>
                  <a:cubicBezTo>
                    <a:pt x="6" y="29"/>
                    <a:pt x="6" y="31"/>
                    <a:pt x="6" y="32"/>
                  </a:cubicBezTo>
                  <a:cubicBezTo>
                    <a:pt x="0" y="38"/>
                    <a:pt x="0" y="38"/>
                    <a:pt x="0" y="38"/>
                  </a:cubicBezTo>
                  <a:cubicBezTo>
                    <a:pt x="1" y="40"/>
                    <a:pt x="2" y="43"/>
                    <a:pt x="3" y="45"/>
                  </a:cubicBezTo>
                  <a:close/>
                  <a:moveTo>
                    <a:pt x="20" y="26"/>
                  </a:moveTo>
                  <a:cubicBezTo>
                    <a:pt x="23" y="20"/>
                    <a:pt x="29" y="18"/>
                    <a:pt x="35" y="20"/>
                  </a:cubicBezTo>
                  <a:cubicBezTo>
                    <a:pt x="40" y="23"/>
                    <a:pt x="43" y="29"/>
                    <a:pt x="40" y="34"/>
                  </a:cubicBezTo>
                  <a:cubicBezTo>
                    <a:pt x="38" y="40"/>
                    <a:pt x="31" y="42"/>
                    <a:pt x="26" y="40"/>
                  </a:cubicBezTo>
                  <a:cubicBezTo>
                    <a:pt x="21" y="38"/>
                    <a:pt x="18" y="31"/>
                    <a:pt x="20"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2" name="Freeform 11">
              <a:extLst>
                <a:ext uri="{FF2B5EF4-FFF2-40B4-BE49-F238E27FC236}">
                  <a16:creationId xmlns:a16="http://schemas.microsoft.com/office/drawing/2014/main" xmlns="" id="{6BA5A0D9-7318-418C-969D-4B1C151C3201}"/>
                </a:ext>
              </a:extLst>
            </p:cNvPr>
            <p:cNvSpPr>
              <a:spLocks noEditPoints="1"/>
            </p:cNvSpPr>
            <p:nvPr/>
          </p:nvSpPr>
          <p:spPr bwMode="auto">
            <a:xfrm>
              <a:off x="2833688" y="2257425"/>
              <a:ext cx="184150" cy="184150"/>
            </a:xfrm>
            <a:custGeom>
              <a:avLst/>
              <a:gdLst>
                <a:gd name="T0" fmla="*/ 43 w 49"/>
                <a:gd name="T1" fmla="*/ 29 h 49"/>
                <a:gd name="T2" fmla="*/ 49 w 49"/>
                <a:gd name="T3" fmla="*/ 27 h 49"/>
                <a:gd name="T4" fmla="*/ 49 w 49"/>
                <a:gd name="T5" fmla="*/ 24 h 49"/>
                <a:gd name="T6" fmla="*/ 48 w 49"/>
                <a:gd name="T7" fmla="*/ 21 h 49"/>
                <a:gd name="T8" fmla="*/ 42 w 49"/>
                <a:gd name="T9" fmla="*/ 19 h 49"/>
                <a:gd name="T10" fmla="*/ 41 w 49"/>
                <a:gd name="T11" fmla="*/ 15 h 49"/>
                <a:gd name="T12" fmla="*/ 43 w 49"/>
                <a:gd name="T13" fmla="*/ 9 h 49"/>
                <a:gd name="T14" fmla="*/ 39 w 49"/>
                <a:gd name="T15" fmla="*/ 5 h 49"/>
                <a:gd name="T16" fmla="*/ 33 w 49"/>
                <a:gd name="T17" fmla="*/ 8 h 49"/>
                <a:gd name="T18" fmla="*/ 29 w 49"/>
                <a:gd name="T19" fmla="*/ 6 h 49"/>
                <a:gd name="T20" fmla="*/ 27 w 49"/>
                <a:gd name="T21" fmla="*/ 1 h 49"/>
                <a:gd name="T22" fmla="*/ 24 w 49"/>
                <a:gd name="T23" fmla="*/ 0 h 49"/>
                <a:gd name="T24" fmla="*/ 21 w 49"/>
                <a:gd name="T25" fmla="*/ 1 h 49"/>
                <a:gd name="T26" fmla="*/ 19 w 49"/>
                <a:gd name="T27" fmla="*/ 7 h 49"/>
                <a:gd name="T28" fmla="*/ 15 w 49"/>
                <a:gd name="T29" fmla="*/ 8 h 49"/>
                <a:gd name="T30" fmla="*/ 9 w 49"/>
                <a:gd name="T31" fmla="*/ 6 h 49"/>
                <a:gd name="T32" fmla="*/ 5 w 49"/>
                <a:gd name="T33" fmla="*/ 10 h 49"/>
                <a:gd name="T34" fmla="*/ 8 w 49"/>
                <a:gd name="T35" fmla="*/ 16 h 49"/>
                <a:gd name="T36" fmla="*/ 6 w 49"/>
                <a:gd name="T37" fmla="*/ 20 h 49"/>
                <a:gd name="T38" fmla="*/ 0 w 49"/>
                <a:gd name="T39" fmla="*/ 22 h 49"/>
                <a:gd name="T40" fmla="*/ 0 w 49"/>
                <a:gd name="T41" fmla="*/ 25 h 49"/>
                <a:gd name="T42" fmla="*/ 1 w 49"/>
                <a:gd name="T43" fmla="*/ 28 h 49"/>
                <a:gd name="T44" fmla="*/ 7 w 49"/>
                <a:gd name="T45" fmla="*/ 30 h 49"/>
                <a:gd name="T46" fmla="*/ 8 w 49"/>
                <a:gd name="T47" fmla="*/ 34 h 49"/>
                <a:gd name="T48" fmla="*/ 6 w 49"/>
                <a:gd name="T49" fmla="*/ 40 h 49"/>
                <a:gd name="T50" fmla="*/ 10 w 49"/>
                <a:gd name="T51" fmla="*/ 44 h 49"/>
                <a:gd name="T52" fmla="*/ 16 w 49"/>
                <a:gd name="T53" fmla="*/ 41 h 49"/>
                <a:gd name="T54" fmla="*/ 20 w 49"/>
                <a:gd name="T55" fmla="*/ 43 h 49"/>
                <a:gd name="T56" fmla="*/ 22 w 49"/>
                <a:gd name="T57" fmla="*/ 49 h 49"/>
                <a:gd name="T58" fmla="*/ 25 w 49"/>
                <a:gd name="T59" fmla="*/ 49 h 49"/>
                <a:gd name="T60" fmla="*/ 28 w 49"/>
                <a:gd name="T61" fmla="*/ 48 h 49"/>
                <a:gd name="T62" fmla="*/ 30 w 49"/>
                <a:gd name="T63" fmla="*/ 42 h 49"/>
                <a:gd name="T64" fmla="*/ 34 w 49"/>
                <a:gd name="T65" fmla="*/ 41 h 49"/>
                <a:gd name="T66" fmla="*/ 40 w 49"/>
                <a:gd name="T67" fmla="*/ 43 h 49"/>
                <a:gd name="T68" fmla="*/ 44 w 49"/>
                <a:gd name="T69" fmla="*/ 39 h 49"/>
                <a:gd name="T70" fmla="*/ 41 w 49"/>
                <a:gd name="T71" fmla="*/ 33 h 49"/>
                <a:gd name="T72" fmla="*/ 43 w 49"/>
                <a:gd name="T73" fmla="*/ 29 h 49"/>
                <a:gd name="T74" fmla="*/ 25 w 49"/>
                <a:gd name="T75" fmla="*/ 33 h 49"/>
                <a:gd name="T76" fmla="*/ 16 w 49"/>
                <a:gd name="T77" fmla="*/ 25 h 49"/>
                <a:gd name="T78" fmla="*/ 24 w 49"/>
                <a:gd name="T79" fmla="*/ 16 h 49"/>
                <a:gd name="T80" fmla="*/ 33 w 49"/>
                <a:gd name="T81" fmla="*/ 24 h 49"/>
                <a:gd name="T82" fmla="*/ 25 w 49"/>
                <a:gd name="T83" fmla="*/ 33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9" h="49">
                  <a:moveTo>
                    <a:pt x="43" y="29"/>
                  </a:moveTo>
                  <a:cubicBezTo>
                    <a:pt x="49" y="27"/>
                    <a:pt x="49" y="27"/>
                    <a:pt x="49" y="27"/>
                  </a:cubicBezTo>
                  <a:cubicBezTo>
                    <a:pt x="49" y="26"/>
                    <a:pt x="49" y="25"/>
                    <a:pt x="49" y="24"/>
                  </a:cubicBezTo>
                  <a:cubicBezTo>
                    <a:pt x="49" y="23"/>
                    <a:pt x="49" y="22"/>
                    <a:pt x="48" y="21"/>
                  </a:cubicBezTo>
                  <a:cubicBezTo>
                    <a:pt x="42" y="19"/>
                    <a:pt x="42" y="19"/>
                    <a:pt x="42" y="19"/>
                  </a:cubicBezTo>
                  <a:cubicBezTo>
                    <a:pt x="42" y="18"/>
                    <a:pt x="41" y="16"/>
                    <a:pt x="41" y="15"/>
                  </a:cubicBezTo>
                  <a:cubicBezTo>
                    <a:pt x="43" y="9"/>
                    <a:pt x="43" y="9"/>
                    <a:pt x="43" y="9"/>
                  </a:cubicBezTo>
                  <a:cubicBezTo>
                    <a:pt x="42" y="8"/>
                    <a:pt x="40" y="6"/>
                    <a:pt x="39" y="5"/>
                  </a:cubicBezTo>
                  <a:cubicBezTo>
                    <a:pt x="33" y="8"/>
                    <a:pt x="33" y="8"/>
                    <a:pt x="33" y="8"/>
                  </a:cubicBezTo>
                  <a:cubicBezTo>
                    <a:pt x="32" y="7"/>
                    <a:pt x="31" y="7"/>
                    <a:pt x="29" y="6"/>
                  </a:cubicBezTo>
                  <a:cubicBezTo>
                    <a:pt x="27" y="1"/>
                    <a:pt x="27" y="1"/>
                    <a:pt x="27" y="1"/>
                  </a:cubicBezTo>
                  <a:cubicBezTo>
                    <a:pt x="26" y="0"/>
                    <a:pt x="25" y="0"/>
                    <a:pt x="24" y="0"/>
                  </a:cubicBezTo>
                  <a:cubicBezTo>
                    <a:pt x="23" y="0"/>
                    <a:pt x="22" y="1"/>
                    <a:pt x="21" y="1"/>
                  </a:cubicBezTo>
                  <a:cubicBezTo>
                    <a:pt x="19" y="7"/>
                    <a:pt x="19" y="7"/>
                    <a:pt x="19" y="7"/>
                  </a:cubicBezTo>
                  <a:cubicBezTo>
                    <a:pt x="18" y="7"/>
                    <a:pt x="16" y="8"/>
                    <a:pt x="15" y="8"/>
                  </a:cubicBezTo>
                  <a:cubicBezTo>
                    <a:pt x="9" y="6"/>
                    <a:pt x="9" y="6"/>
                    <a:pt x="9" y="6"/>
                  </a:cubicBezTo>
                  <a:cubicBezTo>
                    <a:pt x="8" y="7"/>
                    <a:pt x="6" y="9"/>
                    <a:pt x="5" y="10"/>
                  </a:cubicBezTo>
                  <a:cubicBezTo>
                    <a:pt x="8" y="16"/>
                    <a:pt x="8" y="16"/>
                    <a:pt x="8" y="16"/>
                  </a:cubicBezTo>
                  <a:cubicBezTo>
                    <a:pt x="7" y="17"/>
                    <a:pt x="7" y="18"/>
                    <a:pt x="6" y="20"/>
                  </a:cubicBezTo>
                  <a:cubicBezTo>
                    <a:pt x="0" y="22"/>
                    <a:pt x="0" y="22"/>
                    <a:pt x="0" y="22"/>
                  </a:cubicBezTo>
                  <a:cubicBezTo>
                    <a:pt x="0" y="23"/>
                    <a:pt x="0" y="24"/>
                    <a:pt x="0" y="25"/>
                  </a:cubicBezTo>
                  <a:cubicBezTo>
                    <a:pt x="0" y="26"/>
                    <a:pt x="0" y="27"/>
                    <a:pt x="1" y="28"/>
                  </a:cubicBezTo>
                  <a:cubicBezTo>
                    <a:pt x="7" y="30"/>
                    <a:pt x="7" y="30"/>
                    <a:pt x="7" y="30"/>
                  </a:cubicBezTo>
                  <a:cubicBezTo>
                    <a:pt x="7" y="31"/>
                    <a:pt x="8" y="33"/>
                    <a:pt x="8" y="34"/>
                  </a:cubicBezTo>
                  <a:cubicBezTo>
                    <a:pt x="6" y="40"/>
                    <a:pt x="6" y="40"/>
                    <a:pt x="6" y="40"/>
                  </a:cubicBezTo>
                  <a:cubicBezTo>
                    <a:pt x="7" y="41"/>
                    <a:pt x="8" y="43"/>
                    <a:pt x="10" y="44"/>
                  </a:cubicBezTo>
                  <a:cubicBezTo>
                    <a:pt x="16" y="41"/>
                    <a:pt x="16" y="41"/>
                    <a:pt x="16" y="41"/>
                  </a:cubicBezTo>
                  <a:cubicBezTo>
                    <a:pt x="17" y="42"/>
                    <a:pt x="18" y="42"/>
                    <a:pt x="20" y="43"/>
                  </a:cubicBezTo>
                  <a:cubicBezTo>
                    <a:pt x="22" y="49"/>
                    <a:pt x="22" y="49"/>
                    <a:pt x="22" y="49"/>
                  </a:cubicBezTo>
                  <a:cubicBezTo>
                    <a:pt x="23" y="49"/>
                    <a:pt x="24" y="49"/>
                    <a:pt x="25" y="49"/>
                  </a:cubicBezTo>
                  <a:cubicBezTo>
                    <a:pt x="26" y="49"/>
                    <a:pt x="27" y="49"/>
                    <a:pt x="28" y="48"/>
                  </a:cubicBezTo>
                  <a:cubicBezTo>
                    <a:pt x="30" y="42"/>
                    <a:pt x="30" y="42"/>
                    <a:pt x="30" y="42"/>
                  </a:cubicBezTo>
                  <a:cubicBezTo>
                    <a:pt x="31" y="42"/>
                    <a:pt x="33" y="41"/>
                    <a:pt x="34" y="41"/>
                  </a:cubicBezTo>
                  <a:cubicBezTo>
                    <a:pt x="40" y="43"/>
                    <a:pt x="40" y="43"/>
                    <a:pt x="40" y="43"/>
                  </a:cubicBezTo>
                  <a:cubicBezTo>
                    <a:pt x="41" y="42"/>
                    <a:pt x="43" y="41"/>
                    <a:pt x="44" y="39"/>
                  </a:cubicBezTo>
                  <a:cubicBezTo>
                    <a:pt x="41" y="33"/>
                    <a:pt x="41" y="33"/>
                    <a:pt x="41" y="33"/>
                  </a:cubicBezTo>
                  <a:cubicBezTo>
                    <a:pt x="42" y="32"/>
                    <a:pt x="42" y="31"/>
                    <a:pt x="43" y="29"/>
                  </a:cubicBezTo>
                  <a:close/>
                  <a:moveTo>
                    <a:pt x="25" y="33"/>
                  </a:moveTo>
                  <a:cubicBezTo>
                    <a:pt x="20" y="33"/>
                    <a:pt x="16" y="29"/>
                    <a:pt x="16" y="25"/>
                  </a:cubicBezTo>
                  <a:cubicBezTo>
                    <a:pt x="16" y="20"/>
                    <a:pt x="20" y="16"/>
                    <a:pt x="24" y="16"/>
                  </a:cubicBezTo>
                  <a:cubicBezTo>
                    <a:pt x="29" y="16"/>
                    <a:pt x="33" y="20"/>
                    <a:pt x="33" y="24"/>
                  </a:cubicBezTo>
                  <a:cubicBezTo>
                    <a:pt x="33" y="29"/>
                    <a:pt x="29" y="33"/>
                    <a:pt x="25"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103" name="Group 24">
            <a:extLst>
              <a:ext uri="{FF2B5EF4-FFF2-40B4-BE49-F238E27FC236}">
                <a16:creationId xmlns:a16="http://schemas.microsoft.com/office/drawing/2014/main" xmlns="" id="{BC63E3A2-7644-4EC4-8851-14A0C7F060FD}"/>
              </a:ext>
            </a:extLst>
          </p:cNvPr>
          <p:cNvGrpSpPr/>
          <p:nvPr/>
        </p:nvGrpSpPr>
        <p:grpSpPr>
          <a:xfrm>
            <a:off x="6052077" y="4892674"/>
            <a:ext cx="619126" cy="482600"/>
            <a:chOff x="6094412" y="4918075"/>
            <a:chExt cx="619126" cy="482600"/>
          </a:xfrm>
          <a:solidFill>
            <a:srgbClr val="BF55DB"/>
          </a:solidFill>
        </p:grpSpPr>
        <p:sp>
          <p:nvSpPr>
            <p:cNvPr id="104" name="Freeform 15">
              <a:extLst>
                <a:ext uri="{FF2B5EF4-FFF2-40B4-BE49-F238E27FC236}">
                  <a16:creationId xmlns:a16="http://schemas.microsoft.com/office/drawing/2014/main" xmlns="" id="{0BF12B7F-9369-496B-AE4F-BFA21147AF59}"/>
                </a:ext>
              </a:extLst>
            </p:cNvPr>
            <p:cNvSpPr/>
            <p:nvPr/>
          </p:nvSpPr>
          <p:spPr bwMode="auto">
            <a:xfrm>
              <a:off x="6443663" y="4918075"/>
              <a:ext cx="269875" cy="285750"/>
            </a:xfrm>
            <a:custGeom>
              <a:avLst/>
              <a:gdLst>
                <a:gd name="T0" fmla="*/ 95 w 123"/>
                <a:gd name="T1" fmla="*/ 78 h 130"/>
                <a:gd name="T2" fmla="*/ 84 w 123"/>
                <a:gd name="T3" fmla="*/ 46 h 130"/>
                <a:gd name="T4" fmla="*/ 62 w 123"/>
                <a:gd name="T5" fmla="*/ 19 h 130"/>
                <a:gd name="T6" fmla="*/ 32 w 123"/>
                <a:gd name="T7" fmla="*/ 4 h 130"/>
                <a:gd name="T8" fmla="*/ 0 w 123"/>
                <a:gd name="T9" fmla="*/ 1 h 130"/>
                <a:gd name="T10" fmla="*/ 0 w 123"/>
                <a:gd name="T11" fmla="*/ 2 h 130"/>
                <a:gd name="T12" fmla="*/ 29 w 123"/>
                <a:gd name="T13" fmla="*/ 11 h 130"/>
                <a:gd name="T14" fmla="*/ 50 w 123"/>
                <a:gd name="T15" fmla="*/ 30 h 130"/>
                <a:gd name="T16" fmla="*/ 62 w 123"/>
                <a:gd name="T17" fmla="*/ 55 h 130"/>
                <a:gd name="T18" fmla="*/ 64 w 123"/>
                <a:gd name="T19" fmla="*/ 78 h 130"/>
                <a:gd name="T20" fmla="*/ 36 w 123"/>
                <a:gd name="T21" fmla="*/ 78 h 130"/>
                <a:gd name="T22" fmla="*/ 57 w 123"/>
                <a:gd name="T23" fmla="*/ 104 h 130"/>
                <a:gd name="T24" fmla="*/ 79 w 123"/>
                <a:gd name="T25" fmla="*/ 130 h 130"/>
                <a:gd name="T26" fmla="*/ 101 w 123"/>
                <a:gd name="T27" fmla="*/ 104 h 130"/>
                <a:gd name="T28" fmla="*/ 123 w 123"/>
                <a:gd name="T29" fmla="*/ 78 h 130"/>
                <a:gd name="T30" fmla="*/ 95 w 123"/>
                <a:gd name="T3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3" h="130">
                  <a:moveTo>
                    <a:pt x="95" y="78"/>
                  </a:moveTo>
                  <a:cubicBezTo>
                    <a:pt x="93" y="67"/>
                    <a:pt x="90" y="56"/>
                    <a:pt x="84" y="46"/>
                  </a:cubicBezTo>
                  <a:cubicBezTo>
                    <a:pt x="78" y="35"/>
                    <a:pt x="71" y="26"/>
                    <a:pt x="62" y="19"/>
                  </a:cubicBezTo>
                  <a:cubicBezTo>
                    <a:pt x="53" y="12"/>
                    <a:pt x="42" y="7"/>
                    <a:pt x="32" y="4"/>
                  </a:cubicBezTo>
                  <a:cubicBezTo>
                    <a:pt x="21" y="1"/>
                    <a:pt x="10" y="0"/>
                    <a:pt x="0" y="1"/>
                  </a:cubicBezTo>
                  <a:cubicBezTo>
                    <a:pt x="0" y="2"/>
                    <a:pt x="0" y="2"/>
                    <a:pt x="0" y="2"/>
                  </a:cubicBezTo>
                  <a:cubicBezTo>
                    <a:pt x="10" y="3"/>
                    <a:pt x="20" y="6"/>
                    <a:pt x="29" y="11"/>
                  </a:cubicBezTo>
                  <a:cubicBezTo>
                    <a:pt x="37" y="16"/>
                    <a:pt x="45" y="23"/>
                    <a:pt x="50" y="30"/>
                  </a:cubicBezTo>
                  <a:cubicBezTo>
                    <a:pt x="56" y="38"/>
                    <a:pt x="60" y="46"/>
                    <a:pt x="62" y="55"/>
                  </a:cubicBezTo>
                  <a:cubicBezTo>
                    <a:pt x="64" y="63"/>
                    <a:pt x="65" y="71"/>
                    <a:pt x="64" y="78"/>
                  </a:cubicBezTo>
                  <a:cubicBezTo>
                    <a:pt x="36" y="78"/>
                    <a:pt x="36" y="78"/>
                    <a:pt x="36" y="78"/>
                  </a:cubicBezTo>
                  <a:cubicBezTo>
                    <a:pt x="57" y="104"/>
                    <a:pt x="57" y="104"/>
                    <a:pt x="57" y="104"/>
                  </a:cubicBezTo>
                  <a:cubicBezTo>
                    <a:pt x="79" y="130"/>
                    <a:pt x="79" y="130"/>
                    <a:pt x="79" y="130"/>
                  </a:cubicBezTo>
                  <a:cubicBezTo>
                    <a:pt x="101" y="104"/>
                    <a:pt x="101" y="104"/>
                    <a:pt x="101" y="104"/>
                  </a:cubicBezTo>
                  <a:cubicBezTo>
                    <a:pt x="123" y="78"/>
                    <a:pt x="123" y="78"/>
                    <a:pt x="123" y="78"/>
                  </a:cubicBezTo>
                  <a:lnTo>
                    <a:pt x="95" y="7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5" name="Freeform 16">
              <a:extLst>
                <a:ext uri="{FF2B5EF4-FFF2-40B4-BE49-F238E27FC236}">
                  <a16:creationId xmlns:a16="http://schemas.microsoft.com/office/drawing/2014/main" xmlns="" id="{544D6E30-469C-402E-9258-248584397A2C}"/>
                </a:ext>
              </a:extLst>
            </p:cNvPr>
            <p:cNvSpPr/>
            <p:nvPr/>
          </p:nvSpPr>
          <p:spPr bwMode="auto">
            <a:xfrm>
              <a:off x="6094412" y="5114925"/>
              <a:ext cx="268288" cy="285750"/>
            </a:xfrm>
            <a:custGeom>
              <a:avLst/>
              <a:gdLst>
                <a:gd name="T0" fmla="*/ 72 w 123"/>
                <a:gd name="T1" fmla="*/ 100 h 130"/>
                <a:gd name="T2" fmla="*/ 60 w 123"/>
                <a:gd name="T3" fmla="*/ 75 h 130"/>
                <a:gd name="T4" fmla="*/ 59 w 123"/>
                <a:gd name="T5" fmla="*/ 52 h 130"/>
                <a:gd name="T6" fmla="*/ 87 w 123"/>
                <a:gd name="T7" fmla="*/ 52 h 130"/>
                <a:gd name="T8" fmla="*/ 65 w 123"/>
                <a:gd name="T9" fmla="*/ 26 h 130"/>
                <a:gd name="T10" fmla="*/ 43 w 123"/>
                <a:gd name="T11" fmla="*/ 0 h 130"/>
                <a:gd name="T12" fmla="*/ 22 w 123"/>
                <a:gd name="T13" fmla="*/ 26 h 130"/>
                <a:gd name="T14" fmla="*/ 0 w 123"/>
                <a:gd name="T15" fmla="*/ 52 h 130"/>
                <a:gd name="T16" fmla="*/ 28 w 123"/>
                <a:gd name="T17" fmla="*/ 52 h 130"/>
                <a:gd name="T18" fmla="*/ 39 w 123"/>
                <a:gd name="T19" fmla="*/ 84 h 130"/>
                <a:gd name="T20" fmla="*/ 61 w 123"/>
                <a:gd name="T21" fmla="*/ 111 h 130"/>
                <a:gd name="T22" fmla="*/ 91 w 123"/>
                <a:gd name="T23" fmla="*/ 126 h 130"/>
                <a:gd name="T24" fmla="*/ 123 w 123"/>
                <a:gd name="T25" fmla="*/ 129 h 130"/>
                <a:gd name="T26" fmla="*/ 123 w 123"/>
                <a:gd name="T27" fmla="*/ 128 h 130"/>
                <a:gd name="T28" fmla="*/ 94 w 123"/>
                <a:gd name="T29" fmla="*/ 119 h 130"/>
                <a:gd name="T30" fmla="*/ 72 w 123"/>
                <a:gd name="T31" fmla="*/ 10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3" h="130">
                  <a:moveTo>
                    <a:pt x="72" y="100"/>
                  </a:moveTo>
                  <a:cubicBezTo>
                    <a:pt x="67" y="92"/>
                    <a:pt x="63" y="84"/>
                    <a:pt x="60" y="75"/>
                  </a:cubicBezTo>
                  <a:cubicBezTo>
                    <a:pt x="58" y="67"/>
                    <a:pt x="58" y="59"/>
                    <a:pt x="59" y="52"/>
                  </a:cubicBezTo>
                  <a:cubicBezTo>
                    <a:pt x="87" y="52"/>
                    <a:pt x="87" y="52"/>
                    <a:pt x="87" y="52"/>
                  </a:cubicBezTo>
                  <a:cubicBezTo>
                    <a:pt x="65" y="26"/>
                    <a:pt x="65" y="26"/>
                    <a:pt x="65" y="26"/>
                  </a:cubicBezTo>
                  <a:cubicBezTo>
                    <a:pt x="43" y="0"/>
                    <a:pt x="43" y="0"/>
                    <a:pt x="43" y="0"/>
                  </a:cubicBezTo>
                  <a:cubicBezTo>
                    <a:pt x="22" y="26"/>
                    <a:pt x="22" y="26"/>
                    <a:pt x="22" y="26"/>
                  </a:cubicBezTo>
                  <a:cubicBezTo>
                    <a:pt x="0" y="52"/>
                    <a:pt x="0" y="52"/>
                    <a:pt x="0" y="52"/>
                  </a:cubicBezTo>
                  <a:cubicBezTo>
                    <a:pt x="28" y="52"/>
                    <a:pt x="28" y="52"/>
                    <a:pt x="28" y="52"/>
                  </a:cubicBezTo>
                  <a:cubicBezTo>
                    <a:pt x="30" y="63"/>
                    <a:pt x="33" y="74"/>
                    <a:pt x="39" y="84"/>
                  </a:cubicBezTo>
                  <a:cubicBezTo>
                    <a:pt x="44" y="94"/>
                    <a:pt x="52" y="104"/>
                    <a:pt x="61" y="111"/>
                  </a:cubicBezTo>
                  <a:cubicBezTo>
                    <a:pt x="70" y="118"/>
                    <a:pt x="80" y="123"/>
                    <a:pt x="91" y="126"/>
                  </a:cubicBezTo>
                  <a:cubicBezTo>
                    <a:pt x="102" y="129"/>
                    <a:pt x="113" y="130"/>
                    <a:pt x="123" y="129"/>
                  </a:cubicBezTo>
                  <a:cubicBezTo>
                    <a:pt x="123" y="128"/>
                    <a:pt x="123" y="128"/>
                    <a:pt x="123" y="128"/>
                  </a:cubicBezTo>
                  <a:cubicBezTo>
                    <a:pt x="113" y="127"/>
                    <a:pt x="103" y="124"/>
                    <a:pt x="94" y="119"/>
                  </a:cubicBezTo>
                  <a:cubicBezTo>
                    <a:pt x="85" y="114"/>
                    <a:pt x="78" y="107"/>
                    <a:pt x="72"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6" name="Freeform 17">
              <a:extLst>
                <a:ext uri="{FF2B5EF4-FFF2-40B4-BE49-F238E27FC236}">
                  <a16:creationId xmlns:a16="http://schemas.microsoft.com/office/drawing/2014/main" xmlns="" id="{28FC155D-117F-4580-8AB8-86281F83CD82}"/>
                </a:ext>
              </a:extLst>
            </p:cNvPr>
            <p:cNvSpPr/>
            <p:nvPr/>
          </p:nvSpPr>
          <p:spPr bwMode="auto">
            <a:xfrm>
              <a:off x="6305550" y="4970463"/>
              <a:ext cx="204788" cy="377825"/>
            </a:xfrm>
            <a:custGeom>
              <a:avLst/>
              <a:gdLst>
                <a:gd name="T0" fmla="*/ 59 w 93"/>
                <a:gd name="T1" fmla="*/ 71 h 171"/>
                <a:gd name="T2" fmla="*/ 33 w 93"/>
                <a:gd name="T3" fmla="*/ 54 h 171"/>
                <a:gd name="T4" fmla="*/ 51 w 93"/>
                <a:gd name="T5" fmla="*/ 42 h 171"/>
                <a:gd name="T6" fmla="*/ 81 w 93"/>
                <a:gd name="T7" fmla="*/ 49 h 171"/>
                <a:gd name="T8" fmla="*/ 88 w 93"/>
                <a:gd name="T9" fmla="*/ 25 h 171"/>
                <a:gd name="T10" fmla="*/ 57 w 93"/>
                <a:gd name="T11" fmla="*/ 18 h 171"/>
                <a:gd name="T12" fmla="*/ 57 w 93"/>
                <a:gd name="T13" fmla="*/ 0 h 171"/>
                <a:gd name="T14" fmla="*/ 37 w 93"/>
                <a:gd name="T15" fmla="*/ 0 h 171"/>
                <a:gd name="T16" fmla="*/ 37 w 93"/>
                <a:gd name="T17" fmla="*/ 20 h 171"/>
                <a:gd name="T18" fmla="*/ 1 w 93"/>
                <a:gd name="T19" fmla="*/ 57 h 171"/>
                <a:gd name="T20" fmla="*/ 39 w 93"/>
                <a:gd name="T21" fmla="*/ 96 h 171"/>
                <a:gd name="T22" fmla="*/ 61 w 93"/>
                <a:gd name="T23" fmla="*/ 114 h 171"/>
                <a:gd name="T24" fmla="*/ 41 w 93"/>
                <a:gd name="T25" fmla="*/ 127 h 171"/>
                <a:gd name="T26" fmla="*/ 6 w 93"/>
                <a:gd name="T27" fmla="*/ 118 h 171"/>
                <a:gd name="T28" fmla="*/ 0 w 93"/>
                <a:gd name="T29" fmla="*/ 142 h 171"/>
                <a:gd name="T30" fmla="*/ 35 w 93"/>
                <a:gd name="T31" fmla="*/ 151 h 171"/>
                <a:gd name="T32" fmla="*/ 35 w 93"/>
                <a:gd name="T33" fmla="*/ 171 h 171"/>
                <a:gd name="T34" fmla="*/ 56 w 93"/>
                <a:gd name="T35" fmla="*/ 171 h 171"/>
                <a:gd name="T36" fmla="*/ 56 w 93"/>
                <a:gd name="T37" fmla="*/ 149 h 171"/>
                <a:gd name="T38" fmla="*/ 93 w 93"/>
                <a:gd name="T39" fmla="*/ 111 h 171"/>
                <a:gd name="T40" fmla="*/ 59 w 93"/>
                <a:gd name="T41" fmla="*/ 7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 h="171">
                  <a:moveTo>
                    <a:pt x="59" y="71"/>
                  </a:moveTo>
                  <a:cubicBezTo>
                    <a:pt x="41" y="65"/>
                    <a:pt x="33" y="60"/>
                    <a:pt x="33" y="54"/>
                  </a:cubicBezTo>
                  <a:cubicBezTo>
                    <a:pt x="33" y="48"/>
                    <a:pt x="38" y="42"/>
                    <a:pt x="51" y="42"/>
                  </a:cubicBezTo>
                  <a:cubicBezTo>
                    <a:pt x="66" y="42"/>
                    <a:pt x="76" y="47"/>
                    <a:pt x="81" y="49"/>
                  </a:cubicBezTo>
                  <a:cubicBezTo>
                    <a:pt x="88" y="25"/>
                    <a:pt x="88" y="25"/>
                    <a:pt x="88" y="25"/>
                  </a:cubicBezTo>
                  <a:cubicBezTo>
                    <a:pt x="80" y="22"/>
                    <a:pt x="71" y="19"/>
                    <a:pt x="57" y="18"/>
                  </a:cubicBezTo>
                  <a:cubicBezTo>
                    <a:pt x="57" y="0"/>
                    <a:pt x="57" y="0"/>
                    <a:pt x="57" y="0"/>
                  </a:cubicBezTo>
                  <a:cubicBezTo>
                    <a:pt x="37" y="0"/>
                    <a:pt x="37" y="0"/>
                    <a:pt x="37" y="0"/>
                  </a:cubicBezTo>
                  <a:cubicBezTo>
                    <a:pt x="37" y="20"/>
                    <a:pt x="37" y="20"/>
                    <a:pt x="37" y="20"/>
                  </a:cubicBezTo>
                  <a:cubicBezTo>
                    <a:pt x="14" y="24"/>
                    <a:pt x="1" y="39"/>
                    <a:pt x="1" y="57"/>
                  </a:cubicBezTo>
                  <a:cubicBezTo>
                    <a:pt x="1" y="78"/>
                    <a:pt x="16" y="88"/>
                    <a:pt x="39" y="96"/>
                  </a:cubicBezTo>
                  <a:cubicBezTo>
                    <a:pt x="55" y="101"/>
                    <a:pt x="61" y="106"/>
                    <a:pt x="61" y="114"/>
                  </a:cubicBezTo>
                  <a:cubicBezTo>
                    <a:pt x="61" y="122"/>
                    <a:pt x="53" y="127"/>
                    <a:pt x="41" y="127"/>
                  </a:cubicBezTo>
                  <a:cubicBezTo>
                    <a:pt x="27" y="127"/>
                    <a:pt x="15" y="122"/>
                    <a:pt x="6" y="118"/>
                  </a:cubicBezTo>
                  <a:cubicBezTo>
                    <a:pt x="0" y="142"/>
                    <a:pt x="0" y="142"/>
                    <a:pt x="0" y="142"/>
                  </a:cubicBezTo>
                  <a:cubicBezTo>
                    <a:pt x="8" y="146"/>
                    <a:pt x="21" y="150"/>
                    <a:pt x="35" y="151"/>
                  </a:cubicBezTo>
                  <a:cubicBezTo>
                    <a:pt x="35" y="171"/>
                    <a:pt x="35" y="171"/>
                    <a:pt x="35" y="171"/>
                  </a:cubicBezTo>
                  <a:cubicBezTo>
                    <a:pt x="56" y="171"/>
                    <a:pt x="56" y="171"/>
                    <a:pt x="56" y="171"/>
                  </a:cubicBezTo>
                  <a:cubicBezTo>
                    <a:pt x="56" y="149"/>
                    <a:pt x="56" y="149"/>
                    <a:pt x="56" y="149"/>
                  </a:cubicBezTo>
                  <a:cubicBezTo>
                    <a:pt x="80" y="145"/>
                    <a:pt x="93" y="129"/>
                    <a:pt x="93" y="111"/>
                  </a:cubicBezTo>
                  <a:cubicBezTo>
                    <a:pt x="93" y="92"/>
                    <a:pt x="83" y="80"/>
                    <a:pt x="59"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107" name="Group 28">
            <a:extLst>
              <a:ext uri="{FF2B5EF4-FFF2-40B4-BE49-F238E27FC236}">
                <a16:creationId xmlns:a16="http://schemas.microsoft.com/office/drawing/2014/main" xmlns="" id="{8DC5D302-E7BF-410B-A84A-8174DB4337B2}"/>
              </a:ext>
            </a:extLst>
          </p:cNvPr>
          <p:cNvGrpSpPr/>
          <p:nvPr/>
        </p:nvGrpSpPr>
        <p:grpSpPr>
          <a:xfrm>
            <a:off x="5219700" y="3645959"/>
            <a:ext cx="368300" cy="366542"/>
            <a:chOff x="7886700" y="4848225"/>
            <a:chExt cx="665163" cy="661988"/>
          </a:xfrm>
          <a:solidFill>
            <a:srgbClr val="F04077"/>
          </a:solidFill>
        </p:grpSpPr>
        <p:sp>
          <p:nvSpPr>
            <p:cNvPr id="108" name="Freeform 21">
              <a:extLst>
                <a:ext uri="{FF2B5EF4-FFF2-40B4-BE49-F238E27FC236}">
                  <a16:creationId xmlns:a16="http://schemas.microsoft.com/office/drawing/2014/main" xmlns="" id="{A3BB4792-2A66-43EF-948E-273B827A5412}"/>
                </a:ext>
              </a:extLst>
            </p:cNvPr>
            <p:cNvSpPr/>
            <p:nvPr/>
          </p:nvSpPr>
          <p:spPr bwMode="auto">
            <a:xfrm>
              <a:off x="7886700" y="5243513"/>
              <a:ext cx="266700" cy="266700"/>
            </a:xfrm>
            <a:custGeom>
              <a:avLst/>
              <a:gdLst>
                <a:gd name="T0" fmla="*/ 168 w 168"/>
                <a:gd name="T1" fmla="*/ 86 h 168"/>
                <a:gd name="T2" fmla="*/ 0 w 168"/>
                <a:gd name="T3" fmla="*/ 168 h 168"/>
                <a:gd name="T4" fmla="*/ 82 w 168"/>
                <a:gd name="T5" fmla="*/ 0 h 168"/>
                <a:gd name="T6" fmla="*/ 168 w 168"/>
                <a:gd name="T7" fmla="*/ 86 h 168"/>
              </a:gdLst>
              <a:ahLst/>
              <a:cxnLst>
                <a:cxn ang="0">
                  <a:pos x="T0" y="T1"/>
                </a:cxn>
                <a:cxn ang="0">
                  <a:pos x="T2" y="T3"/>
                </a:cxn>
                <a:cxn ang="0">
                  <a:pos x="T4" y="T5"/>
                </a:cxn>
                <a:cxn ang="0">
                  <a:pos x="T6" y="T7"/>
                </a:cxn>
              </a:cxnLst>
              <a:rect l="0" t="0" r="r" b="b"/>
              <a:pathLst>
                <a:path w="168" h="168">
                  <a:moveTo>
                    <a:pt x="168" y="86"/>
                  </a:moveTo>
                  <a:lnTo>
                    <a:pt x="0" y="168"/>
                  </a:lnTo>
                  <a:lnTo>
                    <a:pt x="82" y="0"/>
                  </a:lnTo>
                  <a:lnTo>
                    <a:pt x="168"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9" name="Freeform 22">
              <a:extLst>
                <a:ext uri="{FF2B5EF4-FFF2-40B4-BE49-F238E27FC236}">
                  <a16:creationId xmlns:a16="http://schemas.microsoft.com/office/drawing/2014/main" xmlns="" id="{5CAC5B3A-D985-4CF5-9B9C-8614AE9FDCCE}"/>
                </a:ext>
              </a:extLst>
            </p:cNvPr>
            <p:cNvSpPr/>
            <p:nvPr/>
          </p:nvSpPr>
          <p:spPr bwMode="auto">
            <a:xfrm>
              <a:off x="8355013" y="4848225"/>
              <a:ext cx="196850" cy="193675"/>
            </a:xfrm>
            <a:custGeom>
              <a:avLst/>
              <a:gdLst>
                <a:gd name="T0" fmla="*/ 43 w 62"/>
                <a:gd name="T1" fmla="*/ 61 h 61"/>
                <a:gd name="T2" fmla="*/ 0 w 62"/>
                <a:gd name="T3" fmla="*/ 18 h 61"/>
                <a:gd name="T4" fmla="*/ 14 w 62"/>
                <a:gd name="T5" fmla="*/ 5 h 61"/>
                <a:gd name="T6" fmla="*/ 33 w 62"/>
                <a:gd name="T7" fmla="*/ 5 h 61"/>
                <a:gd name="T8" fmla="*/ 56 w 62"/>
                <a:gd name="T9" fmla="*/ 28 h 61"/>
                <a:gd name="T10" fmla="*/ 56 w 62"/>
                <a:gd name="T11" fmla="*/ 48 h 61"/>
                <a:gd name="T12" fmla="*/ 43 w 62"/>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62" h="61">
                  <a:moveTo>
                    <a:pt x="43" y="61"/>
                  </a:moveTo>
                  <a:cubicBezTo>
                    <a:pt x="0" y="18"/>
                    <a:pt x="0" y="18"/>
                    <a:pt x="0" y="18"/>
                  </a:cubicBezTo>
                  <a:cubicBezTo>
                    <a:pt x="14" y="5"/>
                    <a:pt x="14" y="5"/>
                    <a:pt x="14" y="5"/>
                  </a:cubicBezTo>
                  <a:cubicBezTo>
                    <a:pt x="19" y="0"/>
                    <a:pt x="27" y="0"/>
                    <a:pt x="33" y="5"/>
                  </a:cubicBezTo>
                  <a:cubicBezTo>
                    <a:pt x="56" y="28"/>
                    <a:pt x="56" y="28"/>
                    <a:pt x="56" y="28"/>
                  </a:cubicBezTo>
                  <a:cubicBezTo>
                    <a:pt x="62" y="34"/>
                    <a:pt x="62" y="42"/>
                    <a:pt x="56" y="48"/>
                  </a:cubicBezTo>
                  <a:lnTo>
                    <a:pt x="43" y="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10" name="Freeform 23">
              <a:extLst>
                <a:ext uri="{FF2B5EF4-FFF2-40B4-BE49-F238E27FC236}">
                  <a16:creationId xmlns:a16="http://schemas.microsoft.com/office/drawing/2014/main" xmlns="" id="{9C0385F8-2F2B-4BBE-81E6-048A92333F46}"/>
                </a:ext>
              </a:extLst>
            </p:cNvPr>
            <p:cNvSpPr/>
            <p:nvPr/>
          </p:nvSpPr>
          <p:spPr bwMode="auto">
            <a:xfrm>
              <a:off x="8039100" y="4937125"/>
              <a:ext cx="420688" cy="423863"/>
            </a:xfrm>
            <a:custGeom>
              <a:avLst/>
              <a:gdLst>
                <a:gd name="T0" fmla="*/ 65 w 133"/>
                <a:gd name="T1" fmla="*/ 91 h 134"/>
                <a:gd name="T2" fmla="*/ 65 w 133"/>
                <a:gd name="T3" fmla="*/ 80 h 134"/>
                <a:gd name="T4" fmla="*/ 117 w 133"/>
                <a:gd name="T5" fmla="*/ 28 h 134"/>
                <a:gd name="T6" fmla="*/ 89 w 133"/>
                <a:gd name="T7" fmla="*/ 0 h 134"/>
                <a:gd name="T8" fmla="*/ 0 w 133"/>
                <a:gd name="T9" fmla="*/ 90 h 134"/>
                <a:gd name="T10" fmla="*/ 43 w 133"/>
                <a:gd name="T11" fmla="*/ 134 h 134"/>
                <a:gd name="T12" fmla="*/ 133 w 133"/>
                <a:gd name="T13" fmla="*/ 44 h 134"/>
                <a:gd name="T14" fmla="*/ 128 w 133"/>
                <a:gd name="T15" fmla="*/ 39 h 134"/>
                <a:gd name="T16" fmla="*/ 75 w 133"/>
                <a:gd name="T17" fmla="*/ 91 h 134"/>
                <a:gd name="T18" fmla="*/ 65 w 133"/>
                <a:gd name="T19" fmla="*/ 91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34">
                  <a:moveTo>
                    <a:pt x="65" y="91"/>
                  </a:moveTo>
                  <a:cubicBezTo>
                    <a:pt x="62" y="88"/>
                    <a:pt x="62" y="83"/>
                    <a:pt x="65" y="80"/>
                  </a:cubicBezTo>
                  <a:cubicBezTo>
                    <a:pt x="117" y="28"/>
                    <a:pt x="117" y="28"/>
                    <a:pt x="117" y="28"/>
                  </a:cubicBezTo>
                  <a:cubicBezTo>
                    <a:pt x="89" y="0"/>
                    <a:pt x="89" y="0"/>
                    <a:pt x="89" y="0"/>
                  </a:cubicBezTo>
                  <a:cubicBezTo>
                    <a:pt x="0" y="90"/>
                    <a:pt x="0" y="90"/>
                    <a:pt x="0" y="90"/>
                  </a:cubicBezTo>
                  <a:cubicBezTo>
                    <a:pt x="43" y="134"/>
                    <a:pt x="43" y="134"/>
                    <a:pt x="43" y="134"/>
                  </a:cubicBezTo>
                  <a:cubicBezTo>
                    <a:pt x="133" y="44"/>
                    <a:pt x="133" y="44"/>
                    <a:pt x="133" y="44"/>
                  </a:cubicBezTo>
                  <a:cubicBezTo>
                    <a:pt x="128" y="39"/>
                    <a:pt x="128" y="39"/>
                    <a:pt x="128" y="39"/>
                  </a:cubicBezTo>
                  <a:cubicBezTo>
                    <a:pt x="75" y="91"/>
                    <a:pt x="75" y="91"/>
                    <a:pt x="75" y="91"/>
                  </a:cubicBezTo>
                  <a:cubicBezTo>
                    <a:pt x="73" y="94"/>
                    <a:pt x="68" y="94"/>
                    <a:pt x="65" y="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Tree>
    <p:extLst>
      <p:ext uri="{BB962C8B-B14F-4D97-AF65-F5344CB8AC3E}">
        <p14:creationId xmlns:p14="http://schemas.microsoft.com/office/powerpoint/2010/main" val="2243714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范围管理计划</a:t>
            </a: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44" name="图片 43">
            <a:extLst>
              <a:ext uri="{FF2B5EF4-FFF2-40B4-BE49-F238E27FC236}">
                <a16:creationId xmlns:a16="http://schemas.microsoft.com/office/drawing/2014/main" xmlns="" id="{447025D6-28ED-433E-9FAA-A2D19BCE99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grpSp>
        <p:nvGrpSpPr>
          <p:cNvPr id="78" name="组合 5">
            <a:extLst>
              <a:ext uri="{FF2B5EF4-FFF2-40B4-BE49-F238E27FC236}">
                <a16:creationId xmlns:a16="http://schemas.microsoft.com/office/drawing/2014/main" xmlns="" id="{F993F5E5-9809-4CD1-9D62-0199F92C4A2B}"/>
              </a:ext>
            </a:extLst>
          </p:cNvPr>
          <p:cNvGrpSpPr/>
          <p:nvPr/>
        </p:nvGrpSpPr>
        <p:grpSpPr bwMode="auto">
          <a:xfrm>
            <a:off x="7377781" y="1362252"/>
            <a:ext cx="2921390" cy="2501130"/>
            <a:chOff x="7060182" y="1699055"/>
            <a:chExt cx="2921496" cy="2501003"/>
          </a:xfrm>
        </p:grpSpPr>
        <p:sp>
          <p:nvSpPr>
            <p:cNvPr id="79" name="TextBox 7">
              <a:extLst>
                <a:ext uri="{FF2B5EF4-FFF2-40B4-BE49-F238E27FC236}">
                  <a16:creationId xmlns:a16="http://schemas.microsoft.com/office/drawing/2014/main" xmlns="" id="{BC3440E9-6633-44DB-BDE2-16FCB1172B9B}"/>
                </a:ext>
              </a:extLst>
            </p:cNvPr>
            <p:cNvSpPr txBox="1">
              <a:spLocks noChangeArrowheads="1"/>
            </p:cNvSpPr>
            <p:nvPr/>
          </p:nvSpPr>
          <p:spPr bwMode="auto">
            <a:xfrm>
              <a:off x="7060182" y="1699055"/>
              <a:ext cx="1569717" cy="36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zh-CN" altLang="en-US" b="1" dirty="0"/>
                <a:t>需求规格说明</a:t>
              </a:r>
              <a:endParaRPr kumimoji="0" lang="id-ID"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80" name="Rectangle 8">
              <a:extLst>
                <a:ext uri="{FF2B5EF4-FFF2-40B4-BE49-F238E27FC236}">
                  <a16:creationId xmlns:a16="http://schemas.microsoft.com/office/drawing/2014/main" xmlns="" id="{3C64A6A5-7A18-4D8B-B02C-4CE37F9EEBFB}"/>
                </a:ext>
              </a:extLst>
            </p:cNvPr>
            <p:cNvSpPr>
              <a:spLocks noChangeArrowheads="1"/>
            </p:cNvSpPr>
            <p:nvPr/>
          </p:nvSpPr>
          <p:spPr bwMode="auto">
            <a:xfrm>
              <a:off x="7225678" y="2230388"/>
              <a:ext cx="2756000" cy="1969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lgn="r" fontAlgn="base">
                <a:spcBef>
                  <a:spcPct val="0"/>
                </a:spcBef>
                <a:spcAft>
                  <a:spcPct val="0"/>
                </a:spcAft>
                <a:defRPr/>
              </a:pPr>
              <a:r>
                <a:rPr lang="zh-CN" altLang="en-US" dirty="0"/>
                <a:t>采用需求规格说明模板</a:t>
              </a:r>
              <a:endParaRPr lang="en-US" altLang="zh-CN" dirty="0"/>
            </a:p>
            <a:p>
              <a:pPr lvl="0" algn="r" fontAlgn="base">
                <a:spcBef>
                  <a:spcPct val="0"/>
                </a:spcBef>
                <a:spcAft>
                  <a:spcPct val="0"/>
                </a:spcAft>
                <a:defRPr/>
              </a:pPr>
              <a:r>
                <a:rPr lang="zh-CN" altLang="en-US" dirty="0"/>
                <a:t>指明需求来源</a:t>
              </a:r>
              <a:endParaRPr lang="en-US" altLang="zh-CN" dirty="0"/>
            </a:p>
            <a:p>
              <a:pPr lvl="0" algn="r" fontAlgn="base">
                <a:spcBef>
                  <a:spcPct val="0"/>
                </a:spcBef>
                <a:spcAft>
                  <a:spcPct val="0"/>
                </a:spcAft>
                <a:defRPr/>
              </a:pPr>
              <a:r>
                <a:rPr lang="zh-CN" altLang="en-US" dirty="0"/>
                <a:t>为每个需求分配唯一标识</a:t>
              </a:r>
              <a:endParaRPr lang="en-US" altLang="zh-CN" dirty="0"/>
            </a:p>
            <a:p>
              <a:pPr lvl="0" algn="r" fontAlgn="base">
                <a:spcBef>
                  <a:spcPct val="0"/>
                </a:spcBef>
                <a:spcAft>
                  <a:spcPct val="0"/>
                </a:spcAft>
                <a:defRPr/>
              </a:pPr>
              <a:r>
                <a:rPr lang="zh-CN" altLang="en-US" dirty="0"/>
                <a:t>记录业务规范</a:t>
              </a:r>
              <a:endParaRPr lang="en-US" altLang="zh-CN" dirty="0"/>
            </a:p>
            <a:p>
              <a:pPr lvl="0" algn="r" fontAlgn="base">
                <a:spcBef>
                  <a:spcPct val="0"/>
                </a:spcBef>
                <a:spcAft>
                  <a:spcPct val="0"/>
                </a:spcAft>
                <a:defRPr/>
              </a:pPr>
              <a:r>
                <a:rPr lang="zh-CN" altLang="en-US" dirty="0"/>
                <a:t>需求规格说明书起草</a:t>
              </a:r>
              <a:endParaRPr lang="en-US" altLang="zh-CN" dirty="0"/>
            </a:p>
            <a:p>
              <a:pPr lvl="0" algn="r" fontAlgn="base">
                <a:spcBef>
                  <a:spcPct val="0"/>
                </a:spcBef>
                <a:spcAft>
                  <a:spcPct val="0"/>
                </a:spcAft>
                <a:defRPr/>
              </a:pPr>
              <a:r>
                <a:rPr lang="zh-CN" altLang="en-US" dirty="0"/>
                <a:t>需求规格说明书修订</a:t>
              </a:r>
              <a:endParaRPr lang="en-US" altLang="zh-CN" dirty="0"/>
            </a:p>
            <a:p>
              <a:pPr lvl="0" algn="r" fontAlgn="base">
                <a:spcBef>
                  <a:spcPct val="0"/>
                </a:spcBef>
                <a:spcAft>
                  <a:spcPct val="0"/>
                </a:spcAft>
                <a:defRPr/>
              </a:pPr>
              <a:endParaRPr lang="zh-CN" altLang="en-US" sz="1400" dirty="0">
                <a:solidFill>
                  <a:srgbClr val="262626"/>
                </a:solidFill>
                <a:latin typeface="微软雅黑" panose="020B0503020204020204" pitchFamily="34" charset="-122"/>
                <a:ea typeface="微软雅黑" panose="020B0503020204020204" pitchFamily="34" charset="-122"/>
              </a:endParaRPr>
            </a:p>
          </p:txBody>
        </p:sp>
      </p:grpSp>
      <p:grpSp>
        <p:nvGrpSpPr>
          <p:cNvPr id="81" name="组合 8">
            <a:extLst>
              <a:ext uri="{FF2B5EF4-FFF2-40B4-BE49-F238E27FC236}">
                <a16:creationId xmlns:a16="http://schemas.microsoft.com/office/drawing/2014/main" xmlns="" id="{6B5A4991-7FBC-4D78-BA47-7AF00AFB6981}"/>
              </a:ext>
            </a:extLst>
          </p:cNvPr>
          <p:cNvGrpSpPr/>
          <p:nvPr/>
        </p:nvGrpSpPr>
        <p:grpSpPr bwMode="auto">
          <a:xfrm>
            <a:off x="1516102" y="1339064"/>
            <a:ext cx="2794879" cy="2258168"/>
            <a:chOff x="1457985" y="3119097"/>
            <a:chExt cx="3105548" cy="2258054"/>
          </a:xfrm>
        </p:grpSpPr>
        <p:sp>
          <p:nvSpPr>
            <p:cNvPr id="82" name="TextBox 9">
              <a:extLst>
                <a:ext uri="{FF2B5EF4-FFF2-40B4-BE49-F238E27FC236}">
                  <a16:creationId xmlns:a16="http://schemas.microsoft.com/office/drawing/2014/main" xmlns="" id="{4E3BB102-ECA9-43E0-8D3B-3355F0BAF39D}"/>
                </a:ext>
              </a:extLst>
            </p:cNvPr>
            <p:cNvSpPr txBox="1">
              <a:spLocks noChangeArrowheads="1"/>
            </p:cNvSpPr>
            <p:nvPr/>
          </p:nvSpPr>
          <p:spPr bwMode="auto">
            <a:xfrm>
              <a:off x="1457985" y="3119097"/>
              <a:ext cx="1231157" cy="36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b="1" dirty="0"/>
                <a:t>需求获取</a:t>
              </a:r>
              <a:endParaRPr lang="zh-CN" altLang="en-US" sz="1400" b="1" dirty="0">
                <a:latin typeface="微软雅黑" panose="020B0503020204020204" pitchFamily="34" charset="-122"/>
                <a:ea typeface="微软雅黑" panose="020B0503020204020204" pitchFamily="34" charset="-122"/>
              </a:endParaRPr>
            </a:p>
          </p:txBody>
        </p:sp>
        <p:sp>
          <p:nvSpPr>
            <p:cNvPr id="83" name="Rectangle 10">
              <a:extLst>
                <a:ext uri="{FF2B5EF4-FFF2-40B4-BE49-F238E27FC236}">
                  <a16:creationId xmlns:a16="http://schemas.microsoft.com/office/drawing/2014/main" xmlns="" id="{C16B7589-0293-4A04-BB6B-E59740C38B56}"/>
                </a:ext>
              </a:extLst>
            </p:cNvPr>
            <p:cNvSpPr>
              <a:spLocks noChangeArrowheads="1"/>
            </p:cNvSpPr>
            <p:nvPr/>
          </p:nvSpPr>
          <p:spPr bwMode="auto">
            <a:xfrm>
              <a:off x="1762511" y="3684466"/>
              <a:ext cx="2801022" cy="1692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zh-CN" altLang="en-US" dirty="0"/>
                <a:t>项目愿景与范围</a:t>
              </a:r>
              <a:endParaRPr lang="en-US" altLang="zh-CN" dirty="0"/>
            </a:p>
            <a:p>
              <a:pPr algn="r"/>
              <a:r>
                <a:rPr lang="zh-CN" altLang="en-US" dirty="0"/>
                <a:t>用户群分类</a:t>
              </a:r>
              <a:endParaRPr lang="en-US" altLang="zh-CN" dirty="0"/>
            </a:p>
            <a:p>
              <a:pPr algn="r"/>
              <a:r>
                <a:rPr lang="zh-CN" altLang="en-US" dirty="0"/>
                <a:t>问卷调查</a:t>
              </a:r>
              <a:endParaRPr lang="en-US" altLang="zh-CN" dirty="0"/>
            </a:p>
            <a:p>
              <a:pPr algn="r"/>
              <a:r>
                <a:rPr lang="zh-CN" altLang="en-US" dirty="0"/>
                <a:t>用户访谈</a:t>
              </a:r>
              <a:endParaRPr lang="en-US" altLang="zh-CN" dirty="0"/>
            </a:p>
            <a:p>
              <a:pPr algn="r"/>
              <a:r>
                <a:rPr lang="zh-CN" altLang="en-US" dirty="0">
                  <a:latin typeface="宋体" panose="02010600030101010101" pitchFamily="2" charset="-122"/>
                  <a:ea typeface="宋体" panose="02010600030101010101" pitchFamily="2" charset="-122"/>
                </a:rPr>
                <a:t>需求重用</a:t>
              </a:r>
              <a:endParaRPr lang="en-US" altLang="zh-CN" dirty="0">
                <a:latin typeface="宋体" panose="02010600030101010101" pitchFamily="2" charset="-122"/>
                <a:ea typeface="宋体" panose="02010600030101010101" pitchFamily="2" charset="-122"/>
              </a:endParaRPr>
            </a:p>
            <a:p>
              <a:endParaRPr lang="zh-CN" altLang="en-US" sz="1400" dirty="0">
                <a:latin typeface="微软雅黑" panose="020B0503020204020204" pitchFamily="34" charset="-122"/>
                <a:ea typeface="微软雅黑" panose="020B0503020204020204" pitchFamily="34" charset="-122"/>
              </a:endParaRPr>
            </a:p>
          </p:txBody>
        </p:sp>
      </p:grpSp>
      <p:grpSp>
        <p:nvGrpSpPr>
          <p:cNvPr id="84" name="组合 11">
            <a:extLst>
              <a:ext uri="{FF2B5EF4-FFF2-40B4-BE49-F238E27FC236}">
                <a16:creationId xmlns:a16="http://schemas.microsoft.com/office/drawing/2014/main" xmlns="" id="{37852C50-D1F9-46DA-B199-DF70E38895F8}"/>
              </a:ext>
            </a:extLst>
          </p:cNvPr>
          <p:cNvGrpSpPr/>
          <p:nvPr/>
        </p:nvGrpSpPr>
        <p:grpSpPr bwMode="auto">
          <a:xfrm>
            <a:off x="7590893" y="4080947"/>
            <a:ext cx="2755900" cy="1508104"/>
            <a:chOff x="7657724" y="2802814"/>
            <a:chExt cx="2756000" cy="1508027"/>
          </a:xfrm>
        </p:grpSpPr>
        <p:sp>
          <p:nvSpPr>
            <p:cNvPr id="85" name="TextBox 11">
              <a:extLst>
                <a:ext uri="{FF2B5EF4-FFF2-40B4-BE49-F238E27FC236}">
                  <a16:creationId xmlns:a16="http://schemas.microsoft.com/office/drawing/2014/main" xmlns="" id="{ACF29501-BF84-4AB4-85D6-82CFD8169974}"/>
                </a:ext>
              </a:extLst>
            </p:cNvPr>
            <p:cNvSpPr txBox="1">
              <a:spLocks noChangeArrowheads="1"/>
            </p:cNvSpPr>
            <p:nvPr/>
          </p:nvSpPr>
          <p:spPr bwMode="auto">
            <a:xfrm>
              <a:off x="8367967" y="2802814"/>
              <a:ext cx="646354" cy="36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zh-CN" altLang="en-US" b="1" dirty="0"/>
                <a:t>验证</a:t>
              </a:r>
              <a:endParaRPr kumimoji="0" lang="id-ID"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86" name="Rectangle 12">
              <a:extLst>
                <a:ext uri="{FF2B5EF4-FFF2-40B4-BE49-F238E27FC236}">
                  <a16:creationId xmlns:a16="http://schemas.microsoft.com/office/drawing/2014/main" xmlns="" id="{6BAA5431-0E46-495E-85B6-0F19C8141457}"/>
                </a:ext>
              </a:extLst>
            </p:cNvPr>
            <p:cNvSpPr>
              <a:spLocks noChangeArrowheads="1"/>
            </p:cNvSpPr>
            <p:nvPr/>
          </p:nvSpPr>
          <p:spPr bwMode="auto">
            <a:xfrm>
              <a:off x="7657724" y="3172126"/>
              <a:ext cx="2756000" cy="1138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lgn="r" fontAlgn="base">
                <a:spcBef>
                  <a:spcPct val="0"/>
                </a:spcBef>
                <a:spcAft>
                  <a:spcPct val="0"/>
                </a:spcAft>
                <a:defRPr/>
              </a:pPr>
              <a:r>
                <a:rPr lang="zh-CN" altLang="en-US" dirty="0"/>
                <a:t>评审需求</a:t>
              </a:r>
              <a:endParaRPr lang="en-US" altLang="zh-CN" dirty="0"/>
            </a:p>
            <a:p>
              <a:pPr lvl="0" algn="r" fontAlgn="base">
                <a:spcBef>
                  <a:spcPct val="0"/>
                </a:spcBef>
                <a:spcAft>
                  <a:spcPct val="0"/>
                </a:spcAft>
                <a:defRPr/>
              </a:pPr>
              <a:r>
                <a:rPr lang="zh-CN" altLang="en-US" dirty="0"/>
                <a:t>测试需求</a:t>
              </a:r>
              <a:endParaRPr lang="en-US" altLang="zh-CN" dirty="0"/>
            </a:p>
            <a:p>
              <a:pPr lvl="0" algn="r" fontAlgn="base">
                <a:spcBef>
                  <a:spcPct val="0"/>
                </a:spcBef>
                <a:spcAft>
                  <a:spcPct val="0"/>
                </a:spcAft>
                <a:defRPr/>
              </a:pPr>
              <a:r>
                <a:rPr lang="zh-CN" altLang="en-US" dirty="0"/>
                <a:t>原型修改</a:t>
              </a:r>
              <a:endParaRPr lang="en-US" altLang="zh-CN" dirty="0"/>
            </a:p>
            <a:p>
              <a:pPr lvl="0" algn="r" fontAlgn="base">
                <a:spcBef>
                  <a:spcPct val="0"/>
                </a:spcBef>
                <a:spcAft>
                  <a:spcPct val="0"/>
                </a:spcAft>
                <a:defRPr/>
              </a:pPr>
              <a:endParaRPr lang="zh-CN" altLang="en-US" sz="1400" dirty="0">
                <a:solidFill>
                  <a:srgbClr val="262626"/>
                </a:solidFill>
                <a:latin typeface="微软雅黑" panose="020B0503020204020204" pitchFamily="34" charset="-122"/>
                <a:ea typeface="微软雅黑" panose="020B0503020204020204" pitchFamily="34" charset="-122"/>
              </a:endParaRPr>
            </a:p>
          </p:txBody>
        </p:sp>
      </p:grpSp>
      <p:grpSp>
        <p:nvGrpSpPr>
          <p:cNvPr id="87" name="组合 14">
            <a:extLst>
              <a:ext uri="{FF2B5EF4-FFF2-40B4-BE49-F238E27FC236}">
                <a16:creationId xmlns:a16="http://schemas.microsoft.com/office/drawing/2014/main" xmlns="" id="{873D063F-5F20-4214-9B6A-56B0B91B2BAB}"/>
              </a:ext>
            </a:extLst>
          </p:cNvPr>
          <p:cNvGrpSpPr/>
          <p:nvPr/>
        </p:nvGrpSpPr>
        <p:grpSpPr bwMode="auto">
          <a:xfrm>
            <a:off x="1516102" y="4080946"/>
            <a:ext cx="2811968" cy="1989898"/>
            <a:chOff x="2471130" y="4902888"/>
            <a:chExt cx="2812070" cy="1989797"/>
          </a:xfrm>
        </p:grpSpPr>
        <p:sp>
          <p:nvSpPr>
            <p:cNvPr id="88" name="TextBox 13">
              <a:extLst>
                <a:ext uri="{FF2B5EF4-FFF2-40B4-BE49-F238E27FC236}">
                  <a16:creationId xmlns:a16="http://schemas.microsoft.com/office/drawing/2014/main" xmlns="" id="{B69BE618-063B-492C-8369-87D9B443E64D}"/>
                </a:ext>
              </a:extLst>
            </p:cNvPr>
            <p:cNvSpPr txBox="1">
              <a:spLocks noChangeArrowheads="1"/>
            </p:cNvSpPr>
            <p:nvPr/>
          </p:nvSpPr>
          <p:spPr bwMode="auto">
            <a:xfrm>
              <a:off x="2471130" y="4902888"/>
              <a:ext cx="1108036" cy="36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r" fontAlgn="base">
                <a:spcBef>
                  <a:spcPct val="0"/>
                </a:spcBef>
                <a:spcAft>
                  <a:spcPct val="0"/>
                </a:spcAft>
                <a:defRPr/>
              </a:pPr>
              <a:r>
                <a:rPr lang="zh-CN" altLang="en-US" b="1" dirty="0"/>
                <a:t>需求分析</a:t>
              </a:r>
              <a:endParaRPr kumimoji="0" lang="id-ID"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89" name="Rectangle 14">
              <a:extLst>
                <a:ext uri="{FF2B5EF4-FFF2-40B4-BE49-F238E27FC236}">
                  <a16:creationId xmlns:a16="http://schemas.microsoft.com/office/drawing/2014/main" xmlns="" id="{C3D78310-74D5-46DE-BA72-709B2E5F660A}"/>
                </a:ext>
              </a:extLst>
            </p:cNvPr>
            <p:cNvSpPr>
              <a:spLocks noChangeArrowheads="1"/>
            </p:cNvSpPr>
            <p:nvPr/>
          </p:nvSpPr>
          <p:spPr bwMode="auto">
            <a:xfrm>
              <a:off x="2527200" y="5200000"/>
              <a:ext cx="2756000" cy="1692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lgn="r" fontAlgn="base">
                <a:spcBef>
                  <a:spcPct val="0"/>
                </a:spcBef>
                <a:spcAft>
                  <a:spcPct val="0"/>
                </a:spcAft>
                <a:defRPr/>
              </a:pPr>
              <a:r>
                <a:rPr lang="zh-CN" altLang="en-US" dirty="0"/>
                <a:t>关联图</a:t>
              </a:r>
              <a:endParaRPr lang="en-US" altLang="zh-CN" dirty="0"/>
            </a:p>
            <a:p>
              <a:pPr lvl="0" algn="r" fontAlgn="base">
                <a:spcBef>
                  <a:spcPct val="0"/>
                </a:spcBef>
                <a:spcAft>
                  <a:spcPct val="0"/>
                </a:spcAft>
                <a:defRPr/>
              </a:pPr>
              <a:r>
                <a:rPr lang="zh-CN" altLang="en-US" dirty="0"/>
                <a:t>确定需求优先级</a:t>
              </a:r>
              <a:endParaRPr lang="en-US" altLang="zh-CN" dirty="0"/>
            </a:p>
            <a:p>
              <a:pPr lvl="0" algn="r" fontAlgn="base">
                <a:spcBef>
                  <a:spcPct val="0"/>
                </a:spcBef>
                <a:spcAft>
                  <a:spcPct val="0"/>
                </a:spcAft>
                <a:defRPr/>
              </a:pPr>
              <a:r>
                <a:rPr lang="zh-CN" altLang="en-US" dirty="0"/>
                <a:t>编写数据字典</a:t>
              </a:r>
              <a:endParaRPr lang="en-US" altLang="zh-CN" dirty="0"/>
            </a:p>
            <a:p>
              <a:pPr lvl="0" algn="r" fontAlgn="base">
                <a:spcBef>
                  <a:spcPct val="0"/>
                </a:spcBef>
                <a:spcAft>
                  <a:spcPct val="0"/>
                </a:spcAft>
                <a:defRPr/>
              </a:pPr>
              <a:r>
                <a:rPr lang="zh-CN" altLang="en-US" dirty="0"/>
                <a:t>需求建模</a:t>
              </a:r>
              <a:endParaRPr lang="en-US" altLang="zh-CN" dirty="0"/>
            </a:p>
            <a:p>
              <a:pPr lvl="0" algn="r" fontAlgn="base">
                <a:spcBef>
                  <a:spcPct val="0"/>
                </a:spcBef>
                <a:spcAft>
                  <a:spcPct val="0"/>
                </a:spcAft>
                <a:defRPr/>
              </a:pPr>
              <a:r>
                <a:rPr lang="zh-CN" altLang="en-US" dirty="0"/>
                <a:t>原型构建</a:t>
              </a:r>
              <a:endParaRPr lang="en-US" altLang="zh-CN" dirty="0"/>
            </a:p>
            <a:p>
              <a:pPr lvl="0" algn="r" fontAlgn="base">
                <a:spcBef>
                  <a:spcPct val="0"/>
                </a:spcBef>
                <a:spcAft>
                  <a:spcPct val="0"/>
                </a:spcAft>
                <a:defRPr/>
              </a:pPr>
              <a:endParaRPr lang="zh-CN" altLang="en-US" sz="1400" dirty="0">
                <a:solidFill>
                  <a:srgbClr val="262626"/>
                </a:solidFill>
                <a:latin typeface="微软雅黑" panose="020B0503020204020204" pitchFamily="34" charset="-122"/>
                <a:ea typeface="微软雅黑" panose="020B0503020204020204" pitchFamily="34" charset="-122"/>
              </a:endParaRPr>
            </a:p>
          </p:txBody>
        </p:sp>
      </p:grpSp>
      <p:sp>
        <p:nvSpPr>
          <p:cNvPr id="90" name="Freeform 3">
            <a:extLst>
              <a:ext uri="{FF2B5EF4-FFF2-40B4-BE49-F238E27FC236}">
                <a16:creationId xmlns:a16="http://schemas.microsoft.com/office/drawing/2014/main" xmlns="" id="{97148BAA-1DDE-44E2-8795-1D451DE3C530}"/>
              </a:ext>
            </a:extLst>
          </p:cNvPr>
          <p:cNvSpPr>
            <a:spLocks noEditPoints="1"/>
          </p:cNvSpPr>
          <p:nvPr/>
        </p:nvSpPr>
        <p:spPr bwMode="auto">
          <a:xfrm>
            <a:off x="6059488" y="2497138"/>
            <a:ext cx="1771650" cy="1768475"/>
          </a:xfrm>
          <a:custGeom>
            <a:avLst/>
            <a:gdLst>
              <a:gd name="T0" fmla="*/ 2147483647 w 360"/>
              <a:gd name="T1" fmla="*/ 2147483647 h 360"/>
              <a:gd name="T2" fmla="*/ 2147483647 w 360"/>
              <a:gd name="T3" fmla="*/ 2147483647 h 360"/>
              <a:gd name="T4" fmla="*/ 2147483647 w 360"/>
              <a:gd name="T5" fmla="*/ 2147483647 h 360"/>
              <a:gd name="T6" fmla="*/ 2147483647 w 360"/>
              <a:gd name="T7" fmla="*/ 2147483647 h 360"/>
              <a:gd name="T8" fmla="*/ 2147483647 w 360"/>
              <a:gd name="T9" fmla="*/ 2147483647 h 360"/>
              <a:gd name="T10" fmla="*/ 2147483647 w 360"/>
              <a:gd name="T11" fmla="*/ 2147483647 h 360"/>
              <a:gd name="T12" fmla="*/ 2147483647 w 360"/>
              <a:gd name="T13" fmla="*/ 2147483647 h 360"/>
              <a:gd name="T14" fmla="*/ 2147483647 w 360"/>
              <a:gd name="T15" fmla="*/ 2147483647 h 360"/>
              <a:gd name="T16" fmla="*/ 2147483647 w 360"/>
              <a:gd name="T17" fmla="*/ 2147483647 h 360"/>
              <a:gd name="T18" fmla="*/ 2147483647 w 360"/>
              <a:gd name="T19" fmla="*/ 2147483647 h 360"/>
              <a:gd name="T20" fmla="*/ 2147483647 w 360"/>
              <a:gd name="T21" fmla="*/ 2147483647 h 360"/>
              <a:gd name="T22" fmla="*/ 2147483647 w 360"/>
              <a:gd name="T23" fmla="*/ 2147483647 h 360"/>
              <a:gd name="T24" fmla="*/ 2147483647 w 360"/>
              <a:gd name="T25" fmla="*/ 2147483647 h 360"/>
              <a:gd name="T26" fmla="*/ 2147483647 w 360"/>
              <a:gd name="T27" fmla="*/ 2147483647 h 360"/>
              <a:gd name="T28" fmla="*/ 2147483647 w 360"/>
              <a:gd name="T29" fmla="*/ 2147483647 h 360"/>
              <a:gd name="T30" fmla="*/ 2147483647 w 360"/>
              <a:gd name="T31" fmla="*/ 2147483647 h 360"/>
              <a:gd name="T32" fmla="*/ 2147483647 w 360"/>
              <a:gd name="T33" fmla="*/ 2147483647 h 360"/>
              <a:gd name="T34" fmla="*/ 2147483647 w 360"/>
              <a:gd name="T35" fmla="*/ 2147483647 h 360"/>
              <a:gd name="T36" fmla="*/ 2147483647 w 360"/>
              <a:gd name="T37" fmla="*/ 2147483647 h 360"/>
              <a:gd name="T38" fmla="*/ 2147483647 w 360"/>
              <a:gd name="T39" fmla="*/ 2147483647 h 360"/>
              <a:gd name="T40" fmla="*/ 2147483647 w 360"/>
              <a:gd name="T41" fmla="*/ 2147483647 h 360"/>
              <a:gd name="T42" fmla="*/ 2147483647 w 360"/>
              <a:gd name="T43" fmla="*/ 2147483647 h 360"/>
              <a:gd name="T44" fmla="*/ 2147483647 w 360"/>
              <a:gd name="T45" fmla="*/ 2147483647 h 360"/>
              <a:gd name="T46" fmla="*/ 2147483647 w 360"/>
              <a:gd name="T47" fmla="*/ 2147483647 h 360"/>
              <a:gd name="T48" fmla="*/ 2147483647 w 360"/>
              <a:gd name="T49" fmla="*/ 2147483647 h 360"/>
              <a:gd name="T50" fmla="*/ 2147483647 w 360"/>
              <a:gd name="T51" fmla="*/ 2147483647 h 360"/>
              <a:gd name="T52" fmla="*/ 2147483647 w 360"/>
              <a:gd name="T53" fmla="*/ 2147483647 h 360"/>
              <a:gd name="T54" fmla="*/ 2147483647 w 360"/>
              <a:gd name="T55" fmla="*/ 2147483647 h 360"/>
              <a:gd name="T56" fmla="*/ 2147483647 w 360"/>
              <a:gd name="T57" fmla="*/ 2147483647 h 360"/>
              <a:gd name="T58" fmla="*/ 2147483647 w 360"/>
              <a:gd name="T59" fmla="*/ 2147483647 h 360"/>
              <a:gd name="T60" fmla="*/ 2147483647 w 360"/>
              <a:gd name="T61" fmla="*/ 2147483647 h 360"/>
              <a:gd name="T62" fmla="*/ 2147483647 w 360"/>
              <a:gd name="T63" fmla="*/ 2147483647 h 360"/>
              <a:gd name="T64" fmla="*/ 2147483647 w 360"/>
              <a:gd name="T65" fmla="*/ 2147483647 h 360"/>
              <a:gd name="T66" fmla="*/ 2147483647 w 360"/>
              <a:gd name="T67" fmla="*/ 2147483647 h 360"/>
              <a:gd name="T68" fmla="*/ 2147483647 w 360"/>
              <a:gd name="T69" fmla="*/ 2147483647 h 360"/>
              <a:gd name="T70" fmla="*/ 2147483647 w 360"/>
              <a:gd name="T71" fmla="*/ 2147483647 h 360"/>
              <a:gd name="T72" fmla="*/ 2147483647 w 360"/>
              <a:gd name="T73" fmla="*/ 2147483647 h 360"/>
              <a:gd name="T74" fmla="*/ 2147483647 w 360"/>
              <a:gd name="T75" fmla="*/ 2147483647 h 360"/>
              <a:gd name="T76" fmla="*/ 2147483647 w 360"/>
              <a:gd name="T77" fmla="*/ 2147483647 h 360"/>
              <a:gd name="T78" fmla="*/ 2147483647 w 360"/>
              <a:gd name="T79" fmla="*/ 2147483647 h 360"/>
              <a:gd name="T80" fmla="*/ 2147483647 w 360"/>
              <a:gd name="T81" fmla="*/ 2147483647 h 360"/>
              <a:gd name="T82" fmla="*/ 2147483647 w 360"/>
              <a:gd name="T83" fmla="*/ 2147483647 h 360"/>
              <a:gd name="T84" fmla="*/ 2147483647 w 360"/>
              <a:gd name="T85" fmla="*/ 2147483647 h 360"/>
              <a:gd name="T86" fmla="*/ 2147483647 w 360"/>
              <a:gd name="T87" fmla="*/ 2147483647 h 360"/>
              <a:gd name="T88" fmla="*/ 2147483647 w 360"/>
              <a:gd name="T89" fmla="*/ 2147483647 h 360"/>
              <a:gd name="T90" fmla="*/ 2147483647 w 360"/>
              <a:gd name="T91" fmla="*/ 2147483647 h 360"/>
              <a:gd name="T92" fmla="*/ 2147483647 w 360"/>
              <a:gd name="T93" fmla="*/ 2147483647 h 360"/>
              <a:gd name="T94" fmla="*/ 2147483647 w 360"/>
              <a:gd name="T95" fmla="*/ 2147483647 h 360"/>
              <a:gd name="T96" fmla="*/ 2147483647 w 360"/>
              <a:gd name="T97" fmla="*/ 2147483647 h 360"/>
              <a:gd name="T98" fmla="*/ 2147483647 w 360"/>
              <a:gd name="T99" fmla="*/ 2147483647 h 360"/>
              <a:gd name="T100" fmla="*/ 2147483647 w 360"/>
              <a:gd name="T101" fmla="*/ 2147483647 h 360"/>
              <a:gd name="T102" fmla="*/ 2147483647 w 360"/>
              <a:gd name="T103" fmla="*/ 2147483647 h 360"/>
              <a:gd name="T104" fmla="*/ 2147483647 w 360"/>
              <a:gd name="T105" fmla="*/ 2147483647 h 360"/>
              <a:gd name="T106" fmla="*/ 2147483647 w 360"/>
              <a:gd name="T107" fmla="*/ 2147483647 h 360"/>
              <a:gd name="T108" fmla="*/ 2147483647 w 360"/>
              <a:gd name="T109" fmla="*/ 2147483647 h 360"/>
              <a:gd name="T110" fmla="*/ 2147483647 w 360"/>
              <a:gd name="T111" fmla="*/ 2147483647 h 36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60" h="360">
                <a:moveTo>
                  <a:pt x="0" y="190"/>
                </a:moveTo>
                <a:cubicBezTo>
                  <a:pt x="0" y="189"/>
                  <a:pt x="0" y="188"/>
                  <a:pt x="0" y="188"/>
                </a:cubicBezTo>
                <a:cubicBezTo>
                  <a:pt x="1" y="187"/>
                  <a:pt x="5" y="186"/>
                  <a:pt x="13" y="184"/>
                </a:cubicBezTo>
                <a:cubicBezTo>
                  <a:pt x="15" y="183"/>
                  <a:pt x="17" y="182"/>
                  <a:pt x="19" y="182"/>
                </a:cubicBezTo>
                <a:cubicBezTo>
                  <a:pt x="26" y="180"/>
                  <a:pt x="26" y="180"/>
                  <a:pt x="27" y="179"/>
                </a:cubicBezTo>
                <a:cubicBezTo>
                  <a:pt x="28" y="178"/>
                  <a:pt x="28" y="177"/>
                  <a:pt x="28" y="173"/>
                </a:cubicBezTo>
                <a:cubicBezTo>
                  <a:pt x="28" y="172"/>
                  <a:pt x="28" y="172"/>
                  <a:pt x="28" y="172"/>
                </a:cubicBezTo>
                <a:cubicBezTo>
                  <a:pt x="28" y="172"/>
                  <a:pt x="28" y="172"/>
                  <a:pt x="28" y="172"/>
                </a:cubicBezTo>
                <a:cubicBezTo>
                  <a:pt x="28" y="172"/>
                  <a:pt x="29" y="170"/>
                  <a:pt x="29" y="169"/>
                </a:cubicBezTo>
                <a:cubicBezTo>
                  <a:pt x="29" y="167"/>
                  <a:pt x="28" y="166"/>
                  <a:pt x="28" y="165"/>
                </a:cubicBezTo>
                <a:cubicBezTo>
                  <a:pt x="27" y="165"/>
                  <a:pt x="26" y="164"/>
                  <a:pt x="21" y="162"/>
                </a:cubicBezTo>
                <a:cubicBezTo>
                  <a:pt x="19" y="161"/>
                  <a:pt x="16" y="160"/>
                  <a:pt x="14" y="159"/>
                </a:cubicBezTo>
                <a:cubicBezTo>
                  <a:pt x="7" y="156"/>
                  <a:pt x="3" y="154"/>
                  <a:pt x="2" y="153"/>
                </a:cubicBezTo>
                <a:cubicBezTo>
                  <a:pt x="2" y="153"/>
                  <a:pt x="2" y="152"/>
                  <a:pt x="2" y="152"/>
                </a:cubicBezTo>
                <a:cubicBezTo>
                  <a:pt x="2" y="149"/>
                  <a:pt x="3" y="147"/>
                  <a:pt x="3" y="146"/>
                </a:cubicBezTo>
                <a:cubicBezTo>
                  <a:pt x="4" y="146"/>
                  <a:pt x="9" y="145"/>
                  <a:pt x="16" y="145"/>
                </a:cubicBezTo>
                <a:cubicBezTo>
                  <a:pt x="19" y="145"/>
                  <a:pt x="21" y="145"/>
                  <a:pt x="23" y="145"/>
                </a:cubicBezTo>
                <a:cubicBezTo>
                  <a:pt x="30" y="144"/>
                  <a:pt x="31" y="144"/>
                  <a:pt x="31" y="144"/>
                </a:cubicBezTo>
                <a:cubicBezTo>
                  <a:pt x="32" y="143"/>
                  <a:pt x="33" y="142"/>
                  <a:pt x="34" y="138"/>
                </a:cubicBezTo>
                <a:cubicBezTo>
                  <a:pt x="34" y="138"/>
                  <a:pt x="34" y="138"/>
                  <a:pt x="34" y="138"/>
                </a:cubicBezTo>
                <a:cubicBezTo>
                  <a:pt x="34" y="137"/>
                  <a:pt x="34" y="137"/>
                  <a:pt x="34" y="137"/>
                </a:cubicBezTo>
                <a:cubicBezTo>
                  <a:pt x="35" y="135"/>
                  <a:pt x="36" y="134"/>
                  <a:pt x="36" y="132"/>
                </a:cubicBezTo>
                <a:cubicBezTo>
                  <a:pt x="36" y="132"/>
                  <a:pt x="35" y="131"/>
                  <a:pt x="35" y="131"/>
                </a:cubicBezTo>
                <a:cubicBezTo>
                  <a:pt x="35" y="130"/>
                  <a:pt x="34" y="129"/>
                  <a:pt x="30" y="126"/>
                </a:cubicBezTo>
                <a:cubicBezTo>
                  <a:pt x="28" y="125"/>
                  <a:pt x="25" y="123"/>
                  <a:pt x="23" y="121"/>
                </a:cubicBezTo>
                <a:cubicBezTo>
                  <a:pt x="18" y="117"/>
                  <a:pt x="14" y="114"/>
                  <a:pt x="13" y="113"/>
                </a:cubicBezTo>
                <a:cubicBezTo>
                  <a:pt x="13" y="111"/>
                  <a:pt x="15" y="107"/>
                  <a:pt x="16" y="106"/>
                </a:cubicBezTo>
                <a:cubicBezTo>
                  <a:pt x="17" y="106"/>
                  <a:pt x="22" y="107"/>
                  <a:pt x="29" y="108"/>
                </a:cubicBezTo>
                <a:cubicBezTo>
                  <a:pt x="31" y="109"/>
                  <a:pt x="34" y="109"/>
                  <a:pt x="36" y="110"/>
                </a:cubicBezTo>
                <a:cubicBezTo>
                  <a:pt x="42" y="111"/>
                  <a:pt x="43" y="111"/>
                  <a:pt x="44" y="111"/>
                </a:cubicBezTo>
                <a:cubicBezTo>
                  <a:pt x="45" y="110"/>
                  <a:pt x="46" y="110"/>
                  <a:pt x="48" y="106"/>
                </a:cubicBezTo>
                <a:cubicBezTo>
                  <a:pt x="48" y="105"/>
                  <a:pt x="48" y="105"/>
                  <a:pt x="48" y="105"/>
                </a:cubicBezTo>
                <a:cubicBezTo>
                  <a:pt x="48" y="105"/>
                  <a:pt x="48" y="105"/>
                  <a:pt x="48" y="105"/>
                </a:cubicBezTo>
                <a:cubicBezTo>
                  <a:pt x="51" y="101"/>
                  <a:pt x="51" y="100"/>
                  <a:pt x="51" y="99"/>
                </a:cubicBezTo>
                <a:cubicBezTo>
                  <a:pt x="51" y="99"/>
                  <a:pt x="51" y="99"/>
                  <a:pt x="51" y="99"/>
                </a:cubicBezTo>
                <a:cubicBezTo>
                  <a:pt x="50" y="98"/>
                  <a:pt x="50" y="97"/>
                  <a:pt x="46" y="93"/>
                </a:cubicBezTo>
                <a:cubicBezTo>
                  <a:pt x="45" y="91"/>
                  <a:pt x="43" y="89"/>
                  <a:pt x="41" y="87"/>
                </a:cubicBezTo>
                <a:cubicBezTo>
                  <a:pt x="37" y="81"/>
                  <a:pt x="34" y="77"/>
                  <a:pt x="33" y="76"/>
                </a:cubicBezTo>
                <a:cubicBezTo>
                  <a:pt x="34" y="75"/>
                  <a:pt x="36" y="71"/>
                  <a:pt x="37" y="71"/>
                </a:cubicBezTo>
                <a:cubicBezTo>
                  <a:pt x="39" y="71"/>
                  <a:pt x="43" y="72"/>
                  <a:pt x="50" y="75"/>
                </a:cubicBezTo>
                <a:cubicBezTo>
                  <a:pt x="52" y="76"/>
                  <a:pt x="54" y="77"/>
                  <a:pt x="56" y="78"/>
                </a:cubicBezTo>
                <a:cubicBezTo>
                  <a:pt x="62" y="81"/>
                  <a:pt x="63" y="81"/>
                  <a:pt x="64" y="81"/>
                </a:cubicBezTo>
                <a:cubicBezTo>
                  <a:pt x="65" y="81"/>
                  <a:pt x="66" y="80"/>
                  <a:pt x="69" y="77"/>
                </a:cubicBezTo>
                <a:cubicBezTo>
                  <a:pt x="70" y="77"/>
                  <a:pt x="70" y="77"/>
                  <a:pt x="70" y="77"/>
                </a:cubicBezTo>
                <a:cubicBezTo>
                  <a:pt x="70" y="76"/>
                  <a:pt x="70" y="76"/>
                  <a:pt x="70" y="76"/>
                </a:cubicBezTo>
                <a:cubicBezTo>
                  <a:pt x="72" y="74"/>
                  <a:pt x="73" y="73"/>
                  <a:pt x="73" y="71"/>
                </a:cubicBezTo>
                <a:cubicBezTo>
                  <a:pt x="73" y="70"/>
                  <a:pt x="73" y="69"/>
                  <a:pt x="70" y="64"/>
                </a:cubicBezTo>
                <a:cubicBezTo>
                  <a:pt x="69" y="62"/>
                  <a:pt x="68" y="60"/>
                  <a:pt x="67" y="57"/>
                </a:cubicBezTo>
                <a:cubicBezTo>
                  <a:pt x="63" y="51"/>
                  <a:pt x="62" y="46"/>
                  <a:pt x="61" y="45"/>
                </a:cubicBezTo>
                <a:cubicBezTo>
                  <a:pt x="62" y="44"/>
                  <a:pt x="65" y="41"/>
                  <a:pt x="67" y="41"/>
                </a:cubicBezTo>
                <a:cubicBezTo>
                  <a:pt x="68" y="41"/>
                  <a:pt x="71" y="43"/>
                  <a:pt x="77" y="48"/>
                </a:cubicBezTo>
                <a:cubicBezTo>
                  <a:pt x="79" y="50"/>
                  <a:pt x="81" y="51"/>
                  <a:pt x="83" y="52"/>
                </a:cubicBezTo>
                <a:cubicBezTo>
                  <a:pt x="88" y="56"/>
                  <a:pt x="89" y="57"/>
                  <a:pt x="90" y="57"/>
                </a:cubicBezTo>
                <a:cubicBezTo>
                  <a:pt x="91" y="57"/>
                  <a:pt x="92" y="57"/>
                  <a:pt x="95" y="54"/>
                </a:cubicBezTo>
                <a:cubicBezTo>
                  <a:pt x="97" y="54"/>
                  <a:pt x="97" y="54"/>
                  <a:pt x="97" y="54"/>
                </a:cubicBezTo>
                <a:cubicBezTo>
                  <a:pt x="97" y="53"/>
                  <a:pt x="97" y="53"/>
                  <a:pt x="97" y="53"/>
                </a:cubicBezTo>
                <a:cubicBezTo>
                  <a:pt x="100" y="52"/>
                  <a:pt x="101" y="50"/>
                  <a:pt x="101" y="49"/>
                </a:cubicBezTo>
                <a:cubicBezTo>
                  <a:pt x="101" y="49"/>
                  <a:pt x="101" y="49"/>
                  <a:pt x="101" y="49"/>
                </a:cubicBezTo>
                <a:cubicBezTo>
                  <a:pt x="101" y="49"/>
                  <a:pt x="101" y="49"/>
                  <a:pt x="101" y="49"/>
                </a:cubicBezTo>
                <a:cubicBezTo>
                  <a:pt x="101" y="48"/>
                  <a:pt x="101" y="46"/>
                  <a:pt x="100" y="42"/>
                </a:cubicBezTo>
                <a:cubicBezTo>
                  <a:pt x="99" y="40"/>
                  <a:pt x="99" y="37"/>
                  <a:pt x="98" y="35"/>
                </a:cubicBezTo>
                <a:cubicBezTo>
                  <a:pt x="97" y="29"/>
                  <a:pt x="96" y="24"/>
                  <a:pt x="96" y="22"/>
                </a:cubicBezTo>
                <a:cubicBezTo>
                  <a:pt x="96" y="22"/>
                  <a:pt x="96" y="22"/>
                  <a:pt x="96" y="22"/>
                </a:cubicBezTo>
                <a:cubicBezTo>
                  <a:pt x="97" y="20"/>
                  <a:pt x="100" y="18"/>
                  <a:pt x="102" y="18"/>
                </a:cubicBezTo>
                <a:cubicBezTo>
                  <a:pt x="103" y="19"/>
                  <a:pt x="106" y="22"/>
                  <a:pt x="111" y="28"/>
                </a:cubicBezTo>
                <a:cubicBezTo>
                  <a:pt x="112" y="30"/>
                  <a:pt x="114" y="32"/>
                  <a:pt x="115" y="34"/>
                </a:cubicBezTo>
                <a:cubicBezTo>
                  <a:pt x="119" y="39"/>
                  <a:pt x="120" y="39"/>
                  <a:pt x="121" y="40"/>
                </a:cubicBezTo>
                <a:cubicBezTo>
                  <a:pt x="122" y="40"/>
                  <a:pt x="123" y="40"/>
                  <a:pt x="127" y="38"/>
                </a:cubicBezTo>
                <a:cubicBezTo>
                  <a:pt x="129" y="39"/>
                  <a:pt x="129" y="39"/>
                  <a:pt x="129" y="39"/>
                </a:cubicBezTo>
                <a:cubicBezTo>
                  <a:pt x="129" y="38"/>
                  <a:pt x="129" y="38"/>
                  <a:pt x="129" y="38"/>
                </a:cubicBezTo>
                <a:cubicBezTo>
                  <a:pt x="131" y="37"/>
                  <a:pt x="133" y="36"/>
                  <a:pt x="133" y="35"/>
                </a:cubicBezTo>
                <a:cubicBezTo>
                  <a:pt x="134" y="34"/>
                  <a:pt x="134" y="33"/>
                  <a:pt x="134" y="29"/>
                </a:cubicBezTo>
                <a:cubicBezTo>
                  <a:pt x="134" y="25"/>
                  <a:pt x="134" y="25"/>
                  <a:pt x="134" y="25"/>
                </a:cubicBezTo>
                <a:cubicBezTo>
                  <a:pt x="134" y="24"/>
                  <a:pt x="134" y="22"/>
                  <a:pt x="134" y="20"/>
                </a:cubicBezTo>
                <a:cubicBezTo>
                  <a:pt x="134" y="12"/>
                  <a:pt x="134" y="8"/>
                  <a:pt x="135" y="6"/>
                </a:cubicBezTo>
                <a:cubicBezTo>
                  <a:pt x="136" y="5"/>
                  <a:pt x="140" y="4"/>
                  <a:pt x="141" y="5"/>
                </a:cubicBezTo>
                <a:cubicBezTo>
                  <a:pt x="142" y="6"/>
                  <a:pt x="144" y="10"/>
                  <a:pt x="148" y="16"/>
                </a:cubicBezTo>
                <a:cubicBezTo>
                  <a:pt x="149" y="19"/>
                  <a:pt x="150" y="21"/>
                  <a:pt x="151" y="23"/>
                </a:cubicBezTo>
                <a:cubicBezTo>
                  <a:pt x="153" y="29"/>
                  <a:pt x="154" y="29"/>
                  <a:pt x="155" y="30"/>
                </a:cubicBezTo>
                <a:cubicBezTo>
                  <a:pt x="156" y="30"/>
                  <a:pt x="157" y="31"/>
                  <a:pt x="161" y="30"/>
                </a:cubicBezTo>
                <a:cubicBezTo>
                  <a:pt x="162" y="30"/>
                  <a:pt x="162" y="30"/>
                  <a:pt x="162" y="30"/>
                </a:cubicBezTo>
                <a:cubicBezTo>
                  <a:pt x="162" y="30"/>
                  <a:pt x="162" y="30"/>
                  <a:pt x="162" y="30"/>
                </a:cubicBezTo>
                <a:cubicBezTo>
                  <a:pt x="167" y="30"/>
                  <a:pt x="168" y="28"/>
                  <a:pt x="168" y="28"/>
                </a:cubicBezTo>
                <a:cubicBezTo>
                  <a:pt x="169" y="27"/>
                  <a:pt x="169" y="26"/>
                  <a:pt x="170" y="21"/>
                </a:cubicBezTo>
                <a:cubicBezTo>
                  <a:pt x="171" y="19"/>
                  <a:pt x="171" y="16"/>
                  <a:pt x="172" y="13"/>
                </a:cubicBezTo>
                <a:cubicBezTo>
                  <a:pt x="174" y="6"/>
                  <a:pt x="176" y="2"/>
                  <a:pt x="176" y="1"/>
                </a:cubicBezTo>
                <a:cubicBezTo>
                  <a:pt x="177" y="0"/>
                  <a:pt x="182" y="0"/>
                  <a:pt x="183" y="1"/>
                </a:cubicBezTo>
                <a:cubicBezTo>
                  <a:pt x="183" y="2"/>
                  <a:pt x="185" y="6"/>
                  <a:pt x="186" y="13"/>
                </a:cubicBezTo>
                <a:cubicBezTo>
                  <a:pt x="187" y="16"/>
                  <a:pt x="187" y="18"/>
                  <a:pt x="188" y="20"/>
                </a:cubicBezTo>
                <a:cubicBezTo>
                  <a:pt x="189" y="27"/>
                  <a:pt x="189" y="27"/>
                  <a:pt x="190" y="28"/>
                </a:cubicBezTo>
                <a:cubicBezTo>
                  <a:pt x="191" y="29"/>
                  <a:pt x="192" y="29"/>
                  <a:pt x="196" y="30"/>
                </a:cubicBezTo>
                <a:cubicBezTo>
                  <a:pt x="197" y="30"/>
                  <a:pt x="197" y="30"/>
                  <a:pt x="197" y="30"/>
                </a:cubicBezTo>
                <a:cubicBezTo>
                  <a:pt x="198" y="30"/>
                  <a:pt x="198" y="30"/>
                  <a:pt x="198" y="30"/>
                </a:cubicBezTo>
                <a:cubicBezTo>
                  <a:pt x="202" y="31"/>
                  <a:pt x="203" y="30"/>
                  <a:pt x="204" y="29"/>
                </a:cubicBezTo>
                <a:cubicBezTo>
                  <a:pt x="205" y="29"/>
                  <a:pt x="205" y="28"/>
                  <a:pt x="207" y="23"/>
                </a:cubicBezTo>
                <a:cubicBezTo>
                  <a:pt x="208" y="21"/>
                  <a:pt x="210" y="19"/>
                  <a:pt x="211" y="16"/>
                </a:cubicBezTo>
                <a:cubicBezTo>
                  <a:pt x="214" y="10"/>
                  <a:pt x="217" y="6"/>
                  <a:pt x="218" y="5"/>
                </a:cubicBezTo>
                <a:cubicBezTo>
                  <a:pt x="219" y="4"/>
                  <a:pt x="223" y="5"/>
                  <a:pt x="224" y="6"/>
                </a:cubicBezTo>
                <a:cubicBezTo>
                  <a:pt x="224" y="7"/>
                  <a:pt x="225" y="11"/>
                  <a:pt x="225" y="17"/>
                </a:cubicBezTo>
                <a:cubicBezTo>
                  <a:pt x="225" y="18"/>
                  <a:pt x="225" y="19"/>
                  <a:pt x="225" y="19"/>
                </a:cubicBezTo>
                <a:cubicBezTo>
                  <a:pt x="225" y="22"/>
                  <a:pt x="225" y="24"/>
                  <a:pt x="225" y="26"/>
                </a:cubicBezTo>
                <a:cubicBezTo>
                  <a:pt x="225" y="28"/>
                  <a:pt x="225" y="30"/>
                  <a:pt x="225" y="31"/>
                </a:cubicBezTo>
                <a:cubicBezTo>
                  <a:pt x="225" y="33"/>
                  <a:pt x="225" y="34"/>
                  <a:pt x="225" y="35"/>
                </a:cubicBezTo>
                <a:cubicBezTo>
                  <a:pt x="226" y="35"/>
                  <a:pt x="227" y="36"/>
                  <a:pt x="231" y="37"/>
                </a:cubicBezTo>
                <a:cubicBezTo>
                  <a:pt x="232" y="39"/>
                  <a:pt x="232" y="39"/>
                  <a:pt x="232" y="39"/>
                </a:cubicBezTo>
                <a:cubicBezTo>
                  <a:pt x="232" y="38"/>
                  <a:pt x="232" y="38"/>
                  <a:pt x="232" y="38"/>
                </a:cubicBezTo>
                <a:cubicBezTo>
                  <a:pt x="236" y="40"/>
                  <a:pt x="237" y="39"/>
                  <a:pt x="238" y="39"/>
                </a:cubicBezTo>
                <a:cubicBezTo>
                  <a:pt x="239" y="39"/>
                  <a:pt x="239" y="38"/>
                  <a:pt x="243" y="34"/>
                </a:cubicBezTo>
                <a:cubicBezTo>
                  <a:pt x="244" y="32"/>
                  <a:pt x="246" y="30"/>
                  <a:pt x="248" y="28"/>
                </a:cubicBezTo>
                <a:cubicBezTo>
                  <a:pt x="253" y="22"/>
                  <a:pt x="256" y="19"/>
                  <a:pt x="257" y="18"/>
                </a:cubicBezTo>
                <a:cubicBezTo>
                  <a:pt x="259" y="18"/>
                  <a:pt x="262" y="20"/>
                  <a:pt x="263" y="21"/>
                </a:cubicBezTo>
                <a:cubicBezTo>
                  <a:pt x="263" y="23"/>
                  <a:pt x="262" y="28"/>
                  <a:pt x="261" y="34"/>
                </a:cubicBezTo>
                <a:cubicBezTo>
                  <a:pt x="260" y="37"/>
                  <a:pt x="260" y="39"/>
                  <a:pt x="259" y="41"/>
                </a:cubicBezTo>
                <a:cubicBezTo>
                  <a:pt x="258" y="45"/>
                  <a:pt x="257" y="47"/>
                  <a:pt x="257" y="48"/>
                </a:cubicBezTo>
                <a:cubicBezTo>
                  <a:pt x="257" y="48"/>
                  <a:pt x="257" y="48"/>
                  <a:pt x="257" y="48"/>
                </a:cubicBezTo>
                <a:cubicBezTo>
                  <a:pt x="258" y="49"/>
                  <a:pt x="258" y="49"/>
                  <a:pt x="258" y="49"/>
                </a:cubicBezTo>
                <a:cubicBezTo>
                  <a:pt x="258" y="50"/>
                  <a:pt x="259" y="51"/>
                  <a:pt x="262" y="53"/>
                </a:cubicBezTo>
                <a:cubicBezTo>
                  <a:pt x="263" y="55"/>
                  <a:pt x="263" y="55"/>
                  <a:pt x="263" y="55"/>
                </a:cubicBezTo>
                <a:cubicBezTo>
                  <a:pt x="264" y="54"/>
                  <a:pt x="264" y="54"/>
                  <a:pt x="264" y="54"/>
                </a:cubicBezTo>
                <a:cubicBezTo>
                  <a:pt x="267" y="56"/>
                  <a:pt x="268" y="56"/>
                  <a:pt x="269" y="56"/>
                </a:cubicBezTo>
                <a:cubicBezTo>
                  <a:pt x="270" y="56"/>
                  <a:pt x="271" y="56"/>
                  <a:pt x="275" y="52"/>
                </a:cubicBezTo>
                <a:cubicBezTo>
                  <a:pt x="277" y="51"/>
                  <a:pt x="279" y="49"/>
                  <a:pt x="281" y="48"/>
                </a:cubicBezTo>
                <a:cubicBezTo>
                  <a:pt x="287" y="43"/>
                  <a:pt x="291" y="41"/>
                  <a:pt x="293" y="40"/>
                </a:cubicBezTo>
                <a:cubicBezTo>
                  <a:pt x="294" y="41"/>
                  <a:pt x="297" y="43"/>
                  <a:pt x="298" y="45"/>
                </a:cubicBezTo>
                <a:cubicBezTo>
                  <a:pt x="297" y="46"/>
                  <a:pt x="296" y="50"/>
                  <a:pt x="292" y="57"/>
                </a:cubicBezTo>
                <a:cubicBezTo>
                  <a:pt x="291" y="59"/>
                  <a:pt x="290" y="61"/>
                  <a:pt x="289" y="63"/>
                </a:cubicBezTo>
                <a:cubicBezTo>
                  <a:pt x="286" y="68"/>
                  <a:pt x="286" y="69"/>
                  <a:pt x="286" y="70"/>
                </a:cubicBezTo>
                <a:cubicBezTo>
                  <a:pt x="286" y="70"/>
                  <a:pt x="286" y="70"/>
                  <a:pt x="286" y="70"/>
                </a:cubicBezTo>
                <a:cubicBezTo>
                  <a:pt x="286" y="70"/>
                  <a:pt x="286" y="70"/>
                  <a:pt x="286" y="70"/>
                </a:cubicBezTo>
                <a:cubicBezTo>
                  <a:pt x="286" y="72"/>
                  <a:pt x="287" y="73"/>
                  <a:pt x="289" y="75"/>
                </a:cubicBezTo>
                <a:cubicBezTo>
                  <a:pt x="290" y="78"/>
                  <a:pt x="290" y="78"/>
                  <a:pt x="290" y="78"/>
                </a:cubicBezTo>
                <a:cubicBezTo>
                  <a:pt x="291" y="77"/>
                  <a:pt x="291" y="77"/>
                  <a:pt x="291" y="77"/>
                </a:cubicBezTo>
                <a:cubicBezTo>
                  <a:pt x="293" y="79"/>
                  <a:pt x="294" y="80"/>
                  <a:pt x="295" y="80"/>
                </a:cubicBezTo>
                <a:cubicBezTo>
                  <a:pt x="296" y="80"/>
                  <a:pt x="297" y="80"/>
                  <a:pt x="302" y="78"/>
                </a:cubicBezTo>
                <a:cubicBezTo>
                  <a:pt x="304" y="77"/>
                  <a:pt x="307" y="76"/>
                  <a:pt x="309" y="75"/>
                </a:cubicBezTo>
                <a:cubicBezTo>
                  <a:pt x="316" y="72"/>
                  <a:pt x="321" y="70"/>
                  <a:pt x="322" y="70"/>
                </a:cubicBezTo>
                <a:cubicBezTo>
                  <a:pt x="323" y="71"/>
                  <a:pt x="326" y="74"/>
                  <a:pt x="326" y="76"/>
                </a:cubicBezTo>
                <a:cubicBezTo>
                  <a:pt x="325" y="77"/>
                  <a:pt x="323" y="80"/>
                  <a:pt x="318" y="86"/>
                </a:cubicBezTo>
                <a:cubicBezTo>
                  <a:pt x="316" y="88"/>
                  <a:pt x="315" y="90"/>
                  <a:pt x="313" y="91"/>
                </a:cubicBezTo>
                <a:cubicBezTo>
                  <a:pt x="309" y="96"/>
                  <a:pt x="308" y="97"/>
                  <a:pt x="308" y="98"/>
                </a:cubicBezTo>
                <a:cubicBezTo>
                  <a:pt x="308" y="98"/>
                  <a:pt x="308" y="98"/>
                  <a:pt x="308" y="98"/>
                </a:cubicBezTo>
                <a:cubicBezTo>
                  <a:pt x="308" y="99"/>
                  <a:pt x="309" y="101"/>
                  <a:pt x="311" y="104"/>
                </a:cubicBezTo>
                <a:cubicBezTo>
                  <a:pt x="311" y="106"/>
                  <a:pt x="311" y="106"/>
                  <a:pt x="311" y="106"/>
                </a:cubicBezTo>
                <a:cubicBezTo>
                  <a:pt x="312" y="106"/>
                  <a:pt x="312" y="106"/>
                  <a:pt x="312" y="106"/>
                </a:cubicBezTo>
                <a:cubicBezTo>
                  <a:pt x="313" y="109"/>
                  <a:pt x="314" y="109"/>
                  <a:pt x="315" y="110"/>
                </a:cubicBezTo>
                <a:cubicBezTo>
                  <a:pt x="316" y="110"/>
                  <a:pt x="317" y="110"/>
                  <a:pt x="323" y="109"/>
                </a:cubicBezTo>
                <a:cubicBezTo>
                  <a:pt x="325" y="108"/>
                  <a:pt x="328" y="108"/>
                  <a:pt x="330" y="107"/>
                </a:cubicBezTo>
                <a:cubicBezTo>
                  <a:pt x="337" y="106"/>
                  <a:pt x="342" y="106"/>
                  <a:pt x="343" y="106"/>
                </a:cubicBezTo>
                <a:cubicBezTo>
                  <a:pt x="344" y="107"/>
                  <a:pt x="346" y="110"/>
                  <a:pt x="346" y="112"/>
                </a:cubicBezTo>
                <a:cubicBezTo>
                  <a:pt x="346" y="112"/>
                  <a:pt x="346" y="112"/>
                  <a:pt x="346" y="112"/>
                </a:cubicBezTo>
                <a:cubicBezTo>
                  <a:pt x="345" y="113"/>
                  <a:pt x="342" y="116"/>
                  <a:pt x="336" y="120"/>
                </a:cubicBezTo>
                <a:cubicBezTo>
                  <a:pt x="334" y="122"/>
                  <a:pt x="332" y="123"/>
                  <a:pt x="330" y="124"/>
                </a:cubicBezTo>
                <a:cubicBezTo>
                  <a:pt x="325" y="128"/>
                  <a:pt x="324" y="129"/>
                  <a:pt x="324" y="130"/>
                </a:cubicBezTo>
                <a:cubicBezTo>
                  <a:pt x="324" y="130"/>
                  <a:pt x="324" y="131"/>
                  <a:pt x="324" y="131"/>
                </a:cubicBezTo>
                <a:cubicBezTo>
                  <a:pt x="324" y="132"/>
                  <a:pt x="324" y="134"/>
                  <a:pt x="325" y="136"/>
                </a:cubicBezTo>
                <a:cubicBezTo>
                  <a:pt x="324" y="138"/>
                  <a:pt x="324" y="138"/>
                  <a:pt x="324" y="138"/>
                </a:cubicBezTo>
                <a:cubicBezTo>
                  <a:pt x="325" y="138"/>
                  <a:pt x="325" y="138"/>
                  <a:pt x="325" y="138"/>
                </a:cubicBezTo>
                <a:cubicBezTo>
                  <a:pt x="326" y="141"/>
                  <a:pt x="327" y="142"/>
                  <a:pt x="328" y="143"/>
                </a:cubicBezTo>
                <a:cubicBezTo>
                  <a:pt x="329" y="143"/>
                  <a:pt x="330" y="143"/>
                  <a:pt x="335" y="144"/>
                </a:cubicBezTo>
                <a:cubicBezTo>
                  <a:pt x="338" y="144"/>
                  <a:pt x="340" y="144"/>
                  <a:pt x="343" y="144"/>
                </a:cubicBezTo>
                <a:cubicBezTo>
                  <a:pt x="350" y="145"/>
                  <a:pt x="355" y="145"/>
                  <a:pt x="356" y="146"/>
                </a:cubicBezTo>
                <a:cubicBezTo>
                  <a:pt x="357" y="146"/>
                  <a:pt x="357" y="149"/>
                  <a:pt x="358" y="151"/>
                </a:cubicBezTo>
                <a:cubicBezTo>
                  <a:pt x="358" y="152"/>
                  <a:pt x="357" y="152"/>
                  <a:pt x="357" y="152"/>
                </a:cubicBezTo>
                <a:cubicBezTo>
                  <a:pt x="356" y="153"/>
                  <a:pt x="352" y="155"/>
                  <a:pt x="345" y="158"/>
                </a:cubicBezTo>
                <a:cubicBezTo>
                  <a:pt x="343" y="159"/>
                  <a:pt x="341" y="160"/>
                  <a:pt x="339" y="161"/>
                </a:cubicBezTo>
                <a:cubicBezTo>
                  <a:pt x="333" y="163"/>
                  <a:pt x="332" y="163"/>
                  <a:pt x="332" y="164"/>
                </a:cubicBezTo>
                <a:cubicBezTo>
                  <a:pt x="331" y="165"/>
                  <a:pt x="331" y="166"/>
                  <a:pt x="331" y="168"/>
                </a:cubicBezTo>
                <a:cubicBezTo>
                  <a:pt x="331" y="169"/>
                  <a:pt x="331" y="170"/>
                  <a:pt x="331" y="170"/>
                </a:cubicBezTo>
                <a:cubicBezTo>
                  <a:pt x="330" y="173"/>
                  <a:pt x="330" y="173"/>
                  <a:pt x="330" y="173"/>
                </a:cubicBezTo>
                <a:cubicBezTo>
                  <a:pt x="331" y="173"/>
                  <a:pt x="331" y="173"/>
                  <a:pt x="331" y="173"/>
                </a:cubicBezTo>
                <a:cubicBezTo>
                  <a:pt x="331" y="175"/>
                  <a:pt x="332" y="177"/>
                  <a:pt x="333" y="178"/>
                </a:cubicBezTo>
                <a:cubicBezTo>
                  <a:pt x="333" y="179"/>
                  <a:pt x="334" y="179"/>
                  <a:pt x="340" y="180"/>
                </a:cubicBezTo>
                <a:cubicBezTo>
                  <a:pt x="342" y="181"/>
                  <a:pt x="344" y="182"/>
                  <a:pt x="347" y="183"/>
                </a:cubicBezTo>
                <a:cubicBezTo>
                  <a:pt x="354" y="185"/>
                  <a:pt x="358" y="187"/>
                  <a:pt x="359" y="187"/>
                </a:cubicBezTo>
                <a:cubicBezTo>
                  <a:pt x="360" y="188"/>
                  <a:pt x="360" y="189"/>
                  <a:pt x="360" y="190"/>
                </a:cubicBezTo>
                <a:cubicBezTo>
                  <a:pt x="360" y="192"/>
                  <a:pt x="359" y="193"/>
                  <a:pt x="359" y="194"/>
                </a:cubicBezTo>
                <a:cubicBezTo>
                  <a:pt x="358" y="194"/>
                  <a:pt x="354" y="196"/>
                  <a:pt x="346" y="197"/>
                </a:cubicBezTo>
                <a:cubicBezTo>
                  <a:pt x="344" y="197"/>
                  <a:pt x="341" y="198"/>
                  <a:pt x="339" y="198"/>
                </a:cubicBezTo>
                <a:cubicBezTo>
                  <a:pt x="333" y="199"/>
                  <a:pt x="332" y="199"/>
                  <a:pt x="331" y="200"/>
                </a:cubicBezTo>
                <a:cubicBezTo>
                  <a:pt x="331" y="201"/>
                  <a:pt x="330" y="202"/>
                  <a:pt x="329" y="206"/>
                </a:cubicBezTo>
                <a:cubicBezTo>
                  <a:pt x="329" y="206"/>
                  <a:pt x="329" y="206"/>
                  <a:pt x="329" y="206"/>
                </a:cubicBezTo>
                <a:cubicBezTo>
                  <a:pt x="329" y="206"/>
                  <a:pt x="329" y="206"/>
                  <a:pt x="329" y="206"/>
                </a:cubicBezTo>
                <a:cubicBezTo>
                  <a:pt x="329" y="208"/>
                  <a:pt x="329" y="210"/>
                  <a:pt x="329" y="211"/>
                </a:cubicBezTo>
                <a:cubicBezTo>
                  <a:pt x="329" y="212"/>
                  <a:pt x="329" y="213"/>
                  <a:pt x="329" y="213"/>
                </a:cubicBezTo>
                <a:cubicBezTo>
                  <a:pt x="330" y="214"/>
                  <a:pt x="331" y="215"/>
                  <a:pt x="335" y="217"/>
                </a:cubicBezTo>
                <a:cubicBezTo>
                  <a:pt x="337" y="218"/>
                  <a:pt x="340" y="220"/>
                  <a:pt x="342" y="221"/>
                </a:cubicBezTo>
                <a:cubicBezTo>
                  <a:pt x="348" y="225"/>
                  <a:pt x="352" y="228"/>
                  <a:pt x="353" y="229"/>
                </a:cubicBezTo>
                <a:cubicBezTo>
                  <a:pt x="353" y="229"/>
                  <a:pt x="353" y="229"/>
                  <a:pt x="353" y="229"/>
                </a:cubicBezTo>
                <a:cubicBezTo>
                  <a:pt x="353" y="231"/>
                  <a:pt x="352" y="234"/>
                  <a:pt x="351" y="235"/>
                </a:cubicBezTo>
                <a:cubicBezTo>
                  <a:pt x="350" y="235"/>
                  <a:pt x="345" y="235"/>
                  <a:pt x="338" y="235"/>
                </a:cubicBezTo>
                <a:cubicBezTo>
                  <a:pt x="335" y="235"/>
                  <a:pt x="333" y="234"/>
                  <a:pt x="331" y="234"/>
                </a:cubicBezTo>
                <a:cubicBezTo>
                  <a:pt x="325" y="234"/>
                  <a:pt x="324" y="234"/>
                  <a:pt x="323" y="234"/>
                </a:cubicBezTo>
                <a:cubicBezTo>
                  <a:pt x="322" y="235"/>
                  <a:pt x="321" y="236"/>
                  <a:pt x="320" y="239"/>
                </a:cubicBezTo>
                <a:cubicBezTo>
                  <a:pt x="319" y="240"/>
                  <a:pt x="319" y="240"/>
                  <a:pt x="319" y="240"/>
                </a:cubicBezTo>
                <a:cubicBezTo>
                  <a:pt x="319" y="240"/>
                  <a:pt x="319" y="240"/>
                  <a:pt x="319" y="240"/>
                </a:cubicBezTo>
                <a:cubicBezTo>
                  <a:pt x="318" y="243"/>
                  <a:pt x="317" y="244"/>
                  <a:pt x="317" y="246"/>
                </a:cubicBezTo>
                <a:cubicBezTo>
                  <a:pt x="317" y="246"/>
                  <a:pt x="317" y="246"/>
                  <a:pt x="318" y="247"/>
                </a:cubicBezTo>
                <a:cubicBezTo>
                  <a:pt x="318" y="248"/>
                  <a:pt x="319" y="248"/>
                  <a:pt x="323" y="252"/>
                </a:cubicBezTo>
                <a:cubicBezTo>
                  <a:pt x="324" y="254"/>
                  <a:pt x="326" y="256"/>
                  <a:pt x="328" y="258"/>
                </a:cubicBezTo>
                <a:cubicBezTo>
                  <a:pt x="334" y="263"/>
                  <a:pt x="337" y="266"/>
                  <a:pt x="337" y="267"/>
                </a:cubicBezTo>
                <a:cubicBezTo>
                  <a:pt x="337" y="269"/>
                  <a:pt x="335" y="272"/>
                  <a:pt x="334" y="273"/>
                </a:cubicBezTo>
                <a:cubicBezTo>
                  <a:pt x="333" y="273"/>
                  <a:pt x="328" y="272"/>
                  <a:pt x="321" y="270"/>
                </a:cubicBezTo>
                <a:cubicBezTo>
                  <a:pt x="319" y="269"/>
                  <a:pt x="317" y="268"/>
                  <a:pt x="315" y="268"/>
                </a:cubicBezTo>
                <a:cubicBezTo>
                  <a:pt x="308" y="266"/>
                  <a:pt x="308" y="265"/>
                  <a:pt x="307" y="266"/>
                </a:cubicBezTo>
                <a:cubicBezTo>
                  <a:pt x="306" y="266"/>
                  <a:pt x="304" y="267"/>
                  <a:pt x="302" y="270"/>
                </a:cubicBezTo>
                <a:cubicBezTo>
                  <a:pt x="301" y="270"/>
                  <a:pt x="301" y="270"/>
                  <a:pt x="301" y="270"/>
                </a:cubicBezTo>
                <a:cubicBezTo>
                  <a:pt x="301" y="271"/>
                  <a:pt x="301" y="271"/>
                  <a:pt x="301" y="271"/>
                </a:cubicBezTo>
                <a:cubicBezTo>
                  <a:pt x="299" y="274"/>
                  <a:pt x="299" y="276"/>
                  <a:pt x="299" y="276"/>
                </a:cubicBezTo>
                <a:cubicBezTo>
                  <a:pt x="299" y="277"/>
                  <a:pt x="299" y="277"/>
                  <a:pt x="299" y="277"/>
                </a:cubicBezTo>
                <a:cubicBezTo>
                  <a:pt x="299" y="278"/>
                  <a:pt x="299" y="279"/>
                  <a:pt x="302" y="283"/>
                </a:cubicBezTo>
                <a:cubicBezTo>
                  <a:pt x="304" y="285"/>
                  <a:pt x="305" y="287"/>
                  <a:pt x="307" y="290"/>
                </a:cubicBezTo>
                <a:cubicBezTo>
                  <a:pt x="310" y="296"/>
                  <a:pt x="313" y="300"/>
                  <a:pt x="313" y="301"/>
                </a:cubicBezTo>
                <a:cubicBezTo>
                  <a:pt x="313" y="303"/>
                  <a:pt x="310" y="306"/>
                  <a:pt x="308" y="306"/>
                </a:cubicBezTo>
                <a:cubicBezTo>
                  <a:pt x="307" y="306"/>
                  <a:pt x="303" y="304"/>
                  <a:pt x="297" y="300"/>
                </a:cubicBezTo>
                <a:cubicBezTo>
                  <a:pt x="295" y="299"/>
                  <a:pt x="293" y="298"/>
                  <a:pt x="291" y="296"/>
                </a:cubicBezTo>
                <a:cubicBezTo>
                  <a:pt x="285" y="293"/>
                  <a:pt x="284" y="293"/>
                  <a:pt x="283" y="293"/>
                </a:cubicBezTo>
                <a:cubicBezTo>
                  <a:pt x="282" y="293"/>
                  <a:pt x="281" y="293"/>
                  <a:pt x="278" y="296"/>
                </a:cubicBezTo>
                <a:cubicBezTo>
                  <a:pt x="277" y="296"/>
                  <a:pt x="277" y="296"/>
                  <a:pt x="277" y="296"/>
                </a:cubicBezTo>
                <a:cubicBezTo>
                  <a:pt x="277" y="297"/>
                  <a:pt x="277" y="297"/>
                  <a:pt x="277" y="297"/>
                </a:cubicBezTo>
                <a:cubicBezTo>
                  <a:pt x="274" y="299"/>
                  <a:pt x="273" y="301"/>
                  <a:pt x="273" y="302"/>
                </a:cubicBezTo>
                <a:cubicBezTo>
                  <a:pt x="273" y="302"/>
                  <a:pt x="273" y="302"/>
                  <a:pt x="273" y="302"/>
                </a:cubicBezTo>
                <a:cubicBezTo>
                  <a:pt x="273" y="302"/>
                  <a:pt x="273" y="302"/>
                  <a:pt x="273" y="302"/>
                </a:cubicBezTo>
                <a:cubicBezTo>
                  <a:pt x="273" y="303"/>
                  <a:pt x="274" y="304"/>
                  <a:pt x="275" y="309"/>
                </a:cubicBezTo>
                <a:cubicBezTo>
                  <a:pt x="276" y="311"/>
                  <a:pt x="277" y="313"/>
                  <a:pt x="278" y="316"/>
                </a:cubicBezTo>
                <a:cubicBezTo>
                  <a:pt x="280" y="322"/>
                  <a:pt x="282" y="327"/>
                  <a:pt x="282" y="329"/>
                </a:cubicBezTo>
                <a:cubicBezTo>
                  <a:pt x="281" y="330"/>
                  <a:pt x="277" y="332"/>
                  <a:pt x="276" y="332"/>
                </a:cubicBezTo>
                <a:cubicBezTo>
                  <a:pt x="275" y="332"/>
                  <a:pt x="271" y="329"/>
                  <a:pt x="266" y="324"/>
                </a:cubicBezTo>
                <a:cubicBezTo>
                  <a:pt x="264" y="322"/>
                  <a:pt x="263" y="320"/>
                  <a:pt x="261" y="319"/>
                </a:cubicBezTo>
                <a:cubicBezTo>
                  <a:pt x="256" y="314"/>
                  <a:pt x="256" y="314"/>
                  <a:pt x="255" y="314"/>
                </a:cubicBezTo>
                <a:cubicBezTo>
                  <a:pt x="254" y="313"/>
                  <a:pt x="252" y="314"/>
                  <a:pt x="249" y="316"/>
                </a:cubicBezTo>
                <a:cubicBezTo>
                  <a:pt x="247" y="315"/>
                  <a:pt x="247" y="315"/>
                  <a:pt x="247" y="315"/>
                </a:cubicBezTo>
                <a:cubicBezTo>
                  <a:pt x="247" y="316"/>
                  <a:pt x="247" y="316"/>
                  <a:pt x="247" y="316"/>
                </a:cubicBezTo>
                <a:cubicBezTo>
                  <a:pt x="245" y="317"/>
                  <a:pt x="243" y="319"/>
                  <a:pt x="243" y="320"/>
                </a:cubicBezTo>
                <a:cubicBezTo>
                  <a:pt x="243" y="320"/>
                  <a:pt x="243" y="321"/>
                  <a:pt x="243" y="321"/>
                </a:cubicBezTo>
                <a:cubicBezTo>
                  <a:pt x="243" y="322"/>
                  <a:pt x="243" y="324"/>
                  <a:pt x="243" y="327"/>
                </a:cubicBezTo>
                <a:cubicBezTo>
                  <a:pt x="243" y="329"/>
                  <a:pt x="244" y="332"/>
                  <a:pt x="244" y="335"/>
                </a:cubicBezTo>
                <a:cubicBezTo>
                  <a:pt x="245" y="339"/>
                  <a:pt x="245" y="343"/>
                  <a:pt x="245" y="346"/>
                </a:cubicBezTo>
                <a:cubicBezTo>
                  <a:pt x="245" y="347"/>
                  <a:pt x="245" y="348"/>
                  <a:pt x="245" y="348"/>
                </a:cubicBezTo>
                <a:cubicBezTo>
                  <a:pt x="244" y="349"/>
                  <a:pt x="240" y="351"/>
                  <a:pt x="238" y="351"/>
                </a:cubicBezTo>
                <a:cubicBezTo>
                  <a:pt x="238" y="350"/>
                  <a:pt x="235" y="346"/>
                  <a:pt x="231" y="340"/>
                </a:cubicBezTo>
                <a:cubicBezTo>
                  <a:pt x="229" y="338"/>
                  <a:pt x="228" y="336"/>
                  <a:pt x="227" y="334"/>
                </a:cubicBezTo>
                <a:cubicBezTo>
                  <a:pt x="224" y="328"/>
                  <a:pt x="223" y="328"/>
                  <a:pt x="222" y="327"/>
                </a:cubicBezTo>
                <a:cubicBezTo>
                  <a:pt x="221" y="327"/>
                  <a:pt x="220" y="327"/>
                  <a:pt x="216" y="328"/>
                </a:cubicBezTo>
                <a:cubicBezTo>
                  <a:pt x="214" y="327"/>
                  <a:pt x="214" y="327"/>
                  <a:pt x="214" y="327"/>
                </a:cubicBezTo>
                <a:cubicBezTo>
                  <a:pt x="214" y="328"/>
                  <a:pt x="214" y="328"/>
                  <a:pt x="214" y="328"/>
                </a:cubicBezTo>
                <a:cubicBezTo>
                  <a:pt x="211" y="329"/>
                  <a:pt x="210" y="330"/>
                  <a:pt x="209" y="331"/>
                </a:cubicBezTo>
                <a:cubicBezTo>
                  <a:pt x="208" y="331"/>
                  <a:pt x="208" y="332"/>
                  <a:pt x="208" y="338"/>
                </a:cubicBezTo>
                <a:cubicBezTo>
                  <a:pt x="207" y="340"/>
                  <a:pt x="207" y="343"/>
                  <a:pt x="207" y="346"/>
                </a:cubicBezTo>
                <a:cubicBezTo>
                  <a:pt x="206" y="353"/>
                  <a:pt x="205" y="357"/>
                  <a:pt x="204" y="359"/>
                </a:cubicBezTo>
                <a:cubicBezTo>
                  <a:pt x="203" y="359"/>
                  <a:pt x="199" y="360"/>
                  <a:pt x="198" y="359"/>
                </a:cubicBezTo>
                <a:cubicBezTo>
                  <a:pt x="197" y="358"/>
                  <a:pt x="195" y="354"/>
                  <a:pt x="193" y="347"/>
                </a:cubicBezTo>
                <a:cubicBezTo>
                  <a:pt x="192" y="345"/>
                  <a:pt x="191" y="343"/>
                  <a:pt x="190" y="341"/>
                </a:cubicBezTo>
                <a:cubicBezTo>
                  <a:pt x="188" y="335"/>
                  <a:pt x="188" y="334"/>
                  <a:pt x="187" y="333"/>
                </a:cubicBezTo>
                <a:cubicBezTo>
                  <a:pt x="187" y="333"/>
                  <a:pt x="185" y="332"/>
                  <a:pt x="181" y="332"/>
                </a:cubicBezTo>
                <a:cubicBezTo>
                  <a:pt x="180" y="331"/>
                  <a:pt x="180" y="331"/>
                  <a:pt x="180" y="331"/>
                </a:cubicBezTo>
                <a:cubicBezTo>
                  <a:pt x="179" y="332"/>
                  <a:pt x="179" y="332"/>
                  <a:pt x="179" y="332"/>
                </a:cubicBezTo>
                <a:cubicBezTo>
                  <a:pt x="175" y="332"/>
                  <a:pt x="174" y="333"/>
                  <a:pt x="173" y="333"/>
                </a:cubicBezTo>
                <a:cubicBezTo>
                  <a:pt x="173" y="334"/>
                  <a:pt x="172" y="335"/>
                  <a:pt x="171" y="340"/>
                </a:cubicBezTo>
                <a:cubicBezTo>
                  <a:pt x="170" y="342"/>
                  <a:pt x="169" y="345"/>
                  <a:pt x="168" y="347"/>
                </a:cubicBezTo>
                <a:cubicBezTo>
                  <a:pt x="165" y="354"/>
                  <a:pt x="163" y="358"/>
                  <a:pt x="163" y="359"/>
                </a:cubicBezTo>
                <a:cubicBezTo>
                  <a:pt x="161" y="360"/>
                  <a:pt x="157" y="360"/>
                  <a:pt x="156" y="359"/>
                </a:cubicBezTo>
                <a:cubicBezTo>
                  <a:pt x="155" y="358"/>
                  <a:pt x="155" y="353"/>
                  <a:pt x="154" y="346"/>
                </a:cubicBezTo>
                <a:cubicBezTo>
                  <a:pt x="153" y="343"/>
                  <a:pt x="153" y="341"/>
                  <a:pt x="153" y="339"/>
                </a:cubicBezTo>
                <a:cubicBezTo>
                  <a:pt x="152" y="332"/>
                  <a:pt x="152" y="331"/>
                  <a:pt x="152" y="331"/>
                </a:cubicBezTo>
                <a:cubicBezTo>
                  <a:pt x="151" y="330"/>
                  <a:pt x="149" y="329"/>
                  <a:pt x="146" y="329"/>
                </a:cubicBezTo>
                <a:cubicBezTo>
                  <a:pt x="145" y="327"/>
                  <a:pt x="145" y="327"/>
                  <a:pt x="145" y="327"/>
                </a:cubicBezTo>
                <a:cubicBezTo>
                  <a:pt x="144" y="328"/>
                  <a:pt x="144" y="328"/>
                  <a:pt x="144" y="328"/>
                </a:cubicBezTo>
                <a:cubicBezTo>
                  <a:pt x="141" y="327"/>
                  <a:pt x="139" y="327"/>
                  <a:pt x="138" y="328"/>
                </a:cubicBezTo>
                <a:cubicBezTo>
                  <a:pt x="138" y="328"/>
                  <a:pt x="137" y="329"/>
                  <a:pt x="134" y="334"/>
                </a:cubicBezTo>
                <a:cubicBezTo>
                  <a:pt x="133" y="336"/>
                  <a:pt x="131" y="338"/>
                  <a:pt x="130" y="340"/>
                </a:cubicBezTo>
                <a:cubicBezTo>
                  <a:pt x="126" y="346"/>
                  <a:pt x="123" y="350"/>
                  <a:pt x="122" y="351"/>
                </a:cubicBezTo>
                <a:cubicBezTo>
                  <a:pt x="120" y="351"/>
                  <a:pt x="116" y="349"/>
                  <a:pt x="115" y="348"/>
                </a:cubicBezTo>
                <a:cubicBezTo>
                  <a:pt x="115" y="348"/>
                  <a:pt x="115" y="348"/>
                  <a:pt x="115" y="347"/>
                </a:cubicBezTo>
                <a:cubicBezTo>
                  <a:pt x="115" y="347"/>
                  <a:pt x="115" y="347"/>
                  <a:pt x="115" y="347"/>
                </a:cubicBezTo>
                <a:cubicBezTo>
                  <a:pt x="115" y="345"/>
                  <a:pt x="116" y="340"/>
                  <a:pt x="116" y="335"/>
                </a:cubicBezTo>
                <a:cubicBezTo>
                  <a:pt x="117" y="333"/>
                  <a:pt x="117" y="330"/>
                  <a:pt x="117" y="328"/>
                </a:cubicBezTo>
                <a:cubicBezTo>
                  <a:pt x="118" y="325"/>
                  <a:pt x="118" y="323"/>
                  <a:pt x="118" y="322"/>
                </a:cubicBezTo>
                <a:cubicBezTo>
                  <a:pt x="118" y="321"/>
                  <a:pt x="118" y="321"/>
                  <a:pt x="118" y="320"/>
                </a:cubicBezTo>
                <a:cubicBezTo>
                  <a:pt x="117" y="319"/>
                  <a:pt x="116" y="318"/>
                  <a:pt x="113" y="317"/>
                </a:cubicBezTo>
                <a:cubicBezTo>
                  <a:pt x="112" y="314"/>
                  <a:pt x="112" y="314"/>
                  <a:pt x="112" y="314"/>
                </a:cubicBezTo>
                <a:cubicBezTo>
                  <a:pt x="111" y="316"/>
                  <a:pt x="111" y="316"/>
                  <a:pt x="111" y="316"/>
                </a:cubicBezTo>
                <a:cubicBezTo>
                  <a:pt x="108" y="314"/>
                  <a:pt x="107" y="314"/>
                  <a:pt x="106" y="314"/>
                </a:cubicBezTo>
                <a:cubicBezTo>
                  <a:pt x="105" y="315"/>
                  <a:pt x="104" y="315"/>
                  <a:pt x="100" y="319"/>
                </a:cubicBezTo>
                <a:cubicBezTo>
                  <a:pt x="98" y="321"/>
                  <a:pt x="96" y="322"/>
                  <a:pt x="94" y="324"/>
                </a:cubicBezTo>
                <a:cubicBezTo>
                  <a:pt x="89" y="329"/>
                  <a:pt x="85" y="332"/>
                  <a:pt x="84" y="333"/>
                </a:cubicBezTo>
                <a:cubicBezTo>
                  <a:pt x="83" y="333"/>
                  <a:pt x="79" y="330"/>
                  <a:pt x="78" y="329"/>
                </a:cubicBezTo>
                <a:cubicBezTo>
                  <a:pt x="79" y="328"/>
                  <a:pt x="80" y="323"/>
                  <a:pt x="82" y="316"/>
                </a:cubicBezTo>
                <a:cubicBezTo>
                  <a:pt x="83" y="314"/>
                  <a:pt x="84" y="312"/>
                  <a:pt x="85" y="310"/>
                </a:cubicBezTo>
                <a:cubicBezTo>
                  <a:pt x="87" y="305"/>
                  <a:pt x="87" y="304"/>
                  <a:pt x="87" y="303"/>
                </a:cubicBezTo>
                <a:cubicBezTo>
                  <a:pt x="87" y="302"/>
                  <a:pt x="87" y="302"/>
                  <a:pt x="87" y="302"/>
                </a:cubicBezTo>
                <a:cubicBezTo>
                  <a:pt x="87" y="302"/>
                  <a:pt x="87" y="302"/>
                  <a:pt x="87" y="302"/>
                </a:cubicBezTo>
                <a:cubicBezTo>
                  <a:pt x="87" y="301"/>
                  <a:pt x="86" y="300"/>
                  <a:pt x="83" y="298"/>
                </a:cubicBezTo>
                <a:cubicBezTo>
                  <a:pt x="83" y="296"/>
                  <a:pt x="83" y="296"/>
                  <a:pt x="83" y="296"/>
                </a:cubicBezTo>
                <a:cubicBezTo>
                  <a:pt x="82" y="296"/>
                  <a:pt x="82" y="296"/>
                  <a:pt x="82" y="296"/>
                </a:cubicBezTo>
                <a:cubicBezTo>
                  <a:pt x="79" y="294"/>
                  <a:pt x="78" y="293"/>
                  <a:pt x="77" y="294"/>
                </a:cubicBezTo>
                <a:cubicBezTo>
                  <a:pt x="76" y="294"/>
                  <a:pt x="75" y="294"/>
                  <a:pt x="70" y="297"/>
                </a:cubicBezTo>
                <a:cubicBezTo>
                  <a:pt x="68" y="298"/>
                  <a:pt x="66" y="299"/>
                  <a:pt x="63" y="301"/>
                </a:cubicBezTo>
                <a:cubicBezTo>
                  <a:pt x="57" y="304"/>
                  <a:pt x="53" y="306"/>
                  <a:pt x="52" y="307"/>
                </a:cubicBezTo>
                <a:cubicBezTo>
                  <a:pt x="50" y="306"/>
                  <a:pt x="47" y="303"/>
                  <a:pt x="47" y="302"/>
                </a:cubicBezTo>
                <a:cubicBezTo>
                  <a:pt x="47" y="301"/>
                  <a:pt x="50" y="296"/>
                  <a:pt x="54" y="290"/>
                </a:cubicBezTo>
                <a:cubicBezTo>
                  <a:pt x="55" y="288"/>
                  <a:pt x="56" y="286"/>
                  <a:pt x="58" y="285"/>
                </a:cubicBezTo>
                <a:cubicBezTo>
                  <a:pt x="61" y="279"/>
                  <a:pt x="62" y="279"/>
                  <a:pt x="62" y="277"/>
                </a:cubicBezTo>
                <a:cubicBezTo>
                  <a:pt x="62" y="276"/>
                  <a:pt x="61" y="275"/>
                  <a:pt x="59" y="272"/>
                </a:cubicBezTo>
                <a:cubicBezTo>
                  <a:pt x="59" y="270"/>
                  <a:pt x="59" y="270"/>
                  <a:pt x="59" y="270"/>
                </a:cubicBezTo>
                <a:cubicBezTo>
                  <a:pt x="58" y="270"/>
                  <a:pt x="58" y="270"/>
                  <a:pt x="58" y="270"/>
                </a:cubicBezTo>
                <a:cubicBezTo>
                  <a:pt x="56" y="267"/>
                  <a:pt x="54" y="267"/>
                  <a:pt x="53" y="267"/>
                </a:cubicBezTo>
                <a:cubicBezTo>
                  <a:pt x="53" y="267"/>
                  <a:pt x="52" y="267"/>
                  <a:pt x="46" y="268"/>
                </a:cubicBezTo>
                <a:cubicBezTo>
                  <a:pt x="44" y="269"/>
                  <a:pt x="41" y="270"/>
                  <a:pt x="39" y="271"/>
                </a:cubicBezTo>
                <a:cubicBezTo>
                  <a:pt x="32" y="273"/>
                  <a:pt x="27" y="274"/>
                  <a:pt x="26" y="274"/>
                </a:cubicBezTo>
                <a:cubicBezTo>
                  <a:pt x="25" y="273"/>
                  <a:pt x="23" y="269"/>
                  <a:pt x="23" y="268"/>
                </a:cubicBezTo>
                <a:cubicBezTo>
                  <a:pt x="23" y="267"/>
                  <a:pt x="26" y="263"/>
                  <a:pt x="32" y="258"/>
                </a:cubicBezTo>
                <a:cubicBezTo>
                  <a:pt x="34" y="257"/>
                  <a:pt x="35" y="255"/>
                  <a:pt x="37" y="254"/>
                </a:cubicBezTo>
                <a:cubicBezTo>
                  <a:pt x="42" y="249"/>
                  <a:pt x="42" y="249"/>
                  <a:pt x="43" y="248"/>
                </a:cubicBezTo>
                <a:cubicBezTo>
                  <a:pt x="43" y="247"/>
                  <a:pt x="43" y="247"/>
                  <a:pt x="43" y="247"/>
                </a:cubicBezTo>
                <a:cubicBezTo>
                  <a:pt x="43" y="246"/>
                  <a:pt x="42" y="244"/>
                  <a:pt x="41" y="242"/>
                </a:cubicBezTo>
                <a:cubicBezTo>
                  <a:pt x="41" y="240"/>
                  <a:pt x="41" y="240"/>
                  <a:pt x="41" y="240"/>
                </a:cubicBezTo>
                <a:cubicBezTo>
                  <a:pt x="40" y="240"/>
                  <a:pt x="40" y="240"/>
                  <a:pt x="40" y="240"/>
                </a:cubicBezTo>
                <a:cubicBezTo>
                  <a:pt x="39" y="237"/>
                  <a:pt x="38" y="236"/>
                  <a:pt x="37" y="235"/>
                </a:cubicBezTo>
                <a:cubicBezTo>
                  <a:pt x="36" y="235"/>
                  <a:pt x="35" y="235"/>
                  <a:pt x="30" y="235"/>
                </a:cubicBezTo>
                <a:cubicBezTo>
                  <a:pt x="27" y="235"/>
                  <a:pt x="25" y="236"/>
                  <a:pt x="22" y="236"/>
                </a:cubicBezTo>
                <a:cubicBezTo>
                  <a:pt x="15" y="236"/>
                  <a:pt x="10" y="236"/>
                  <a:pt x="9" y="236"/>
                </a:cubicBezTo>
                <a:cubicBezTo>
                  <a:pt x="8" y="235"/>
                  <a:pt x="7" y="232"/>
                  <a:pt x="7" y="230"/>
                </a:cubicBezTo>
                <a:cubicBezTo>
                  <a:pt x="7" y="229"/>
                  <a:pt x="7" y="229"/>
                  <a:pt x="7" y="229"/>
                </a:cubicBezTo>
                <a:cubicBezTo>
                  <a:pt x="8" y="228"/>
                  <a:pt x="11" y="226"/>
                  <a:pt x="18" y="222"/>
                </a:cubicBezTo>
                <a:cubicBezTo>
                  <a:pt x="20" y="221"/>
                  <a:pt x="22" y="220"/>
                  <a:pt x="24" y="219"/>
                </a:cubicBezTo>
                <a:cubicBezTo>
                  <a:pt x="30" y="216"/>
                  <a:pt x="30" y="215"/>
                  <a:pt x="31" y="214"/>
                </a:cubicBezTo>
                <a:cubicBezTo>
                  <a:pt x="31" y="214"/>
                  <a:pt x="31" y="213"/>
                  <a:pt x="31" y="212"/>
                </a:cubicBezTo>
                <a:cubicBezTo>
                  <a:pt x="31" y="211"/>
                  <a:pt x="31" y="209"/>
                  <a:pt x="30" y="208"/>
                </a:cubicBezTo>
                <a:cubicBezTo>
                  <a:pt x="31" y="206"/>
                  <a:pt x="31" y="206"/>
                  <a:pt x="31" y="206"/>
                </a:cubicBezTo>
                <a:cubicBezTo>
                  <a:pt x="30" y="206"/>
                  <a:pt x="30" y="206"/>
                  <a:pt x="30" y="206"/>
                </a:cubicBezTo>
                <a:cubicBezTo>
                  <a:pt x="30" y="203"/>
                  <a:pt x="29" y="201"/>
                  <a:pt x="28" y="201"/>
                </a:cubicBezTo>
                <a:cubicBezTo>
                  <a:pt x="27" y="200"/>
                  <a:pt x="27" y="200"/>
                  <a:pt x="21" y="199"/>
                </a:cubicBezTo>
                <a:cubicBezTo>
                  <a:pt x="19" y="199"/>
                  <a:pt x="16" y="198"/>
                  <a:pt x="13" y="198"/>
                </a:cubicBezTo>
                <a:cubicBezTo>
                  <a:pt x="6" y="196"/>
                  <a:pt x="2" y="195"/>
                  <a:pt x="1" y="195"/>
                </a:cubicBezTo>
                <a:cubicBezTo>
                  <a:pt x="0" y="194"/>
                  <a:pt x="0" y="192"/>
                  <a:pt x="0" y="190"/>
                </a:cubicBezTo>
                <a:close/>
                <a:moveTo>
                  <a:pt x="288" y="180"/>
                </a:moveTo>
                <a:cubicBezTo>
                  <a:pt x="288" y="120"/>
                  <a:pt x="239" y="71"/>
                  <a:pt x="179" y="71"/>
                </a:cubicBezTo>
                <a:cubicBezTo>
                  <a:pt x="120" y="72"/>
                  <a:pt x="71" y="121"/>
                  <a:pt x="71" y="180"/>
                </a:cubicBezTo>
                <a:cubicBezTo>
                  <a:pt x="71" y="240"/>
                  <a:pt x="120" y="289"/>
                  <a:pt x="180" y="289"/>
                </a:cubicBezTo>
                <a:cubicBezTo>
                  <a:pt x="240" y="288"/>
                  <a:pt x="289" y="239"/>
                  <a:pt x="288" y="180"/>
                </a:cubicBezTo>
                <a:close/>
              </a:path>
            </a:pathLst>
          </a:custGeom>
          <a:solidFill>
            <a:srgbClr val="F8D84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91" name="Freeform 4">
            <a:extLst>
              <a:ext uri="{FF2B5EF4-FFF2-40B4-BE49-F238E27FC236}">
                <a16:creationId xmlns:a16="http://schemas.microsoft.com/office/drawing/2014/main" xmlns="" id="{5CC71B8F-5D61-4761-80A3-EA1508986346}"/>
              </a:ext>
            </a:extLst>
          </p:cNvPr>
          <p:cNvSpPr>
            <a:spLocks noEditPoints="1"/>
          </p:cNvSpPr>
          <p:nvPr/>
        </p:nvSpPr>
        <p:spPr bwMode="auto">
          <a:xfrm>
            <a:off x="4635500" y="3060700"/>
            <a:ext cx="1546225" cy="1544638"/>
          </a:xfrm>
          <a:custGeom>
            <a:avLst/>
            <a:gdLst>
              <a:gd name="T0" fmla="*/ 2147483647 w 314"/>
              <a:gd name="T1" fmla="*/ 2147483647 h 314"/>
              <a:gd name="T2" fmla="*/ 2147483647 w 314"/>
              <a:gd name="T3" fmla="*/ 2147483647 h 314"/>
              <a:gd name="T4" fmla="*/ 2147483647 w 314"/>
              <a:gd name="T5" fmla="*/ 2147483647 h 314"/>
              <a:gd name="T6" fmla="*/ 2147483647 w 314"/>
              <a:gd name="T7" fmla="*/ 2147483647 h 314"/>
              <a:gd name="T8" fmla="*/ 2147483647 w 314"/>
              <a:gd name="T9" fmla="*/ 2147483647 h 314"/>
              <a:gd name="T10" fmla="*/ 2147483647 w 314"/>
              <a:gd name="T11" fmla="*/ 2147483647 h 314"/>
              <a:gd name="T12" fmla="*/ 2147483647 w 314"/>
              <a:gd name="T13" fmla="*/ 2147483647 h 314"/>
              <a:gd name="T14" fmla="*/ 2147483647 w 314"/>
              <a:gd name="T15" fmla="*/ 2147483647 h 314"/>
              <a:gd name="T16" fmla="*/ 2147483647 w 314"/>
              <a:gd name="T17" fmla="*/ 2147483647 h 314"/>
              <a:gd name="T18" fmla="*/ 2147483647 w 314"/>
              <a:gd name="T19" fmla="*/ 2147483647 h 314"/>
              <a:gd name="T20" fmla="*/ 2147483647 w 314"/>
              <a:gd name="T21" fmla="*/ 2147483647 h 314"/>
              <a:gd name="T22" fmla="*/ 2147483647 w 314"/>
              <a:gd name="T23" fmla="*/ 2147483647 h 314"/>
              <a:gd name="T24" fmla="*/ 2147483647 w 314"/>
              <a:gd name="T25" fmla="*/ 2147483647 h 314"/>
              <a:gd name="T26" fmla="*/ 2147483647 w 314"/>
              <a:gd name="T27" fmla="*/ 2147483647 h 314"/>
              <a:gd name="T28" fmla="*/ 2147483647 w 314"/>
              <a:gd name="T29" fmla="*/ 2147483647 h 314"/>
              <a:gd name="T30" fmla="*/ 2147483647 w 314"/>
              <a:gd name="T31" fmla="*/ 2147483647 h 314"/>
              <a:gd name="T32" fmla="*/ 2147483647 w 314"/>
              <a:gd name="T33" fmla="*/ 2147483647 h 314"/>
              <a:gd name="T34" fmla="*/ 2147483647 w 314"/>
              <a:gd name="T35" fmla="*/ 2147483647 h 314"/>
              <a:gd name="T36" fmla="*/ 2147483647 w 314"/>
              <a:gd name="T37" fmla="*/ 2147483647 h 314"/>
              <a:gd name="T38" fmla="*/ 2147483647 w 314"/>
              <a:gd name="T39" fmla="*/ 2147483647 h 314"/>
              <a:gd name="T40" fmla="*/ 2147483647 w 314"/>
              <a:gd name="T41" fmla="*/ 2147483647 h 314"/>
              <a:gd name="T42" fmla="*/ 2147483647 w 314"/>
              <a:gd name="T43" fmla="*/ 2147483647 h 314"/>
              <a:gd name="T44" fmla="*/ 2147483647 w 314"/>
              <a:gd name="T45" fmla="*/ 2147483647 h 314"/>
              <a:gd name="T46" fmla="*/ 2147483647 w 314"/>
              <a:gd name="T47" fmla="*/ 2147483647 h 314"/>
              <a:gd name="T48" fmla="*/ 2147483647 w 314"/>
              <a:gd name="T49" fmla="*/ 2147483647 h 314"/>
              <a:gd name="T50" fmla="*/ 2147483647 w 314"/>
              <a:gd name="T51" fmla="*/ 2147483647 h 314"/>
              <a:gd name="T52" fmla="*/ 2147483647 w 314"/>
              <a:gd name="T53" fmla="*/ 2147483647 h 314"/>
              <a:gd name="T54" fmla="*/ 2147483647 w 314"/>
              <a:gd name="T55" fmla="*/ 2147483647 h 314"/>
              <a:gd name="T56" fmla="*/ 2147483647 w 314"/>
              <a:gd name="T57" fmla="*/ 2147483647 h 314"/>
              <a:gd name="T58" fmla="*/ 2147483647 w 314"/>
              <a:gd name="T59" fmla="*/ 2147483647 h 314"/>
              <a:gd name="T60" fmla="*/ 2147483647 w 314"/>
              <a:gd name="T61" fmla="*/ 2147483647 h 314"/>
              <a:gd name="T62" fmla="*/ 2147483647 w 314"/>
              <a:gd name="T63" fmla="*/ 2147483647 h 314"/>
              <a:gd name="T64" fmla="*/ 2147483647 w 314"/>
              <a:gd name="T65" fmla="*/ 2147483647 h 314"/>
              <a:gd name="T66" fmla="*/ 2147483647 w 314"/>
              <a:gd name="T67" fmla="*/ 2147483647 h 314"/>
              <a:gd name="T68" fmla="*/ 2147483647 w 314"/>
              <a:gd name="T69" fmla="*/ 2147483647 h 314"/>
              <a:gd name="T70" fmla="*/ 2147483647 w 314"/>
              <a:gd name="T71" fmla="*/ 2147483647 h 314"/>
              <a:gd name="T72" fmla="*/ 2147483647 w 314"/>
              <a:gd name="T73" fmla="*/ 2147483647 h 314"/>
              <a:gd name="T74" fmla="*/ 2147483647 w 314"/>
              <a:gd name="T75" fmla="*/ 2147483647 h 314"/>
              <a:gd name="T76" fmla="*/ 2147483647 w 314"/>
              <a:gd name="T77" fmla="*/ 2147483647 h 314"/>
              <a:gd name="T78" fmla="*/ 2147483647 w 314"/>
              <a:gd name="T79" fmla="*/ 2147483647 h 314"/>
              <a:gd name="T80" fmla="*/ 2147483647 w 314"/>
              <a:gd name="T81" fmla="*/ 2147483647 h 314"/>
              <a:gd name="T82" fmla="*/ 2147483647 w 314"/>
              <a:gd name="T83" fmla="*/ 2147483647 h 314"/>
              <a:gd name="T84" fmla="*/ 2147483647 w 314"/>
              <a:gd name="T85" fmla="*/ 2147483647 h 314"/>
              <a:gd name="T86" fmla="*/ 2147483647 w 314"/>
              <a:gd name="T87" fmla="*/ 2147483647 h 314"/>
              <a:gd name="T88" fmla="*/ 2147483647 w 314"/>
              <a:gd name="T89" fmla="*/ 2147483647 h 314"/>
              <a:gd name="T90" fmla="*/ 2147483647 w 314"/>
              <a:gd name="T91" fmla="*/ 2147483647 h 314"/>
              <a:gd name="T92" fmla="*/ 2147483647 w 314"/>
              <a:gd name="T93" fmla="*/ 2147483647 h 314"/>
              <a:gd name="T94" fmla="*/ 2147483647 w 314"/>
              <a:gd name="T95" fmla="*/ 2147483647 h 314"/>
              <a:gd name="T96" fmla="*/ 2147483647 w 314"/>
              <a:gd name="T97" fmla="*/ 2147483647 h 314"/>
              <a:gd name="T98" fmla="*/ 2147483647 w 314"/>
              <a:gd name="T99" fmla="*/ 2147483647 h 314"/>
              <a:gd name="T100" fmla="*/ 2147483647 w 314"/>
              <a:gd name="T101" fmla="*/ 2147483647 h 314"/>
              <a:gd name="T102" fmla="*/ 2147483647 w 314"/>
              <a:gd name="T103" fmla="*/ 2147483647 h 314"/>
              <a:gd name="T104" fmla="*/ 2147483647 w 314"/>
              <a:gd name="T105" fmla="*/ 2147483647 h 314"/>
              <a:gd name="T106" fmla="*/ 2147483647 w 314"/>
              <a:gd name="T107" fmla="*/ 2147483647 h 314"/>
              <a:gd name="T108" fmla="*/ 2147483647 w 314"/>
              <a:gd name="T109" fmla="*/ 2147483647 h 314"/>
              <a:gd name="T110" fmla="*/ 2147483647 w 314"/>
              <a:gd name="T111" fmla="*/ 2147483647 h 31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4" h="314">
                <a:moveTo>
                  <a:pt x="0" y="165"/>
                </a:moveTo>
                <a:cubicBezTo>
                  <a:pt x="0" y="164"/>
                  <a:pt x="0" y="163"/>
                  <a:pt x="0" y="163"/>
                </a:cubicBezTo>
                <a:cubicBezTo>
                  <a:pt x="1" y="162"/>
                  <a:pt x="5" y="161"/>
                  <a:pt x="11" y="159"/>
                </a:cubicBezTo>
                <a:cubicBezTo>
                  <a:pt x="13" y="159"/>
                  <a:pt x="15" y="158"/>
                  <a:pt x="17" y="157"/>
                </a:cubicBezTo>
                <a:cubicBezTo>
                  <a:pt x="22" y="156"/>
                  <a:pt x="23" y="156"/>
                  <a:pt x="24" y="155"/>
                </a:cubicBezTo>
                <a:cubicBezTo>
                  <a:pt x="24" y="154"/>
                  <a:pt x="25" y="153"/>
                  <a:pt x="25" y="150"/>
                </a:cubicBezTo>
                <a:cubicBezTo>
                  <a:pt x="25" y="149"/>
                  <a:pt x="25" y="149"/>
                  <a:pt x="25" y="149"/>
                </a:cubicBezTo>
                <a:cubicBezTo>
                  <a:pt x="25" y="149"/>
                  <a:pt x="25" y="149"/>
                  <a:pt x="25" y="149"/>
                </a:cubicBezTo>
                <a:cubicBezTo>
                  <a:pt x="25" y="149"/>
                  <a:pt x="25" y="148"/>
                  <a:pt x="25" y="146"/>
                </a:cubicBezTo>
                <a:cubicBezTo>
                  <a:pt x="25" y="145"/>
                  <a:pt x="25" y="144"/>
                  <a:pt x="24" y="143"/>
                </a:cubicBezTo>
                <a:cubicBezTo>
                  <a:pt x="24" y="143"/>
                  <a:pt x="23" y="142"/>
                  <a:pt x="18" y="140"/>
                </a:cubicBezTo>
                <a:cubicBezTo>
                  <a:pt x="17" y="140"/>
                  <a:pt x="14" y="139"/>
                  <a:pt x="12" y="138"/>
                </a:cubicBezTo>
                <a:cubicBezTo>
                  <a:pt x="7" y="135"/>
                  <a:pt x="3" y="133"/>
                  <a:pt x="2" y="132"/>
                </a:cubicBezTo>
                <a:cubicBezTo>
                  <a:pt x="2" y="132"/>
                  <a:pt x="2" y="132"/>
                  <a:pt x="2" y="131"/>
                </a:cubicBezTo>
                <a:cubicBezTo>
                  <a:pt x="2" y="129"/>
                  <a:pt x="3" y="127"/>
                  <a:pt x="3" y="127"/>
                </a:cubicBezTo>
                <a:cubicBezTo>
                  <a:pt x="4" y="126"/>
                  <a:pt x="8" y="126"/>
                  <a:pt x="15" y="125"/>
                </a:cubicBezTo>
                <a:cubicBezTo>
                  <a:pt x="17" y="125"/>
                  <a:pt x="19" y="125"/>
                  <a:pt x="21" y="125"/>
                </a:cubicBezTo>
                <a:cubicBezTo>
                  <a:pt x="26" y="125"/>
                  <a:pt x="27" y="125"/>
                  <a:pt x="28" y="124"/>
                </a:cubicBezTo>
                <a:cubicBezTo>
                  <a:pt x="28" y="124"/>
                  <a:pt x="29" y="123"/>
                  <a:pt x="30" y="120"/>
                </a:cubicBezTo>
                <a:cubicBezTo>
                  <a:pt x="30" y="119"/>
                  <a:pt x="30" y="119"/>
                  <a:pt x="30" y="119"/>
                </a:cubicBezTo>
                <a:cubicBezTo>
                  <a:pt x="30" y="119"/>
                  <a:pt x="30" y="119"/>
                  <a:pt x="30" y="119"/>
                </a:cubicBezTo>
                <a:cubicBezTo>
                  <a:pt x="31" y="117"/>
                  <a:pt x="31" y="116"/>
                  <a:pt x="31" y="115"/>
                </a:cubicBezTo>
                <a:cubicBezTo>
                  <a:pt x="31" y="114"/>
                  <a:pt x="31" y="113"/>
                  <a:pt x="31" y="113"/>
                </a:cubicBezTo>
                <a:cubicBezTo>
                  <a:pt x="31" y="112"/>
                  <a:pt x="30" y="112"/>
                  <a:pt x="26" y="109"/>
                </a:cubicBezTo>
                <a:cubicBezTo>
                  <a:pt x="24" y="108"/>
                  <a:pt x="22" y="106"/>
                  <a:pt x="21" y="105"/>
                </a:cubicBezTo>
                <a:cubicBezTo>
                  <a:pt x="16" y="101"/>
                  <a:pt x="13" y="98"/>
                  <a:pt x="12" y="97"/>
                </a:cubicBezTo>
                <a:cubicBezTo>
                  <a:pt x="12" y="96"/>
                  <a:pt x="13" y="93"/>
                  <a:pt x="14" y="92"/>
                </a:cubicBezTo>
                <a:cubicBezTo>
                  <a:pt x="15" y="92"/>
                  <a:pt x="19" y="92"/>
                  <a:pt x="26" y="93"/>
                </a:cubicBezTo>
                <a:cubicBezTo>
                  <a:pt x="28" y="94"/>
                  <a:pt x="30" y="94"/>
                  <a:pt x="32" y="95"/>
                </a:cubicBezTo>
                <a:cubicBezTo>
                  <a:pt x="37" y="96"/>
                  <a:pt x="38" y="96"/>
                  <a:pt x="39" y="95"/>
                </a:cubicBezTo>
                <a:cubicBezTo>
                  <a:pt x="39" y="95"/>
                  <a:pt x="40" y="95"/>
                  <a:pt x="42" y="91"/>
                </a:cubicBezTo>
                <a:cubicBezTo>
                  <a:pt x="42" y="91"/>
                  <a:pt x="42" y="91"/>
                  <a:pt x="42" y="91"/>
                </a:cubicBezTo>
                <a:cubicBezTo>
                  <a:pt x="42" y="90"/>
                  <a:pt x="42" y="90"/>
                  <a:pt x="42" y="90"/>
                </a:cubicBezTo>
                <a:cubicBezTo>
                  <a:pt x="45" y="88"/>
                  <a:pt x="45" y="86"/>
                  <a:pt x="45" y="86"/>
                </a:cubicBezTo>
                <a:cubicBezTo>
                  <a:pt x="45" y="86"/>
                  <a:pt x="45" y="85"/>
                  <a:pt x="44" y="85"/>
                </a:cubicBezTo>
                <a:cubicBezTo>
                  <a:pt x="44" y="84"/>
                  <a:pt x="44" y="84"/>
                  <a:pt x="41" y="80"/>
                </a:cubicBezTo>
                <a:cubicBezTo>
                  <a:pt x="39" y="78"/>
                  <a:pt x="38" y="77"/>
                  <a:pt x="36" y="75"/>
                </a:cubicBezTo>
                <a:cubicBezTo>
                  <a:pt x="32" y="70"/>
                  <a:pt x="30" y="66"/>
                  <a:pt x="30" y="65"/>
                </a:cubicBezTo>
                <a:cubicBezTo>
                  <a:pt x="30" y="64"/>
                  <a:pt x="32" y="61"/>
                  <a:pt x="33" y="61"/>
                </a:cubicBezTo>
                <a:cubicBezTo>
                  <a:pt x="34" y="61"/>
                  <a:pt x="38" y="62"/>
                  <a:pt x="44" y="65"/>
                </a:cubicBezTo>
                <a:cubicBezTo>
                  <a:pt x="46" y="66"/>
                  <a:pt x="48" y="67"/>
                  <a:pt x="49" y="67"/>
                </a:cubicBezTo>
                <a:cubicBezTo>
                  <a:pt x="54" y="70"/>
                  <a:pt x="55" y="70"/>
                  <a:pt x="56" y="70"/>
                </a:cubicBezTo>
                <a:cubicBezTo>
                  <a:pt x="57" y="70"/>
                  <a:pt x="58" y="69"/>
                  <a:pt x="60" y="67"/>
                </a:cubicBezTo>
                <a:cubicBezTo>
                  <a:pt x="61" y="66"/>
                  <a:pt x="61" y="66"/>
                  <a:pt x="61" y="66"/>
                </a:cubicBezTo>
                <a:cubicBezTo>
                  <a:pt x="61" y="66"/>
                  <a:pt x="61" y="66"/>
                  <a:pt x="61" y="66"/>
                </a:cubicBezTo>
                <a:cubicBezTo>
                  <a:pt x="63" y="64"/>
                  <a:pt x="64" y="62"/>
                  <a:pt x="64" y="61"/>
                </a:cubicBezTo>
                <a:cubicBezTo>
                  <a:pt x="64" y="60"/>
                  <a:pt x="64" y="60"/>
                  <a:pt x="62" y="55"/>
                </a:cubicBezTo>
                <a:cubicBezTo>
                  <a:pt x="61" y="54"/>
                  <a:pt x="60" y="51"/>
                  <a:pt x="59" y="49"/>
                </a:cubicBezTo>
                <a:cubicBezTo>
                  <a:pt x="56" y="43"/>
                  <a:pt x="54" y="40"/>
                  <a:pt x="54" y="39"/>
                </a:cubicBezTo>
                <a:cubicBezTo>
                  <a:pt x="55" y="37"/>
                  <a:pt x="57" y="35"/>
                  <a:pt x="59" y="35"/>
                </a:cubicBezTo>
                <a:cubicBezTo>
                  <a:pt x="59" y="35"/>
                  <a:pt x="63" y="37"/>
                  <a:pt x="68" y="41"/>
                </a:cubicBezTo>
                <a:cubicBezTo>
                  <a:pt x="70" y="43"/>
                  <a:pt x="71" y="44"/>
                  <a:pt x="73" y="45"/>
                </a:cubicBezTo>
                <a:cubicBezTo>
                  <a:pt x="77" y="48"/>
                  <a:pt x="78" y="49"/>
                  <a:pt x="79" y="49"/>
                </a:cubicBezTo>
                <a:cubicBezTo>
                  <a:pt x="80" y="49"/>
                  <a:pt x="81" y="49"/>
                  <a:pt x="84" y="47"/>
                </a:cubicBezTo>
                <a:cubicBezTo>
                  <a:pt x="85" y="47"/>
                  <a:pt x="85" y="47"/>
                  <a:pt x="85" y="47"/>
                </a:cubicBezTo>
                <a:cubicBezTo>
                  <a:pt x="85" y="46"/>
                  <a:pt x="85" y="46"/>
                  <a:pt x="85" y="46"/>
                </a:cubicBezTo>
                <a:cubicBezTo>
                  <a:pt x="88" y="44"/>
                  <a:pt x="88" y="43"/>
                  <a:pt x="89" y="42"/>
                </a:cubicBezTo>
                <a:cubicBezTo>
                  <a:pt x="89" y="42"/>
                  <a:pt x="89" y="42"/>
                  <a:pt x="89" y="42"/>
                </a:cubicBezTo>
                <a:cubicBezTo>
                  <a:pt x="89" y="42"/>
                  <a:pt x="89" y="42"/>
                  <a:pt x="89" y="42"/>
                </a:cubicBezTo>
                <a:cubicBezTo>
                  <a:pt x="89" y="41"/>
                  <a:pt x="88" y="39"/>
                  <a:pt x="88" y="36"/>
                </a:cubicBezTo>
                <a:cubicBezTo>
                  <a:pt x="87" y="34"/>
                  <a:pt x="87" y="32"/>
                  <a:pt x="86" y="29"/>
                </a:cubicBezTo>
                <a:cubicBezTo>
                  <a:pt x="85" y="24"/>
                  <a:pt x="84" y="20"/>
                  <a:pt x="84" y="18"/>
                </a:cubicBezTo>
                <a:cubicBezTo>
                  <a:pt x="84" y="18"/>
                  <a:pt x="84" y="18"/>
                  <a:pt x="84" y="18"/>
                </a:cubicBezTo>
                <a:cubicBezTo>
                  <a:pt x="85" y="17"/>
                  <a:pt x="88" y="15"/>
                  <a:pt x="89" y="15"/>
                </a:cubicBezTo>
                <a:cubicBezTo>
                  <a:pt x="90" y="16"/>
                  <a:pt x="93" y="19"/>
                  <a:pt x="97" y="24"/>
                </a:cubicBezTo>
                <a:cubicBezTo>
                  <a:pt x="99" y="26"/>
                  <a:pt x="100" y="27"/>
                  <a:pt x="101" y="29"/>
                </a:cubicBezTo>
                <a:cubicBezTo>
                  <a:pt x="104" y="33"/>
                  <a:pt x="105" y="34"/>
                  <a:pt x="106" y="34"/>
                </a:cubicBezTo>
                <a:cubicBezTo>
                  <a:pt x="107" y="34"/>
                  <a:pt x="108" y="34"/>
                  <a:pt x="111" y="33"/>
                </a:cubicBezTo>
                <a:cubicBezTo>
                  <a:pt x="113" y="33"/>
                  <a:pt x="113" y="33"/>
                  <a:pt x="113" y="33"/>
                </a:cubicBezTo>
                <a:cubicBezTo>
                  <a:pt x="113" y="32"/>
                  <a:pt x="113" y="32"/>
                  <a:pt x="113" y="32"/>
                </a:cubicBezTo>
                <a:cubicBezTo>
                  <a:pt x="115" y="32"/>
                  <a:pt x="116" y="31"/>
                  <a:pt x="117" y="30"/>
                </a:cubicBezTo>
                <a:cubicBezTo>
                  <a:pt x="117" y="29"/>
                  <a:pt x="117" y="28"/>
                  <a:pt x="117" y="25"/>
                </a:cubicBezTo>
                <a:cubicBezTo>
                  <a:pt x="117" y="22"/>
                  <a:pt x="117" y="22"/>
                  <a:pt x="117" y="22"/>
                </a:cubicBezTo>
                <a:cubicBezTo>
                  <a:pt x="117" y="20"/>
                  <a:pt x="117" y="18"/>
                  <a:pt x="117" y="16"/>
                </a:cubicBezTo>
                <a:cubicBezTo>
                  <a:pt x="117" y="10"/>
                  <a:pt x="118" y="6"/>
                  <a:pt x="118" y="5"/>
                </a:cubicBezTo>
                <a:cubicBezTo>
                  <a:pt x="119" y="4"/>
                  <a:pt x="123" y="3"/>
                  <a:pt x="124" y="4"/>
                </a:cubicBezTo>
                <a:cubicBezTo>
                  <a:pt x="125" y="4"/>
                  <a:pt x="127" y="8"/>
                  <a:pt x="129" y="14"/>
                </a:cubicBezTo>
                <a:cubicBezTo>
                  <a:pt x="130" y="16"/>
                  <a:pt x="131" y="18"/>
                  <a:pt x="132" y="19"/>
                </a:cubicBezTo>
                <a:cubicBezTo>
                  <a:pt x="134" y="24"/>
                  <a:pt x="135" y="25"/>
                  <a:pt x="136" y="25"/>
                </a:cubicBezTo>
                <a:cubicBezTo>
                  <a:pt x="136" y="26"/>
                  <a:pt x="138" y="26"/>
                  <a:pt x="141" y="26"/>
                </a:cubicBezTo>
                <a:cubicBezTo>
                  <a:pt x="141" y="26"/>
                  <a:pt x="141" y="26"/>
                  <a:pt x="141" y="26"/>
                </a:cubicBezTo>
                <a:cubicBezTo>
                  <a:pt x="142" y="25"/>
                  <a:pt x="142" y="25"/>
                  <a:pt x="142" y="25"/>
                </a:cubicBezTo>
                <a:cubicBezTo>
                  <a:pt x="146" y="25"/>
                  <a:pt x="147" y="24"/>
                  <a:pt x="147" y="24"/>
                </a:cubicBezTo>
                <a:cubicBezTo>
                  <a:pt x="148" y="23"/>
                  <a:pt x="148" y="22"/>
                  <a:pt x="149" y="18"/>
                </a:cubicBezTo>
                <a:cubicBezTo>
                  <a:pt x="150" y="16"/>
                  <a:pt x="150" y="14"/>
                  <a:pt x="151" y="11"/>
                </a:cubicBezTo>
                <a:cubicBezTo>
                  <a:pt x="152" y="5"/>
                  <a:pt x="154" y="1"/>
                  <a:pt x="154" y="0"/>
                </a:cubicBezTo>
                <a:cubicBezTo>
                  <a:pt x="155" y="0"/>
                  <a:pt x="159" y="0"/>
                  <a:pt x="160" y="0"/>
                </a:cubicBezTo>
                <a:cubicBezTo>
                  <a:pt x="161" y="1"/>
                  <a:pt x="162" y="5"/>
                  <a:pt x="163" y="11"/>
                </a:cubicBezTo>
                <a:cubicBezTo>
                  <a:pt x="164" y="13"/>
                  <a:pt x="164" y="15"/>
                  <a:pt x="165" y="17"/>
                </a:cubicBezTo>
                <a:cubicBezTo>
                  <a:pt x="166" y="23"/>
                  <a:pt x="166" y="23"/>
                  <a:pt x="167" y="24"/>
                </a:cubicBezTo>
                <a:cubicBezTo>
                  <a:pt x="167" y="25"/>
                  <a:pt x="168" y="25"/>
                  <a:pt x="172" y="25"/>
                </a:cubicBezTo>
                <a:cubicBezTo>
                  <a:pt x="172" y="26"/>
                  <a:pt x="172" y="26"/>
                  <a:pt x="172" y="26"/>
                </a:cubicBezTo>
                <a:cubicBezTo>
                  <a:pt x="173" y="26"/>
                  <a:pt x="173" y="26"/>
                  <a:pt x="173" y="26"/>
                </a:cubicBezTo>
                <a:cubicBezTo>
                  <a:pt x="176" y="26"/>
                  <a:pt x="178" y="26"/>
                  <a:pt x="178" y="25"/>
                </a:cubicBezTo>
                <a:cubicBezTo>
                  <a:pt x="179" y="25"/>
                  <a:pt x="179" y="24"/>
                  <a:pt x="182" y="20"/>
                </a:cubicBezTo>
                <a:cubicBezTo>
                  <a:pt x="182" y="18"/>
                  <a:pt x="183" y="16"/>
                  <a:pt x="185" y="14"/>
                </a:cubicBezTo>
                <a:cubicBezTo>
                  <a:pt x="188" y="8"/>
                  <a:pt x="190" y="5"/>
                  <a:pt x="190" y="4"/>
                </a:cubicBezTo>
                <a:cubicBezTo>
                  <a:pt x="192" y="4"/>
                  <a:pt x="195" y="4"/>
                  <a:pt x="196" y="5"/>
                </a:cubicBezTo>
                <a:cubicBezTo>
                  <a:pt x="196" y="6"/>
                  <a:pt x="197" y="9"/>
                  <a:pt x="197" y="15"/>
                </a:cubicBezTo>
                <a:cubicBezTo>
                  <a:pt x="197" y="15"/>
                  <a:pt x="197" y="16"/>
                  <a:pt x="197" y="17"/>
                </a:cubicBezTo>
                <a:cubicBezTo>
                  <a:pt x="197" y="19"/>
                  <a:pt x="197" y="21"/>
                  <a:pt x="197" y="23"/>
                </a:cubicBezTo>
                <a:cubicBezTo>
                  <a:pt x="197" y="24"/>
                  <a:pt x="196" y="26"/>
                  <a:pt x="196" y="27"/>
                </a:cubicBezTo>
                <a:cubicBezTo>
                  <a:pt x="196" y="29"/>
                  <a:pt x="197" y="29"/>
                  <a:pt x="197" y="30"/>
                </a:cubicBezTo>
                <a:cubicBezTo>
                  <a:pt x="197" y="31"/>
                  <a:pt x="198" y="31"/>
                  <a:pt x="202" y="32"/>
                </a:cubicBezTo>
                <a:cubicBezTo>
                  <a:pt x="203" y="34"/>
                  <a:pt x="203" y="34"/>
                  <a:pt x="203" y="34"/>
                </a:cubicBezTo>
                <a:cubicBezTo>
                  <a:pt x="203" y="33"/>
                  <a:pt x="203" y="33"/>
                  <a:pt x="203" y="33"/>
                </a:cubicBezTo>
                <a:cubicBezTo>
                  <a:pt x="206" y="34"/>
                  <a:pt x="207" y="34"/>
                  <a:pt x="208" y="34"/>
                </a:cubicBezTo>
                <a:cubicBezTo>
                  <a:pt x="209" y="33"/>
                  <a:pt x="209" y="33"/>
                  <a:pt x="212" y="29"/>
                </a:cubicBezTo>
                <a:cubicBezTo>
                  <a:pt x="214" y="28"/>
                  <a:pt x="215" y="26"/>
                  <a:pt x="217" y="24"/>
                </a:cubicBezTo>
                <a:cubicBezTo>
                  <a:pt x="221" y="19"/>
                  <a:pt x="224" y="16"/>
                  <a:pt x="225" y="16"/>
                </a:cubicBezTo>
                <a:cubicBezTo>
                  <a:pt x="226" y="16"/>
                  <a:pt x="229" y="17"/>
                  <a:pt x="230" y="18"/>
                </a:cubicBezTo>
                <a:cubicBezTo>
                  <a:pt x="230" y="20"/>
                  <a:pt x="229" y="24"/>
                  <a:pt x="228" y="30"/>
                </a:cubicBezTo>
                <a:cubicBezTo>
                  <a:pt x="227" y="32"/>
                  <a:pt x="227" y="34"/>
                  <a:pt x="226" y="36"/>
                </a:cubicBezTo>
                <a:cubicBezTo>
                  <a:pt x="225" y="39"/>
                  <a:pt x="225" y="41"/>
                  <a:pt x="225" y="42"/>
                </a:cubicBezTo>
                <a:cubicBezTo>
                  <a:pt x="225" y="42"/>
                  <a:pt x="225" y="42"/>
                  <a:pt x="225" y="42"/>
                </a:cubicBezTo>
                <a:cubicBezTo>
                  <a:pt x="225" y="43"/>
                  <a:pt x="225" y="43"/>
                  <a:pt x="225" y="43"/>
                </a:cubicBezTo>
                <a:cubicBezTo>
                  <a:pt x="225" y="43"/>
                  <a:pt x="226" y="44"/>
                  <a:pt x="229" y="46"/>
                </a:cubicBezTo>
                <a:cubicBezTo>
                  <a:pt x="230" y="47"/>
                  <a:pt x="230" y="47"/>
                  <a:pt x="230" y="47"/>
                </a:cubicBezTo>
                <a:cubicBezTo>
                  <a:pt x="230" y="47"/>
                  <a:pt x="230" y="47"/>
                  <a:pt x="230" y="47"/>
                </a:cubicBezTo>
                <a:cubicBezTo>
                  <a:pt x="233" y="49"/>
                  <a:pt x="234" y="49"/>
                  <a:pt x="235" y="49"/>
                </a:cubicBezTo>
                <a:cubicBezTo>
                  <a:pt x="236" y="49"/>
                  <a:pt x="237" y="48"/>
                  <a:pt x="240" y="45"/>
                </a:cubicBezTo>
                <a:cubicBezTo>
                  <a:pt x="242" y="44"/>
                  <a:pt x="244" y="43"/>
                  <a:pt x="246" y="41"/>
                </a:cubicBezTo>
                <a:cubicBezTo>
                  <a:pt x="251" y="38"/>
                  <a:pt x="255" y="36"/>
                  <a:pt x="256" y="35"/>
                </a:cubicBezTo>
                <a:cubicBezTo>
                  <a:pt x="257" y="36"/>
                  <a:pt x="260" y="38"/>
                  <a:pt x="260" y="39"/>
                </a:cubicBezTo>
                <a:cubicBezTo>
                  <a:pt x="260" y="40"/>
                  <a:pt x="258" y="44"/>
                  <a:pt x="255" y="49"/>
                </a:cubicBezTo>
                <a:cubicBezTo>
                  <a:pt x="254" y="51"/>
                  <a:pt x="253" y="53"/>
                  <a:pt x="253" y="55"/>
                </a:cubicBezTo>
                <a:cubicBezTo>
                  <a:pt x="250" y="59"/>
                  <a:pt x="250" y="60"/>
                  <a:pt x="250" y="61"/>
                </a:cubicBezTo>
                <a:cubicBezTo>
                  <a:pt x="250" y="61"/>
                  <a:pt x="250" y="61"/>
                  <a:pt x="250" y="61"/>
                </a:cubicBezTo>
                <a:cubicBezTo>
                  <a:pt x="250" y="61"/>
                  <a:pt x="250" y="61"/>
                  <a:pt x="250" y="61"/>
                </a:cubicBezTo>
                <a:cubicBezTo>
                  <a:pt x="250" y="62"/>
                  <a:pt x="251" y="64"/>
                  <a:pt x="253" y="66"/>
                </a:cubicBezTo>
                <a:cubicBezTo>
                  <a:pt x="253" y="68"/>
                  <a:pt x="253" y="68"/>
                  <a:pt x="253" y="68"/>
                </a:cubicBezTo>
                <a:cubicBezTo>
                  <a:pt x="254" y="67"/>
                  <a:pt x="254" y="67"/>
                  <a:pt x="254" y="67"/>
                </a:cubicBezTo>
                <a:cubicBezTo>
                  <a:pt x="256" y="69"/>
                  <a:pt x="257" y="70"/>
                  <a:pt x="258" y="70"/>
                </a:cubicBezTo>
                <a:cubicBezTo>
                  <a:pt x="259" y="70"/>
                  <a:pt x="259" y="70"/>
                  <a:pt x="264" y="68"/>
                </a:cubicBezTo>
                <a:cubicBezTo>
                  <a:pt x="266" y="67"/>
                  <a:pt x="268" y="66"/>
                  <a:pt x="270" y="65"/>
                </a:cubicBezTo>
                <a:cubicBezTo>
                  <a:pt x="276" y="63"/>
                  <a:pt x="280" y="61"/>
                  <a:pt x="281" y="61"/>
                </a:cubicBezTo>
                <a:cubicBezTo>
                  <a:pt x="282" y="62"/>
                  <a:pt x="284" y="65"/>
                  <a:pt x="285" y="66"/>
                </a:cubicBezTo>
                <a:cubicBezTo>
                  <a:pt x="284" y="67"/>
                  <a:pt x="282" y="70"/>
                  <a:pt x="278" y="75"/>
                </a:cubicBezTo>
                <a:cubicBezTo>
                  <a:pt x="276" y="77"/>
                  <a:pt x="275" y="78"/>
                  <a:pt x="274" y="80"/>
                </a:cubicBezTo>
                <a:cubicBezTo>
                  <a:pt x="270" y="84"/>
                  <a:pt x="269" y="84"/>
                  <a:pt x="269" y="85"/>
                </a:cubicBezTo>
                <a:cubicBezTo>
                  <a:pt x="269" y="86"/>
                  <a:pt x="269" y="86"/>
                  <a:pt x="269" y="86"/>
                </a:cubicBezTo>
                <a:cubicBezTo>
                  <a:pt x="269" y="87"/>
                  <a:pt x="270" y="88"/>
                  <a:pt x="271" y="90"/>
                </a:cubicBezTo>
                <a:cubicBezTo>
                  <a:pt x="271" y="92"/>
                  <a:pt x="271" y="92"/>
                  <a:pt x="271" y="92"/>
                </a:cubicBezTo>
                <a:cubicBezTo>
                  <a:pt x="272" y="92"/>
                  <a:pt x="272" y="92"/>
                  <a:pt x="272" y="92"/>
                </a:cubicBezTo>
                <a:cubicBezTo>
                  <a:pt x="274" y="95"/>
                  <a:pt x="275" y="95"/>
                  <a:pt x="275" y="96"/>
                </a:cubicBezTo>
                <a:cubicBezTo>
                  <a:pt x="276" y="96"/>
                  <a:pt x="277" y="96"/>
                  <a:pt x="282" y="95"/>
                </a:cubicBezTo>
                <a:cubicBezTo>
                  <a:pt x="284" y="94"/>
                  <a:pt x="286" y="94"/>
                  <a:pt x="288" y="94"/>
                </a:cubicBezTo>
                <a:cubicBezTo>
                  <a:pt x="295" y="93"/>
                  <a:pt x="299" y="92"/>
                  <a:pt x="300" y="92"/>
                </a:cubicBezTo>
                <a:cubicBezTo>
                  <a:pt x="301" y="93"/>
                  <a:pt x="302" y="96"/>
                  <a:pt x="302" y="98"/>
                </a:cubicBezTo>
                <a:cubicBezTo>
                  <a:pt x="302" y="98"/>
                  <a:pt x="302" y="98"/>
                  <a:pt x="302" y="98"/>
                </a:cubicBezTo>
                <a:cubicBezTo>
                  <a:pt x="301" y="99"/>
                  <a:pt x="298" y="101"/>
                  <a:pt x="293" y="105"/>
                </a:cubicBezTo>
                <a:cubicBezTo>
                  <a:pt x="292" y="106"/>
                  <a:pt x="290" y="108"/>
                  <a:pt x="288" y="109"/>
                </a:cubicBezTo>
                <a:cubicBezTo>
                  <a:pt x="284" y="112"/>
                  <a:pt x="283" y="112"/>
                  <a:pt x="283" y="113"/>
                </a:cubicBezTo>
                <a:cubicBezTo>
                  <a:pt x="283" y="113"/>
                  <a:pt x="283" y="114"/>
                  <a:pt x="283" y="114"/>
                </a:cubicBezTo>
                <a:cubicBezTo>
                  <a:pt x="283" y="115"/>
                  <a:pt x="283" y="117"/>
                  <a:pt x="284" y="118"/>
                </a:cubicBezTo>
                <a:cubicBezTo>
                  <a:pt x="283" y="120"/>
                  <a:pt x="283" y="120"/>
                  <a:pt x="283" y="120"/>
                </a:cubicBezTo>
                <a:cubicBezTo>
                  <a:pt x="284" y="120"/>
                  <a:pt x="284" y="120"/>
                  <a:pt x="284" y="120"/>
                </a:cubicBezTo>
                <a:cubicBezTo>
                  <a:pt x="285" y="123"/>
                  <a:pt x="286" y="124"/>
                  <a:pt x="286" y="124"/>
                </a:cubicBezTo>
                <a:cubicBezTo>
                  <a:pt x="287" y="125"/>
                  <a:pt x="288" y="125"/>
                  <a:pt x="293" y="125"/>
                </a:cubicBezTo>
                <a:cubicBezTo>
                  <a:pt x="295" y="125"/>
                  <a:pt x="297" y="125"/>
                  <a:pt x="299" y="126"/>
                </a:cubicBezTo>
                <a:cubicBezTo>
                  <a:pt x="306" y="126"/>
                  <a:pt x="310" y="127"/>
                  <a:pt x="311" y="127"/>
                </a:cubicBezTo>
                <a:cubicBezTo>
                  <a:pt x="311" y="128"/>
                  <a:pt x="312" y="130"/>
                  <a:pt x="312" y="132"/>
                </a:cubicBezTo>
                <a:cubicBezTo>
                  <a:pt x="312" y="132"/>
                  <a:pt x="312" y="133"/>
                  <a:pt x="312" y="133"/>
                </a:cubicBezTo>
                <a:cubicBezTo>
                  <a:pt x="311" y="134"/>
                  <a:pt x="307" y="135"/>
                  <a:pt x="301" y="138"/>
                </a:cubicBezTo>
                <a:cubicBezTo>
                  <a:pt x="300" y="139"/>
                  <a:pt x="298" y="139"/>
                  <a:pt x="296" y="140"/>
                </a:cubicBezTo>
                <a:cubicBezTo>
                  <a:pt x="291" y="142"/>
                  <a:pt x="290" y="143"/>
                  <a:pt x="289" y="143"/>
                </a:cubicBezTo>
                <a:cubicBezTo>
                  <a:pt x="289" y="144"/>
                  <a:pt x="289" y="145"/>
                  <a:pt x="289" y="146"/>
                </a:cubicBezTo>
                <a:cubicBezTo>
                  <a:pt x="289" y="147"/>
                  <a:pt x="289" y="148"/>
                  <a:pt x="289" y="149"/>
                </a:cubicBezTo>
                <a:cubicBezTo>
                  <a:pt x="288" y="150"/>
                  <a:pt x="288" y="150"/>
                  <a:pt x="288" y="150"/>
                </a:cubicBezTo>
                <a:cubicBezTo>
                  <a:pt x="289" y="151"/>
                  <a:pt x="289" y="151"/>
                  <a:pt x="289" y="151"/>
                </a:cubicBezTo>
                <a:cubicBezTo>
                  <a:pt x="289" y="153"/>
                  <a:pt x="289" y="154"/>
                  <a:pt x="290" y="155"/>
                </a:cubicBezTo>
                <a:cubicBezTo>
                  <a:pt x="291" y="156"/>
                  <a:pt x="292" y="156"/>
                  <a:pt x="296" y="157"/>
                </a:cubicBezTo>
                <a:cubicBezTo>
                  <a:pt x="298" y="158"/>
                  <a:pt x="301" y="159"/>
                  <a:pt x="303" y="159"/>
                </a:cubicBezTo>
                <a:cubicBezTo>
                  <a:pt x="309" y="161"/>
                  <a:pt x="313" y="163"/>
                  <a:pt x="314" y="163"/>
                </a:cubicBezTo>
                <a:cubicBezTo>
                  <a:pt x="314" y="164"/>
                  <a:pt x="314" y="165"/>
                  <a:pt x="314" y="166"/>
                </a:cubicBezTo>
                <a:cubicBezTo>
                  <a:pt x="314" y="168"/>
                  <a:pt x="314" y="169"/>
                  <a:pt x="313" y="169"/>
                </a:cubicBezTo>
                <a:cubicBezTo>
                  <a:pt x="312" y="170"/>
                  <a:pt x="308" y="171"/>
                  <a:pt x="302" y="172"/>
                </a:cubicBezTo>
                <a:cubicBezTo>
                  <a:pt x="300" y="172"/>
                  <a:pt x="298" y="172"/>
                  <a:pt x="296" y="173"/>
                </a:cubicBezTo>
                <a:cubicBezTo>
                  <a:pt x="290" y="174"/>
                  <a:pt x="290" y="174"/>
                  <a:pt x="289" y="174"/>
                </a:cubicBezTo>
                <a:cubicBezTo>
                  <a:pt x="288" y="175"/>
                  <a:pt x="288" y="176"/>
                  <a:pt x="287" y="179"/>
                </a:cubicBezTo>
                <a:cubicBezTo>
                  <a:pt x="287" y="179"/>
                  <a:pt x="287" y="179"/>
                  <a:pt x="287" y="179"/>
                </a:cubicBezTo>
                <a:cubicBezTo>
                  <a:pt x="287" y="180"/>
                  <a:pt x="287" y="180"/>
                  <a:pt x="287" y="180"/>
                </a:cubicBezTo>
                <a:cubicBezTo>
                  <a:pt x="287" y="182"/>
                  <a:pt x="287" y="183"/>
                  <a:pt x="287" y="184"/>
                </a:cubicBezTo>
                <a:cubicBezTo>
                  <a:pt x="287" y="185"/>
                  <a:pt x="287" y="185"/>
                  <a:pt x="287" y="186"/>
                </a:cubicBezTo>
                <a:cubicBezTo>
                  <a:pt x="288" y="187"/>
                  <a:pt x="288" y="187"/>
                  <a:pt x="292" y="189"/>
                </a:cubicBezTo>
                <a:cubicBezTo>
                  <a:pt x="294" y="190"/>
                  <a:pt x="296" y="192"/>
                  <a:pt x="298" y="193"/>
                </a:cubicBezTo>
                <a:cubicBezTo>
                  <a:pt x="304" y="196"/>
                  <a:pt x="307" y="199"/>
                  <a:pt x="308" y="199"/>
                </a:cubicBezTo>
                <a:cubicBezTo>
                  <a:pt x="308" y="199"/>
                  <a:pt x="308" y="200"/>
                  <a:pt x="308" y="200"/>
                </a:cubicBezTo>
                <a:cubicBezTo>
                  <a:pt x="308" y="202"/>
                  <a:pt x="307" y="204"/>
                  <a:pt x="306" y="205"/>
                </a:cubicBezTo>
                <a:cubicBezTo>
                  <a:pt x="305" y="205"/>
                  <a:pt x="301" y="205"/>
                  <a:pt x="295" y="205"/>
                </a:cubicBezTo>
                <a:cubicBezTo>
                  <a:pt x="293" y="205"/>
                  <a:pt x="290" y="204"/>
                  <a:pt x="289" y="204"/>
                </a:cubicBezTo>
                <a:cubicBezTo>
                  <a:pt x="283" y="204"/>
                  <a:pt x="282" y="204"/>
                  <a:pt x="281" y="204"/>
                </a:cubicBezTo>
                <a:cubicBezTo>
                  <a:pt x="281" y="205"/>
                  <a:pt x="280" y="206"/>
                  <a:pt x="279" y="209"/>
                </a:cubicBezTo>
                <a:cubicBezTo>
                  <a:pt x="278" y="209"/>
                  <a:pt x="278" y="209"/>
                  <a:pt x="278" y="209"/>
                </a:cubicBezTo>
                <a:cubicBezTo>
                  <a:pt x="278" y="210"/>
                  <a:pt x="278" y="210"/>
                  <a:pt x="278" y="210"/>
                </a:cubicBezTo>
                <a:cubicBezTo>
                  <a:pt x="277" y="212"/>
                  <a:pt x="277" y="213"/>
                  <a:pt x="277" y="214"/>
                </a:cubicBezTo>
                <a:cubicBezTo>
                  <a:pt x="277" y="215"/>
                  <a:pt x="277" y="215"/>
                  <a:pt x="277" y="215"/>
                </a:cubicBezTo>
                <a:cubicBezTo>
                  <a:pt x="277" y="216"/>
                  <a:pt x="278" y="217"/>
                  <a:pt x="281" y="220"/>
                </a:cubicBezTo>
                <a:cubicBezTo>
                  <a:pt x="283" y="221"/>
                  <a:pt x="285" y="223"/>
                  <a:pt x="286" y="225"/>
                </a:cubicBezTo>
                <a:cubicBezTo>
                  <a:pt x="291" y="229"/>
                  <a:pt x="293" y="232"/>
                  <a:pt x="294" y="233"/>
                </a:cubicBezTo>
                <a:cubicBezTo>
                  <a:pt x="294" y="234"/>
                  <a:pt x="292" y="238"/>
                  <a:pt x="291" y="238"/>
                </a:cubicBezTo>
                <a:cubicBezTo>
                  <a:pt x="290" y="238"/>
                  <a:pt x="286" y="237"/>
                  <a:pt x="280" y="235"/>
                </a:cubicBezTo>
                <a:cubicBezTo>
                  <a:pt x="278" y="235"/>
                  <a:pt x="276" y="234"/>
                  <a:pt x="274" y="233"/>
                </a:cubicBezTo>
                <a:cubicBezTo>
                  <a:pt x="269" y="232"/>
                  <a:pt x="268" y="231"/>
                  <a:pt x="267" y="232"/>
                </a:cubicBezTo>
                <a:cubicBezTo>
                  <a:pt x="266" y="232"/>
                  <a:pt x="265" y="233"/>
                  <a:pt x="263" y="236"/>
                </a:cubicBezTo>
                <a:cubicBezTo>
                  <a:pt x="263" y="236"/>
                  <a:pt x="263" y="236"/>
                  <a:pt x="263" y="236"/>
                </a:cubicBezTo>
                <a:cubicBezTo>
                  <a:pt x="263" y="236"/>
                  <a:pt x="263" y="236"/>
                  <a:pt x="263" y="236"/>
                </a:cubicBezTo>
                <a:cubicBezTo>
                  <a:pt x="260" y="239"/>
                  <a:pt x="260" y="241"/>
                  <a:pt x="260" y="241"/>
                </a:cubicBezTo>
                <a:cubicBezTo>
                  <a:pt x="260" y="241"/>
                  <a:pt x="260" y="241"/>
                  <a:pt x="260" y="241"/>
                </a:cubicBezTo>
                <a:cubicBezTo>
                  <a:pt x="260" y="242"/>
                  <a:pt x="261" y="243"/>
                  <a:pt x="263" y="247"/>
                </a:cubicBezTo>
                <a:cubicBezTo>
                  <a:pt x="265" y="249"/>
                  <a:pt x="266" y="251"/>
                  <a:pt x="267" y="253"/>
                </a:cubicBezTo>
                <a:cubicBezTo>
                  <a:pt x="270" y="258"/>
                  <a:pt x="272" y="262"/>
                  <a:pt x="273" y="263"/>
                </a:cubicBezTo>
                <a:cubicBezTo>
                  <a:pt x="272" y="264"/>
                  <a:pt x="270" y="267"/>
                  <a:pt x="269" y="267"/>
                </a:cubicBezTo>
                <a:cubicBezTo>
                  <a:pt x="268" y="267"/>
                  <a:pt x="264" y="265"/>
                  <a:pt x="259" y="262"/>
                </a:cubicBezTo>
                <a:cubicBezTo>
                  <a:pt x="257" y="260"/>
                  <a:pt x="255" y="259"/>
                  <a:pt x="253" y="258"/>
                </a:cubicBezTo>
                <a:cubicBezTo>
                  <a:pt x="249" y="255"/>
                  <a:pt x="248" y="255"/>
                  <a:pt x="247" y="255"/>
                </a:cubicBezTo>
                <a:cubicBezTo>
                  <a:pt x="246" y="255"/>
                  <a:pt x="245" y="256"/>
                  <a:pt x="242" y="258"/>
                </a:cubicBezTo>
                <a:cubicBezTo>
                  <a:pt x="241" y="258"/>
                  <a:pt x="241" y="258"/>
                  <a:pt x="241" y="258"/>
                </a:cubicBezTo>
                <a:cubicBezTo>
                  <a:pt x="241" y="259"/>
                  <a:pt x="241" y="259"/>
                  <a:pt x="241" y="259"/>
                </a:cubicBezTo>
                <a:cubicBezTo>
                  <a:pt x="239" y="261"/>
                  <a:pt x="238" y="262"/>
                  <a:pt x="238" y="263"/>
                </a:cubicBezTo>
                <a:cubicBezTo>
                  <a:pt x="238" y="263"/>
                  <a:pt x="238" y="263"/>
                  <a:pt x="238" y="263"/>
                </a:cubicBezTo>
                <a:cubicBezTo>
                  <a:pt x="238" y="263"/>
                  <a:pt x="238" y="263"/>
                  <a:pt x="238" y="263"/>
                </a:cubicBezTo>
                <a:cubicBezTo>
                  <a:pt x="238" y="264"/>
                  <a:pt x="238" y="265"/>
                  <a:pt x="240" y="269"/>
                </a:cubicBezTo>
                <a:cubicBezTo>
                  <a:pt x="241" y="271"/>
                  <a:pt x="241" y="273"/>
                  <a:pt x="242" y="275"/>
                </a:cubicBezTo>
                <a:cubicBezTo>
                  <a:pt x="244" y="281"/>
                  <a:pt x="245" y="285"/>
                  <a:pt x="245" y="287"/>
                </a:cubicBezTo>
                <a:cubicBezTo>
                  <a:pt x="245" y="288"/>
                  <a:pt x="242" y="290"/>
                  <a:pt x="240" y="290"/>
                </a:cubicBezTo>
                <a:cubicBezTo>
                  <a:pt x="239" y="289"/>
                  <a:pt x="236" y="287"/>
                  <a:pt x="232" y="282"/>
                </a:cubicBezTo>
                <a:cubicBezTo>
                  <a:pt x="230" y="281"/>
                  <a:pt x="229" y="279"/>
                  <a:pt x="227" y="278"/>
                </a:cubicBezTo>
                <a:cubicBezTo>
                  <a:pt x="223" y="274"/>
                  <a:pt x="223" y="273"/>
                  <a:pt x="222" y="273"/>
                </a:cubicBezTo>
                <a:cubicBezTo>
                  <a:pt x="221" y="273"/>
                  <a:pt x="220" y="273"/>
                  <a:pt x="217" y="275"/>
                </a:cubicBezTo>
                <a:cubicBezTo>
                  <a:pt x="215" y="275"/>
                  <a:pt x="215" y="275"/>
                  <a:pt x="215" y="275"/>
                </a:cubicBezTo>
                <a:cubicBezTo>
                  <a:pt x="215" y="276"/>
                  <a:pt x="215" y="276"/>
                  <a:pt x="215" y="276"/>
                </a:cubicBezTo>
                <a:cubicBezTo>
                  <a:pt x="213" y="277"/>
                  <a:pt x="212" y="278"/>
                  <a:pt x="211" y="279"/>
                </a:cubicBezTo>
                <a:cubicBezTo>
                  <a:pt x="211" y="279"/>
                  <a:pt x="211" y="279"/>
                  <a:pt x="211" y="280"/>
                </a:cubicBezTo>
                <a:cubicBezTo>
                  <a:pt x="211" y="281"/>
                  <a:pt x="211" y="283"/>
                  <a:pt x="212" y="285"/>
                </a:cubicBezTo>
                <a:cubicBezTo>
                  <a:pt x="212" y="287"/>
                  <a:pt x="212" y="289"/>
                  <a:pt x="212" y="292"/>
                </a:cubicBezTo>
                <a:cubicBezTo>
                  <a:pt x="213" y="296"/>
                  <a:pt x="213" y="299"/>
                  <a:pt x="213" y="302"/>
                </a:cubicBezTo>
                <a:cubicBezTo>
                  <a:pt x="213" y="303"/>
                  <a:pt x="213" y="303"/>
                  <a:pt x="213" y="303"/>
                </a:cubicBezTo>
                <a:cubicBezTo>
                  <a:pt x="212" y="304"/>
                  <a:pt x="209" y="306"/>
                  <a:pt x="208" y="305"/>
                </a:cubicBezTo>
                <a:cubicBezTo>
                  <a:pt x="207" y="305"/>
                  <a:pt x="204" y="302"/>
                  <a:pt x="201" y="296"/>
                </a:cubicBezTo>
                <a:cubicBezTo>
                  <a:pt x="200" y="294"/>
                  <a:pt x="199" y="292"/>
                  <a:pt x="198" y="291"/>
                </a:cubicBezTo>
                <a:cubicBezTo>
                  <a:pt x="195" y="286"/>
                  <a:pt x="194" y="285"/>
                  <a:pt x="193" y="285"/>
                </a:cubicBezTo>
                <a:cubicBezTo>
                  <a:pt x="193" y="285"/>
                  <a:pt x="191" y="285"/>
                  <a:pt x="188" y="286"/>
                </a:cubicBezTo>
                <a:cubicBezTo>
                  <a:pt x="186" y="285"/>
                  <a:pt x="186" y="285"/>
                  <a:pt x="186" y="285"/>
                </a:cubicBezTo>
                <a:cubicBezTo>
                  <a:pt x="186" y="286"/>
                  <a:pt x="186" y="286"/>
                  <a:pt x="186" y="286"/>
                </a:cubicBezTo>
                <a:cubicBezTo>
                  <a:pt x="184" y="286"/>
                  <a:pt x="182" y="287"/>
                  <a:pt x="182" y="288"/>
                </a:cubicBezTo>
                <a:cubicBezTo>
                  <a:pt x="181" y="289"/>
                  <a:pt x="181" y="289"/>
                  <a:pt x="181" y="294"/>
                </a:cubicBezTo>
                <a:cubicBezTo>
                  <a:pt x="180" y="296"/>
                  <a:pt x="180" y="299"/>
                  <a:pt x="180" y="301"/>
                </a:cubicBezTo>
                <a:cubicBezTo>
                  <a:pt x="179" y="307"/>
                  <a:pt x="178" y="311"/>
                  <a:pt x="178" y="312"/>
                </a:cubicBezTo>
                <a:cubicBezTo>
                  <a:pt x="177" y="313"/>
                  <a:pt x="173" y="314"/>
                  <a:pt x="172" y="313"/>
                </a:cubicBezTo>
                <a:cubicBezTo>
                  <a:pt x="171" y="312"/>
                  <a:pt x="170" y="309"/>
                  <a:pt x="168" y="302"/>
                </a:cubicBezTo>
                <a:cubicBezTo>
                  <a:pt x="167" y="300"/>
                  <a:pt x="166" y="298"/>
                  <a:pt x="166" y="297"/>
                </a:cubicBezTo>
                <a:cubicBezTo>
                  <a:pt x="164" y="291"/>
                  <a:pt x="164" y="291"/>
                  <a:pt x="163" y="290"/>
                </a:cubicBezTo>
                <a:cubicBezTo>
                  <a:pt x="162" y="290"/>
                  <a:pt x="161" y="289"/>
                  <a:pt x="158" y="289"/>
                </a:cubicBezTo>
                <a:cubicBezTo>
                  <a:pt x="157" y="289"/>
                  <a:pt x="157" y="289"/>
                  <a:pt x="157" y="289"/>
                </a:cubicBezTo>
                <a:cubicBezTo>
                  <a:pt x="156" y="289"/>
                  <a:pt x="156" y="289"/>
                  <a:pt x="156" y="289"/>
                </a:cubicBezTo>
                <a:cubicBezTo>
                  <a:pt x="153" y="289"/>
                  <a:pt x="152" y="290"/>
                  <a:pt x="151" y="290"/>
                </a:cubicBezTo>
                <a:cubicBezTo>
                  <a:pt x="150" y="291"/>
                  <a:pt x="150" y="292"/>
                  <a:pt x="148" y="296"/>
                </a:cubicBezTo>
                <a:cubicBezTo>
                  <a:pt x="148" y="298"/>
                  <a:pt x="147" y="300"/>
                  <a:pt x="146" y="302"/>
                </a:cubicBezTo>
                <a:cubicBezTo>
                  <a:pt x="144" y="308"/>
                  <a:pt x="142" y="312"/>
                  <a:pt x="141" y="313"/>
                </a:cubicBezTo>
                <a:cubicBezTo>
                  <a:pt x="140" y="313"/>
                  <a:pt x="136" y="313"/>
                  <a:pt x="136" y="312"/>
                </a:cubicBezTo>
                <a:cubicBezTo>
                  <a:pt x="135" y="311"/>
                  <a:pt x="134" y="307"/>
                  <a:pt x="134" y="301"/>
                </a:cubicBezTo>
                <a:cubicBezTo>
                  <a:pt x="133" y="299"/>
                  <a:pt x="133" y="297"/>
                  <a:pt x="133" y="295"/>
                </a:cubicBezTo>
                <a:cubicBezTo>
                  <a:pt x="133" y="289"/>
                  <a:pt x="132" y="289"/>
                  <a:pt x="132" y="288"/>
                </a:cubicBezTo>
                <a:cubicBezTo>
                  <a:pt x="131" y="287"/>
                  <a:pt x="130" y="286"/>
                  <a:pt x="127" y="286"/>
                </a:cubicBezTo>
                <a:cubicBezTo>
                  <a:pt x="126" y="285"/>
                  <a:pt x="126" y="285"/>
                  <a:pt x="126" y="285"/>
                </a:cubicBezTo>
                <a:cubicBezTo>
                  <a:pt x="126" y="286"/>
                  <a:pt x="126" y="286"/>
                  <a:pt x="126" y="286"/>
                </a:cubicBezTo>
                <a:cubicBezTo>
                  <a:pt x="122" y="284"/>
                  <a:pt x="121" y="285"/>
                  <a:pt x="120" y="285"/>
                </a:cubicBezTo>
                <a:cubicBezTo>
                  <a:pt x="120" y="286"/>
                  <a:pt x="119" y="286"/>
                  <a:pt x="117" y="290"/>
                </a:cubicBezTo>
                <a:cubicBezTo>
                  <a:pt x="115" y="292"/>
                  <a:pt x="114" y="294"/>
                  <a:pt x="113" y="296"/>
                </a:cubicBezTo>
                <a:cubicBezTo>
                  <a:pt x="109" y="301"/>
                  <a:pt x="107" y="304"/>
                  <a:pt x="106" y="305"/>
                </a:cubicBezTo>
                <a:cubicBezTo>
                  <a:pt x="104" y="305"/>
                  <a:pt x="101" y="304"/>
                  <a:pt x="100" y="303"/>
                </a:cubicBezTo>
                <a:cubicBezTo>
                  <a:pt x="100" y="303"/>
                  <a:pt x="100" y="303"/>
                  <a:pt x="100" y="302"/>
                </a:cubicBezTo>
                <a:cubicBezTo>
                  <a:pt x="100" y="302"/>
                  <a:pt x="100" y="302"/>
                  <a:pt x="100" y="302"/>
                </a:cubicBezTo>
                <a:cubicBezTo>
                  <a:pt x="100" y="300"/>
                  <a:pt x="101" y="296"/>
                  <a:pt x="101" y="292"/>
                </a:cubicBezTo>
                <a:cubicBezTo>
                  <a:pt x="101" y="290"/>
                  <a:pt x="102" y="288"/>
                  <a:pt x="102" y="286"/>
                </a:cubicBezTo>
                <a:cubicBezTo>
                  <a:pt x="102" y="283"/>
                  <a:pt x="103" y="281"/>
                  <a:pt x="103" y="280"/>
                </a:cubicBezTo>
                <a:cubicBezTo>
                  <a:pt x="103" y="279"/>
                  <a:pt x="103" y="279"/>
                  <a:pt x="102" y="279"/>
                </a:cubicBezTo>
                <a:cubicBezTo>
                  <a:pt x="102" y="278"/>
                  <a:pt x="101" y="277"/>
                  <a:pt x="98" y="276"/>
                </a:cubicBezTo>
                <a:cubicBezTo>
                  <a:pt x="97" y="274"/>
                  <a:pt x="97" y="274"/>
                  <a:pt x="97" y="274"/>
                </a:cubicBezTo>
                <a:cubicBezTo>
                  <a:pt x="96" y="275"/>
                  <a:pt x="96" y="275"/>
                  <a:pt x="96" y="275"/>
                </a:cubicBezTo>
                <a:cubicBezTo>
                  <a:pt x="94" y="273"/>
                  <a:pt x="93" y="273"/>
                  <a:pt x="92" y="273"/>
                </a:cubicBezTo>
                <a:cubicBezTo>
                  <a:pt x="91" y="274"/>
                  <a:pt x="90" y="274"/>
                  <a:pt x="87" y="277"/>
                </a:cubicBezTo>
                <a:cubicBezTo>
                  <a:pt x="85" y="279"/>
                  <a:pt x="84" y="280"/>
                  <a:pt x="82" y="282"/>
                </a:cubicBezTo>
                <a:cubicBezTo>
                  <a:pt x="77" y="286"/>
                  <a:pt x="74" y="289"/>
                  <a:pt x="73" y="289"/>
                </a:cubicBezTo>
                <a:cubicBezTo>
                  <a:pt x="72" y="289"/>
                  <a:pt x="69" y="287"/>
                  <a:pt x="68" y="286"/>
                </a:cubicBezTo>
                <a:cubicBezTo>
                  <a:pt x="68" y="285"/>
                  <a:pt x="69" y="281"/>
                  <a:pt x="72" y="275"/>
                </a:cubicBezTo>
                <a:cubicBezTo>
                  <a:pt x="72" y="273"/>
                  <a:pt x="73" y="271"/>
                  <a:pt x="74" y="270"/>
                </a:cubicBezTo>
                <a:cubicBezTo>
                  <a:pt x="75" y="265"/>
                  <a:pt x="76" y="264"/>
                  <a:pt x="76" y="263"/>
                </a:cubicBezTo>
                <a:cubicBezTo>
                  <a:pt x="76" y="263"/>
                  <a:pt x="76" y="263"/>
                  <a:pt x="76" y="263"/>
                </a:cubicBezTo>
                <a:cubicBezTo>
                  <a:pt x="76" y="263"/>
                  <a:pt x="76" y="263"/>
                  <a:pt x="76" y="263"/>
                </a:cubicBezTo>
                <a:cubicBezTo>
                  <a:pt x="76" y="262"/>
                  <a:pt x="75" y="261"/>
                  <a:pt x="72" y="259"/>
                </a:cubicBezTo>
                <a:cubicBezTo>
                  <a:pt x="72" y="258"/>
                  <a:pt x="72" y="258"/>
                  <a:pt x="72" y="258"/>
                </a:cubicBezTo>
                <a:cubicBezTo>
                  <a:pt x="71" y="258"/>
                  <a:pt x="71" y="258"/>
                  <a:pt x="71" y="258"/>
                </a:cubicBezTo>
                <a:cubicBezTo>
                  <a:pt x="69" y="255"/>
                  <a:pt x="68" y="255"/>
                  <a:pt x="67" y="255"/>
                </a:cubicBezTo>
                <a:cubicBezTo>
                  <a:pt x="66" y="255"/>
                  <a:pt x="65" y="256"/>
                  <a:pt x="61" y="258"/>
                </a:cubicBezTo>
                <a:cubicBezTo>
                  <a:pt x="59" y="259"/>
                  <a:pt x="57" y="260"/>
                  <a:pt x="55" y="261"/>
                </a:cubicBezTo>
                <a:cubicBezTo>
                  <a:pt x="50" y="264"/>
                  <a:pt x="46" y="266"/>
                  <a:pt x="45" y="266"/>
                </a:cubicBezTo>
                <a:cubicBezTo>
                  <a:pt x="43" y="266"/>
                  <a:pt x="41" y="263"/>
                  <a:pt x="41" y="262"/>
                </a:cubicBezTo>
                <a:cubicBezTo>
                  <a:pt x="41" y="261"/>
                  <a:pt x="43" y="258"/>
                  <a:pt x="47" y="252"/>
                </a:cubicBezTo>
                <a:cubicBezTo>
                  <a:pt x="48" y="251"/>
                  <a:pt x="49" y="249"/>
                  <a:pt x="50" y="247"/>
                </a:cubicBezTo>
                <a:cubicBezTo>
                  <a:pt x="53" y="243"/>
                  <a:pt x="54" y="242"/>
                  <a:pt x="54" y="241"/>
                </a:cubicBezTo>
                <a:cubicBezTo>
                  <a:pt x="54" y="240"/>
                  <a:pt x="53" y="239"/>
                  <a:pt x="51" y="236"/>
                </a:cubicBezTo>
                <a:cubicBezTo>
                  <a:pt x="51" y="235"/>
                  <a:pt x="51" y="235"/>
                  <a:pt x="51" y="235"/>
                </a:cubicBezTo>
                <a:cubicBezTo>
                  <a:pt x="50" y="235"/>
                  <a:pt x="50" y="235"/>
                  <a:pt x="50" y="235"/>
                </a:cubicBezTo>
                <a:cubicBezTo>
                  <a:pt x="48" y="232"/>
                  <a:pt x="47" y="232"/>
                  <a:pt x="46" y="232"/>
                </a:cubicBezTo>
                <a:cubicBezTo>
                  <a:pt x="46" y="232"/>
                  <a:pt x="45" y="232"/>
                  <a:pt x="40" y="233"/>
                </a:cubicBezTo>
                <a:cubicBezTo>
                  <a:pt x="38" y="234"/>
                  <a:pt x="36" y="234"/>
                  <a:pt x="34" y="235"/>
                </a:cubicBezTo>
                <a:cubicBezTo>
                  <a:pt x="28" y="237"/>
                  <a:pt x="24" y="238"/>
                  <a:pt x="22" y="238"/>
                </a:cubicBezTo>
                <a:cubicBezTo>
                  <a:pt x="21" y="237"/>
                  <a:pt x="20" y="234"/>
                  <a:pt x="19" y="233"/>
                </a:cubicBezTo>
                <a:cubicBezTo>
                  <a:pt x="20" y="232"/>
                  <a:pt x="23" y="229"/>
                  <a:pt x="28" y="224"/>
                </a:cubicBezTo>
                <a:cubicBezTo>
                  <a:pt x="29" y="223"/>
                  <a:pt x="31" y="221"/>
                  <a:pt x="32" y="220"/>
                </a:cubicBezTo>
                <a:cubicBezTo>
                  <a:pt x="36" y="216"/>
                  <a:pt x="37" y="216"/>
                  <a:pt x="37" y="215"/>
                </a:cubicBezTo>
                <a:cubicBezTo>
                  <a:pt x="37" y="215"/>
                  <a:pt x="37" y="215"/>
                  <a:pt x="37" y="214"/>
                </a:cubicBezTo>
                <a:cubicBezTo>
                  <a:pt x="37" y="213"/>
                  <a:pt x="37" y="212"/>
                  <a:pt x="36" y="210"/>
                </a:cubicBezTo>
                <a:cubicBezTo>
                  <a:pt x="36" y="208"/>
                  <a:pt x="36" y="208"/>
                  <a:pt x="36" y="208"/>
                </a:cubicBezTo>
                <a:cubicBezTo>
                  <a:pt x="35" y="208"/>
                  <a:pt x="35" y="208"/>
                  <a:pt x="35" y="208"/>
                </a:cubicBezTo>
                <a:cubicBezTo>
                  <a:pt x="34" y="205"/>
                  <a:pt x="33" y="205"/>
                  <a:pt x="32" y="204"/>
                </a:cubicBezTo>
                <a:cubicBezTo>
                  <a:pt x="31" y="204"/>
                  <a:pt x="31" y="204"/>
                  <a:pt x="26" y="204"/>
                </a:cubicBezTo>
                <a:cubicBezTo>
                  <a:pt x="24" y="204"/>
                  <a:pt x="21" y="205"/>
                  <a:pt x="19" y="205"/>
                </a:cubicBezTo>
                <a:cubicBezTo>
                  <a:pt x="13" y="205"/>
                  <a:pt x="9" y="205"/>
                  <a:pt x="7" y="204"/>
                </a:cubicBezTo>
                <a:cubicBezTo>
                  <a:pt x="7" y="204"/>
                  <a:pt x="6" y="201"/>
                  <a:pt x="6" y="199"/>
                </a:cubicBezTo>
                <a:cubicBezTo>
                  <a:pt x="6" y="199"/>
                  <a:pt x="6" y="199"/>
                  <a:pt x="6" y="199"/>
                </a:cubicBezTo>
                <a:cubicBezTo>
                  <a:pt x="6" y="198"/>
                  <a:pt x="10" y="196"/>
                  <a:pt x="15" y="193"/>
                </a:cubicBezTo>
                <a:cubicBezTo>
                  <a:pt x="17" y="192"/>
                  <a:pt x="19" y="191"/>
                  <a:pt x="21" y="190"/>
                </a:cubicBezTo>
                <a:cubicBezTo>
                  <a:pt x="26" y="187"/>
                  <a:pt x="26" y="187"/>
                  <a:pt x="27" y="186"/>
                </a:cubicBezTo>
                <a:cubicBezTo>
                  <a:pt x="27" y="185"/>
                  <a:pt x="27" y="185"/>
                  <a:pt x="27" y="184"/>
                </a:cubicBezTo>
                <a:cubicBezTo>
                  <a:pt x="27" y="183"/>
                  <a:pt x="27" y="181"/>
                  <a:pt x="27" y="181"/>
                </a:cubicBezTo>
                <a:cubicBezTo>
                  <a:pt x="27" y="179"/>
                  <a:pt x="27" y="179"/>
                  <a:pt x="27" y="179"/>
                </a:cubicBezTo>
                <a:cubicBezTo>
                  <a:pt x="26" y="179"/>
                  <a:pt x="26" y="179"/>
                  <a:pt x="26" y="179"/>
                </a:cubicBezTo>
                <a:cubicBezTo>
                  <a:pt x="26" y="176"/>
                  <a:pt x="25" y="175"/>
                  <a:pt x="25" y="174"/>
                </a:cubicBezTo>
                <a:cubicBezTo>
                  <a:pt x="24" y="174"/>
                  <a:pt x="23" y="174"/>
                  <a:pt x="18" y="173"/>
                </a:cubicBezTo>
                <a:cubicBezTo>
                  <a:pt x="16" y="172"/>
                  <a:pt x="14" y="172"/>
                  <a:pt x="12" y="172"/>
                </a:cubicBezTo>
                <a:cubicBezTo>
                  <a:pt x="6" y="170"/>
                  <a:pt x="2" y="169"/>
                  <a:pt x="1" y="169"/>
                </a:cubicBezTo>
                <a:cubicBezTo>
                  <a:pt x="0" y="168"/>
                  <a:pt x="0" y="167"/>
                  <a:pt x="0" y="165"/>
                </a:cubicBezTo>
                <a:close/>
                <a:moveTo>
                  <a:pt x="252" y="156"/>
                </a:moveTo>
                <a:cubicBezTo>
                  <a:pt x="252" y="104"/>
                  <a:pt x="209" y="62"/>
                  <a:pt x="157" y="62"/>
                </a:cubicBezTo>
                <a:cubicBezTo>
                  <a:pt x="105" y="62"/>
                  <a:pt x="62" y="104"/>
                  <a:pt x="62" y="156"/>
                </a:cubicBezTo>
                <a:cubicBezTo>
                  <a:pt x="62" y="209"/>
                  <a:pt x="105" y="251"/>
                  <a:pt x="157" y="251"/>
                </a:cubicBezTo>
                <a:cubicBezTo>
                  <a:pt x="209" y="251"/>
                  <a:pt x="252" y="209"/>
                  <a:pt x="252" y="156"/>
                </a:cubicBezTo>
                <a:close/>
              </a:path>
            </a:pathLst>
          </a:custGeom>
          <a:solidFill>
            <a:srgbClr val="F04077"/>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92" name="Freeform 5">
            <a:extLst>
              <a:ext uri="{FF2B5EF4-FFF2-40B4-BE49-F238E27FC236}">
                <a16:creationId xmlns:a16="http://schemas.microsoft.com/office/drawing/2014/main" xmlns="" id="{33ADFFEE-B249-4134-BEC5-02ADE3E37E44}"/>
              </a:ext>
            </a:extLst>
          </p:cNvPr>
          <p:cNvSpPr>
            <a:spLocks noEditPoints="1"/>
          </p:cNvSpPr>
          <p:nvPr/>
        </p:nvSpPr>
        <p:spPr bwMode="auto">
          <a:xfrm>
            <a:off x="5481638" y="4249738"/>
            <a:ext cx="1773237" cy="1771650"/>
          </a:xfrm>
          <a:custGeom>
            <a:avLst/>
            <a:gdLst>
              <a:gd name="T0" fmla="*/ 2147483647 w 360"/>
              <a:gd name="T1" fmla="*/ 2147483647 h 360"/>
              <a:gd name="T2" fmla="*/ 2147483647 w 360"/>
              <a:gd name="T3" fmla="*/ 2147483647 h 360"/>
              <a:gd name="T4" fmla="*/ 2147483647 w 360"/>
              <a:gd name="T5" fmla="*/ 2147483647 h 360"/>
              <a:gd name="T6" fmla="*/ 2147483647 w 360"/>
              <a:gd name="T7" fmla="*/ 2147483647 h 360"/>
              <a:gd name="T8" fmla="*/ 2147483647 w 360"/>
              <a:gd name="T9" fmla="*/ 2147483647 h 360"/>
              <a:gd name="T10" fmla="*/ 2147483647 w 360"/>
              <a:gd name="T11" fmla="*/ 2147483647 h 360"/>
              <a:gd name="T12" fmla="*/ 2147483647 w 360"/>
              <a:gd name="T13" fmla="*/ 2147483647 h 360"/>
              <a:gd name="T14" fmla="*/ 2147483647 w 360"/>
              <a:gd name="T15" fmla="*/ 2147483647 h 360"/>
              <a:gd name="T16" fmla="*/ 2147483647 w 360"/>
              <a:gd name="T17" fmla="*/ 2147483647 h 360"/>
              <a:gd name="T18" fmla="*/ 2147483647 w 360"/>
              <a:gd name="T19" fmla="*/ 2147483647 h 360"/>
              <a:gd name="T20" fmla="*/ 2147483647 w 360"/>
              <a:gd name="T21" fmla="*/ 2147483647 h 360"/>
              <a:gd name="T22" fmla="*/ 2147483647 w 360"/>
              <a:gd name="T23" fmla="*/ 2147483647 h 360"/>
              <a:gd name="T24" fmla="*/ 2147483647 w 360"/>
              <a:gd name="T25" fmla="*/ 2147483647 h 360"/>
              <a:gd name="T26" fmla="*/ 2147483647 w 360"/>
              <a:gd name="T27" fmla="*/ 2147483647 h 360"/>
              <a:gd name="T28" fmla="*/ 2147483647 w 360"/>
              <a:gd name="T29" fmla="*/ 2147483647 h 360"/>
              <a:gd name="T30" fmla="*/ 2147483647 w 360"/>
              <a:gd name="T31" fmla="*/ 2147483647 h 360"/>
              <a:gd name="T32" fmla="*/ 2147483647 w 360"/>
              <a:gd name="T33" fmla="*/ 2147483647 h 360"/>
              <a:gd name="T34" fmla="*/ 2147483647 w 360"/>
              <a:gd name="T35" fmla="*/ 2147483647 h 360"/>
              <a:gd name="T36" fmla="*/ 2147483647 w 360"/>
              <a:gd name="T37" fmla="*/ 2147483647 h 360"/>
              <a:gd name="T38" fmla="*/ 2147483647 w 360"/>
              <a:gd name="T39" fmla="*/ 2147483647 h 360"/>
              <a:gd name="T40" fmla="*/ 2147483647 w 360"/>
              <a:gd name="T41" fmla="*/ 2147483647 h 360"/>
              <a:gd name="T42" fmla="*/ 2147483647 w 360"/>
              <a:gd name="T43" fmla="*/ 2147483647 h 360"/>
              <a:gd name="T44" fmla="*/ 2147483647 w 360"/>
              <a:gd name="T45" fmla="*/ 2147483647 h 360"/>
              <a:gd name="T46" fmla="*/ 2147483647 w 360"/>
              <a:gd name="T47" fmla="*/ 2147483647 h 360"/>
              <a:gd name="T48" fmla="*/ 2147483647 w 360"/>
              <a:gd name="T49" fmla="*/ 2147483647 h 360"/>
              <a:gd name="T50" fmla="*/ 2147483647 w 360"/>
              <a:gd name="T51" fmla="*/ 2147483647 h 360"/>
              <a:gd name="T52" fmla="*/ 2147483647 w 360"/>
              <a:gd name="T53" fmla="*/ 2147483647 h 360"/>
              <a:gd name="T54" fmla="*/ 2147483647 w 360"/>
              <a:gd name="T55" fmla="*/ 2147483647 h 360"/>
              <a:gd name="T56" fmla="*/ 2147483647 w 360"/>
              <a:gd name="T57" fmla="*/ 2147483647 h 360"/>
              <a:gd name="T58" fmla="*/ 2147483647 w 360"/>
              <a:gd name="T59" fmla="*/ 2147483647 h 360"/>
              <a:gd name="T60" fmla="*/ 2147483647 w 360"/>
              <a:gd name="T61" fmla="*/ 2147483647 h 360"/>
              <a:gd name="T62" fmla="*/ 2147483647 w 360"/>
              <a:gd name="T63" fmla="*/ 2147483647 h 360"/>
              <a:gd name="T64" fmla="*/ 2147483647 w 360"/>
              <a:gd name="T65" fmla="*/ 2147483647 h 360"/>
              <a:gd name="T66" fmla="*/ 2147483647 w 360"/>
              <a:gd name="T67" fmla="*/ 2147483647 h 360"/>
              <a:gd name="T68" fmla="*/ 2147483647 w 360"/>
              <a:gd name="T69" fmla="*/ 2147483647 h 360"/>
              <a:gd name="T70" fmla="*/ 2147483647 w 360"/>
              <a:gd name="T71" fmla="*/ 2147483647 h 360"/>
              <a:gd name="T72" fmla="*/ 2147483647 w 360"/>
              <a:gd name="T73" fmla="*/ 2147483647 h 360"/>
              <a:gd name="T74" fmla="*/ 2147483647 w 360"/>
              <a:gd name="T75" fmla="*/ 2147483647 h 360"/>
              <a:gd name="T76" fmla="*/ 2147483647 w 360"/>
              <a:gd name="T77" fmla="*/ 2147483647 h 360"/>
              <a:gd name="T78" fmla="*/ 2147483647 w 360"/>
              <a:gd name="T79" fmla="*/ 2147483647 h 360"/>
              <a:gd name="T80" fmla="*/ 2147483647 w 360"/>
              <a:gd name="T81" fmla="*/ 2147483647 h 360"/>
              <a:gd name="T82" fmla="*/ 2147483647 w 360"/>
              <a:gd name="T83" fmla="*/ 2147483647 h 360"/>
              <a:gd name="T84" fmla="*/ 2147483647 w 360"/>
              <a:gd name="T85" fmla="*/ 2147483647 h 360"/>
              <a:gd name="T86" fmla="*/ 2147483647 w 360"/>
              <a:gd name="T87" fmla="*/ 2147483647 h 360"/>
              <a:gd name="T88" fmla="*/ 2147483647 w 360"/>
              <a:gd name="T89" fmla="*/ 2147483647 h 360"/>
              <a:gd name="T90" fmla="*/ 2147483647 w 360"/>
              <a:gd name="T91" fmla="*/ 2147483647 h 360"/>
              <a:gd name="T92" fmla="*/ 2147483647 w 360"/>
              <a:gd name="T93" fmla="*/ 2147483647 h 360"/>
              <a:gd name="T94" fmla="*/ 2147483647 w 360"/>
              <a:gd name="T95" fmla="*/ 2147483647 h 360"/>
              <a:gd name="T96" fmla="*/ 2147483647 w 360"/>
              <a:gd name="T97" fmla="*/ 2147483647 h 360"/>
              <a:gd name="T98" fmla="*/ 2147483647 w 360"/>
              <a:gd name="T99" fmla="*/ 2147483647 h 360"/>
              <a:gd name="T100" fmla="*/ 2147483647 w 360"/>
              <a:gd name="T101" fmla="*/ 2147483647 h 360"/>
              <a:gd name="T102" fmla="*/ 2147483647 w 360"/>
              <a:gd name="T103" fmla="*/ 2147483647 h 360"/>
              <a:gd name="T104" fmla="*/ 2147483647 w 360"/>
              <a:gd name="T105" fmla="*/ 2147483647 h 360"/>
              <a:gd name="T106" fmla="*/ 2147483647 w 360"/>
              <a:gd name="T107" fmla="*/ 2147483647 h 360"/>
              <a:gd name="T108" fmla="*/ 2147483647 w 360"/>
              <a:gd name="T109" fmla="*/ 2147483647 h 360"/>
              <a:gd name="T110" fmla="*/ 2147483647 w 360"/>
              <a:gd name="T111" fmla="*/ 2147483647 h 36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60" h="360">
                <a:moveTo>
                  <a:pt x="0" y="166"/>
                </a:moveTo>
                <a:cubicBezTo>
                  <a:pt x="0" y="165"/>
                  <a:pt x="0" y="164"/>
                  <a:pt x="0" y="164"/>
                </a:cubicBezTo>
                <a:cubicBezTo>
                  <a:pt x="1" y="163"/>
                  <a:pt x="6" y="162"/>
                  <a:pt x="13" y="161"/>
                </a:cubicBezTo>
                <a:cubicBezTo>
                  <a:pt x="16" y="161"/>
                  <a:pt x="18" y="160"/>
                  <a:pt x="20" y="160"/>
                </a:cubicBezTo>
                <a:cubicBezTo>
                  <a:pt x="27" y="159"/>
                  <a:pt x="28" y="159"/>
                  <a:pt x="28" y="158"/>
                </a:cubicBezTo>
                <a:cubicBezTo>
                  <a:pt x="29" y="157"/>
                  <a:pt x="30" y="156"/>
                  <a:pt x="30" y="152"/>
                </a:cubicBezTo>
                <a:cubicBezTo>
                  <a:pt x="30" y="152"/>
                  <a:pt x="30" y="152"/>
                  <a:pt x="30" y="152"/>
                </a:cubicBezTo>
                <a:cubicBezTo>
                  <a:pt x="30" y="152"/>
                  <a:pt x="30" y="152"/>
                  <a:pt x="30" y="152"/>
                </a:cubicBezTo>
                <a:cubicBezTo>
                  <a:pt x="31" y="151"/>
                  <a:pt x="31" y="150"/>
                  <a:pt x="31" y="148"/>
                </a:cubicBezTo>
                <a:cubicBezTo>
                  <a:pt x="31" y="147"/>
                  <a:pt x="31" y="146"/>
                  <a:pt x="31" y="145"/>
                </a:cubicBezTo>
                <a:cubicBezTo>
                  <a:pt x="30" y="144"/>
                  <a:pt x="29" y="143"/>
                  <a:pt x="24" y="141"/>
                </a:cubicBezTo>
                <a:cubicBezTo>
                  <a:pt x="22" y="139"/>
                  <a:pt x="20" y="138"/>
                  <a:pt x="18" y="137"/>
                </a:cubicBezTo>
                <a:cubicBezTo>
                  <a:pt x="12" y="133"/>
                  <a:pt x="8" y="130"/>
                  <a:pt x="7" y="129"/>
                </a:cubicBezTo>
                <a:cubicBezTo>
                  <a:pt x="7" y="129"/>
                  <a:pt x="7" y="129"/>
                  <a:pt x="7" y="128"/>
                </a:cubicBezTo>
                <a:cubicBezTo>
                  <a:pt x="7" y="126"/>
                  <a:pt x="8" y="123"/>
                  <a:pt x="9" y="123"/>
                </a:cubicBezTo>
                <a:cubicBezTo>
                  <a:pt x="10" y="123"/>
                  <a:pt x="15" y="122"/>
                  <a:pt x="22" y="123"/>
                </a:cubicBezTo>
                <a:cubicBezTo>
                  <a:pt x="25" y="123"/>
                  <a:pt x="27" y="124"/>
                  <a:pt x="29" y="124"/>
                </a:cubicBezTo>
                <a:cubicBezTo>
                  <a:pt x="36" y="124"/>
                  <a:pt x="36" y="124"/>
                  <a:pt x="37" y="124"/>
                </a:cubicBezTo>
                <a:cubicBezTo>
                  <a:pt x="38" y="123"/>
                  <a:pt x="39" y="122"/>
                  <a:pt x="41" y="119"/>
                </a:cubicBezTo>
                <a:cubicBezTo>
                  <a:pt x="41" y="119"/>
                  <a:pt x="41" y="119"/>
                  <a:pt x="41" y="119"/>
                </a:cubicBezTo>
                <a:cubicBezTo>
                  <a:pt x="41" y="118"/>
                  <a:pt x="41" y="118"/>
                  <a:pt x="41" y="118"/>
                </a:cubicBezTo>
                <a:cubicBezTo>
                  <a:pt x="42" y="116"/>
                  <a:pt x="43" y="114"/>
                  <a:pt x="43" y="113"/>
                </a:cubicBezTo>
                <a:cubicBezTo>
                  <a:pt x="43" y="113"/>
                  <a:pt x="43" y="112"/>
                  <a:pt x="43" y="111"/>
                </a:cubicBezTo>
                <a:cubicBezTo>
                  <a:pt x="42" y="111"/>
                  <a:pt x="42" y="110"/>
                  <a:pt x="38" y="106"/>
                </a:cubicBezTo>
                <a:cubicBezTo>
                  <a:pt x="36" y="104"/>
                  <a:pt x="34" y="103"/>
                  <a:pt x="32" y="101"/>
                </a:cubicBezTo>
                <a:cubicBezTo>
                  <a:pt x="27" y="95"/>
                  <a:pt x="24" y="92"/>
                  <a:pt x="23" y="91"/>
                </a:cubicBezTo>
                <a:cubicBezTo>
                  <a:pt x="24" y="89"/>
                  <a:pt x="26" y="86"/>
                  <a:pt x="27" y="85"/>
                </a:cubicBezTo>
                <a:cubicBezTo>
                  <a:pt x="28" y="85"/>
                  <a:pt x="32" y="86"/>
                  <a:pt x="40" y="88"/>
                </a:cubicBezTo>
                <a:cubicBezTo>
                  <a:pt x="42" y="89"/>
                  <a:pt x="44" y="90"/>
                  <a:pt x="46" y="91"/>
                </a:cubicBezTo>
                <a:cubicBezTo>
                  <a:pt x="52" y="93"/>
                  <a:pt x="53" y="93"/>
                  <a:pt x="54" y="93"/>
                </a:cubicBezTo>
                <a:cubicBezTo>
                  <a:pt x="55" y="92"/>
                  <a:pt x="56" y="92"/>
                  <a:pt x="58" y="88"/>
                </a:cubicBezTo>
                <a:cubicBezTo>
                  <a:pt x="59" y="88"/>
                  <a:pt x="59" y="88"/>
                  <a:pt x="59" y="88"/>
                </a:cubicBezTo>
                <a:cubicBezTo>
                  <a:pt x="59" y="88"/>
                  <a:pt x="59" y="88"/>
                  <a:pt x="59" y="88"/>
                </a:cubicBezTo>
                <a:cubicBezTo>
                  <a:pt x="62" y="84"/>
                  <a:pt x="62" y="83"/>
                  <a:pt x="62" y="83"/>
                </a:cubicBezTo>
                <a:cubicBezTo>
                  <a:pt x="62" y="82"/>
                  <a:pt x="62" y="82"/>
                  <a:pt x="62" y="82"/>
                </a:cubicBezTo>
                <a:cubicBezTo>
                  <a:pt x="62" y="81"/>
                  <a:pt x="62" y="80"/>
                  <a:pt x="59" y="75"/>
                </a:cubicBezTo>
                <a:cubicBezTo>
                  <a:pt x="57" y="73"/>
                  <a:pt x="56" y="71"/>
                  <a:pt x="54" y="69"/>
                </a:cubicBezTo>
                <a:cubicBezTo>
                  <a:pt x="51" y="63"/>
                  <a:pt x="49" y="58"/>
                  <a:pt x="48" y="57"/>
                </a:cubicBezTo>
                <a:cubicBezTo>
                  <a:pt x="49" y="56"/>
                  <a:pt x="52" y="53"/>
                  <a:pt x="53" y="52"/>
                </a:cubicBezTo>
                <a:cubicBezTo>
                  <a:pt x="54" y="53"/>
                  <a:pt x="58" y="55"/>
                  <a:pt x="64" y="59"/>
                </a:cubicBezTo>
                <a:cubicBezTo>
                  <a:pt x="67" y="60"/>
                  <a:pt x="69" y="61"/>
                  <a:pt x="70" y="62"/>
                </a:cubicBezTo>
                <a:cubicBezTo>
                  <a:pt x="76" y="66"/>
                  <a:pt x="77" y="66"/>
                  <a:pt x="78" y="66"/>
                </a:cubicBezTo>
                <a:cubicBezTo>
                  <a:pt x="79" y="66"/>
                  <a:pt x="80" y="65"/>
                  <a:pt x="83" y="63"/>
                </a:cubicBezTo>
                <a:cubicBezTo>
                  <a:pt x="84" y="63"/>
                  <a:pt x="84" y="63"/>
                  <a:pt x="84" y="63"/>
                </a:cubicBezTo>
                <a:cubicBezTo>
                  <a:pt x="84" y="62"/>
                  <a:pt x="84" y="62"/>
                  <a:pt x="84" y="62"/>
                </a:cubicBezTo>
                <a:cubicBezTo>
                  <a:pt x="87" y="60"/>
                  <a:pt x="88" y="59"/>
                  <a:pt x="88" y="57"/>
                </a:cubicBezTo>
                <a:cubicBezTo>
                  <a:pt x="88" y="56"/>
                  <a:pt x="88" y="56"/>
                  <a:pt x="86" y="50"/>
                </a:cubicBezTo>
                <a:cubicBezTo>
                  <a:pt x="85" y="48"/>
                  <a:pt x="84" y="46"/>
                  <a:pt x="84" y="43"/>
                </a:cubicBezTo>
                <a:cubicBezTo>
                  <a:pt x="81" y="36"/>
                  <a:pt x="80" y="31"/>
                  <a:pt x="80" y="30"/>
                </a:cubicBezTo>
                <a:cubicBezTo>
                  <a:pt x="81" y="29"/>
                  <a:pt x="84" y="27"/>
                  <a:pt x="86" y="27"/>
                </a:cubicBezTo>
                <a:cubicBezTo>
                  <a:pt x="87" y="27"/>
                  <a:pt x="90" y="30"/>
                  <a:pt x="96" y="35"/>
                </a:cubicBezTo>
                <a:cubicBezTo>
                  <a:pt x="97" y="37"/>
                  <a:pt x="99" y="39"/>
                  <a:pt x="100" y="40"/>
                </a:cubicBezTo>
                <a:cubicBezTo>
                  <a:pt x="105" y="45"/>
                  <a:pt x="106" y="45"/>
                  <a:pt x="107" y="46"/>
                </a:cubicBezTo>
                <a:cubicBezTo>
                  <a:pt x="108" y="46"/>
                  <a:pt x="109" y="46"/>
                  <a:pt x="112" y="44"/>
                </a:cubicBezTo>
                <a:cubicBezTo>
                  <a:pt x="114" y="44"/>
                  <a:pt x="114" y="44"/>
                  <a:pt x="114" y="44"/>
                </a:cubicBezTo>
                <a:cubicBezTo>
                  <a:pt x="114" y="43"/>
                  <a:pt x="114" y="43"/>
                  <a:pt x="114" y="43"/>
                </a:cubicBezTo>
                <a:cubicBezTo>
                  <a:pt x="118" y="42"/>
                  <a:pt x="118" y="40"/>
                  <a:pt x="119" y="40"/>
                </a:cubicBezTo>
                <a:cubicBezTo>
                  <a:pt x="119" y="39"/>
                  <a:pt x="119" y="39"/>
                  <a:pt x="119" y="39"/>
                </a:cubicBezTo>
                <a:cubicBezTo>
                  <a:pt x="119" y="39"/>
                  <a:pt x="119" y="39"/>
                  <a:pt x="119" y="39"/>
                </a:cubicBezTo>
                <a:cubicBezTo>
                  <a:pt x="119" y="38"/>
                  <a:pt x="119" y="36"/>
                  <a:pt x="118" y="32"/>
                </a:cubicBezTo>
                <a:cubicBezTo>
                  <a:pt x="118" y="30"/>
                  <a:pt x="118" y="27"/>
                  <a:pt x="118" y="24"/>
                </a:cubicBezTo>
                <a:cubicBezTo>
                  <a:pt x="117" y="19"/>
                  <a:pt x="117" y="13"/>
                  <a:pt x="117" y="11"/>
                </a:cubicBezTo>
                <a:cubicBezTo>
                  <a:pt x="117" y="11"/>
                  <a:pt x="117" y="11"/>
                  <a:pt x="117" y="11"/>
                </a:cubicBezTo>
                <a:cubicBezTo>
                  <a:pt x="118" y="10"/>
                  <a:pt x="122" y="9"/>
                  <a:pt x="124" y="9"/>
                </a:cubicBezTo>
                <a:cubicBezTo>
                  <a:pt x="124" y="10"/>
                  <a:pt x="127" y="14"/>
                  <a:pt x="131" y="20"/>
                </a:cubicBezTo>
                <a:cubicBezTo>
                  <a:pt x="132" y="22"/>
                  <a:pt x="134" y="24"/>
                  <a:pt x="135" y="26"/>
                </a:cubicBezTo>
                <a:cubicBezTo>
                  <a:pt x="138" y="31"/>
                  <a:pt x="139" y="32"/>
                  <a:pt x="140" y="32"/>
                </a:cubicBezTo>
                <a:cubicBezTo>
                  <a:pt x="140" y="33"/>
                  <a:pt x="142" y="33"/>
                  <a:pt x="146" y="32"/>
                </a:cubicBezTo>
                <a:cubicBezTo>
                  <a:pt x="148" y="33"/>
                  <a:pt x="148" y="33"/>
                  <a:pt x="148" y="33"/>
                </a:cubicBezTo>
                <a:cubicBezTo>
                  <a:pt x="148" y="32"/>
                  <a:pt x="148" y="32"/>
                  <a:pt x="148" y="32"/>
                </a:cubicBezTo>
                <a:cubicBezTo>
                  <a:pt x="150" y="31"/>
                  <a:pt x="152" y="30"/>
                  <a:pt x="153" y="29"/>
                </a:cubicBezTo>
                <a:cubicBezTo>
                  <a:pt x="153" y="29"/>
                  <a:pt x="153" y="28"/>
                  <a:pt x="154" y="24"/>
                </a:cubicBezTo>
                <a:cubicBezTo>
                  <a:pt x="154" y="20"/>
                  <a:pt x="154" y="20"/>
                  <a:pt x="154" y="20"/>
                </a:cubicBezTo>
                <a:cubicBezTo>
                  <a:pt x="155" y="18"/>
                  <a:pt x="155" y="16"/>
                  <a:pt x="155" y="14"/>
                </a:cubicBezTo>
                <a:cubicBezTo>
                  <a:pt x="156" y="7"/>
                  <a:pt x="157" y="3"/>
                  <a:pt x="158" y="1"/>
                </a:cubicBezTo>
                <a:cubicBezTo>
                  <a:pt x="159" y="1"/>
                  <a:pt x="163" y="0"/>
                  <a:pt x="164" y="1"/>
                </a:cubicBezTo>
                <a:cubicBezTo>
                  <a:pt x="165" y="2"/>
                  <a:pt x="167" y="6"/>
                  <a:pt x="169" y="13"/>
                </a:cubicBezTo>
                <a:cubicBezTo>
                  <a:pt x="170" y="15"/>
                  <a:pt x="171" y="18"/>
                  <a:pt x="172" y="20"/>
                </a:cubicBezTo>
                <a:cubicBezTo>
                  <a:pt x="173" y="26"/>
                  <a:pt x="174" y="27"/>
                  <a:pt x="175" y="27"/>
                </a:cubicBezTo>
                <a:cubicBezTo>
                  <a:pt x="175" y="28"/>
                  <a:pt x="177" y="28"/>
                  <a:pt x="181" y="28"/>
                </a:cubicBezTo>
                <a:cubicBezTo>
                  <a:pt x="181" y="29"/>
                  <a:pt x="181" y="29"/>
                  <a:pt x="181" y="29"/>
                </a:cubicBezTo>
                <a:cubicBezTo>
                  <a:pt x="182" y="28"/>
                  <a:pt x="182" y="28"/>
                  <a:pt x="182" y="28"/>
                </a:cubicBezTo>
                <a:cubicBezTo>
                  <a:pt x="187" y="29"/>
                  <a:pt x="188" y="28"/>
                  <a:pt x="188" y="27"/>
                </a:cubicBezTo>
                <a:cubicBezTo>
                  <a:pt x="189" y="27"/>
                  <a:pt x="189" y="26"/>
                  <a:pt x="191" y="21"/>
                </a:cubicBezTo>
                <a:cubicBezTo>
                  <a:pt x="192" y="18"/>
                  <a:pt x="193" y="16"/>
                  <a:pt x="194" y="13"/>
                </a:cubicBezTo>
                <a:cubicBezTo>
                  <a:pt x="197" y="7"/>
                  <a:pt x="199" y="2"/>
                  <a:pt x="200" y="1"/>
                </a:cubicBezTo>
                <a:cubicBezTo>
                  <a:pt x="201" y="1"/>
                  <a:pt x="205" y="1"/>
                  <a:pt x="206" y="2"/>
                </a:cubicBezTo>
                <a:cubicBezTo>
                  <a:pt x="207" y="3"/>
                  <a:pt x="207" y="8"/>
                  <a:pt x="208" y="15"/>
                </a:cubicBezTo>
                <a:cubicBezTo>
                  <a:pt x="208" y="18"/>
                  <a:pt x="209" y="20"/>
                  <a:pt x="209" y="22"/>
                </a:cubicBezTo>
                <a:cubicBezTo>
                  <a:pt x="209" y="29"/>
                  <a:pt x="209" y="30"/>
                  <a:pt x="210" y="30"/>
                </a:cubicBezTo>
                <a:cubicBezTo>
                  <a:pt x="211" y="31"/>
                  <a:pt x="212" y="32"/>
                  <a:pt x="216" y="33"/>
                </a:cubicBezTo>
                <a:cubicBezTo>
                  <a:pt x="216" y="33"/>
                  <a:pt x="216" y="33"/>
                  <a:pt x="216" y="33"/>
                </a:cubicBezTo>
                <a:cubicBezTo>
                  <a:pt x="217" y="33"/>
                  <a:pt x="217" y="33"/>
                  <a:pt x="217" y="33"/>
                </a:cubicBezTo>
                <a:cubicBezTo>
                  <a:pt x="221" y="34"/>
                  <a:pt x="222" y="34"/>
                  <a:pt x="223" y="33"/>
                </a:cubicBezTo>
                <a:cubicBezTo>
                  <a:pt x="224" y="33"/>
                  <a:pt x="225" y="32"/>
                  <a:pt x="228" y="28"/>
                </a:cubicBezTo>
                <a:cubicBezTo>
                  <a:pt x="229" y="26"/>
                  <a:pt x="230" y="23"/>
                  <a:pt x="232" y="21"/>
                </a:cubicBezTo>
                <a:cubicBezTo>
                  <a:pt x="236" y="15"/>
                  <a:pt x="239" y="12"/>
                  <a:pt x="240" y="11"/>
                </a:cubicBezTo>
                <a:cubicBezTo>
                  <a:pt x="242" y="11"/>
                  <a:pt x="246" y="12"/>
                  <a:pt x="247" y="13"/>
                </a:cubicBezTo>
                <a:cubicBezTo>
                  <a:pt x="247" y="14"/>
                  <a:pt x="247" y="18"/>
                  <a:pt x="246" y="24"/>
                </a:cubicBezTo>
                <a:cubicBezTo>
                  <a:pt x="246" y="25"/>
                  <a:pt x="245" y="26"/>
                  <a:pt x="245" y="26"/>
                </a:cubicBezTo>
                <a:cubicBezTo>
                  <a:pt x="245" y="29"/>
                  <a:pt x="245" y="31"/>
                  <a:pt x="244" y="33"/>
                </a:cubicBezTo>
                <a:cubicBezTo>
                  <a:pt x="244" y="35"/>
                  <a:pt x="244" y="37"/>
                  <a:pt x="244" y="38"/>
                </a:cubicBezTo>
                <a:cubicBezTo>
                  <a:pt x="243" y="40"/>
                  <a:pt x="243" y="41"/>
                  <a:pt x="244" y="41"/>
                </a:cubicBezTo>
                <a:cubicBezTo>
                  <a:pt x="244" y="42"/>
                  <a:pt x="245" y="43"/>
                  <a:pt x="249" y="45"/>
                </a:cubicBezTo>
                <a:cubicBezTo>
                  <a:pt x="249" y="47"/>
                  <a:pt x="249" y="47"/>
                  <a:pt x="249" y="47"/>
                </a:cubicBezTo>
                <a:cubicBezTo>
                  <a:pt x="250" y="46"/>
                  <a:pt x="250" y="46"/>
                  <a:pt x="250" y="46"/>
                </a:cubicBezTo>
                <a:cubicBezTo>
                  <a:pt x="253" y="48"/>
                  <a:pt x="255" y="48"/>
                  <a:pt x="256" y="47"/>
                </a:cubicBezTo>
                <a:cubicBezTo>
                  <a:pt x="257" y="47"/>
                  <a:pt x="257" y="47"/>
                  <a:pt x="261" y="43"/>
                </a:cubicBezTo>
                <a:cubicBezTo>
                  <a:pt x="263" y="41"/>
                  <a:pt x="265" y="39"/>
                  <a:pt x="267" y="38"/>
                </a:cubicBezTo>
                <a:cubicBezTo>
                  <a:pt x="273" y="33"/>
                  <a:pt x="276" y="30"/>
                  <a:pt x="278" y="29"/>
                </a:cubicBezTo>
                <a:cubicBezTo>
                  <a:pt x="279" y="30"/>
                  <a:pt x="283" y="32"/>
                  <a:pt x="283" y="33"/>
                </a:cubicBezTo>
                <a:cubicBezTo>
                  <a:pt x="283" y="35"/>
                  <a:pt x="281" y="40"/>
                  <a:pt x="279" y="46"/>
                </a:cubicBezTo>
                <a:cubicBezTo>
                  <a:pt x="278" y="48"/>
                  <a:pt x="277" y="50"/>
                  <a:pt x="276" y="52"/>
                </a:cubicBezTo>
                <a:cubicBezTo>
                  <a:pt x="275" y="56"/>
                  <a:pt x="274" y="58"/>
                  <a:pt x="274" y="59"/>
                </a:cubicBezTo>
                <a:cubicBezTo>
                  <a:pt x="274" y="59"/>
                  <a:pt x="274" y="59"/>
                  <a:pt x="274" y="59"/>
                </a:cubicBezTo>
                <a:cubicBezTo>
                  <a:pt x="274" y="60"/>
                  <a:pt x="274" y="60"/>
                  <a:pt x="274" y="60"/>
                </a:cubicBezTo>
                <a:cubicBezTo>
                  <a:pt x="274" y="61"/>
                  <a:pt x="275" y="62"/>
                  <a:pt x="278" y="64"/>
                </a:cubicBezTo>
                <a:cubicBezTo>
                  <a:pt x="278" y="66"/>
                  <a:pt x="278" y="66"/>
                  <a:pt x="278" y="66"/>
                </a:cubicBezTo>
                <a:cubicBezTo>
                  <a:pt x="279" y="66"/>
                  <a:pt x="279" y="66"/>
                  <a:pt x="279" y="66"/>
                </a:cubicBezTo>
                <a:cubicBezTo>
                  <a:pt x="282" y="68"/>
                  <a:pt x="283" y="69"/>
                  <a:pt x="284" y="69"/>
                </a:cubicBezTo>
                <a:cubicBezTo>
                  <a:pt x="285" y="69"/>
                  <a:pt x="286" y="68"/>
                  <a:pt x="291" y="65"/>
                </a:cubicBezTo>
                <a:cubicBezTo>
                  <a:pt x="293" y="64"/>
                  <a:pt x="295" y="63"/>
                  <a:pt x="298" y="62"/>
                </a:cubicBezTo>
                <a:cubicBezTo>
                  <a:pt x="304" y="58"/>
                  <a:pt x="308" y="56"/>
                  <a:pt x="310" y="56"/>
                </a:cubicBezTo>
                <a:cubicBezTo>
                  <a:pt x="311" y="57"/>
                  <a:pt x="314" y="60"/>
                  <a:pt x="314" y="61"/>
                </a:cubicBezTo>
                <a:cubicBezTo>
                  <a:pt x="314" y="62"/>
                  <a:pt x="312" y="66"/>
                  <a:pt x="307" y="72"/>
                </a:cubicBezTo>
                <a:cubicBezTo>
                  <a:pt x="306" y="74"/>
                  <a:pt x="305" y="76"/>
                  <a:pt x="303" y="78"/>
                </a:cubicBezTo>
                <a:cubicBezTo>
                  <a:pt x="300" y="83"/>
                  <a:pt x="299" y="84"/>
                  <a:pt x="299" y="85"/>
                </a:cubicBezTo>
                <a:cubicBezTo>
                  <a:pt x="299" y="85"/>
                  <a:pt x="299" y="85"/>
                  <a:pt x="299" y="85"/>
                </a:cubicBezTo>
                <a:cubicBezTo>
                  <a:pt x="299" y="85"/>
                  <a:pt x="299" y="85"/>
                  <a:pt x="299" y="85"/>
                </a:cubicBezTo>
                <a:cubicBezTo>
                  <a:pt x="299" y="86"/>
                  <a:pt x="300" y="88"/>
                  <a:pt x="302" y="90"/>
                </a:cubicBezTo>
                <a:cubicBezTo>
                  <a:pt x="302" y="93"/>
                  <a:pt x="302" y="93"/>
                  <a:pt x="302" y="93"/>
                </a:cubicBezTo>
                <a:cubicBezTo>
                  <a:pt x="303" y="92"/>
                  <a:pt x="303" y="92"/>
                  <a:pt x="303" y="92"/>
                </a:cubicBezTo>
                <a:cubicBezTo>
                  <a:pt x="305" y="95"/>
                  <a:pt x="306" y="96"/>
                  <a:pt x="307" y="96"/>
                </a:cubicBezTo>
                <a:cubicBezTo>
                  <a:pt x="308" y="96"/>
                  <a:pt x="309" y="96"/>
                  <a:pt x="314" y="94"/>
                </a:cubicBezTo>
                <a:cubicBezTo>
                  <a:pt x="317" y="94"/>
                  <a:pt x="319" y="93"/>
                  <a:pt x="322" y="92"/>
                </a:cubicBezTo>
                <a:cubicBezTo>
                  <a:pt x="329" y="90"/>
                  <a:pt x="334" y="89"/>
                  <a:pt x="335" y="89"/>
                </a:cubicBezTo>
                <a:cubicBezTo>
                  <a:pt x="336" y="90"/>
                  <a:pt x="338" y="94"/>
                  <a:pt x="338" y="95"/>
                </a:cubicBezTo>
                <a:cubicBezTo>
                  <a:pt x="337" y="96"/>
                  <a:pt x="335" y="99"/>
                  <a:pt x="329" y="105"/>
                </a:cubicBezTo>
                <a:cubicBezTo>
                  <a:pt x="327" y="106"/>
                  <a:pt x="325" y="108"/>
                  <a:pt x="324" y="109"/>
                </a:cubicBezTo>
                <a:cubicBezTo>
                  <a:pt x="319" y="113"/>
                  <a:pt x="318" y="114"/>
                  <a:pt x="318" y="115"/>
                </a:cubicBezTo>
                <a:cubicBezTo>
                  <a:pt x="318" y="115"/>
                  <a:pt x="318" y="115"/>
                  <a:pt x="318" y="115"/>
                </a:cubicBezTo>
                <a:cubicBezTo>
                  <a:pt x="318" y="117"/>
                  <a:pt x="318" y="118"/>
                  <a:pt x="319" y="121"/>
                </a:cubicBezTo>
                <a:cubicBezTo>
                  <a:pt x="319" y="123"/>
                  <a:pt x="319" y="123"/>
                  <a:pt x="319" y="123"/>
                </a:cubicBezTo>
                <a:cubicBezTo>
                  <a:pt x="320" y="123"/>
                  <a:pt x="320" y="123"/>
                  <a:pt x="320" y="123"/>
                </a:cubicBezTo>
                <a:cubicBezTo>
                  <a:pt x="321" y="126"/>
                  <a:pt x="322" y="127"/>
                  <a:pt x="323" y="128"/>
                </a:cubicBezTo>
                <a:cubicBezTo>
                  <a:pt x="324" y="128"/>
                  <a:pt x="325" y="128"/>
                  <a:pt x="331" y="128"/>
                </a:cubicBezTo>
                <a:cubicBezTo>
                  <a:pt x="333" y="128"/>
                  <a:pt x="336" y="127"/>
                  <a:pt x="338" y="127"/>
                </a:cubicBezTo>
                <a:cubicBezTo>
                  <a:pt x="346" y="127"/>
                  <a:pt x="350" y="127"/>
                  <a:pt x="352" y="128"/>
                </a:cubicBezTo>
                <a:cubicBezTo>
                  <a:pt x="352" y="129"/>
                  <a:pt x="354" y="132"/>
                  <a:pt x="353" y="134"/>
                </a:cubicBezTo>
                <a:cubicBezTo>
                  <a:pt x="353" y="134"/>
                  <a:pt x="353" y="134"/>
                  <a:pt x="353" y="134"/>
                </a:cubicBezTo>
                <a:cubicBezTo>
                  <a:pt x="352" y="135"/>
                  <a:pt x="349" y="138"/>
                  <a:pt x="342" y="141"/>
                </a:cubicBezTo>
                <a:cubicBezTo>
                  <a:pt x="340" y="142"/>
                  <a:pt x="338" y="143"/>
                  <a:pt x="336" y="144"/>
                </a:cubicBezTo>
                <a:cubicBezTo>
                  <a:pt x="330" y="147"/>
                  <a:pt x="329" y="148"/>
                  <a:pt x="329" y="149"/>
                </a:cubicBezTo>
                <a:cubicBezTo>
                  <a:pt x="329" y="149"/>
                  <a:pt x="329" y="149"/>
                  <a:pt x="329" y="150"/>
                </a:cubicBezTo>
                <a:cubicBezTo>
                  <a:pt x="329" y="151"/>
                  <a:pt x="329" y="153"/>
                  <a:pt x="329" y="155"/>
                </a:cubicBezTo>
                <a:cubicBezTo>
                  <a:pt x="328" y="157"/>
                  <a:pt x="328" y="157"/>
                  <a:pt x="328" y="157"/>
                </a:cubicBezTo>
                <a:cubicBezTo>
                  <a:pt x="329" y="157"/>
                  <a:pt x="329" y="157"/>
                  <a:pt x="329" y="157"/>
                </a:cubicBezTo>
                <a:cubicBezTo>
                  <a:pt x="330" y="160"/>
                  <a:pt x="331" y="162"/>
                  <a:pt x="331" y="162"/>
                </a:cubicBezTo>
                <a:cubicBezTo>
                  <a:pt x="332" y="163"/>
                  <a:pt x="333" y="163"/>
                  <a:pt x="339" y="164"/>
                </a:cubicBezTo>
                <a:cubicBezTo>
                  <a:pt x="341" y="164"/>
                  <a:pt x="343" y="165"/>
                  <a:pt x="346" y="165"/>
                </a:cubicBezTo>
                <a:cubicBezTo>
                  <a:pt x="353" y="167"/>
                  <a:pt x="358" y="168"/>
                  <a:pt x="359" y="169"/>
                </a:cubicBezTo>
                <a:cubicBezTo>
                  <a:pt x="359" y="170"/>
                  <a:pt x="360" y="172"/>
                  <a:pt x="360" y="174"/>
                </a:cubicBezTo>
                <a:cubicBezTo>
                  <a:pt x="359" y="175"/>
                  <a:pt x="359" y="175"/>
                  <a:pt x="359" y="175"/>
                </a:cubicBezTo>
                <a:cubicBezTo>
                  <a:pt x="358" y="176"/>
                  <a:pt x="354" y="178"/>
                  <a:pt x="347" y="180"/>
                </a:cubicBezTo>
                <a:cubicBezTo>
                  <a:pt x="344" y="180"/>
                  <a:pt x="342" y="181"/>
                  <a:pt x="340" y="181"/>
                </a:cubicBezTo>
                <a:cubicBezTo>
                  <a:pt x="334" y="183"/>
                  <a:pt x="333" y="183"/>
                  <a:pt x="332" y="184"/>
                </a:cubicBezTo>
                <a:cubicBezTo>
                  <a:pt x="332" y="185"/>
                  <a:pt x="331" y="186"/>
                  <a:pt x="331" y="187"/>
                </a:cubicBezTo>
                <a:cubicBezTo>
                  <a:pt x="331" y="188"/>
                  <a:pt x="331" y="189"/>
                  <a:pt x="331" y="190"/>
                </a:cubicBezTo>
                <a:cubicBezTo>
                  <a:pt x="329" y="192"/>
                  <a:pt x="329" y="192"/>
                  <a:pt x="329" y="192"/>
                </a:cubicBezTo>
                <a:cubicBezTo>
                  <a:pt x="331" y="192"/>
                  <a:pt x="331" y="192"/>
                  <a:pt x="331" y="192"/>
                </a:cubicBezTo>
                <a:cubicBezTo>
                  <a:pt x="330" y="195"/>
                  <a:pt x="331" y="197"/>
                  <a:pt x="331" y="198"/>
                </a:cubicBezTo>
                <a:cubicBezTo>
                  <a:pt x="332" y="198"/>
                  <a:pt x="333" y="199"/>
                  <a:pt x="338" y="201"/>
                </a:cubicBezTo>
                <a:cubicBezTo>
                  <a:pt x="340" y="202"/>
                  <a:pt x="343" y="203"/>
                  <a:pt x="345" y="204"/>
                </a:cubicBezTo>
                <a:cubicBezTo>
                  <a:pt x="352" y="207"/>
                  <a:pt x="356" y="210"/>
                  <a:pt x="357" y="210"/>
                </a:cubicBezTo>
                <a:cubicBezTo>
                  <a:pt x="357" y="211"/>
                  <a:pt x="357" y="212"/>
                  <a:pt x="357" y="213"/>
                </a:cubicBezTo>
                <a:cubicBezTo>
                  <a:pt x="356" y="215"/>
                  <a:pt x="356" y="217"/>
                  <a:pt x="355" y="217"/>
                </a:cubicBezTo>
                <a:cubicBezTo>
                  <a:pt x="354" y="217"/>
                  <a:pt x="350" y="218"/>
                  <a:pt x="342" y="218"/>
                </a:cubicBezTo>
                <a:cubicBezTo>
                  <a:pt x="340" y="218"/>
                  <a:pt x="337" y="218"/>
                  <a:pt x="335" y="218"/>
                </a:cubicBezTo>
                <a:cubicBezTo>
                  <a:pt x="329" y="218"/>
                  <a:pt x="328" y="219"/>
                  <a:pt x="327" y="219"/>
                </a:cubicBezTo>
                <a:cubicBezTo>
                  <a:pt x="326" y="220"/>
                  <a:pt x="325" y="221"/>
                  <a:pt x="325" y="225"/>
                </a:cubicBezTo>
                <a:cubicBezTo>
                  <a:pt x="324" y="225"/>
                  <a:pt x="324" y="225"/>
                  <a:pt x="324" y="225"/>
                </a:cubicBezTo>
                <a:cubicBezTo>
                  <a:pt x="324" y="225"/>
                  <a:pt x="324" y="225"/>
                  <a:pt x="324" y="225"/>
                </a:cubicBezTo>
                <a:cubicBezTo>
                  <a:pt x="324" y="227"/>
                  <a:pt x="323" y="229"/>
                  <a:pt x="323" y="230"/>
                </a:cubicBezTo>
                <a:cubicBezTo>
                  <a:pt x="323" y="231"/>
                  <a:pt x="323" y="232"/>
                  <a:pt x="323" y="232"/>
                </a:cubicBezTo>
                <a:cubicBezTo>
                  <a:pt x="324" y="233"/>
                  <a:pt x="324" y="234"/>
                  <a:pt x="329" y="237"/>
                </a:cubicBezTo>
                <a:cubicBezTo>
                  <a:pt x="331" y="238"/>
                  <a:pt x="333" y="240"/>
                  <a:pt x="335" y="242"/>
                </a:cubicBezTo>
                <a:cubicBezTo>
                  <a:pt x="341" y="246"/>
                  <a:pt x="344" y="249"/>
                  <a:pt x="345" y="250"/>
                </a:cubicBezTo>
                <a:cubicBezTo>
                  <a:pt x="345" y="251"/>
                  <a:pt x="345" y="251"/>
                  <a:pt x="345" y="251"/>
                </a:cubicBezTo>
                <a:cubicBezTo>
                  <a:pt x="345" y="253"/>
                  <a:pt x="343" y="256"/>
                  <a:pt x="342" y="257"/>
                </a:cubicBezTo>
                <a:cubicBezTo>
                  <a:pt x="341" y="257"/>
                  <a:pt x="336" y="256"/>
                  <a:pt x="329" y="255"/>
                </a:cubicBezTo>
                <a:cubicBezTo>
                  <a:pt x="327" y="254"/>
                  <a:pt x="324" y="254"/>
                  <a:pt x="322" y="253"/>
                </a:cubicBezTo>
                <a:cubicBezTo>
                  <a:pt x="316" y="252"/>
                  <a:pt x="315" y="252"/>
                  <a:pt x="314" y="252"/>
                </a:cubicBezTo>
                <a:cubicBezTo>
                  <a:pt x="313" y="253"/>
                  <a:pt x="312" y="254"/>
                  <a:pt x="310" y="257"/>
                </a:cubicBezTo>
                <a:cubicBezTo>
                  <a:pt x="310" y="257"/>
                  <a:pt x="310" y="257"/>
                  <a:pt x="310" y="257"/>
                </a:cubicBezTo>
                <a:cubicBezTo>
                  <a:pt x="310" y="258"/>
                  <a:pt x="310" y="258"/>
                  <a:pt x="310" y="258"/>
                </a:cubicBezTo>
                <a:cubicBezTo>
                  <a:pt x="308" y="260"/>
                  <a:pt x="307" y="261"/>
                  <a:pt x="307" y="263"/>
                </a:cubicBezTo>
                <a:cubicBezTo>
                  <a:pt x="307" y="263"/>
                  <a:pt x="307" y="264"/>
                  <a:pt x="307" y="264"/>
                </a:cubicBezTo>
                <a:cubicBezTo>
                  <a:pt x="308" y="265"/>
                  <a:pt x="308" y="266"/>
                  <a:pt x="312" y="270"/>
                </a:cubicBezTo>
                <a:cubicBezTo>
                  <a:pt x="313" y="272"/>
                  <a:pt x="315" y="274"/>
                  <a:pt x="317" y="276"/>
                </a:cubicBezTo>
                <a:cubicBezTo>
                  <a:pt x="321" y="282"/>
                  <a:pt x="324" y="286"/>
                  <a:pt x="324" y="287"/>
                </a:cubicBezTo>
                <a:cubicBezTo>
                  <a:pt x="324" y="288"/>
                  <a:pt x="321" y="292"/>
                  <a:pt x="320" y="292"/>
                </a:cubicBezTo>
                <a:cubicBezTo>
                  <a:pt x="319" y="292"/>
                  <a:pt x="315" y="290"/>
                  <a:pt x="308" y="287"/>
                </a:cubicBezTo>
                <a:cubicBezTo>
                  <a:pt x="306" y="286"/>
                  <a:pt x="303" y="285"/>
                  <a:pt x="302" y="284"/>
                </a:cubicBezTo>
                <a:cubicBezTo>
                  <a:pt x="296" y="281"/>
                  <a:pt x="295" y="281"/>
                  <a:pt x="294" y="281"/>
                </a:cubicBezTo>
                <a:cubicBezTo>
                  <a:pt x="293" y="281"/>
                  <a:pt x="292" y="282"/>
                  <a:pt x="289" y="285"/>
                </a:cubicBezTo>
                <a:cubicBezTo>
                  <a:pt x="288" y="285"/>
                  <a:pt x="288" y="285"/>
                  <a:pt x="288" y="285"/>
                </a:cubicBezTo>
                <a:cubicBezTo>
                  <a:pt x="288" y="286"/>
                  <a:pt x="288" y="286"/>
                  <a:pt x="288" y="286"/>
                </a:cubicBezTo>
                <a:cubicBezTo>
                  <a:pt x="285" y="289"/>
                  <a:pt x="285" y="290"/>
                  <a:pt x="285" y="291"/>
                </a:cubicBezTo>
                <a:cubicBezTo>
                  <a:pt x="284" y="291"/>
                  <a:pt x="284" y="291"/>
                  <a:pt x="284" y="291"/>
                </a:cubicBezTo>
                <a:cubicBezTo>
                  <a:pt x="285" y="292"/>
                  <a:pt x="285" y="293"/>
                  <a:pt x="287" y="298"/>
                </a:cubicBezTo>
                <a:cubicBezTo>
                  <a:pt x="288" y="300"/>
                  <a:pt x="290" y="302"/>
                  <a:pt x="291" y="305"/>
                </a:cubicBezTo>
                <a:cubicBezTo>
                  <a:pt x="294" y="311"/>
                  <a:pt x="295" y="316"/>
                  <a:pt x="296" y="317"/>
                </a:cubicBezTo>
                <a:cubicBezTo>
                  <a:pt x="295" y="319"/>
                  <a:pt x="292" y="321"/>
                  <a:pt x="290" y="321"/>
                </a:cubicBezTo>
                <a:cubicBezTo>
                  <a:pt x="289" y="321"/>
                  <a:pt x="285" y="318"/>
                  <a:pt x="280" y="314"/>
                </a:cubicBezTo>
                <a:cubicBezTo>
                  <a:pt x="278" y="312"/>
                  <a:pt x="276" y="311"/>
                  <a:pt x="274" y="310"/>
                </a:cubicBezTo>
                <a:cubicBezTo>
                  <a:pt x="269" y="305"/>
                  <a:pt x="268" y="305"/>
                  <a:pt x="267" y="305"/>
                </a:cubicBezTo>
                <a:cubicBezTo>
                  <a:pt x="266" y="305"/>
                  <a:pt x="265" y="305"/>
                  <a:pt x="262" y="307"/>
                </a:cubicBezTo>
                <a:cubicBezTo>
                  <a:pt x="261" y="307"/>
                  <a:pt x="261" y="307"/>
                  <a:pt x="261" y="307"/>
                </a:cubicBezTo>
                <a:cubicBezTo>
                  <a:pt x="260" y="308"/>
                  <a:pt x="260" y="308"/>
                  <a:pt x="260" y="308"/>
                </a:cubicBezTo>
                <a:cubicBezTo>
                  <a:pt x="257" y="310"/>
                  <a:pt x="256" y="311"/>
                  <a:pt x="256" y="312"/>
                </a:cubicBezTo>
                <a:cubicBezTo>
                  <a:pt x="256" y="312"/>
                  <a:pt x="256" y="312"/>
                  <a:pt x="256" y="312"/>
                </a:cubicBezTo>
                <a:cubicBezTo>
                  <a:pt x="256" y="313"/>
                  <a:pt x="256" y="313"/>
                  <a:pt x="256" y="313"/>
                </a:cubicBezTo>
                <a:cubicBezTo>
                  <a:pt x="256" y="313"/>
                  <a:pt x="256" y="315"/>
                  <a:pt x="257" y="320"/>
                </a:cubicBezTo>
                <a:cubicBezTo>
                  <a:pt x="258" y="322"/>
                  <a:pt x="258" y="325"/>
                  <a:pt x="259" y="327"/>
                </a:cubicBezTo>
                <a:cubicBezTo>
                  <a:pt x="260" y="334"/>
                  <a:pt x="261" y="339"/>
                  <a:pt x="261" y="340"/>
                </a:cubicBezTo>
                <a:cubicBezTo>
                  <a:pt x="260" y="341"/>
                  <a:pt x="256" y="343"/>
                  <a:pt x="255" y="343"/>
                </a:cubicBezTo>
                <a:cubicBezTo>
                  <a:pt x="254" y="343"/>
                  <a:pt x="251" y="339"/>
                  <a:pt x="246" y="333"/>
                </a:cubicBezTo>
                <a:cubicBezTo>
                  <a:pt x="244" y="331"/>
                  <a:pt x="243" y="330"/>
                  <a:pt x="242" y="328"/>
                </a:cubicBezTo>
                <a:cubicBezTo>
                  <a:pt x="238" y="323"/>
                  <a:pt x="237" y="322"/>
                  <a:pt x="236" y="322"/>
                </a:cubicBezTo>
                <a:cubicBezTo>
                  <a:pt x="235" y="322"/>
                  <a:pt x="234" y="322"/>
                  <a:pt x="230" y="323"/>
                </a:cubicBezTo>
                <a:cubicBezTo>
                  <a:pt x="229" y="323"/>
                  <a:pt x="229" y="323"/>
                  <a:pt x="229" y="323"/>
                </a:cubicBezTo>
                <a:cubicBezTo>
                  <a:pt x="228" y="324"/>
                  <a:pt x="228" y="324"/>
                  <a:pt x="228" y="324"/>
                </a:cubicBezTo>
                <a:cubicBezTo>
                  <a:pt x="226" y="324"/>
                  <a:pt x="224" y="325"/>
                  <a:pt x="223" y="326"/>
                </a:cubicBezTo>
                <a:cubicBezTo>
                  <a:pt x="223" y="327"/>
                  <a:pt x="223" y="327"/>
                  <a:pt x="223" y="328"/>
                </a:cubicBezTo>
                <a:cubicBezTo>
                  <a:pt x="223" y="329"/>
                  <a:pt x="223" y="331"/>
                  <a:pt x="223" y="334"/>
                </a:cubicBezTo>
                <a:cubicBezTo>
                  <a:pt x="223" y="336"/>
                  <a:pt x="223" y="339"/>
                  <a:pt x="223" y="342"/>
                </a:cubicBezTo>
                <a:cubicBezTo>
                  <a:pt x="223" y="346"/>
                  <a:pt x="222" y="350"/>
                  <a:pt x="222" y="353"/>
                </a:cubicBezTo>
                <a:cubicBezTo>
                  <a:pt x="222" y="354"/>
                  <a:pt x="222" y="355"/>
                  <a:pt x="222" y="355"/>
                </a:cubicBezTo>
                <a:cubicBezTo>
                  <a:pt x="220" y="356"/>
                  <a:pt x="216" y="357"/>
                  <a:pt x="215" y="356"/>
                </a:cubicBezTo>
                <a:cubicBezTo>
                  <a:pt x="214" y="355"/>
                  <a:pt x="212" y="351"/>
                  <a:pt x="209" y="345"/>
                </a:cubicBezTo>
                <a:cubicBezTo>
                  <a:pt x="208" y="342"/>
                  <a:pt x="207" y="340"/>
                  <a:pt x="206" y="338"/>
                </a:cubicBezTo>
                <a:cubicBezTo>
                  <a:pt x="203" y="332"/>
                  <a:pt x="203" y="332"/>
                  <a:pt x="202" y="331"/>
                </a:cubicBezTo>
                <a:cubicBezTo>
                  <a:pt x="201" y="331"/>
                  <a:pt x="200" y="330"/>
                  <a:pt x="196" y="331"/>
                </a:cubicBezTo>
                <a:cubicBezTo>
                  <a:pt x="194" y="329"/>
                  <a:pt x="194" y="329"/>
                  <a:pt x="194" y="329"/>
                </a:cubicBezTo>
                <a:cubicBezTo>
                  <a:pt x="194" y="331"/>
                  <a:pt x="194" y="331"/>
                  <a:pt x="194" y="331"/>
                </a:cubicBezTo>
                <a:cubicBezTo>
                  <a:pt x="191" y="331"/>
                  <a:pt x="189" y="332"/>
                  <a:pt x="188" y="333"/>
                </a:cubicBezTo>
                <a:cubicBezTo>
                  <a:pt x="188" y="333"/>
                  <a:pt x="188" y="334"/>
                  <a:pt x="186" y="340"/>
                </a:cubicBezTo>
                <a:cubicBezTo>
                  <a:pt x="186" y="342"/>
                  <a:pt x="185" y="345"/>
                  <a:pt x="184" y="347"/>
                </a:cubicBezTo>
                <a:cubicBezTo>
                  <a:pt x="182" y="354"/>
                  <a:pt x="181" y="359"/>
                  <a:pt x="180" y="360"/>
                </a:cubicBezTo>
                <a:cubicBezTo>
                  <a:pt x="179" y="360"/>
                  <a:pt x="175" y="360"/>
                  <a:pt x="174" y="360"/>
                </a:cubicBezTo>
                <a:cubicBezTo>
                  <a:pt x="173" y="359"/>
                  <a:pt x="172" y="354"/>
                  <a:pt x="170" y="347"/>
                </a:cubicBezTo>
                <a:cubicBezTo>
                  <a:pt x="170" y="345"/>
                  <a:pt x="169" y="342"/>
                  <a:pt x="169" y="340"/>
                </a:cubicBezTo>
                <a:cubicBezTo>
                  <a:pt x="167" y="334"/>
                  <a:pt x="167" y="333"/>
                  <a:pt x="167" y="332"/>
                </a:cubicBezTo>
                <a:cubicBezTo>
                  <a:pt x="166" y="332"/>
                  <a:pt x="165" y="331"/>
                  <a:pt x="161" y="331"/>
                </a:cubicBezTo>
                <a:cubicBezTo>
                  <a:pt x="160" y="330"/>
                  <a:pt x="160" y="330"/>
                  <a:pt x="160" y="330"/>
                </a:cubicBezTo>
                <a:cubicBezTo>
                  <a:pt x="159" y="330"/>
                  <a:pt x="159" y="330"/>
                  <a:pt x="159" y="330"/>
                </a:cubicBezTo>
                <a:cubicBezTo>
                  <a:pt x="155" y="329"/>
                  <a:pt x="154" y="330"/>
                  <a:pt x="153" y="331"/>
                </a:cubicBezTo>
                <a:cubicBezTo>
                  <a:pt x="152" y="331"/>
                  <a:pt x="152" y="332"/>
                  <a:pt x="149" y="337"/>
                </a:cubicBezTo>
                <a:cubicBezTo>
                  <a:pt x="148" y="339"/>
                  <a:pt x="147" y="341"/>
                  <a:pt x="146" y="344"/>
                </a:cubicBezTo>
                <a:cubicBezTo>
                  <a:pt x="142" y="350"/>
                  <a:pt x="140" y="354"/>
                  <a:pt x="139" y="355"/>
                </a:cubicBezTo>
                <a:cubicBezTo>
                  <a:pt x="137" y="355"/>
                  <a:pt x="133" y="354"/>
                  <a:pt x="132" y="354"/>
                </a:cubicBezTo>
                <a:cubicBezTo>
                  <a:pt x="132" y="352"/>
                  <a:pt x="132" y="348"/>
                  <a:pt x="132" y="340"/>
                </a:cubicBezTo>
                <a:cubicBezTo>
                  <a:pt x="132" y="338"/>
                  <a:pt x="132" y="335"/>
                  <a:pt x="132" y="333"/>
                </a:cubicBezTo>
                <a:cubicBezTo>
                  <a:pt x="132" y="327"/>
                  <a:pt x="132" y="326"/>
                  <a:pt x="132" y="325"/>
                </a:cubicBezTo>
                <a:cubicBezTo>
                  <a:pt x="131" y="324"/>
                  <a:pt x="129" y="323"/>
                  <a:pt x="126" y="322"/>
                </a:cubicBezTo>
                <a:cubicBezTo>
                  <a:pt x="126" y="321"/>
                  <a:pt x="126" y="321"/>
                  <a:pt x="126" y="321"/>
                </a:cubicBezTo>
                <a:cubicBezTo>
                  <a:pt x="125" y="322"/>
                  <a:pt x="125" y="322"/>
                  <a:pt x="125" y="322"/>
                </a:cubicBezTo>
                <a:cubicBezTo>
                  <a:pt x="121" y="320"/>
                  <a:pt x="120" y="320"/>
                  <a:pt x="119" y="320"/>
                </a:cubicBezTo>
                <a:cubicBezTo>
                  <a:pt x="118" y="321"/>
                  <a:pt x="117" y="322"/>
                  <a:pt x="114" y="326"/>
                </a:cubicBezTo>
                <a:cubicBezTo>
                  <a:pt x="112" y="328"/>
                  <a:pt x="111" y="330"/>
                  <a:pt x="109" y="332"/>
                </a:cubicBezTo>
                <a:cubicBezTo>
                  <a:pt x="104" y="337"/>
                  <a:pt x="100" y="340"/>
                  <a:pt x="99" y="341"/>
                </a:cubicBezTo>
                <a:cubicBezTo>
                  <a:pt x="98" y="341"/>
                  <a:pt x="94" y="339"/>
                  <a:pt x="93" y="338"/>
                </a:cubicBezTo>
                <a:cubicBezTo>
                  <a:pt x="93" y="338"/>
                  <a:pt x="94" y="337"/>
                  <a:pt x="94" y="337"/>
                </a:cubicBezTo>
                <a:cubicBezTo>
                  <a:pt x="94" y="337"/>
                  <a:pt x="94" y="337"/>
                  <a:pt x="94" y="337"/>
                </a:cubicBezTo>
                <a:cubicBezTo>
                  <a:pt x="94" y="334"/>
                  <a:pt x="95" y="330"/>
                  <a:pt x="96" y="325"/>
                </a:cubicBezTo>
                <a:cubicBezTo>
                  <a:pt x="97" y="323"/>
                  <a:pt x="97" y="320"/>
                  <a:pt x="98" y="318"/>
                </a:cubicBezTo>
                <a:cubicBezTo>
                  <a:pt x="99" y="315"/>
                  <a:pt x="100" y="313"/>
                  <a:pt x="100" y="312"/>
                </a:cubicBezTo>
                <a:cubicBezTo>
                  <a:pt x="100" y="311"/>
                  <a:pt x="100" y="311"/>
                  <a:pt x="100" y="310"/>
                </a:cubicBezTo>
                <a:cubicBezTo>
                  <a:pt x="99" y="309"/>
                  <a:pt x="98" y="308"/>
                  <a:pt x="95" y="306"/>
                </a:cubicBezTo>
                <a:cubicBezTo>
                  <a:pt x="94" y="304"/>
                  <a:pt x="94" y="304"/>
                  <a:pt x="94" y="304"/>
                </a:cubicBezTo>
                <a:cubicBezTo>
                  <a:pt x="93" y="305"/>
                  <a:pt x="93" y="305"/>
                  <a:pt x="93" y="305"/>
                </a:cubicBezTo>
                <a:cubicBezTo>
                  <a:pt x="91" y="303"/>
                  <a:pt x="90" y="303"/>
                  <a:pt x="88" y="303"/>
                </a:cubicBezTo>
                <a:cubicBezTo>
                  <a:pt x="87" y="303"/>
                  <a:pt x="87" y="303"/>
                  <a:pt x="82" y="307"/>
                </a:cubicBezTo>
                <a:cubicBezTo>
                  <a:pt x="80" y="308"/>
                  <a:pt x="78" y="310"/>
                  <a:pt x="76" y="311"/>
                </a:cubicBezTo>
                <a:cubicBezTo>
                  <a:pt x="70" y="315"/>
                  <a:pt x="66" y="318"/>
                  <a:pt x="64" y="318"/>
                </a:cubicBezTo>
                <a:cubicBezTo>
                  <a:pt x="63" y="318"/>
                  <a:pt x="60" y="315"/>
                  <a:pt x="59" y="314"/>
                </a:cubicBezTo>
                <a:cubicBezTo>
                  <a:pt x="60" y="313"/>
                  <a:pt x="62" y="308"/>
                  <a:pt x="65" y="302"/>
                </a:cubicBezTo>
                <a:cubicBezTo>
                  <a:pt x="66" y="300"/>
                  <a:pt x="67" y="298"/>
                  <a:pt x="68" y="296"/>
                </a:cubicBezTo>
                <a:cubicBezTo>
                  <a:pt x="71" y="291"/>
                  <a:pt x="72" y="290"/>
                  <a:pt x="72" y="289"/>
                </a:cubicBezTo>
                <a:cubicBezTo>
                  <a:pt x="72" y="289"/>
                  <a:pt x="72" y="289"/>
                  <a:pt x="72" y="289"/>
                </a:cubicBezTo>
                <a:cubicBezTo>
                  <a:pt x="72" y="288"/>
                  <a:pt x="72" y="288"/>
                  <a:pt x="72" y="288"/>
                </a:cubicBezTo>
                <a:cubicBezTo>
                  <a:pt x="72" y="287"/>
                  <a:pt x="71" y="286"/>
                  <a:pt x="68" y="283"/>
                </a:cubicBezTo>
                <a:cubicBezTo>
                  <a:pt x="68" y="282"/>
                  <a:pt x="68" y="282"/>
                  <a:pt x="68" y="282"/>
                </a:cubicBezTo>
                <a:cubicBezTo>
                  <a:pt x="67" y="282"/>
                  <a:pt x="67" y="282"/>
                  <a:pt x="67" y="282"/>
                </a:cubicBezTo>
                <a:cubicBezTo>
                  <a:pt x="65" y="279"/>
                  <a:pt x="63" y="278"/>
                  <a:pt x="62" y="278"/>
                </a:cubicBezTo>
                <a:cubicBezTo>
                  <a:pt x="61" y="278"/>
                  <a:pt x="61" y="279"/>
                  <a:pt x="55" y="281"/>
                </a:cubicBezTo>
                <a:cubicBezTo>
                  <a:pt x="53" y="282"/>
                  <a:pt x="51" y="283"/>
                  <a:pt x="48" y="284"/>
                </a:cubicBezTo>
                <a:cubicBezTo>
                  <a:pt x="42" y="286"/>
                  <a:pt x="37" y="288"/>
                  <a:pt x="36" y="288"/>
                </a:cubicBezTo>
                <a:cubicBezTo>
                  <a:pt x="34" y="287"/>
                  <a:pt x="32" y="284"/>
                  <a:pt x="32" y="283"/>
                </a:cubicBezTo>
                <a:cubicBezTo>
                  <a:pt x="32" y="281"/>
                  <a:pt x="35" y="278"/>
                  <a:pt x="40" y="272"/>
                </a:cubicBezTo>
                <a:cubicBezTo>
                  <a:pt x="42" y="270"/>
                  <a:pt x="43" y="269"/>
                  <a:pt x="45" y="267"/>
                </a:cubicBezTo>
                <a:cubicBezTo>
                  <a:pt x="49" y="262"/>
                  <a:pt x="49" y="262"/>
                  <a:pt x="50" y="260"/>
                </a:cubicBezTo>
                <a:cubicBezTo>
                  <a:pt x="50" y="260"/>
                  <a:pt x="50" y="258"/>
                  <a:pt x="47" y="255"/>
                </a:cubicBezTo>
                <a:cubicBezTo>
                  <a:pt x="48" y="253"/>
                  <a:pt x="48" y="253"/>
                  <a:pt x="48" y="253"/>
                </a:cubicBezTo>
                <a:cubicBezTo>
                  <a:pt x="46" y="253"/>
                  <a:pt x="46" y="253"/>
                  <a:pt x="46" y="253"/>
                </a:cubicBezTo>
                <a:cubicBezTo>
                  <a:pt x="45" y="250"/>
                  <a:pt x="44" y="249"/>
                  <a:pt x="43" y="249"/>
                </a:cubicBezTo>
                <a:cubicBezTo>
                  <a:pt x="42" y="248"/>
                  <a:pt x="41" y="249"/>
                  <a:pt x="36" y="249"/>
                </a:cubicBezTo>
                <a:cubicBezTo>
                  <a:pt x="33" y="250"/>
                  <a:pt x="31" y="250"/>
                  <a:pt x="28" y="251"/>
                </a:cubicBezTo>
                <a:cubicBezTo>
                  <a:pt x="21" y="252"/>
                  <a:pt x="16" y="252"/>
                  <a:pt x="15" y="252"/>
                </a:cubicBezTo>
                <a:cubicBezTo>
                  <a:pt x="14" y="251"/>
                  <a:pt x="12" y="247"/>
                  <a:pt x="12" y="246"/>
                </a:cubicBezTo>
                <a:cubicBezTo>
                  <a:pt x="13" y="245"/>
                  <a:pt x="16" y="242"/>
                  <a:pt x="22" y="237"/>
                </a:cubicBezTo>
                <a:cubicBezTo>
                  <a:pt x="24" y="236"/>
                  <a:pt x="26" y="235"/>
                  <a:pt x="28" y="234"/>
                </a:cubicBezTo>
                <a:cubicBezTo>
                  <a:pt x="33" y="230"/>
                  <a:pt x="34" y="229"/>
                  <a:pt x="35" y="228"/>
                </a:cubicBezTo>
                <a:cubicBezTo>
                  <a:pt x="35" y="228"/>
                  <a:pt x="35" y="228"/>
                  <a:pt x="35" y="228"/>
                </a:cubicBezTo>
                <a:cubicBezTo>
                  <a:pt x="35" y="226"/>
                  <a:pt x="35" y="225"/>
                  <a:pt x="34" y="222"/>
                </a:cubicBezTo>
                <a:cubicBezTo>
                  <a:pt x="34" y="221"/>
                  <a:pt x="34" y="221"/>
                  <a:pt x="34" y="221"/>
                </a:cubicBezTo>
                <a:cubicBezTo>
                  <a:pt x="33" y="220"/>
                  <a:pt x="33" y="220"/>
                  <a:pt x="33" y="220"/>
                </a:cubicBezTo>
                <a:cubicBezTo>
                  <a:pt x="32" y="217"/>
                  <a:pt x="31" y="216"/>
                  <a:pt x="31" y="215"/>
                </a:cubicBezTo>
                <a:cubicBezTo>
                  <a:pt x="30" y="215"/>
                  <a:pt x="29" y="215"/>
                  <a:pt x="23" y="214"/>
                </a:cubicBezTo>
                <a:cubicBezTo>
                  <a:pt x="21" y="214"/>
                  <a:pt x="18" y="214"/>
                  <a:pt x="16" y="214"/>
                </a:cubicBezTo>
                <a:cubicBezTo>
                  <a:pt x="8" y="213"/>
                  <a:pt x="4" y="212"/>
                  <a:pt x="3" y="212"/>
                </a:cubicBezTo>
                <a:cubicBezTo>
                  <a:pt x="2" y="211"/>
                  <a:pt x="1" y="208"/>
                  <a:pt x="1" y="206"/>
                </a:cubicBezTo>
                <a:cubicBezTo>
                  <a:pt x="1" y="206"/>
                  <a:pt x="1" y="205"/>
                  <a:pt x="1" y="205"/>
                </a:cubicBezTo>
                <a:cubicBezTo>
                  <a:pt x="2" y="205"/>
                  <a:pt x="7" y="202"/>
                  <a:pt x="13" y="200"/>
                </a:cubicBezTo>
                <a:cubicBezTo>
                  <a:pt x="16" y="199"/>
                  <a:pt x="18" y="198"/>
                  <a:pt x="20" y="197"/>
                </a:cubicBezTo>
                <a:cubicBezTo>
                  <a:pt x="26" y="195"/>
                  <a:pt x="27" y="195"/>
                  <a:pt x="27" y="194"/>
                </a:cubicBezTo>
                <a:cubicBezTo>
                  <a:pt x="28" y="193"/>
                  <a:pt x="28" y="193"/>
                  <a:pt x="28" y="192"/>
                </a:cubicBezTo>
                <a:cubicBezTo>
                  <a:pt x="28" y="190"/>
                  <a:pt x="28" y="189"/>
                  <a:pt x="28" y="188"/>
                </a:cubicBezTo>
                <a:cubicBezTo>
                  <a:pt x="29" y="186"/>
                  <a:pt x="29" y="186"/>
                  <a:pt x="29" y="186"/>
                </a:cubicBezTo>
                <a:cubicBezTo>
                  <a:pt x="28" y="185"/>
                  <a:pt x="28" y="185"/>
                  <a:pt x="28" y="185"/>
                </a:cubicBezTo>
                <a:cubicBezTo>
                  <a:pt x="28" y="182"/>
                  <a:pt x="27" y="181"/>
                  <a:pt x="26" y="180"/>
                </a:cubicBezTo>
                <a:cubicBezTo>
                  <a:pt x="26" y="179"/>
                  <a:pt x="25" y="179"/>
                  <a:pt x="20" y="177"/>
                </a:cubicBezTo>
                <a:cubicBezTo>
                  <a:pt x="17" y="177"/>
                  <a:pt x="15" y="176"/>
                  <a:pt x="12" y="175"/>
                </a:cubicBezTo>
                <a:cubicBezTo>
                  <a:pt x="5" y="173"/>
                  <a:pt x="1" y="171"/>
                  <a:pt x="0" y="170"/>
                </a:cubicBezTo>
                <a:cubicBezTo>
                  <a:pt x="0" y="170"/>
                  <a:pt x="0" y="168"/>
                  <a:pt x="0" y="166"/>
                </a:cubicBezTo>
                <a:close/>
                <a:moveTo>
                  <a:pt x="287" y="193"/>
                </a:moveTo>
                <a:cubicBezTo>
                  <a:pt x="295" y="134"/>
                  <a:pt x="253" y="79"/>
                  <a:pt x="193" y="72"/>
                </a:cubicBezTo>
                <a:cubicBezTo>
                  <a:pt x="134" y="64"/>
                  <a:pt x="80" y="106"/>
                  <a:pt x="72" y="165"/>
                </a:cubicBezTo>
                <a:cubicBezTo>
                  <a:pt x="64" y="225"/>
                  <a:pt x="106" y="279"/>
                  <a:pt x="166" y="287"/>
                </a:cubicBezTo>
                <a:cubicBezTo>
                  <a:pt x="225" y="295"/>
                  <a:pt x="280" y="253"/>
                  <a:pt x="287" y="193"/>
                </a:cubicBezTo>
                <a:close/>
              </a:path>
            </a:pathLst>
          </a:custGeom>
          <a:solidFill>
            <a:srgbClr val="BF55DB"/>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93" name="Freeform 6">
            <a:extLst>
              <a:ext uri="{FF2B5EF4-FFF2-40B4-BE49-F238E27FC236}">
                <a16:creationId xmlns:a16="http://schemas.microsoft.com/office/drawing/2014/main" xmlns="" id="{06612F89-EB1D-48E2-8EAD-23874C4ED20D}"/>
              </a:ext>
            </a:extLst>
          </p:cNvPr>
          <p:cNvSpPr>
            <a:spLocks noEditPoints="1"/>
          </p:cNvSpPr>
          <p:nvPr/>
        </p:nvSpPr>
        <p:spPr bwMode="auto">
          <a:xfrm>
            <a:off x="4900613" y="1114425"/>
            <a:ext cx="1887537" cy="1878013"/>
          </a:xfrm>
          <a:custGeom>
            <a:avLst/>
            <a:gdLst>
              <a:gd name="T0" fmla="*/ 2147483647 w 383"/>
              <a:gd name="T1" fmla="*/ 2147483647 h 382"/>
              <a:gd name="T2" fmla="*/ 2147483647 w 383"/>
              <a:gd name="T3" fmla="*/ 2147483647 h 382"/>
              <a:gd name="T4" fmla="*/ 2147483647 w 383"/>
              <a:gd name="T5" fmla="*/ 2147483647 h 382"/>
              <a:gd name="T6" fmla="*/ 2147483647 w 383"/>
              <a:gd name="T7" fmla="*/ 2147483647 h 382"/>
              <a:gd name="T8" fmla="*/ 2147483647 w 383"/>
              <a:gd name="T9" fmla="*/ 2147483647 h 382"/>
              <a:gd name="T10" fmla="*/ 2147483647 w 383"/>
              <a:gd name="T11" fmla="*/ 2147483647 h 382"/>
              <a:gd name="T12" fmla="*/ 2147483647 w 383"/>
              <a:gd name="T13" fmla="*/ 2147483647 h 382"/>
              <a:gd name="T14" fmla="*/ 2147483647 w 383"/>
              <a:gd name="T15" fmla="*/ 2147483647 h 382"/>
              <a:gd name="T16" fmla="*/ 2147483647 w 383"/>
              <a:gd name="T17" fmla="*/ 2147483647 h 382"/>
              <a:gd name="T18" fmla="*/ 2147483647 w 383"/>
              <a:gd name="T19" fmla="*/ 2147483647 h 382"/>
              <a:gd name="T20" fmla="*/ 2147483647 w 383"/>
              <a:gd name="T21" fmla="*/ 2147483647 h 382"/>
              <a:gd name="T22" fmla="*/ 2147483647 w 383"/>
              <a:gd name="T23" fmla="*/ 2147483647 h 382"/>
              <a:gd name="T24" fmla="*/ 2147483647 w 383"/>
              <a:gd name="T25" fmla="*/ 2147483647 h 382"/>
              <a:gd name="T26" fmla="*/ 2147483647 w 383"/>
              <a:gd name="T27" fmla="*/ 2147483647 h 382"/>
              <a:gd name="T28" fmla="*/ 2147483647 w 383"/>
              <a:gd name="T29" fmla="*/ 2147483647 h 382"/>
              <a:gd name="T30" fmla="*/ 2147483647 w 383"/>
              <a:gd name="T31" fmla="*/ 2147483647 h 382"/>
              <a:gd name="T32" fmla="*/ 2147483647 w 383"/>
              <a:gd name="T33" fmla="*/ 2147483647 h 382"/>
              <a:gd name="T34" fmla="*/ 2147483647 w 383"/>
              <a:gd name="T35" fmla="*/ 2147483647 h 382"/>
              <a:gd name="T36" fmla="*/ 2147483647 w 383"/>
              <a:gd name="T37" fmla="*/ 2147483647 h 382"/>
              <a:gd name="T38" fmla="*/ 2147483647 w 383"/>
              <a:gd name="T39" fmla="*/ 2147483647 h 382"/>
              <a:gd name="T40" fmla="*/ 2147483647 w 383"/>
              <a:gd name="T41" fmla="*/ 2147483647 h 382"/>
              <a:gd name="T42" fmla="*/ 2147483647 w 383"/>
              <a:gd name="T43" fmla="*/ 2147483647 h 382"/>
              <a:gd name="T44" fmla="*/ 2147483647 w 383"/>
              <a:gd name="T45" fmla="*/ 2147483647 h 382"/>
              <a:gd name="T46" fmla="*/ 2147483647 w 383"/>
              <a:gd name="T47" fmla="*/ 2147483647 h 382"/>
              <a:gd name="T48" fmla="*/ 2147483647 w 383"/>
              <a:gd name="T49" fmla="*/ 2147483647 h 382"/>
              <a:gd name="T50" fmla="*/ 2147483647 w 383"/>
              <a:gd name="T51" fmla="*/ 2147483647 h 382"/>
              <a:gd name="T52" fmla="*/ 2147483647 w 383"/>
              <a:gd name="T53" fmla="*/ 2147483647 h 382"/>
              <a:gd name="T54" fmla="*/ 2147483647 w 383"/>
              <a:gd name="T55" fmla="*/ 2147483647 h 382"/>
              <a:gd name="T56" fmla="*/ 2147483647 w 383"/>
              <a:gd name="T57" fmla="*/ 2147483647 h 382"/>
              <a:gd name="T58" fmla="*/ 2147483647 w 383"/>
              <a:gd name="T59" fmla="*/ 2147483647 h 382"/>
              <a:gd name="T60" fmla="*/ 2147483647 w 383"/>
              <a:gd name="T61" fmla="*/ 2147483647 h 382"/>
              <a:gd name="T62" fmla="*/ 2147483647 w 383"/>
              <a:gd name="T63" fmla="*/ 2147483647 h 382"/>
              <a:gd name="T64" fmla="*/ 2147483647 w 383"/>
              <a:gd name="T65" fmla="*/ 2147483647 h 382"/>
              <a:gd name="T66" fmla="*/ 2147483647 w 383"/>
              <a:gd name="T67" fmla="*/ 2147483647 h 382"/>
              <a:gd name="T68" fmla="*/ 2147483647 w 383"/>
              <a:gd name="T69" fmla="*/ 2147483647 h 382"/>
              <a:gd name="T70" fmla="*/ 2147483647 w 383"/>
              <a:gd name="T71" fmla="*/ 2147483647 h 382"/>
              <a:gd name="T72" fmla="*/ 2147483647 w 383"/>
              <a:gd name="T73" fmla="*/ 2147483647 h 382"/>
              <a:gd name="T74" fmla="*/ 2147483647 w 383"/>
              <a:gd name="T75" fmla="*/ 2147483647 h 382"/>
              <a:gd name="T76" fmla="*/ 2147483647 w 383"/>
              <a:gd name="T77" fmla="*/ 2147483647 h 382"/>
              <a:gd name="T78" fmla="*/ 2147483647 w 383"/>
              <a:gd name="T79" fmla="*/ 2147483647 h 382"/>
              <a:gd name="T80" fmla="*/ 2147483647 w 383"/>
              <a:gd name="T81" fmla="*/ 2147483647 h 382"/>
              <a:gd name="T82" fmla="*/ 2147483647 w 383"/>
              <a:gd name="T83" fmla="*/ 2147483647 h 382"/>
              <a:gd name="T84" fmla="*/ 2147483647 w 383"/>
              <a:gd name="T85" fmla="*/ 2147483647 h 382"/>
              <a:gd name="T86" fmla="*/ 2147483647 w 383"/>
              <a:gd name="T87" fmla="*/ 2147483647 h 382"/>
              <a:gd name="T88" fmla="*/ 2147483647 w 383"/>
              <a:gd name="T89" fmla="*/ 2147483647 h 382"/>
              <a:gd name="T90" fmla="*/ 2147483647 w 383"/>
              <a:gd name="T91" fmla="*/ 2147483647 h 382"/>
              <a:gd name="T92" fmla="*/ 2147483647 w 383"/>
              <a:gd name="T93" fmla="*/ 2147483647 h 382"/>
              <a:gd name="T94" fmla="*/ 2147483647 w 383"/>
              <a:gd name="T95" fmla="*/ 2147483647 h 382"/>
              <a:gd name="T96" fmla="*/ 2147483647 w 383"/>
              <a:gd name="T97" fmla="*/ 2147483647 h 382"/>
              <a:gd name="T98" fmla="*/ 2147483647 w 383"/>
              <a:gd name="T99" fmla="*/ 2147483647 h 382"/>
              <a:gd name="T100" fmla="*/ 2147483647 w 383"/>
              <a:gd name="T101" fmla="*/ 2147483647 h 382"/>
              <a:gd name="T102" fmla="*/ 2147483647 w 383"/>
              <a:gd name="T103" fmla="*/ 2147483647 h 382"/>
              <a:gd name="T104" fmla="*/ 2147483647 w 383"/>
              <a:gd name="T105" fmla="*/ 2147483647 h 382"/>
              <a:gd name="T106" fmla="*/ 2147483647 w 383"/>
              <a:gd name="T107" fmla="*/ 2147483647 h 382"/>
              <a:gd name="T108" fmla="*/ 2147483647 w 383"/>
              <a:gd name="T109" fmla="*/ 2147483647 h 382"/>
              <a:gd name="T110" fmla="*/ 2147483647 w 383"/>
              <a:gd name="T111" fmla="*/ 2147483647 h 38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83" h="382">
                <a:moveTo>
                  <a:pt x="0" y="201"/>
                </a:moveTo>
                <a:cubicBezTo>
                  <a:pt x="0" y="200"/>
                  <a:pt x="1" y="199"/>
                  <a:pt x="1" y="199"/>
                </a:cubicBezTo>
                <a:cubicBezTo>
                  <a:pt x="2" y="198"/>
                  <a:pt x="6" y="196"/>
                  <a:pt x="14" y="194"/>
                </a:cubicBezTo>
                <a:cubicBezTo>
                  <a:pt x="16" y="193"/>
                  <a:pt x="19" y="193"/>
                  <a:pt x="21" y="192"/>
                </a:cubicBezTo>
                <a:cubicBezTo>
                  <a:pt x="28" y="190"/>
                  <a:pt x="29" y="190"/>
                  <a:pt x="29" y="189"/>
                </a:cubicBezTo>
                <a:cubicBezTo>
                  <a:pt x="30" y="188"/>
                  <a:pt x="31" y="187"/>
                  <a:pt x="31" y="183"/>
                </a:cubicBezTo>
                <a:cubicBezTo>
                  <a:pt x="31" y="182"/>
                  <a:pt x="31" y="182"/>
                  <a:pt x="31" y="182"/>
                </a:cubicBezTo>
                <a:cubicBezTo>
                  <a:pt x="31" y="182"/>
                  <a:pt x="31" y="182"/>
                  <a:pt x="31" y="182"/>
                </a:cubicBezTo>
                <a:cubicBezTo>
                  <a:pt x="31" y="182"/>
                  <a:pt x="31" y="180"/>
                  <a:pt x="31" y="179"/>
                </a:cubicBezTo>
                <a:cubicBezTo>
                  <a:pt x="31" y="177"/>
                  <a:pt x="31" y="176"/>
                  <a:pt x="30" y="175"/>
                </a:cubicBezTo>
                <a:cubicBezTo>
                  <a:pt x="29" y="174"/>
                  <a:pt x="28" y="174"/>
                  <a:pt x="23" y="171"/>
                </a:cubicBezTo>
                <a:cubicBezTo>
                  <a:pt x="21" y="170"/>
                  <a:pt x="18" y="169"/>
                  <a:pt x="15" y="168"/>
                </a:cubicBezTo>
                <a:cubicBezTo>
                  <a:pt x="8" y="165"/>
                  <a:pt x="4" y="162"/>
                  <a:pt x="3" y="162"/>
                </a:cubicBezTo>
                <a:cubicBezTo>
                  <a:pt x="3" y="161"/>
                  <a:pt x="3" y="161"/>
                  <a:pt x="3" y="160"/>
                </a:cubicBezTo>
                <a:cubicBezTo>
                  <a:pt x="3" y="158"/>
                  <a:pt x="4" y="155"/>
                  <a:pt x="4" y="155"/>
                </a:cubicBezTo>
                <a:cubicBezTo>
                  <a:pt x="5" y="154"/>
                  <a:pt x="10" y="153"/>
                  <a:pt x="18" y="153"/>
                </a:cubicBezTo>
                <a:cubicBezTo>
                  <a:pt x="21" y="153"/>
                  <a:pt x="23" y="153"/>
                  <a:pt x="25" y="153"/>
                </a:cubicBezTo>
                <a:cubicBezTo>
                  <a:pt x="32" y="153"/>
                  <a:pt x="33" y="153"/>
                  <a:pt x="34" y="152"/>
                </a:cubicBezTo>
                <a:cubicBezTo>
                  <a:pt x="35" y="151"/>
                  <a:pt x="36" y="150"/>
                  <a:pt x="37" y="146"/>
                </a:cubicBezTo>
                <a:cubicBezTo>
                  <a:pt x="37" y="146"/>
                  <a:pt x="37" y="146"/>
                  <a:pt x="37" y="146"/>
                </a:cubicBezTo>
                <a:cubicBezTo>
                  <a:pt x="37" y="145"/>
                  <a:pt x="37" y="145"/>
                  <a:pt x="37" y="145"/>
                </a:cubicBezTo>
                <a:cubicBezTo>
                  <a:pt x="38" y="143"/>
                  <a:pt x="38" y="141"/>
                  <a:pt x="38" y="140"/>
                </a:cubicBezTo>
                <a:cubicBezTo>
                  <a:pt x="38" y="139"/>
                  <a:pt x="38" y="139"/>
                  <a:pt x="38" y="138"/>
                </a:cubicBezTo>
                <a:cubicBezTo>
                  <a:pt x="38" y="137"/>
                  <a:pt x="37" y="136"/>
                  <a:pt x="32" y="133"/>
                </a:cubicBezTo>
                <a:cubicBezTo>
                  <a:pt x="30" y="131"/>
                  <a:pt x="28" y="130"/>
                  <a:pt x="26" y="128"/>
                </a:cubicBezTo>
                <a:cubicBezTo>
                  <a:pt x="19" y="123"/>
                  <a:pt x="16" y="120"/>
                  <a:pt x="15" y="119"/>
                </a:cubicBezTo>
                <a:cubicBezTo>
                  <a:pt x="15" y="117"/>
                  <a:pt x="17" y="113"/>
                  <a:pt x="18" y="112"/>
                </a:cubicBezTo>
                <a:cubicBezTo>
                  <a:pt x="19" y="112"/>
                  <a:pt x="24" y="113"/>
                  <a:pt x="32" y="114"/>
                </a:cubicBezTo>
                <a:cubicBezTo>
                  <a:pt x="34" y="115"/>
                  <a:pt x="37" y="115"/>
                  <a:pt x="39" y="116"/>
                </a:cubicBezTo>
                <a:cubicBezTo>
                  <a:pt x="46" y="117"/>
                  <a:pt x="47" y="117"/>
                  <a:pt x="48" y="117"/>
                </a:cubicBezTo>
                <a:cubicBezTo>
                  <a:pt x="48" y="116"/>
                  <a:pt x="49" y="116"/>
                  <a:pt x="52" y="112"/>
                </a:cubicBezTo>
                <a:cubicBezTo>
                  <a:pt x="52" y="111"/>
                  <a:pt x="52" y="111"/>
                  <a:pt x="52" y="111"/>
                </a:cubicBezTo>
                <a:cubicBezTo>
                  <a:pt x="52" y="111"/>
                  <a:pt x="52" y="111"/>
                  <a:pt x="52" y="111"/>
                </a:cubicBezTo>
                <a:cubicBezTo>
                  <a:pt x="55" y="107"/>
                  <a:pt x="55" y="105"/>
                  <a:pt x="55" y="105"/>
                </a:cubicBezTo>
                <a:cubicBezTo>
                  <a:pt x="55" y="105"/>
                  <a:pt x="55" y="104"/>
                  <a:pt x="55" y="104"/>
                </a:cubicBezTo>
                <a:cubicBezTo>
                  <a:pt x="54" y="103"/>
                  <a:pt x="54" y="102"/>
                  <a:pt x="50" y="98"/>
                </a:cubicBezTo>
                <a:cubicBezTo>
                  <a:pt x="48" y="96"/>
                  <a:pt x="46" y="94"/>
                  <a:pt x="45" y="91"/>
                </a:cubicBezTo>
                <a:cubicBezTo>
                  <a:pt x="40" y="85"/>
                  <a:pt x="37" y="81"/>
                  <a:pt x="36" y="80"/>
                </a:cubicBezTo>
                <a:cubicBezTo>
                  <a:pt x="37" y="79"/>
                  <a:pt x="39" y="75"/>
                  <a:pt x="41" y="74"/>
                </a:cubicBezTo>
                <a:cubicBezTo>
                  <a:pt x="42" y="75"/>
                  <a:pt x="47" y="76"/>
                  <a:pt x="54" y="79"/>
                </a:cubicBezTo>
                <a:cubicBezTo>
                  <a:pt x="56" y="80"/>
                  <a:pt x="58" y="81"/>
                  <a:pt x="61" y="82"/>
                </a:cubicBezTo>
                <a:cubicBezTo>
                  <a:pt x="67" y="85"/>
                  <a:pt x="68" y="86"/>
                  <a:pt x="69" y="85"/>
                </a:cubicBezTo>
                <a:cubicBezTo>
                  <a:pt x="70" y="85"/>
                  <a:pt x="72" y="84"/>
                  <a:pt x="74" y="81"/>
                </a:cubicBezTo>
                <a:cubicBezTo>
                  <a:pt x="75" y="81"/>
                  <a:pt x="75" y="81"/>
                  <a:pt x="75" y="81"/>
                </a:cubicBezTo>
                <a:cubicBezTo>
                  <a:pt x="75" y="80"/>
                  <a:pt x="75" y="80"/>
                  <a:pt x="75" y="80"/>
                </a:cubicBezTo>
                <a:cubicBezTo>
                  <a:pt x="77" y="78"/>
                  <a:pt x="78" y="76"/>
                  <a:pt x="78" y="75"/>
                </a:cubicBezTo>
                <a:cubicBezTo>
                  <a:pt x="78" y="74"/>
                  <a:pt x="78" y="73"/>
                  <a:pt x="75" y="68"/>
                </a:cubicBezTo>
                <a:cubicBezTo>
                  <a:pt x="74" y="66"/>
                  <a:pt x="73" y="63"/>
                  <a:pt x="72" y="60"/>
                </a:cubicBezTo>
                <a:cubicBezTo>
                  <a:pt x="68" y="53"/>
                  <a:pt x="67" y="49"/>
                  <a:pt x="66" y="47"/>
                </a:cubicBezTo>
                <a:cubicBezTo>
                  <a:pt x="67" y="46"/>
                  <a:pt x="70" y="43"/>
                  <a:pt x="72" y="43"/>
                </a:cubicBezTo>
                <a:cubicBezTo>
                  <a:pt x="73" y="43"/>
                  <a:pt x="77" y="46"/>
                  <a:pt x="83" y="51"/>
                </a:cubicBezTo>
                <a:cubicBezTo>
                  <a:pt x="85" y="52"/>
                  <a:pt x="87" y="54"/>
                  <a:pt x="89" y="55"/>
                </a:cubicBezTo>
                <a:cubicBezTo>
                  <a:pt x="95" y="59"/>
                  <a:pt x="95" y="60"/>
                  <a:pt x="97" y="60"/>
                </a:cubicBezTo>
                <a:cubicBezTo>
                  <a:pt x="97" y="60"/>
                  <a:pt x="99" y="60"/>
                  <a:pt x="102" y="57"/>
                </a:cubicBezTo>
                <a:cubicBezTo>
                  <a:pt x="104" y="57"/>
                  <a:pt x="104" y="57"/>
                  <a:pt x="104" y="57"/>
                </a:cubicBezTo>
                <a:cubicBezTo>
                  <a:pt x="104" y="56"/>
                  <a:pt x="104" y="56"/>
                  <a:pt x="104" y="56"/>
                </a:cubicBezTo>
                <a:cubicBezTo>
                  <a:pt x="107" y="54"/>
                  <a:pt x="108" y="53"/>
                  <a:pt x="108" y="52"/>
                </a:cubicBezTo>
                <a:cubicBezTo>
                  <a:pt x="108" y="52"/>
                  <a:pt x="108" y="52"/>
                  <a:pt x="108" y="52"/>
                </a:cubicBezTo>
                <a:cubicBezTo>
                  <a:pt x="109" y="51"/>
                  <a:pt x="109" y="51"/>
                  <a:pt x="109" y="51"/>
                </a:cubicBezTo>
                <a:cubicBezTo>
                  <a:pt x="109" y="50"/>
                  <a:pt x="108" y="48"/>
                  <a:pt x="107" y="44"/>
                </a:cubicBezTo>
                <a:cubicBezTo>
                  <a:pt x="106" y="42"/>
                  <a:pt x="106" y="39"/>
                  <a:pt x="105" y="36"/>
                </a:cubicBezTo>
                <a:cubicBezTo>
                  <a:pt x="104" y="30"/>
                  <a:pt x="103" y="24"/>
                  <a:pt x="103" y="22"/>
                </a:cubicBezTo>
                <a:cubicBezTo>
                  <a:pt x="103" y="22"/>
                  <a:pt x="103" y="22"/>
                  <a:pt x="103" y="22"/>
                </a:cubicBezTo>
                <a:cubicBezTo>
                  <a:pt x="104" y="21"/>
                  <a:pt x="108" y="19"/>
                  <a:pt x="109" y="19"/>
                </a:cubicBezTo>
                <a:cubicBezTo>
                  <a:pt x="110" y="20"/>
                  <a:pt x="114" y="23"/>
                  <a:pt x="119" y="29"/>
                </a:cubicBezTo>
                <a:cubicBezTo>
                  <a:pt x="120" y="31"/>
                  <a:pt x="122" y="33"/>
                  <a:pt x="123" y="35"/>
                </a:cubicBezTo>
                <a:cubicBezTo>
                  <a:pt x="128" y="41"/>
                  <a:pt x="128" y="41"/>
                  <a:pt x="129" y="42"/>
                </a:cubicBezTo>
                <a:cubicBezTo>
                  <a:pt x="130" y="42"/>
                  <a:pt x="132" y="42"/>
                  <a:pt x="136" y="40"/>
                </a:cubicBezTo>
                <a:cubicBezTo>
                  <a:pt x="138" y="41"/>
                  <a:pt x="138" y="41"/>
                  <a:pt x="138" y="41"/>
                </a:cubicBezTo>
                <a:cubicBezTo>
                  <a:pt x="138" y="40"/>
                  <a:pt x="138" y="40"/>
                  <a:pt x="138" y="40"/>
                </a:cubicBezTo>
                <a:cubicBezTo>
                  <a:pt x="141" y="39"/>
                  <a:pt x="142" y="38"/>
                  <a:pt x="143" y="36"/>
                </a:cubicBezTo>
                <a:cubicBezTo>
                  <a:pt x="143" y="36"/>
                  <a:pt x="143" y="35"/>
                  <a:pt x="143" y="30"/>
                </a:cubicBezTo>
                <a:cubicBezTo>
                  <a:pt x="143" y="27"/>
                  <a:pt x="143" y="27"/>
                  <a:pt x="143" y="27"/>
                </a:cubicBezTo>
                <a:cubicBezTo>
                  <a:pt x="143" y="25"/>
                  <a:pt x="143" y="23"/>
                  <a:pt x="143" y="20"/>
                </a:cubicBezTo>
                <a:cubicBezTo>
                  <a:pt x="143" y="13"/>
                  <a:pt x="144" y="8"/>
                  <a:pt x="144" y="6"/>
                </a:cubicBezTo>
                <a:cubicBezTo>
                  <a:pt x="146" y="5"/>
                  <a:pt x="150" y="4"/>
                  <a:pt x="151" y="5"/>
                </a:cubicBezTo>
                <a:cubicBezTo>
                  <a:pt x="152" y="6"/>
                  <a:pt x="155" y="10"/>
                  <a:pt x="158" y="17"/>
                </a:cubicBezTo>
                <a:cubicBezTo>
                  <a:pt x="159" y="19"/>
                  <a:pt x="160" y="22"/>
                  <a:pt x="161" y="24"/>
                </a:cubicBezTo>
                <a:cubicBezTo>
                  <a:pt x="164" y="30"/>
                  <a:pt x="165" y="31"/>
                  <a:pt x="166" y="31"/>
                </a:cubicBezTo>
                <a:cubicBezTo>
                  <a:pt x="166" y="32"/>
                  <a:pt x="168" y="32"/>
                  <a:pt x="172" y="31"/>
                </a:cubicBezTo>
                <a:cubicBezTo>
                  <a:pt x="173" y="32"/>
                  <a:pt x="173" y="32"/>
                  <a:pt x="173" y="32"/>
                </a:cubicBezTo>
                <a:cubicBezTo>
                  <a:pt x="173" y="31"/>
                  <a:pt x="173" y="31"/>
                  <a:pt x="173" y="31"/>
                </a:cubicBezTo>
                <a:cubicBezTo>
                  <a:pt x="178" y="31"/>
                  <a:pt x="179" y="30"/>
                  <a:pt x="180" y="30"/>
                </a:cubicBezTo>
                <a:cubicBezTo>
                  <a:pt x="181" y="29"/>
                  <a:pt x="181" y="28"/>
                  <a:pt x="182" y="22"/>
                </a:cubicBezTo>
                <a:cubicBezTo>
                  <a:pt x="183" y="20"/>
                  <a:pt x="183" y="17"/>
                  <a:pt x="184" y="14"/>
                </a:cubicBezTo>
                <a:cubicBezTo>
                  <a:pt x="186" y="7"/>
                  <a:pt x="188" y="2"/>
                  <a:pt x="188" y="1"/>
                </a:cubicBezTo>
                <a:cubicBezTo>
                  <a:pt x="190" y="0"/>
                  <a:pt x="194" y="0"/>
                  <a:pt x="195" y="1"/>
                </a:cubicBezTo>
                <a:cubicBezTo>
                  <a:pt x="196" y="2"/>
                  <a:pt x="198" y="6"/>
                  <a:pt x="199" y="14"/>
                </a:cubicBezTo>
                <a:cubicBezTo>
                  <a:pt x="200" y="17"/>
                  <a:pt x="200" y="19"/>
                  <a:pt x="201" y="21"/>
                </a:cubicBezTo>
                <a:cubicBezTo>
                  <a:pt x="202" y="28"/>
                  <a:pt x="202" y="29"/>
                  <a:pt x="203" y="30"/>
                </a:cubicBezTo>
                <a:cubicBezTo>
                  <a:pt x="204" y="30"/>
                  <a:pt x="205" y="31"/>
                  <a:pt x="209" y="31"/>
                </a:cubicBezTo>
                <a:cubicBezTo>
                  <a:pt x="210" y="32"/>
                  <a:pt x="210" y="32"/>
                  <a:pt x="210" y="32"/>
                </a:cubicBezTo>
                <a:cubicBezTo>
                  <a:pt x="211" y="32"/>
                  <a:pt x="211" y="32"/>
                  <a:pt x="211" y="32"/>
                </a:cubicBezTo>
                <a:cubicBezTo>
                  <a:pt x="215" y="32"/>
                  <a:pt x="217" y="32"/>
                  <a:pt x="218" y="31"/>
                </a:cubicBezTo>
                <a:cubicBezTo>
                  <a:pt x="218" y="31"/>
                  <a:pt x="219" y="30"/>
                  <a:pt x="221" y="24"/>
                </a:cubicBezTo>
                <a:cubicBezTo>
                  <a:pt x="223" y="22"/>
                  <a:pt x="224" y="20"/>
                  <a:pt x="225" y="17"/>
                </a:cubicBezTo>
                <a:cubicBezTo>
                  <a:pt x="229" y="10"/>
                  <a:pt x="232" y="6"/>
                  <a:pt x="232" y="5"/>
                </a:cubicBezTo>
                <a:cubicBezTo>
                  <a:pt x="234" y="5"/>
                  <a:pt x="238" y="6"/>
                  <a:pt x="239" y="7"/>
                </a:cubicBezTo>
                <a:cubicBezTo>
                  <a:pt x="240" y="8"/>
                  <a:pt x="240" y="11"/>
                  <a:pt x="240" y="18"/>
                </a:cubicBezTo>
                <a:cubicBezTo>
                  <a:pt x="240" y="19"/>
                  <a:pt x="240" y="20"/>
                  <a:pt x="240" y="21"/>
                </a:cubicBezTo>
                <a:cubicBezTo>
                  <a:pt x="240" y="23"/>
                  <a:pt x="240" y="26"/>
                  <a:pt x="240" y="28"/>
                </a:cubicBezTo>
                <a:cubicBezTo>
                  <a:pt x="240" y="30"/>
                  <a:pt x="240" y="32"/>
                  <a:pt x="240" y="33"/>
                </a:cubicBezTo>
                <a:cubicBezTo>
                  <a:pt x="240" y="35"/>
                  <a:pt x="240" y="36"/>
                  <a:pt x="240" y="37"/>
                </a:cubicBezTo>
                <a:cubicBezTo>
                  <a:pt x="241" y="38"/>
                  <a:pt x="242" y="39"/>
                  <a:pt x="246" y="40"/>
                </a:cubicBezTo>
                <a:cubicBezTo>
                  <a:pt x="247" y="41"/>
                  <a:pt x="247" y="41"/>
                  <a:pt x="247" y="41"/>
                </a:cubicBezTo>
                <a:cubicBezTo>
                  <a:pt x="248" y="41"/>
                  <a:pt x="248" y="41"/>
                  <a:pt x="248" y="41"/>
                </a:cubicBezTo>
                <a:cubicBezTo>
                  <a:pt x="251" y="42"/>
                  <a:pt x="253" y="42"/>
                  <a:pt x="254" y="41"/>
                </a:cubicBezTo>
                <a:cubicBezTo>
                  <a:pt x="255" y="41"/>
                  <a:pt x="255" y="40"/>
                  <a:pt x="259" y="36"/>
                </a:cubicBezTo>
                <a:cubicBezTo>
                  <a:pt x="261" y="34"/>
                  <a:pt x="263" y="32"/>
                  <a:pt x="265" y="30"/>
                </a:cubicBezTo>
                <a:cubicBezTo>
                  <a:pt x="270" y="24"/>
                  <a:pt x="273" y="20"/>
                  <a:pt x="274" y="19"/>
                </a:cubicBezTo>
                <a:cubicBezTo>
                  <a:pt x="276" y="19"/>
                  <a:pt x="280" y="21"/>
                  <a:pt x="281" y="23"/>
                </a:cubicBezTo>
                <a:cubicBezTo>
                  <a:pt x="281" y="25"/>
                  <a:pt x="280" y="30"/>
                  <a:pt x="278" y="36"/>
                </a:cubicBezTo>
                <a:cubicBezTo>
                  <a:pt x="277" y="39"/>
                  <a:pt x="277" y="41"/>
                  <a:pt x="276" y="44"/>
                </a:cubicBezTo>
                <a:cubicBezTo>
                  <a:pt x="275" y="48"/>
                  <a:pt x="274" y="50"/>
                  <a:pt x="274" y="51"/>
                </a:cubicBezTo>
                <a:cubicBezTo>
                  <a:pt x="274" y="52"/>
                  <a:pt x="274" y="52"/>
                  <a:pt x="274" y="52"/>
                </a:cubicBezTo>
                <a:cubicBezTo>
                  <a:pt x="275" y="52"/>
                  <a:pt x="275" y="52"/>
                  <a:pt x="275" y="52"/>
                </a:cubicBezTo>
                <a:cubicBezTo>
                  <a:pt x="275" y="53"/>
                  <a:pt x="276" y="54"/>
                  <a:pt x="279" y="56"/>
                </a:cubicBezTo>
                <a:cubicBezTo>
                  <a:pt x="280" y="58"/>
                  <a:pt x="280" y="58"/>
                  <a:pt x="280" y="58"/>
                </a:cubicBezTo>
                <a:cubicBezTo>
                  <a:pt x="281" y="58"/>
                  <a:pt x="281" y="58"/>
                  <a:pt x="281" y="58"/>
                </a:cubicBezTo>
                <a:cubicBezTo>
                  <a:pt x="284" y="60"/>
                  <a:pt x="286" y="60"/>
                  <a:pt x="287" y="60"/>
                </a:cubicBezTo>
                <a:cubicBezTo>
                  <a:pt x="288" y="60"/>
                  <a:pt x="289" y="59"/>
                  <a:pt x="293" y="56"/>
                </a:cubicBezTo>
                <a:cubicBezTo>
                  <a:pt x="295" y="54"/>
                  <a:pt x="298" y="52"/>
                  <a:pt x="300" y="51"/>
                </a:cubicBezTo>
                <a:cubicBezTo>
                  <a:pt x="306" y="46"/>
                  <a:pt x="311" y="44"/>
                  <a:pt x="312" y="43"/>
                </a:cubicBezTo>
                <a:cubicBezTo>
                  <a:pt x="313" y="44"/>
                  <a:pt x="317" y="46"/>
                  <a:pt x="317" y="48"/>
                </a:cubicBezTo>
                <a:cubicBezTo>
                  <a:pt x="317" y="49"/>
                  <a:pt x="315" y="53"/>
                  <a:pt x="311" y="61"/>
                </a:cubicBezTo>
                <a:cubicBezTo>
                  <a:pt x="310" y="63"/>
                  <a:pt x="309" y="65"/>
                  <a:pt x="308" y="67"/>
                </a:cubicBezTo>
                <a:cubicBezTo>
                  <a:pt x="305" y="73"/>
                  <a:pt x="304" y="74"/>
                  <a:pt x="304" y="75"/>
                </a:cubicBezTo>
                <a:cubicBezTo>
                  <a:pt x="304" y="75"/>
                  <a:pt x="304" y="75"/>
                  <a:pt x="304" y="75"/>
                </a:cubicBezTo>
                <a:cubicBezTo>
                  <a:pt x="304" y="75"/>
                  <a:pt x="304" y="75"/>
                  <a:pt x="304" y="75"/>
                </a:cubicBezTo>
                <a:cubicBezTo>
                  <a:pt x="305" y="76"/>
                  <a:pt x="306" y="78"/>
                  <a:pt x="308" y="80"/>
                </a:cubicBezTo>
                <a:cubicBezTo>
                  <a:pt x="309" y="83"/>
                  <a:pt x="309" y="83"/>
                  <a:pt x="309" y="83"/>
                </a:cubicBezTo>
                <a:cubicBezTo>
                  <a:pt x="310" y="82"/>
                  <a:pt x="310" y="82"/>
                  <a:pt x="310" y="82"/>
                </a:cubicBezTo>
                <a:cubicBezTo>
                  <a:pt x="312" y="84"/>
                  <a:pt x="313" y="85"/>
                  <a:pt x="315" y="85"/>
                </a:cubicBezTo>
                <a:cubicBezTo>
                  <a:pt x="316" y="86"/>
                  <a:pt x="316" y="85"/>
                  <a:pt x="322" y="83"/>
                </a:cubicBezTo>
                <a:cubicBezTo>
                  <a:pt x="324" y="82"/>
                  <a:pt x="327" y="81"/>
                  <a:pt x="329" y="80"/>
                </a:cubicBezTo>
                <a:cubicBezTo>
                  <a:pt x="337" y="77"/>
                  <a:pt x="341" y="75"/>
                  <a:pt x="343" y="75"/>
                </a:cubicBezTo>
                <a:cubicBezTo>
                  <a:pt x="344" y="76"/>
                  <a:pt x="347" y="79"/>
                  <a:pt x="347" y="81"/>
                </a:cubicBezTo>
                <a:cubicBezTo>
                  <a:pt x="346" y="82"/>
                  <a:pt x="344" y="85"/>
                  <a:pt x="338" y="92"/>
                </a:cubicBezTo>
                <a:cubicBezTo>
                  <a:pt x="337" y="94"/>
                  <a:pt x="335" y="96"/>
                  <a:pt x="334" y="97"/>
                </a:cubicBezTo>
                <a:cubicBezTo>
                  <a:pt x="329" y="102"/>
                  <a:pt x="328" y="103"/>
                  <a:pt x="328" y="104"/>
                </a:cubicBezTo>
                <a:cubicBezTo>
                  <a:pt x="328" y="105"/>
                  <a:pt x="328" y="105"/>
                  <a:pt x="328" y="105"/>
                </a:cubicBezTo>
                <a:cubicBezTo>
                  <a:pt x="328" y="106"/>
                  <a:pt x="329" y="108"/>
                  <a:pt x="331" y="110"/>
                </a:cubicBezTo>
                <a:cubicBezTo>
                  <a:pt x="331" y="113"/>
                  <a:pt x="331" y="113"/>
                  <a:pt x="331" y="113"/>
                </a:cubicBezTo>
                <a:cubicBezTo>
                  <a:pt x="332" y="112"/>
                  <a:pt x="332" y="112"/>
                  <a:pt x="332" y="112"/>
                </a:cubicBezTo>
                <a:cubicBezTo>
                  <a:pt x="333" y="116"/>
                  <a:pt x="335" y="116"/>
                  <a:pt x="336" y="117"/>
                </a:cubicBezTo>
                <a:cubicBezTo>
                  <a:pt x="337" y="117"/>
                  <a:pt x="338" y="117"/>
                  <a:pt x="344" y="116"/>
                </a:cubicBezTo>
                <a:cubicBezTo>
                  <a:pt x="346" y="115"/>
                  <a:pt x="349" y="115"/>
                  <a:pt x="352" y="114"/>
                </a:cubicBezTo>
                <a:cubicBezTo>
                  <a:pt x="359" y="113"/>
                  <a:pt x="364" y="113"/>
                  <a:pt x="366" y="113"/>
                </a:cubicBezTo>
                <a:cubicBezTo>
                  <a:pt x="367" y="114"/>
                  <a:pt x="368" y="118"/>
                  <a:pt x="368" y="119"/>
                </a:cubicBezTo>
                <a:cubicBezTo>
                  <a:pt x="368" y="119"/>
                  <a:pt x="368" y="119"/>
                  <a:pt x="368" y="119"/>
                </a:cubicBezTo>
                <a:cubicBezTo>
                  <a:pt x="368" y="120"/>
                  <a:pt x="364" y="124"/>
                  <a:pt x="357" y="128"/>
                </a:cubicBezTo>
                <a:cubicBezTo>
                  <a:pt x="355" y="130"/>
                  <a:pt x="353" y="131"/>
                  <a:pt x="352" y="133"/>
                </a:cubicBezTo>
                <a:cubicBezTo>
                  <a:pt x="346" y="137"/>
                  <a:pt x="345" y="137"/>
                  <a:pt x="345" y="138"/>
                </a:cubicBezTo>
                <a:cubicBezTo>
                  <a:pt x="345" y="139"/>
                  <a:pt x="345" y="139"/>
                  <a:pt x="345" y="139"/>
                </a:cubicBezTo>
                <a:cubicBezTo>
                  <a:pt x="345" y="141"/>
                  <a:pt x="345" y="142"/>
                  <a:pt x="346" y="144"/>
                </a:cubicBezTo>
                <a:cubicBezTo>
                  <a:pt x="345" y="147"/>
                  <a:pt x="345" y="147"/>
                  <a:pt x="345" y="147"/>
                </a:cubicBezTo>
                <a:cubicBezTo>
                  <a:pt x="346" y="147"/>
                  <a:pt x="346" y="147"/>
                  <a:pt x="346" y="147"/>
                </a:cubicBezTo>
                <a:cubicBezTo>
                  <a:pt x="347" y="150"/>
                  <a:pt x="348" y="151"/>
                  <a:pt x="349" y="152"/>
                </a:cubicBezTo>
                <a:cubicBezTo>
                  <a:pt x="350" y="152"/>
                  <a:pt x="351" y="153"/>
                  <a:pt x="357" y="153"/>
                </a:cubicBezTo>
                <a:cubicBezTo>
                  <a:pt x="359" y="153"/>
                  <a:pt x="362" y="153"/>
                  <a:pt x="365" y="153"/>
                </a:cubicBezTo>
                <a:cubicBezTo>
                  <a:pt x="373" y="154"/>
                  <a:pt x="378" y="155"/>
                  <a:pt x="379" y="155"/>
                </a:cubicBezTo>
                <a:cubicBezTo>
                  <a:pt x="380" y="156"/>
                  <a:pt x="380" y="159"/>
                  <a:pt x="380" y="161"/>
                </a:cubicBezTo>
                <a:cubicBezTo>
                  <a:pt x="380" y="162"/>
                  <a:pt x="380" y="162"/>
                  <a:pt x="380" y="162"/>
                </a:cubicBezTo>
                <a:cubicBezTo>
                  <a:pt x="379" y="163"/>
                  <a:pt x="375" y="165"/>
                  <a:pt x="368" y="168"/>
                </a:cubicBezTo>
                <a:cubicBezTo>
                  <a:pt x="365" y="169"/>
                  <a:pt x="363" y="170"/>
                  <a:pt x="361" y="171"/>
                </a:cubicBezTo>
                <a:cubicBezTo>
                  <a:pt x="354" y="174"/>
                  <a:pt x="354" y="174"/>
                  <a:pt x="353" y="175"/>
                </a:cubicBezTo>
                <a:cubicBezTo>
                  <a:pt x="352" y="176"/>
                  <a:pt x="352" y="177"/>
                  <a:pt x="352" y="178"/>
                </a:cubicBezTo>
                <a:cubicBezTo>
                  <a:pt x="352" y="179"/>
                  <a:pt x="352" y="181"/>
                  <a:pt x="352" y="181"/>
                </a:cubicBezTo>
                <a:cubicBezTo>
                  <a:pt x="351" y="184"/>
                  <a:pt x="351" y="184"/>
                  <a:pt x="351" y="184"/>
                </a:cubicBezTo>
                <a:cubicBezTo>
                  <a:pt x="352" y="184"/>
                  <a:pt x="352" y="184"/>
                  <a:pt x="352" y="184"/>
                </a:cubicBezTo>
                <a:cubicBezTo>
                  <a:pt x="352" y="187"/>
                  <a:pt x="353" y="188"/>
                  <a:pt x="354" y="189"/>
                </a:cubicBezTo>
                <a:cubicBezTo>
                  <a:pt x="355" y="190"/>
                  <a:pt x="356" y="190"/>
                  <a:pt x="361" y="192"/>
                </a:cubicBezTo>
                <a:cubicBezTo>
                  <a:pt x="364" y="193"/>
                  <a:pt x="366" y="194"/>
                  <a:pt x="369" y="194"/>
                </a:cubicBezTo>
                <a:cubicBezTo>
                  <a:pt x="376" y="197"/>
                  <a:pt x="381" y="199"/>
                  <a:pt x="382" y="199"/>
                </a:cubicBezTo>
                <a:cubicBezTo>
                  <a:pt x="382" y="200"/>
                  <a:pt x="383" y="201"/>
                  <a:pt x="383" y="202"/>
                </a:cubicBezTo>
                <a:cubicBezTo>
                  <a:pt x="383" y="204"/>
                  <a:pt x="382" y="206"/>
                  <a:pt x="382" y="207"/>
                </a:cubicBezTo>
                <a:cubicBezTo>
                  <a:pt x="381" y="207"/>
                  <a:pt x="376" y="208"/>
                  <a:pt x="368" y="210"/>
                </a:cubicBezTo>
                <a:cubicBezTo>
                  <a:pt x="366" y="210"/>
                  <a:pt x="363" y="210"/>
                  <a:pt x="361" y="211"/>
                </a:cubicBezTo>
                <a:cubicBezTo>
                  <a:pt x="354" y="212"/>
                  <a:pt x="353" y="212"/>
                  <a:pt x="352" y="213"/>
                </a:cubicBezTo>
                <a:cubicBezTo>
                  <a:pt x="352" y="213"/>
                  <a:pt x="351" y="215"/>
                  <a:pt x="350" y="219"/>
                </a:cubicBezTo>
                <a:cubicBezTo>
                  <a:pt x="350" y="219"/>
                  <a:pt x="350" y="219"/>
                  <a:pt x="350" y="219"/>
                </a:cubicBezTo>
                <a:cubicBezTo>
                  <a:pt x="350" y="220"/>
                  <a:pt x="350" y="220"/>
                  <a:pt x="350" y="220"/>
                </a:cubicBezTo>
                <a:cubicBezTo>
                  <a:pt x="350" y="222"/>
                  <a:pt x="349" y="223"/>
                  <a:pt x="349" y="224"/>
                </a:cubicBezTo>
                <a:cubicBezTo>
                  <a:pt x="349" y="225"/>
                  <a:pt x="350" y="226"/>
                  <a:pt x="350" y="227"/>
                </a:cubicBezTo>
                <a:cubicBezTo>
                  <a:pt x="351" y="228"/>
                  <a:pt x="351" y="228"/>
                  <a:pt x="357" y="231"/>
                </a:cubicBezTo>
                <a:cubicBezTo>
                  <a:pt x="359" y="232"/>
                  <a:pt x="361" y="234"/>
                  <a:pt x="364" y="235"/>
                </a:cubicBezTo>
                <a:cubicBezTo>
                  <a:pt x="370" y="239"/>
                  <a:pt x="374" y="242"/>
                  <a:pt x="375" y="243"/>
                </a:cubicBezTo>
                <a:cubicBezTo>
                  <a:pt x="375" y="243"/>
                  <a:pt x="375" y="243"/>
                  <a:pt x="375" y="244"/>
                </a:cubicBezTo>
                <a:cubicBezTo>
                  <a:pt x="375" y="246"/>
                  <a:pt x="374" y="249"/>
                  <a:pt x="373" y="250"/>
                </a:cubicBezTo>
                <a:cubicBezTo>
                  <a:pt x="372" y="250"/>
                  <a:pt x="367" y="250"/>
                  <a:pt x="359" y="250"/>
                </a:cubicBezTo>
                <a:cubicBezTo>
                  <a:pt x="357" y="250"/>
                  <a:pt x="354" y="249"/>
                  <a:pt x="352" y="249"/>
                </a:cubicBezTo>
                <a:cubicBezTo>
                  <a:pt x="345" y="249"/>
                  <a:pt x="344" y="249"/>
                  <a:pt x="343" y="249"/>
                </a:cubicBezTo>
                <a:cubicBezTo>
                  <a:pt x="342" y="250"/>
                  <a:pt x="341" y="252"/>
                  <a:pt x="340" y="255"/>
                </a:cubicBezTo>
                <a:cubicBezTo>
                  <a:pt x="339" y="255"/>
                  <a:pt x="339" y="255"/>
                  <a:pt x="339" y="255"/>
                </a:cubicBezTo>
                <a:cubicBezTo>
                  <a:pt x="339" y="256"/>
                  <a:pt x="339" y="256"/>
                  <a:pt x="339" y="256"/>
                </a:cubicBezTo>
                <a:cubicBezTo>
                  <a:pt x="338" y="258"/>
                  <a:pt x="337" y="260"/>
                  <a:pt x="337" y="261"/>
                </a:cubicBezTo>
                <a:cubicBezTo>
                  <a:pt x="337" y="262"/>
                  <a:pt x="338" y="262"/>
                  <a:pt x="338" y="262"/>
                </a:cubicBezTo>
                <a:cubicBezTo>
                  <a:pt x="338" y="263"/>
                  <a:pt x="339" y="264"/>
                  <a:pt x="343" y="268"/>
                </a:cubicBezTo>
                <a:cubicBezTo>
                  <a:pt x="345" y="270"/>
                  <a:pt x="347" y="272"/>
                  <a:pt x="349" y="274"/>
                </a:cubicBezTo>
                <a:cubicBezTo>
                  <a:pt x="354" y="279"/>
                  <a:pt x="358" y="283"/>
                  <a:pt x="358" y="284"/>
                </a:cubicBezTo>
                <a:cubicBezTo>
                  <a:pt x="358" y="286"/>
                  <a:pt x="356" y="290"/>
                  <a:pt x="355" y="290"/>
                </a:cubicBezTo>
                <a:cubicBezTo>
                  <a:pt x="354" y="290"/>
                  <a:pt x="349" y="289"/>
                  <a:pt x="341" y="287"/>
                </a:cubicBezTo>
                <a:cubicBezTo>
                  <a:pt x="339" y="286"/>
                  <a:pt x="336" y="285"/>
                  <a:pt x="334" y="285"/>
                </a:cubicBezTo>
                <a:cubicBezTo>
                  <a:pt x="328" y="282"/>
                  <a:pt x="327" y="282"/>
                  <a:pt x="326" y="283"/>
                </a:cubicBezTo>
                <a:cubicBezTo>
                  <a:pt x="325" y="283"/>
                  <a:pt x="324" y="284"/>
                  <a:pt x="321" y="287"/>
                </a:cubicBezTo>
                <a:cubicBezTo>
                  <a:pt x="320" y="287"/>
                  <a:pt x="320" y="287"/>
                  <a:pt x="320" y="287"/>
                </a:cubicBezTo>
                <a:cubicBezTo>
                  <a:pt x="320" y="288"/>
                  <a:pt x="320" y="288"/>
                  <a:pt x="320" y="288"/>
                </a:cubicBezTo>
                <a:cubicBezTo>
                  <a:pt x="317" y="292"/>
                  <a:pt x="317" y="293"/>
                  <a:pt x="317" y="294"/>
                </a:cubicBezTo>
                <a:cubicBezTo>
                  <a:pt x="317" y="294"/>
                  <a:pt x="317" y="294"/>
                  <a:pt x="317" y="294"/>
                </a:cubicBezTo>
                <a:cubicBezTo>
                  <a:pt x="317" y="295"/>
                  <a:pt x="318" y="296"/>
                  <a:pt x="321" y="301"/>
                </a:cubicBezTo>
                <a:cubicBezTo>
                  <a:pt x="323" y="303"/>
                  <a:pt x="324" y="305"/>
                  <a:pt x="326" y="308"/>
                </a:cubicBezTo>
                <a:cubicBezTo>
                  <a:pt x="330" y="314"/>
                  <a:pt x="332" y="319"/>
                  <a:pt x="333" y="320"/>
                </a:cubicBezTo>
                <a:cubicBezTo>
                  <a:pt x="332" y="322"/>
                  <a:pt x="329" y="325"/>
                  <a:pt x="328" y="325"/>
                </a:cubicBezTo>
                <a:cubicBezTo>
                  <a:pt x="326" y="325"/>
                  <a:pt x="322" y="323"/>
                  <a:pt x="315" y="319"/>
                </a:cubicBezTo>
                <a:cubicBezTo>
                  <a:pt x="313" y="318"/>
                  <a:pt x="311" y="316"/>
                  <a:pt x="309" y="315"/>
                </a:cubicBezTo>
                <a:cubicBezTo>
                  <a:pt x="303" y="311"/>
                  <a:pt x="302" y="311"/>
                  <a:pt x="301" y="311"/>
                </a:cubicBezTo>
                <a:cubicBezTo>
                  <a:pt x="300" y="311"/>
                  <a:pt x="299" y="312"/>
                  <a:pt x="296" y="315"/>
                </a:cubicBezTo>
                <a:cubicBezTo>
                  <a:pt x="294" y="315"/>
                  <a:pt x="294" y="315"/>
                  <a:pt x="294" y="315"/>
                </a:cubicBezTo>
                <a:cubicBezTo>
                  <a:pt x="294" y="316"/>
                  <a:pt x="294" y="316"/>
                  <a:pt x="294" y="316"/>
                </a:cubicBezTo>
                <a:cubicBezTo>
                  <a:pt x="291" y="318"/>
                  <a:pt x="290" y="319"/>
                  <a:pt x="290" y="321"/>
                </a:cubicBezTo>
                <a:cubicBezTo>
                  <a:pt x="290" y="321"/>
                  <a:pt x="290" y="321"/>
                  <a:pt x="290" y="321"/>
                </a:cubicBezTo>
                <a:cubicBezTo>
                  <a:pt x="290" y="321"/>
                  <a:pt x="290" y="321"/>
                  <a:pt x="290" y="321"/>
                </a:cubicBezTo>
                <a:cubicBezTo>
                  <a:pt x="290" y="322"/>
                  <a:pt x="291" y="323"/>
                  <a:pt x="292" y="328"/>
                </a:cubicBezTo>
                <a:cubicBezTo>
                  <a:pt x="293" y="330"/>
                  <a:pt x="294" y="333"/>
                  <a:pt x="295" y="336"/>
                </a:cubicBezTo>
                <a:cubicBezTo>
                  <a:pt x="298" y="342"/>
                  <a:pt x="299" y="348"/>
                  <a:pt x="299" y="349"/>
                </a:cubicBezTo>
                <a:cubicBezTo>
                  <a:pt x="298" y="351"/>
                  <a:pt x="295" y="353"/>
                  <a:pt x="293" y="353"/>
                </a:cubicBezTo>
                <a:cubicBezTo>
                  <a:pt x="292" y="353"/>
                  <a:pt x="288" y="350"/>
                  <a:pt x="283" y="344"/>
                </a:cubicBezTo>
                <a:cubicBezTo>
                  <a:pt x="281" y="342"/>
                  <a:pt x="279" y="340"/>
                  <a:pt x="277" y="339"/>
                </a:cubicBezTo>
                <a:cubicBezTo>
                  <a:pt x="272" y="334"/>
                  <a:pt x="272" y="333"/>
                  <a:pt x="271" y="333"/>
                </a:cubicBezTo>
                <a:cubicBezTo>
                  <a:pt x="270" y="333"/>
                  <a:pt x="268" y="333"/>
                  <a:pt x="265" y="335"/>
                </a:cubicBezTo>
                <a:cubicBezTo>
                  <a:pt x="263" y="335"/>
                  <a:pt x="263" y="335"/>
                  <a:pt x="263" y="335"/>
                </a:cubicBezTo>
                <a:cubicBezTo>
                  <a:pt x="263" y="336"/>
                  <a:pt x="263" y="336"/>
                  <a:pt x="263" y="336"/>
                </a:cubicBezTo>
                <a:cubicBezTo>
                  <a:pt x="260" y="337"/>
                  <a:pt x="258" y="338"/>
                  <a:pt x="258" y="340"/>
                </a:cubicBezTo>
                <a:cubicBezTo>
                  <a:pt x="258" y="340"/>
                  <a:pt x="258" y="341"/>
                  <a:pt x="258" y="341"/>
                </a:cubicBezTo>
                <a:cubicBezTo>
                  <a:pt x="258" y="342"/>
                  <a:pt x="258" y="344"/>
                  <a:pt x="258" y="348"/>
                </a:cubicBezTo>
                <a:cubicBezTo>
                  <a:pt x="259" y="350"/>
                  <a:pt x="259" y="353"/>
                  <a:pt x="259" y="356"/>
                </a:cubicBezTo>
                <a:cubicBezTo>
                  <a:pt x="260" y="360"/>
                  <a:pt x="260" y="365"/>
                  <a:pt x="260" y="368"/>
                </a:cubicBezTo>
                <a:cubicBezTo>
                  <a:pt x="260" y="369"/>
                  <a:pt x="260" y="370"/>
                  <a:pt x="260" y="370"/>
                </a:cubicBezTo>
                <a:cubicBezTo>
                  <a:pt x="259" y="371"/>
                  <a:pt x="255" y="373"/>
                  <a:pt x="253" y="372"/>
                </a:cubicBezTo>
                <a:cubicBezTo>
                  <a:pt x="252" y="371"/>
                  <a:pt x="249" y="368"/>
                  <a:pt x="245" y="361"/>
                </a:cubicBezTo>
                <a:cubicBezTo>
                  <a:pt x="244" y="359"/>
                  <a:pt x="242" y="357"/>
                  <a:pt x="241" y="355"/>
                </a:cubicBezTo>
                <a:cubicBezTo>
                  <a:pt x="237" y="349"/>
                  <a:pt x="237" y="348"/>
                  <a:pt x="236" y="348"/>
                </a:cubicBezTo>
                <a:cubicBezTo>
                  <a:pt x="235" y="347"/>
                  <a:pt x="233" y="347"/>
                  <a:pt x="229" y="348"/>
                </a:cubicBezTo>
                <a:cubicBezTo>
                  <a:pt x="227" y="347"/>
                  <a:pt x="227" y="347"/>
                  <a:pt x="227" y="347"/>
                </a:cubicBezTo>
                <a:cubicBezTo>
                  <a:pt x="227" y="349"/>
                  <a:pt x="227" y="349"/>
                  <a:pt x="227" y="349"/>
                </a:cubicBezTo>
                <a:cubicBezTo>
                  <a:pt x="224" y="349"/>
                  <a:pt x="223" y="350"/>
                  <a:pt x="222" y="351"/>
                </a:cubicBezTo>
                <a:cubicBezTo>
                  <a:pt x="221" y="352"/>
                  <a:pt x="221" y="353"/>
                  <a:pt x="221" y="359"/>
                </a:cubicBezTo>
                <a:cubicBezTo>
                  <a:pt x="220" y="361"/>
                  <a:pt x="220" y="364"/>
                  <a:pt x="220" y="367"/>
                </a:cubicBezTo>
                <a:cubicBezTo>
                  <a:pt x="218" y="375"/>
                  <a:pt x="217" y="380"/>
                  <a:pt x="217" y="381"/>
                </a:cubicBezTo>
                <a:cubicBezTo>
                  <a:pt x="215" y="382"/>
                  <a:pt x="211" y="382"/>
                  <a:pt x="210" y="382"/>
                </a:cubicBezTo>
                <a:cubicBezTo>
                  <a:pt x="209" y="381"/>
                  <a:pt x="207" y="376"/>
                  <a:pt x="204" y="369"/>
                </a:cubicBezTo>
                <a:cubicBezTo>
                  <a:pt x="204" y="366"/>
                  <a:pt x="203" y="364"/>
                  <a:pt x="202" y="362"/>
                </a:cubicBezTo>
                <a:cubicBezTo>
                  <a:pt x="200" y="355"/>
                  <a:pt x="200" y="354"/>
                  <a:pt x="199" y="354"/>
                </a:cubicBezTo>
                <a:cubicBezTo>
                  <a:pt x="198" y="353"/>
                  <a:pt x="197" y="352"/>
                  <a:pt x="192" y="353"/>
                </a:cubicBezTo>
                <a:cubicBezTo>
                  <a:pt x="191" y="352"/>
                  <a:pt x="191" y="352"/>
                  <a:pt x="191" y="352"/>
                </a:cubicBezTo>
                <a:cubicBezTo>
                  <a:pt x="190" y="353"/>
                  <a:pt x="190" y="353"/>
                  <a:pt x="190" y="353"/>
                </a:cubicBezTo>
                <a:cubicBezTo>
                  <a:pt x="186" y="352"/>
                  <a:pt x="185" y="353"/>
                  <a:pt x="184" y="354"/>
                </a:cubicBezTo>
                <a:cubicBezTo>
                  <a:pt x="183" y="354"/>
                  <a:pt x="183" y="355"/>
                  <a:pt x="181" y="361"/>
                </a:cubicBezTo>
                <a:cubicBezTo>
                  <a:pt x="180" y="363"/>
                  <a:pt x="179" y="366"/>
                  <a:pt x="178" y="369"/>
                </a:cubicBezTo>
                <a:cubicBezTo>
                  <a:pt x="175" y="376"/>
                  <a:pt x="173" y="380"/>
                  <a:pt x="173" y="382"/>
                </a:cubicBezTo>
                <a:cubicBezTo>
                  <a:pt x="171" y="382"/>
                  <a:pt x="167" y="382"/>
                  <a:pt x="165" y="381"/>
                </a:cubicBezTo>
                <a:cubicBezTo>
                  <a:pt x="165" y="380"/>
                  <a:pt x="164" y="375"/>
                  <a:pt x="163" y="367"/>
                </a:cubicBezTo>
                <a:cubicBezTo>
                  <a:pt x="163" y="364"/>
                  <a:pt x="163" y="362"/>
                  <a:pt x="163" y="360"/>
                </a:cubicBezTo>
                <a:cubicBezTo>
                  <a:pt x="162" y="353"/>
                  <a:pt x="162" y="352"/>
                  <a:pt x="161" y="351"/>
                </a:cubicBezTo>
                <a:cubicBezTo>
                  <a:pt x="160" y="350"/>
                  <a:pt x="158" y="349"/>
                  <a:pt x="155" y="349"/>
                </a:cubicBezTo>
                <a:cubicBezTo>
                  <a:pt x="154" y="347"/>
                  <a:pt x="154" y="347"/>
                  <a:pt x="154" y="347"/>
                </a:cubicBezTo>
                <a:cubicBezTo>
                  <a:pt x="153" y="348"/>
                  <a:pt x="153" y="348"/>
                  <a:pt x="153" y="348"/>
                </a:cubicBezTo>
                <a:cubicBezTo>
                  <a:pt x="149" y="347"/>
                  <a:pt x="148" y="347"/>
                  <a:pt x="147" y="348"/>
                </a:cubicBezTo>
                <a:cubicBezTo>
                  <a:pt x="146" y="348"/>
                  <a:pt x="146" y="349"/>
                  <a:pt x="142" y="354"/>
                </a:cubicBezTo>
                <a:cubicBezTo>
                  <a:pt x="141" y="356"/>
                  <a:pt x="139" y="359"/>
                  <a:pt x="138" y="361"/>
                </a:cubicBezTo>
                <a:cubicBezTo>
                  <a:pt x="133" y="367"/>
                  <a:pt x="130" y="371"/>
                  <a:pt x="129" y="372"/>
                </a:cubicBezTo>
                <a:cubicBezTo>
                  <a:pt x="128" y="372"/>
                  <a:pt x="123" y="371"/>
                  <a:pt x="122" y="370"/>
                </a:cubicBezTo>
                <a:cubicBezTo>
                  <a:pt x="122" y="369"/>
                  <a:pt x="122" y="369"/>
                  <a:pt x="122" y="368"/>
                </a:cubicBezTo>
                <a:cubicBezTo>
                  <a:pt x="122" y="368"/>
                  <a:pt x="122" y="368"/>
                  <a:pt x="122" y="368"/>
                </a:cubicBezTo>
                <a:cubicBezTo>
                  <a:pt x="122" y="366"/>
                  <a:pt x="123" y="361"/>
                  <a:pt x="124" y="356"/>
                </a:cubicBezTo>
                <a:cubicBezTo>
                  <a:pt x="124" y="353"/>
                  <a:pt x="124" y="351"/>
                  <a:pt x="125" y="348"/>
                </a:cubicBezTo>
                <a:cubicBezTo>
                  <a:pt x="125" y="344"/>
                  <a:pt x="125" y="342"/>
                  <a:pt x="125" y="341"/>
                </a:cubicBezTo>
                <a:cubicBezTo>
                  <a:pt x="125" y="341"/>
                  <a:pt x="125" y="340"/>
                  <a:pt x="125" y="340"/>
                </a:cubicBezTo>
                <a:cubicBezTo>
                  <a:pt x="124" y="338"/>
                  <a:pt x="123" y="337"/>
                  <a:pt x="120" y="336"/>
                </a:cubicBezTo>
                <a:cubicBezTo>
                  <a:pt x="119" y="334"/>
                  <a:pt x="119" y="334"/>
                  <a:pt x="119" y="334"/>
                </a:cubicBezTo>
                <a:cubicBezTo>
                  <a:pt x="118" y="335"/>
                  <a:pt x="118" y="335"/>
                  <a:pt x="118" y="335"/>
                </a:cubicBezTo>
                <a:cubicBezTo>
                  <a:pt x="115" y="333"/>
                  <a:pt x="114" y="333"/>
                  <a:pt x="112" y="333"/>
                </a:cubicBezTo>
                <a:cubicBezTo>
                  <a:pt x="111" y="334"/>
                  <a:pt x="110" y="334"/>
                  <a:pt x="106" y="338"/>
                </a:cubicBezTo>
                <a:cubicBezTo>
                  <a:pt x="104" y="340"/>
                  <a:pt x="102" y="342"/>
                  <a:pt x="100" y="344"/>
                </a:cubicBezTo>
                <a:cubicBezTo>
                  <a:pt x="94" y="349"/>
                  <a:pt x="90" y="352"/>
                  <a:pt x="89" y="353"/>
                </a:cubicBezTo>
                <a:cubicBezTo>
                  <a:pt x="88" y="353"/>
                  <a:pt x="84" y="350"/>
                  <a:pt x="83" y="349"/>
                </a:cubicBezTo>
                <a:cubicBezTo>
                  <a:pt x="83" y="347"/>
                  <a:pt x="85" y="342"/>
                  <a:pt x="88" y="335"/>
                </a:cubicBezTo>
                <a:cubicBezTo>
                  <a:pt x="88" y="333"/>
                  <a:pt x="89" y="331"/>
                  <a:pt x="90" y="329"/>
                </a:cubicBezTo>
                <a:cubicBezTo>
                  <a:pt x="92" y="323"/>
                  <a:pt x="93" y="322"/>
                  <a:pt x="93" y="321"/>
                </a:cubicBezTo>
                <a:cubicBezTo>
                  <a:pt x="93" y="321"/>
                  <a:pt x="93" y="321"/>
                  <a:pt x="93" y="321"/>
                </a:cubicBezTo>
                <a:cubicBezTo>
                  <a:pt x="93" y="320"/>
                  <a:pt x="93" y="320"/>
                  <a:pt x="93" y="320"/>
                </a:cubicBezTo>
                <a:cubicBezTo>
                  <a:pt x="93" y="319"/>
                  <a:pt x="92" y="318"/>
                  <a:pt x="88" y="315"/>
                </a:cubicBezTo>
                <a:cubicBezTo>
                  <a:pt x="88" y="314"/>
                  <a:pt x="88" y="314"/>
                  <a:pt x="88" y="314"/>
                </a:cubicBezTo>
                <a:cubicBezTo>
                  <a:pt x="87" y="314"/>
                  <a:pt x="87" y="314"/>
                  <a:pt x="87" y="314"/>
                </a:cubicBezTo>
                <a:cubicBezTo>
                  <a:pt x="84" y="311"/>
                  <a:pt x="83" y="311"/>
                  <a:pt x="82" y="311"/>
                </a:cubicBezTo>
                <a:cubicBezTo>
                  <a:pt x="81" y="311"/>
                  <a:pt x="80" y="312"/>
                  <a:pt x="75" y="315"/>
                </a:cubicBezTo>
                <a:cubicBezTo>
                  <a:pt x="73" y="316"/>
                  <a:pt x="70" y="317"/>
                  <a:pt x="67" y="319"/>
                </a:cubicBezTo>
                <a:cubicBezTo>
                  <a:pt x="61" y="322"/>
                  <a:pt x="56" y="325"/>
                  <a:pt x="55" y="325"/>
                </a:cubicBezTo>
                <a:cubicBezTo>
                  <a:pt x="53" y="324"/>
                  <a:pt x="50" y="321"/>
                  <a:pt x="50" y="320"/>
                </a:cubicBezTo>
                <a:cubicBezTo>
                  <a:pt x="50" y="319"/>
                  <a:pt x="53" y="314"/>
                  <a:pt x="57" y="308"/>
                </a:cubicBezTo>
                <a:cubicBezTo>
                  <a:pt x="59" y="305"/>
                  <a:pt x="60" y="303"/>
                  <a:pt x="61" y="302"/>
                </a:cubicBezTo>
                <a:cubicBezTo>
                  <a:pt x="65" y="296"/>
                  <a:pt x="66" y="295"/>
                  <a:pt x="66" y="294"/>
                </a:cubicBezTo>
                <a:cubicBezTo>
                  <a:pt x="66" y="293"/>
                  <a:pt x="65" y="292"/>
                  <a:pt x="63" y="288"/>
                </a:cubicBezTo>
                <a:cubicBezTo>
                  <a:pt x="63" y="286"/>
                  <a:pt x="63" y="286"/>
                  <a:pt x="63" y="286"/>
                </a:cubicBezTo>
                <a:cubicBezTo>
                  <a:pt x="61" y="286"/>
                  <a:pt x="61" y="286"/>
                  <a:pt x="61" y="286"/>
                </a:cubicBezTo>
                <a:cubicBezTo>
                  <a:pt x="59" y="283"/>
                  <a:pt x="58" y="283"/>
                  <a:pt x="57" y="283"/>
                </a:cubicBezTo>
                <a:cubicBezTo>
                  <a:pt x="56" y="282"/>
                  <a:pt x="55" y="283"/>
                  <a:pt x="49" y="284"/>
                </a:cubicBezTo>
                <a:cubicBezTo>
                  <a:pt x="47" y="285"/>
                  <a:pt x="44" y="286"/>
                  <a:pt x="41" y="287"/>
                </a:cubicBezTo>
                <a:cubicBezTo>
                  <a:pt x="34" y="289"/>
                  <a:pt x="29" y="290"/>
                  <a:pt x="28" y="290"/>
                </a:cubicBezTo>
                <a:cubicBezTo>
                  <a:pt x="27" y="289"/>
                  <a:pt x="24" y="285"/>
                  <a:pt x="24" y="284"/>
                </a:cubicBezTo>
                <a:cubicBezTo>
                  <a:pt x="25" y="283"/>
                  <a:pt x="28" y="279"/>
                  <a:pt x="34" y="274"/>
                </a:cubicBezTo>
                <a:cubicBezTo>
                  <a:pt x="36" y="272"/>
                  <a:pt x="38" y="270"/>
                  <a:pt x="39" y="269"/>
                </a:cubicBezTo>
                <a:cubicBezTo>
                  <a:pt x="45" y="264"/>
                  <a:pt x="45" y="263"/>
                  <a:pt x="45" y="262"/>
                </a:cubicBezTo>
                <a:cubicBezTo>
                  <a:pt x="46" y="262"/>
                  <a:pt x="46" y="262"/>
                  <a:pt x="46" y="261"/>
                </a:cubicBezTo>
                <a:cubicBezTo>
                  <a:pt x="46" y="260"/>
                  <a:pt x="45" y="259"/>
                  <a:pt x="44" y="256"/>
                </a:cubicBezTo>
                <a:cubicBezTo>
                  <a:pt x="44" y="254"/>
                  <a:pt x="44" y="254"/>
                  <a:pt x="44" y="254"/>
                </a:cubicBezTo>
                <a:cubicBezTo>
                  <a:pt x="43" y="254"/>
                  <a:pt x="43" y="254"/>
                  <a:pt x="43" y="254"/>
                </a:cubicBezTo>
                <a:cubicBezTo>
                  <a:pt x="42" y="250"/>
                  <a:pt x="41" y="250"/>
                  <a:pt x="40" y="249"/>
                </a:cubicBezTo>
                <a:cubicBezTo>
                  <a:pt x="39" y="249"/>
                  <a:pt x="38" y="249"/>
                  <a:pt x="32" y="249"/>
                </a:cubicBezTo>
                <a:cubicBezTo>
                  <a:pt x="29" y="249"/>
                  <a:pt x="26" y="249"/>
                  <a:pt x="24" y="250"/>
                </a:cubicBezTo>
                <a:cubicBezTo>
                  <a:pt x="16" y="250"/>
                  <a:pt x="11" y="250"/>
                  <a:pt x="9" y="249"/>
                </a:cubicBezTo>
                <a:cubicBezTo>
                  <a:pt x="9" y="248"/>
                  <a:pt x="7" y="245"/>
                  <a:pt x="7" y="243"/>
                </a:cubicBezTo>
                <a:cubicBezTo>
                  <a:pt x="7" y="243"/>
                  <a:pt x="7" y="243"/>
                  <a:pt x="7" y="243"/>
                </a:cubicBezTo>
                <a:cubicBezTo>
                  <a:pt x="8" y="242"/>
                  <a:pt x="12" y="239"/>
                  <a:pt x="19" y="235"/>
                </a:cubicBezTo>
                <a:cubicBezTo>
                  <a:pt x="22" y="234"/>
                  <a:pt x="24" y="233"/>
                  <a:pt x="26" y="231"/>
                </a:cubicBezTo>
                <a:cubicBezTo>
                  <a:pt x="32" y="228"/>
                  <a:pt x="33" y="228"/>
                  <a:pt x="33" y="227"/>
                </a:cubicBezTo>
                <a:cubicBezTo>
                  <a:pt x="33" y="226"/>
                  <a:pt x="33" y="225"/>
                  <a:pt x="33" y="225"/>
                </a:cubicBezTo>
                <a:cubicBezTo>
                  <a:pt x="33" y="223"/>
                  <a:pt x="33" y="221"/>
                  <a:pt x="33" y="220"/>
                </a:cubicBezTo>
                <a:cubicBezTo>
                  <a:pt x="34" y="218"/>
                  <a:pt x="34" y="218"/>
                  <a:pt x="34" y="218"/>
                </a:cubicBezTo>
                <a:cubicBezTo>
                  <a:pt x="33" y="218"/>
                  <a:pt x="33" y="218"/>
                  <a:pt x="33" y="218"/>
                </a:cubicBezTo>
                <a:cubicBezTo>
                  <a:pt x="32" y="214"/>
                  <a:pt x="31" y="213"/>
                  <a:pt x="30" y="213"/>
                </a:cubicBezTo>
                <a:cubicBezTo>
                  <a:pt x="30" y="212"/>
                  <a:pt x="29" y="212"/>
                  <a:pt x="23" y="211"/>
                </a:cubicBezTo>
                <a:cubicBezTo>
                  <a:pt x="20" y="210"/>
                  <a:pt x="18" y="210"/>
                  <a:pt x="15" y="209"/>
                </a:cubicBezTo>
                <a:cubicBezTo>
                  <a:pt x="7" y="208"/>
                  <a:pt x="2" y="206"/>
                  <a:pt x="1" y="206"/>
                </a:cubicBezTo>
                <a:cubicBezTo>
                  <a:pt x="1" y="205"/>
                  <a:pt x="0" y="203"/>
                  <a:pt x="0" y="201"/>
                </a:cubicBezTo>
                <a:close/>
                <a:moveTo>
                  <a:pt x="307" y="191"/>
                </a:moveTo>
                <a:cubicBezTo>
                  <a:pt x="307" y="127"/>
                  <a:pt x="255" y="76"/>
                  <a:pt x="191" y="76"/>
                </a:cubicBezTo>
                <a:cubicBezTo>
                  <a:pt x="128" y="76"/>
                  <a:pt x="76" y="127"/>
                  <a:pt x="76" y="191"/>
                </a:cubicBezTo>
                <a:cubicBezTo>
                  <a:pt x="76" y="255"/>
                  <a:pt x="128" y="306"/>
                  <a:pt x="191" y="306"/>
                </a:cubicBezTo>
                <a:cubicBezTo>
                  <a:pt x="255" y="306"/>
                  <a:pt x="307" y="255"/>
                  <a:pt x="307" y="191"/>
                </a:cubicBezTo>
                <a:close/>
              </a:path>
            </a:pathLst>
          </a:custGeom>
          <a:solidFill>
            <a:srgbClr val="F7725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grpSp>
        <p:nvGrpSpPr>
          <p:cNvPr id="94" name="Group 15">
            <a:extLst>
              <a:ext uri="{FF2B5EF4-FFF2-40B4-BE49-F238E27FC236}">
                <a16:creationId xmlns:a16="http://schemas.microsoft.com/office/drawing/2014/main" xmlns="" id="{DF931C1D-0647-4D53-B544-0CFA09F164C5}"/>
              </a:ext>
            </a:extLst>
          </p:cNvPr>
          <p:cNvGrpSpPr/>
          <p:nvPr/>
        </p:nvGrpSpPr>
        <p:grpSpPr>
          <a:xfrm>
            <a:off x="5655734" y="1755770"/>
            <a:ext cx="374651" cy="580503"/>
            <a:chOff x="619125" y="4081463"/>
            <a:chExt cx="288925" cy="447675"/>
          </a:xfrm>
          <a:solidFill>
            <a:srgbClr val="F77258"/>
          </a:solidFill>
        </p:grpSpPr>
        <p:sp>
          <p:nvSpPr>
            <p:cNvPr id="95" name="Freeform 5">
              <a:extLst>
                <a:ext uri="{FF2B5EF4-FFF2-40B4-BE49-F238E27FC236}">
                  <a16:creationId xmlns:a16="http://schemas.microsoft.com/office/drawing/2014/main" xmlns="" id="{189D9AE0-5C88-4EC5-9F33-2AC8073EB752}"/>
                </a:ext>
              </a:extLst>
            </p:cNvPr>
            <p:cNvSpPr/>
            <p:nvPr/>
          </p:nvSpPr>
          <p:spPr bwMode="auto">
            <a:xfrm>
              <a:off x="619125" y="4081463"/>
              <a:ext cx="288925" cy="331788"/>
            </a:xfrm>
            <a:custGeom>
              <a:avLst/>
              <a:gdLst>
                <a:gd name="T0" fmla="*/ 39 w 77"/>
                <a:gd name="T1" fmla="*/ 0 h 88"/>
                <a:gd name="T2" fmla="*/ 0 w 77"/>
                <a:gd name="T3" fmla="*/ 38 h 88"/>
                <a:gd name="T4" fmla="*/ 7 w 77"/>
                <a:gd name="T5" fmla="*/ 60 h 88"/>
                <a:gd name="T6" fmla="*/ 11 w 77"/>
                <a:gd name="T7" fmla="*/ 67 h 88"/>
                <a:gd name="T8" fmla="*/ 13 w 77"/>
                <a:gd name="T9" fmla="*/ 73 h 88"/>
                <a:gd name="T10" fmla="*/ 18 w 77"/>
                <a:gd name="T11" fmla="*/ 87 h 88"/>
                <a:gd name="T12" fmla="*/ 18 w 77"/>
                <a:gd name="T13" fmla="*/ 88 h 88"/>
                <a:gd name="T14" fmla="*/ 25 w 77"/>
                <a:gd name="T15" fmla="*/ 88 h 88"/>
                <a:gd name="T16" fmla="*/ 25 w 77"/>
                <a:gd name="T17" fmla="*/ 85 h 88"/>
                <a:gd name="T18" fmla="*/ 20 w 77"/>
                <a:gd name="T19" fmla="*/ 71 h 88"/>
                <a:gd name="T20" fmla="*/ 17 w 77"/>
                <a:gd name="T21" fmla="*/ 64 h 88"/>
                <a:gd name="T22" fmla="*/ 14 w 77"/>
                <a:gd name="T23" fmla="*/ 57 h 88"/>
                <a:gd name="T24" fmla="*/ 14 w 77"/>
                <a:gd name="T25" fmla="*/ 57 h 88"/>
                <a:gd name="T26" fmla="*/ 8 w 77"/>
                <a:gd name="T27" fmla="*/ 38 h 88"/>
                <a:gd name="T28" fmla="*/ 39 w 77"/>
                <a:gd name="T29" fmla="*/ 7 h 88"/>
                <a:gd name="T30" fmla="*/ 70 w 77"/>
                <a:gd name="T31" fmla="*/ 38 h 88"/>
                <a:gd name="T32" fmla="*/ 64 w 77"/>
                <a:gd name="T33" fmla="*/ 57 h 88"/>
                <a:gd name="T34" fmla="*/ 61 w 77"/>
                <a:gd name="T35" fmla="*/ 64 h 88"/>
                <a:gd name="T36" fmla="*/ 58 w 77"/>
                <a:gd name="T37" fmla="*/ 71 h 88"/>
                <a:gd name="T38" fmla="*/ 53 w 77"/>
                <a:gd name="T39" fmla="*/ 85 h 88"/>
                <a:gd name="T40" fmla="*/ 52 w 77"/>
                <a:gd name="T41" fmla="*/ 88 h 88"/>
                <a:gd name="T42" fmla="*/ 60 w 77"/>
                <a:gd name="T43" fmla="*/ 88 h 88"/>
                <a:gd name="T44" fmla="*/ 60 w 77"/>
                <a:gd name="T45" fmla="*/ 87 h 88"/>
                <a:gd name="T46" fmla="*/ 64 w 77"/>
                <a:gd name="T47" fmla="*/ 73 h 88"/>
                <a:gd name="T48" fmla="*/ 67 w 77"/>
                <a:gd name="T49" fmla="*/ 67 h 88"/>
                <a:gd name="T50" fmla="*/ 71 w 77"/>
                <a:gd name="T51" fmla="*/ 60 h 88"/>
                <a:gd name="T52" fmla="*/ 77 w 77"/>
                <a:gd name="T53" fmla="*/ 38 h 88"/>
                <a:gd name="T54" fmla="*/ 39 w 77"/>
                <a:gd name="T5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7" h="88">
                  <a:moveTo>
                    <a:pt x="39" y="0"/>
                  </a:moveTo>
                  <a:cubicBezTo>
                    <a:pt x="18" y="0"/>
                    <a:pt x="0" y="17"/>
                    <a:pt x="0" y="38"/>
                  </a:cubicBezTo>
                  <a:cubicBezTo>
                    <a:pt x="0" y="47"/>
                    <a:pt x="4" y="54"/>
                    <a:pt x="7" y="60"/>
                  </a:cubicBezTo>
                  <a:cubicBezTo>
                    <a:pt x="7" y="60"/>
                    <a:pt x="10" y="65"/>
                    <a:pt x="11" y="67"/>
                  </a:cubicBezTo>
                  <a:cubicBezTo>
                    <a:pt x="12" y="69"/>
                    <a:pt x="12" y="71"/>
                    <a:pt x="13" y="73"/>
                  </a:cubicBezTo>
                  <a:cubicBezTo>
                    <a:pt x="15" y="78"/>
                    <a:pt x="16" y="82"/>
                    <a:pt x="18" y="87"/>
                  </a:cubicBezTo>
                  <a:cubicBezTo>
                    <a:pt x="18" y="87"/>
                    <a:pt x="18" y="88"/>
                    <a:pt x="18" y="88"/>
                  </a:cubicBezTo>
                  <a:cubicBezTo>
                    <a:pt x="25" y="88"/>
                    <a:pt x="25" y="88"/>
                    <a:pt x="25" y="88"/>
                  </a:cubicBezTo>
                  <a:cubicBezTo>
                    <a:pt x="25" y="87"/>
                    <a:pt x="25" y="86"/>
                    <a:pt x="25" y="85"/>
                  </a:cubicBezTo>
                  <a:cubicBezTo>
                    <a:pt x="23" y="80"/>
                    <a:pt x="22" y="75"/>
                    <a:pt x="20" y="71"/>
                  </a:cubicBezTo>
                  <a:cubicBezTo>
                    <a:pt x="19" y="68"/>
                    <a:pt x="18" y="66"/>
                    <a:pt x="17" y="64"/>
                  </a:cubicBezTo>
                  <a:cubicBezTo>
                    <a:pt x="16" y="61"/>
                    <a:pt x="14" y="57"/>
                    <a:pt x="14" y="57"/>
                  </a:cubicBezTo>
                  <a:cubicBezTo>
                    <a:pt x="14" y="57"/>
                    <a:pt x="14" y="57"/>
                    <a:pt x="14" y="57"/>
                  </a:cubicBezTo>
                  <a:cubicBezTo>
                    <a:pt x="10" y="50"/>
                    <a:pt x="8" y="44"/>
                    <a:pt x="8" y="38"/>
                  </a:cubicBezTo>
                  <a:cubicBezTo>
                    <a:pt x="8" y="21"/>
                    <a:pt x="22" y="7"/>
                    <a:pt x="39" y="7"/>
                  </a:cubicBezTo>
                  <a:cubicBezTo>
                    <a:pt x="56" y="7"/>
                    <a:pt x="70" y="21"/>
                    <a:pt x="70" y="38"/>
                  </a:cubicBezTo>
                  <a:cubicBezTo>
                    <a:pt x="70" y="45"/>
                    <a:pt x="68" y="50"/>
                    <a:pt x="64" y="57"/>
                  </a:cubicBezTo>
                  <a:cubicBezTo>
                    <a:pt x="64" y="57"/>
                    <a:pt x="62" y="61"/>
                    <a:pt x="61" y="64"/>
                  </a:cubicBezTo>
                  <a:cubicBezTo>
                    <a:pt x="60" y="66"/>
                    <a:pt x="59" y="68"/>
                    <a:pt x="58" y="71"/>
                  </a:cubicBezTo>
                  <a:cubicBezTo>
                    <a:pt x="56" y="75"/>
                    <a:pt x="54" y="80"/>
                    <a:pt x="53" y="85"/>
                  </a:cubicBezTo>
                  <a:cubicBezTo>
                    <a:pt x="53" y="86"/>
                    <a:pt x="53" y="87"/>
                    <a:pt x="52" y="88"/>
                  </a:cubicBezTo>
                  <a:cubicBezTo>
                    <a:pt x="60" y="88"/>
                    <a:pt x="60" y="88"/>
                    <a:pt x="60" y="88"/>
                  </a:cubicBezTo>
                  <a:cubicBezTo>
                    <a:pt x="60" y="88"/>
                    <a:pt x="60" y="87"/>
                    <a:pt x="60" y="87"/>
                  </a:cubicBezTo>
                  <a:cubicBezTo>
                    <a:pt x="61" y="82"/>
                    <a:pt x="63" y="78"/>
                    <a:pt x="64" y="73"/>
                  </a:cubicBezTo>
                  <a:cubicBezTo>
                    <a:pt x="65" y="71"/>
                    <a:pt x="66" y="69"/>
                    <a:pt x="67" y="67"/>
                  </a:cubicBezTo>
                  <a:cubicBezTo>
                    <a:pt x="68" y="65"/>
                    <a:pt x="70" y="60"/>
                    <a:pt x="71" y="60"/>
                  </a:cubicBezTo>
                  <a:cubicBezTo>
                    <a:pt x="75" y="53"/>
                    <a:pt x="77" y="46"/>
                    <a:pt x="77" y="38"/>
                  </a:cubicBezTo>
                  <a:cubicBezTo>
                    <a:pt x="77" y="17"/>
                    <a:pt x="60" y="0"/>
                    <a:pt x="3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6" name="Freeform 6">
              <a:extLst>
                <a:ext uri="{FF2B5EF4-FFF2-40B4-BE49-F238E27FC236}">
                  <a16:creationId xmlns:a16="http://schemas.microsoft.com/office/drawing/2014/main" xmlns="" id="{22D0018B-4F36-4CFE-81E2-CD967F0A3F32}"/>
                </a:ext>
              </a:extLst>
            </p:cNvPr>
            <p:cNvSpPr/>
            <p:nvPr/>
          </p:nvSpPr>
          <p:spPr bwMode="auto">
            <a:xfrm>
              <a:off x="685800" y="4457700"/>
              <a:ext cx="158750" cy="71438"/>
            </a:xfrm>
            <a:custGeom>
              <a:avLst/>
              <a:gdLst>
                <a:gd name="T0" fmla="*/ 0 w 42"/>
                <a:gd name="T1" fmla="*/ 3 h 19"/>
                <a:gd name="T2" fmla="*/ 8 w 42"/>
                <a:gd name="T3" fmla="*/ 11 h 19"/>
                <a:gd name="T4" fmla="*/ 10 w 42"/>
                <a:gd name="T5" fmla="*/ 11 h 19"/>
                <a:gd name="T6" fmla="*/ 10 w 42"/>
                <a:gd name="T7" fmla="*/ 11 h 19"/>
                <a:gd name="T8" fmla="*/ 17 w 42"/>
                <a:gd name="T9" fmla="*/ 19 h 19"/>
                <a:gd name="T10" fmla="*/ 24 w 42"/>
                <a:gd name="T11" fmla="*/ 19 h 19"/>
                <a:gd name="T12" fmla="*/ 32 w 42"/>
                <a:gd name="T13" fmla="*/ 11 h 19"/>
                <a:gd name="T14" fmla="*/ 32 w 42"/>
                <a:gd name="T15" fmla="*/ 11 h 19"/>
                <a:gd name="T16" fmla="*/ 34 w 42"/>
                <a:gd name="T17" fmla="*/ 11 h 19"/>
                <a:gd name="T18" fmla="*/ 42 w 42"/>
                <a:gd name="T19" fmla="*/ 3 h 19"/>
                <a:gd name="T20" fmla="*/ 42 w 42"/>
                <a:gd name="T21" fmla="*/ 0 h 19"/>
                <a:gd name="T22" fmla="*/ 0 w 42"/>
                <a:gd name="T23" fmla="*/ 0 h 19"/>
                <a:gd name="T24" fmla="*/ 0 w 42"/>
                <a:gd name="T25"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19">
                  <a:moveTo>
                    <a:pt x="0" y="3"/>
                  </a:moveTo>
                  <a:cubicBezTo>
                    <a:pt x="0" y="7"/>
                    <a:pt x="3" y="11"/>
                    <a:pt x="8" y="11"/>
                  </a:cubicBezTo>
                  <a:cubicBezTo>
                    <a:pt x="10" y="11"/>
                    <a:pt x="10" y="11"/>
                    <a:pt x="10" y="11"/>
                  </a:cubicBezTo>
                  <a:cubicBezTo>
                    <a:pt x="10" y="11"/>
                    <a:pt x="10" y="11"/>
                    <a:pt x="10" y="11"/>
                  </a:cubicBezTo>
                  <a:cubicBezTo>
                    <a:pt x="10" y="15"/>
                    <a:pt x="13" y="19"/>
                    <a:pt x="17" y="19"/>
                  </a:cubicBezTo>
                  <a:cubicBezTo>
                    <a:pt x="24" y="19"/>
                    <a:pt x="24" y="19"/>
                    <a:pt x="24" y="19"/>
                  </a:cubicBezTo>
                  <a:cubicBezTo>
                    <a:pt x="28" y="19"/>
                    <a:pt x="32" y="15"/>
                    <a:pt x="32" y="11"/>
                  </a:cubicBezTo>
                  <a:cubicBezTo>
                    <a:pt x="32" y="11"/>
                    <a:pt x="32" y="11"/>
                    <a:pt x="32" y="11"/>
                  </a:cubicBezTo>
                  <a:cubicBezTo>
                    <a:pt x="34" y="11"/>
                    <a:pt x="34" y="11"/>
                    <a:pt x="34" y="11"/>
                  </a:cubicBezTo>
                  <a:cubicBezTo>
                    <a:pt x="38" y="11"/>
                    <a:pt x="42" y="7"/>
                    <a:pt x="42" y="3"/>
                  </a:cubicBezTo>
                  <a:cubicBezTo>
                    <a:pt x="42" y="0"/>
                    <a:pt x="42" y="0"/>
                    <a:pt x="42" y="0"/>
                  </a:cubicBezTo>
                  <a:cubicBezTo>
                    <a:pt x="0" y="0"/>
                    <a:pt x="0" y="0"/>
                    <a:pt x="0" y="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7" name="Rectangle 7">
              <a:extLst>
                <a:ext uri="{FF2B5EF4-FFF2-40B4-BE49-F238E27FC236}">
                  <a16:creationId xmlns:a16="http://schemas.microsoft.com/office/drawing/2014/main" xmlns="" id="{4B122C09-1BF0-46CB-A115-D3FE1E7FC59C}"/>
                </a:ext>
              </a:extLst>
            </p:cNvPr>
            <p:cNvSpPr>
              <a:spLocks noChangeArrowheads="1"/>
            </p:cNvSpPr>
            <p:nvPr/>
          </p:nvSpPr>
          <p:spPr bwMode="auto">
            <a:xfrm>
              <a:off x="685800" y="4427538"/>
              <a:ext cx="158750"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8" name="Freeform 8">
              <a:extLst>
                <a:ext uri="{FF2B5EF4-FFF2-40B4-BE49-F238E27FC236}">
                  <a16:creationId xmlns:a16="http://schemas.microsoft.com/office/drawing/2014/main" xmlns="" id="{1820A090-0273-4567-AA1E-709CF11037A6}"/>
                </a:ext>
              </a:extLst>
            </p:cNvPr>
            <p:cNvSpPr/>
            <p:nvPr/>
          </p:nvSpPr>
          <p:spPr bwMode="auto">
            <a:xfrm>
              <a:off x="679450" y="4251325"/>
              <a:ext cx="173038" cy="161925"/>
            </a:xfrm>
            <a:custGeom>
              <a:avLst/>
              <a:gdLst>
                <a:gd name="T0" fmla="*/ 31 w 46"/>
                <a:gd name="T1" fmla="*/ 43 h 43"/>
                <a:gd name="T2" fmla="*/ 44 w 46"/>
                <a:gd name="T3" fmla="*/ 5 h 43"/>
                <a:gd name="T4" fmla="*/ 46 w 46"/>
                <a:gd name="T5" fmla="*/ 1 h 43"/>
                <a:gd name="T6" fmla="*/ 43 w 46"/>
                <a:gd name="T7" fmla="*/ 0 h 43"/>
                <a:gd name="T8" fmla="*/ 43 w 46"/>
                <a:gd name="T9" fmla="*/ 0 h 43"/>
                <a:gd name="T10" fmla="*/ 38 w 46"/>
                <a:gd name="T11" fmla="*/ 4 h 43"/>
                <a:gd name="T12" fmla="*/ 36 w 46"/>
                <a:gd name="T13" fmla="*/ 6 h 43"/>
                <a:gd name="T14" fmla="*/ 34 w 46"/>
                <a:gd name="T15" fmla="*/ 4 h 43"/>
                <a:gd name="T16" fmla="*/ 30 w 46"/>
                <a:gd name="T17" fmla="*/ 0 h 43"/>
                <a:gd name="T18" fmla="*/ 25 w 46"/>
                <a:gd name="T19" fmla="*/ 4 h 43"/>
                <a:gd name="T20" fmla="*/ 23 w 46"/>
                <a:gd name="T21" fmla="*/ 6 h 43"/>
                <a:gd name="T22" fmla="*/ 21 w 46"/>
                <a:gd name="T23" fmla="*/ 4 h 43"/>
                <a:gd name="T24" fmla="*/ 16 w 46"/>
                <a:gd name="T25" fmla="*/ 0 h 43"/>
                <a:gd name="T26" fmla="*/ 11 w 46"/>
                <a:gd name="T27" fmla="*/ 4 h 43"/>
                <a:gd name="T28" fmla="*/ 10 w 46"/>
                <a:gd name="T29" fmla="*/ 6 h 43"/>
                <a:gd name="T30" fmla="*/ 8 w 46"/>
                <a:gd name="T31" fmla="*/ 4 h 43"/>
                <a:gd name="T32" fmla="*/ 3 w 46"/>
                <a:gd name="T33" fmla="*/ 0 h 43"/>
                <a:gd name="T34" fmla="*/ 2 w 46"/>
                <a:gd name="T35" fmla="*/ 0 h 43"/>
                <a:gd name="T36" fmla="*/ 0 w 46"/>
                <a:gd name="T37" fmla="*/ 1 h 43"/>
                <a:gd name="T38" fmla="*/ 1 w 46"/>
                <a:gd name="T39" fmla="*/ 5 h 43"/>
                <a:gd name="T40" fmla="*/ 16 w 46"/>
                <a:gd name="T41" fmla="*/ 43 h 43"/>
                <a:gd name="T42" fmla="*/ 19 w 46"/>
                <a:gd name="T43" fmla="*/ 43 h 43"/>
                <a:gd name="T44" fmla="*/ 5 w 46"/>
                <a:gd name="T45" fmla="*/ 7 h 43"/>
                <a:gd name="T46" fmla="*/ 10 w 46"/>
                <a:gd name="T47" fmla="*/ 10 h 43"/>
                <a:gd name="T48" fmla="*/ 14 w 46"/>
                <a:gd name="T49" fmla="*/ 6 h 43"/>
                <a:gd name="T50" fmla="*/ 16 w 46"/>
                <a:gd name="T51" fmla="*/ 3 h 43"/>
                <a:gd name="T52" fmla="*/ 18 w 46"/>
                <a:gd name="T53" fmla="*/ 6 h 43"/>
                <a:gd name="T54" fmla="*/ 23 w 46"/>
                <a:gd name="T55" fmla="*/ 10 h 43"/>
                <a:gd name="T56" fmla="*/ 28 w 46"/>
                <a:gd name="T57" fmla="*/ 6 h 43"/>
                <a:gd name="T58" fmla="*/ 30 w 46"/>
                <a:gd name="T59" fmla="*/ 3 h 43"/>
                <a:gd name="T60" fmla="*/ 31 w 46"/>
                <a:gd name="T61" fmla="*/ 6 h 43"/>
                <a:gd name="T62" fmla="*/ 36 w 46"/>
                <a:gd name="T63" fmla="*/ 10 h 43"/>
                <a:gd name="T64" fmla="*/ 40 w 46"/>
                <a:gd name="T65" fmla="*/ 7 h 43"/>
                <a:gd name="T66" fmla="*/ 27 w 46"/>
                <a:gd name="T67" fmla="*/ 43 h 43"/>
                <a:gd name="T68" fmla="*/ 31 w 46"/>
                <a:gd name="T6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6" h="43">
                  <a:moveTo>
                    <a:pt x="31" y="43"/>
                  </a:moveTo>
                  <a:cubicBezTo>
                    <a:pt x="44" y="5"/>
                    <a:pt x="44" y="5"/>
                    <a:pt x="44" y="5"/>
                  </a:cubicBezTo>
                  <a:cubicBezTo>
                    <a:pt x="46" y="1"/>
                    <a:pt x="46" y="1"/>
                    <a:pt x="46" y="1"/>
                  </a:cubicBezTo>
                  <a:cubicBezTo>
                    <a:pt x="45" y="1"/>
                    <a:pt x="44" y="0"/>
                    <a:pt x="43" y="0"/>
                  </a:cubicBezTo>
                  <a:cubicBezTo>
                    <a:pt x="43" y="0"/>
                    <a:pt x="43" y="0"/>
                    <a:pt x="43" y="0"/>
                  </a:cubicBezTo>
                  <a:cubicBezTo>
                    <a:pt x="40" y="0"/>
                    <a:pt x="39" y="2"/>
                    <a:pt x="38" y="4"/>
                  </a:cubicBezTo>
                  <a:cubicBezTo>
                    <a:pt x="37" y="6"/>
                    <a:pt x="37" y="6"/>
                    <a:pt x="36" y="6"/>
                  </a:cubicBezTo>
                  <a:cubicBezTo>
                    <a:pt x="36" y="6"/>
                    <a:pt x="35" y="6"/>
                    <a:pt x="34" y="4"/>
                  </a:cubicBezTo>
                  <a:cubicBezTo>
                    <a:pt x="33" y="2"/>
                    <a:pt x="32" y="0"/>
                    <a:pt x="30" y="0"/>
                  </a:cubicBezTo>
                  <a:cubicBezTo>
                    <a:pt x="27" y="0"/>
                    <a:pt x="26" y="2"/>
                    <a:pt x="25" y="4"/>
                  </a:cubicBezTo>
                  <a:cubicBezTo>
                    <a:pt x="24" y="6"/>
                    <a:pt x="23" y="6"/>
                    <a:pt x="23" y="6"/>
                  </a:cubicBezTo>
                  <a:cubicBezTo>
                    <a:pt x="22" y="6"/>
                    <a:pt x="22" y="6"/>
                    <a:pt x="21" y="4"/>
                  </a:cubicBezTo>
                  <a:cubicBezTo>
                    <a:pt x="20" y="2"/>
                    <a:pt x="19" y="0"/>
                    <a:pt x="16" y="0"/>
                  </a:cubicBezTo>
                  <a:cubicBezTo>
                    <a:pt x="14" y="0"/>
                    <a:pt x="12" y="2"/>
                    <a:pt x="11" y="4"/>
                  </a:cubicBezTo>
                  <a:cubicBezTo>
                    <a:pt x="11" y="6"/>
                    <a:pt x="10" y="6"/>
                    <a:pt x="10" y="6"/>
                  </a:cubicBezTo>
                  <a:cubicBezTo>
                    <a:pt x="9" y="6"/>
                    <a:pt x="8" y="6"/>
                    <a:pt x="8" y="4"/>
                  </a:cubicBezTo>
                  <a:cubicBezTo>
                    <a:pt x="7" y="2"/>
                    <a:pt x="5" y="0"/>
                    <a:pt x="3" y="0"/>
                  </a:cubicBezTo>
                  <a:cubicBezTo>
                    <a:pt x="2" y="0"/>
                    <a:pt x="2" y="0"/>
                    <a:pt x="2" y="0"/>
                  </a:cubicBezTo>
                  <a:cubicBezTo>
                    <a:pt x="1" y="0"/>
                    <a:pt x="0" y="1"/>
                    <a:pt x="0" y="1"/>
                  </a:cubicBezTo>
                  <a:cubicBezTo>
                    <a:pt x="1" y="5"/>
                    <a:pt x="1" y="5"/>
                    <a:pt x="1" y="5"/>
                  </a:cubicBezTo>
                  <a:cubicBezTo>
                    <a:pt x="16" y="43"/>
                    <a:pt x="16" y="43"/>
                    <a:pt x="16" y="43"/>
                  </a:cubicBezTo>
                  <a:cubicBezTo>
                    <a:pt x="19" y="43"/>
                    <a:pt x="19" y="43"/>
                    <a:pt x="19" y="43"/>
                  </a:cubicBezTo>
                  <a:cubicBezTo>
                    <a:pt x="5" y="7"/>
                    <a:pt x="5" y="7"/>
                    <a:pt x="5" y="7"/>
                  </a:cubicBezTo>
                  <a:cubicBezTo>
                    <a:pt x="6" y="8"/>
                    <a:pt x="7" y="10"/>
                    <a:pt x="10" y="10"/>
                  </a:cubicBezTo>
                  <a:cubicBezTo>
                    <a:pt x="12" y="10"/>
                    <a:pt x="13" y="7"/>
                    <a:pt x="14" y="6"/>
                  </a:cubicBezTo>
                  <a:cubicBezTo>
                    <a:pt x="15" y="4"/>
                    <a:pt x="16" y="3"/>
                    <a:pt x="16" y="3"/>
                  </a:cubicBezTo>
                  <a:cubicBezTo>
                    <a:pt x="17" y="3"/>
                    <a:pt x="17" y="4"/>
                    <a:pt x="18" y="6"/>
                  </a:cubicBezTo>
                  <a:cubicBezTo>
                    <a:pt x="19" y="7"/>
                    <a:pt x="20" y="10"/>
                    <a:pt x="23" y="10"/>
                  </a:cubicBezTo>
                  <a:cubicBezTo>
                    <a:pt x="26" y="10"/>
                    <a:pt x="27" y="7"/>
                    <a:pt x="28" y="6"/>
                  </a:cubicBezTo>
                  <a:cubicBezTo>
                    <a:pt x="28" y="4"/>
                    <a:pt x="29" y="3"/>
                    <a:pt x="30" y="3"/>
                  </a:cubicBezTo>
                  <a:cubicBezTo>
                    <a:pt x="30" y="3"/>
                    <a:pt x="31" y="4"/>
                    <a:pt x="31" y="6"/>
                  </a:cubicBezTo>
                  <a:cubicBezTo>
                    <a:pt x="32" y="7"/>
                    <a:pt x="34" y="10"/>
                    <a:pt x="36" y="10"/>
                  </a:cubicBezTo>
                  <a:cubicBezTo>
                    <a:pt x="38" y="10"/>
                    <a:pt x="40" y="8"/>
                    <a:pt x="40" y="7"/>
                  </a:cubicBezTo>
                  <a:cubicBezTo>
                    <a:pt x="27" y="43"/>
                    <a:pt x="27" y="43"/>
                    <a:pt x="27" y="43"/>
                  </a:cubicBezTo>
                  <a:lnTo>
                    <a:pt x="31"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99" name="Group 20">
            <a:extLst>
              <a:ext uri="{FF2B5EF4-FFF2-40B4-BE49-F238E27FC236}">
                <a16:creationId xmlns:a16="http://schemas.microsoft.com/office/drawing/2014/main" xmlns="" id="{12FD31FE-64E1-49C6-8D45-44A6B483FD87}"/>
              </a:ext>
            </a:extLst>
          </p:cNvPr>
          <p:cNvGrpSpPr/>
          <p:nvPr/>
        </p:nvGrpSpPr>
        <p:grpSpPr>
          <a:xfrm>
            <a:off x="6687080" y="3080809"/>
            <a:ext cx="504825" cy="531813"/>
            <a:chOff x="2513013" y="2098675"/>
            <a:chExt cx="504825" cy="531813"/>
          </a:xfrm>
          <a:solidFill>
            <a:srgbClr val="F8D845"/>
          </a:solidFill>
        </p:grpSpPr>
        <p:sp>
          <p:nvSpPr>
            <p:cNvPr id="100" name="Freeform 9">
              <a:extLst>
                <a:ext uri="{FF2B5EF4-FFF2-40B4-BE49-F238E27FC236}">
                  <a16:creationId xmlns:a16="http://schemas.microsoft.com/office/drawing/2014/main" xmlns="" id="{FA8905E4-0B6E-4461-9B3E-D0690175F7F1}"/>
                </a:ext>
              </a:extLst>
            </p:cNvPr>
            <p:cNvSpPr>
              <a:spLocks noEditPoints="1"/>
            </p:cNvSpPr>
            <p:nvPr/>
          </p:nvSpPr>
          <p:spPr bwMode="auto">
            <a:xfrm>
              <a:off x="2513013" y="2287588"/>
              <a:ext cx="342900" cy="342900"/>
            </a:xfrm>
            <a:custGeom>
              <a:avLst/>
              <a:gdLst>
                <a:gd name="T0" fmla="*/ 76 w 91"/>
                <a:gd name="T1" fmla="*/ 63 h 91"/>
                <a:gd name="T2" fmla="*/ 79 w 91"/>
                <a:gd name="T3" fmla="*/ 56 h 91"/>
                <a:gd name="T4" fmla="*/ 91 w 91"/>
                <a:gd name="T5" fmla="*/ 52 h 91"/>
                <a:gd name="T6" fmla="*/ 91 w 91"/>
                <a:gd name="T7" fmla="*/ 46 h 91"/>
                <a:gd name="T8" fmla="*/ 91 w 91"/>
                <a:gd name="T9" fmla="*/ 40 h 91"/>
                <a:gd name="T10" fmla="*/ 79 w 91"/>
                <a:gd name="T11" fmla="*/ 36 h 91"/>
                <a:gd name="T12" fmla="*/ 76 w 91"/>
                <a:gd name="T13" fmla="*/ 29 h 91"/>
                <a:gd name="T14" fmla="*/ 82 w 91"/>
                <a:gd name="T15" fmla="*/ 18 h 91"/>
                <a:gd name="T16" fmla="*/ 73 w 91"/>
                <a:gd name="T17" fmla="*/ 10 h 91"/>
                <a:gd name="T18" fmla="*/ 63 w 91"/>
                <a:gd name="T19" fmla="*/ 15 h 91"/>
                <a:gd name="T20" fmla="*/ 55 w 91"/>
                <a:gd name="T21" fmla="*/ 12 h 91"/>
                <a:gd name="T22" fmla="*/ 51 w 91"/>
                <a:gd name="T23" fmla="*/ 1 h 91"/>
                <a:gd name="T24" fmla="*/ 45 w 91"/>
                <a:gd name="T25" fmla="*/ 0 h 91"/>
                <a:gd name="T26" fmla="*/ 40 w 91"/>
                <a:gd name="T27" fmla="*/ 1 h 91"/>
                <a:gd name="T28" fmla="*/ 36 w 91"/>
                <a:gd name="T29" fmla="*/ 12 h 91"/>
                <a:gd name="T30" fmla="*/ 28 w 91"/>
                <a:gd name="T31" fmla="*/ 15 h 91"/>
                <a:gd name="T32" fmla="*/ 18 w 91"/>
                <a:gd name="T33" fmla="*/ 10 h 91"/>
                <a:gd name="T34" fmla="*/ 9 w 91"/>
                <a:gd name="T35" fmla="*/ 18 h 91"/>
                <a:gd name="T36" fmla="*/ 14 w 91"/>
                <a:gd name="T37" fmla="*/ 29 h 91"/>
                <a:gd name="T38" fmla="*/ 11 w 91"/>
                <a:gd name="T39" fmla="*/ 36 h 91"/>
                <a:gd name="T40" fmla="*/ 0 w 91"/>
                <a:gd name="T41" fmla="*/ 40 h 91"/>
                <a:gd name="T42" fmla="*/ 0 w 91"/>
                <a:gd name="T43" fmla="*/ 46 h 91"/>
                <a:gd name="T44" fmla="*/ 0 w 91"/>
                <a:gd name="T45" fmla="*/ 52 h 91"/>
                <a:gd name="T46" fmla="*/ 11 w 91"/>
                <a:gd name="T47" fmla="*/ 56 h 91"/>
                <a:gd name="T48" fmla="*/ 14 w 91"/>
                <a:gd name="T49" fmla="*/ 63 h 91"/>
                <a:gd name="T50" fmla="*/ 9 w 91"/>
                <a:gd name="T51" fmla="*/ 74 h 91"/>
                <a:gd name="T52" fmla="*/ 18 w 91"/>
                <a:gd name="T53" fmla="*/ 82 h 91"/>
                <a:gd name="T54" fmla="*/ 28 w 91"/>
                <a:gd name="T55" fmla="*/ 77 h 91"/>
                <a:gd name="T56" fmla="*/ 36 w 91"/>
                <a:gd name="T57" fmla="*/ 80 h 91"/>
                <a:gd name="T58" fmla="*/ 40 w 91"/>
                <a:gd name="T59" fmla="*/ 91 h 91"/>
                <a:gd name="T60" fmla="*/ 45 w 91"/>
                <a:gd name="T61" fmla="*/ 91 h 91"/>
                <a:gd name="T62" fmla="*/ 51 w 91"/>
                <a:gd name="T63" fmla="*/ 91 h 91"/>
                <a:gd name="T64" fmla="*/ 55 w 91"/>
                <a:gd name="T65" fmla="*/ 80 h 91"/>
                <a:gd name="T66" fmla="*/ 63 w 91"/>
                <a:gd name="T67" fmla="*/ 77 h 91"/>
                <a:gd name="T68" fmla="*/ 73 w 91"/>
                <a:gd name="T69" fmla="*/ 82 h 91"/>
                <a:gd name="T70" fmla="*/ 82 w 91"/>
                <a:gd name="T71" fmla="*/ 74 h 91"/>
                <a:gd name="T72" fmla="*/ 76 w 91"/>
                <a:gd name="T73" fmla="*/ 63 h 91"/>
                <a:gd name="T74" fmla="*/ 45 w 91"/>
                <a:gd name="T75" fmla="*/ 62 h 91"/>
                <a:gd name="T76" fmla="*/ 29 w 91"/>
                <a:gd name="T77" fmla="*/ 46 h 91"/>
                <a:gd name="T78" fmla="*/ 45 w 91"/>
                <a:gd name="T79" fmla="*/ 30 h 91"/>
                <a:gd name="T80" fmla="*/ 61 w 91"/>
                <a:gd name="T81" fmla="*/ 46 h 91"/>
                <a:gd name="T82" fmla="*/ 45 w 91"/>
                <a:gd name="T83" fmla="*/ 6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1" h="91">
                  <a:moveTo>
                    <a:pt x="76" y="63"/>
                  </a:moveTo>
                  <a:cubicBezTo>
                    <a:pt x="78" y="61"/>
                    <a:pt x="79" y="58"/>
                    <a:pt x="79" y="56"/>
                  </a:cubicBezTo>
                  <a:cubicBezTo>
                    <a:pt x="91" y="52"/>
                    <a:pt x="91" y="52"/>
                    <a:pt x="91" y="52"/>
                  </a:cubicBezTo>
                  <a:cubicBezTo>
                    <a:pt x="91" y="50"/>
                    <a:pt x="91" y="48"/>
                    <a:pt x="91" y="46"/>
                  </a:cubicBezTo>
                  <a:cubicBezTo>
                    <a:pt x="91" y="44"/>
                    <a:pt x="91" y="42"/>
                    <a:pt x="91" y="40"/>
                  </a:cubicBezTo>
                  <a:cubicBezTo>
                    <a:pt x="79" y="36"/>
                    <a:pt x="79" y="36"/>
                    <a:pt x="79" y="36"/>
                  </a:cubicBezTo>
                  <a:cubicBezTo>
                    <a:pt x="79" y="33"/>
                    <a:pt x="78" y="31"/>
                    <a:pt x="76" y="29"/>
                  </a:cubicBezTo>
                  <a:cubicBezTo>
                    <a:pt x="82" y="18"/>
                    <a:pt x="82" y="18"/>
                    <a:pt x="82" y="18"/>
                  </a:cubicBezTo>
                  <a:cubicBezTo>
                    <a:pt x="79" y="15"/>
                    <a:pt x="76" y="12"/>
                    <a:pt x="73" y="10"/>
                  </a:cubicBezTo>
                  <a:cubicBezTo>
                    <a:pt x="63" y="15"/>
                    <a:pt x="63" y="15"/>
                    <a:pt x="63" y="15"/>
                  </a:cubicBezTo>
                  <a:cubicBezTo>
                    <a:pt x="60" y="14"/>
                    <a:pt x="58" y="13"/>
                    <a:pt x="55" y="12"/>
                  </a:cubicBezTo>
                  <a:cubicBezTo>
                    <a:pt x="51" y="1"/>
                    <a:pt x="51" y="1"/>
                    <a:pt x="51" y="1"/>
                  </a:cubicBezTo>
                  <a:cubicBezTo>
                    <a:pt x="49" y="0"/>
                    <a:pt x="47" y="0"/>
                    <a:pt x="45" y="0"/>
                  </a:cubicBezTo>
                  <a:cubicBezTo>
                    <a:pt x="43" y="0"/>
                    <a:pt x="42" y="0"/>
                    <a:pt x="40" y="1"/>
                  </a:cubicBezTo>
                  <a:cubicBezTo>
                    <a:pt x="36" y="12"/>
                    <a:pt x="36" y="12"/>
                    <a:pt x="36" y="12"/>
                  </a:cubicBezTo>
                  <a:cubicBezTo>
                    <a:pt x="33" y="13"/>
                    <a:pt x="31" y="14"/>
                    <a:pt x="28" y="15"/>
                  </a:cubicBezTo>
                  <a:cubicBezTo>
                    <a:pt x="18" y="10"/>
                    <a:pt x="18" y="10"/>
                    <a:pt x="18" y="10"/>
                  </a:cubicBezTo>
                  <a:cubicBezTo>
                    <a:pt x="14" y="12"/>
                    <a:pt x="12" y="15"/>
                    <a:pt x="9" y="18"/>
                  </a:cubicBezTo>
                  <a:cubicBezTo>
                    <a:pt x="14" y="29"/>
                    <a:pt x="14" y="29"/>
                    <a:pt x="14" y="29"/>
                  </a:cubicBezTo>
                  <a:cubicBezTo>
                    <a:pt x="13" y="31"/>
                    <a:pt x="12" y="33"/>
                    <a:pt x="11" y="36"/>
                  </a:cubicBezTo>
                  <a:cubicBezTo>
                    <a:pt x="0" y="40"/>
                    <a:pt x="0" y="40"/>
                    <a:pt x="0" y="40"/>
                  </a:cubicBezTo>
                  <a:cubicBezTo>
                    <a:pt x="0" y="42"/>
                    <a:pt x="0" y="44"/>
                    <a:pt x="0" y="46"/>
                  </a:cubicBezTo>
                  <a:cubicBezTo>
                    <a:pt x="0" y="48"/>
                    <a:pt x="0" y="50"/>
                    <a:pt x="0" y="52"/>
                  </a:cubicBezTo>
                  <a:cubicBezTo>
                    <a:pt x="11" y="56"/>
                    <a:pt x="11" y="56"/>
                    <a:pt x="11" y="56"/>
                  </a:cubicBezTo>
                  <a:cubicBezTo>
                    <a:pt x="12" y="58"/>
                    <a:pt x="13" y="61"/>
                    <a:pt x="14" y="63"/>
                  </a:cubicBezTo>
                  <a:cubicBezTo>
                    <a:pt x="9" y="74"/>
                    <a:pt x="9" y="74"/>
                    <a:pt x="9" y="74"/>
                  </a:cubicBezTo>
                  <a:cubicBezTo>
                    <a:pt x="12" y="77"/>
                    <a:pt x="14" y="79"/>
                    <a:pt x="18" y="82"/>
                  </a:cubicBezTo>
                  <a:cubicBezTo>
                    <a:pt x="28" y="77"/>
                    <a:pt x="28" y="77"/>
                    <a:pt x="28" y="77"/>
                  </a:cubicBezTo>
                  <a:cubicBezTo>
                    <a:pt x="31" y="78"/>
                    <a:pt x="33" y="79"/>
                    <a:pt x="36" y="80"/>
                  </a:cubicBezTo>
                  <a:cubicBezTo>
                    <a:pt x="40" y="91"/>
                    <a:pt x="40" y="91"/>
                    <a:pt x="40" y="91"/>
                  </a:cubicBezTo>
                  <a:cubicBezTo>
                    <a:pt x="42" y="91"/>
                    <a:pt x="43" y="91"/>
                    <a:pt x="45" y="91"/>
                  </a:cubicBezTo>
                  <a:cubicBezTo>
                    <a:pt x="47" y="91"/>
                    <a:pt x="49" y="91"/>
                    <a:pt x="51" y="91"/>
                  </a:cubicBezTo>
                  <a:cubicBezTo>
                    <a:pt x="55" y="80"/>
                    <a:pt x="55" y="80"/>
                    <a:pt x="55" y="80"/>
                  </a:cubicBezTo>
                  <a:cubicBezTo>
                    <a:pt x="58" y="79"/>
                    <a:pt x="60" y="78"/>
                    <a:pt x="63" y="77"/>
                  </a:cubicBezTo>
                  <a:cubicBezTo>
                    <a:pt x="73" y="82"/>
                    <a:pt x="73" y="82"/>
                    <a:pt x="73" y="82"/>
                  </a:cubicBezTo>
                  <a:cubicBezTo>
                    <a:pt x="76" y="79"/>
                    <a:pt x="79" y="77"/>
                    <a:pt x="82" y="74"/>
                  </a:cubicBezTo>
                  <a:lnTo>
                    <a:pt x="76" y="63"/>
                  </a:lnTo>
                  <a:close/>
                  <a:moveTo>
                    <a:pt x="45" y="62"/>
                  </a:moveTo>
                  <a:cubicBezTo>
                    <a:pt x="37" y="62"/>
                    <a:pt x="29" y="55"/>
                    <a:pt x="29" y="46"/>
                  </a:cubicBezTo>
                  <a:cubicBezTo>
                    <a:pt x="29" y="37"/>
                    <a:pt x="37" y="30"/>
                    <a:pt x="45" y="30"/>
                  </a:cubicBezTo>
                  <a:cubicBezTo>
                    <a:pt x="54" y="30"/>
                    <a:pt x="61" y="37"/>
                    <a:pt x="61" y="46"/>
                  </a:cubicBezTo>
                  <a:cubicBezTo>
                    <a:pt x="61" y="55"/>
                    <a:pt x="54" y="62"/>
                    <a:pt x="45"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1" name="Freeform 10">
              <a:extLst>
                <a:ext uri="{FF2B5EF4-FFF2-40B4-BE49-F238E27FC236}">
                  <a16:creationId xmlns:a16="http://schemas.microsoft.com/office/drawing/2014/main" xmlns="" id="{647B83D6-1D9C-4696-AFEE-87B0A1CC5CA4}"/>
                </a:ext>
              </a:extLst>
            </p:cNvPr>
            <p:cNvSpPr>
              <a:spLocks noEditPoints="1"/>
            </p:cNvSpPr>
            <p:nvPr/>
          </p:nvSpPr>
          <p:spPr bwMode="auto">
            <a:xfrm>
              <a:off x="2674938" y="2098675"/>
              <a:ext cx="225425" cy="227013"/>
            </a:xfrm>
            <a:custGeom>
              <a:avLst/>
              <a:gdLst>
                <a:gd name="T0" fmla="*/ 3 w 60"/>
                <a:gd name="T1" fmla="*/ 45 h 60"/>
                <a:gd name="T2" fmla="*/ 11 w 60"/>
                <a:gd name="T3" fmla="*/ 45 h 60"/>
                <a:gd name="T4" fmla="*/ 15 w 60"/>
                <a:gd name="T5" fmla="*/ 49 h 60"/>
                <a:gd name="T6" fmla="*/ 14 w 60"/>
                <a:gd name="T7" fmla="*/ 57 h 60"/>
                <a:gd name="T8" fmla="*/ 18 w 60"/>
                <a:gd name="T9" fmla="*/ 59 h 60"/>
                <a:gd name="T10" fmla="*/ 22 w 60"/>
                <a:gd name="T11" fmla="*/ 60 h 60"/>
                <a:gd name="T12" fmla="*/ 27 w 60"/>
                <a:gd name="T13" fmla="*/ 54 h 60"/>
                <a:gd name="T14" fmla="*/ 33 w 60"/>
                <a:gd name="T15" fmla="*/ 54 h 60"/>
                <a:gd name="T16" fmla="*/ 38 w 60"/>
                <a:gd name="T17" fmla="*/ 60 h 60"/>
                <a:gd name="T18" fmla="*/ 45 w 60"/>
                <a:gd name="T19" fmla="*/ 57 h 60"/>
                <a:gd name="T20" fmla="*/ 45 w 60"/>
                <a:gd name="T21" fmla="*/ 49 h 60"/>
                <a:gd name="T22" fmla="*/ 49 w 60"/>
                <a:gd name="T23" fmla="*/ 45 h 60"/>
                <a:gd name="T24" fmla="*/ 57 w 60"/>
                <a:gd name="T25" fmla="*/ 46 h 60"/>
                <a:gd name="T26" fmla="*/ 59 w 60"/>
                <a:gd name="T27" fmla="*/ 42 h 60"/>
                <a:gd name="T28" fmla="*/ 60 w 60"/>
                <a:gd name="T29" fmla="*/ 39 h 60"/>
                <a:gd name="T30" fmla="*/ 54 w 60"/>
                <a:gd name="T31" fmla="*/ 33 h 60"/>
                <a:gd name="T32" fmla="*/ 54 w 60"/>
                <a:gd name="T33" fmla="*/ 28 h 60"/>
                <a:gd name="T34" fmla="*/ 60 w 60"/>
                <a:gd name="T35" fmla="*/ 22 h 60"/>
                <a:gd name="T36" fmla="*/ 57 w 60"/>
                <a:gd name="T37" fmla="*/ 15 h 60"/>
                <a:gd name="T38" fmla="*/ 49 w 60"/>
                <a:gd name="T39" fmla="*/ 15 h 60"/>
                <a:gd name="T40" fmla="*/ 46 w 60"/>
                <a:gd name="T41" fmla="*/ 12 h 60"/>
                <a:gd name="T42" fmla="*/ 46 w 60"/>
                <a:gd name="T43" fmla="*/ 4 h 60"/>
                <a:gd name="T44" fmla="*/ 43 w 60"/>
                <a:gd name="T45" fmla="*/ 2 h 60"/>
                <a:gd name="T46" fmla="*/ 39 w 60"/>
                <a:gd name="T47" fmla="*/ 0 h 60"/>
                <a:gd name="T48" fmla="*/ 33 w 60"/>
                <a:gd name="T49" fmla="*/ 6 h 60"/>
                <a:gd name="T50" fmla="*/ 28 w 60"/>
                <a:gd name="T51" fmla="*/ 6 h 60"/>
                <a:gd name="T52" fmla="*/ 23 w 60"/>
                <a:gd name="T53" fmla="*/ 0 h 60"/>
                <a:gd name="T54" fmla="*/ 15 w 60"/>
                <a:gd name="T55" fmla="*/ 3 h 60"/>
                <a:gd name="T56" fmla="*/ 16 w 60"/>
                <a:gd name="T57" fmla="*/ 11 h 60"/>
                <a:gd name="T58" fmla="*/ 12 w 60"/>
                <a:gd name="T59" fmla="*/ 15 h 60"/>
                <a:gd name="T60" fmla="*/ 4 w 60"/>
                <a:gd name="T61" fmla="*/ 14 h 60"/>
                <a:gd name="T62" fmla="*/ 2 w 60"/>
                <a:gd name="T63" fmla="*/ 18 h 60"/>
                <a:gd name="T64" fmla="*/ 1 w 60"/>
                <a:gd name="T65" fmla="*/ 22 h 60"/>
                <a:gd name="T66" fmla="*/ 6 w 60"/>
                <a:gd name="T67" fmla="*/ 27 h 60"/>
                <a:gd name="T68" fmla="*/ 6 w 60"/>
                <a:gd name="T69" fmla="*/ 32 h 60"/>
                <a:gd name="T70" fmla="*/ 0 w 60"/>
                <a:gd name="T71" fmla="*/ 38 h 60"/>
                <a:gd name="T72" fmla="*/ 3 w 60"/>
                <a:gd name="T73" fmla="*/ 45 h 60"/>
                <a:gd name="T74" fmla="*/ 20 w 60"/>
                <a:gd name="T75" fmla="*/ 26 h 60"/>
                <a:gd name="T76" fmla="*/ 35 w 60"/>
                <a:gd name="T77" fmla="*/ 20 h 60"/>
                <a:gd name="T78" fmla="*/ 40 w 60"/>
                <a:gd name="T79" fmla="*/ 34 h 60"/>
                <a:gd name="T80" fmla="*/ 26 w 60"/>
                <a:gd name="T81" fmla="*/ 40 h 60"/>
                <a:gd name="T82" fmla="*/ 20 w 60"/>
                <a:gd name="T83"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0" h="60">
                  <a:moveTo>
                    <a:pt x="3" y="45"/>
                  </a:moveTo>
                  <a:cubicBezTo>
                    <a:pt x="11" y="45"/>
                    <a:pt x="11" y="45"/>
                    <a:pt x="11" y="45"/>
                  </a:cubicBezTo>
                  <a:cubicBezTo>
                    <a:pt x="12" y="46"/>
                    <a:pt x="14" y="47"/>
                    <a:pt x="15" y="49"/>
                  </a:cubicBezTo>
                  <a:cubicBezTo>
                    <a:pt x="14" y="57"/>
                    <a:pt x="14" y="57"/>
                    <a:pt x="14" y="57"/>
                  </a:cubicBezTo>
                  <a:cubicBezTo>
                    <a:pt x="16" y="57"/>
                    <a:pt x="17" y="58"/>
                    <a:pt x="18" y="59"/>
                  </a:cubicBezTo>
                  <a:cubicBezTo>
                    <a:pt x="19" y="59"/>
                    <a:pt x="20" y="59"/>
                    <a:pt x="22" y="60"/>
                  </a:cubicBezTo>
                  <a:cubicBezTo>
                    <a:pt x="27" y="54"/>
                    <a:pt x="27" y="54"/>
                    <a:pt x="27" y="54"/>
                  </a:cubicBezTo>
                  <a:cubicBezTo>
                    <a:pt x="29" y="54"/>
                    <a:pt x="31" y="54"/>
                    <a:pt x="33" y="54"/>
                  </a:cubicBezTo>
                  <a:cubicBezTo>
                    <a:pt x="38" y="60"/>
                    <a:pt x="38" y="60"/>
                    <a:pt x="38" y="60"/>
                  </a:cubicBezTo>
                  <a:cubicBezTo>
                    <a:pt x="40" y="59"/>
                    <a:pt x="43" y="58"/>
                    <a:pt x="45" y="57"/>
                  </a:cubicBezTo>
                  <a:cubicBezTo>
                    <a:pt x="45" y="49"/>
                    <a:pt x="45" y="49"/>
                    <a:pt x="45" y="49"/>
                  </a:cubicBezTo>
                  <a:cubicBezTo>
                    <a:pt x="46" y="48"/>
                    <a:pt x="48" y="47"/>
                    <a:pt x="49" y="45"/>
                  </a:cubicBezTo>
                  <a:cubicBezTo>
                    <a:pt x="57" y="46"/>
                    <a:pt x="57" y="46"/>
                    <a:pt x="57" y="46"/>
                  </a:cubicBezTo>
                  <a:cubicBezTo>
                    <a:pt x="58" y="45"/>
                    <a:pt x="58" y="44"/>
                    <a:pt x="59" y="42"/>
                  </a:cubicBezTo>
                  <a:cubicBezTo>
                    <a:pt x="59" y="41"/>
                    <a:pt x="60" y="40"/>
                    <a:pt x="60" y="39"/>
                  </a:cubicBezTo>
                  <a:cubicBezTo>
                    <a:pt x="54" y="33"/>
                    <a:pt x="54" y="33"/>
                    <a:pt x="54" y="33"/>
                  </a:cubicBezTo>
                  <a:cubicBezTo>
                    <a:pt x="54" y="31"/>
                    <a:pt x="54" y="30"/>
                    <a:pt x="54" y="28"/>
                  </a:cubicBezTo>
                  <a:cubicBezTo>
                    <a:pt x="60" y="22"/>
                    <a:pt x="60" y="22"/>
                    <a:pt x="60" y="22"/>
                  </a:cubicBezTo>
                  <a:cubicBezTo>
                    <a:pt x="60" y="20"/>
                    <a:pt x="59" y="17"/>
                    <a:pt x="57" y="15"/>
                  </a:cubicBezTo>
                  <a:cubicBezTo>
                    <a:pt x="49" y="15"/>
                    <a:pt x="49" y="15"/>
                    <a:pt x="49" y="15"/>
                  </a:cubicBezTo>
                  <a:cubicBezTo>
                    <a:pt x="48" y="14"/>
                    <a:pt x="47" y="13"/>
                    <a:pt x="46" y="12"/>
                  </a:cubicBezTo>
                  <a:cubicBezTo>
                    <a:pt x="46" y="4"/>
                    <a:pt x="46" y="4"/>
                    <a:pt x="46" y="4"/>
                  </a:cubicBezTo>
                  <a:cubicBezTo>
                    <a:pt x="45" y="3"/>
                    <a:pt x="44" y="2"/>
                    <a:pt x="43" y="2"/>
                  </a:cubicBezTo>
                  <a:cubicBezTo>
                    <a:pt x="41" y="1"/>
                    <a:pt x="40" y="1"/>
                    <a:pt x="39" y="0"/>
                  </a:cubicBezTo>
                  <a:cubicBezTo>
                    <a:pt x="33" y="6"/>
                    <a:pt x="33" y="6"/>
                    <a:pt x="33" y="6"/>
                  </a:cubicBezTo>
                  <a:cubicBezTo>
                    <a:pt x="32" y="6"/>
                    <a:pt x="30" y="6"/>
                    <a:pt x="28" y="6"/>
                  </a:cubicBezTo>
                  <a:cubicBezTo>
                    <a:pt x="23" y="0"/>
                    <a:pt x="23" y="0"/>
                    <a:pt x="23" y="0"/>
                  </a:cubicBezTo>
                  <a:cubicBezTo>
                    <a:pt x="20" y="1"/>
                    <a:pt x="18" y="2"/>
                    <a:pt x="15" y="3"/>
                  </a:cubicBezTo>
                  <a:cubicBezTo>
                    <a:pt x="16" y="11"/>
                    <a:pt x="16" y="11"/>
                    <a:pt x="16" y="11"/>
                  </a:cubicBezTo>
                  <a:cubicBezTo>
                    <a:pt x="14" y="12"/>
                    <a:pt x="13" y="13"/>
                    <a:pt x="12" y="15"/>
                  </a:cubicBezTo>
                  <a:cubicBezTo>
                    <a:pt x="4" y="14"/>
                    <a:pt x="4" y="14"/>
                    <a:pt x="4" y="14"/>
                  </a:cubicBezTo>
                  <a:cubicBezTo>
                    <a:pt x="3" y="15"/>
                    <a:pt x="2" y="17"/>
                    <a:pt x="2" y="18"/>
                  </a:cubicBezTo>
                  <a:cubicBezTo>
                    <a:pt x="1" y="19"/>
                    <a:pt x="1" y="20"/>
                    <a:pt x="1" y="22"/>
                  </a:cubicBezTo>
                  <a:cubicBezTo>
                    <a:pt x="6" y="27"/>
                    <a:pt x="6" y="27"/>
                    <a:pt x="6" y="27"/>
                  </a:cubicBezTo>
                  <a:cubicBezTo>
                    <a:pt x="6" y="29"/>
                    <a:pt x="6" y="31"/>
                    <a:pt x="6" y="32"/>
                  </a:cubicBezTo>
                  <a:cubicBezTo>
                    <a:pt x="0" y="38"/>
                    <a:pt x="0" y="38"/>
                    <a:pt x="0" y="38"/>
                  </a:cubicBezTo>
                  <a:cubicBezTo>
                    <a:pt x="1" y="40"/>
                    <a:pt x="2" y="43"/>
                    <a:pt x="3" y="45"/>
                  </a:cubicBezTo>
                  <a:close/>
                  <a:moveTo>
                    <a:pt x="20" y="26"/>
                  </a:moveTo>
                  <a:cubicBezTo>
                    <a:pt x="23" y="20"/>
                    <a:pt x="29" y="18"/>
                    <a:pt x="35" y="20"/>
                  </a:cubicBezTo>
                  <a:cubicBezTo>
                    <a:pt x="40" y="23"/>
                    <a:pt x="43" y="29"/>
                    <a:pt x="40" y="34"/>
                  </a:cubicBezTo>
                  <a:cubicBezTo>
                    <a:pt x="38" y="40"/>
                    <a:pt x="31" y="42"/>
                    <a:pt x="26" y="40"/>
                  </a:cubicBezTo>
                  <a:cubicBezTo>
                    <a:pt x="21" y="38"/>
                    <a:pt x="18" y="31"/>
                    <a:pt x="20"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2" name="Freeform 11">
              <a:extLst>
                <a:ext uri="{FF2B5EF4-FFF2-40B4-BE49-F238E27FC236}">
                  <a16:creationId xmlns:a16="http://schemas.microsoft.com/office/drawing/2014/main" xmlns="" id="{6BA5A0D9-7318-418C-969D-4B1C151C3201}"/>
                </a:ext>
              </a:extLst>
            </p:cNvPr>
            <p:cNvSpPr>
              <a:spLocks noEditPoints="1"/>
            </p:cNvSpPr>
            <p:nvPr/>
          </p:nvSpPr>
          <p:spPr bwMode="auto">
            <a:xfrm>
              <a:off x="2833688" y="2257425"/>
              <a:ext cx="184150" cy="184150"/>
            </a:xfrm>
            <a:custGeom>
              <a:avLst/>
              <a:gdLst>
                <a:gd name="T0" fmla="*/ 43 w 49"/>
                <a:gd name="T1" fmla="*/ 29 h 49"/>
                <a:gd name="T2" fmla="*/ 49 w 49"/>
                <a:gd name="T3" fmla="*/ 27 h 49"/>
                <a:gd name="T4" fmla="*/ 49 w 49"/>
                <a:gd name="T5" fmla="*/ 24 h 49"/>
                <a:gd name="T6" fmla="*/ 48 w 49"/>
                <a:gd name="T7" fmla="*/ 21 h 49"/>
                <a:gd name="T8" fmla="*/ 42 w 49"/>
                <a:gd name="T9" fmla="*/ 19 h 49"/>
                <a:gd name="T10" fmla="*/ 41 w 49"/>
                <a:gd name="T11" fmla="*/ 15 h 49"/>
                <a:gd name="T12" fmla="*/ 43 w 49"/>
                <a:gd name="T13" fmla="*/ 9 h 49"/>
                <a:gd name="T14" fmla="*/ 39 w 49"/>
                <a:gd name="T15" fmla="*/ 5 h 49"/>
                <a:gd name="T16" fmla="*/ 33 w 49"/>
                <a:gd name="T17" fmla="*/ 8 h 49"/>
                <a:gd name="T18" fmla="*/ 29 w 49"/>
                <a:gd name="T19" fmla="*/ 6 h 49"/>
                <a:gd name="T20" fmla="*/ 27 w 49"/>
                <a:gd name="T21" fmla="*/ 1 h 49"/>
                <a:gd name="T22" fmla="*/ 24 w 49"/>
                <a:gd name="T23" fmla="*/ 0 h 49"/>
                <a:gd name="T24" fmla="*/ 21 w 49"/>
                <a:gd name="T25" fmla="*/ 1 h 49"/>
                <a:gd name="T26" fmla="*/ 19 w 49"/>
                <a:gd name="T27" fmla="*/ 7 h 49"/>
                <a:gd name="T28" fmla="*/ 15 w 49"/>
                <a:gd name="T29" fmla="*/ 8 h 49"/>
                <a:gd name="T30" fmla="*/ 9 w 49"/>
                <a:gd name="T31" fmla="*/ 6 h 49"/>
                <a:gd name="T32" fmla="*/ 5 w 49"/>
                <a:gd name="T33" fmla="*/ 10 h 49"/>
                <a:gd name="T34" fmla="*/ 8 w 49"/>
                <a:gd name="T35" fmla="*/ 16 h 49"/>
                <a:gd name="T36" fmla="*/ 6 w 49"/>
                <a:gd name="T37" fmla="*/ 20 h 49"/>
                <a:gd name="T38" fmla="*/ 0 w 49"/>
                <a:gd name="T39" fmla="*/ 22 h 49"/>
                <a:gd name="T40" fmla="*/ 0 w 49"/>
                <a:gd name="T41" fmla="*/ 25 h 49"/>
                <a:gd name="T42" fmla="*/ 1 w 49"/>
                <a:gd name="T43" fmla="*/ 28 h 49"/>
                <a:gd name="T44" fmla="*/ 7 w 49"/>
                <a:gd name="T45" fmla="*/ 30 h 49"/>
                <a:gd name="T46" fmla="*/ 8 w 49"/>
                <a:gd name="T47" fmla="*/ 34 h 49"/>
                <a:gd name="T48" fmla="*/ 6 w 49"/>
                <a:gd name="T49" fmla="*/ 40 h 49"/>
                <a:gd name="T50" fmla="*/ 10 w 49"/>
                <a:gd name="T51" fmla="*/ 44 h 49"/>
                <a:gd name="T52" fmla="*/ 16 w 49"/>
                <a:gd name="T53" fmla="*/ 41 h 49"/>
                <a:gd name="T54" fmla="*/ 20 w 49"/>
                <a:gd name="T55" fmla="*/ 43 h 49"/>
                <a:gd name="T56" fmla="*/ 22 w 49"/>
                <a:gd name="T57" fmla="*/ 49 h 49"/>
                <a:gd name="T58" fmla="*/ 25 w 49"/>
                <a:gd name="T59" fmla="*/ 49 h 49"/>
                <a:gd name="T60" fmla="*/ 28 w 49"/>
                <a:gd name="T61" fmla="*/ 48 h 49"/>
                <a:gd name="T62" fmla="*/ 30 w 49"/>
                <a:gd name="T63" fmla="*/ 42 h 49"/>
                <a:gd name="T64" fmla="*/ 34 w 49"/>
                <a:gd name="T65" fmla="*/ 41 h 49"/>
                <a:gd name="T66" fmla="*/ 40 w 49"/>
                <a:gd name="T67" fmla="*/ 43 h 49"/>
                <a:gd name="T68" fmla="*/ 44 w 49"/>
                <a:gd name="T69" fmla="*/ 39 h 49"/>
                <a:gd name="T70" fmla="*/ 41 w 49"/>
                <a:gd name="T71" fmla="*/ 33 h 49"/>
                <a:gd name="T72" fmla="*/ 43 w 49"/>
                <a:gd name="T73" fmla="*/ 29 h 49"/>
                <a:gd name="T74" fmla="*/ 25 w 49"/>
                <a:gd name="T75" fmla="*/ 33 h 49"/>
                <a:gd name="T76" fmla="*/ 16 w 49"/>
                <a:gd name="T77" fmla="*/ 25 h 49"/>
                <a:gd name="T78" fmla="*/ 24 w 49"/>
                <a:gd name="T79" fmla="*/ 16 h 49"/>
                <a:gd name="T80" fmla="*/ 33 w 49"/>
                <a:gd name="T81" fmla="*/ 24 h 49"/>
                <a:gd name="T82" fmla="*/ 25 w 49"/>
                <a:gd name="T83" fmla="*/ 33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9" h="49">
                  <a:moveTo>
                    <a:pt x="43" y="29"/>
                  </a:moveTo>
                  <a:cubicBezTo>
                    <a:pt x="49" y="27"/>
                    <a:pt x="49" y="27"/>
                    <a:pt x="49" y="27"/>
                  </a:cubicBezTo>
                  <a:cubicBezTo>
                    <a:pt x="49" y="26"/>
                    <a:pt x="49" y="25"/>
                    <a:pt x="49" y="24"/>
                  </a:cubicBezTo>
                  <a:cubicBezTo>
                    <a:pt x="49" y="23"/>
                    <a:pt x="49" y="22"/>
                    <a:pt x="48" y="21"/>
                  </a:cubicBezTo>
                  <a:cubicBezTo>
                    <a:pt x="42" y="19"/>
                    <a:pt x="42" y="19"/>
                    <a:pt x="42" y="19"/>
                  </a:cubicBezTo>
                  <a:cubicBezTo>
                    <a:pt x="42" y="18"/>
                    <a:pt x="41" y="16"/>
                    <a:pt x="41" y="15"/>
                  </a:cubicBezTo>
                  <a:cubicBezTo>
                    <a:pt x="43" y="9"/>
                    <a:pt x="43" y="9"/>
                    <a:pt x="43" y="9"/>
                  </a:cubicBezTo>
                  <a:cubicBezTo>
                    <a:pt x="42" y="8"/>
                    <a:pt x="40" y="6"/>
                    <a:pt x="39" y="5"/>
                  </a:cubicBezTo>
                  <a:cubicBezTo>
                    <a:pt x="33" y="8"/>
                    <a:pt x="33" y="8"/>
                    <a:pt x="33" y="8"/>
                  </a:cubicBezTo>
                  <a:cubicBezTo>
                    <a:pt x="32" y="7"/>
                    <a:pt x="31" y="7"/>
                    <a:pt x="29" y="6"/>
                  </a:cubicBezTo>
                  <a:cubicBezTo>
                    <a:pt x="27" y="1"/>
                    <a:pt x="27" y="1"/>
                    <a:pt x="27" y="1"/>
                  </a:cubicBezTo>
                  <a:cubicBezTo>
                    <a:pt x="26" y="0"/>
                    <a:pt x="25" y="0"/>
                    <a:pt x="24" y="0"/>
                  </a:cubicBezTo>
                  <a:cubicBezTo>
                    <a:pt x="23" y="0"/>
                    <a:pt x="22" y="1"/>
                    <a:pt x="21" y="1"/>
                  </a:cubicBezTo>
                  <a:cubicBezTo>
                    <a:pt x="19" y="7"/>
                    <a:pt x="19" y="7"/>
                    <a:pt x="19" y="7"/>
                  </a:cubicBezTo>
                  <a:cubicBezTo>
                    <a:pt x="18" y="7"/>
                    <a:pt x="16" y="8"/>
                    <a:pt x="15" y="8"/>
                  </a:cubicBezTo>
                  <a:cubicBezTo>
                    <a:pt x="9" y="6"/>
                    <a:pt x="9" y="6"/>
                    <a:pt x="9" y="6"/>
                  </a:cubicBezTo>
                  <a:cubicBezTo>
                    <a:pt x="8" y="7"/>
                    <a:pt x="6" y="9"/>
                    <a:pt x="5" y="10"/>
                  </a:cubicBezTo>
                  <a:cubicBezTo>
                    <a:pt x="8" y="16"/>
                    <a:pt x="8" y="16"/>
                    <a:pt x="8" y="16"/>
                  </a:cubicBezTo>
                  <a:cubicBezTo>
                    <a:pt x="7" y="17"/>
                    <a:pt x="7" y="18"/>
                    <a:pt x="6" y="20"/>
                  </a:cubicBezTo>
                  <a:cubicBezTo>
                    <a:pt x="0" y="22"/>
                    <a:pt x="0" y="22"/>
                    <a:pt x="0" y="22"/>
                  </a:cubicBezTo>
                  <a:cubicBezTo>
                    <a:pt x="0" y="23"/>
                    <a:pt x="0" y="24"/>
                    <a:pt x="0" y="25"/>
                  </a:cubicBezTo>
                  <a:cubicBezTo>
                    <a:pt x="0" y="26"/>
                    <a:pt x="0" y="27"/>
                    <a:pt x="1" y="28"/>
                  </a:cubicBezTo>
                  <a:cubicBezTo>
                    <a:pt x="7" y="30"/>
                    <a:pt x="7" y="30"/>
                    <a:pt x="7" y="30"/>
                  </a:cubicBezTo>
                  <a:cubicBezTo>
                    <a:pt x="7" y="31"/>
                    <a:pt x="8" y="33"/>
                    <a:pt x="8" y="34"/>
                  </a:cubicBezTo>
                  <a:cubicBezTo>
                    <a:pt x="6" y="40"/>
                    <a:pt x="6" y="40"/>
                    <a:pt x="6" y="40"/>
                  </a:cubicBezTo>
                  <a:cubicBezTo>
                    <a:pt x="7" y="41"/>
                    <a:pt x="8" y="43"/>
                    <a:pt x="10" y="44"/>
                  </a:cubicBezTo>
                  <a:cubicBezTo>
                    <a:pt x="16" y="41"/>
                    <a:pt x="16" y="41"/>
                    <a:pt x="16" y="41"/>
                  </a:cubicBezTo>
                  <a:cubicBezTo>
                    <a:pt x="17" y="42"/>
                    <a:pt x="18" y="42"/>
                    <a:pt x="20" y="43"/>
                  </a:cubicBezTo>
                  <a:cubicBezTo>
                    <a:pt x="22" y="49"/>
                    <a:pt x="22" y="49"/>
                    <a:pt x="22" y="49"/>
                  </a:cubicBezTo>
                  <a:cubicBezTo>
                    <a:pt x="23" y="49"/>
                    <a:pt x="24" y="49"/>
                    <a:pt x="25" y="49"/>
                  </a:cubicBezTo>
                  <a:cubicBezTo>
                    <a:pt x="26" y="49"/>
                    <a:pt x="27" y="49"/>
                    <a:pt x="28" y="48"/>
                  </a:cubicBezTo>
                  <a:cubicBezTo>
                    <a:pt x="30" y="42"/>
                    <a:pt x="30" y="42"/>
                    <a:pt x="30" y="42"/>
                  </a:cubicBezTo>
                  <a:cubicBezTo>
                    <a:pt x="31" y="42"/>
                    <a:pt x="33" y="41"/>
                    <a:pt x="34" y="41"/>
                  </a:cubicBezTo>
                  <a:cubicBezTo>
                    <a:pt x="40" y="43"/>
                    <a:pt x="40" y="43"/>
                    <a:pt x="40" y="43"/>
                  </a:cubicBezTo>
                  <a:cubicBezTo>
                    <a:pt x="41" y="42"/>
                    <a:pt x="43" y="41"/>
                    <a:pt x="44" y="39"/>
                  </a:cubicBezTo>
                  <a:cubicBezTo>
                    <a:pt x="41" y="33"/>
                    <a:pt x="41" y="33"/>
                    <a:pt x="41" y="33"/>
                  </a:cubicBezTo>
                  <a:cubicBezTo>
                    <a:pt x="42" y="32"/>
                    <a:pt x="42" y="31"/>
                    <a:pt x="43" y="29"/>
                  </a:cubicBezTo>
                  <a:close/>
                  <a:moveTo>
                    <a:pt x="25" y="33"/>
                  </a:moveTo>
                  <a:cubicBezTo>
                    <a:pt x="20" y="33"/>
                    <a:pt x="16" y="29"/>
                    <a:pt x="16" y="25"/>
                  </a:cubicBezTo>
                  <a:cubicBezTo>
                    <a:pt x="16" y="20"/>
                    <a:pt x="20" y="16"/>
                    <a:pt x="24" y="16"/>
                  </a:cubicBezTo>
                  <a:cubicBezTo>
                    <a:pt x="29" y="16"/>
                    <a:pt x="33" y="20"/>
                    <a:pt x="33" y="24"/>
                  </a:cubicBezTo>
                  <a:cubicBezTo>
                    <a:pt x="33" y="29"/>
                    <a:pt x="29" y="33"/>
                    <a:pt x="25"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103" name="Group 24">
            <a:extLst>
              <a:ext uri="{FF2B5EF4-FFF2-40B4-BE49-F238E27FC236}">
                <a16:creationId xmlns:a16="http://schemas.microsoft.com/office/drawing/2014/main" xmlns="" id="{BC63E3A2-7644-4EC4-8851-14A0C7F060FD}"/>
              </a:ext>
            </a:extLst>
          </p:cNvPr>
          <p:cNvGrpSpPr/>
          <p:nvPr/>
        </p:nvGrpSpPr>
        <p:grpSpPr>
          <a:xfrm>
            <a:off x="6052077" y="4892674"/>
            <a:ext cx="619126" cy="482600"/>
            <a:chOff x="6094412" y="4918075"/>
            <a:chExt cx="619126" cy="482600"/>
          </a:xfrm>
          <a:solidFill>
            <a:srgbClr val="BF55DB"/>
          </a:solidFill>
        </p:grpSpPr>
        <p:sp>
          <p:nvSpPr>
            <p:cNvPr id="104" name="Freeform 15">
              <a:extLst>
                <a:ext uri="{FF2B5EF4-FFF2-40B4-BE49-F238E27FC236}">
                  <a16:creationId xmlns:a16="http://schemas.microsoft.com/office/drawing/2014/main" xmlns="" id="{0BF12B7F-9369-496B-AE4F-BFA21147AF59}"/>
                </a:ext>
              </a:extLst>
            </p:cNvPr>
            <p:cNvSpPr/>
            <p:nvPr/>
          </p:nvSpPr>
          <p:spPr bwMode="auto">
            <a:xfrm>
              <a:off x="6443663" y="4918075"/>
              <a:ext cx="269875" cy="285750"/>
            </a:xfrm>
            <a:custGeom>
              <a:avLst/>
              <a:gdLst>
                <a:gd name="T0" fmla="*/ 95 w 123"/>
                <a:gd name="T1" fmla="*/ 78 h 130"/>
                <a:gd name="T2" fmla="*/ 84 w 123"/>
                <a:gd name="T3" fmla="*/ 46 h 130"/>
                <a:gd name="T4" fmla="*/ 62 w 123"/>
                <a:gd name="T5" fmla="*/ 19 h 130"/>
                <a:gd name="T6" fmla="*/ 32 w 123"/>
                <a:gd name="T7" fmla="*/ 4 h 130"/>
                <a:gd name="T8" fmla="*/ 0 w 123"/>
                <a:gd name="T9" fmla="*/ 1 h 130"/>
                <a:gd name="T10" fmla="*/ 0 w 123"/>
                <a:gd name="T11" fmla="*/ 2 h 130"/>
                <a:gd name="T12" fmla="*/ 29 w 123"/>
                <a:gd name="T13" fmla="*/ 11 h 130"/>
                <a:gd name="T14" fmla="*/ 50 w 123"/>
                <a:gd name="T15" fmla="*/ 30 h 130"/>
                <a:gd name="T16" fmla="*/ 62 w 123"/>
                <a:gd name="T17" fmla="*/ 55 h 130"/>
                <a:gd name="T18" fmla="*/ 64 w 123"/>
                <a:gd name="T19" fmla="*/ 78 h 130"/>
                <a:gd name="T20" fmla="*/ 36 w 123"/>
                <a:gd name="T21" fmla="*/ 78 h 130"/>
                <a:gd name="T22" fmla="*/ 57 w 123"/>
                <a:gd name="T23" fmla="*/ 104 h 130"/>
                <a:gd name="T24" fmla="*/ 79 w 123"/>
                <a:gd name="T25" fmla="*/ 130 h 130"/>
                <a:gd name="T26" fmla="*/ 101 w 123"/>
                <a:gd name="T27" fmla="*/ 104 h 130"/>
                <a:gd name="T28" fmla="*/ 123 w 123"/>
                <a:gd name="T29" fmla="*/ 78 h 130"/>
                <a:gd name="T30" fmla="*/ 95 w 123"/>
                <a:gd name="T3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3" h="130">
                  <a:moveTo>
                    <a:pt x="95" y="78"/>
                  </a:moveTo>
                  <a:cubicBezTo>
                    <a:pt x="93" y="67"/>
                    <a:pt x="90" y="56"/>
                    <a:pt x="84" y="46"/>
                  </a:cubicBezTo>
                  <a:cubicBezTo>
                    <a:pt x="78" y="35"/>
                    <a:pt x="71" y="26"/>
                    <a:pt x="62" y="19"/>
                  </a:cubicBezTo>
                  <a:cubicBezTo>
                    <a:pt x="53" y="12"/>
                    <a:pt x="42" y="7"/>
                    <a:pt x="32" y="4"/>
                  </a:cubicBezTo>
                  <a:cubicBezTo>
                    <a:pt x="21" y="1"/>
                    <a:pt x="10" y="0"/>
                    <a:pt x="0" y="1"/>
                  </a:cubicBezTo>
                  <a:cubicBezTo>
                    <a:pt x="0" y="2"/>
                    <a:pt x="0" y="2"/>
                    <a:pt x="0" y="2"/>
                  </a:cubicBezTo>
                  <a:cubicBezTo>
                    <a:pt x="10" y="3"/>
                    <a:pt x="20" y="6"/>
                    <a:pt x="29" y="11"/>
                  </a:cubicBezTo>
                  <a:cubicBezTo>
                    <a:pt x="37" y="16"/>
                    <a:pt x="45" y="23"/>
                    <a:pt x="50" y="30"/>
                  </a:cubicBezTo>
                  <a:cubicBezTo>
                    <a:pt x="56" y="38"/>
                    <a:pt x="60" y="46"/>
                    <a:pt x="62" y="55"/>
                  </a:cubicBezTo>
                  <a:cubicBezTo>
                    <a:pt x="64" y="63"/>
                    <a:pt x="65" y="71"/>
                    <a:pt x="64" y="78"/>
                  </a:cubicBezTo>
                  <a:cubicBezTo>
                    <a:pt x="36" y="78"/>
                    <a:pt x="36" y="78"/>
                    <a:pt x="36" y="78"/>
                  </a:cubicBezTo>
                  <a:cubicBezTo>
                    <a:pt x="57" y="104"/>
                    <a:pt x="57" y="104"/>
                    <a:pt x="57" y="104"/>
                  </a:cubicBezTo>
                  <a:cubicBezTo>
                    <a:pt x="79" y="130"/>
                    <a:pt x="79" y="130"/>
                    <a:pt x="79" y="130"/>
                  </a:cubicBezTo>
                  <a:cubicBezTo>
                    <a:pt x="101" y="104"/>
                    <a:pt x="101" y="104"/>
                    <a:pt x="101" y="104"/>
                  </a:cubicBezTo>
                  <a:cubicBezTo>
                    <a:pt x="123" y="78"/>
                    <a:pt x="123" y="78"/>
                    <a:pt x="123" y="78"/>
                  </a:cubicBezTo>
                  <a:lnTo>
                    <a:pt x="95" y="7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5" name="Freeform 16">
              <a:extLst>
                <a:ext uri="{FF2B5EF4-FFF2-40B4-BE49-F238E27FC236}">
                  <a16:creationId xmlns:a16="http://schemas.microsoft.com/office/drawing/2014/main" xmlns="" id="{544D6E30-469C-402E-9258-248584397A2C}"/>
                </a:ext>
              </a:extLst>
            </p:cNvPr>
            <p:cNvSpPr/>
            <p:nvPr/>
          </p:nvSpPr>
          <p:spPr bwMode="auto">
            <a:xfrm>
              <a:off x="6094412" y="5114925"/>
              <a:ext cx="268288" cy="285750"/>
            </a:xfrm>
            <a:custGeom>
              <a:avLst/>
              <a:gdLst>
                <a:gd name="T0" fmla="*/ 72 w 123"/>
                <a:gd name="T1" fmla="*/ 100 h 130"/>
                <a:gd name="T2" fmla="*/ 60 w 123"/>
                <a:gd name="T3" fmla="*/ 75 h 130"/>
                <a:gd name="T4" fmla="*/ 59 w 123"/>
                <a:gd name="T5" fmla="*/ 52 h 130"/>
                <a:gd name="T6" fmla="*/ 87 w 123"/>
                <a:gd name="T7" fmla="*/ 52 h 130"/>
                <a:gd name="T8" fmla="*/ 65 w 123"/>
                <a:gd name="T9" fmla="*/ 26 h 130"/>
                <a:gd name="T10" fmla="*/ 43 w 123"/>
                <a:gd name="T11" fmla="*/ 0 h 130"/>
                <a:gd name="T12" fmla="*/ 22 w 123"/>
                <a:gd name="T13" fmla="*/ 26 h 130"/>
                <a:gd name="T14" fmla="*/ 0 w 123"/>
                <a:gd name="T15" fmla="*/ 52 h 130"/>
                <a:gd name="T16" fmla="*/ 28 w 123"/>
                <a:gd name="T17" fmla="*/ 52 h 130"/>
                <a:gd name="T18" fmla="*/ 39 w 123"/>
                <a:gd name="T19" fmla="*/ 84 h 130"/>
                <a:gd name="T20" fmla="*/ 61 w 123"/>
                <a:gd name="T21" fmla="*/ 111 h 130"/>
                <a:gd name="T22" fmla="*/ 91 w 123"/>
                <a:gd name="T23" fmla="*/ 126 h 130"/>
                <a:gd name="T24" fmla="*/ 123 w 123"/>
                <a:gd name="T25" fmla="*/ 129 h 130"/>
                <a:gd name="T26" fmla="*/ 123 w 123"/>
                <a:gd name="T27" fmla="*/ 128 h 130"/>
                <a:gd name="T28" fmla="*/ 94 w 123"/>
                <a:gd name="T29" fmla="*/ 119 h 130"/>
                <a:gd name="T30" fmla="*/ 72 w 123"/>
                <a:gd name="T31" fmla="*/ 10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3" h="130">
                  <a:moveTo>
                    <a:pt x="72" y="100"/>
                  </a:moveTo>
                  <a:cubicBezTo>
                    <a:pt x="67" y="92"/>
                    <a:pt x="63" y="84"/>
                    <a:pt x="60" y="75"/>
                  </a:cubicBezTo>
                  <a:cubicBezTo>
                    <a:pt x="58" y="67"/>
                    <a:pt x="58" y="59"/>
                    <a:pt x="59" y="52"/>
                  </a:cubicBezTo>
                  <a:cubicBezTo>
                    <a:pt x="87" y="52"/>
                    <a:pt x="87" y="52"/>
                    <a:pt x="87" y="52"/>
                  </a:cubicBezTo>
                  <a:cubicBezTo>
                    <a:pt x="65" y="26"/>
                    <a:pt x="65" y="26"/>
                    <a:pt x="65" y="26"/>
                  </a:cubicBezTo>
                  <a:cubicBezTo>
                    <a:pt x="43" y="0"/>
                    <a:pt x="43" y="0"/>
                    <a:pt x="43" y="0"/>
                  </a:cubicBezTo>
                  <a:cubicBezTo>
                    <a:pt x="22" y="26"/>
                    <a:pt x="22" y="26"/>
                    <a:pt x="22" y="26"/>
                  </a:cubicBezTo>
                  <a:cubicBezTo>
                    <a:pt x="0" y="52"/>
                    <a:pt x="0" y="52"/>
                    <a:pt x="0" y="52"/>
                  </a:cubicBezTo>
                  <a:cubicBezTo>
                    <a:pt x="28" y="52"/>
                    <a:pt x="28" y="52"/>
                    <a:pt x="28" y="52"/>
                  </a:cubicBezTo>
                  <a:cubicBezTo>
                    <a:pt x="30" y="63"/>
                    <a:pt x="33" y="74"/>
                    <a:pt x="39" y="84"/>
                  </a:cubicBezTo>
                  <a:cubicBezTo>
                    <a:pt x="44" y="94"/>
                    <a:pt x="52" y="104"/>
                    <a:pt x="61" y="111"/>
                  </a:cubicBezTo>
                  <a:cubicBezTo>
                    <a:pt x="70" y="118"/>
                    <a:pt x="80" y="123"/>
                    <a:pt x="91" y="126"/>
                  </a:cubicBezTo>
                  <a:cubicBezTo>
                    <a:pt x="102" y="129"/>
                    <a:pt x="113" y="130"/>
                    <a:pt x="123" y="129"/>
                  </a:cubicBezTo>
                  <a:cubicBezTo>
                    <a:pt x="123" y="128"/>
                    <a:pt x="123" y="128"/>
                    <a:pt x="123" y="128"/>
                  </a:cubicBezTo>
                  <a:cubicBezTo>
                    <a:pt x="113" y="127"/>
                    <a:pt x="103" y="124"/>
                    <a:pt x="94" y="119"/>
                  </a:cubicBezTo>
                  <a:cubicBezTo>
                    <a:pt x="85" y="114"/>
                    <a:pt x="78" y="107"/>
                    <a:pt x="72"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6" name="Freeform 17">
              <a:extLst>
                <a:ext uri="{FF2B5EF4-FFF2-40B4-BE49-F238E27FC236}">
                  <a16:creationId xmlns:a16="http://schemas.microsoft.com/office/drawing/2014/main" xmlns="" id="{28FC155D-117F-4580-8AB8-86281F83CD82}"/>
                </a:ext>
              </a:extLst>
            </p:cNvPr>
            <p:cNvSpPr/>
            <p:nvPr/>
          </p:nvSpPr>
          <p:spPr bwMode="auto">
            <a:xfrm>
              <a:off x="6305550" y="4970463"/>
              <a:ext cx="204788" cy="377825"/>
            </a:xfrm>
            <a:custGeom>
              <a:avLst/>
              <a:gdLst>
                <a:gd name="T0" fmla="*/ 59 w 93"/>
                <a:gd name="T1" fmla="*/ 71 h 171"/>
                <a:gd name="T2" fmla="*/ 33 w 93"/>
                <a:gd name="T3" fmla="*/ 54 h 171"/>
                <a:gd name="T4" fmla="*/ 51 w 93"/>
                <a:gd name="T5" fmla="*/ 42 h 171"/>
                <a:gd name="T6" fmla="*/ 81 w 93"/>
                <a:gd name="T7" fmla="*/ 49 h 171"/>
                <a:gd name="T8" fmla="*/ 88 w 93"/>
                <a:gd name="T9" fmla="*/ 25 h 171"/>
                <a:gd name="T10" fmla="*/ 57 w 93"/>
                <a:gd name="T11" fmla="*/ 18 h 171"/>
                <a:gd name="T12" fmla="*/ 57 w 93"/>
                <a:gd name="T13" fmla="*/ 0 h 171"/>
                <a:gd name="T14" fmla="*/ 37 w 93"/>
                <a:gd name="T15" fmla="*/ 0 h 171"/>
                <a:gd name="T16" fmla="*/ 37 w 93"/>
                <a:gd name="T17" fmla="*/ 20 h 171"/>
                <a:gd name="T18" fmla="*/ 1 w 93"/>
                <a:gd name="T19" fmla="*/ 57 h 171"/>
                <a:gd name="T20" fmla="*/ 39 w 93"/>
                <a:gd name="T21" fmla="*/ 96 h 171"/>
                <a:gd name="T22" fmla="*/ 61 w 93"/>
                <a:gd name="T23" fmla="*/ 114 h 171"/>
                <a:gd name="T24" fmla="*/ 41 w 93"/>
                <a:gd name="T25" fmla="*/ 127 h 171"/>
                <a:gd name="T26" fmla="*/ 6 w 93"/>
                <a:gd name="T27" fmla="*/ 118 h 171"/>
                <a:gd name="T28" fmla="*/ 0 w 93"/>
                <a:gd name="T29" fmla="*/ 142 h 171"/>
                <a:gd name="T30" fmla="*/ 35 w 93"/>
                <a:gd name="T31" fmla="*/ 151 h 171"/>
                <a:gd name="T32" fmla="*/ 35 w 93"/>
                <a:gd name="T33" fmla="*/ 171 h 171"/>
                <a:gd name="T34" fmla="*/ 56 w 93"/>
                <a:gd name="T35" fmla="*/ 171 h 171"/>
                <a:gd name="T36" fmla="*/ 56 w 93"/>
                <a:gd name="T37" fmla="*/ 149 h 171"/>
                <a:gd name="T38" fmla="*/ 93 w 93"/>
                <a:gd name="T39" fmla="*/ 111 h 171"/>
                <a:gd name="T40" fmla="*/ 59 w 93"/>
                <a:gd name="T41" fmla="*/ 7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 h="171">
                  <a:moveTo>
                    <a:pt x="59" y="71"/>
                  </a:moveTo>
                  <a:cubicBezTo>
                    <a:pt x="41" y="65"/>
                    <a:pt x="33" y="60"/>
                    <a:pt x="33" y="54"/>
                  </a:cubicBezTo>
                  <a:cubicBezTo>
                    <a:pt x="33" y="48"/>
                    <a:pt x="38" y="42"/>
                    <a:pt x="51" y="42"/>
                  </a:cubicBezTo>
                  <a:cubicBezTo>
                    <a:pt x="66" y="42"/>
                    <a:pt x="76" y="47"/>
                    <a:pt x="81" y="49"/>
                  </a:cubicBezTo>
                  <a:cubicBezTo>
                    <a:pt x="88" y="25"/>
                    <a:pt x="88" y="25"/>
                    <a:pt x="88" y="25"/>
                  </a:cubicBezTo>
                  <a:cubicBezTo>
                    <a:pt x="80" y="22"/>
                    <a:pt x="71" y="19"/>
                    <a:pt x="57" y="18"/>
                  </a:cubicBezTo>
                  <a:cubicBezTo>
                    <a:pt x="57" y="0"/>
                    <a:pt x="57" y="0"/>
                    <a:pt x="57" y="0"/>
                  </a:cubicBezTo>
                  <a:cubicBezTo>
                    <a:pt x="37" y="0"/>
                    <a:pt x="37" y="0"/>
                    <a:pt x="37" y="0"/>
                  </a:cubicBezTo>
                  <a:cubicBezTo>
                    <a:pt x="37" y="20"/>
                    <a:pt x="37" y="20"/>
                    <a:pt x="37" y="20"/>
                  </a:cubicBezTo>
                  <a:cubicBezTo>
                    <a:pt x="14" y="24"/>
                    <a:pt x="1" y="39"/>
                    <a:pt x="1" y="57"/>
                  </a:cubicBezTo>
                  <a:cubicBezTo>
                    <a:pt x="1" y="78"/>
                    <a:pt x="16" y="88"/>
                    <a:pt x="39" y="96"/>
                  </a:cubicBezTo>
                  <a:cubicBezTo>
                    <a:pt x="55" y="101"/>
                    <a:pt x="61" y="106"/>
                    <a:pt x="61" y="114"/>
                  </a:cubicBezTo>
                  <a:cubicBezTo>
                    <a:pt x="61" y="122"/>
                    <a:pt x="53" y="127"/>
                    <a:pt x="41" y="127"/>
                  </a:cubicBezTo>
                  <a:cubicBezTo>
                    <a:pt x="27" y="127"/>
                    <a:pt x="15" y="122"/>
                    <a:pt x="6" y="118"/>
                  </a:cubicBezTo>
                  <a:cubicBezTo>
                    <a:pt x="0" y="142"/>
                    <a:pt x="0" y="142"/>
                    <a:pt x="0" y="142"/>
                  </a:cubicBezTo>
                  <a:cubicBezTo>
                    <a:pt x="8" y="146"/>
                    <a:pt x="21" y="150"/>
                    <a:pt x="35" y="151"/>
                  </a:cubicBezTo>
                  <a:cubicBezTo>
                    <a:pt x="35" y="171"/>
                    <a:pt x="35" y="171"/>
                    <a:pt x="35" y="171"/>
                  </a:cubicBezTo>
                  <a:cubicBezTo>
                    <a:pt x="56" y="171"/>
                    <a:pt x="56" y="171"/>
                    <a:pt x="56" y="171"/>
                  </a:cubicBezTo>
                  <a:cubicBezTo>
                    <a:pt x="56" y="149"/>
                    <a:pt x="56" y="149"/>
                    <a:pt x="56" y="149"/>
                  </a:cubicBezTo>
                  <a:cubicBezTo>
                    <a:pt x="80" y="145"/>
                    <a:pt x="93" y="129"/>
                    <a:pt x="93" y="111"/>
                  </a:cubicBezTo>
                  <a:cubicBezTo>
                    <a:pt x="93" y="92"/>
                    <a:pt x="83" y="80"/>
                    <a:pt x="59"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107" name="Group 28">
            <a:extLst>
              <a:ext uri="{FF2B5EF4-FFF2-40B4-BE49-F238E27FC236}">
                <a16:creationId xmlns:a16="http://schemas.microsoft.com/office/drawing/2014/main" xmlns="" id="{8DC5D302-E7BF-410B-A84A-8174DB4337B2}"/>
              </a:ext>
            </a:extLst>
          </p:cNvPr>
          <p:cNvGrpSpPr/>
          <p:nvPr/>
        </p:nvGrpSpPr>
        <p:grpSpPr>
          <a:xfrm>
            <a:off x="5219700" y="3645959"/>
            <a:ext cx="368300" cy="366542"/>
            <a:chOff x="7886700" y="4848225"/>
            <a:chExt cx="665163" cy="661988"/>
          </a:xfrm>
          <a:solidFill>
            <a:srgbClr val="F04077"/>
          </a:solidFill>
        </p:grpSpPr>
        <p:sp>
          <p:nvSpPr>
            <p:cNvPr id="108" name="Freeform 21">
              <a:extLst>
                <a:ext uri="{FF2B5EF4-FFF2-40B4-BE49-F238E27FC236}">
                  <a16:creationId xmlns:a16="http://schemas.microsoft.com/office/drawing/2014/main" xmlns="" id="{A3BB4792-2A66-43EF-948E-273B827A5412}"/>
                </a:ext>
              </a:extLst>
            </p:cNvPr>
            <p:cNvSpPr/>
            <p:nvPr/>
          </p:nvSpPr>
          <p:spPr bwMode="auto">
            <a:xfrm>
              <a:off x="7886700" y="5243513"/>
              <a:ext cx="266700" cy="266700"/>
            </a:xfrm>
            <a:custGeom>
              <a:avLst/>
              <a:gdLst>
                <a:gd name="T0" fmla="*/ 168 w 168"/>
                <a:gd name="T1" fmla="*/ 86 h 168"/>
                <a:gd name="T2" fmla="*/ 0 w 168"/>
                <a:gd name="T3" fmla="*/ 168 h 168"/>
                <a:gd name="T4" fmla="*/ 82 w 168"/>
                <a:gd name="T5" fmla="*/ 0 h 168"/>
                <a:gd name="T6" fmla="*/ 168 w 168"/>
                <a:gd name="T7" fmla="*/ 86 h 168"/>
              </a:gdLst>
              <a:ahLst/>
              <a:cxnLst>
                <a:cxn ang="0">
                  <a:pos x="T0" y="T1"/>
                </a:cxn>
                <a:cxn ang="0">
                  <a:pos x="T2" y="T3"/>
                </a:cxn>
                <a:cxn ang="0">
                  <a:pos x="T4" y="T5"/>
                </a:cxn>
                <a:cxn ang="0">
                  <a:pos x="T6" y="T7"/>
                </a:cxn>
              </a:cxnLst>
              <a:rect l="0" t="0" r="r" b="b"/>
              <a:pathLst>
                <a:path w="168" h="168">
                  <a:moveTo>
                    <a:pt x="168" y="86"/>
                  </a:moveTo>
                  <a:lnTo>
                    <a:pt x="0" y="168"/>
                  </a:lnTo>
                  <a:lnTo>
                    <a:pt x="82" y="0"/>
                  </a:lnTo>
                  <a:lnTo>
                    <a:pt x="168"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9" name="Freeform 22">
              <a:extLst>
                <a:ext uri="{FF2B5EF4-FFF2-40B4-BE49-F238E27FC236}">
                  <a16:creationId xmlns:a16="http://schemas.microsoft.com/office/drawing/2014/main" xmlns="" id="{5CAC5B3A-D985-4CF5-9B9C-8614AE9FDCCE}"/>
                </a:ext>
              </a:extLst>
            </p:cNvPr>
            <p:cNvSpPr/>
            <p:nvPr/>
          </p:nvSpPr>
          <p:spPr bwMode="auto">
            <a:xfrm>
              <a:off x="8355013" y="4848225"/>
              <a:ext cx="196850" cy="193675"/>
            </a:xfrm>
            <a:custGeom>
              <a:avLst/>
              <a:gdLst>
                <a:gd name="T0" fmla="*/ 43 w 62"/>
                <a:gd name="T1" fmla="*/ 61 h 61"/>
                <a:gd name="T2" fmla="*/ 0 w 62"/>
                <a:gd name="T3" fmla="*/ 18 h 61"/>
                <a:gd name="T4" fmla="*/ 14 w 62"/>
                <a:gd name="T5" fmla="*/ 5 h 61"/>
                <a:gd name="T6" fmla="*/ 33 w 62"/>
                <a:gd name="T7" fmla="*/ 5 h 61"/>
                <a:gd name="T8" fmla="*/ 56 w 62"/>
                <a:gd name="T9" fmla="*/ 28 h 61"/>
                <a:gd name="T10" fmla="*/ 56 w 62"/>
                <a:gd name="T11" fmla="*/ 48 h 61"/>
                <a:gd name="T12" fmla="*/ 43 w 62"/>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62" h="61">
                  <a:moveTo>
                    <a:pt x="43" y="61"/>
                  </a:moveTo>
                  <a:cubicBezTo>
                    <a:pt x="0" y="18"/>
                    <a:pt x="0" y="18"/>
                    <a:pt x="0" y="18"/>
                  </a:cubicBezTo>
                  <a:cubicBezTo>
                    <a:pt x="14" y="5"/>
                    <a:pt x="14" y="5"/>
                    <a:pt x="14" y="5"/>
                  </a:cubicBezTo>
                  <a:cubicBezTo>
                    <a:pt x="19" y="0"/>
                    <a:pt x="27" y="0"/>
                    <a:pt x="33" y="5"/>
                  </a:cubicBezTo>
                  <a:cubicBezTo>
                    <a:pt x="56" y="28"/>
                    <a:pt x="56" y="28"/>
                    <a:pt x="56" y="28"/>
                  </a:cubicBezTo>
                  <a:cubicBezTo>
                    <a:pt x="62" y="34"/>
                    <a:pt x="62" y="42"/>
                    <a:pt x="56" y="48"/>
                  </a:cubicBezTo>
                  <a:lnTo>
                    <a:pt x="43" y="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10" name="Freeform 23">
              <a:extLst>
                <a:ext uri="{FF2B5EF4-FFF2-40B4-BE49-F238E27FC236}">
                  <a16:creationId xmlns:a16="http://schemas.microsoft.com/office/drawing/2014/main" xmlns="" id="{9C0385F8-2F2B-4BBE-81E6-048A92333F46}"/>
                </a:ext>
              </a:extLst>
            </p:cNvPr>
            <p:cNvSpPr/>
            <p:nvPr/>
          </p:nvSpPr>
          <p:spPr bwMode="auto">
            <a:xfrm>
              <a:off x="8039100" y="4937125"/>
              <a:ext cx="420688" cy="423863"/>
            </a:xfrm>
            <a:custGeom>
              <a:avLst/>
              <a:gdLst>
                <a:gd name="T0" fmla="*/ 65 w 133"/>
                <a:gd name="T1" fmla="*/ 91 h 134"/>
                <a:gd name="T2" fmla="*/ 65 w 133"/>
                <a:gd name="T3" fmla="*/ 80 h 134"/>
                <a:gd name="T4" fmla="*/ 117 w 133"/>
                <a:gd name="T5" fmla="*/ 28 h 134"/>
                <a:gd name="T6" fmla="*/ 89 w 133"/>
                <a:gd name="T7" fmla="*/ 0 h 134"/>
                <a:gd name="T8" fmla="*/ 0 w 133"/>
                <a:gd name="T9" fmla="*/ 90 h 134"/>
                <a:gd name="T10" fmla="*/ 43 w 133"/>
                <a:gd name="T11" fmla="*/ 134 h 134"/>
                <a:gd name="T12" fmla="*/ 133 w 133"/>
                <a:gd name="T13" fmla="*/ 44 h 134"/>
                <a:gd name="T14" fmla="*/ 128 w 133"/>
                <a:gd name="T15" fmla="*/ 39 h 134"/>
                <a:gd name="T16" fmla="*/ 75 w 133"/>
                <a:gd name="T17" fmla="*/ 91 h 134"/>
                <a:gd name="T18" fmla="*/ 65 w 133"/>
                <a:gd name="T19" fmla="*/ 91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34">
                  <a:moveTo>
                    <a:pt x="65" y="91"/>
                  </a:moveTo>
                  <a:cubicBezTo>
                    <a:pt x="62" y="88"/>
                    <a:pt x="62" y="83"/>
                    <a:pt x="65" y="80"/>
                  </a:cubicBezTo>
                  <a:cubicBezTo>
                    <a:pt x="117" y="28"/>
                    <a:pt x="117" y="28"/>
                    <a:pt x="117" y="28"/>
                  </a:cubicBezTo>
                  <a:cubicBezTo>
                    <a:pt x="89" y="0"/>
                    <a:pt x="89" y="0"/>
                    <a:pt x="89" y="0"/>
                  </a:cubicBezTo>
                  <a:cubicBezTo>
                    <a:pt x="0" y="90"/>
                    <a:pt x="0" y="90"/>
                    <a:pt x="0" y="90"/>
                  </a:cubicBezTo>
                  <a:cubicBezTo>
                    <a:pt x="43" y="134"/>
                    <a:pt x="43" y="134"/>
                    <a:pt x="43" y="134"/>
                  </a:cubicBezTo>
                  <a:cubicBezTo>
                    <a:pt x="133" y="44"/>
                    <a:pt x="133" y="44"/>
                    <a:pt x="133" y="44"/>
                  </a:cubicBezTo>
                  <a:cubicBezTo>
                    <a:pt x="128" y="39"/>
                    <a:pt x="128" y="39"/>
                    <a:pt x="128" y="39"/>
                  </a:cubicBezTo>
                  <a:cubicBezTo>
                    <a:pt x="75" y="91"/>
                    <a:pt x="75" y="91"/>
                    <a:pt x="75" y="91"/>
                  </a:cubicBezTo>
                  <a:cubicBezTo>
                    <a:pt x="73" y="94"/>
                    <a:pt x="68" y="94"/>
                    <a:pt x="65" y="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
        <p:nvSpPr>
          <p:cNvPr id="2" name="文本框 1">
            <a:extLst>
              <a:ext uri="{FF2B5EF4-FFF2-40B4-BE49-F238E27FC236}">
                <a16:creationId xmlns:a16="http://schemas.microsoft.com/office/drawing/2014/main" xmlns="" id="{6E416BE0-BF53-4210-879E-4F08EBD6EC4A}"/>
              </a:ext>
            </a:extLst>
          </p:cNvPr>
          <p:cNvSpPr txBox="1"/>
          <p:nvPr/>
        </p:nvSpPr>
        <p:spPr>
          <a:xfrm>
            <a:off x="671514" y="1971304"/>
            <a:ext cx="705926" cy="1846659"/>
          </a:xfrm>
          <a:prstGeom prst="rect">
            <a:avLst/>
          </a:prstGeom>
          <a:noFill/>
        </p:spPr>
        <p:txBody>
          <a:bodyPr wrap="square" rtlCol="0">
            <a:spAutoFit/>
          </a:bodyPr>
          <a:lstStyle/>
          <a:p>
            <a:r>
              <a:rPr lang="zh-CN" altLang="en-US" sz="2400" b="1" dirty="0">
                <a:solidFill>
                  <a:srgbClr val="FF0000"/>
                </a:solidFill>
                <a:latin typeface="+mj-ea"/>
                <a:ea typeface="+mj-ea"/>
              </a:rPr>
              <a:t>项</a:t>
            </a:r>
            <a:endParaRPr lang="en-US" altLang="zh-CN" sz="2400" b="1" dirty="0">
              <a:solidFill>
                <a:srgbClr val="FF0000"/>
              </a:solidFill>
              <a:latin typeface="+mj-ea"/>
              <a:ea typeface="+mj-ea"/>
            </a:endParaRPr>
          </a:p>
          <a:p>
            <a:r>
              <a:rPr lang="zh-CN" altLang="en-US" sz="2400" b="1" dirty="0">
                <a:solidFill>
                  <a:srgbClr val="FF0000"/>
                </a:solidFill>
                <a:latin typeface="+mj-ea"/>
                <a:ea typeface="+mj-ea"/>
              </a:rPr>
              <a:t>目</a:t>
            </a:r>
            <a:endParaRPr lang="en-US" altLang="zh-CN" sz="2400" b="1" dirty="0">
              <a:solidFill>
                <a:srgbClr val="FF0000"/>
              </a:solidFill>
              <a:latin typeface="+mj-ea"/>
              <a:ea typeface="+mj-ea"/>
            </a:endParaRPr>
          </a:p>
          <a:p>
            <a:r>
              <a:rPr lang="zh-CN" altLang="en-US" sz="2400" b="1" dirty="0">
                <a:solidFill>
                  <a:srgbClr val="FF0000"/>
                </a:solidFill>
                <a:latin typeface="+mj-ea"/>
                <a:ea typeface="+mj-ea"/>
              </a:rPr>
              <a:t>执</a:t>
            </a:r>
            <a:endParaRPr lang="en-US" altLang="zh-CN" sz="2400" b="1" dirty="0">
              <a:solidFill>
                <a:srgbClr val="FF0000"/>
              </a:solidFill>
              <a:latin typeface="+mj-ea"/>
              <a:ea typeface="+mj-ea"/>
            </a:endParaRPr>
          </a:p>
          <a:p>
            <a:r>
              <a:rPr lang="zh-CN" altLang="en-US" sz="2400" b="1" dirty="0">
                <a:solidFill>
                  <a:srgbClr val="FF0000"/>
                </a:solidFill>
                <a:latin typeface="+mj-ea"/>
                <a:ea typeface="+mj-ea"/>
              </a:rPr>
              <a:t>行</a:t>
            </a:r>
          </a:p>
          <a:p>
            <a:endParaRPr lang="zh-CN" altLang="en-US" dirty="0"/>
          </a:p>
        </p:txBody>
      </p:sp>
    </p:spTree>
    <p:extLst>
      <p:ext uri="{BB962C8B-B14F-4D97-AF65-F5344CB8AC3E}">
        <p14:creationId xmlns:p14="http://schemas.microsoft.com/office/powerpoint/2010/main" val="11924241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范围管理计划</a:t>
            </a: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44" name="图片 43">
            <a:extLst>
              <a:ext uri="{FF2B5EF4-FFF2-40B4-BE49-F238E27FC236}">
                <a16:creationId xmlns:a16="http://schemas.microsoft.com/office/drawing/2014/main" xmlns="" id="{447025D6-28ED-433E-9FAA-A2D19BCE99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grpSp>
        <p:nvGrpSpPr>
          <p:cNvPr id="78" name="组合 5">
            <a:extLst>
              <a:ext uri="{FF2B5EF4-FFF2-40B4-BE49-F238E27FC236}">
                <a16:creationId xmlns:a16="http://schemas.microsoft.com/office/drawing/2014/main" xmlns="" id="{F993F5E5-9809-4CD1-9D62-0199F92C4A2B}"/>
              </a:ext>
            </a:extLst>
          </p:cNvPr>
          <p:cNvGrpSpPr/>
          <p:nvPr/>
        </p:nvGrpSpPr>
        <p:grpSpPr bwMode="auto">
          <a:xfrm>
            <a:off x="7947025" y="1111246"/>
            <a:ext cx="2755900" cy="1567854"/>
            <a:chOff x="7452169" y="762386"/>
            <a:chExt cx="2756000" cy="1567774"/>
          </a:xfrm>
        </p:grpSpPr>
        <p:sp>
          <p:nvSpPr>
            <p:cNvPr id="79" name="TextBox 7">
              <a:extLst>
                <a:ext uri="{FF2B5EF4-FFF2-40B4-BE49-F238E27FC236}">
                  <a16:creationId xmlns:a16="http://schemas.microsoft.com/office/drawing/2014/main" xmlns="" id="{BC3440E9-6633-44DB-BDE2-16FCB1172B9B}"/>
                </a:ext>
              </a:extLst>
            </p:cNvPr>
            <p:cNvSpPr txBox="1">
              <a:spLocks noChangeArrowheads="1"/>
            </p:cNvSpPr>
            <p:nvPr/>
          </p:nvSpPr>
          <p:spPr bwMode="auto">
            <a:xfrm>
              <a:off x="7908253" y="762386"/>
              <a:ext cx="1319640" cy="400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zh-CN" altLang="en-US" sz="2000" b="1" dirty="0">
                  <a:solidFill>
                    <a:srgbClr val="FF0000"/>
                  </a:solidFill>
                </a:rPr>
                <a:t>项目收尾</a:t>
              </a:r>
              <a:endParaRPr kumimoji="0" lang="id-ID" altLang="zh-CN" sz="20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endParaRPr>
            </a:p>
          </p:txBody>
        </p:sp>
        <p:sp>
          <p:nvSpPr>
            <p:cNvPr id="80" name="Rectangle 8">
              <a:extLst>
                <a:ext uri="{FF2B5EF4-FFF2-40B4-BE49-F238E27FC236}">
                  <a16:creationId xmlns:a16="http://schemas.microsoft.com/office/drawing/2014/main" xmlns="" id="{3C64A6A5-7A18-4D8B-B02C-4CE37F9EEBFB}"/>
                </a:ext>
              </a:extLst>
            </p:cNvPr>
            <p:cNvSpPr>
              <a:spLocks noChangeArrowheads="1"/>
            </p:cNvSpPr>
            <p:nvPr/>
          </p:nvSpPr>
          <p:spPr bwMode="auto">
            <a:xfrm>
              <a:off x="7452169" y="1406877"/>
              <a:ext cx="2756000" cy="923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lgn="r" fontAlgn="base">
                <a:spcBef>
                  <a:spcPct val="0"/>
                </a:spcBef>
                <a:spcAft>
                  <a:spcPct val="0"/>
                </a:spcAft>
                <a:defRPr/>
              </a:pPr>
              <a:r>
                <a:rPr lang="zh-CN" altLang="en-US" dirty="0"/>
                <a:t>项目总结报告</a:t>
              </a:r>
              <a:endParaRPr lang="en-US" altLang="zh-CN" dirty="0"/>
            </a:p>
            <a:p>
              <a:pPr lvl="0" algn="r" fontAlgn="base">
                <a:spcBef>
                  <a:spcPct val="0"/>
                </a:spcBef>
                <a:spcAft>
                  <a:spcPct val="0"/>
                </a:spcAft>
                <a:defRPr/>
              </a:pPr>
              <a:r>
                <a:rPr lang="zh-CN" altLang="en-US" dirty="0"/>
                <a:t>答辩与评审</a:t>
              </a:r>
              <a:endParaRPr lang="en-US" altLang="zh-CN" dirty="0"/>
            </a:p>
            <a:p>
              <a:pPr lvl="0" algn="r" fontAlgn="base">
                <a:spcBef>
                  <a:spcPct val="0"/>
                </a:spcBef>
                <a:spcAft>
                  <a:spcPct val="0"/>
                </a:spcAft>
                <a:defRPr/>
              </a:pPr>
              <a:r>
                <a:rPr lang="zh-CN" altLang="en-US" dirty="0"/>
                <a:t>散伙饭</a:t>
              </a:r>
              <a:endParaRPr lang="zh-CN" altLang="en-US" sz="1400" dirty="0">
                <a:solidFill>
                  <a:srgbClr val="262626"/>
                </a:solidFill>
                <a:latin typeface="微软雅黑" panose="020B0503020204020204" pitchFamily="34" charset="-122"/>
                <a:ea typeface="微软雅黑" panose="020B0503020204020204" pitchFamily="34" charset="-122"/>
              </a:endParaRPr>
            </a:p>
          </p:txBody>
        </p:sp>
      </p:grpSp>
      <p:grpSp>
        <p:nvGrpSpPr>
          <p:cNvPr id="81" name="组合 8">
            <a:extLst>
              <a:ext uri="{FF2B5EF4-FFF2-40B4-BE49-F238E27FC236}">
                <a16:creationId xmlns:a16="http://schemas.microsoft.com/office/drawing/2014/main" xmlns="" id="{6B5A4991-7FBC-4D78-BA47-7AF00AFB6981}"/>
              </a:ext>
            </a:extLst>
          </p:cNvPr>
          <p:cNvGrpSpPr/>
          <p:nvPr/>
        </p:nvGrpSpPr>
        <p:grpSpPr bwMode="auto">
          <a:xfrm>
            <a:off x="1756569" y="1111246"/>
            <a:ext cx="2592633" cy="2606925"/>
            <a:chOff x="2003498" y="2932503"/>
            <a:chExt cx="2880821" cy="2606793"/>
          </a:xfrm>
        </p:grpSpPr>
        <p:sp>
          <p:nvSpPr>
            <p:cNvPr id="82" name="TextBox 9">
              <a:extLst>
                <a:ext uri="{FF2B5EF4-FFF2-40B4-BE49-F238E27FC236}">
                  <a16:creationId xmlns:a16="http://schemas.microsoft.com/office/drawing/2014/main" xmlns="" id="{4E3BB102-ECA9-43E0-8D3B-3355F0BAF39D}"/>
                </a:ext>
              </a:extLst>
            </p:cNvPr>
            <p:cNvSpPr txBox="1">
              <a:spLocks noChangeArrowheads="1"/>
            </p:cNvSpPr>
            <p:nvPr/>
          </p:nvSpPr>
          <p:spPr bwMode="auto">
            <a:xfrm>
              <a:off x="2003498" y="2932503"/>
              <a:ext cx="1345152" cy="400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zh-CN" altLang="en-US" sz="2000" b="1" dirty="0">
                  <a:solidFill>
                    <a:srgbClr val="FF0000"/>
                  </a:solidFill>
                </a:rPr>
                <a:t>项目控制</a:t>
              </a:r>
              <a:endParaRPr kumimoji="0" lang="id-ID" altLang="zh-CN" sz="20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endParaRPr>
            </a:p>
          </p:txBody>
        </p:sp>
        <p:sp>
          <p:nvSpPr>
            <p:cNvPr id="83" name="Rectangle 10">
              <a:extLst>
                <a:ext uri="{FF2B5EF4-FFF2-40B4-BE49-F238E27FC236}">
                  <a16:creationId xmlns:a16="http://schemas.microsoft.com/office/drawing/2014/main" xmlns="" id="{C16B7589-0293-4A04-BB6B-E59740C38B56}"/>
                </a:ext>
              </a:extLst>
            </p:cNvPr>
            <p:cNvSpPr>
              <a:spLocks noChangeArrowheads="1"/>
            </p:cNvSpPr>
            <p:nvPr/>
          </p:nvSpPr>
          <p:spPr bwMode="auto">
            <a:xfrm>
              <a:off x="2327036" y="3569626"/>
              <a:ext cx="2557283" cy="1969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zh-CN" altLang="en-US" dirty="0"/>
                <a:t>小组会议及概要记录</a:t>
              </a:r>
              <a:endParaRPr lang="en-US" altLang="zh-CN" dirty="0"/>
            </a:p>
            <a:p>
              <a:pPr algn="r"/>
              <a:r>
                <a:rPr lang="zh-CN" altLang="en-US" dirty="0"/>
                <a:t>需求变更控制</a:t>
              </a:r>
              <a:endParaRPr lang="en-US" altLang="zh-CN" dirty="0"/>
            </a:p>
            <a:p>
              <a:pPr algn="r"/>
              <a:r>
                <a:rPr lang="zh-CN" altLang="en-US" dirty="0"/>
                <a:t>软件配置管理</a:t>
              </a:r>
              <a:endParaRPr lang="en-US" altLang="zh-CN" dirty="0"/>
            </a:p>
            <a:p>
              <a:pPr algn="r"/>
              <a:r>
                <a:rPr lang="zh-CN" altLang="en-US" dirty="0"/>
                <a:t>配置控制委员会</a:t>
              </a:r>
              <a:endParaRPr lang="en-US" altLang="zh-CN" dirty="0"/>
            </a:p>
            <a:p>
              <a:pPr algn="r"/>
              <a:r>
                <a:rPr lang="zh-CN" altLang="en-US" dirty="0"/>
                <a:t>甘特图修改</a:t>
              </a:r>
              <a:endParaRPr lang="en-US" altLang="zh-CN" dirty="0"/>
            </a:p>
            <a:p>
              <a:pPr algn="r"/>
              <a:r>
                <a:rPr lang="zh-CN" altLang="en-US" dirty="0"/>
                <a:t>项目阶段汇报</a:t>
              </a:r>
              <a:endParaRPr lang="en-US" altLang="zh-CN" sz="1400" dirty="0">
                <a:latin typeface="微软雅黑" panose="020B0503020204020204" pitchFamily="34" charset="-122"/>
                <a:ea typeface="微软雅黑" panose="020B0503020204020204" pitchFamily="34" charset="-122"/>
              </a:endParaRPr>
            </a:p>
            <a:p>
              <a:endParaRPr lang="zh-CN" altLang="en-US" sz="1400" dirty="0">
                <a:latin typeface="微软雅黑" panose="020B0503020204020204" pitchFamily="34" charset="-122"/>
                <a:ea typeface="微软雅黑" panose="020B0503020204020204" pitchFamily="34" charset="-122"/>
              </a:endParaRPr>
            </a:p>
          </p:txBody>
        </p:sp>
      </p:grpSp>
      <p:sp>
        <p:nvSpPr>
          <p:cNvPr id="86" name="Rectangle 12">
            <a:extLst>
              <a:ext uri="{FF2B5EF4-FFF2-40B4-BE49-F238E27FC236}">
                <a16:creationId xmlns:a16="http://schemas.microsoft.com/office/drawing/2014/main" xmlns="" id="{6BAA5431-0E46-495E-85B6-0F19C8141457}"/>
              </a:ext>
            </a:extLst>
          </p:cNvPr>
          <p:cNvSpPr>
            <a:spLocks noChangeArrowheads="1"/>
          </p:cNvSpPr>
          <p:nvPr/>
        </p:nvSpPr>
        <p:spPr bwMode="auto">
          <a:xfrm>
            <a:off x="7921356" y="4564693"/>
            <a:ext cx="27559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lgn="r" fontAlgn="base">
              <a:spcBef>
                <a:spcPct val="0"/>
              </a:spcBef>
              <a:spcAft>
                <a:spcPct val="0"/>
              </a:spcAft>
              <a:defRPr/>
            </a:pPr>
            <a:endParaRPr lang="zh-CN" altLang="en-US" sz="1400" dirty="0">
              <a:solidFill>
                <a:srgbClr val="262626"/>
              </a:solidFill>
              <a:latin typeface="微软雅黑" panose="020B0503020204020204" pitchFamily="34" charset="-122"/>
              <a:ea typeface="微软雅黑" panose="020B0503020204020204" pitchFamily="34" charset="-122"/>
            </a:endParaRPr>
          </a:p>
        </p:txBody>
      </p:sp>
      <p:sp>
        <p:nvSpPr>
          <p:cNvPr id="90" name="Freeform 3">
            <a:extLst>
              <a:ext uri="{FF2B5EF4-FFF2-40B4-BE49-F238E27FC236}">
                <a16:creationId xmlns:a16="http://schemas.microsoft.com/office/drawing/2014/main" xmlns="" id="{97148BAA-1DDE-44E2-8795-1D451DE3C530}"/>
              </a:ext>
            </a:extLst>
          </p:cNvPr>
          <p:cNvSpPr>
            <a:spLocks noEditPoints="1"/>
          </p:cNvSpPr>
          <p:nvPr/>
        </p:nvSpPr>
        <p:spPr bwMode="auto">
          <a:xfrm>
            <a:off x="6059488" y="2497138"/>
            <a:ext cx="1771650" cy="1768475"/>
          </a:xfrm>
          <a:custGeom>
            <a:avLst/>
            <a:gdLst>
              <a:gd name="T0" fmla="*/ 2147483647 w 360"/>
              <a:gd name="T1" fmla="*/ 2147483647 h 360"/>
              <a:gd name="T2" fmla="*/ 2147483647 w 360"/>
              <a:gd name="T3" fmla="*/ 2147483647 h 360"/>
              <a:gd name="T4" fmla="*/ 2147483647 w 360"/>
              <a:gd name="T5" fmla="*/ 2147483647 h 360"/>
              <a:gd name="T6" fmla="*/ 2147483647 w 360"/>
              <a:gd name="T7" fmla="*/ 2147483647 h 360"/>
              <a:gd name="T8" fmla="*/ 2147483647 w 360"/>
              <a:gd name="T9" fmla="*/ 2147483647 h 360"/>
              <a:gd name="T10" fmla="*/ 2147483647 w 360"/>
              <a:gd name="T11" fmla="*/ 2147483647 h 360"/>
              <a:gd name="T12" fmla="*/ 2147483647 w 360"/>
              <a:gd name="T13" fmla="*/ 2147483647 h 360"/>
              <a:gd name="T14" fmla="*/ 2147483647 w 360"/>
              <a:gd name="T15" fmla="*/ 2147483647 h 360"/>
              <a:gd name="T16" fmla="*/ 2147483647 w 360"/>
              <a:gd name="T17" fmla="*/ 2147483647 h 360"/>
              <a:gd name="T18" fmla="*/ 2147483647 w 360"/>
              <a:gd name="T19" fmla="*/ 2147483647 h 360"/>
              <a:gd name="T20" fmla="*/ 2147483647 w 360"/>
              <a:gd name="T21" fmla="*/ 2147483647 h 360"/>
              <a:gd name="T22" fmla="*/ 2147483647 w 360"/>
              <a:gd name="T23" fmla="*/ 2147483647 h 360"/>
              <a:gd name="T24" fmla="*/ 2147483647 w 360"/>
              <a:gd name="T25" fmla="*/ 2147483647 h 360"/>
              <a:gd name="T26" fmla="*/ 2147483647 w 360"/>
              <a:gd name="T27" fmla="*/ 2147483647 h 360"/>
              <a:gd name="T28" fmla="*/ 2147483647 w 360"/>
              <a:gd name="T29" fmla="*/ 2147483647 h 360"/>
              <a:gd name="T30" fmla="*/ 2147483647 w 360"/>
              <a:gd name="T31" fmla="*/ 2147483647 h 360"/>
              <a:gd name="T32" fmla="*/ 2147483647 w 360"/>
              <a:gd name="T33" fmla="*/ 2147483647 h 360"/>
              <a:gd name="T34" fmla="*/ 2147483647 w 360"/>
              <a:gd name="T35" fmla="*/ 2147483647 h 360"/>
              <a:gd name="T36" fmla="*/ 2147483647 w 360"/>
              <a:gd name="T37" fmla="*/ 2147483647 h 360"/>
              <a:gd name="T38" fmla="*/ 2147483647 w 360"/>
              <a:gd name="T39" fmla="*/ 2147483647 h 360"/>
              <a:gd name="T40" fmla="*/ 2147483647 w 360"/>
              <a:gd name="T41" fmla="*/ 2147483647 h 360"/>
              <a:gd name="T42" fmla="*/ 2147483647 w 360"/>
              <a:gd name="T43" fmla="*/ 2147483647 h 360"/>
              <a:gd name="T44" fmla="*/ 2147483647 w 360"/>
              <a:gd name="T45" fmla="*/ 2147483647 h 360"/>
              <a:gd name="T46" fmla="*/ 2147483647 w 360"/>
              <a:gd name="T47" fmla="*/ 2147483647 h 360"/>
              <a:gd name="T48" fmla="*/ 2147483647 w 360"/>
              <a:gd name="T49" fmla="*/ 2147483647 h 360"/>
              <a:gd name="T50" fmla="*/ 2147483647 w 360"/>
              <a:gd name="T51" fmla="*/ 2147483647 h 360"/>
              <a:gd name="T52" fmla="*/ 2147483647 w 360"/>
              <a:gd name="T53" fmla="*/ 2147483647 h 360"/>
              <a:gd name="T54" fmla="*/ 2147483647 w 360"/>
              <a:gd name="T55" fmla="*/ 2147483647 h 360"/>
              <a:gd name="T56" fmla="*/ 2147483647 w 360"/>
              <a:gd name="T57" fmla="*/ 2147483647 h 360"/>
              <a:gd name="T58" fmla="*/ 2147483647 w 360"/>
              <a:gd name="T59" fmla="*/ 2147483647 h 360"/>
              <a:gd name="T60" fmla="*/ 2147483647 w 360"/>
              <a:gd name="T61" fmla="*/ 2147483647 h 360"/>
              <a:gd name="T62" fmla="*/ 2147483647 w 360"/>
              <a:gd name="T63" fmla="*/ 2147483647 h 360"/>
              <a:gd name="T64" fmla="*/ 2147483647 w 360"/>
              <a:gd name="T65" fmla="*/ 2147483647 h 360"/>
              <a:gd name="T66" fmla="*/ 2147483647 w 360"/>
              <a:gd name="T67" fmla="*/ 2147483647 h 360"/>
              <a:gd name="T68" fmla="*/ 2147483647 w 360"/>
              <a:gd name="T69" fmla="*/ 2147483647 h 360"/>
              <a:gd name="T70" fmla="*/ 2147483647 w 360"/>
              <a:gd name="T71" fmla="*/ 2147483647 h 360"/>
              <a:gd name="T72" fmla="*/ 2147483647 w 360"/>
              <a:gd name="T73" fmla="*/ 2147483647 h 360"/>
              <a:gd name="T74" fmla="*/ 2147483647 w 360"/>
              <a:gd name="T75" fmla="*/ 2147483647 h 360"/>
              <a:gd name="T76" fmla="*/ 2147483647 w 360"/>
              <a:gd name="T77" fmla="*/ 2147483647 h 360"/>
              <a:gd name="T78" fmla="*/ 2147483647 w 360"/>
              <a:gd name="T79" fmla="*/ 2147483647 h 360"/>
              <a:gd name="T80" fmla="*/ 2147483647 w 360"/>
              <a:gd name="T81" fmla="*/ 2147483647 h 360"/>
              <a:gd name="T82" fmla="*/ 2147483647 w 360"/>
              <a:gd name="T83" fmla="*/ 2147483647 h 360"/>
              <a:gd name="T84" fmla="*/ 2147483647 w 360"/>
              <a:gd name="T85" fmla="*/ 2147483647 h 360"/>
              <a:gd name="T86" fmla="*/ 2147483647 w 360"/>
              <a:gd name="T87" fmla="*/ 2147483647 h 360"/>
              <a:gd name="T88" fmla="*/ 2147483647 w 360"/>
              <a:gd name="T89" fmla="*/ 2147483647 h 360"/>
              <a:gd name="T90" fmla="*/ 2147483647 w 360"/>
              <a:gd name="T91" fmla="*/ 2147483647 h 360"/>
              <a:gd name="T92" fmla="*/ 2147483647 w 360"/>
              <a:gd name="T93" fmla="*/ 2147483647 h 360"/>
              <a:gd name="T94" fmla="*/ 2147483647 w 360"/>
              <a:gd name="T95" fmla="*/ 2147483647 h 360"/>
              <a:gd name="T96" fmla="*/ 2147483647 w 360"/>
              <a:gd name="T97" fmla="*/ 2147483647 h 360"/>
              <a:gd name="T98" fmla="*/ 2147483647 w 360"/>
              <a:gd name="T99" fmla="*/ 2147483647 h 360"/>
              <a:gd name="T100" fmla="*/ 2147483647 w 360"/>
              <a:gd name="T101" fmla="*/ 2147483647 h 360"/>
              <a:gd name="T102" fmla="*/ 2147483647 w 360"/>
              <a:gd name="T103" fmla="*/ 2147483647 h 360"/>
              <a:gd name="T104" fmla="*/ 2147483647 w 360"/>
              <a:gd name="T105" fmla="*/ 2147483647 h 360"/>
              <a:gd name="T106" fmla="*/ 2147483647 w 360"/>
              <a:gd name="T107" fmla="*/ 2147483647 h 360"/>
              <a:gd name="T108" fmla="*/ 2147483647 w 360"/>
              <a:gd name="T109" fmla="*/ 2147483647 h 360"/>
              <a:gd name="T110" fmla="*/ 2147483647 w 360"/>
              <a:gd name="T111" fmla="*/ 2147483647 h 36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60" h="360">
                <a:moveTo>
                  <a:pt x="0" y="190"/>
                </a:moveTo>
                <a:cubicBezTo>
                  <a:pt x="0" y="189"/>
                  <a:pt x="0" y="188"/>
                  <a:pt x="0" y="188"/>
                </a:cubicBezTo>
                <a:cubicBezTo>
                  <a:pt x="1" y="187"/>
                  <a:pt x="5" y="186"/>
                  <a:pt x="13" y="184"/>
                </a:cubicBezTo>
                <a:cubicBezTo>
                  <a:pt x="15" y="183"/>
                  <a:pt x="17" y="182"/>
                  <a:pt x="19" y="182"/>
                </a:cubicBezTo>
                <a:cubicBezTo>
                  <a:pt x="26" y="180"/>
                  <a:pt x="26" y="180"/>
                  <a:pt x="27" y="179"/>
                </a:cubicBezTo>
                <a:cubicBezTo>
                  <a:pt x="28" y="178"/>
                  <a:pt x="28" y="177"/>
                  <a:pt x="28" y="173"/>
                </a:cubicBezTo>
                <a:cubicBezTo>
                  <a:pt x="28" y="172"/>
                  <a:pt x="28" y="172"/>
                  <a:pt x="28" y="172"/>
                </a:cubicBezTo>
                <a:cubicBezTo>
                  <a:pt x="28" y="172"/>
                  <a:pt x="28" y="172"/>
                  <a:pt x="28" y="172"/>
                </a:cubicBezTo>
                <a:cubicBezTo>
                  <a:pt x="28" y="172"/>
                  <a:pt x="29" y="170"/>
                  <a:pt x="29" y="169"/>
                </a:cubicBezTo>
                <a:cubicBezTo>
                  <a:pt x="29" y="167"/>
                  <a:pt x="28" y="166"/>
                  <a:pt x="28" y="165"/>
                </a:cubicBezTo>
                <a:cubicBezTo>
                  <a:pt x="27" y="165"/>
                  <a:pt x="26" y="164"/>
                  <a:pt x="21" y="162"/>
                </a:cubicBezTo>
                <a:cubicBezTo>
                  <a:pt x="19" y="161"/>
                  <a:pt x="16" y="160"/>
                  <a:pt x="14" y="159"/>
                </a:cubicBezTo>
                <a:cubicBezTo>
                  <a:pt x="7" y="156"/>
                  <a:pt x="3" y="154"/>
                  <a:pt x="2" y="153"/>
                </a:cubicBezTo>
                <a:cubicBezTo>
                  <a:pt x="2" y="153"/>
                  <a:pt x="2" y="152"/>
                  <a:pt x="2" y="152"/>
                </a:cubicBezTo>
                <a:cubicBezTo>
                  <a:pt x="2" y="149"/>
                  <a:pt x="3" y="147"/>
                  <a:pt x="3" y="146"/>
                </a:cubicBezTo>
                <a:cubicBezTo>
                  <a:pt x="4" y="146"/>
                  <a:pt x="9" y="145"/>
                  <a:pt x="16" y="145"/>
                </a:cubicBezTo>
                <a:cubicBezTo>
                  <a:pt x="19" y="145"/>
                  <a:pt x="21" y="145"/>
                  <a:pt x="23" y="145"/>
                </a:cubicBezTo>
                <a:cubicBezTo>
                  <a:pt x="30" y="144"/>
                  <a:pt x="31" y="144"/>
                  <a:pt x="31" y="144"/>
                </a:cubicBezTo>
                <a:cubicBezTo>
                  <a:pt x="32" y="143"/>
                  <a:pt x="33" y="142"/>
                  <a:pt x="34" y="138"/>
                </a:cubicBezTo>
                <a:cubicBezTo>
                  <a:pt x="34" y="138"/>
                  <a:pt x="34" y="138"/>
                  <a:pt x="34" y="138"/>
                </a:cubicBezTo>
                <a:cubicBezTo>
                  <a:pt x="34" y="137"/>
                  <a:pt x="34" y="137"/>
                  <a:pt x="34" y="137"/>
                </a:cubicBezTo>
                <a:cubicBezTo>
                  <a:pt x="35" y="135"/>
                  <a:pt x="36" y="134"/>
                  <a:pt x="36" y="132"/>
                </a:cubicBezTo>
                <a:cubicBezTo>
                  <a:pt x="36" y="132"/>
                  <a:pt x="35" y="131"/>
                  <a:pt x="35" y="131"/>
                </a:cubicBezTo>
                <a:cubicBezTo>
                  <a:pt x="35" y="130"/>
                  <a:pt x="34" y="129"/>
                  <a:pt x="30" y="126"/>
                </a:cubicBezTo>
                <a:cubicBezTo>
                  <a:pt x="28" y="125"/>
                  <a:pt x="25" y="123"/>
                  <a:pt x="23" y="121"/>
                </a:cubicBezTo>
                <a:cubicBezTo>
                  <a:pt x="18" y="117"/>
                  <a:pt x="14" y="114"/>
                  <a:pt x="13" y="113"/>
                </a:cubicBezTo>
                <a:cubicBezTo>
                  <a:pt x="13" y="111"/>
                  <a:pt x="15" y="107"/>
                  <a:pt x="16" y="106"/>
                </a:cubicBezTo>
                <a:cubicBezTo>
                  <a:pt x="17" y="106"/>
                  <a:pt x="22" y="107"/>
                  <a:pt x="29" y="108"/>
                </a:cubicBezTo>
                <a:cubicBezTo>
                  <a:pt x="31" y="109"/>
                  <a:pt x="34" y="109"/>
                  <a:pt x="36" y="110"/>
                </a:cubicBezTo>
                <a:cubicBezTo>
                  <a:pt x="42" y="111"/>
                  <a:pt x="43" y="111"/>
                  <a:pt x="44" y="111"/>
                </a:cubicBezTo>
                <a:cubicBezTo>
                  <a:pt x="45" y="110"/>
                  <a:pt x="46" y="110"/>
                  <a:pt x="48" y="106"/>
                </a:cubicBezTo>
                <a:cubicBezTo>
                  <a:pt x="48" y="105"/>
                  <a:pt x="48" y="105"/>
                  <a:pt x="48" y="105"/>
                </a:cubicBezTo>
                <a:cubicBezTo>
                  <a:pt x="48" y="105"/>
                  <a:pt x="48" y="105"/>
                  <a:pt x="48" y="105"/>
                </a:cubicBezTo>
                <a:cubicBezTo>
                  <a:pt x="51" y="101"/>
                  <a:pt x="51" y="100"/>
                  <a:pt x="51" y="99"/>
                </a:cubicBezTo>
                <a:cubicBezTo>
                  <a:pt x="51" y="99"/>
                  <a:pt x="51" y="99"/>
                  <a:pt x="51" y="99"/>
                </a:cubicBezTo>
                <a:cubicBezTo>
                  <a:pt x="50" y="98"/>
                  <a:pt x="50" y="97"/>
                  <a:pt x="46" y="93"/>
                </a:cubicBezTo>
                <a:cubicBezTo>
                  <a:pt x="45" y="91"/>
                  <a:pt x="43" y="89"/>
                  <a:pt x="41" y="87"/>
                </a:cubicBezTo>
                <a:cubicBezTo>
                  <a:pt x="37" y="81"/>
                  <a:pt x="34" y="77"/>
                  <a:pt x="33" y="76"/>
                </a:cubicBezTo>
                <a:cubicBezTo>
                  <a:pt x="34" y="75"/>
                  <a:pt x="36" y="71"/>
                  <a:pt x="37" y="71"/>
                </a:cubicBezTo>
                <a:cubicBezTo>
                  <a:pt x="39" y="71"/>
                  <a:pt x="43" y="72"/>
                  <a:pt x="50" y="75"/>
                </a:cubicBezTo>
                <a:cubicBezTo>
                  <a:pt x="52" y="76"/>
                  <a:pt x="54" y="77"/>
                  <a:pt x="56" y="78"/>
                </a:cubicBezTo>
                <a:cubicBezTo>
                  <a:pt x="62" y="81"/>
                  <a:pt x="63" y="81"/>
                  <a:pt x="64" y="81"/>
                </a:cubicBezTo>
                <a:cubicBezTo>
                  <a:pt x="65" y="81"/>
                  <a:pt x="66" y="80"/>
                  <a:pt x="69" y="77"/>
                </a:cubicBezTo>
                <a:cubicBezTo>
                  <a:pt x="70" y="77"/>
                  <a:pt x="70" y="77"/>
                  <a:pt x="70" y="77"/>
                </a:cubicBezTo>
                <a:cubicBezTo>
                  <a:pt x="70" y="76"/>
                  <a:pt x="70" y="76"/>
                  <a:pt x="70" y="76"/>
                </a:cubicBezTo>
                <a:cubicBezTo>
                  <a:pt x="72" y="74"/>
                  <a:pt x="73" y="73"/>
                  <a:pt x="73" y="71"/>
                </a:cubicBezTo>
                <a:cubicBezTo>
                  <a:pt x="73" y="70"/>
                  <a:pt x="73" y="69"/>
                  <a:pt x="70" y="64"/>
                </a:cubicBezTo>
                <a:cubicBezTo>
                  <a:pt x="69" y="62"/>
                  <a:pt x="68" y="60"/>
                  <a:pt x="67" y="57"/>
                </a:cubicBezTo>
                <a:cubicBezTo>
                  <a:pt x="63" y="51"/>
                  <a:pt x="62" y="46"/>
                  <a:pt x="61" y="45"/>
                </a:cubicBezTo>
                <a:cubicBezTo>
                  <a:pt x="62" y="44"/>
                  <a:pt x="65" y="41"/>
                  <a:pt x="67" y="41"/>
                </a:cubicBezTo>
                <a:cubicBezTo>
                  <a:pt x="68" y="41"/>
                  <a:pt x="71" y="43"/>
                  <a:pt x="77" y="48"/>
                </a:cubicBezTo>
                <a:cubicBezTo>
                  <a:pt x="79" y="50"/>
                  <a:pt x="81" y="51"/>
                  <a:pt x="83" y="52"/>
                </a:cubicBezTo>
                <a:cubicBezTo>
                  <a:pt x="88" y="56"/>
                  <a:pt x="89" y="57"/>
                  <a:pt x="90" y="57"/>
                </a:cubicBezTo>
                <a:cubicBezTo>
                  <a:pt x="91" y="57"/>
                  <a:pt x="92" y="57"/>
                  <a:pt x="95" y="54"/>
                </a:cubicBezTo>
                <a:cubicBezTo>
                  <a:pt x="97" y="54"/>
                  <a:pt x="97" y="54"/>
                  <a:pt x="97" y="54"/>
                </a:cubicBezTo>
                <a:cubicBezTo>
                  <a:pt x="97" y="53"/>
                  <a:pt x="97" y="53"/>
                  <a:pt x="97" y="53"/>
                </a:cubicBezTo>
                <a:cubicBezTo>
                  <a:pt x="100" y="52"/>
                  <a:pt x="101" y="50"/>
                  <a:pt x="101" y="49"/>
                </a:cubicBezTo>
                <a:cubicBezTo>
                  <a:pt x="101" y="49"/>
                  <a:pt x="101" y="49"/>
                  <a:pt x="101" y="49"/>
                </a:cubicBezTo>
                <a:cubicBezTo>
                  <a:pt x="101" y="49"/>
                  <a:pt x="101" y="49"/>
                  <a:pt x="101" y="49"/>
                </a:cubicBezTo>
                <a:cubicBezTo>
                  <a:pt x="101" y="48"/>
                  <a:pt x="101" y="46"/>
                  <a:pt x="100" y="42"/>
                </a:cubicBezTo>
                <a:cubicBezTo>
                  <a:pt x="99" y="40"/>
                  <a:pt x="99" y="37"/>
                  <a:pt x="98" y="35"/>
                </a:cubicBezTo>
                <a:cubicBezTo>
                  <a:pt x="97" y="29"/>
                  <a:pt x="96" y="24"/>
                  <a:pt x="96" y="22"/>
                </a:cubicBezTo>
                <a:cubicBezTo>
                  <a:pt x="96" y="22"/>
                  <a:pt x="96" y="22"/>
                  <a:pt x="96" y="22"/>
                </a:cubicBezTo>
                <a:cubicBezTo>
                  <a:pt x="97" y="20"/>
                  <a:pt x="100" y="18"/>
                  <a:pt x="102" y="18"/>
                </a:cubicBezTo>
                <a:cubicBezTo>
                  <a:pt x="103" y="19"/>
                  <a:pt x="106" y="22"/>
                  <a:pt x="111" y="28"/>
                </a:cubicBezTo>
                <a:cubicBezTo>
                  <a:pt x="112" y="30"/>
                  <a:pt x="114" y="32"/>
                  <a:pt x="115" y="34"/>
                </a:cubicBezTo>
                <a:cubicBezTo>
                  <a:pt x="119" y="39"/>
                  <a:pt x="120" y="39"/>
                  <a:pt x="121" y="40"/>
                </a:cubicBezTo>
                <a:cubicBezTo>
                  <a:pt x="122" y="40"/>
                  <a:pt x="123" y="40"/>
                  <a:pt x="127" y="38"/>
                </a:cubicBezTo>
                <a:cubicBezTo>
                  <a:pt x="129" y="39"/>
                  <a:pt x="129" y="39"/>
                  <a:pt x="129" y="39"/>
                </a:cubicBezTo>
                <a:cubicBezTo>
                  <a:pt x="129" y="38"/>
                  <a:pt x="129" y="38"/>
                  <a:pt x="129" y="38"/>
                </a:cubicBezTo>
                <a:cubicBezTo>
                  <a:pt x="131" y="37"/>
                  <a:pt x="133" y="36"/>
                  <a:pt x="133" y="35"/>
                </a:cubicBezTo>
                <a:cubicBezTo>
                  <a:pt x="134" y="34"/>
                  <a:pt x="134" y="33"/>
                  <a:pt x="134" y="29"/>
                </a:cubicBezTo>
                <a:cubicBezTo>
                  <a:pt x="134" y="25"/>
                  <a:pt x="134" y="25"/>
                  <a:pt x="134" y="25"/>
                </a:cubicBezTo>
                <a:cubicBezTo>
                  <a:pt x="134" y="24"/>
                  <a:pt x="134" y="22"/>
                  <a:pt x="134" y="20"/>
                </a:cubicBezTo>
                <a:cubicBezTo>
                  <a:pt x="134" y="12"/>
                  <a:pt x="134" y="8"/>
                  <a:pt x="135" y="6"/>
                </a:cubicBezTo>
                <a:cubicBezTo>
                  <a:pt x="136" y="5"/>
                  <a:pt x="140" y="4"/>
                  <a:pt x="141" y="5"/>
                </a:cubicBezTo>
                <a:cubicBezTo>
                  <a:pt x="142" y="6"/>
                  <a:pt x="144" y="10"/>
                  <a:pt x="148" y="16"/>
                </a:cubicBezTo>
                <a:cubicBezTo>
                  <a:pt x="149" y="19"/>
                  <a:pt x="150" y="21"/>
                  <a:pt x="151" y="23"/>
                </a:cubicBezTo>
                <a:cubicBezTo>
                  <a:pt x="153" y="29"/>
                  <a:pt x="154" y="29"/>
                  <a:pt x="155" y="30"/>
                </a:cubicBezTo>
                <a:cubicBezTo>
                  <a:pt x="156" y="30"/>
                  <a:pt x="157" y="31"/>
                  <a:pt x="161" y="30"/>
                </a:cubicBezTo>
                <a:cubicBezTo>
                  <a:pt x="162" y="30"/>
                  <a:pt x="162" y="30"/>
                  <a:pt x="162" y="30"/>
                </a:cubicBezTo>
                <a:cubicBezTo>
                  <a:pt x="162" y="30"/>
                  <a:pt x="162" y="30"/>
                  <a:pt x="162" y="30"/>
                </a:cubicBezTo>
                <a:cubicBezTo>
                  <a:pt x="167" y="30"/>
                  <a:pt x="168" y="28"/>
                  <a:pt x="168" y="28"/>
                </a:cubicBezTo>
                <a:cubicBezTo>
                  <a:pt x="169" y="27"/>
                  <a:pt x="169" y="26"/>
                  <a:pt x="170" y="21"/>
                </a:cubicBezTo>
                <a:cubicBezTo>
                  <a:pt x="171" y="19"/>
                  <a:pt x="171" y="16"/>
                  <a:pt x="172" y="13"/>
                </a:cubicBezTo>
                <a:cubicBezTo>
                  <a:pt x="174" y="6"/>
                  <a:pt x="176" y="2"/>
                  <a:pt x="176" y="1"/>
                </a:cubicBezTo>
                <a:cubicBezTo>
                  <a:pt x="177" y="0"/>
                  <a:pt x="182" y="0"/>
                  <a:pt x="183" y="1"/>
                </a:cubicBezTo>
                <a:cubicBezTo>
                  <a:pt x="183" y="2"/>
                  <a:pt x="185" y="6"/>
                  <a:pt x="186" y="13"/>
                </a:cubicBezTo>
                <a:cubicBezTo>
                  <a:pt x="187" y="16"/>
                  <a:pt x="187" y="18"/>
                  <a:pt x="188" y="20"/>
                </a:cubicBezTo>
                <a:cubicBezTo>
                  <a:pt x="189" y="27"/>
                  <a:pt x="189" y="27"/>
                  <a:pt x="190" y="28"/>
                </a:cubicBezTo>
                <a:cubicBezTo>
                  <a:pt x="191" y="29"/>
                  <a:pt x="192" y="29"/>
                  <a:pt x="196" y="30"/>
                </a:cubicBezTo>
                <a:cubicBezTo>
                  <a:pt x="197" y="30"/>
                  <a:pt x="197" y="30"/>
                  <a:pt x="197" y="30"/>
                </a:cubicBezTo>
                <a:cubicBezTo>
                  <a:pt x="198" y="30"/>
                  <a:pt x="198" y="30"/>
                  <a:pt x="198" y="30"/>
                </a:cubicBezTo>
                <a:cubicBezTo>
                  <a:pt x="202" y="31"/>
                  <a:pt x="203" y="30"/>
                  <a:pt x="204" y="29"/>
                </a:cubicBezTo>
                <a:cubicBezTo>
                  <a:pt x="205" y="29"/>
                  <a:pt x="205" y="28"/>
                  <a:pt x="207" y="23"/>
                </a:cubicBezTo>
                <a:cubicBezTo>
                  <a:pt x="208" y="21"/>
                  <a:pt x="210" y="19"/>
                  <a:pt x="211" y="16"/>
                </a:cubicBezTo>
                <a:cubicBezTo>
                  <a:pt x="214" y="10"/>
                  <a:pt x="217" y="6"/>
                  <a:pt x="218" y="5"/>
                </a:cubicBezTo>
                <a:cubicBezTo>
                  <a:pt x="219" y="4"/>
                  <a:pt x="223" y="5"/>
                  <a:pt x="224" y="6"/>
                </a:cubicBezTo>
                <a:cubicBezTo>
                  <a:pt x="224" y="7"/>
                  <a:pt x="225" y="11"/>
                  <a:pt x="225" y="17"/>
                </a:cubicBezTo>
                <a:cubicBezTo>
                  <a:pt x="225" y="18"/>
                  <a:pt x="225" y="19"/>
                  <a:pt x="225" y="19"/>
                </a:cubicBezTo>
                <a:cubicBezTo>
                  <a:pt x="225" y="22"/>
                  <a:pt x="225" y="24"/>
                  <a:pt x="225" y="26"/>
                </a:cubicBezTo>
                <a:cubicBezTo>
                  <a:pt x="225" y="28"/>
                  <a:pt x="225" y="30"/>
                  <a:pt x="225" y="31"/>
                </a:cubicBezTo>
                <a:cubicBezTo>
                  <a:pt x="225" y="33"/>
                  <a:pt x="225" y="34"/>
                  <a:pt x="225" y="35"/>
                </a:cubicBezTo>
                <a:cubicBezTo>
                  <a:pt x="226" y="35"/>
                  <a:pt x="227" y="36"/>
                  <a:pt x="231" y="37"/>
                </a:cubicBezTo>
                <a:cubicBezTo>
                  <a:pt x="232" y="39"/>
                  <a:pt x="232" y="39"/>
                  <a:pt x="232" y="39"/>
                </a:cubicBezTo>
                <a:cubicBezTo>
                  <a:pt x="232" y="38"/>
                  <a:pt x="232" y="38"/>
                  <a:pt x="232" y="38"/>
                </a:cubicBezTo>
                <a:cubicBezTo>
                  <a:pt x="236" y="40"/>
                  <a:pt x="237" y="39"/>
                  <a:pt x="238" y="39"/>
                </a:cubicBezTo>
                <a:cubicBezTo>
                  <a:pt x="239" y="39"/>
                  <a:pt x="239" y="38"/>
                  <a:pt x="243" y="34"/>
                </a:cubicBezTo>
                <a:cubicBezTo>
                  <a:pt x="244" y="32"/>
                  <a:pt x="246" y="30"/>
                  <a:pt x="248" y="28"/>
                </a:cubicBezTo>
                <a:cubicBezTo>
                  <a:pt x="253" y="22"/>
                  <a:pt x="256" y="19"/>
                  <a:pt x="257" y="18"/>
                </a:cubicBezTo>
                <a:cubicBezTo>
                  <a:pt x="259" y="18"/>
                  <a:pt x="262" y="20"/>
                  <a:pt x="263" y="21"/>
                </a:cubicBezTo>
                <a:cubicBezTo>
                  <a:pt x="263" y="23"/>
                  <a:pt x="262" y="28"/>
                  <a:pt x="261" y="34"/>
                </a:cubicBezTo>
                <a:cubicBezTo>
                  <a:pt x="260" y="37"/>
                  <a:pt x="260" y="39"/>
                  <a:pt x="259" y="41"/>
                </a:cubicBezTo>
                <a:cubicBezTo>
                  <a:pt x="258" y="45"/>
                  <a:pt x="257" y="47"/>
                  <a:pt x="257" y="48"/>
                </a:cubicBezTo>
                <a:cubicBezTo>
                  <a:pt x="257" y="48"/>
                  <a:pt x="257" y="48"/>
                  <a:pt x="257" y="48"/>
                </a:cubicBezTo>
                <a:cubicBezTo>
                  <a:pt x="258" y="49"/>
                  <a:pt x="258" y="49"/>
                  <a:pt x="258" y="49"/>
                </a:cubicBezTo>
                <a:cubicBezTo>
                  <a:pt x="258" y="50"/>
                  <a:pt x="259" y="51"/>
                  <a:pt x="262" y="53"/>
                </a:cubicBezTo>
                <a:cubicBezTo>
                  <a:pt x="263" y="55"/>
                  <a:pt x="263" y="55"/>
                  <a:pt x="263" y="55"/>
                </a:cubicBezTo>
                <a:cubicBezTo>
                  <a:pt x="264" y="54"/>
                  <a:pt x="264" y="54"/>
                  <a:pt x="264" y="54"/>
                </a:cubicBezTo>
                <a:cubicBezTo>
                  <a:pt x="267" y="56"/>
                  <a:pt x="268" y="56"/>
                  <a:pt x="269" y="56"/>
                </a:cubicBezTo>
                <a:cubicBezTo>
                  <a:pt x="270" y="56"/>
                  <a:pt x="271" y="56"/>
                  <a:pt x="275" y="52"/>
                </a:cubicBezTo>
                <a:cubicBezTo>
                  <a:pt x="277" y="51"/>
                  <a:pt x="279" y="49"/>
                  <a:pt x="281" y="48"/>
                </a:cubicBezTo>
                <a:cubicBezTo>
                  <a:pt x="287" y="43"/>
                  <a:pt x="291" y="41"/>
                  <a:pt x="293" y="40"/>
                </a:cubicBezTo>
                <a:cubicBezTo>
                  <a:pt x="294" y="41"/>
                  <a:pt x="297" y="43"/>
                  <a:pt x="298" y="45"/>
                </a:cubicBezTo>
                <a:cubicBezTo>
                  <a:pt x="297" y="46"/>
                  <a:pt x="296" y="50"/>
                  <a:pt x="292" y="57"/>
                </a:cubicBezTo>
                <a:cubicBezTo>
                  <a:pt x="291" y="59"/>
                  <a:pt x="290" y="61"/>
                  <a:pt x="289" y="63"/>
                </a:cubicBezTo>
                <a:cubicBezTo>
                  <a:pt x="286" y="68"/>
                  <a:pt x="286" y="69"/>
                  <a:pt x="286" y="70"/>
                </a:cubicBezTo>
                <a:cubicBezTo>
                  <a:pt x="286" y="70"/>
                  <a:pt x="286" y="70"/>
                  <a:pt x="286" y="70"/>
                </a:cubicBezTo>
                <a:cubicBezTo>
                  <a:pt x="286" y="70"/>
                  <a:pt x="286" y="70"/>
                  <a:pt x="286" y="70"/>
                </a:cubicBezTo>
                <a:cubicBezTo>
                  <a:pt x="286" y="72"/>
                  <a:pt x="287" y="73"/>
                  <a:pt x="289" y="75"/>
                </a:cubicBezTo>
                <a:cubicBezTo>
                  <a:pt x="290" y="78"/>
                  <a:pt x="290" y="78"/>
                  <a:pt x="290" y="78"/>
                </a:cubicBezTo>
                <a:cubicBezTo>
                  <a:pt x="291" y="77"/>
                  <a:pt x="291" y="77"/>
                  <a:pt x="291" y="77"/>
                </a:cubicBezTo>
                <a:cubicBezTo>
                  <a:pt x="293" y="79"/>
                  <a:pt x="294" y="80"/>
                  <a:pt x="295" y="80"/>
                </a:cubicBezTo>
                <a:cubicBezTo>
                  <a:pt x="296" y="80"/>
                  <a:pt x="297" y="80"/>
                  <a:pt x="302" y="78"/>
                </a:cubicBezTo>
                <a:cubicBezTo>
                  <a:pt x="304" y="77"/>
                  <a:pt x="307" y="76"/>
                  <a:pt x="309" y="75"/>
                </a:cubicBezTo>
                <a:cubicBezTo>
                  <a:pt x="316" y="72"/>
                  <a:pt x="321" y="70"/>
                  <a:pt x="322" y="70"/>
                </a:cubicBezTo>
                <a:cubicBezTo>
                  <a:pt x="323" y="71"/>
                  <a:pt x="326" y="74"/>
                  <a:pt x="326" y="76"/>
                </a:cubicBezTo>
                <a:cubicBezTo>
                  <a:pt x="325" y="77"/>
                  <a:pt x="323" y="80"/>
                  <a:pt x="318" y="86"/>
                </a:cubicBezTo>
                <a:cubicBezTo>
                  <a:pt x="316" y="88"/>
                  <a:pt x="315" y="90"/>
                  <a:pt x="313" y="91"/>
                </a:cubicBezTo>
                <a:cubicBezTo>
                  <a:pt x="309" y="96"/>
                  <a:pt x="308" y="97"/>
                  <a:pt x="308" y="98"/>
                </a:cubicBezTo>
                <a:cubicBezTo>
                  <a:pt x="308" y="98"/>
                  <a:pt x="308" y="98"/>
                  <a:pt x="308" y="98"/>
                </a:cubicBezTo>
                <a:cubicBezTo>
                  <a:pt x="308" y="99"/>
                  <a:pt x="309" y="101"/>
                  <a:pt x="311" y="104"/>
                </a:cubicBezTo>
                <a:cubicBezTo>
                  <a:pt x="311" y="106"/>
                  <a:pt x="311" y="106"/>
                  <a:pt x="311" y="106"/>
                </a:cubicBezTo>
                <a:cubicBezTo>
                  <a:pt x="312" y="106"/>
                  <a:pt x="312" y="106"/>
                  <a:pt x="312" y="106"/>
                </a:cubicBezTo>
                <a:cubicBezTo>
                  <a:pt x="313" y="109"/>
                  <a:pt x="314" y="109"/>
                  <a:pt x="315" y="110"/>
                </a:cubicBezTo>
                <a:cubicBezTo>
                  <a:pt x="316" y="110"/>
                  <a:pt x="317" y="110"/>
                  <a:pt x="323" y="109"/>
                </a:cubicBezTo>
                <a:cubicBezTo>
                  <a:pt x="325" y="108"/>
                  <a:pt x="328" y="108"/>
                  <a:pt x="330" y="107"/>
                </a:cubicBezTo>
                <a:cubicBezTo>
                  <a:pt x="337" y="106"/>
                  <a:pt x="342" y="106"/>
                  <a:pt x="343" y="106"/>
                </a:cubicBezTo>
                <a:cubicBezTo>
                  <a:pt x="344" y="107"/>
                  <a:pt x="346" y="110"/>
                  <a:pt x="346" y="112"/>
                </a:cubicBezTo>
                <a:cubicBezTo>
                  <a:pt x="346" y="112"/>
                  <a:pt x="346" y="112"/>
                  <a:pt x="346" y="112"/>
                </a:cubicBezTo>
                <a:cubicBezTo>
                  <a:pt x="345" y="113"/>
                  <a:pt x="342" y="116"/>
                  <a:pt x="336" y="120"/>
                </a:cubicBezTo>
                <a:cubicBezTo>
                  <a:pt x="334" y="122"/>
                  <a:pt x="332" y="123"/>
                  <a:pt x="330" y="124"/>
                </a:cubicBezTo>
                <a:cubicBezTo>
                  <a:pt x="325" y="128"/>
                  <a:pt x="324" y="129"/>
                  <a:pt x="324" y="130"/>
                </a:cubicBezTo>
                <a:cubicBezTo>
                  <a:pt x="324" y="130"/>
                  <a:pt x="324" y="131"/>
                  <a:pt x="324" y="131"/>
                </a:cubicBezTo>
                <a:cubicBezTo>
                  <a:pt x="324" y="132"/>
                  <a:pt x="324" y="134"/>
                  <a:pt x="325" y="136"/>
                </a:cubicBezTo>
                <a:cubicBezTo>
                  <a:pt x="324" y="138"/>
                  <a:pt x="324" y="138"/>
                  <a:pt x="324" y="138"/>
                </a:cubicBezTo>
                <a:cubicBezTo>
                  <a:pt x="325" y="138"/>
                  <a:pt x="325" y="138"/>
                  <a:pt x="325" y="138"/>
                </a:cubicBezTo>
                <a:cubicBezTo>
                  <a:pt x="326" y="141"/>
                  <a:pt x="327" y="142"/>
                  <a:pt x="328" y="143"/>
                </a:cubicBezTo>
                <a:cubicBezTo>
                  <a:pt x="329" y="143"/>
                  <a:pt x="330" y="143"/>
                  <a:pt x="335" y="144"/>
                </a:cubicBezTo>
                <a:cubicBezTo>
                  <a:pt x="338" y="144"/>
                  <a:pt x="340" y="144"/>
                  <a:pt x="343" y="144"/>
                </a:cubicBezTo>
                <a:cubicBezTo>
                  <a:pt x="350" y="145"/>
                  <a:pt x="355" y="145"/>
                  <a:pt x="356" y="146"/>
                </a:cubicBezTo>
                <a:cubicBezTo>
                  <a:pt x="357" y="146"/>
                  <a:pt x="357" y="149"/>
                  <a:pt x="358" y="151"/>
                </a:cubicBezTo>
                <a:cubicBezTo>
                  <a:pt x="358" y="152"/>
                  <a:pt x="357" y="152"/>
                  <a:pt x="357" y="152"/>
                </a:cubicBezTo>
                <a:cubicBezTo>
                  <a:pt x="356" y="153"/>
                  <a:pt x="352" y="155"/>
                  <a:pt x="345" y="158"/>
                </a:cubicBezTo>
                <a:cubicBezTo>
                  <a:pt x="343" y="159"/>
                  <a:pt x="341" y="160"/>
                  <a:pt x="339" y="161"/>
                </a:cubicBezTo>
                <a:cubicBezTo>
                  <a:pt x="333" y="163"/>
                  <a:pt x="332" y="163"/>
                  <a:pt x="332" y="164"/>
                </a:cubicBezTo>
                <a:cubicBezTo>
                  <a:pt x="331" y="165"/>
                  <a:pt x="331" y="166"/>
                  <a:pt x="331" y="168"/>
                </a:cubicBezTo>
                <a:cubicBezTo>
                  <a:pt x="331" y="169"/>
                  <a:pt x="331" y="170"/>
                  <a:pt x="331" y="170"/>
                </a:cubicBezTo>
                <a:cubicBezTo>
                  <a:pt x="330" y="173"/>
                  <a:pt x="330" y="173"/>
                  <a:pt x="330" y="173"/>
                </a:cubicBezTo>
                <a:cubicBezTo>
                  <a:pt x="331" y="173"/>
                  <a:pt x="331" y="173"/>
                  <a:pt x="331" y="173"/>
                </a:cubicBezTo>
                <a:cubicBezTo>
                  <a:pt x="331" y="175"/>
                  <a:pt x="332" y="177"/>
                  <a:pt x="333" y="178"/>
                </a:cubicBezTo>
                <a:cubicBezTo>
                  <a:pt x="333" y="179"/>
                  <a:pt x="334" y="179"/>
                  <a:pt x="340" y="180"/>
                </a:cubicBezTo>
                <a:cubicBezTo>
                  <a:pt x="342" y="181"/>
                  <a:pt x="344" y="182"/>
                  <a:pt x="347" y="183"/>
                </a:cubicBezTo>
                <a:cubicBezTo>
                  <a:pt x="354" y="185"/>
                  <a:pt x="358" y="187"/>
                  <a:pt x="359" y="187"/>
                </a:cubicBezTo>
                <a:cubicBezTo>
                  <a:pt x="360" y="188"/>
                  <a:pt x="360" y="189"/>
                  <a:pt x="360" y="190"/>
                </a:cubicBezTo>
                <a:cubicBezTo>
                  <a:pt x="360" y="192"/>
                  <a:pt x="359" y="193"/>
                  <a:pt x="359" y="194"/>
                </a:cubicBezTo>
                <a:cubicBezTo>
                  <a:pt x="358" y="194"/>
                  <a:pt x="354" y="196"/>
                  <a:pt x="346" y="197"/>
                </a:cubicBezTo>
                <a:cubicBezTo>
                  <a:pt x="344" y="197"/>
                  <a:pt x="341" y="198"/>
                  <a:pt x="339" y="198"/>
                </a:cubicBezTo>
                <a:cubicBezTo>
                  <a:pt x="333" y="199"/>
                  <a:pt x="332" y="199"/>
                  <a:pt x="331" y="200"/>
                </a:cubicBezTo>
                <a:cubicBezTo>
                  <a:pt x="331" y="201"/>
                  <a:pt x="330" y="202"/>
                  <a:pt x="329" y="206"/>
                </a:cubicBezTo>
                <a:cubicBezTo>
                  <a:pt x="329" y="206"/>
                  <a:pt x="329" y="206"/>
                  <a:pt x="329" y="206"/>
                </a:cubicBezTo>
                <a:cubicBezTo>
                  <a:pt x="329" y="206"/>
                  <a:pt x="329" y="206"/>
                  <a:pt x="329" y="206"/>
                </a:cubicBezTo>
                <a:cubicBezTo>
                  <a:pt x="329" y="208"/>
                  <a:pt x="329" y="210"/>
                  <a:pt x="329" y="211"/>
                </a:cubicBezTo>
                <a:cubicBezTo>
                  <a:pt x="329" y="212"/>
                  <a:pt x="329" y="213"/>
                  <a:pt x="329" y="213"/>
                </a:cubicBezTo>
                <a:cubicBezTo>
                  <a:pt x="330" y="214"/>
                  <a:pt x="331" y="215"/>
                  <a:pt x="335" y="217"/>
                </a:cubicBezTo>
                <a:cubicBezTo>
                  <a:pt x="337" y="218"/>
                  <a:pt x="340" y="220"/>
                  <a:pt x="342" y="221"/>
                </a:cubicBezTo>
                <a:cubicBezTo>
                  <a:pt x="348" y="225"/>
                  <a:pt x="352" y="228"/>
                  <a:pt x="353" y="229"/>
                </a:cubicBezTo>
                <a:cubicBezTo>
                  <a:pt x="353" y="229"/>
                  <a:pt x="353" y="229"/>
                  <a:pt x="353" y="229"/>
                </a:cubicBezTo>
                <a:cubicBezTo>
                  <a:pt x="353" y="231"/>
                  <a:pt x="352" y="234"/>
                  <a:pt x="351" y="235"/>
                </a:cubicBezTo>
                <a:cubicBezTo>
                  <a:pt x="350" y="235"/>
                  <a:pt x="345" y="235"/>
                  <a:pt x="338" y="235"/>
                </a:cubicBezTo>
                <a:cubicBezTo>
                  <a:pt x="335" y="235"/>
                  <a:pt x="333" y="234"/>
                  <a:pt x="331" y="234"/>
                </a:cubicBezTo>
                <a:cubicBezTo>
                  <a:pt x="325" y="234"/>
                  <a:pt x="324" y="234"/>
                  <a:pt x="323" y="234"/>
                </a:cubicBezTo>
                <a:cubicBezTo>
                  <a:pt x="322" y="235"/>
                  <a:pt x="321" y="236"/>
                  <a:pt x="320" y="239"/>
                </a:cubicBezTo>
                <a:cubicBezTo>
                  <a:pt x="319" y="240"/>
                  <a:pt x="319" y="240"/>
                  <a:pt x="319" y="240"/>
                </a:cubicBezTo>
                <a:cubicBezTo>
                  <a:pt x="319" y="240"/>
                  <a:pt x="319" y="240"/>
                  <a:pt x="319" y="240"/>
                </a:cubicBezTo>
                <a:cubicBezTo>
                  <a:pt x="318" y="243"/>
                  <a:pt x="317" y="244"/>
                  <a:pt x="317" y="246"/>
                </a:cubicBezTo>
                <a:cubicBezTo>
                  <a:pt x="317" y="246"/>
                  <a:pt x="317" y="246"/>
                  <a:pt x="318" y="247"/>
                </a:cubicBezTo>
                <a:cubicBezTo>
                  <a:pt x="318" y="248"/>
                  <a:pt x="319" y="248"/>
                  <a:pt x="323" y="252"/>
                </a:cubicBezTo>
                <a:cubicBezTo>
                  <a:pt x="324" y="254"/>
                  <a:pt x="326" y="256"/>
                  <a:pt x="328" y="258"/>
                </a:cubicBezTo>
                <a:cubicBezTo>
                  <a:pt x="334" y="263"/>
                  <a:pt x="337" y="266"/>
                  <a:pt x="337" y="267"/>
                </a:cubicBezTo>
                <a:cubicBezTo>
                  <a:pt x="337" y="269"/>
                  <a:pt x="335" y="272"/>
                  <a:pt x="334" y="273"/>
                </a:cubicBezTo>
                <a:cubicBezTo>
                  <a:pt x="333" y="273"/>
                  <a:pt x="328" y="272"/>
                  <a:pt x="321" y="270"/>
                </a:cubicBezTo>
                <a:cubicBezTo>
                  <a:pt x="319" y="269"/>
                  <a:pt x="317" y="268"/>
                  <a:pt x="315" y="268"/>
                </a:cubicBezTo>
                <a:cubicBezTo>
                  <a:pt x="308" y="266"/>
                  <a:pt x="308" y="265"/>
                  <a:pt x="307" y="266"/>
                </a:cubicBezTo>
                <a:cubicBezTo>
                  <a:pt x="306" y="266"/>
                  <a:pt x="304" y="267"/>
                  <a:pt x="302" y="270"/>
                </a:cubicBezTo>
                <a:cubicBezTo>
                  <a:pt x="301" y="270"/>
                  <a:pt x="301" y="270"/>
                  <a:pt x="301" y="270"/>
                </a:cubicBezTo>
                <a:cubicBezTo>
                  <a:pt x="301" y="271"/>
                  <a:pt x="301" y="271"/>
                  <a:pt x="301" y="271"/>
                </a:cubicBezTo>
                <a:cubicBezTo>
                  <a:pt x="299" y="274"/>
                  <a:pt x="299" y="276"/>
                  <a:pt x="299" y="276"/>
                </a:cubicBezTo>
                <a:cubicBezTo>
                  <a:pt x="299" y="277"/>
                  <a:pt x="299" y="277"/>
                  <a:pt x="299" y="277"/>
                </a:cubicBezTo>
                <a:cubicBezTo>
                  <a:pt x="299" y="278"/>
                  <a:pt x="299" y="279"/>
                  <a:pt x="302" y="283"/>
                </a:cubicBezTo>
                <a:cubicBezTo>
                  <a:pt x="304" y="285"/>
                  <a:pt x="305" y="287"/>
                  <a:pt x="307" y="290"/>
                </a:cubicBezTo>
                <a:cubicBezTo>
                  <a:pt x="310" y="296"/>
                  <a:pt x="313" y="300"/>
                  <a:pt x="313" y="301"/>
                </a:cubicBezTo>
                <a:cubicBezTo>
                  <a:pt x="313" y="303"/>
                  <a:pt x="310" y="306"/>
                  <a:pt x="308" y="306"/>
                </a:cubicBezTo>
                <a:cubicBezTo>
                  <a:pt x="307" y="306"/>
                  <a:pt x="303" y="304"/>
                  <a:pt x="297" y="300"/>
                </a:cubicBezTo>
                <a:cubicBezTo>
                  <a:pt x="295" y="299"/>
                  <a:pt x="293" y="298"/>
                  <a:pt x="291" y="296"/>
                </a:cubicBezTo>
                <a:cubicBezTo>
                  <a:pt x="285" y="293"/>
                  <a:pt x="284" y="293"/>
                  <a:pt x="283" y="293"/>
                </a:cubicBezTo>
                <a:cubicBezTo>
                  <a:pt x="282" y="293"/>
                  <a:pt x="281" y="293"/>
                  <a:pt x="278" y="296"/>
                </a:cubicBezTo>
                <a:cubicBezTo>
                  <a:pt x="277" y="296"/>
                  <a:pt x="277" y="296"/>
                  <a:pt x="277" y="296"/>
                </a:cubicBezTo>
                <a:cubicBezTo>
                  <a:pt x="277" y="297"/>
                  <a:pt x="277" y="297"/>
                  <a:pt x="277" y="297"/>
                </a:cubicBezTo>
                <a:cubicBezTo>
                  <a:pt x="274" y="299"/>
                  <a:pt x="273" y="301"/>
                  <a:pt x="273" y="302"/>
                </a:cubicBezTo>
                <a:cubicBezTo>
                  <a:pt x="273" y="302"/>
                  <a:pt x="273" y="302"/>
                  <a:pt x="273" y="302"/>
                </a:cubicBezTo>
                <a:cubicBezTo>
                  <a:pt x="273" y="302"/>
                  <a:pt x="273" y="302"/>
                  <a:pt x="273" y="302"/>
                </a:cubicBezTo>
                <a:cubicBezTo>
                  <a:pt x="273" y="303"/>
                  <a:pt x="274" y="304"/>
                  <a:pt x="275" y="309"/>
                </a:cubicBezTo>
                <a:cubicBezTo>
                  <a:pt x="276" y="311"/>
                  <a:pt x="277" y="313"/>
                  <a:pt x="278" y="316"/>
                </a:cubicBezTo>
                <a:cubicBezTo>
                  <a:pt x="280" y="322"/>
                  <a:pt x="282" y="327"/>
                  <a:pt x="282" y="329"/>
                </a:cubicBezTo>
                <a:cubicBezTo>
                  <a:pt x="281" y="330"/>
                  <a:pt x="277" y="332"/>
                  <a:pt x="276" y="332"/>
                </a:cubicBezTo>
                <a:cubicBezTo>
                  <a:pt x="275" y="332"/>
                  <a:pt x="271" y="329"/>
                  <a:pt x="266" y="324"/>
                </a:cubicBezTo>
                <a:cubicBezTo>
                  <a:pt x="264" y="322"/>
                  <a:pt x="263" y="320"/>
                  <a:pt x="261" y="319"/>
                </a:cubicBezTo>
                <a:cubicBezTo>
                  <a:pt x="256" y="314"/>
                  <a:pt x="256" y="314"/>
                  <a:pt x="255" y="314"/>
                </a:cubicBezTo>
                <a:cubicBezTo>
                  <a:pt x="254" y="313"/>
                  <a:pt x="252" y="314"/>
                  <a:pt x="249" y="316"/>
                </a:cubicBezTo>
                <a:cubicBezTo>
                  <a:pt x="247" y="315"/>
                  <a:pt x="247" y="315"/>
                  <a:pt x="247" y="315"/>
                </a:cubicBezTo>
                <a:cubicBezTo>
                  <a:pt x="247" y="316"/>
                  <a:pt x="247" y="316"/>
                  <a:pt x="247" y="316"/>
                </a:cubicBezTo>
                <a:cubicBezTo>
                  <a:pt x="245" y="317"/>
                  <a:pt x="243" y="319"/>
                  <a:pt x="243" y="320"/>
                </a:cubicBezTo>
                <a:cubicBezTo>
                  <a:pt x="243" y="320"/>
                  <a:pt x="243" y="321"/>
                  <a:pt x="243" y="321"/>
                </a:cubicBezTo>
                <a:cubicBezTo>
                  <a:pt x="243" y="322"/>
                  <a:pt x="243" y="324"/>
                  <a:pt x="243" y="327"/>
                </a:cubicBezTo>
                <a:cubicBezTo>
                  <a:pt x="243" y="329"/>
                  <a:pt x="244" y="332"/>
                  <a:pt x="244" y="335"/>
                </a:cubicBezTo>
                <a:cubicBezTo>
                  <a:pt x="245" y="339"/>
                  <a:pt x="245" y="343"/>
                  <a:pt x="245" y="346"/>
                </a:cubicBezTo>
                <a:cubicBezTo>
                  <a:pt x="245" y="347"/>
                  <a:pt x="245" y="348"/>
                  <a:pt x="245" y="348"/>
                </a:cubicBezTo>
                <a:cubicBezTo>
                  <a:pt x="244" y="349"/>
                  <a:pt x="240" y="351"/>
                  <a:pt x="238" y="351"/>
                </a:cubicBezTo>
                <a:cubicBezTo>
                  <a:pt x="238" y="350"/>
                  <a:pt x="235" y="346"/>
                  <a:pt x="231" y="340"/>
                </a:cubicBezTo>
                <a:cubicBezTo>
                  <a:pt x="229" y="338"/>
                  <a:pt x="228" y="336"/>
                  <a:pt x="227" y="334"/>
                </a:cubicBezTo>
                <a:cubicBezTo>
                  <a:pt x="224" y="328"/>
                  <a:pt x="223" y="328"/>
                  <a:pt x="222" y="327"/>
                </a:cubicBezTo>
                <a:cubicBezTo>
                  <a:pt x="221" y="327"/>
                  <a:pt x="220" y="327"/>
                  <a:pt x="216" y="328"/>
                </a:cubicBezTo>
                <a:cubicBezTo>
                  <a:pt x="214" y="327"/>
                  <a:pt x="214" y="327"/>
                  <a:pt x="214" y="327"/>
                </a:cubicBezTo>
                <a:cubicBezTo>
                  <a:pt x="214" y="328"/>
                  <a:pt x="214" y="328"/>
                  <a:pt x="214" y="328"/>
                </a:cubicBezTo>
                <a:cubicBezTo>
                  <a:pt x="211" y="329"/>
                  <a:pt x="210" y="330"/>
                  <a:pt x="209" y="331"/>
                </a:cubicBezTo>
                <a:cubicBezTo>
                  <a:pt x="208" y="331"/>
                  <a:pt x="208" y="332"/>
                  <a:pt x="208" y="338"/>
                </a:cubicBezTo>
                <a:cubicBezTo>
                  <a:pt x="207" y="340"/>
                  <a:pt x="207" y="343"/>
                  <a:pt x="207" y="346"/>
                </a:cubicBezTo>
                <a:cubicBezTo>
                  <a:pt x="206" y="353"/>
                  <a:pt x="205" y="357"/>
                  <a:pt x="204" y="359"/>
                </a:cubicBezTo>
                <a:cubicBezTo>
                  <a:pt x="203" y="359"/>
                  <a:pt x="199" y="360"/>
                  <a:pt x="198" y="359"/>
                </a:cubicBezTo>
                <a:cubicBezTo>
                  <a:pt x="197" y="358"/>
                  <a:pt x="195" y="354"/>
                  <a:pt x="193" y="347"/>
                </a:cubicBezTo>
                <a:cubicBezTo>
                  <a:pt x="192" y="345"/>
                  <a:pt x="191" y="343"/>
                  <a:pt x="190" y="341"/>
                </a:cubicBezTo>
                <a:cubicBezTo>
                  <a:pt x="188" y="335"/>
                  <a:pt x="188" y="334"/>
                  <a:pt x="187" y="333"/>
                </a:cubicBezTo>
                <a:cubicBezTo>
                  <a:pt x="187" y="333"/>
                  <a:pt x="185" y="332"/>
                  <a:pt x="181" y="332"/>
                </a:cubicBezTo>
                <a:cubicBezTo>
                  <a:pt x="180" y="331"/>
                  <a:pt x="180" y="331"/>
                  <a:pt x="180" y="331"/>
                </a:cubicBezTo>
                <a:cubicBezTo>
                  <a:pt x="179" y="332"/>
                  <a:pt x="179" y="332"/>
                  <a:pt x="179" y="332"/>
                </a:cubicBezTo>
                <a:cubicBezTo>
                  <a:pt x="175" y="332"/>
                  <a:pt x="174" y="333"/>
                  <a:pt x="173" y="333"/>
                </a:cubicBezTo>
                <a:cubicBezTo>
                  <a:pt x="173" y="334"/>
                  <a:pt x="172" y="335"/>
                  <a:pt x="171" y="340"/>
                </a:cubicBezTo>
                <a:cubicBezTo>
                  <a:pt x="170" y="342"/>
                  <a:pt x="169" y="345"/>
                  <a:pt x="168" y="347"/>
                </a:cubicBezTo>
                <a:cubicBezTo>
                  <a:pt x="165" y="354"/>
                  <a:pt x="163" y="358"/>
                  <a:pt x="163" y="359"/>
                </a:cubicBezTo>
                <a:cubicBezTo>
                  <a:pt x="161" y="360"/>
                  <a:pt x="157" y="360"/>
                  <a:pt x="156" y="359"/>
                </a:cubicBezTo>
                <a:cubicBezTo>
                  <a:pt x="155" y="358"/>
                  <a:pt x="155" y="353"/>
                  <a:pt x="154" y="346"/>
                </a:cubicBezTo>
                <a:cubicBezTo>
                  <a:pt x="153" y="343"/>
                  <a:pt x="153" y="341"/>
                  <a:pt x="153" y="339"/>
                </a:cubicBezTo>
                <a:cubicBezTo>
                  <a:pt x="152" y="332"/>
                  <a:pt x="152" y="331"/>
                  <a:pt x="152" y="331"/>
                </a:cubicBezTo>
                <a:cubicBezTo>
                  <a:pt x="151" y="330"/>
                  <a:pt x="149" y="329"/>
                  <a:pt x="146" y="329"/>
                </a:cubicBezTo>
                <a:cubicBezTo>
                  <a:pt x="145" y="327"/>
                  <a:pt x="145" y="327"/>
                  <a:pt x="145" y="327"/>
                </a:cubicBezTo>
                <a:cubicBezTo>
                  <a:pt x="144" y="328"/>
                  <a:pt x="144" y="328"/>
                  <a:pt x="144" y="328"/>
                </a:cubicBezTo>
                <a:cubicBezTo>
                  <a:pt x="141" y="327"/>
                  <a:pt x="139" y="327"/>
                  <a:pt x="138" y="328"/>
                </a:cubicBezTo>
                <a:cubicBezTo>
                  <a:pt x="138" y="328"/>
                  <a:pt x="137" y="329"/>
                  <a:pt x="134" y="334"/>
                </a:cubicBezTo>
                <a:cubicBezTo>
                  <a:pt x="133" y="336"/>
                  <a:pt x="131" y="338"/>
                  <a:pt x="130" y="340"/>
                </a:cubicBezTo>
                <a:cubicBezTo>
                  <a:pt x="126" y="346"/>
                  <a:pt x="123" y="350"/>
                  <a:pt x="122" y="351"/>
                </a:cubicBezTo>
                <a:cubicBezTo>
                  <a:pt x="120" y="351"/>
                  <a:pt x="116" y="349"/>
                  <a:pt x="115" y="348"/>
                </a:cubicBezTo>
                <a:cubicBezTo>
                  <a:pt x="115" y="348"/>
                  <a:pt x="115" y="348"/>
                  <a:pt x="115" y="347"/>
                </a:cubicBezTo>
                <a:cubicBezTo>
                  <a:pt x="115" y="347"/>
                  <a:pt x="115" y="347"/>
                  <a:pt x="115" y="347"/>
                </a:cubicBezTo>
                <a:cubicBezTo>
                  <a:pt x="115" y="345"/>
                  <a:pt x="116" y="340"/>
                  <a:pt x="116" y="335"/>
                </a:cubicBezTo>
                <a:cubicBezTo>
                  <a:pt x="117" y="333"/>
                  <a:pt x="117" y="330"/>
                  <a:pt x="117" y="328"/>
                </a:cubicBezTo>
                <a:cubicBezTo>
                  <a:pt x="118" y="325"/>
                  <a:pt x="118" y="323"/>
                  <a:pt x="118" y="322"/>
                </a:cubicBezTo>
                <a:cubicBezTo>
                  <a:pt x="118" y="321"/>
                  <a:pt x="118" y="321"/>
                  <a:pt x="118" y="320"/>
                </a:cubicBezTo>
                <a:cubicBezTo>
                  <a:pt x="117" y="319"/>
                  <a:pt x="116" y="318"/>
                  <a:pt x="113" y="317"/>
                </a:cubicBezTo>
                <a:cubicBezTo>
                  <a:pt x="112" y="314"/>
                  <a:pt x="112" y="314"/>
                  <a:pt x="112" y="314"/>
                </a:cubicBezTo>
                <a:cubicBezTo>
                  <a:pt x="111" y="316"/>
                  <a:pt x="111" y="316"/>
                  <a:pt x="111" y="316"/>
                </a:cubicBezTo>
                <a:cubicBezTo>
                  <a:pt x="108" y="314"/>
                  <a:pt x="107" y="314"/>
                  <a:pt x="106" y="314"/>
                </a:cubicBezTo>
                <a:cubicBezTo>
                  <a:pt x="105" y="315"/>
                  <a:pt x="104" y="315"/>
                  <a:pt x="100" y="319"/>
                </a:cubicBezTo>
                <a:cubicBezTo>
                  <a:pt x="98" y="321"/>
                  <a:pt x="96" y="322"/>
                  <a:pt x="94" y="324"/>
                </a:cubicBezTo>
                <a:cubicBezTo>
                  <a:pt x="89" y="329"/>
                  <a:pt x="85" y="332"/>
                  <a:pt x="84" y="333"/>
                </a:cubicBezTo>
                <a:cubicBezTo>
                  <a:pt x="83" y="333"/>
                  <a:pt x="79" y="330"/>
                  <a:pt x="78" y="329"/>
                </a:cubicBezTo>
                <a:cubicBezTo>
                  <a:pt x="79" y="328"/>
                  <a:pt x="80" y="323"/>
                  <a:pt x="82" y="316"/>
                </a:cubicBezTo>
                <a:cubicBezTo>
                  <a:pt x="83" y="314"/>
                  <a:pt x="84" y="312"/>
                  <a:pt x="85" y="310"/>
                </a:cubicBezTo>
                <a:cubicBezTo>
                  <a:pt x="87" y="305"/>
                  <a:pt x="87" y="304"/>
                  <a:pt x="87" y="303"/>
                </a:cubicBezTo>
                <a:cubicBezTo>
                  <a:pt x="87" y="302"/>
                  <a:pt x="87" y="302"/>
                  <a:pt x="87" y="302"/>
                </a:cubicBezTo>
                <a:cubicBezTo>
                  <a:pt x="87" y="302"/>
                  <a:pt x="87" y="302"/>
                  <a:pt x="87" y="302"/>
                </a:cubicBezTo>
                <a:cubicBezTo>
                  <a:pt x="87" y="301"/>
                  <a:pt x="86" y="300"/>
                  <a:pt x="83" y="298"/>
                </a:cubicBezTo>
                <a:cubicBezTo>
                  <a:pt x="83" y="296"/>
                  <a:pt x="83" y="296"/>
                  <a:pt x="83" y="296"/>
                </a:cubicBezTo>
                <a:cubicBezTo>
                  <a:pt x="82" y="296"/>
                  <a:pt x="82" y="296"/>
                  <a:pt x="82" y="296"/>
                </a:cubicBezTo>
                <a:cubicBezTo>
                  <a:pt x="79" y="294"/>
                  <a:pt x="78" y="293"/>
                  <a:pt x="77" y="294"/>
                </a:cubicBezTo>
                <a:cubicBezTo>
                  <a:pt x="76" y="294"/>
                  <a:pt x="75" y="294"/>
                  <a:pt x="70" y="297"/>
                </a:cubicBezTo>
                <a:cubicBezTo>
                  <a:pt x="68" y="298"/>
                  <a:pt x="66" y="299"/>
                  <a:pt x="63" y="301"/>
                </a:cubicBezTo>
                <a:cubicBezTo>
                  <a:pt x="57" y="304"/>
                  <a:pt x="53" y="306"/>
                  <a:pt x="52" y="307"/>
                </a:cubicBezTo>
                <a:cubicBezTo>
                  <a:pt x="50" y="306"/>
                  <a:pt x="47" y="303"/>
                  <a:pt x="47" y="302"/>
                </a:cubicBezTo>
                <a:cubicBezTo>
                  <a:pt x="47" y="301"/>
                  <a:pt x="50" y="296"/>
                  <a:pt x="54" y="290"/>
                </a:cubicBezTo>
                <a:cubicBezTo>
                  <a:pt x="55" y="288"/>
                  <a:pt x="56" y="286"/>
                  <a:pt x="58" y="285"/>
                </a:cubicBezTo>
                <a:cubicBezTo>
                  <a:pt x="61" y="279"/>
                  <a:pt x="62" y="279"/>
                  <a:pt x="62" y="277"/>
                </a:cubicBezTo>
                <a:cubicBezTo>
                  <a:pt x="62" y="276"/>
                  <a:pt x="61" y="275"/>
                  <a:pt x="59" y="272"/>
                </a:cubicBezTo>
                <a:cubicBezTo>
                  <a:pt x="59" y="270"/>
                  <a:pt x="59" y="270"/>
                  <a:pt x="59" y="270"/>
                </a:cubicBezTo>
                <a:cubicBezTo>
                  <a:pt x="58" y="270"/>
                  <a:pt x="58" y="270"/>
                  <a:pt x="58" y="270"/>
                </a:cubicBezTo>
                <a:cubicBezTo>
                  <a:pt x="56" y="267"/>
                  <a:pt x="54" y="267"/>
                  <a:pt x="53" y="267"/>
                </a:cubicBezTo>
                <a:cubicBezTo>
                  <a:pt x="53" y="267"/>
                  <a:pt x="52" y="267"/>
                  <a:pt x="46" y="268"/>
                </a:cubicBezTo>
                <a:cubicBezTo>
                  <a:pt x="44" y="269"/>
                  <a:pt x="41" y="270"/>
                  <a:pt x="39" y="271"/>
                </a:cubicBezTo>
                <a:cubicBezTo>
                  <a:pt x="32" y="273"/>
                  <a:pt x="27" y="274"/>
                  <a:pt x="26" y="274"/>
                </a:cubicBezTo>
                <a:cubicBezTo>
                  <a:pt x="25" y="273"/>
                  <a:pt x="23" y="269"/>
                  <a:pt x="23" y="268"/>
                </a:cubicBezTo>
                <a:cubicBezTo>
                  <a:pt x="23" y="267"/>
                  <a:pt x="26" y="263"/>
                  <a:pt x="32" y="258"/>
                </a:cubicBezTo>
                <a:cubicBezTo>
                  <a:pt x="34" y="257"/>
                  <a:pt x="35" y="255"/>
                  <a:pt x="37" y="254"/>
                </a:cubicBezTo>
                <a:cubicBezTo>
                  <a:pt x="42" y="249"/>
                  <a:pt x="42" y="249"/>
                  <a:pt x="43" y="248"/>
                </a:cubicBezTo>
                <a:cubicBezTo>
                  <a:pt x="43" y="247"/>
                  <a:pt x="43" y="247"/>
                  <a:pt x="43" y="247"/>
                </a:cubicBezTo>
                <a:cubicBezTo>
                  <a:pt x="43" y="246"/>
                  <a:pt x="42" y="244"/>
                  <a:pt x="41" y="242"/>
                </a:cubicBezTo>
                <a:cubicBezTo>
                  <a:pt x="41" y="240"/>
                  <a:pt x="41" y="240"/>
                  <a:pt x="41" y="240"/>
                </a:cubicBezTo>
                <a:cubicBezTo>
                  <a:pt x="40" y="240"/>
                  <a:pt x="40" y="240"/>
                  <a:pt x="40" y="240"/>
                </a:cubicBezTo>
                <a:cubicBezTo>
                  <a:pt x="39" y="237"/>
                  <a:pt x="38" y="236"/>
                  <a:pt x="37" y="235"/>
                </a:cubicBezTo>
                <a:cubicBezTo>
                  <a:pt x="36" y="235"/>
                  <a:pt x="35" y="235"/>
                  <a:pt x="30" y="235"/>
                </a:cubicBezTo>
                <a:cubicBezTo>
                  <a:pt x="27" y="235"/>
                  <a:pt x="25" y="236"/>
                  <a:pt x="22" y="236"/>
                </a:cubicBezTo>
                <a:cubicBezTo>
                  <a:pt x="15" y="236"/>
                  <a:pt x="10" y="236"/>
                  <a:pt x="9" y="236"/>
                </a:cubicBezTo>
                <a:cubicBezTo>
                  <a:pt x="8" y="235"/>
                  <a:pt x="7" y="232"/>
                  <a:pt x="7" y="230"/>
                </a:cubicBezTo>
                <a:cubicBezTo>
                  <a:pt x="7" y="229"/>
                  <a:pt x="7" y="229"/>
                  <a:pt x="7" y="229"/>
                </a:cubicBezTo>
                <a:cubicBezTo>
                  <a:pt x="8" y="228"/>
                  <a:pt x="11" y="226"/>
                  <a:pt x="18" y="222"/>
                </a:cubicBezTo>
                <a:cubicBezTo>
                  <a:pt x="20" y="221"/>
                  <a:pt x="22" y="220"/>
                  <a:pt x="24" y="219"/>
                </a:cubicBezTo>
                <a:cubicBezTo>
                  <a:pt x="30" y="216"/>
                  <a:pt x="30" y="215"/>
                  <a:pt x="31" y="214"/>
                </a:cubicBezTo>
                <a:cubicBezTo>
                  <a:pt x="31" y="214"/>
                  <a:pt x="31" y="213"/>
                  <a:pt x="31" y="212"/>
                </a:cubicBezTo>
                <a:cubicBezTo>
                  <a:pt x="31" y="211"/>
                  <a:pt x="31" y="209"/>
                  <a:pt x="30" y="208"/>
                </a:cubicBezTo>
                <a:cubicBezTo>
                  <a:pt x="31" y="206"/>
                  <a:pt x="31" y="206"/>
                  <a:pt x="31" y="206"/>
                </a:cubicBezTo>
                <a:cubicBezTo>
                  <a:pt x="30" y="206"/>
                  <a:pt x="30" y="206"/>
                  <a:pt x="30" y="206"/>
                </a:cubicBezTo>
                <a:cubicBezTo>
                  <a:pt x="30" y="203"/>
                  <a:pt x="29" y="201"/>
                  <a:pt x="28" y="201"/>
                </a:cubicBezTo>
                <a:cubicBezTo>
                  <a:pt x="27" y="200"/>
                  <a:pt x="27" y="200"/>
                  <a:pt x="21" y="199"/>
                </a:cubicBezTo>
                <a:cubicBezTo>
                  <a:pt x="19" y="199"/>
                  <a:pt x="16" y="198"/>
                  <a:pt x="13" y="198"/>
                </a:cubicBezTo>
                <a:cubicBezTo>
                  <a:pt x="6" y="196"/>
                  <a:pt x="2" y="195"/>
                  <a:pt x="1" y="195"/>
                </a:cubicBezTo>
                <a:cubicBezTo>
                  <a:pt x="0" y="194"/>
                  <a:pt x="0" y="192"/>
                  <a:pt x="0" y="190"/>
                </a:cubicBezTo>
                <a:close/>
                <a:moveTo>
                  <a:pt x="288" y="180"/>
                </a:moveTo>
                <a:cubicBezTo>
                  <a:pt x="288" y="120"/>
                  <a:pt x="239" y="71"/>
                  <a:pt x="179" y="71"/>
                </a:cubicBezTo>
                <a:cubicBezTo>
                  <a:pt x="120" y="72"/>
                  <a:pt x="71" y="121"/>
                  <a:pt x="71" y="180"/>
                </a:cubicBezTo>
                <a:cubicBezTo>
                  <a:pt x="71" y="240"/>
                  <a:pt x="120" y="289"/>
                  <a:pt x="180" y="289"/>
                </a:cubicBezTo>
                <a:cubicBezTo>
                  <a:pt x="240" y="288"/>
                  <a:pt x="289" y="239"/>
                  <a:pt x="288" y="180"/>
                </a:cubicBezTo>
                <a:close/>
              </a:path>
            </a:pathLst>
          </a:custGeom>
          <a:solidFill>
            <a:srgbClr val="F8D84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91" name="Freeform 4">
            <a:extLst>
              <a:ext uri="{FF2B5EF4-FFF2-40B4-BE49-F238E27FC236}">
                <a16:creationId xmlns:a16="http://schemas.microsoft.com/office/drawing/2014/main" xmlns="" id="{5CC71B8F-5D61-4761-80A3-EA1508986346}"/>
              </a:ext>
            </a:extLst>
          </p:cNvPr>
          <p:cNvSpPr>
            <a:spLocks noEditPoints="1"/>
          </p:cNvSpPr>
          <p:nvPr/>
        </p:nvSpPr>
        <p:spPr bwMode="auto">
          <a:xfrm>
            <a:off x="4635500" y="3060700"/>
            <a:ext cx="1546225" cy="1544638"/>
          </a:xfrm>
          <a:custGeom>
            <a:avLst/>
            <a:gdLst>
              <a:gd name="T0" fmla="*/ 2147483647 w 314"/>
              <a:gd name="T1" fmla="*/ 2147483647 h 314"/>
              <a:gd name="T2" fmla="*/ 2147483647 w 314"/>
              <a:gd name="T3" fmla="*/ 2147483647 h 314"/>
              <a:gd name="T4" fmla="*/ 2147483647 w 314"/>
              <a:gd name="T5" fmla="*/ 2147483647 h 314"/>
              <a:gd name="T6" fmla="*/ 2147483647 w 314"/>
              <a:gd name="T7" fmla="*/ 2147483647 h 314"/>
              <a:gd name="T8" fmla="*/ 2147483647 w 314"/>
              <a:gd name="T9" fmla="*/ 2147483647 h 314"/>
              <a:gd name="T10" fmla="*/ 2147483647 w 314"/>
              <a:gd name="T11" fmla="*/ 2147483647 h 314"/>
              <a:gd name="T12" fmla="*/ 2147483647 w 314"/>
              <a:gd name="T13" fmla="*/ 2147483647 h 314"/>
              <a:gd name="T14" fmla="*/ 2147483647 w 314"/>
              <a:gd name="T15" fmla="*/ 2147483647 h 314"/>
              <a:gd name="T16" fmla="*/ 2147483647 w 314"/>
              <a:gd name="T17" fmla="*/ 2147483647 h 314"/>
              <a:gd name="T18" fmla="*/ 2147483647 w 314"/>
              <a:gd name="T19" fmla="*/ 2147483647 h 314"/>
              <a:gd name="T20" fmla="*/ 2147483647 w 314"/>
              <a:gd name="T21" fmla="*/ 2147483647 h 314"/>
              <a:gd name="T22" fmla="*/ 2147483647 w 314"/>
              <a:gd name="T23" fmla="*/ 2147483647 h 314"/>
              <a:gd name="T24" fmla="*/ 2147483647 w 314"/>
              <a:gd name="T25" fmla="*/ 2147483647 h 314"/>
              <a:gd name="T26" fmla="*/ 2147483647 w 314"/>
              <a:gd name="T27" fmla="*/ 2147483647 h 314"/>
              <a:gd name="T28" fmla="*/ 2147483647 w 314"/>
              <a:gd name="T29" fmla="*/ 2147483647 h 314"/>
              <a:gd name="T30" fmla="*/ 2147483647 w 314"/>
              <a:gd name="T31" fmla="*/ 2147483647 h 314"/>
              <a:gd name="T32" fmla="*/ 2147483647 w 314"/>
              <a:gd name="T33" fmla="*/ 2147483647 h 314"/>
              <a:gd name="T34" fmla="*/ 2147483647 w 314"/>
              <a:gd name="T35" fmla="*/ 2147483647 h 314"/>
              <a:gd name="T36" fmla="*/ 2147483647 w 314"/>
              <a:gd name="T37" fmla="*/ 2147483647 h 314"/>
              <a:gd name="T38" fmla="*/ 2147483647 w 314"/>
              <a:gd name="T39" fmla="*/ 2147483647 h 314"/>
              <a:gd name="T40" fmla="*/ 2147483647 w 314"/>
              <a:gd name="T41" fmla="*/ 2147483647 h 314"/>
              <a:gd name="T42" fmla="*/ 2147483647 w 314"/>
              <a:gd name="T43" fmla="*/ 2147483647 h 314"/>
              <a:gd name="T44" fmla="*/ 2147483647 w 314"/>
              <a:gd name="T45" fmla="*/ 2147483647 h 314"/>
              <a:gd name="T46" fmla="*/ 2147483647 w 314"/>
              <a:gd name="T47" fmla="*/ 2147483647 h 314"/>
              <a:gd name="T48" fmla="*/ 2147483647 w 314"/>
              <a:gd name="T49" fmla="*/ 2147483647 h 314"/>
              <a:gd name="T50" fmla="*/ 2147483647 w 314"/>
              <a:gd name="T51" fmla="*/ 2147483647 h 314"/>
              <a:gd name="T52" fmla="*/ 2147483647 w 314"/>
              <a:gd name="T53" fmla="*/ 2147483647 h 314"/>
              <a:gd name="T54" fmla="*/ 2147483647 w 314"/>
              <a:gd name="T55" fmla="*/ 2147483647 h 314"/>
              <a:gd name="T56" fmla="*/ 2147483647 w 314"/>
              <a:gd name="T57" fmla="*/ 2147483647 h 314"/>
              <a:gd name="T58" fmla="*/ 2147483647 w 314"/>
              <a:gd name="T59" fmla="*/ 2147483647 h 314"/>
              <a:gd name="T60" fmla="*/ 2147483647 w 314"/>
              <a:gd name="T61" fmla="*/ 2147483647 h 314"/>
              <a:gd name="T62" fmla="*/ 2147483647 w 314"/>
              <a:gd name="T63" fmla="*/ 2147483647 h 314"/>
              <a:gd name="T64" fmla="*/ 2147483647 w 314"/>
              <a:gd name="T65" fmla="*/ 2147483647 h 314"/>
              <a:gd name="T66" fmla="*/ 2147483647 w 314"/>
              <a:gd name="T67" fmla="*/ 2147483647 h 314"/>
              <a:gd name="T68" fmla="*/ 2147483647 w 314"/>
              <a:gd name="T69" fmla="*/ 2147483647 h 314"/>
              <a:gd name="T70" fmla="*/ 2147483647 w 314"/>
              <a:gd name="T71" fmla="*/ 2147483647 h 314"/>
              <a:gd name="T72" fmla="*/ 2147483647 w 314"/>
              <a:gd name="T73" fmla="*/ 2147483647 h 314"/>
              <a:gd name="T74" fmla="*/ 2147483647 w 314"/>
              <a:gd name="T75" fmla="*/ 2147483647 h 314"/>
              <a:gd name="T76" fmla="*/ 2147483647 w 314"/>
              <a:gd name="T77" fmla="*/ 2147483647 h 314"/>
              <a:gd name="T78" fmla="*/ 2147483647 w 314"/>
              <a:gd name="T79" fmla="*/ 2147483647 h 314"/>
              <a:gd name="T80" fmla="*/ 2147483647 w 314"/>
              <a:gd name="T81" fmla="*/ 2147483647 h 314"/>
              <a:gd name="T82" fmla="*/ 2147483647 w 314"/>
              <a:gd name="T83" fmla="*/ 2147483647 h 314"/>
              <a:gd name="T84" fmla="*/ 2147483647 w 314"/>
              <a:gd name="T85" fmla="*/ 2147483647 h 314"/>
              <a:gd name="T86" fmla="*/ 2147483647 w 314"/>
              <a:gd name="T87" fmla="*/ 2147483647 h 314"/>
              <a:gd name="T88" fmla="*/ 2147483647 w 314"/>
              <a:gd name="T89" fmla="*/ 2147483647 h 314"/>
              <a:gd name="T90" fmla="*/ 2147483647 w 314"/>
              <a:gd name="T91" fmla="*/ 2147483647 h 314"/>
              <a:gd name="T92" fmla="*/ 2147483647 w 314"/>
              <a:gd name="T93" fmla="*/ 2147483647 h 314"/>
              <a:gd name="T94" fmla="*/ 2147483647 w 314"/>
              <a:gd name="T95" fmla="*/ 2147483647 h 314"/>
              <a:gd name="T96" fmla="*/ 2147483647 w 314"/>
              <a:gd name="T97" fmla="*/ 2147483647 h 314"/>
              <a:gd name="T98" fmla="*/ 2147483647 w 314"/>
              <a:gd name="T99" fmla="*/ 2147483647 h 314"/>
              <a:gd name="T100" fmla="*/ 2147483647 w 314"/>
              <a:gd name="T101" fmla="*/ 2147483647 h 314"/>
              <a:gd name="T102" fmla="*/ 2147483647 w 314"/>
              <a:gd name="T103" fmla="*/ 2147483647 h 314"/>
              <a:gd name="T104" fmla="*/ 2147483647 w 314"/>
              <a:gd name="T105" fmla="*/ 2147483647 h 314"/>
              <a:gd name="T106" fmla="*/ 2147483647 w 314"/>
              <a:gd name="T107" fmla="*/ 2147483647 h 314"/>
              <a:gd name="T108" fmla="*/ 2147483647 w 314"/>
              <a:gd name="T109" fmla="*/ 2147483647 h 314"/>
              <a:gd name="T110" fmla="*/ 2147483647 w 314"/>
              <a:gd name="T111" fmla="*/ 2147483647 h 31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4" h="314">
                <a:moveTo>
                  <a:pt x="0" y="165"/>
                </a:moveTo>
                <a:cubicBezTo>
                  <a:pt x="0" y="164"/>
                  <a:pt x="0" y="163"/>
                  <a:pt x="0" y="163"/>
                </a:cubicBezTo>
                <a:cubicBezTo>
                  <a:pt x="1" y="162"/>
                  <a:pt x="5" y="161"/>
                  <a:pt x="11" y="159"/>
                </a:cubicBezTo>
                <a:cubicBezTo>
                  <a:pt x="13" y="159"/>
                  <a:pt x="15" y="158"/>
                  <a:pt x="17" y="157"/>
                </a:cubicBezTo>
                <a:cubicBezTo>
                  <a:pt x="22" y="156"/>
                  <a:pt x="23" y="156"/>
                  <a:pt x="24" y="155"/>
                </a:cubicBezTo>
                <a:cubicBezTo>
                  <a:pt x="24" y="154"/>
                  <a:pt x="25" y="153"/>
                  <a:pt x="25" y="150"/>
                </a:cubicBezTo>
                <a:cubicBezTo>
                  <a:pt x="25" y="149"/>
                  <a:pt x="25" y="149"/>
                  <a:pt x="25" y="149"/>
                </a:cubicBezTo>
                <a:cubicBezTo>
                  <a:pt x="25" y="149"/>
                  <a:pt x="25" y="149"/>
                  <a:pt x="25" y="149"/>
                </a:cubicBezTo>
                <a:cubicBezTo>
                  <a:pt x="25" y="149"/>
                  <a:pt x="25" y="148"/>
                  <a:pt x="25" y="146"/>
                </a:cubicBezTo>
                <a:cubicBezTo>
                  <a:pt x="25" y="145"/>
                  <a:pt x="25" y="144"/>
                  <a:pt x="24" y="143"/>
                </a:cubicBezTo>
                <a:cubicBezTo>
                  <a:pt x="24" y="143"/>
                  <a:pt x="23" y="142"/>
                  <a:pt x="18" y="140"/>
                </a:cubicBezTo>
                <a:cubicBezTo>
                  <a:pt x="17" y="140"/>
                  <a:pt x="14" y="139"/>
                  <a:pt x="12" y="138"/>
                </a:cubicBezTo>
                <a:cubicBezTo>
                  <a:pt x="7" y="135"/>
                  <a:pt x="3" y="133"/>
                  <a:pt x="2" y="132"/>
                </a:cubicBezTo>
                <a:cubicBezTo>
                  <a:pt x="2" y="132"/>
                  <a:pt x="2" y="132"/>
                  <a:pt x="2" y="131"/>
                </a:cubicBezTo>
                <a:cubicBezTo>
                  <a:pt x="2" y="129"/>
                  <a:pt x="3" y="127"/>
                  <a:pt x="3" y="127"/>
                </a:cubicBezTo>
                <a:cubicBezTo>
                  <a:pt x="4" y="126"/>
                  <a:pt x="8" y="126"/>
                  <a:pt x="15" y="125"/>
                </a:cubicBezTo>
                <a:cubicBezTo>
                  <a:pt x="17" y="125"/>
                  <a:pt x="19" y="125"/>
                  <a:pt x="21" y="125"/>
                </a:cubicBezTo>
                <a:cubicBezTo>
                  <a:pt x="26" y="125"/>
                  <a:pt x="27" y="125"/>
                  <a:pt x="28" y="124"/>
                </a:cubicBezTo>
                <a:cubicBezTo>
                  <a:pt x="28" y="124"/>
                  <a:pt x="29" y="123"/>
                  <a:pt x="30" y="120"/>
                </a:cubicBezTo>
                <a:cubicBezTo>
                  <a:pt x="30" y="119"/>
                  <a:pt x="30" y="119"/>
                  <a:pt x="30" y="119"/>
                </a:cubicBezTo>
                <a:cubicBezTo>
                  <a:pt x="30" y="119"/>
                  <a:pt x="30" y="119"/>
                  <a:pt x="30" y="119"/>
                </a:cubicBezTo>
                <a:cubicBezTo>
                  <a:pt x="31" y="117"/>
                  <a:pt x="31" y="116"/>
                  <a:pt x="31" y="115"/>
                </a:cubicBezTo>
                <a:cubicBezTo>
                  <a:pt x="31" y="114"/>
                  <a:pt x="31" y="113"/>
                  <a:pt x="31" y="113"/>
                </a:cubicBezTo>
                <a:cubicBezTo>
                  <a:pt x="31" y="112"/>
                  <a:pt x="30" y="112"/>
                  <a:pt x="26" y="109"/>
                </a:cubicBezTo>
                <a:cubicBezTo>
                  <a:pt x="24" y="108"/>
                  <a:pt x="22" y="106"/>
                  <a:pt x="21" y="105"/>
                </a:cubicBezTo>
                <a:cubicBezTo>
                  <a:pt x="16" y="101"/>
                  <a:pt x="13" y="98"/>
                  <a:pt x="12" y="97"/>
                </a:cubicBezTo>
                <a:cubicBezTo>
                  <a:pt x="12" y="96"/>
                  <a:pt x="13" y="93"/>
                  <a:pt x="14" y="92"/>
                </a:cubicBezTo>
                <a:cubicBezTo>
                  <a:pt x="15" y="92"/>
                  <a:pt x="19" y="92"/>
                  <a:pt x="26" y="93"/>
                </a:cubicBezTo>
                <a:cubicBezTo>
                  <a:pt x="28" y="94"/>
                  <a:pt x="30" y="94"/>
                  <a:pt x="32" y="95"/>
                </a:cubicBezTo>
                <a:cubicBezTo>
                  <a:pt x="37" y="96"/>
                  <a:pt x="38" y="96"/>
                  <a:pt x="39" y="95"/>
                </a:cubicBezTo>
                <a:cubicBezTo>
                  <a:pt x="39" y="95"/>
                  <a:pt x="40" y="95"/>
                  <a:pt x="42" y="91"/>
                </a:cubicBezTo>
                <a:cubicBezTo>
                  <a:pt x="42" y="91"/>
                  <a:pt x="42" y="91"/>
                  <a:pt x="42" y="91"/>
                </a:cubicBezTo>
                <a:cubicBezTo>
                  <a:pt x="42" y="90"/>
                  <a:pt x="42" y="90"/>
                  <a:pt x="42" y="90"/>
                </a:cubicBezTo>
                <a:cubicBezTo>
                  <a:pt x="45" y="88"/>
                  <a:pt x="45" y="86"/>
                  <a:pt x="45" y="86"/>
                </a:cubicBezTo>
                <a:cubicBezTo>
                  <a:pt x="45" y="86"/>
                  <a:pt x="45" y="85"/>
                  <a:pt x="44" y="85"/>
                </a:cubicBezTo>
                <a:cubicBezTo>
                  <a:pt x="44" y="84"/>
                  <a:pt x="44" y="84"/>
                  <a:pt x="41" y="80"/>
                </a:cubicBezTo>
                <a:cubicBezTo>
                  <a:pt x="39" y="78"/>
                  <a:pt x="38" y="77"/>
                  <a:pt x="36" y="75"/>
                </a:cubicBezTo>
                <a:cubicBezTo>
                  <a:pt x="32" y="70"/>
                  <a:pt x="30" y="66"/>
                  <a:pt x="30" y="65"/>
                </a:cubicBezTo>
                <a:cubicBezTo>
                  <a:pt x="30" y="64"/>
                  <a:pt x="32" y="61"/>
                  <a:pt x="33" y="61"/>
                </a:cubicBezTo>
                <a:cubicBezTo>
                  <a:pt x="34" y="61"/>
                  <a:pt x="38" y="62"/>
                  <a:pt x="44" y="65"/>
                </a:cubicBezTo>
                <a:cubicBezTo>
                  <a:pt x="46" y="66"/>
                  <a:pt x="48" y="67"/>
                  <a:pt x="49" y="67"/>
                </a:cubicBezTo>
                <a:cubicBezTo>
                  <a:pt x="54" y="70"/>
                  <a:pt x="55" y="70"/>
                  <a:pt x="56" y="70"/>
                </a:cubicBezTo>
                <a:cubicBezTo>
                  <a:pt x="57" y="70"/>
                  <a:pt x="58" y="69"/>
                  <a:pt x="60" y="67"/>
                </a:cubicBezTo>
                <a:cubicBezTo>
                  <a:pt x="61" y="66"/>
                  <a:pt x="61" y="66"/>
                  <a:pt x="61" y="66"/>
                </a:cubicBezTo>
                <a:cubicBezTo>
                  <a:pt x="61" y="66"/>
                  <a:pt x="61" y="66"/>
                  <a:pt x="61" y="66"/>
                </a:cubicBezTo>
                <a:cubicBezTo>
                  <a:pt x="63" y="64"/>
                  <a:pt x="64" y="62"/>
                  <a:pt x="64" y="61"/>
                </a:cubicBezTo>
                <a:cubicBezTo>
                  <a:pt x="64" y="60"/>
                  <a:pt x="64" y="60"/>
                  <a:pt x="62" y="55"/>
                </a:cubicBezTo>
                <a:cubicBezTo>
                  <a:pt x="61" y="54"/>
                  <a:pt x="60" y="51"/>
                  <a:pt x="59" y="49"/>
                </a:cubicBezTo>
                <a:cubicBezTo>
                  <a:pt x="56" y="43"/>
                  <a:pt x="54" y="40"/>
                  <a:pt x="54" y="39"/>
                </a:cubicBezTo>
                <a:cubicBezTo>
                  <a:pt x="55" y="37"/>
                  <a:pt x="57" y="35"/>
                  <a:pt x="59" y="35"/>
                </a:cubicBezTo>
                <a:cubicBezTo>
                  <a:pt x="59" y="35"/>
                  <a:pt x="63" y="37"/>
                  <a:pt x="68" y="41"/>
                </a:cubicBezTo>
                <a:cubicBezTo>
                  <a:pt x="70" y="43"/>
                  <a:pt x="71" y="44"/>
                  <a:pt x="73" y="45"/>
                </a:cubicBezTo>
                <a:cubicBezTo>
                  <a:pt x="77" y="48"/>
                  <a:pt x="78" y="49"/>
                  <a:pt x="79" y="49"/>
                </a:cubicBezTo>
                <a:cubicBezTo>
                  <a:pt x="80" y="49"/>
                  <a:pt x="81" y="49"/>
                  <a:pt x="84" y="47"/>
                </a:cubicBezTo>
                <a:cubicBezTo>
                  <a:pt x="85" y="47"/>
                  <a:pt x="85" y="47"/>
                  <a:pt x="85" y="47"/>
                </a:cubicBezTo>
                <a:cubicBezTo>
                  <a:pt x="85" y="46"/>
                  <a:pt x="85" y="46"/>
                  <a:pt x="85" y="46"/>
                </a:cubicBezTo>
                <a:cubicBezTo>
                  <a:pt x="88" y="44"/>
                  <a:pt x="88" y="43"/>
                  <a:pt x="89" y="42"/>
                </a:cubicBezTo>
                <a:cubicBezTo>
                  <a:pt x="89" y="42"/>
                  <a:pt x="89" y="42"/>
                  <a:pt x="89" y="42"/>
                </a:cubicBezTo>
                <a:cubicBezTo>
                  <a:pt x="89" y="42"/>
                  <a:pt x="89" y="42"/>
                  <a:pt x="89" y="42"/>
                </a:cubicBezTo>
                <a:cubicBezTo>
                  <a:pt x="89" y="41"/>
                  <a:pt x="88" y="39"/>
                  <a:pt x="88" y="36"/>
                </a:cubicBezTo>
                <a:cubicBezTo>
                  <a:pt x="87" y="34"/>
                  <a:pt x="87" y="32"/>
                  <a:pt x="86" y="29"/>
                </a:cubicBezTo>
                <a:cubicBezTo>
                  <a:pt x="85" y="24"/>
                  <a:pt x="84" y="20"/>
                  <a:pt x="84" y="18"/>
                </a:cubicBezTo>
                <a:cubicBezTo>
                  <a:pt x="84" y="18"/>
                  <a:pt x="84" y="18"/>
                  <a:pt x="84" y="18"/>
                </a:cubicBezTo>
                <a:cubicBezTo>
                  <a:pt x="85" y="17"/>
                  <a:pt x="88" y="15"/>
                  <a:pt x="89" y="15"/>
                </a:cubicBezTo>
                <a:cubicBezTo>
                  <a:pt x="90" y="16"/>
                  <a:pt x="93" y="19"/>
                  <a:pt x="97" y="24"/>
                </a:cubicBezTo>
                <a:cubicBezTo>
                  <a:pt x="99" y="26"/>
                  <a:pt x="100" y="27"/>
                  <a:pt x="101" y="29"/>
                </a:cubicBezTo>
                <a:cubicBezTo>
                  <a:pt x="104" y="33"/>
                  <a:pt x="105" y="34"/>
                  <a:pt x="106" y="34"/>
                </a:cubicBezTo>
                <a:cubicBezTo>
                  <a:pt x="107" y="34"/>
                  <a:pt x="108" y="34"/>
                  <a:pt x="111" y="33"/>
                </a:cubicBezTo>
                <a:cubicBezTo>
                  <a:pt x="113" y="33"/>
                  <a:pt x="113" y="33"/>
                  <a:pt x="113" y="33"/>
                </a:cubicBezTo>
                <a:cubicBezTo>
                  <a:pt x="113" y="32"/>
                  <a:pt x="113" y="32"/>
                  <a:pt x="113" y="32"/>
                </a:cubicBezTo>
                <a:cubicBezTo>
                  <a:pt x="115" y="32"/>
                  <a:pt x="116" y="31"/>
                  <a:pt x="117" y="30"/>
                </a:cubicBezTo>
                <a:cubicBezTo>
                  <a:pt x="117" y="29"/>
                  <a:pt x="117" y="28"/>
                  <a:pt x="117" y="25"/>
                </a:cubicBezTo>
                <a:cubicBezTo>
                  <a:pt x="117" y="22"/>
                  <a:pt x="117" y="22"/>
                  <a:pt x="117" y="22"/>
                </a:cubicBezTo>
                <a:cubicBezTo>
                  <a:pt x="117" y="20"/>
                  <a:pt x="117" y="18"/>
                  <a:pt x="117" y="16"/>
                </a:cubicBezTo>
                <a:cubicBezTo>
                  <a:pt x="117" y="10"/>
                  <a:pt x="118" y="6"/>
                  <a:pt x="118" y="5"/>
                </a:cubicBezTo>
                <a:cubicBezTo>
                  <a:pt x="119" y="4"/>
                  <a:pt x="123" y="3"/>
                  <a:pt x="124" y="4"/>
                </a:cubicBezTo>
                <a:cubicBezTo>
                  <a:pt x="125" y="4"/>
                  <a:pt x="127" y="8"/>
                  <a:pt x="129" y="14"/>
                </a:cubicBezTo>
                <a:cubicBezTo>
                  <a:pt x="130" y="16"/>
                  <a:pt x="131" y="18"/>
                  <a:pt x="132" y="19"/>
                </a:cubicBezTo>
                <a:cubicBezTo>
                  <a:pt x="134" y="24"/>
                  <a:pt x="135" y="25"/>
                  <a:pt x="136" y="25"/>
                </a:cubicBezTo>
                <a:cubicBezTo>
                  <a:pt x="136" y="26"/>
                  <a:pt x="138" y="26"/>
                  <a:pt x="141" y="26"/>
                </a:cubicBezTo>
                <a:cubicBezTo>
                  <a:pt x="141" y="26"/>
                  <a:pt x="141" y="26"/>
                  <a:pt x="141" y="26"/>
                </a:cubicBezTo>
                <a:cubicBezTo>
                  <a:pt x="142" y="25"/>
                  <a:pt x="142" y="25"/>
                  <a:pt x="142" y="25"/>
                </a:cubicBezTo>
                <a:cubicBezTo>
                  <a:pt x="146" y="25"/>
                  <a:pt x="147" y="24"/>
                  <a:pt x="147" y="24"/>
                </a:cubicBezTo>
                <a:cubicBezTo>
                  <a:pt x="148" y="23"/>
                  <a:pt x="148" y="22"/>
                  <a:pt x="149" y="18"/>
                </a:cubicBezTo>
                <a:cubicBezTo>
                  <a:pt x="150" y="16"/>
                  <a:pt x="150" y="14"/>
                  <a:pt x="151" y="11"/>
                </a:cubicBezTo>
                <a:cubicBezTo>
                  <a:pt x="152" y="5"/>
                  <a:pt x="154" y="1"/>
                  <a:pt x="154" y="0"/>
                </a:cubicBezTo>
                <a:cubicBezTo>
                  <a:pt x="155" y="0"/>
                  <a:pt x="159" y="0"/>
                  <a:pt x="160" y="0"/>
                </a:cubicBezTo>
                <a:cubicBezTo>
                  <a:pt x="161" y="1"/>
                  <a:pt x="162" y="5"/>
                  <a:pt x="163" y="11"/>
                </a:cubicBezTo>
                <a:cubicBezTo>
                  <a:pt x="164" y="13"/>
                  <a:pt x="164" y="15"/>
                  <a:pt x="165" y="17"/>
                </a:cubicBezTo>
                <a:cubicBezTo>
                  <a:pt x="166" y="23"/>
                  <a:pt x="166" y="23"/>
                  <a:pt x="167" y="24"/>
                </a:cubicBezTo>
                <a:cubicBezTo>
                  <a:pt x="167" y="25"/>
                  <a:pt x="168" y="25"/>
                  <a:pt x="172" y="25"/>
                </a:cubicBezTo>
                <a:cubicBezTo>
                  <a:pt x="172" y="26"/>
                  <a:pt x="172" y="26"/>
                  <a:pt x="172" y="26"/>
                </a:cubicBezTo>
                <a:cubicBezTo>
                  <a:pt x="173" y="26"/>
                  <a:pt x="173" y="26"/>
                  <a:pt x="173" y="26"/>
                </a:cubicBezTo>
                <a:cubicBezTo>
                  <a:pt x="176" y="26"/>
                  <a:pt x="178" y="26"/>
                  <a:pt x="178" y="25"/>
                </a:cubicBezTo>
                <a:cubicBezTo>
                  <a:pt x="179" y="25"/>
                  <a:pt x="179" y="24"/>
                  <a:pt x="182" y="20"/>
                </a:cubicBezTo>
                <a:cubicBezTo>
                  <a:pt x="182" y="18"/>
                  <a:pt x="183" y="16"/>
                  <a:pt x="185" y="14"/>
                </a:cubicBezTo>
                <a:cubicBezTo>
                  <a:pt x="188" y="8"/>
                  <a:pt x="190" y="5"/>
                  <a:pt x="190" y="4"/>
                </a:cubicBezTo>
                <a:cubicBezTo>
                  <a:pt x="192" y="4"/>
                  <a:pt x="195" y="4"/>
                  <a:pt x="196" y="5"/>
                </a:cubicBezTo>
                <a:cubicBezTo>
                  <a:pt x="196" y="6"/>
                  <a:pt x="197" y="9"/>
                  <a:pt x="197" y="15"/>
                </a:cubicBezTo>
                <a:cubicBezTo>
                  <a:pt x="197" y="15"/>
                  <a:pt x="197" y="16"/>
                  <a:pt x="197" y="17"/>
                </a:cubicBezTo>
                <a:cubicBezTo>
                  <a:pt x="197" y="19"/>
                  <a:pt x="197" y="21"/>
                  <a:pt x="197" y="23"/>
                </a:cubicBezTo>
                <a:cubicBezTo>
                  <a:pt x="197" y="24"/>
                  <a:pt x="196" y="26"/>
                  <a:pt x="196" y="27"/>
                </a:cubicBezTo>
                <a:cubicBezTo>
                  <a:pt x="196" y="29"/>
                  <a:pt x="197" y="29"/>
                  <a:pt x="197" y="30"/>
                </a:cubicBezTo>
                <a:cubicBezTo>
                  <a:pt x="197" y="31"/>
                  <a:pt x="198" y="31"/>
                  <a:pt x="202" y="32"/>
                </a:cubicBezTo>
                <a:cubicBezTo>
                  <a:pt x="203" y="34"/>
                  <a:pt x="203" y="34"/>
                  <a:pt x="203" y="34"/>
                </a:cubicBezTo>
                <a:cubicBezTo>
                  <a:pt x="203" y="33"/>
                  <a:pt x="203" y="33"/>
                  <a:pt x="203" y="33"/>
                </a:cubicBezTo>
                <a:cubicBezTo>
                  <a:pt x="206" y="34"/>
                  <a:pt x="207" y="34"/>
                  <a:pt x="208" y="34"/>
                </a:cubicBezTo>
                <a:cubicBezTo>
                  <a:pt x="209" y="33"/>
                  <a:pt x="209" y="33"/>
                  <a:pt x="212" y="29"/>
                </a:cubicBezTo>
                <a:cubicBezTo>
                  <a:pt x="214" y="28"/>
                  <a:pt x="215" y="26"/>
                  <a:pt x="217" y="24"/>
                </a:cubicBezTo>
                <a:cubicBezTo>
                  <a:pt x="221" y="19"/>
                  <a:pt x="224" y="16"/>
                  <a:pt x="225" y="16"/>
                </a:cubicBezTo>
                <a:cubicBezTo>
                  <a:pt x="226" y="16"/>
                  <a:pt x="229" y="17"/>
                  <a:pt x="230" y="18"/>
                </a:cubicBezTo>
                <a:cubicBezTo>
                  <a:pt x="230" y="20"/>
                  <a:pt x="229" y="24"/>
                  <a:pt x="228" y="30"/>
                </a:cubicBezTo>
                <a:cubicBezTo>
                  <a:pt x="227" y="32"/>
                  <a:pt x="227" y="34"/>
                  <a:pt x="226" y="36"/>
                </a:cubicBezTo>
                <a:cubicBezTo>
                  <a:pt x="225" y="39"/>
                  <a:pt x="225" y="41"/>
                  <a:pt x="225" y="42"/>
                </a:cubicBezTo>
                <a:cubicBezTo>
                  <a:pt x="225" y="42"/>
                  <a:pt x="225" y="42"/>
                  <a:pt x="225" y="42"/>
                </a:cubicBezTo>
                <a:cubicBezTo>
                  <a:pt x="225" y="43"/>
                  <a:pt x="225" y="43"/>
                  <a:pt x="225" y="43"/>
                </a:cubicBezTo>
                <a:cubicBezTo>
                  <a:pt x="225" y="43"/>
                  <a:pt x="226" y="44"/>
                  <a:pt x="229" y="46"/>
                </a:cubicBezTo>
                <a:cubicBezTo>
                  <a:pt x="230" y="47"/>
                  <a:pt x="230" y="47"/>
                  <a:pt x="230" y="47"/>
                </a:cubicBezTo>
                <a:cubicBezTo>
                  <a:pt x="230" y="47"/>
                  <a:pt x="230" y="47"/>
                  <a:pt x="230" y="47"/>
                </a:cubicBezTo>
                <a:cubicBezTo>
                  <a:pt x="233" y="49"/>
                  <a:pt x="234" y="49"/>
                  <a:pt x="235" y="49"/>
                </a:cubicBezTo>
                <a:cubicBezTo>
                  <a:pt x="236" y="49"/>
                  <a:pt x="237" y="48"/>
                  <a:pt x="240" y="45"/>
                </a:cubicBezTo>
                <a:cubicBezTo>
                  <a:pt x="242" y="44"/>
                  <a:pt x="244" y="43"/>
                  <a:pt x="246" y="41"/>
                </a:cubicBezTo>
                <a:cubicBezTo>
                  <a:pt x="251" y="38"/>
                  <a:pt x="255" y="36"/>
                  <a:pt x="256" y="35"/>
                </a:cubicBezTo>
                <a:cubicBezTo>
                  <a:pt x="257" y="36"/>
                  <a:pt x="260" y="38"/>
                  <a:pt x="260" y="39"/>
                </a:cubicBezTo>
                <a:cubicBezTo>
                  <a:pt x="260" y="40"/>
                  <a:pt x="258" y="44"/>
                  <a:pt x="255" y="49"/>
                </a:cubicBezTo>
                <a:cubicBezTo>
                  <a:pt x="254" y="51"/>
                  <a:pt x="253" y="53"/>
                  <a:pt x="253" y="55"/>
                </a:cubicBezTo>
                <a:cubicBezTo>
                  <a:pt x="250" y="59"/>
                  <a:pt x="250" y="60"/>
                  <a:pt x="250" y="61"/>
                </a:cubicBezTo>
                <a:cubicBezTo>
                  <a:pt x="250" y="61"/>
                  <a:pt x="250" y="61"/>
                  <a:pt x="250" y="61"/>
                </a:cubicBezTo>
                <a:cubicBezTo>
                  <a:pt x="250" y="61"/>
                  <a:pt x="250" y="61"/>
                  <a:pt x="250" y="61"/>
                </a:cubicBezTo>
                <a:cubicBezTo>
                  <a:pt x="250" y="62"/>
                  <a:pt x="251" y="64"/>
                  <a:pt x="253" y="66"/>
                </a:cubicBezTo>
                <a:cubicBezTo>
                  <a:pt x="253" y="68"/>
                  <a:pt x="253" y="68"/>
                  <a:pt x="253" y="68"/>
                </a:cubicBezTo>
                <a:cubicBezTo>
                  <a:pt x="254" y="67"/>
                  <a:pt x="254" y="67"/>
                  <a:pt x="254" y="67"/>
                </a:cubicBezTo>
                <a:cubicBezTo>
                  <a:pt x="256" y="69"/>
                  <a:pt x="257" y="70"/>
                  <a:pt x="258" y="70"/>
                </a:cubicBezTo>
                <a:cubicBezTo>
                  <a:pt x="259" y="70"/>
                  <a:pt x="259" y="70"/>
                  <a:pt x="264" y="68"/>
                </a:cubicBezTo>
                <a:cubicBezTo>
                  <a:pt x="266" y="67"/>
                  <a:pt x="268" y="66"/>
                  <a:pt x="270" y="65"/>
                </a:cubicBezTo>
                <a:cubicBezTo>
                  <a:pt x="276" y="63"/>
                  <a:pt x="280" y="61"/>
                  <a:pt x="281" y="61"/>
                </a:cubicBezTo>
                <a:cubicBezTo>
                  <a:pt x="282" y="62"/>
                  <a:pt x="284" y="65"/>
                  <a:pt x="285" y="66"/>
                </a:cubicBezTo>
                <a:cubicBezTo>
                  <a:pt x="284" y="67"/>
                  <a:pt x="282" y="70"/>
                  <a:pt x="278" y="75"/>
                </a:cubicBezTo>
                <a:cubicBezTo>
                  <a:pt x="276" y="77"/>
                  <a:pt x="275" y="78"/>
                  <a:pt x="274" y="80"/>
                </a:cubicBezTo>
                <a:cubicBezTo>
                  <a:pt x="270" y="84"/>
                  <a:pt x="269" y="84"/>
                  <a:pt x="269" y="85"/>
                </a:cubicBezTo>
                <a:cubicBezTo>
                  <a:pt x="269" y="86"/>
                  <a:pt x="269" y="86"/>
                  <a:pt x="269" y="86"/>
                </a:cubicBezTo>
                <a:cubicBezTo>
                  <a:pt x="269" y="87"/>
                  <a:pt x="270" y="88"/>
                  <a:pt x="271" y="90"/>
                </a:cubicBezTo>
                <a:cubicBezTo>
                  <a:pt x="271" y="92"/>
                  <a:pt x="271" y="92"/>
                  <a:pt x="271" y="92"/>
                </a:cubicBezTo>
                <a:cubicBezTo>
                  <a:pt x="272" y="92"/>
                  <a:pt x="272" y="92"/>
                  <a:pt x="272" y="92"/>
                </a:cubicBezTo>
                <a:cubicBezTo>
                  <a:pt x="274" y="95"/>
                  <a:pt x="275" y="95"/>
                  <a:pt x="275" y="96"/>
                </a:cubicBezTo>
                <a:cubicBezTo>
                  <a:pt x="276" y="96"/>
                  <a:pt x="277" y="96"/>
                  <a:pt x="282" y="95"/>
                </a:cubicBezTo>
                <a:cubicBezTo>
                  <a:pt x="284" y="94"/>
                  <a:pt x="286" y="94"/>
                  <a:pt x="288" y="94"/>
                </a:cubicBezTo>
                <a:cubicBezTo>
                  <a:pt x="295" y="93"/>
                  <a:pt x="299" y="92"/>
                  <a:pt x="300" y="92"/>
                </a:cubicBezTo>
                <a:cubicBezTo>
                  <a:pt x="301" y="93"/>
                  <a:pt x="302" y="96"/>
                  <a:pt x="302" y="98"/>
                </a:cubicBezTo>
                <a:cubicBezTo>
                  <a:pt x="302" y="98"/>
                  <a:pt x="302" y="98"/>
                  <a:pt x="302" y="98"/>
                </a:cubicBezTo>
                <a:cubicBezTo>
                  <a:pt x="301" y="99"/>
                  <a:pt x="298" y="101"/>
                  <a:pt x="293" y="105"/>
                </a:cubicBezTo>
                <a:cubicBezTo>
                  <a:pt x="292" y="106"/>
                  <a:pt x="290" y="108"/>
                  <a:pt x="288" y="109"/>
                </a:cubicBezTo>
                <a:cubicBezTo>
                  <a:pt x="284" y="112"/>
                  <a:pt x="283" y="112"/>
                  <a:pt x="283" y="113"/>
                </a:cubicBezTo>
                <a:cubicBezTo>
                  <a:pt x="283" y="113"/>
                  <a:pt x="283" y="114"/>
                  <a:pt x="283" y="114"/>
                </a:cubicBezTo>
                <a:cubicBezTo>
                  <a:pt x="283" y="115"/>
                  <a:pt x="283" y="117"/>
                  <a:pt x="284" y="118"/>
                </a:cubicBezTo>
                <a:cubicBezTo>
                  <a:pt x="283" y="120"/>
                  <a:pt x="283" y="120"/>
                  <a:pt x="283" y="120"/>
                </a:cubicBezTo>
                <a:cubicBezTo>
                  <a:pt x="284" y="120"/>
                  <a:pt x="284" y="120"/>
                  <a:pt x="284" y="120"/>
                </a:cubicBezTo>
                <a:cubicBezTo>
                  <a:pt x="285" y="123"/>
                  <a:pt x="286" y="124"/>
                  <a:pt x="286" y="124"/>
                </a:cubicBezTo>
                <a:cubicBezTo>
                  <a:pt x="287" y="125"/>
                  <a:pt x="288" y="125"/>
                  <a:pt x="293" y="125"/>
                </a:cubicBezTo>
                <a:cubicBezTo>
                  <a:pt x="295" y="125"/>
                  <a:pt x="297" y="125"/>
                  <a:pt x="299" y="126"/>
                </a:cubicBezTo>
                <a:cubicBezTo>
                  <a:pt x="306" y="126"/>
                  <a:pt x="310" y="127"/>
                  <a:pt x="311" y="127"/>
                </a:cubicBezTo>
                <a:cubicBezTo>
                  <a:pt x="311" y="128"/>
                  <a:pt x="312" y="130"/>
                  <a:pt x="312" y="132"/>
                </a:cubicBezTo>
                <a:cubicBezTo>
                  <a:pt x="312" y="132"/>
                  <a:pt x="312" y="133"/>
                  <a:pt x="312" y="133"/>
                </a:cubicBezTo>
                <a:cubicBezTo>
                  <a:pt x="311" y="134"/>
                  <a:pt x="307" y="135"/>
                  <a:pt x="301" y="138"/>
                </a:cubicBezTo>
                <a:cubicBezTo>
                  <a:pt x="300" y="139"/>
                  <a:pt x="298" y="139"/>
                  <a:pt x="296" y="140"/>
                </a:cubicBezTo>
                <a:cubicBezTo>
                  <a:pt x="291" y="142"/>
                  <a:pt x="290" y="143"/>
                  <a:pt x="289" y="143"/>
                </a:cubicBezTo>
                <a:cubicBezTo>
                  <a:pt x="289" y="144"/>
                  <a:pt x="289" y="145"/>
                  <a:pt x="289" y="146"/>
                </a:cubicBezTo>
                <a:cubicBezTo>
                  <a:pt x="289" y="147"/>
                  <a:pt x="289" y="148"/>
                  <a:pt x="289" y="149"/>
                </a:cubicBezTo>
                <a:cubicBezTo>
                  <a:pt x="288" y="150"/>
                  <a:pt x="288" y="150"/>
                  <a:pt x="288" y="150"/>
                </a:cubicBezTo>
                <a:cubicBezTo>
                  <a:pt x="289" y="151"/>
                  <a:pt x="289" y="151"/>
                  <a:pt x="289" y="151"/>
                </a:cubicBezTo>
                <a:cubicBezTo>
                  <a:pt x="289" y="153"/>
                  <a:pt x="289" y="154"/>
                  <a:pt x="290" y="155"/>
                </a:cubicBezTo>
                <a:cubicBezTo>
                  <a:pt x="291" y="156"/>
                  <a:pt x="292" y="156"/>
                  <a:pt x="296" y="157"/>
                </a:cubicBezTo>
                <a:cubicBezTo>
                  <a:pt x="298" y="158"/>
                  <a:pt x="301" y="159"/>
                  <a:pt x="303" y="159"/>
                </a:cubicBezTo>
                <a:cubicBezTo>
                  <a:pt x="309" y="161"/>
                  <a:pt x="313" y="163"/>
                  <a:pt x="314" y="163"/>
                </a:cubicBezTo>
                <a:cubicBezTo>
                  <a:pt x="314" y="164"/>
                  <a:pt x="314" y="165"/>
                  <a:pt x="314" y="166"/>
                </a:cubicBezTo>
                <a:cubicBezTo>
                  <a:pt x="314" y="168"/>
                  <a:pt x="314" y="169"/>
                  <a:pt x="313" y="169"/>
                </a:cubicBezTo>
                <a:cubicBezTo>
                  <a:pt x="312" y="170"/>
                  <a:pt x="308" y="171"/>
                  <a:pt x="302" y="172"/>
                </a:cubicBezTo>
                <a:cubicBezTo>
                  <a:pt x="300" y="172"/>
                  <a:pt x="298" y="172"/>
                  <a:pt x="296" y="173"/>
                </a:cubicBezTo>
                <a:cubicBezTo>
                  <a:pt x="290" y="174"/>
                  <a:pt x="290" y="174"/>
                  <a:pt x="289" y="174"/>
                </a:cubicBezTo>
                <a:cubicBezTo>
                  <a:pt x="288" y="175"/>
                  <a:pt x="288" y="176"/>
                  <a:pt x="287" y="179"/>
                </a:cubicBezTo>
                <a:cubicBezTo>
                  <a:pt x="287" y="179"/>
                  <a:pt x="287" y="179"/>
                  <a:pt x="287" y="179"/>
                </a:cubicBezTo>
                <a:cubicBezTo>
                  <a:pt x="287" y="180"/>
                  <a:pt x="287" y="180"/>
                  <a:pt x="287" y="180"/>
                </a:cubicBezTo>
                <a:cubicBezTo>
                  <a:pt x="287" y="182"/>
                  <a:pt x="287" y="183"/>
                  <a:pt x="287" y="184"/>
                </a:cubicBezTo>
                <a:cubicBezTo>
                  <a:pt x="287" y="185"/>
                  <a:pt x="287" y="185"/>
                  <a:pt x="287" y="186"/>
                </a:cubicBezTo>
                <a:cubicBezTo>
                  <a:pt x="288" y="187"/>
                  <a:pt x="288" y="187"/>
                  <a:pt x="292" y="189"/>
                </a:cubicBezTo>
                <a:cubicBezTo>
                  <a:pt x="294" y="190"/>
                  <a:pt x="296" y="192"/>
                  <a:pt x="298" y="193"/>
                </a:cubicBezTo>
                <a:cubicBezTo>
                  <a:pt x="304" y="196"/>
                  <a:pt x="307" y="199"/>
                  <a:pt x="308" y="199"/>
                </a:cubicBezTo>
                <a:cubicBezTo>
                  <a:pt x="308" y="199"/>
                  <a:pt x="308" y="200"/>
                  <a:pt x="308" y="200"/>
                </a:cubicBezTo>
                <a:cubicBezTo>
                  <a:pt x="308" y="202"/>
                  <a:pt x="307" y="204"/>
                  <a:pt x="306" y="205"/>
                </a:cubicBezTo>
                <a:cubicBezTo>
                  <a:pt x="305" y="205"/>
                  <a:pt x="301" y="205"/>
                  <a:pt x="295" y="205"/>
                </a:cubicBezTo>
                <a:cubicBezTo>
                  <a:pt x="293" y="205"/>
                  <a:pt x="290" y="204"/>
                  <a:pt x="289" y="204"/>
                </a:cubicBezTo>
                <a:cubicBezTo>
                  <a:pt x="283" y="204"/>
                  <a:pt x="282" y="204"/>
                  <a:pt x="281" y="204"/>
                </a:cubicBezTo>
                <a:cubicBezTo>
                  <a:pt x="281" y="205"/>
                  <a:pt x="280" y="206"/>
                  <a:pt x="279" y="209"/>
                </a:cubicBezTo>
                <a:cubicBezTo>
                  <a:pt x="278" y="209"/>
                  <a:pt x="278" y="209"/>
                  <a:pt x="278" y="209"/>
                </a:cubicBezTo>
                <a:cubicBezTo>
                  <a:pt x="278" y="210"/>
                  <a:pt x="278" y="210"/>
                  <a:pt x="278" y="210"/>
                </a:cubicBezTo>
                <a:cubicBezTo>
                  <a:pt x="277" y="212"/>
                  <a:pt x="277" y="213"/>
                  <a:pt x="277" y="214"/>
                </a:cubicBezTo>
                <a:cubicBezTo>
                  <a:pt x="277" y="215"/>
                  <a:pt x="277" y="215"/>
                  <a:pt x="277" y="215"/>
                </a:cubicBezTo>
                <a:cubicBezTo>
                  <a:pt x="277" y="216"/>
                  <a:pt x="278" y="217"/>
                  <a:pt x="281" y="220"/>
                </a:cubicBezTo>
                <a:cubicBezTo>
                  <a:pt x="283" y="221"/>
                  <a:pt x="285" y="223"/>
                  <a:pt x="286" y="225"/>
                </a:cubicBezTo>
                <a:cubicBezTo>
                  <a:pt x="291" y="229"/>
                  <a:pt x="293" y="232"/>
                  <a:pt x="294" y="233"/>
                </a:cubicBezTo>
                <a:cubicBezTo>
                  <a:pt x="294" y="234"/>
                  <a:pt x="292" y="238"/>
                  <a:pt x="291" y="238"/>
                </a:cubicBezTo>
                <a:cubicBezTo>
                  <a:pt x="290" y="238"/>
                  <a:pt x="286" y="237"/>
                  <a:pt x="280" y="235"/>
                </a:cubicBezTo>
                <a:cubicBezTo>
                  <a:pt x="278" y="235"/>
                  <a:pt x="276" y="234"/>
                  <a:pt x="274" y="233"/>
                </a:cubicBezTo>
                <a:cubicBezTo>
                  <a:pt x="269" y="232"/>
                  <a:pt x="268" y="231"/>
                  <a:pt x="267" y="232"/>
                </a:cubicBezTo>
                <a:cubicBezTo>
                  <a:pt x="266" y="232"/>
                  <a:pt x="265" y="233"/>
                  <a:pt x="263" y="236"/>
                </a:cubicBezTo>
                <a:cubicBezTo>
                  <a:pt x="263" y="236"/>
                  <a:pt x="263" y="236"/>
                  <a:pt x="263" y="236"/>
                </a:cubicBezTo>
                <a:cubicBezTo>
                  <a:pt x="263" y="236"/>
                  <a:pt x="263" y="236"/>
                  <a:pt x="263" y="236"/>
                </a:cubicBezTo>
                <a:cubicBezTo>
                  <a:pt x="260" y="239"/>
                  <a:pt x="260" y="241"/>
                  <a:pt x="260" y="241"/>
                </a:cubicBezTo>
                <a:cubicBezTo>
                  <a:pt x="260" y="241"/>
                  <a:pt x="260" y="241"/>
                  <a:pt x="260" y="241"/>
                </a:cubicBezTo>
                <a:cubicBezTo>
                  <a:pt x="260" y="242"/>
                  <a:pt x="261" y="243"/>
                  <a:pt x="263" y="247"/>
                </a:cubicBezTo>
                <a:cubicBezTo>
                  <a:pt x="265" y="249"/>
                  <a:pt x="266" y="251"/>
                  <a:pt x="267" y="253"/>
                </a:cubicBezTo>
                <a:cubicBezTo>
                  <a:pt x="270" y="258"/>
                  <a:pt x="272" y="262"/>
                  <a:pt x="273" y="263"/>
                </a:cubicBezTo>
                <a:cubicBezTo>
                  <a:pt x="272" y="264"/>
                  <a:pt x="270" y="267"/>
                  <a:pt x="269" y="267"/>
                </a:cubicBezTo>
                <a:cubicBezTo>
                  <a:pt x="268" y="267"/>
                  <a:pt x="264" y="265"/>
                  <a:pt x="259" y="262"/>
                </a:cubicBezTo>
                <a:cubicBezTo>
                  <a:pt x="257" y="260"/>
                  <a:pt x="255" y="259"/>
                  <a:pt x="253" y="258"/>
                </a:cubicBezTo>
                <a:cubicBezTo>
                  <a:pt x="249" y="255"/>
                  <a:pt x="248" y="255"/>
                  <a:pt x="247" y="255"/>
                </a:cubicBezTo>
                <a:cubicBezTo>
                  <a:pt x="246" y="255"/>
                  <a:pt x="245" y="256"/>
                  <a:pt x="242" y="258"/>
                </a:cubicBezTo>
                <a:cubicBezTo>
                  <a:pt x="241" y="258"/>
                  <a:pt x="241" y="258"/>
                  <a:pt x="241" y="258"/>
                </a:cubicBezTo>
                <a:cubicBezTo>
                  <a:pt x="241" y="259"/>
                  <a:pt x="241" y="259"/>
                  <a:pt x="241" y="259"/>
                </a:cubicBezTo>
                <a:cubicBezTo>
                  <a:pt x="239" y="261"/>
                  <a:pt x="238" y="262"/>
                  <a:pt x="238" y="263"/>
                </a:cubicBezTo>
                <a:cubicBezTo>
                  <a:pt x="238" y="263"/>
                  <a:pt x="238" y="263"/>
                  <a:pt x="238" y="263"/>
                </a:cubicBezTo>
                <a:cubicBezTo>
                  <a:pt x="238" y="263"/>
                  <a:pt x="238" y="263"/>
                  <a:pt x="238" y="263"/>
                </a:cubicBezTo>
                <a:cubicBezTo>
                  <a:pt x="238" y="264"/>
                  <a:pt x="238" y="265"/>
                  <a:pt x="240" y="269"/>
                </a:cubicBezTo>
                <a:cubicBezTo>
                  <a:pt x="241" y="271"/>
                  <a:pt x="241" y="273"/>
                  <a:pt x="242" y="275"/>
                </a:cubicBezTo>
                <a:cubicBezTo>
                  <a:pt x="244" y="281"/>
                  <a:pt x="245" y="285"/>
                  <a:pt x="245" y="287"/>
                </a:cubicBezTo>
                <a:cubicBezTo>
                  <a:pt x="245" y="288"/>
                  <a:pt x="242" y="290"/>
                  <a:pt x="240" y="290"/>
                </a:cubicBezTo>
                <a:cubicBezTo>
                  <a:pt x="239" y="289"/>
                  <a:pt x="236" y="287"/>
                  <a:pt x="232" y="282"/>
                </a:cubicBezTo>
                <a:cubicBezTo>
                  <a:pt x="230" y="281"/>
                  <a:pt x="229" y="279"/>
                  <a:pt x="227" y="278"/>
                </a:cubicBezTo>
                <a:cubicBezTo>
                  <a:pt x="223" y="274"/>
                  <a:pt x="223" y="273"/>
                  <a:pt x="222" y="273"/>
                </a:cubicBezTo>
                <a:cubicBezTo>
                  <a:pt x="221" y="273"/>
                  <a:pt x="220" y="273"/>
                  <a:pt x="217" y="275"/>
                </a:cubicBezTo>
                <a:cubicBezTo>
                  <a:pt x="215" y="275"/>
                  <a:pt x="215" y="275"/>
                  <a:pt x="215" y="275"/>
                </a:cubicBezTo>
                <a:cubicBezTo>
                  <a:pt x="215" y="276"/>
                  <a:pt x="215" y="276"/>
                  <a:pt x="215" y="276"/>
                </a:cubicBezTo>
                <a:cubicBezTo>
                  <a:pt x="213" y="277"/>
                  <a:pt x="212" y="278"/>
                  <a:pt x="211" y="279"/>
                </a:cubicBezTo>
                <a:cubicBezTo>
                  <a:pt x="211" y="279"/>
                  <a:pt x="211" y="279"/>
                  <a:pt x="211" y="280"/>
                </a:cubicBezTo>
                <a:cubicBezTo>
                  <a:pt x="211" y="281"/>
                  <a:pt x="211" y="283"/>
                  <a:pt x="212" y="285"/>
                </a:cubicBezTo>
                <a:cubicBezTo>
                  <a:pt x="212" y="287"/>
                  <a:pt x="212" y="289"/>
                  <a:pt x="212" y="292"/>
                </a:cubicBezTo>
                <a:cubicBezTo>
                  <a:pt x="213" y="296"/>
                  <a:pt x="213" y="299"/>
                  <a:pt x="213" y="302"/>
                </a:cubicBezTo>
                <a:cubicBezTo>
                  <a:pt x="213" y="303"/>
                  <a:pt x="213" y="303"/>
                  <a:pt x="213" y="303"/>
                </a:cubicBezTo>
                <a:cubicBezTo>
                  <a:pt x="212" y="304"/>
                  <a:pt x="209" y="306"/>
                  <a:pt x="208" y="305"/>
                </a:cubicBezTo>
                <a:cubicBezTo>
                  <a:pt x="207" y="305"/>
                  <a:pt x="204" y="302"/>
                  <a:pt x="201" y="296"/>
                </a:cubicBezTo>
                <a:cubicBezTo>
                  <a:pt x="200" y="294"/>
                  <a:pt x="199" y="292"/>
                  <a:pt x="198" y="291"/>
                </a:cubicBezTo>
                <a:cubicBezTo>
                  <a:pt x="195" y="286"/>
                  <a:pt x="194" y="285"/>
                  <a:pt x="193" y="285"/>
                </a:cubicBezTo>
                <a:cubicBezTo>
                  <a:pt x="193" y="285"/>
                  <a:pt x="191" y="285"/>
                  <a:pt x="188" y="286"/>
                </a:cubicBezTo>
                <a:cubicBezTo>
                  <a:pt x="186" y="285"/>
                  <a:pt x="186" y="285"/>
                  <a:pt x="186" y="285"/>
                </a:cubicBezTo>
                <a:cubicBezTo>
                  <a:pt x="186" y="286"/>
                  <a:pt x="186" y="286"/>
                  <a:pt x="186" y="286"/>
                </a:cubicBezTo>
                <a:cubicBezTo>
                  <a:pt x="184" y="286"/>
                  <a:pt x="182" y="287"/>
                  <a:pt x="182" y="288"/>
                </a:cubicBezTo>
                <a:cubicBezTo>
                  <a:pt x="181" y="289"/>
                  <a:pt x="181" y="289"/>
                  <a:pt x="181" y="294"/>
                </a:cubicBezTo>
                <a:cubicBezTo>
                  <a:pt x="180" y="296"/>
                  <a:pt x="180" y="299"/>
                  <a:pt x="180" y="301"/>
                </a:cubicBezTo>
                <a:cubicBezTo>
                  <a:pt x="179" y="307"/>
                  <a:pt x="178" y="311"/>
                  <a:pt x="178" y="312"/>
                </a:cubicBezTo>
                <a:cubicBezTo>
                  <a:pt x="177" y="313"/>
                  <a:pt x="173" y="314"/>
                  <a:pt x="172" y="313"/>
                </a:cubicBezTo>
                <a:cubicBezTo>
                  <a:pt x="171" y="312"/>
                  <a:pt x="170" y="309"/>
                  <a:pt x="168" y="302"/>
                </a:cubicBezTo>
                <a:cubicBezTo>
                  <a:pt x="167" y="300"/>
                  <a:pt x="166" y="298"/>
                  <a:pt x="166" y="297"/>
                </a:cubicBezTo>
                <a:cubicBezTo>
                  <a:pt x="164" y="291"/>
                  <a:pt x="164" y="291"/>
                  <a:pt x="163" y="290"/>
                </a:cubicBezTo>
                <a:cubicBezTo>
                  <a:pt x="162" y="290"/>
                  <a:pt x="161" y="289"/>
                  <a:pt x="158" y="289"/>
                </a:cubicBezTo>
                <a:cubicBezTo>
                  <a:pt x="157" y="289"/>
                  <a:pt x="157" y="289"/>
                  <a:pt x="157" y="289"/>
                </a:cubicBezTo>
                <a:cubicBezTo>
                  <a:pt x="156" y="289"/>
                  <a:pt x="156" y="289"/>
                  <a:pt x="156" y="289"/>
                </a:cubicBezTo>
                <a:cubicBezTo>
                  <a:pt x="153" y="289"/>
                  <a:pt x="152" y="290"/>
                  <a:pt x="151" y="290"/>
                </a:cubicBezTo>
                <a:cubicBezTo>
                  <a:pt x="150" y="291"/>
                  <a:pt x="150" y="292"/>
                  <a:pt x="148" y="296"/>
                </a:cubicBezTo>
                <a:cubicBezTo>
                  <a:pt x="148" y="298"/>
                  <a:pt x="147" y="300"/>
                  <a:pt x="146" y="302"/>
                </a:cubicBezTo>
                <a:cubicBezTo>
                  <a:pt x="144" y="308"/>
                  <a:pt x="142" y="312"/>
                  <a:pt x="141" y="313"/>
                </a:cubicBezTo>
                <a:cubicBezTo>
                  <a:pt x="140" y="313"/>
                  <a:pt x="136" y="313"/>
                  <a:pt x="136" y="312"/>
                </a:cubicBezTo>
                <a:cubicBezTo>
                  <a:pt x="135" y="311"/>
                  <a:pt x="134" y="307"/>
                  <a:pt x="134" y="301"/>
                </a:cubicBezTo>
                <a:cubicBezTo>
                  <a:pt x="133" y="299"/>
                  <a:pt x="133" y="297"/>
                  <a:pt x="133" y="295"/>
                </a:cubicBezTo>
                <a:cubicBezTo>
                  <a:pt x="133" y="289"/>
                  <a:pt x="132" y="289"/>
                  <a:pt x="132" y="288"/>
                </a:cubicBezTo>
                <a:cubicBezTo>
                  <a:pt x="131" y="287"/>
                  <a:pt x="130" y="286"/>
                  <a:pt x="127" y="286"/>
                </a:cubicBezTo>
                <a:cubicBezTo>
                  <a:pt x="126" y="285"/>
                  <a:pt x="126" y="285"/>
                  <a:pt x="126" y="285"/>
                </a:cubicBezTo>
                <a:cubicBezTo>
                  <a:pt x="126" y="286"/>
                  <a:pt x="126" y="286"/>
                  <a:pt x="126" y="286"/>
                </a:cubicBezTo>
                <a:cubicBezTo>
                  <a:pt x="122" y="284"/>
                  <a:pt x="121" y="285"/>
                  <a:pt x="120" y="285"/>
                </a:cubicBezTo>
                <a:cubicBezTo>
                  <a:pt x="120" y="286"/>
                  <a:pt x="119" y="286"/>
                  <a:pt x="117" y="290"/>
                </a:cubicBezTo>
                <a:cubicBezTo>
                  <a:pt x="115" y="292"/>
                  <a:pt x="114" y="294"/>
                  <a:pt x="113" y="296"/>
                </a:cubicBezTo>
                <a:cubicBezTo>
                  <a:pt x="109" y="301"/>
                  <a:pt x="107" y="304"/>
                  <a:pt x="106" y="305"/>
                </a:cubicBezTo>
                <a:cubicBezTo>
                  <a:pt x="104" y="305"/>
                  <a:pt x="101" y="304"/>
                  <a:pt x="100" y="303"/>
                </a:cubicBezTo>
                <a:cubicBezTo>
                  <a:pt x="100" y="303"/>
                  <a:pt x="100" y="303"/>
                  <a:pt x="100" y="302"/>
                </a:cubicBezTo>
                <a:cubicBezTo>
                  <a:pt x="100" y="302"/>
                  <a:pt x="100" y="302"/>
                  <a:pt x="100" y="302"/>
                </a:cubicBezTo>
                <a:cubicBezTo>
                  <a:pt x="100" y="300"/>
                  <a:pt x="101" y="296"/>
                  <a:pt x="101" y="292"/>
                </a:cubicBezTo>
                <a:cubicBezTo>
                  <a:pt x="101" y="290"/>
                  <a:pt x="102" y="288"/>
                  <a:pt x="102" y="286"/>
                </a:cubicBezTo>
                <a:cubicBezTo>
                  <a:pt x="102" y="283"/>
                  <a:pt x="103" y="281"/>
                  <a:pt x="103" y="280"/>
                </a:cubicBezTo>
                <a:cubicBezTo>
                  <a:pt x="103" y="279"/>
                  <a:pt x="103" y="279"/>
                  <a:pt x="102" y="279"/>
                </a:cubicBezTo>
                <a:cubicBezTo>
                  <a:pt x="102" y="278"/>
                  <a:pt x="101" y="277"/>
                  <a:pt x="98" y="276"/>
                </a:cubicBezTo>
                <a:cubicBezTo>
                  <a:pt x="97" y="274"/>
                  <a:pt x="97" y="274"/>
                  <a:pt x="97" y="274"/>
                </a:cubicBezTo>
                <a:cubicBezTo>
                  <a:pt x="96" y="275"/>
                  <a:pt x="96" y="275"/>
                  <a:pt x="96" y="275"/>
                </a:cubicBezTo>
                <a:cubicBezTo>
                  <a:pt x="94" y="273"/>
                  <a:pt x="93" y="273"/>
                  <a:pt x="92" y="273"/>
                </a:cubicBezTo>
                <a:cubicBezTo>
                  <a:pt x="91" y="274"/>
                  <a:pt x="90" y="274"/>
                  <a:pt x="87" y="277"/>
                </a:cubicBezTo>
                <a:cubicBezTo>
                  <a:pt x="85" y="279"/>
                  <a:pt x="84" y="280"/>
                  <a:pt x="82" y="282"/>
                </a:cubicBezTo>
                <a:cubicBezTo>
                  <a:pt x="77" y="286"/>
                  <a:pt x="74" y="289"/>
                  <a:pt x="73" y="289"/>
                </a:cubicBezTo>
                <a:cubicBezTo>
                  <a:pt x="72" y="289"/>
                  <a:pt x="69" y="287"/>
                  <a:pt x="68" y="286"/>
                </a:cubicBezTo>
                <a:cubicBezTo>
                  <a:pt x="68" y="285"/>
                  <a:pt x="69" y="281"/>
                  <a:pt x="72" y="275"/>
                </a:cubicBezTo>
                <a:cubicBezTo>
                  <a:pt x="72" y="273"/>
                  <a:pt x="73" y="271"/>
                  <a:pt x="74" y="270"/>
                </a:cubicBezTo>
                <a:cubicBezTo>
                  <a:pt x="75" y="265"/>
                  <a:pt x="76" y="264"/>
                  <a:pt x="76" y="263"/>
                </a:cubicBezTo>
                <a:cubicBezTo>
                  <a:pt x="76" y="263"/>
                  <a:pt x="76" y="263"/>
                  <a:pt x="76" y="263"/>
                </a:cubicBezTo>
                <a:cubicBezTo>
                  <a:pt x="76" y="263"/>
                  <a:pt x="76" y="263"/>
                  <a:pt x="76" y="263"/>
                </a:cubicBezTo>
                <a:cubicBezTo>
                  <a:pt x="76" y="262"/>
                  <a:pt x="75" y="261"/>
                  <a:pt x="72" y="259"/>
                </a:cubicBezTo>
                <a:cubicBezTo>
                  <a:pt x="72" y="258"/>
                  <a:pt x="72" y="258"/>
                  <a:pt x="72" y="258"/>
                </a:cubicBezTo>
                <a:cubicBezTo>
                  <a:pt x="71" y="258"/>
                  <a:pt x="71" y="258"/>
                  <a:pt x="71" y="258"/>
                </a:cubicBezTo>
                <a:cubicBezTo>
                  <a:pt x="69" y="255"/>
                  <a:pt x="68" y="255"/>
                  <a:pt x="67" y="255"/>
                </a:cubicBezTo>
                <a:cubicBezTo>
                  <a:pt x="66" y="255"/>
                  <a:pt x="65" y="256"/>
                  <a:pt x="61" y="258"/>
                </a:cubicBezTo>
                <a:cubicBezTo>
                  <a:pt x="59" y="259"/>
                  <a:pt x="57" y="260"/>
                  <a:pt x="55" y="261"/>
                </a:cubicBezTo>
                <a:cubicBezTo>
                  <a:pt x="50" y="264"/>
                  <a:pt x="46" y="266"/>
                  <a:pt x="45" y="266"/>
                </a:cubicBezTo>
                <a:cubicBezTo>
                  <a:pt x="43" y="266"/>
                  <a:pt x="41" y="263"/>
                  <a:pt x="41" y="262"/>
                </a:cubicBezTo>
                <a:cubicBezTo>
                  <a:pt x="41" y="261"/>
                  <a:pt x="43" y="258"/>
                  <a:pt x="47" y="252"/>
                </a:cubicBezTo>
                <a:cubicBezTo>
                  <a:pt x="48" y="251"/>
                  <a:pt x="49" y="249"/>
                  <a:pt x="50" y="247"/>
                </a:cubicBezTo>
                <a:cubicBezTo>
                  <a:pt x="53" y="243"/>
                  <a:pt x="54" y="242"/>
                  <a:pt x="54" y="241"/>
                </a:cubicBezTo>
                <a:cubicBezTo>
                  <a:pt x="54" y="240"/>
                  <a:pt x="53" y="239"/>
                  <a:pt x="51" y="236"/>
                </a:cubicBezTo>
                <a:cubicBezTo>
                  <a:pt x="51" y="235"/>
                  <a:pt x="51" y="235"/>
                  <a:pt x="51" y="235"/>
                </a:cubicBezTo>
                <a:cubicBezTo>
                  <a:pt x="50" y="235"/>
                  <a:pt x="50" y="235"/>
                  <a:pt x="50" y="235"/>
                </a:cubicBezTo>
                <a:cubicBezTo>
                  <a:pt x="48" y="232"/>
                  <a:pt x="47" y="232"/>
                  <a:pt x="46" y="232"/>
                </a:cubicBezTo>
                <a:cubicBezTo>
                  <a:pt x="46" y="232"/>
                  <a:pt x="45" y="232"/>
                  <a:pt x="40" y="233"/>
                </a:cubicBezTo>
                <a:cubicBezTo>
                  <a:pt x="38" y="234"/>
                  <a:pt x="36" y="234"/>
                  <a:pt x="34" y="235"/>
                </a:cubicBezTo>
                <a:cubicBezTo>
                  <a:pt x="28" y="237"/>
                  <a:pt x="24" y="238"/>
                  <a:pt x="22" y="238"/>
                </a:cubicBezTo>
                <a:cubicBezTo>
                  <a:pt x="21" y="237"/>
                  <a:pt x="20" y="234"/>
                  <a:pt x="19" y="233"/>
                </a:cubicBezTo>
                <a:cubicBezTo>
                  <a:pt x="20" y="232"/>
                  <a:pt x="23" y="229"/>
                  <a:pt x="28" y="224"/>
                </a:cubicBezTo>
                <a:cubicBezTo>
                  <a:pt x="29" y="223"/>
                  <a:pt x="31" y="221"/>
                  <a:pt x="32" y="220"/>
                </a:cubicBezTo>
                <a:cubicBezTo>
                  <a:pt x="36" y="216"/>
                  <a:pt x="37" y="216"/>
                  <a:pt x="37" y="215"/>
                </a:cubicBezTo>
                <a:cubicBezTo>
                  <a:pt x="37" y="215"/>
                  <a:pt x="37" y="215"/>
                  <a:pt x="37" y="214"/>
                </a:cubicBezTo>
                <a:cubicBezTo>
                  <a:pt x="37" y="213"/>
                  <a:pt x="37" y="212"/>
                  <a:pt x="36" y="210"/>
                </a:cubicBezTo>
                <a:cubicBezTo>
                  <a:pt x="36" y="208"/>
                  <a:pt x="36" y="208"/>
                  <a:pt x="36" y="208"/>
                </a:cubicBezTo>
                <a:cubicBezTo>
                  <a:pt x="35" y="208"/>
                  <a:pt x="35" y="208"/>
                  <a:pt x="35" y="208"/>
                </a:cubicBezTo>
                <a:cubicBezTo>
                  <a:pt x="34" y="205"/>
                  <a:pt x="33" y="205"/>
                  <a:pt x="32" y="204"/>
                </a:cubicBezTo>
                <a:cubicBezTo>
                  <a:pt x="31" y="204"/>
                  <a:pt x="31" y="204"/>
                  <a:pt x="26" y="204"/>
                </a:cubicBezTo>
                <a:cubicBezTo>
                  <a:pt x="24" y="204"/>
                  <a:pt x="21" y="205"/>
                  <a:pt x="19" y="205"/>
                </a:cubicBezTo>
                <a:cubicBezTo>
                  <a:pt x="13" y="205"/>
                  <a:pt x="9" y="205"/>
                  <a:pt x="7" y="204"/>
                </a:cubicBezTo>
                <a:cubicBezTo>
                  <a:pt x="7" y="204"/>
                  <a:pt x="6" y="201"/>
                  <a:pt x="6" y="199"/>
                </a:cubicBezTo>
                <a:cubicBezTo>
                  <a:pt x="6" y="199"/>
                  <a:pt x="6" y="199"/>
                  <a:pt x="6" y="199"/>
                </a:cubicBezTo>
                <a:cubicBezTo>
                  <a:pt x="6" y="198"/>
                  <a:pt x="10" y="196"/>
                  <a:pt x="15" y="193"/>
                </a:cubicBezTo>
                <a:cubicBezTo>
                  <a:pt x="17" y="192"/>
                  <a:pt x="19" y="191"/>
                  <a:pt x="21" y="190"/>
                </a:cubicBezTo>
                <a:cubicBezTo>
                  <a:pt x="26" y="187"/>
                  <a:pt x="26" y="187"/>
                  <a:pt x="27" y="186"/>
                </a:cubicBezTo>
                <a:cubicBezTo>
                  <a:pt x="27" y="185"/>
                  <a:pt x="27" y="185"/>
                  <a:pt x="27" y="184"/>
                </a:cubicBezTo>
                <a:cubicBezTo>
                  <a:pt x="27" y="183"/>
                  <a:pt x="27" y="181"/>
                  <a:pt x="27" y="181"/>
                </a:cubicBezTo>
                <a:cubicBezTo>
                  <a:pt x="27" y="179"/>
                  <a:pt x="27" y="179"/>
                  <a:pt x="27" y="179"/>
                </a:cubicBezTo>
                <a:cubicBezTo>
                  <a:pt x="26" y="179"/>
                  <a:pt x="26" y="179"/>
                  <a:pt x="26" y="179"/>
                </a:cubicBezTo>
                <a:cubicBezTo>
                  <a:pt x="26" y="176"/>
                  <a:pt x="25" y="175"/>
                  <a:pt x="25" y="174"/>
                </a:cubicBezTo>
                <a:cubicBezTo>
                  <a:pt x="24" y="174"/>
                  <a:pt x="23" y="174"/>
                  <a:pt x="18" y="173"/>
                </a:cubicBezTo>
                <a:cubicBezTo>
                  <a:pt x="16" y="172"/>
                  <a:pt x="14" y="172"/>
                  <a:pt x="12" y="172"/>
                </a:cubicBezTo>
                <a:cubicBezTo>
                  <a:pt x="6" y="170"/>
                  <a:pt x="2" y="169"/>
                  <a:pt x="1" y="169"/>
                </a:cubicBezTo>
                <a:cubicBezTo>
                  <a:pt x="0" y="168"/>
                  <a:pt x="0" y="167"/>
                  <a:pt x="0" y="165"/>
                </a:cubicBezTo>
                <a:close/>
                <a:moveTo>
                  <a:pt x="252" y="156"/>
                </a:moveTo>
                <a:cubicBezTo>
                  <a:pt x="252" y="104"/>
                  <a:pt x="209" y="62"/>
                  <a:pt x="157" y="62"/>
                </a:cubicBezTo>
                <a:cubicBezTo>
                  <a:pt x="105" y="62"/>
                  <a:pt x="62" y="104"/>
                  <a:pt x="62" y="156"/>
                </a:cubicBezTo>
                <a:cubicBezTo>
                  <a:pt x="62" y="209"/>
                  <a:pt x="105" y="251"/>
                  <a:pt x="157" y="251"/>
                </a:cubicBezTo>
                <a:cubicBezTo>
                  <a:pt x="209" y="251"/>
                  <a:pt x="252" y="209"/>
                  <a:pt x="252" y="156"/>
                </a:cubicBezTo>
                <a:close/>
              </a:path>
            </a:pathLst>
          </a:custGeom>
          <a:solidFill>
            <a:srgbClr val="F04077"/>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92" name="Freeform 5">
            <a:extLst>
              <a:ext uri="{FF2B5EF4-FFF2-40B4-BE49-F238E27FC236}">
                <a16:creationId xmlns:a16="http://schemas.microsoft.com/office/drawing/2014/main" xmlns="" id="{33ADFFEE-B249-4134-BEC5-02ADE3E37E44}"/>
              </a:ext>
            </a:extLst>
          </p:cNvPr>
          <p:cNvSpPr>
            <a:spLocks noEditPoints="1"/>
          </p:cNvSpPr>
          <p:nvPr/>
        </p:nvSpPr>
        <p:spPr bwMode="auto">
          <a:xfrm>
            <a:off x="5481638" y="4249738"/>
            <a:ext cx="1773237" cy="1771650"/>
          </a:xfrm>
          <a:custGeom>
            <a:avLst/>
            <a:gdLst>
              <a:gd name="T0" fmla="*/ 2147483647 w 360"/>
              <a:gd name="T1" fmla="*/ 2147483647 h 360"/>
              <a:gd name="T2" fmla="*/ 2147483647 w 360"/>
              <a:gd name="T3" fmla="*/ 2147483647 h 360"/>
              <a:gd name="T4" fmla="*/ 2147483647 w 360"/>
              <a:gd name="T5" fmla="*/ 2147483647 h 360"/>
              <a:gd name="T6" fmla="*/ 2147483647 w 360"/>
              <a:gd name="T7" fmla="*/ 2147483647 h 360"/>
              <a:gd name="T8" fmla="*/ 2147483647 w 360"/>
              <a:gd name="T9" fmla="*/ 2147483647 h 360"/>
              <a:gd name="T10" fmla="*/ 2147483647 w 360"/>
              <a:gd name="T11" fmla="*/ 2147483647 h 360"/>
              <a:gd name="T12" fmla="*/ 2147483647 w 360"/>
              <a:gd name="T13" fmla="*/ 2147483647 h 360"/>
              <a:gd name="T14" fmla="*/ 2147483647 w 360"/>
              <a:gd name="T15" fmla="*/ 2147483647 h 360"/>
              <a:gd name="T16" fmla="*/ 2147483647 w 360"/>
              <a:gd name="T17" fmla="*/ 2147483647 h 360"/>
              <a:gd name="T18" fmla="*/ 2147483647 w 360"/>
              <a:gd name="T19" fmla="*/ 2147483647 h 360"/>
              <a:gd name="T20" fmla="*/ 2147483647 w 360"/>
              <a:gd name="T21" fmla="*/ 2147483647 h 360"/>
              <a:gd name="T22" fmla="*/ 2147483647 w 360"/>
              <a:gd name="T23" fmla="*/ 2147483647 h 360"/>
              <a:gd name="T24" fmla="*/ 2147483647 w 360"/>
              <a:gd name="T25" fmla="*/ 2147483647 h 360"/>
              <a:gd name="T26" fmla="*/ 2147483647 w 360"/>
              <a:gd name="T27" fmla="*/ 2147483647 h 360"/>
              <a:gd name="T28" fmla="*/ 2147483647 w 360"/>
              <a:gd name="T29" fmla="*/ 2147483647 h 360"/>
              <a:gd name="T30" fmla="*/ 2147483647 w 360"/>
              <a:gd name="T31" fmla="*/ 2147483647 h 360"/>
              <a:gd name="T32" fmla="*/ 2147483647 w 360"/>
              <a:gd name="T33" fmla="*/ 2147483647 h 360"/>
              <a:gd name="T34" fmla="*/ 2147483647 w 360"/>
              <a:gd name="T35" fmla="*/ 2147483647 h 360"/>
              <a:gd name="T36" fmla="*/ 2147483647 w 360"/>
              <a:gd name="T37" fmla="*/ 2147483647 h 360"/>
              <a:gd name="T38" fmla="*/ 2147483647 w 360"/>
              <a:gd name="T39" fmla="*/ 2147483647 h 360"/>
              <a:gd name="T40" fmla="*/ 2147483647 w 360"/>
              <a:gd name="T41" fmla="*/ 2147483647 h 360"/>
              <a:gd name="T42" fmla="*/ 2147483647 w 360"/>
              <a:gd name="T43" fmla="*/ 2147483647 h 360"/>
              <a:gd name="T44" fmla="*/ 2147483647 w 360"/>
              <a:gd name="T45" fmla="*/ 2147483647 h 360"/>
              <a:gd name="T46" fmla="*/ 2147483647 w 360"/>
              <a:gd name="T47" fmla="*/ 2147483647 h 360"/>
              <a:gd name="T48" fmla="*/ 2147483647 w 360"/>
              <a:gd name="T49" fmla="*/ 2147483647 h 360"/>
              <a:gd name="T50" fmla="*/ 2147483647 w 360"/>
              <a:gd name="T51" fmla="*/ 2147483647 h 360"/>
              <a:gd name="T52" fmla="*/ 2147483647 w 360"/>
              <a:gd name="T53" fmla="*/ 2147483647 h 360"/>
              <a:gd name="T54" fmla="*/ 2147483647 w 360"/>
              <a:gd name="T55" fmla="*/ 2147483647 h 360"/>
              <a:gd name="T56" fmla="*/ 2147483647 w 360"/>
              <a:gd name="T57" fmla="*/ 2147483647 h 360"/>
              <a:gd name="T58" fmla="*/ 2147483647 w 360"/>
              <a:gd name="T59" fmla="*/ 2147483647 h 360"/>
              <a:gd name="T60" fmla="*/ 2147483647 w 360"/>
              <a:gd name="T61" fmla="*/ 2147483647 h 360"/>
              <a:gd name="T62" fmla="*/ 2147483647 w 360"/>
              <a:gd name="T63" fmla="*/ 2147483647 h 360"/>
              <a:gd name="T64" fmla="*/ 2147483647 w 360"/>
              <a:gd name="T65" fmla="*/ 2147483647 h 360"/>
              <a:gd name="T66" fmla="*/ 2147483647 w 360"/>
              <a:gd name="T67" fmla="*/ 2147483647 h 360"/>
              <a:gd name="T68" fmla="*/ 2147483647 w 360"/>
              <a:gd name="T69" fmla="*/ 2147483647 h 360"/>
              <a:gd name="T70" fmla="*/ 2147483647 w 360"/>
              <a:gd name="T71" fmla="*/ 2147483647 h 360"/>
              <a:gd name="T72" fmla="*/ 2147483647 w 360"/>
              <a:gd name="T73" fmla="*/ 2147483647 h 360"/>
              <a:gd name="T74" fmla="*/ 2147483647 w 360"/>
              <a:gd name="T75" fmla="*/ 2147483647 h 360"/>
              <a:gd name="T76" fmla="*/ 2147483647 w 360"/>
              <a:gd name="T77" fmla="*/ 2147483647 h 360"/>
              <a:gd name="T78" fmla="*/ 2147483647 w 360"/>
              <a:gd name="T79" fmla="*/ 2147483647 h 360"/>
              <a:gd name="T80" fmla="*/ 2147483647 w 360"/>
              <a:gd name="T81" fmla="*/ 2147483647 h 360"/>
              <a:gd name="T82" fmla="*/ 2147483647 w 360"/>
              <a:gd name="T83" fmla="*/ 2147483647 h 360"/>
              <a:gd name="T84" fmla="*/ 2147483647 w 360"/>
              <a:gd name="T85" fmla="*/ 2147483647 h 360"/>
              <a:gd name="T86" fmla="*/ 2147483647 w 360"/>
              <a:gd name="T87" fmla="*/ 2147483647 h 360"/>
              <a:gd name="T88" fmla="*/ 2147483647 w 360"/>
              <a:gd name="T89" fmla="*/ 2147483647 h 360"/>
              <a:gd name="T90" fmla="*/ 2147483647 w 360"/>
              <a:gd name="T91" fmla="*/ 2147483647 h 360"/>
              <a:gd name="T92" fmla="*/ 2147483647 w 360"/>
              <a:gd name="T93" fmla="*/ 2147483647 h 360"/>
              <a:gd name="T94" fmla="*/ 2147483647 w 360"/>
              <a:gd name="T95" fmla="*/ 2147483647 h 360"/>
              <a:gd name="T96" fmla="*/ 2147483647 w 360"/>
              <a:gd name="T97" fmla="*/ 2147483647 h 360"/>
              <a:gd name="T98" fmla="*/ 2147483647 w 360"/>
              <a:gd name="T99" fmla="*/ 2147483647 h 360"/>
              <a:gd name="T100" fmla="*/ 2147483647 w 360"/>
              <a:gd name="T101" fmla="*/ 2147483647 h 360"/>
              <a:gd name="T102" fmla="*/ 2147483647 w 360"/>
              <a:gd name="T103" fmla="*/ 2147483647 h 360"/>
              <a:gd name="T104" fmla="*/ 2147483647 w 360"/>
              <a:gd name="T105" fmla="*/ 2147483647 h 360"/>
              <a:gd name="T106" fmla="*/ 2147483647 w 360"/>
              <a:gd name="T107" fmla="*/ 2147483647 h 360"/>
              <a:gd name="T108" fmla="*/ 2147483647 w 360"/>
              <a:gd name="T109" fmla="*/ 2147483647 h 360"/>
              <a:gd name="T110" fmla="*/ 2147483647 w 360"/>
              <a:gd name="T111" fmla="*/ 2147483647 h 36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60" h="360">
                <a:moveTo>
                  <a:pt x="0" y="166"/>
                </a:moveTo>
                <a:cubicBezTo>
                  <a:pt x="0" y="165"/>
                  <a:pt x="0" y="164"/>
                  <a:pt x="0" y="164"/>
                </a:cubicBezTo>
                <a:cubicBezTo>
                  <a:pt x="1" y="163"/>
                  <a:pt x="6" y="162"/>
                  <a:pt x="13" y="161"/>
                </a:cubicBezTo>
                <a:cubicBezTo>
                  <a:pt x="16" y="161"/>
                  <a:pt x="18" y="160"/>
                  <a:pt x="20" y="160"/>
                </a:cubicBezTo>
                <a:cubicBezTo>
                  <a:pt x="27" y="159"/>
                  <a:pt x="28" y="159"/>
                  <a:pt x="28" y="158"/>
                </a:cubicBezTo>
                <a:cubicBezTo>
                  <a:pt x="29" y="157"/>
                  <a:pt x="30" y="156"/>
                  <a:pt x="30" y="152"/>
                </a:cubicBezTo>
                <a:cubicBezTo>
                  <a:pt x="30" y="152"/>
                  <a:pt x="30" y="152"/>
                  <a:pt x="30" y="152"/>
                </a:cubicBezTo>
                <a:cubicBezTo>
                  <a:pt x="30" y="152"/>
                  <a:pt x="30" y="152"/>
                  <a:pt x="30" y="152"/>
                </a:cubicBezTo>
                <a:cubicBezTo>
                  <a:pt x="31" y="151"/>
                  <a:pt x="31" y="150"/>
                  <a:pt x="31" y="148"/>
                </a:cubicBezTo>
                <a:cubicBezTo>
                  <a:pt x="31" y="147"/>
                  <a:pt x="31" y="146"/>
                  <a:pt x="31" y="145"/>
                </a:cubicBezTo>
                <a:cubicBezTo>
                  <a:pt x="30" y="144"/>
                  <a:pt x="29" y="143"/>
                  <a:pt x="24" y="141"/>
                </a:cubicBezTo>
                <a:cubicBezTo>
                  <a:pt x="22" y="139"/>
                  <a:pt x="20" y="138"/>
                  <a:pt x="18" y="137"/>
                </a:cubicBezTo>
                <a:cubicBezTo>
                  <a:pt x="12" y="133"/>
                  <a:pt x="8" y="130"/>
                  <a:pt x="7" y="129"/>
                </a:cubicBezTo>
                <a:cubicBezTo>
                  <a:pt x="7" y="129"/>
                  <a:pt x="7" y="129"/>
                  <a:pt x="7" y="128"/>
                </a:cubicBezTo>
                <a:cubicBezTo>
                  <a:pt x="7" y="126"/>
                  <a:pt x="8" y="123"/>
                  <a:pt x="9" y="123"/>
                </a:cubicBezTo>
                <a:cubicBezTo>
                  <a:pt x="10" y="123"/>
                  <a:pt x="15" y="122"/>
                  <a:pt x="22" y="123"/>
                </a:cubicBezTo>
                <a:cubicBezTo>
                  <a:pt x="25" y="123"/>
                  <a:pt x="27" y="124"/>
                  <a:pt x="29" y="124"/>
                </a:cubicBezTo>
                <a:cubicBezTo>
                  <a:pt x="36" y="124"/>
                  <a:pt x="36" y="124"/>
                  <a:pt x="37" y="124"/>
                </a:cubicBezTo>
                <a:cubicBezTo>
                  <a:pt x="38" y="123"/>
                  <a:pt x="39" y="122"/>
                  <a:pt x="41" y="119"/>
                </a:cubicBezTo>
                <a:cubicBezTo>
                  <a:pt x="41" y="119"/>
                  <a:pt x="41" y="119"/>
                  <a:pt x="41" y="119"/>
                </a:cubicBezTo>
                <a:cubicBezTo>
                  <a:pt x="41" y="118"/>
                  <a:pt x="41" y="118"/>
                  <a:pt x="41" y="118"/>
                </a:cubicBezTo>
                <a:cubicBezTo>
                  <a:pt x="42" y="116"/>
                  <a:pt x="43" y="114"/>
                  <a:pt x="43" y="113"/>
                </a:cubicBezTo>
                <a:cubicBezTo>
                  <a:pt x="43" y="113"/>
                  <a:pt x="43" y="112"/>
                  <a:pt x="43" y="111"/>
                </a:cubicBezTo>
                <a:cubicBezTo>
                  <a:pt x="42" y="111"/>
                  <a:pt x="42" y="110"/>
                  <a:pt x="38" y="106"/>
                </a:cubicBezTo>
                <a:cubicBezTo>
                  <a:pt x="36" y="104"/>
                  <a:pt x="34" y="103"/>
                  <a:pt x="32" y="101"/>
                </a:cubicBezTo>
                <a:cubicBezTo>
                  <a:pt x="27" y="95"/>
                  <a:pt x="24" y="92"/>
                  <a:pt x="23" y="91"/>
                </a:cubicBezTo>
                <a:cubicBezTo>
                  <a:pt x="24" y="89"/>
                  <a:pt x="26" y="86"/>
                  <a:pt x="27" y="85"/>
                </a:cubicBezTo>
                <a:cubicBezTo>
                  <a:pt x="28" y="85"/>
                  <a:pt x="32" y="86"/>
                  <a:pt x="40" y="88"/>
                </a:cubicBezTo>
                <a:cubicBezTo>
                  <a:pt x="42" y="89"/>
                  <a:pt x="44" y="90"/>
                  <a:pt x="46" y="91"/>
                </a:cubicBezTo>
                <a:cubicBezTo>
                  <a:pt x="52" y="93"/>
                  <a:pt x="53" y="93"/>
                  <a:pt x="54" y="93"/>
                </a:cubicBezTo>
                <a:cubicBezTo>
                  <a:pt x="55" y="92"/>
                  <a:pt x="56" y="92"/>
                  <a:pt x="58" y="88"/>
                </a:cubicBezTo>
                <a:cubicBezTo>
                  <a:pt x="59" y="88"/>
                  <a:pt x="59" y="88"/>
                  <a:pt x="59" y="88"/>
                </a:cubicBezTo>
                <a:cubicBezTo>
                  <a:pt x="59" y="88"/>
                  <a:pt x="59" y="88"/>
                  <a:pt x="59" y="88"/>
                </a:cubicBezTo>
                <a:cubicBezTo>
                  <a:pt x="62" y="84"/>
                  <a:pt x="62" y="83"/>
                  <a:pt x="62" y="83"/>
                </a:cubicBezTo>
                <a:cubicBezTo>
                  <a:pt x="62" y="82"/>
                  <a:pt x="62" y="82"/>
                  <a:pt x="62" y="82"/>
                </a:cubicBezTo>
                <a:cubicBezTo>
                  <a:pt x="62" y="81"/>
                  <a:pt x="62" y="80"/>
                  <a:pt x="59" y="75"/>
                </a:cubicBezTo>
                <a:cubicBezTo>
                  <a:pt x="57" y="73"/>
                  <a:pt x="56" y="71"/>
                  <a:pt x="54" y="69"/>
                </a:cubicBezTo>
                <a:cubicBezTo>
                  <a:pt x="51" y="63"/>
                  <a:pt x="49" y="58"/>
                  <a:pt x="48" y="57"/>
                </a:cubicBezTo>
                <a:cubicBezTo>
                  <a:pt x="49" y="56"/>
                  <a:pt x="52" y="53"/>
                  <a:pt x="53" y="52"/>
                </a:cubicBezTo>
                <a:cubicBezTo>
                  <a:pt x="54" y="53"/>
                  <a:pt x="58" y="55"/>
                  <a:pt x="64" y="59"/>
                </a:cubicBezTo>
                <a:cubicBezTo>
                  <a:pt x="67" y="60"/>
                  <a:pt x="69" y="61"/>
                  <a:pt x="70" y="62"/>
                </a:cubicBezTo>
                <a:cubicBezTo>
                  <a:pt x="76" y="66"/>
                  <a:pt x="77" y="66"/>
                  <a:pt x="78" y="66"/>
                </a:cubicBezTo>
                <a:cubicBezTo>
                  <a:pt x="79" y="66"/>
                  <a:pt x="80" y="65"/>
                  <a:pt x="83" y="63"/>
                </a:cubicBezTo>
                <a:cubicBezTo>
                  <a:pt x="84" y="63"/>
                  <a:pt x="84" y="63"/>
                  <a:pt x="84" y="63"/>
                </a:cubicBezTo>
                <a:cubicBezTo>
                  <a:pt x="84" y="62"/>
                  <a:pt x="84" y="62"/>
                  <a:pt x="84" y="62"/>
                </a:cubicBezTo>
                <a:cubicBezTo>
                  <a:pt x="87" y="60"/>
                  <a:pt x="88" y="59"/>
                  <a:pt x="88" y="57"/>
                </a:cubicBezTo>
                <a:cubicBezTo>
                  <a:pt x="88" y="56"/>
                  <a:pt x="88" y="56"/>
                  <a:pt x="86" y="50"/>
                </a:cubicBezTo>
                <a:cubicBezTo>
                  <a:pt x="85" y="48"/>
                  <a:pt x="84" y="46"/>
                  <a:pt x="84" y="43"/>
                </a:cubicBezTo>
                <a:cubicBezTo>
                  <a:pt x="81" y="36"/>
                  <a:pt x="80" y="31"/>
                  <a:pt x="80" y="30"/>
                </a:cubicBezTo>
                <a:cubicBezTo>
                  <a:pt x="81" y="29"/>
                  <a:pt x="84" y="27"/>
                  <a:pt x="86" y="27"/>
                </a:cubicBezTo>
                <a:cubicBezTo>
                  <a:pt x="87" y="27"/>
                  <a:pt x="90" y="30"/>
                  <a:pt x="96" y="35"/>
                </a:cubicBezTo>
                <a:cubicBezTo>
                  <a:pt x="97" y="37"/>
                  <a:pt x="99" y="39"/>
                  <a:pt x="100" y="40"/>
                </a:cubicBezTo>
                <a:cubicBezTo>
                  <a:pt x="105" y="45"/>
                  <a:pt x="106" y="45"/>
                  <a:pt x="107" y="46"/>
                </a:cubicBezTo>
                <a:cubicBezTo>
                  <a:pt x="108" y="46"/>
                  <a:pt x="109" y="46"/>
                  <a:pt x="112" y="44"/>
                </a:cubicBezTo>
                <a:cubicBezTo>
                  <a:pt x="114" y="44"/>
                  <a:pt x="114" y="44"/>
                  <a:pt x="114" y="44"/>
                </a:cubicBezTo>
                <a:cubicBezTo>
                  <a:pt x="114" y="43"/>
                  <a:pt x="114" y="43"/>
                  <a:pt x="114" y="43"/>
                </a:cubicBezTo>
                <a:cubicBezTo>
                  <a:pt x="118" y="42"/>
                  <a:pt x="118" y="40"/>
                  <a:pt x="119" y="40"/>
                </a:cubicBezTo>
                <a:cubicBezTo>
                  <a:pt x="119" y="39"/>
                  <a:pt x="119" y="39"/>
                  <a:pt x="119" y="39"/>
                </a:cubicBezTo>
                <a:cubicBezTo>
                  <a:pt x="119" y="39"/>
                  <a:pt x="119" y="39"/>
                  <a:pt x="119" y="39"/>
                </a:cubicBezTo>
                <a:cubicBezTo>
                  <a:pt x="119" y="38"/>
                  <a:pt x="119" y="36"/>
                  <a:pt x="118" y="32"/>
                </a:cubicBezTo>
                <a:cubicBezTo>
                  <a:pt x="118" y="30"/>
                  <a:pt x="118" y="27"/>
                  <a:pt x="118" y="24"/>
                </a:cubicBezTo>
                <a:cubicBezTo>
                  <a:pt x="117" y="19"/>
                  <a:pt x="117" y="13"/>
                  <a:pt x="117" y="11"/>
                </a:cubicBezTo>
                <a:cubicBezTo>
                  <a:pt x="117" y="11"/>
                  <a:pt x="117" y="11"/>
                  <a:pt x="117" y="11"/>
                </a:cubicBezTo>
                <a:cubicBezTo>
                  <a:pt x="118" y="10"/>
                  <a:pt x="122" y="9"/>
                  <a:pt x="124" y="9"/>
                </a:cubicBezTo>
                <a:cubicBezTo>
                  <a:pt x="124" y="10"/>
                  <a:pt x="127" y="14"/>
                  <a:pt x="131" y="20"/>
                </a:cubicBezTo>
                <a:cubicBezTo>
                  <a:pt x="132" y="22"/>
                  <a:pt x="134" y="24"/>
                  <a:pt x="135" y="26"/>
                </a:cubicBezTo>
                <a:cubicBezTo>
                  <a:pt x="138" y="31"/>
                  <a:pt x="139" y="32"/>
                  <a:pt x="140" y="32"/>
                </a:cubicBezTo>
                <a:cubicBezTo>
                  <a:pt x="140" y="33"/>
                  <a:pt x="142" y="33"/>
                  <a:pt x="146" y="32"/>
                </a:cubicBezTo>
                <a:cubicBezTo>
                  <a:pt x="148" y="33"/>
                  <a:pt x="148" y="33"/>
                  <a:pt x="148" y="33"/>
                </a:cubicBezTo>
                <a:cubicBezTo>
                  <a:pt x="148" y="32"/>
                  <a:pt x="148" y="32"/>
                  <a:pt x="148" y="32"/>
                </a:cubicBezTo>
                <a:cubicBezTo>
                  <a:pt x="150" y="31"/>
                  <a:pt x="152" y="30"/>
                  <a:pt x="153" y="29"/>
                </a:cubicBezTo>
                <a:cubicBezTo>
                  <a:pt x="153" y="29"/>
                  <a:pt x="153" y="28"/>
                  <a:pt x="154" y="24"/>
                </a:cubicBezTo>
                <a:cubicBezTo>
                  <a:pt x="154" y="20"/>
                  <a:pt x="154" y="20"/>
                  <a:pt x="154" y="20"/>
                </a:cubicBezTo>
                <a:cubicBezTo>
                  <a:pt x="155" y="18"/>
                  <a:pt x="155" y="16"/>
                  <a:pt x="155" y="14"/>
                </a:cubicBezTo>
                <a:cubicBezTo>
                  <a:pt x="156" y="7"/>
                  <a:pt x="157" y="3"/>
                  <a:pt x="158" y="1"/>
                </a:cubicBezTo>
                <a:cubicBezTo>
                  <a:pt x="159" y="1"/>
                  <a:pt x="163" y="0"/>
                  <a:pt x="164" y="1"/>
                </a:cubicBezTo>
                <a:cubicBezTo>
                  <a:pt x="165" y="2"/>
                  <a:pt x="167" y="6"/>
                  <a:pt x="169" y="13"/>
                </a:cubicBezTo>
                <a:cubicBezTo>
                  <a:pt x="170" y="15"/>
                  <a:pt x="171" y="18"/>
                  <a:pt x="172" y="20"/>
                </a:cubicBezTo>
                <a:cubicBezTo>
                  <a:pt x="173" y="26"/>
                  <a:pt x="174" y="27"/>
                  <a:pt x="175" y="27"/>
                </a:cubicBezTo>
                <a:cubicBezTo>
                  <a:pt x="175" y="28"/>
                  <a:pt x="177" y="28"/>
                  <a:pt x="181" y="28"/>
                </a:cubicBezTo>
                <a:cubicBezTo>
                  <a:pt x="181" y="29"/>
                  <a:pt x="181" y="29"/>
                  <a:pt x="181" y="29"/>
                </a:cubicBezTo>
                <a:cubicBezTo>
                  <a:pt x="182" y="28"/>
                  <a:pt x="182" y="28"/>
                  <a:pt x="182" y="28"/>
                </a:cubicBezTo>
                <a:cubicBezTo>
                  <a:pt x="187" y="29"/>
                  <a:pt x="188" y="28"/>
                  <a:pt x="188" y="27"/>
                </a:cubicBezTo>
                <a:cubicBezTo>
                  <a:pt x="189" y="27"/>
                  <a:pt x="189" y="26"/>
                  <a:pt x="191" y="21"/>
                </a:cubicBezTo>
                <a:cubicBezTo>
                  <a:pt x="192" y="18"/>
                  <a:pt x="193" y="16"/>
                  <a:pt x="194" y="13"/>
                </a:cubicBezTo>
                <a:cubicBezTo>
                  <a:pt x="197" y="7"/>
                  <a:pt x="199" y="2"/>
                  <a:pt x="200" y="1"/>
                </a:cubicBezTo>
                <a:cubicBezTo>
                  <a:pt x="201" y="1"/>
                  <a:pt x="205" y="1"/>
                  <a:pt x="206" y="2"/>
                </a:cubicBezTo>
                <a:cubicBezTo>
                  <a:pt x="207" y="3"/>
                  <a:pt x="207" y="8"/>
                  <a:pt x="208" y="15"/>
                </a:cubicBezTo>
                <a:cubicBezTo>
                  <a:pt x="208" y="18"/>
                  <a:pt x="209" y="20"/>
                  <a:pt x="209" y="22"/>
                </a:cubicBezTo>
                <a:cubicBezTo>
                  <a:pt x="209" y="29"/>
                  <a:pt x="209" y="30"/>
                  <a:pt x="210" y="30"/>
                </a:cubicBezTo>
                <a:cubicBezTo>
                  <a:pt x="211" y="31"/>
                  <a:pt x="212" y="32"/>
                  <a:pt x="216" y="33"/>
                </a:cubicBezTo>
                <a:cubicBezTo>
                  <a:pt x="216" y="33"/>
                  <a:pt x="216" y="33"/>
                  <a:pt x="216" y="33"/>
                </a:cubicBezTo>
                <a:cubicBezTo>
                  <a:pt x="217" y="33"/>
                  <a:pt x="217" y="33"/>
                  <a:pt x="217" y="33"/>
                </a:cubicBezTo>
                <a:cubicBezTo>
                  <a:pt x="221" y="34"/>
                  <a:pt x="222" y="34"/>
                  <a:pt x="223" y="33"/>
                </a:cubicBezTo>
                <a:cubicBezTo>
                  <a:pt x="224" y="33"/>
                  <a:pt x="225" y="32"/>
                  <a:pt x="228" y="28"/>
                </a:cubicBezTo>
                <a:cubicBezTo>
                  <a:pt x="229" y="26"/>
                  <a:pt x="230" y="23"/>
                  <a:pt x="232" y="21"/>
                </a:cubicBezTo>
                <a:cubicBezTo>
                  <a:pt x="236" y="15"/>
                  <a:pt x="239" y="12"/>
                  <a:pt x="240" y="11"/>
                </a:cubicBezTo>
                <a:cubicBezTo>
                  <a:pt x="242" y="11"/>
                  <a:pt x="246" y="12"/>
                  <a:pt x="247" y="13"/>
                </a:cubicBezTo>
                <a:cubicBezTo>
                  <a:pt x="247" y="14"/>
                  <a:pt x="247" y="18"/>
                  <a:pt x="246" y="24"/>
                </a:cubicBezTo>
                <a:cubicBezTo>
                  <a:pt x="246" y="25"/>
                  <a:pt x="245" y="26"/>
                  <a:pt x="245" y="26"/>
                </a:cubicBezTo>
                <a:cubicBezTo>
                  <a:pt x="245" y="29"/>
                  <a:pt x="245" y="31"/>
                  <a:pt x="244" y="33"/>
                </a:cubicBezTo>
                <a:cubicBezTo>
                  <a:pt x="244" y="35"/>
                  <a:pt x="244" y="37"/>
                  <a:pt x="244" y="38"/>
                </a:cubicBezTo>
                <a:cubicBezTo>
                  <a:pt x="243" y="40"/>
                  <a:pt x="243" y="41"/>
                  <a:pt x="244" y="41"/>
                </a:cubicBezTo>
                <a:cubicBezTo>
                  <a:pt x="244" y="42"/>
                  <a:pt x="245" y="43"/>
                  <a:pt x="249" y="45"/>
                </a:cubicBezTo>
                <a:cubicBezTo>
                  <a:pt x="249" y="47"/>
                  <a:pt x="249" y="47"/>
                  <a:pt x="249" y="47"/>
                </a:cubicBezTo>
                <a:cubicBezTo>
                  <a:pt x="250" y="46"/>
                  <a:pt x="250" y="46"/>
                  <a:pt x="250" y="46"/>
                </a:cubicBezTo>
                <a:cubicBezTo>
                  <a:pt x="253" y="48"/>
                  <a:pt x="255" y="48"/>
                  <a:pt x="256" y="47"/>
                </a:cubicBezTo>
                <a:cubicBezTo>
                  <a:pt x="257" y="47"/>
                  <a:pt x="257" y="47"/>
                  <a:pt x="261" y="43"/>
                </a:cubicBezTo>
                <a:cubicBezTo>
                  <a:pt x="263" y="41"/>
                  <a:pt x="265" y="39"/>
                  <a:pt x="267" y="38"/>
                </a:cubicBezTo>
                <a:cubicBezTo>
                  <a:pt x="273" y="33"/>
                  <a:pt x="276" y="30"/>
                  <a:pt x="278" y="29"/>
                </a:cubicBezTo>
                <a:cubicBezTo>
                  <a:pt x="279" y="30"/>
                  <a:pt x="283" y="32"/>
                  <a:pt x="283" y="33"/>
                </a:cubicBezTo>
                <a:cubicBezTo>
                  <a:pt x="283" y="35"/>
                  <a:pt x="281" y="40"/>
                  <a:pt x="279" y="46"/>
                </a:cubicBezTo>
                <a:cubicBezTo>
                  <a:pt x="278" y="48"/>
                  <a:pt x="277" y="50"/>
                  <a:pt x="276" y="52"/>
                </a:cubicBezTo>
                <a:cubicBezTo>
                  <a:pt x="275" y="56"/>
                  <a:pt x="274" y="58"/>
                  <a:pt x="274" y="59"/>
                </a:cubicBezTo>
                <a:cubicBezTo>
                  <a:pt x="274" y="59"/>
                  <a:pt x="274" y="59"/>
                  <a:pt x="274" y="59"/>
                </a:cubicBezTo>
                <a:cubicBezTo>
                  <a:pt x="274" y="60"/>
                  <a:pt x="274" y="60"/>
                  <a:pt x="274" y="60"/>
                </a:cubicBezTo>
                <a:cubicBezTo>
                  <a:pt x="274" y="61"/>
                  <a:pt x="275" y="62"/>
                  <a:pt x="278" y="64"/>
                </a:cubicBezTo>
                <a:cubicBezTo>
                  <a:pt x="278" y="66"/>
                  <a:pt x="278" y="66"/>
                  <a:pt x="278" y="66"/>
                </a:cubicBezTo>
                <a:cubicBezTo>
                  <a:pt x="279" y="66"/>
                  <a:pt x="279" y="66"/>
                  <a:pt x="279" y="66"/>
                </a:cubicBezTo>
                <a:cubicBezTo>
                  <a:pt x="282" y="68"/>
                  <a:pt x="283" y="69"/>
                  <a:pt x="284" y="69"/>
                </a:cubicBezTo>
                <a:cubicBezTo>
                  <a:pt x="285" y="69"/>
                  <a:pt x="286" y="68"/>
                  <a:pt x="291" y="65"/>
                </a:cubicBezTo>
                <a:cubicBezTo>
                  <a:pt x="293" y="64"/>
                  <a:pt x="295" y="63"/>
                  <a:pt x="298" y="62"/>
                </a:cubicBezTo>
                <a:cubicBezTo>
                  <a:pt x="304" y="58"/>
                  <a:pt x="308" y="56"/>
                  <a:pt x="310" y="56"/>
                </a:cubicBezTo>
                <a:cubicBezTo>
                  <a:pt x="311" y="57"/>
                  <a:pt x="314" y="60"/>
                  <a:pt x="314" y="61"/>
                </a:cubicBezTo>
                <a:cubicBezTo>
                  <a:pt x="314" y="62"/>
                  <a:pt x="312" y="66"/>
                  <a:pt x="307" y="72"/>
                </a:cubicBezTo>
                <a:cubicBezTo>
                  <a:pt x="306" y="74"/>
                  <a:pt x="305" y="76"/>
                  <a:pt x="303" y="78"/>
                </a:cubicBezTo>
                <a:cubicBezTo>
                  <a:pt x="300" y="83"/>
                  <a:pt x="299" y="84"/>
                  <a:pt x="299" y="85"/>
                </a:cubicBezTo>
                <a:cubicBezTo>
                  <a:pt x="299" y="85"/>
                  <a:pt x="299" y="85"/>
                  <a:pt x="299" y="85"/>
                </a:cubicBezTo>
                <a:cubicBezTo>
                  <a:pt x="299" y="85"/>
                  <a:pt x="299" y="85"/>
                  <a:pt x="299" y="85"/>
                </a:cubicBezTo>
                <a:cubicBezTo>
                  <a:pt x="299" y="86"/>
                  <a:pt x="300" y="88"/>
                  <a:pt x="302" y="90"/>
                </a:cubicBezTo>
                <a:cubicBezTo>
                  <a:pt x="302" y="93"/>
                  <a:pt x="302" y="93"/>
                  <a:pt x="302" y="93"/>
                </a:cubicBezTo>
                <a:cubicBezTo>
                  <a:pt x="303" y="92"/>
                  <a:pt x="303" y="92"/>
                  <a:pt x="303" y="92"/>
                </a:cubicBezTo>
                <a:cubicBezTo>
                  <a:pt x="305" y="95"/>
                  <a:pt x="306" y="96"/>
                  <a:pt x="307" y="96"/>
                </a:cubicBezTo>
                <a:cubicBezTo>
                  <a:pt x="308" y="96"/>
                  <a:pt x="309" y="96"/>
                  <a:pt x="314" y="94"/>
                </a:cubicBezTo>
                <a:cubicBezTo>
                  <a:pt x="317" y="94"/>
                  <a:pt x="319" y="93"/>
                  <a:pt x="322" y="92"/>
                </a:cubicBezTo>
                <a:cubicBezTo>
                  <a:pt x="329" y="90"/>
                  <a:pt x="334" y="89"/>
                  <a:pt x="335" y="89"/>
                </a:cubicBezTo>
                <a:cubicBezTo>
                  <a:pt x="336" y="90"/>
                  <a:pt x="338" y="94"/>
                  <a:pt x="338" y="95"/>
                </a:cubicBezTo>
                <a:cubicBezTo>
                  <a:pt x="337" y="96"/>
                  <a:pt x="335" y="99"/>
                  <a:pt x="329" y="105"/>
                </a:cubicBezTo>
                <a:cubicBezTo>
                  <a:pt x="327" y="106"/>
                  <a:pt x="325" y="108"/>
                  <a:pt x="324" y="109"/>
                </a:cubicBezTo>
                <a:cubicBezTo>
                  <a:pt x="319" y="113"/>
                  <a:pt x="318" y="114"/>
                  <a:pt x="318" y="115"/>
                </a:cubicBezTo>
                <a:cubicBezTo>
                  <a:pt x="318" y="115"/>
                  <a:pt x="318" y="115"/>
                  <a:pt x="318" y="115"/>
                </a:cubicBezTo>
                <a:cubicBezTo>
                  <a:pt x="318" y="117"/>
                  <a:pt x="318" y="118"/>
                  <a:pt x="319" y="121"/>
                </a:cubicBezTo>
                <a:cubicBezTo>
                  <a:pt x="319" y="123"/>
                  <a:pt x="319" y="123"/>
                  <a:pt x="319" y="123"/>
                </a:cubicBezTo>
                <a:cubicBezTo>
                  <a:pt x="320" y="123"/>
                  <a:pt x="320" y="123"/>
                  <a:pt x="320" y="123"/>
                </a:cubicBezTo>
                <a:cubicBezTo>
                  <a:pt x="321" y="126"/>
                  <a:pt x="322" y="127"/>
                  <a:pt x="323" y="128"/>
                </a:cubicBezTo>
                <a:cubicBezTo>
                  <a:pt x="324" y="128"/>
                  <a:pt x="325" y="128"/>
                  <a:pt x="331" y="128"/>
                </a:cubicBezTo>
                <a:cubicBezTo>
                  <a:pt x="333" y="128"/>
                  <a:pt x="336" y="127"/>
                  <a:pt x="338" y="127"/>
                </a:cubicBezTo>
                <a:cubicBezTo>
                  <a:pt x="346" y="127"/>
                  <a:pt x="350" y="127"/>
                  <a:pt x="352" y="128"/>
                </a:cubicBezTo>
                <a:cubicBezTo>
                  <a:pt x="352" y="129"/>
                  <a:pt x="354" y="132"/>
                  <a:pt x="353" y="134"/>
                </a:cubicBezTo>
                <a:cubicBezTo>
                  <a:pt x="353" y="134"/>
                  <a:pt x="353" y="134"/>
                  <a:pt x="353" y="134"/>
                </a:cubicBezTo>
                <a:cubicBezTo>
                  <a:pt x="352" y="135"/>
                  <a:pt x="349" y="138"/>
                  <a:pt x="342" y="141"/>
                </a:cubicBezTo>
                <a:cubicBezTo>
                  <a:pt x="340" y="142"/>
                  <a:pt x="338" y="143"/>
                  <a:pt x="336" y="144"/>
                </a:cubicBezTo>
                <a:cubicBezTo>
                  <a:pt x="330" y="147"/>
                  <a:pt x="329" y="148"/>
                  <a:pt x="329" y="149"/>
                </a:cubicBezTo>
                <a:cubicBezTo>
                  <a:pt x="329" y="149"/>
                  <a:pt x="329" y="149"/>
                  <a:pt x="329" y="150"/>
                </a:cubicBezTo>
                <a:cubicBezTo>
                  <a:pt x="329" y="151"/>
                  <a:pt x="329" y="153"/>
                  <a:pt x="329" y="155"/>
                </a:cubicBezTo>
                <a:cubicBezTo>
                  <a:pt x="328" y="157"/>
                  <a:pt x="328" y="157"/>
                  <a:pt x="328" y="157"/>
                </a:cubicBezTo>
                <a:cubicBezTo>
                  <a:pt x="329" y="157"/>
                  <a:pt x="329" y="157"/>
                  <a:pt x="329" y="157"/>
                </a:cubicBezTo>
                <a:cubicBezTo>
                  <a:pt x="330" y="160"/>
                  <a:pt x="331" y="162"/>
                  <a:pt x="331" y="162"/>
                </a:cubicBezTo>
                <a:cubicBezTo>
                  <a:pt x="332" y="163"/>
                  <a:pt x="333" y="163"/>
                  <a:pt x="339" y="164"/>
                </a:cubicBezTo>
                <a:cubicBezTo>
                  <a:pt x="341" y="164"/>
                  <a:pt x="343" y="165"/>
                  <a:pt x="346" y="165"/>
                </a:cubicBezTo>
                <a:cubicBezTo>
                  <a:pt x="353" y="167"/>
                  <a:pt x="358" y="168"/>
                  <a:pt x="359" y="169"/>
                </a:cubicBezTo>
                <a:cubicBezTo>
                  <a:pt x="359" y="170"/>
                  <a:pt x="360" y="172"/>
                  <a:pt x="360" y="174"/>
                </a:cubicBezTo>
                <a:cubicBezTo>
                  <a:pt x="359" y="175"/>
                  <a:pt x="359" y="175"/>
                  <a:pt x="359" y="175"/>
                </a:cubicBezTo>
                <a:cubicBezTo>
                  <a:pt x="358" y="176"/>
                  <a:pt x="354" y="178"/>
                  <a:pt x="347" y="180"/>
                </a:cubicBezTo>
                <a:cubicBezTo>
                  <a:pt x="344" y="180"/>
                  <a:pt x="342" y="181"/>
                  <a:pt x="340" y="181"/>
                </a:cubicBezTo>
                <a:cubicBezTo>
                  <a:pt x="334" y="183"/>
                  <a:pt x="333" y="183"/>
                  <a:pt x="332" y="184"/>
                </a:cubicBezTo>
                <a:cubicBezTo>
                  <a:pt x="332" y="185"/>
                  <a:pt x="331" y="186"/>
                  <a:pt x="331" y="187"/>
                </a:cubicBezTo>
                <a:cubicBezTo>
                  <a:pt x="331" y="188"/>
                  <a:pt x="331" y="189"/>
                  <a:pt x="331" y="190"/>
                </a:cubicBezTo>
                <a:cubicBezTo>
                  <a:pt x="329" y="192"/>
                  <a:pt x="329" y="192"/>
                  <a:pt x="329" y="192"/>
                </a:cubicBezTo>
                <a:cubicBezTo>
                  <a:pt x="331" y="192"/>
                  <a:pt x="331" y="192"/>
                  <a:pt x="331" y="192"/>
                </a:cubicBezTo>
                <a:cubicBezTo>
                  <a:pt x="330" y="195"/>
                  <a:pt x="331" y="197"/>
                  <a:pt x="331" y="198"/>
                </a:cubicBezTo>
                <a:cubicBezTo>
                  <a:pt x="332" y="198"/>
                  <a:pt x="333" y="199"/>
                  <a:pt x="338" y="201"/>
                </a:cubicBezTo>
                <a:cubicBezTo>
                  <a:pt x="340" y="202"/>
                  <a:pt x="343" y="203"/>
                  <a:pt x="345" y="204"/>
                </a:cubicBezTo>
                <a:cubicBezTo>
                  <a:pt x="352" y="207"/>
                  <a:pt x="356" y="210"/>
                  <a:pt x="357" y="210"/>
                </a:cubicBezTo>
                <a:cubicBezTo>
                  <a:pt x="357" y="211"/>
                  <a:pt x="357" y="212"/>
                  <a:pt x="357" y="213"/>
                </a:cubicBezTo>
                <a:cubicBezTo>
                  <a:pt x="356" y="215"/>
                  <a:pt x="356" y="217"/>
                  <a:pt x="355" y="217"/>
                </a:cubicBezTo>
                <a:cubicBezTo>
                  <a:pt x="354" y="217"/>
                  <a:pt x="350" y="218"/>
                  <a:pt x="342" y="218"/>
                </a:cubicBezTo>
                <a:cubicBezTo>
                  <a:pt x="340" y="218"/>
                  <a:pt x="337" y="218"/>
                  <a:pt x="335" y="218"/>
                </a:cubicBezTo>
                <a:cubicBezTo>
                  <a:pt x="329" y="218"/>
                  <a:pt x="328" y="219"/>
                  <a:pt x="327" y="219"/>
                </a:cubicBezTo>
                <a:cubicBezTo>
                  <a:pt x="326" y="220"/>
                  <a:pt x="325" y="221"/>
                  <a:pt x="325" y="225"/>
                </a:cubicBezTo>
                <a:cubicBezTo>
                  <a:pt x="324" y="225"/>
                  <a:pt x="324" y="225"/>
                  <a:pt x="324" y="225"/>
                </a:cubicBezTo>
                <a:cubicBezTo>
                  <a:pt x="324" y="225"/>
                  <a:pt x="324" y="225"/>
                  <a:pt x="324" y="225"/>
                </a:cubicBezTo>
                <a:cubicBezTo>
                  <a:pt x="324" y="227"/>
                  <a:pt x="323" y="229"/>
                  <a:pt x="323" y="230"/>
                </a:cubicBezTo>
                <a:cubicBezTo>
                  <a:pt x="323" y="231"/>
                  <a:pt x="323" y="232"/>
                  <a:pt x="323" y="232"/>
                </a:cubicBezTo>
                <a:cubicBezTo>
                  <a:pt x="324" y="233"/>
                  <a:pt x="324" y="234"/>
                  <a:pt x="329" y="237"/>
                </a:cubicBezTo>
                <a:cubicBezTo>
                  <a:pt x="331" y="238"/>
                  <a:pt x="333" y="240"/>
                  <a:pt x="335" y="242"/>
                </a:cubicBezTo>
                <a:cubicBezTo>
                  <a:pt x="341" y="246"/>
                  <a:pt x="344" y="249"/>
                  <a:pt x="345" y="250"/>
                </a:cubicBezTo>
                <a:cubicBezTo>
                  <a:pt x="345" y="251"/>
                  <a:pt x="345" y="251"/>
                  <a:pt x="345" y="251"/>
                </a:cubicBezTo>
                <a:cubicBezTo>
                  <a:pt x="345" y="253"/>
                  <a:pt x="343" y="256"/>
                  <a:pt x="342" y="257"/>
                </a:cubicBezTo>
                <a:cubicBezTo>
                  <a:pt x="341" y="257"/>
                  <a:pt x="336" y="256"/>
                  <a:pt x="329" y="255"/>
                </a:cubicBezTo>
                <a:cubicBezTo>
                  <a:pt x="327" y="254"/>
                  <a:pt x="324" y="254"/>
                  <a:pt x="322" y="253"/>
                </a:cubicBezTo>
                <a:cubicBezTo>
                  <a:pt x="316" y="252"/>
                  <a:pt x="315" y="252"/>
                  <a:pt x="314" y="252"/>
                </a:cubicBezTo>
                <a:cubicBezTo>
                  <a:pt x="313" y="253"/>
                  <a:pt x="312" y="254"/>
                  <a:pt x="310" y="257"/>
                </a:cubicBezTo>
                <a:cubicBezTo>
                  <a:pt x="310" y="257"/>
                  <a:pt x="310" y="257"/>
                  <a:pt x="310" y="257"/>
                </a:cubicBezTo>
                <a:cubicBezTo>
                  <a:pt x="310" y="258"/>
                  <a:pt x="310" y="258"/>
                  <a:pt x="310" y="258"/>
                </a:cubicBezTo>
                <a:cubicBezTo>
                  <a:pt x="308" y="260"/>
                  <a:pt x="307" y="261"/>
                  <a:pt x="307" y="263"/>
                </a:cubicBezTo>
                <a:cubicBezTo>
                  <a:pt x="307" y="263"/>
                  <a:pt x="307" y="264"/>
                  <a:pt x="307" y="264"/>
                </a:cubicBezTo>
                <a:cubicBezTo>
                  <a:pt x="308" y="265"/>
                  <a:pt x="308" y="266"/>
                  <a:pt x="312" y="270"/>
                </a:cubicBezTo>
                <a:cubicBezTo>
                  <a:pt x="313" y="272"/>
                  <a:pt x="315" y="274"/>
                  <a:pt x="317" y="276"/>
                </a:cubicBezTo>
                <a:cubicBezTo>
                  <a:pt x="321" y="282"/>
                  <a:pt x="324" y="286"/>
                  <a:pt x="324" y="287"/>
                </a:cubicBezTo>
                <a:cubicBezTo>
                  <a:pt x="324" y="288"/>
                  <a:pt x="321" y="292"/>
                  <a:pt x="320" y="292"/>
                </a:cubicBezTo>
                <a:cubicBezTo>
                  <a:pt x="319" y="292"/>
                  <a:pt x="315" y="290"/>
                  <a:pt x="308" y="287"/>
                </a:cubicBezTo>
                <a:cubicBezTo>
                  <a:pt x="306" y="286"/>
                  <a:pt x="303" y="285"/>
                  <a:pt x="302" y="284"/>
                </a:cubicBezTo>
                <a:cubicBezTo>
                  <a:pt x="296" y="281"/>
                  <a:pt x="295" y="281"/>
                  <a:pt x="294" y="281"/>
                </a:cubicBezTo>
                <a:cubicBezTo>
                  <a:pt x="293" y="281"/>
                  <a:pt x="292" y="282"/>
                  <a:pt x="289" y="285"/>
                </a:cubicBezTo>
                <a:cubicBezTo>
                  <a:pt x="288" y="285"/>
                  <a:pt x="288" y="285"/>
                  <a:pt x="288" y="285"/>
                </a:cubicBezTo>
                <a:cubicBezTo>
                  <a:pt x="288" y="286"/>
                  <a:pt x="288" y="286"/>
                  <a:pt x="288" y="286"/>
                </a:cubicBezTo>
                <a:cubicBezTo>
                  <a:pt x="285" y="289"/>
                  <a:pt x="285" y="290"/>
                  <a:pt x="285" y="291"/>
                </a:cubicBezTo>
                <a:cubicBezTo>
                  <a:pt x="284" y="291"/>
                  <a:pt x="284" y="291"/>
                  <a:pt x="284" y="291"/>
                </a:cubicBezTo>
                <a:cubicBezTo>
                  <a:pt x="285" y="292"/>
                  <a:pt x="285" y="293"/>
                  <a:pt x="287" y="298"/>
                </a:cubicBezTo>
                <a:cubicBezTo>
                  <a:pt x="288" y="300"/>
                  <a:pt x="290" y="302"/>
                  <a:pt x="291" y="305"/>
                </a:cubicBezTo>
                <a:cubicBezTo>
                  <a:pt x="294" y="311"/>
                  <a:pt x="295" y="316"/>
                  <a:pt x="296" y="317"/>
                </a:cubicBezTo>
                <a:cubicBezTo>
                  <a:pt x="295" y="319"/>
                  <a:pt x="292" y="321"/>
                  <a:pt x="290" y="321"/>
                </a:cubicBezTo>
                <a:cubicBezTo>
                  <a:pt x="289" y="321"/>
                  <a:pt x="285" y="318"/>
                  <a:pt x="280" y="314"/>
                </a:cubicBezTo>
                <a:cubicBezTo>
                  <a:pt x="278" y="312"/>
                  <a:pt x="276" y="311"/>
                  <a:pt x="274" y="310"/>
                </a:cubicBezTo>
                <a:cubicBezTo>
                  <a:pt x="269" y="305"/>
                  <a:pt x="268" y="305"/>
                  <a:pt x="267" y="305"/>
                </a:cubicBezTo>
                <a:cubicBezTo>
                  <a:pt x="266" y="305"/>
                  <a:pt x="265" y="305"/>
                  <a:pt x="262" y="307"/>
                </a:cubicBezTo>
                <a:cubicBezTo>
                  <a:pt x="261" y="307"/>
                  <a:pt x="261" y="307"/>
                  <a:pt x="261" y="307"/>
                </a:cubicBezTo>
                <a:cubicBezTo>
                  <a:pt x="260" y="308"/>
                  <a:pt x="260" y="308"/>
                  <a:pt x="260" y="308"/>
                </a:cubicBezTo>
                <a:cubicBezTo>
                  <a:pt x="257" y="310"/>
                  <a:pt x="256" y="311"/>
                  <a:pt x="256" y="312"/>
                </a:cubicBezTo>
                <a:cubicBezTo>
                  <a:pt x="256" y="312"/>
                  <a:pt x="256" y="312"/>
                  <a:pt x="256" y="312"/>
                </a:cubicBezTo>
                <a:cubicBezTo>
                  <a:pt x="256" y="313"/>
                  <a:pt x="256" y="313"/>
                  <a:pt x="256" y="313"/>
                </a:cubicBezTo>
                <a:cubicBezTo>
                  <a:pt x="256" y="313"/>
                  <a:pt x="256" y="315"/>
                  <a:pt x="257" y="320"/>
                </a:cubicBezTo>
                <a:cubicBezTo>
                  <a:pt x="258" y="322"/>
                  <a:pt x="258" y="325"/>
                  <a:pt x="259" y="327"/>
                </a:cubicBezTo>
                <a:cubicBezTo>
                  <a:pt x="260" y="334"/>
                  <a:pt x="261" y="339"/>
                  <a:pt x="261" y="340"/>
                </a:cubicBezTo>
                <a:cubicBezTo>
                  <a:pt x="260" y="341"/>
                  <a:pt x="256" y="343"/>
                  <a:pt x="255" y="343"/>
                </a:cubicBezTo>
                <a:cubicBezTo>
                  <a:pt x="254" y="343"/>
                  <a:pt x="251" y="339"/>
                  <a:pt x="246" y="333"/>
                </a:cubicBezTo>
                <a:cubicBezTo>
                  <a:pt x="244" y="331"/>
                  <a:pt x="243" y="330"/>
                  <a:pt x="242" y="328"/>
                </a:cubicBezTo>
                <a:cubicBezTo>
                  <a:pt x="238" y="323"/>
                  <a:pt x="237" y="322"/>
                  <a:pt x="236" y="322"/>
                </a:cubicBezTo>
                <a:cubicBezTo>
                  <a:pt x="235" y="322"/>
                  <a:pt x="234" y="322"/>
                  <a:pt x="230" y="323"/>
                </a:cubicBezTo>
                <a:cubicBezTo>
                  <a:pt x="229" y="323"/>
                  <a:pt x="229" y="323"/>
                  <a:pt x="229" y="323"/>
                </a:cubicBezTo>
                <a:cubicBezTo>
                  <a:pt x="228" y="324"/>
                  <a:pt x="228" y="324"/>
                  <a:pt x="228" y="324"/>
                </a:cubicBezTo>
                <a:cubicBezTo>
                  <a:pt x="226" y="324"/>
                  <a:pt x="224" y="325"/>
                  <a:pt x="223" y="326"/>
                </a:cubicBezTo>
                <a:cubicBezTo>
                  <a:pt x="223" y="327"/>
                  <a:pt x="223" y="327"/>
                  <a:pt x="223" y="328"/>
                </a:cubicBezTo>
                <a:cubicBezTo>
                  <a:pt x="223" y="329"/>
                  <a:pt x="223" y="331"/>
                  <a:pt x="223" y="334"/>
                </a:cubicBezTo>
                <a:cubicBezTo>
                  <a:pt x="223" y="336"/>
                  <a:pt x="223" y="339"/>
                  <a:pt x="223" y="342"/>
                </a:cubicBezTo>
                <a:cubicBezTo>
                  <a:pt x="223" y="346"/>
                  <a:pt x="222" y="350"/>
                  <a:pt x="222" y="353"/>
                </a:cubicBezTo>
                <a:cubicBezTo>
                  <a:pt x="222" y="354"/>
                  <a:pt x="222" y="355"/>
                  <a:pt x="222" y="355"/>
                </a:cubicBezTo>
                <a:cubicBezTo>
                  <a:pt x="220" y="356"/>
                  <a:pt x="216" y="357"/>
                  <a:pt x="215" y="356"/>
                </a:cubicBezTo>
                <a:cubicBezTo>
                  <a:pt x="214" y="355"/>
                  <a:pt x="212" y="351"/>
                  <a:pt x="209" y="345"/>
                </a:cubicBezTo>
                <a:cubicBezTo>
                  <a:pt x="208" y="342"/>
                  <a:pt x="207" y="340"/>
                  <a:pt x="206" y="338"/>
                </a:cubicBezTo>
                <a:cubicBezTo>
                  <a:pt x="203" y="332"/>
                  <a:pt x="203" y="332"/>
                  <a:pt x="202" y="331"/>
                </a:cubicBezTo>
                <a:cubicBezTo>
                  <a:pt x="201" y="331"/>
                  <a:pt x="200" y="330"/>
                  <a:pt x="196" y="331"/>
                </a:cubicBezTo>
                <a:cubicBezTo>
                  <a:pt x="194" y="329"/>
                  <a:pt x="194" y="329"/>
                  <a:pt x="194" y="329"/>
                </a:cubicBezTo>
                <a:cubicBezTo>
                  <a:pt x="194" y="331"/>
                  <a:pt x="194" y="331"/>
                  <a:pt x="194" y="331"/>
                </a:cubicBezTo>
                <a:cubicBezTo>
                  <a:pt x="191" y="331"/>
                  <a:pt x="189" y="332"/>
                  <a:pt x="188" y="333"/>
                </a:cubicBezTo>
                <a:cubicBezTo>
                  <a:pt x="188" y="333"/>
                  <a:pt x="188" y="334"/>
                  <a:pt x="186" y="340"/>
                </a:cubicBezTo>
                <a:cubicBezTo>
                  <a:pt x="186" y="342"/>
                  <a:pt x="185" y="345"/>
                  <a:pt x="184" y="347"/>
                </a:cubicBezTo>
                <a:cubicBezTo>
                  <a:pt x="182" y="354"/>
                  <a:pt x="181" y="359"/>
                  <a:pt x="180" y="360"/>
                </a:cubicBezTo>
                <a:cubicBezTo>
                  <a:pt x="179" y="360"/>
                  <a:pt x="175" y="360"/>
                  <a:pt x="174" y="360"/>
                </a:cubicBezTo>
                <a:cubicBezTo>
                  <a:pt x="173" y="359"/>
                  <a:pt x="172" y="354"/>
                  <a:pt x="170" y="347"/>
                </a:cubicBezTo>
                <a:cubicBezTo>
                  <a:pt x="170" y="345"/>
                  <a:pt x="169" y="342"/>
                  <a:pt x="169" y="340"/>
                </a:cubicBezTo>
                <a:cubicBezTo>
                  <a:pt x="167" y="334"/>
                  <a:pt x="167" y="333"/>
                  <a:pt x="167" y="332"/>
                </a:cubicBezTo>
                <a:cubicBezTo>
                  <a:pt x="166" y="332"/>
                  <a:pt x="165" y="331"/>
                  <a:pt x="161" y="331"/>
                </a:cubicBezTo>
                <a:cubicBezTo>
                  <a:pt x="160" y="330"/>
                  <a:pt x="160" y="330"/>
                  <a:pt x="160" y="330"/>
                </a:cubicBezTo>
                <a:cubicBezTo>
                  <a:pt x="159" y="330"/>
                  <a:pt x="159" y="330"/>
                  <a:pt x="159" y="330"/>
                </a:cubicBezTo>
                <a:cubicBezTo>
                  <a:pt x="155" y="329"/>
                  <a:pt x="154" y="330"/>
                  <a:pt x="153" y="331"/>
                </a:cubicBezTo>
                <a:cubicBezTo>
                  <a:pt x="152" y="331"/>
                  <a:pt x="152" y="332"/>
                  <a:pt x="149" y="337"/>
                </a:cubicBezTo>
                <a:cubicBezTo>
                  <a:pt x="148" y="339"/>
                  <a:pt x="147" y="341"/>
                  <a:pt x="146" y="344"/>
                </a:cubicBezTo>
                <a:cubicBezTo>
                  <a:pt x="142" y="350"/>
                  <a:pt x="140" y="354"/>
                  <a:pt x="139" y="355"/>
                </a:cubicBezTo>
                <a:cubicBezTo>
                  <a:pt x="137" y="355"/>
                  <a:pt x="133" y="354"/>
                  <a:pt x="132" y="354"/>
                </a:cubicBezTo>
                <a:cubicBezTo>
                  <a:pt x="132" y="352"/>
                  <a:pt x="132" y="348"/>
                  <a:pt x="132" y="340"/>
                </a:cubicBezTo>
                <a:cubicBezTo>
                  <a:pt x="132" y="338"/>
                  <a:pt x="132" y="335"/>
                  <a:pt x="132" y="333"/>
                </a:cubicBezTo>
                <a:cubicBezTo>
                  <a:pt x="132" y="327"/>
                  <a:pt x="132" y="326"/>
                  <a:pt x="132" y="325"/>
                </a:cubicBezTo>
                <a:cubicBezTo>
                  <a:pt x="131" y="324"/>
                  <a:pt x="129" y="323"/>
                  <a:pt x="126" y="322"/>
                </a:cubicBezTo>
                <a:cubicBezTo>
                  <a:pt x="126" y="321"/>
                  <a:pt x="126" y="321"/>
                  <a:pt x="126" y="321"/>
                </a:cubicBezTo>
                <a:cubicBezTo>
                  <a:pt x="125" y="322"/>
                  <a:pt x="125" y="322"/>
                  <a:pt x="125" y="322"/>
                </a:cubicBezTo>
                <a:cubicBezTo>
                  <a:pt x="121" y="320"/>
                  <a:pt x="120" y="320"/>
                  <a:pt x="119" y="320"/>
                </a:cubicBezTo>
                <a:cubicBezTo>
                  <a:pt x="118" y="321"/>
                  <a:pt x="117" y="322"/>
                  <a:pt x="114" y="326"/>
                </a:cubicBezTo>
                <a:cubicBezTo>
                  <a:pt x="112" y="328"/>
                  <a:pt x="111" y="330"/>
                  <a:pt x="109" y="332"/>
                </a:cubicBezTo>
                <a:cubicBezTo>
                  <a:pt x="104" y="337"/>
                  <a:pt x="100" y="340"/>
                  <a:pt x="99" y="341"/>
                </a:cubicBezTo>
                <a:cubicBezTo>
                  <a:pt x="98" y="341"/>
                  <a:pt x="94" y="339"/>
                  <a:pt x="93" y="338"/>
                </a:cubicBezTo>
                <a:cubicBezTo>
                  <a:pt x="93" y="338"/>
                  <a:pt x="94" y="337"/>
                  <a:pt x="94" y="337"/>
                </a:cubicBezTo>
                <a:cubicBezTo>
                  <a:pt x="94" y="337"/>
                  <a:pt x="94" y="337"/>
                  <a:pt x="94" y="337"/>
                </a:cubicBezTo>
                <a:cubicBezTo>
                  <a:pt x="94" y="334"/>
                  <a:pt x="95" y="330"/>
                  <a:pt x="96" y="325"/>
                </a:cubicBezTo>
                <a:cubicBezTo>
                  <a:pt x="97" y="323"/>
                  <a:pt x="97" y="320"/>
                  <a:pt x="98" y="318"/>
                </a:cubicBezTo>
                <a:cubicBezTo>
                  <a:pt x="99" y="315"/>
                  <a:pt x="100" y="313"/>
                  <a:pt x="100" y="312"/>
                </a:cubicBezTo>
                <a:cubicBezTo>
                  <a:pt x="100" y="311"/>
                  <a:pt x="100" y="311"/>
                  <a:pt x="100" y="310"/>
                </a:cubicBezTo>
                <a:cubicBezTo>
                  <a:pt x="99" y="309"/>
                  <a:pt x="98" y="308"/>
                  <a:pt x="95" y="306"/>
                </a:cubicBezTo>
                <a:cubicBezTo>
                  <a:pt x="94" y="304"/>
                  <a:pt x="94" y="304"/>
                  <a:pt x="94" y="304"/>
                </a:cubicBezTo>
                <a:cubicBezTo>
                  <a:pt x="93" y="305"/>
                  <a:pt x="93" y="305"/>
                  <a:pt x="93" y="305"/>
                </a:cubicBezTo>
                <a:cubicBezTo>
                  <a:pt x="91" y="303"/>
                  <a:pt x="90" y="303"/>
                  <a:pt x="88" y="303"/>
                </a:cubicBezTo>
                <a:cubicBezTo>
                  <a:pt x="87" y="303"/>
                  <a:pt x="87" y="303"/>
                  <a:pt x="82" y="307"/>
                </a:cubicBezTo>
                <a:cubicBezTo>
                  <a:pt x="80" y="308"/>
                  <a:pt x="78" y="310"/>
                  <a:pt x="76" y="311"/>
                </a:cubicBezTo>
                <a:cubicBezTo>
                  <a:pt x="70" y="315"/>
                  <a:pt x="66" y="318"/>
                  <a:pt x="64" y="318"/>
                </a:cubicBezTo>
                <a:cubicBezTo>
                  <a:pt x="63" y="318"/>
                  <a:pt x="60" y="315"/>
                  <a:pt x="59" y="314"/>
                </a:cubicBezTo>
                <a:cubicBezTo>
                  <a:pt x="60" y="313"/>
                  <a:pt x="62" y="308"/>
                  <a:pt x="65" y="302"/>
                </a:cubicBezTo>
                <a:cubicBezTo>
                  <a:pt x="66" y="300"/>
                  <a:pt x="67" y="298"/>
                  <a:pt x="68" y="296"/>
                </a:cubicBezTo>
                <a:cubicBezTo>
                  <a:pt x="71" y="291"/>
                  <a:pt x="72" y="290"/>
                  <a:pt x="72" y="289"/>
                </a:cubicBezTo>
                <a:cubicBezTo>
                  <a:pt x="72" y="289"/>
                  <a:pt x="72" y="289"/>
                  <a:pt x="72" y="289"/>
                </a:cubicBezTo>
                <a:cubicBezTo>
                  <a:pt x="72" y="288"/>
                  <a:pt x="72" y="288"/>
                  <a:pt x="72" y="288"/>
                </a:cubicBezTo>
                <a:cubicBezTo>
                  <a:pt x="72" y="287"/>
                  <a:pt x="71" y="286"/>
                  <a:pt x="68" y="283"/>
                </a:cubicBezTo>
                <a:cubicBezTo>
                  <a:pt x="68" y="282"/>
                  <a:pt x="68" y="282"/>
                  <a:pt x="68" y="282"/>
                </a:cubicBezTo>
                <a:cubicBezTo>
                  <a:pt x="67" y="282"/>
                  <a:pt x="67" y="282"/>
                  <a:pt x="67" y="282"/>
                </a:cubicBezTo>
                <a:cubicBezTo>
                  <a:pt x="65" y="279"/>
                  <a:pt x="63" y="278"/>
                  <a:pt x="62" y="278"/>
                </a:cubicBezTo>
                <a:cubicBezTo>
                  <a:pt x="61" y="278"/>
                  <a:pt x="61" y="279"/>
                  <a:pt x="55" y="281"/>
                </a:cubicBezTo>
                <a:cubicBezTo>
                  <a:pt x="53" y="282"/>
                  <a:pt x="51" y="283"/>
                  <a:pt x="48" y="284"/>
                </a:cubicBezTo>
                <a:cubicBezTo>
                  <a:pt x="42" y="286"/>
                  <a:pt x="37" y="288"/>
                  <a:pt x="36" y="288"/>
                </a:cubicBezTo>
                <a:cubicBezTo>
                  <a:pt x="34" y="287"/>
                  <a:pt x="32" y="284"/>
                  <a:pt x="32" y="283"/>
                </a:cubicBezTo>
                <a:cubicBezTo>
                  <a:pt x="32" y="281"/>
                  <a:pt x="35" y="278"/>
                  <a:pt x="40" y="272"/>
                </a:cubicBezTo>
                <a:cubicBezTo>
                  <a:pt x="42" y="270"/>
                  <a:pt x="43" y="269"/>
                  <a:pt x="45" y="267"/>
                </a:cubicBezTo>
                <a:cubicBezTo>
                  <a:pt x="49" y="262"/>
                  <a:pt x="49" y="262"/>
                  <a:pt x="50" y="260"/>
                </a:cubicBezTo>
                <a:cubicBezTo>
                  <a:pt x="50" y="260"/>
                  <a:pt x="50" y="258"/>
                  <a:pt x="47" y="255"/>
                </a:cubicBezTo>
                <a:cubicBezTo>
                  <a:pt x="48" y="253"/>
                  <a:pt x="48" y="253"/>
                  <a:pt x="48" y="253"/>
                </a:cubicBezTo>
                <a:cubicBezTo>
                  <a:pt x="46" y="253"/>
                  <a:pt x="46" y="253"/>
                  <a:pt x="46" y="253"/>
                </a:cubicBezTo>
                <a:cubicBezTo>
                  <a:pt x="45" y="250"/>
                  <a:pt x="44" y="249"/>
                  <a:pt x="43" y="249"/>
                </a:cubicBezTo>
                <a:cubicBezTo>
                  <a:pt x="42" y="248"/>
                  <a:pt x="41" y="249"/>
                  <a:pt x="36" y="249"/>
                </a:cubicBezTo>
                <a:cubicBezTo>
                  <a:pt x="33" y="250"/>
                  <a:pt x="31" y="250"/>
                  <a:pt x="28" y="251"/>
                </a:cubicBezTo>
                <a:cubicBezTo>
                  <a:pt x="21" y="252"/>
                  <a:pt x="16" y="252"/>
                  <a:pt x="15" y="252"/>
                </a:cubicBezTo>
                <a:cubicBezTo>
                  <a:pt x="14" y="251"/>
                  <a:pt x="12" y="247"/>
                  <a:pt x="12" y="246"/>
                </a:cubicBezTo>
                <a:cubicBezTo>
                  <a:pt x="13" y="245"/>
                  <a:pt x="16" y="242"/>
                  <a:pt x="22" y="237"/>
                </a:cubicBezTo>
                <a:cubicBezTo>
                  <a:pt x="24" y="236"/>
                  <a:pt x="26" y="235"/>
                  <a:pt x="28" y="234"/>
                </a:cubicBezTo>
                <a:cubicBezTo>
                  <a:pt x="33" y="230"/>
                  <a:pt x="34" y="229"/>
                  <a:pt x="35" y="228"/>
                </a:cubicBezTo>
                <a:cubicBezTo>
                  <a:pt x="35" y="228"/>
                  <a:pt x="35" y="228"/>
                  <a:pt x="35" y="228"/>
                </a:cubicBezTo>
                <a:cubicBezTo>
                  <a:pt x="35" y="226"/>
                  <a:pt x="35" y="225"/>
                  <a:pt x="34" y="222"/>
                </a:cubicBezTo>
                <a:cubicBezTo>
                  <a:pt x="34" y="221"/>
                  <a:pt x="34" y="221"/>
                  <a:pt x="34" y="221"/>
                </a:cubicBezTo>
                <a:cubicBezTo>
                  <a:pt x="33" y="220"/>
                  <a:pt x="33" y="220"/>
                  <a:pt x="33" y="220"/>
                </a:cubicBezTo>
                <a:cubicBezTo>
                  <a:pt x="32" y="217"/>
                  <a:pt x="31" y="216"/>
                  <a:pt x="31" y="215"/>
                </a:cubicBezTo>
                <a:cubicBezTo>
                  <a:pt x="30" y="215"/>
                  <a:pt x="29" y="215"/>
                  <a:pt x="23" y="214"/>
                </a:cubicBezTo>
                <a:cubicBezTo>
                  <a:pt x="21" y="214"/>
                  <a:pt x="18" y="214"/>
                  <a:pt x="16" y="214"/>
                </a:cubicBezTo>
                <a:cubicBezTo>
                  <a:pt x="8" y="213"/>
                  <a:pt x="4" y="212"/>
                  <a:pt x="3" y="212"/>
                </a:cubicBezTo>
                <a:cubicBezTo>
                  <a:pt x="2" y="211"/>
                  <a:pt x="1" y="208"/>
                  <a:pt x="1" y="206"/>
                </a:cubicBezTo>
                <a:cubicBezTo>
                  <a:pt x="1" y="206"/>
                  <a:pt x="1" y="205"/>
                  <a:pt x="1" y="205"/>
                </a:cubicBezTo>
                <a:cubicBezTo>
                  <a:pt x="2" y="205"/>
                  <a:pt x="7" y="202"/>
                  <a:pt x="13" y="200"/>
                </a:cubicBezTo>
                <a:cubicBezTo>
                  <a:pt x="16" y="199"/>
                  <a:pt x="18" y="198"/>
                  <a:pt x="20" y="197"/>
                </a:cubicBezTo>
                <a:cubicBezTo>
                  <a:pt x="26" y="195"/>
                  <a:pt x="27" y="195"/>
                  <a:pt x="27" y="194"/>
                </a:cubicBezTo>
                <a:cubicBezTo>
                  <a:pt x="28" y="193"/>
                  <a:pt x="28" y="193"/>
                  <a:pt x="28" y="192"/>
                </a:cubicBezTo>
                <a:cubicBezTo>
                  <a:pt x="28" y="190"/>
                  <a:pt x="28" y="189"/>
                  <a:pt x="28" y="188"/>
                </a:cubicBezTo>
                <a:cubicBezTo>
                  <a:pt x="29" y="186"/>
                  <a:pt x="29" y="186"/>
                  <a:pt x="29" y="186"/>
                </a:cubicBezTo>
                <a:cubicBezTo>
                  <a:pt x="28" y="185"/>
                  <a:pt x="28" y="185"/>
                  <a:pt x="28" y="185"/>
                </a:cubicBezTo>
                <a:cubicBezTo>
                  <a:pt x="28" y="182"/>
                  <a:pt x="27" y="181"/>
                  <a:pt x="26" y="180"/>
                </a:cubicBezTo>
                <a:cubicBezTo>
                  <a:pt x="26" y="179"/>
                  <a:pt x="25" y="179"/>
                  <a:pt x="20" y="177"/>
                </a:cubicBezTo>
                <a:cubicBezTo>
                  <a:pt x="17" y="177"/>
                  <a:pt x="15" y="176"/>
                  <a:pt x="12" y="175"/>
                </a:cubicBezTo>
                <a:cubicBezTo>
                  <a:pt x="5" y="173"/>
                  <a:pt x="1" y="171"/>
                  <a:pt x="0" y="170"/>
                </a:cubicBezTo>
                <a:cubicBezTo>
                  <a:pt x="0" y="170"/>
                  <a:pt x="0" y="168"/>
                  <a:pt x="0" y="166"/>
                </a:cubicBezTo>
                <a:close/>
                <a:moveTo>
                  <a:pt x="287" y="193"/>
                </a:moveTo>
                <a:cubicBezTo>
                  <a:pt x="295" y="134"/>
                  <a:pt x="253" y="79"/>
                  <a:pt x="193" y="72"/>
                </a:cubicBezTo>
                <a:cubicBezTo>
                  <a:pt x="134" y="64"/>
                  <a:pt x="80" y="106"/>
                  <a:pt x="72" y="165"/>
                </a:cubicBezTo>
                <a:cubicBezTo>
                  <a:pt x="64" y="225"/>
                  <a:pt x="106" y="279"/>
                  <a:pt x="166" y="287"/>
                </a:cubicBezTo>
                <a:cubicBezTo>
                  <a:pt x="225" y="295"/>
                  <a:pt x="280" y="253"/>
                  <a:pt x="287" y="193"/>
                </a:cubicBezTo>
                <a:close/>
              </a:path>
            </a:pathLst>
          </a:custGeom>
          <a:solidFill>
            <a:srgbClr val="BF55DB"/>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93" name="Freeform 6">
            <a:extLst>
              <a:ext uri="{FF2B5EF4-FFF2-40B4-BE49-F238E27FC236}">
                <a16:creationId xmlns:a16="http://schemas.microsoft.com/office/drawing/2014/main" xmlns="" id="{06612F89-EB1D-48E2-8EAD-23874C4ED20D}"/>
              </a:ext>
            </a:extLst>
          </p:cNvPr>
          <p:cNvSpPr>
            <a:spLocks noEditPoints="1"/>
          </p:cNvSpPr>
          <p:nvPr/>
        </p:nvSpPr>
        <p:spPr bwMode="auto">
          <a:xfrm>
            <a:off x="4900613" y="1114425"/>
            <a:ext cx="1887537" cy="1878013"/>
          </a:xfrm>
          <a:custGeom>
            <a:avLst/>
            <a:gdLst>
              <a:gd name="T0" fmla="*/ 2147483647 w 383"/>
              <a:gd name="T1" fmla="*/ 2147483647 h 382"/>
              <a:gd name="T2" fmla="*/ 2147483647 w 383"/>
              <a:gd name="T3" fmla="*/ 2147483647 h 382"/>
              <a:gd name="T4" fmla="*/ 2147483647 w 383"/>
              <a:gd name="T5" fmla="*/ 2147483647 h 382"/>
              <a:gd name="T6" fmla="*/ 2147483647 w 383"/>
              <a:gd name="T7" fmla="*/ 2147483647 h 382"/>
              <a:gd name="T8" fmla="*/ 2147483647 w 383"/>
              <a:gd name="T9" fmla="*/ 2147483647 h 382"/>
              <a:gd name="T10" fmla="*/ 2147483647 w 383"/>
              <a:gd name="T11" fmla="*/ 2147483647 h 382"/>
              <a:gd name="T12" fmla="*/ 2147483647 w 383"/>
              <a:gd name="T13" fmla="*/ 2147483647 h 382"/>
              <a:gd name="T14" fmla="*/ 2147483647 w 383"/>
              <a:gd name="T15" fmla="*/ 2147483647 h 382"/>
              <a:gd name="T16" fmla="*/ 2147483647 w 383"/>
              <a:gd name="T17" fmla="*/ 2147483647 h 382"/>
              <a:gd name="T18" fmla="*/ 2147483647 w 383"/>
              <a:gd name="T19" fmla="*/ 2147483647 h 382"/>
              <a:gd name="T20" fmla="*/ 2147483647 w 383"/>
              <a:gd name="T21" fmla="*/ 2147483647 h 382"/>
              <a:gd name="T22" fmla="*/ 2147483647 w 383"/>
              <a:gd name="T23" fmla="*/ 2147483647 h 382"/>
              <a:gd name="T24" fmla="*/ 2147483647 w 383"/>
              <a:gd name="T25" fmla="*/ 2147483647 h 382"/>
              <a:gd name="T26" fmla="*/ 2147483647 w 383"/>
              <a:gd name="T27" fmla="*/ 2147483647 h 382"/>
              <a:gd name="T28" fmla="*/ 2147483647 w 383"/>
              <a:gd name="T29" fmla="*/ 2147483647 h 382"/>
              <a:gd name="T30" fmla="*/ 2147483647 w 383"/>
              <a:gd name="T31" fmla="*/ 2147483647 h 382"/>
              <a:gd name="T32" fmla="*/ 2147483647 w 383"/>
              <a:gd name="T33" fmla="*/ 2147483647 h 382"/>
              <a:gd name="T34" fmla="*/ 2147483647 w 383"/>
              <a:gd name="T35" fmla="*/ 2147483647 h 382"/>
              <a:gd name="T36" fmla="*/ 2147483647 w 383"/>
              <a:gd name="T37" fmla="*/ 2147483647 h 382"/>
              <a:gd name="T38" fmla="*/ 2147483647 w 383"/>
              <a:gd name="T39" fmla="*/ 2147483647 h 382"/>
              <a:gd name="T40" fmla="*/ 2147483647 w 383"/>
              <a:gd name="T41" fmla="*/ 2147483647 h 382"/>
              <a:gd name="T42" fmla="*/ 2147483647 w 383"/>
              <a:gd name="T43" fmla="*/ 2147483647 h 382"/>
              <a:gd name="T44" fmla="*/ 2147483647 w 383"/>
              <a:gd name="T45" fmla="*/ 2147483647 h 382"/>
              <a:gd name="T46" fmla="*/ 2147483647 w 383"/>
              <a:gd name="T47" fmla="*/ 2147483647 h 382"/>
              <a:gd name="T48" fmla="*/ 2147483647 w 383"/>
              <a:gd name="T49" fmla="*/ 2147483647 h 382"/>
              <a:gd name="T50" fmla="*/ 2147483647 w 383"/>
              <a:gd name="T51" fmla="*/ 2147483647 h 382"/>
              <a:gd name="T52" fmla="*/ 2147483647 w 383"/>
              <a:gd name="T53" fmla="*/ 2147483647 h 382"/>
              <a:gd name="T54" fmla="*/ 2147483647 w 383"/>
              <a:gd name="T55" fmla="*/ 2147483647 h 382"/>
              <a:gd name="T56" fmla="*/ 2147483647 w 383"/>
              <a:gd name="T57" fmla="*/ 2147483647 h 382"/>
              <a:gd name="T58" fmla="*/ 2147483647 w 383"/>
              <a:gd name="T59" fmla="*/ 2147483647 h 382"/>
              <a:gd name="T60" fmla="*/ 2147483647 w 383"/>
              <a:gd name="T61" fmla="*/ 2147483647 h 382"/>
              <a:gd name="T62" fmla="*/ 2147483647 w 383"/>
              <a:gd name="T63" fmla="*/ 2147483647 h 382"/>
              <a:gd name="T64" fmla="*/ 2147483647 w 383"/>
              <a:gd name="T65" fmla="*/ 2147483647 h 382"/>
              <a:gd name="T66" fmla="*/ 2147483647 w 383"/>
              <a:gd name="T67" fmla="*/ 2147483647 h 382"/>
              <a:gd name="T68" fmla="*/ 2147483647 w 383"/>
              <a:gd name="T69" fmla="*/ 2147483647 h 382"/>
              <a:gd name="T70" fmla="*/ 2147483647 w 383"/>
              <a:gd name="T71" fmla="*/ 2147483647 h 382"/>
              <a:gd name="T72" fmla="*/ 2147483647 w 383"/>
              <a:gd name="T73" fmla="*/ 2147483647 h 382"/>
              <a:gd name="T74" fmla="*/ 2147483647 w 383"/>
              <a:gd name="T75" fmla="*/ 2147483647 h 382"/>
              <a:gd name="T76" fmla="*/ 2147483647 w 383"/>
              <a:gd name="T77" fmla="*/ 2147483647 h 382"/>
              <a:gd name="T78" fmla="*/ 2147483647 w 383"/>
              <a:gd name="T79" fmla="*/ 2147483647 h 382"/>
              <a:gd name="T80" fmla="*/ 2147483647 w 383"/>
              <a:gd name="T81" fmla="*/ 2147483647 h 382"/>
              <a:gd name="T82" fmla="*/ 2147483647 w 383"/>
              <a:gd name="T83" fmla="*/ 2147483647 h 382"/>
              <a:gd name="T84" fmla="*/ 2147483647 w 383"/>
              <a:gd name="T85" fmla="*/ 2147483647 h 382"/>
              <a:gd name="T86" fmla="*/ 2147483647 w 383"/>
              <a:gd name="T87" fmla="*/ 2147483647 h 382"/>
              <a:gd name="T88" fmla="*/ 2147483647 w 383"/>
              <a:gd name="T89" fmla="*/ 2147483647 h 382"/>
              <a:gd name="T90" fmla="*/ 2147483647 w 383"/>
              <a:gd name="T91" fmla="*/ 2147483647 h 382"/>
              <a:gd name="T92" fmla="*/ 2147483647 w 383"/>
              <a:gd name="T93" fmla="*/ 2147483647 h 382"/>
              <a:gd name="T94" fmla="*/ 2147483647 w 383"/>
              <a:gd name="T95" fmla="*/ 2147483647 h 382"/>
              <a:gd name="T96" fmla="*/ 2147483647 w 383"/>
              <a:gd name="T97" fmla="*/ 2147483647 h 382"/>
              <a:gd name="T98" fmla="*/ 2147483647 w 383"/>
              <a:gd name="T99" fmla="*/ 2147483647 h 382"/>
              <a:gd name="T100" fmla="*/ 2147483647 w 383"/>
              <a:gd name="T101" fmla="*/ 2147483647 h 382"/>
              <a:gd name="T102" fmla="*/ 2147483647 w 383"/>
              <a:gd name="T103" fmla="*/ 2147483647 h 382"/>
              <a:gd name="T104" fmla="*/ 2147483647 w 383"/>
              <a:gd name="T105" fmla="*/ 2147483647 h 382"/>
              <a:gd name="T106" fmla="*/ 2147483647 w 383"/>
              <a:gd name="T107" fmla="*/ 2147483647 h 382"/>
              <a:gd name="T108" fmla="*/ 2147483647 w 383"/>
              <a:gd name="T109" fmla="*/ 2147483647 h 382"/>
              <a:gd name="T110" fmla="*/ 2147483647 w 383"/>
              <a:gd name="T111" fmla="*/ 2147483647 h 38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83" h="382">
                <a:moveTo>
                  <a:pt x="0" y="201"/>
                </a:moveTo>
                <a:cubicBezTo>
                  <a:pt x="0" y="200"/>
                  <a:pt x="1" y="199"/>
                  <a:pt x="1" y="199"/>
                </a:cubicBezTo>
                <a:cubicBezTo>
                  <a:pt x="2" y="198"/>
                  <a:pt x="6" y="196"/>
                  <a:pt x="14" y="194"/>
                </a:cubicBezTo>
                <a:cubicBezTo>
                  <a:pt x="16" y="193"/>
                  <a:pt x="19" y="193"/>
                  <a:pt x="21" y="192"/>
                </a:cubicBezTo>
                <a:cubicBezTo>
                  <a:pt x="28" y="190"/>
                  <a:pt x="29" y="190"/>
                  <a:pt x="29" y="189"/>
                </a:cubicBezTo>
                <a:cubicBezTo>
                  <a:pt x="30" y="188"/>
                  <a:pt x="31" y="187"/>
                  <a:pt x="31" y="183"/>
                </a:cubicBezTo>
                <a:cubicBezTo>
                  <a:pt x="31" y="182"/>
                  <a:pt x="31" y="182"/>
                  <a:pt x="31" y="182"/>
                </a:cubicBezTo>
                <a:cubicBezTo>
                  <a:pt x="31" y="182"/>
                  <a:pt x="31" y="182"/>
                  <a:pt x="31" y="182"/>
                </a:cubicBezTo>
                <a:cubicBezTo>
                  <a:pt x="31" y="182"/>
                  <a:pt x="31" y="180"/>
                  <a:pt x="31" y="179"/>
                </a:cubicBezTo>
                <a:cubicBezTo>
                  <a:pt x="31" y="177"/>
                  <a:pt x="31" y="176"/>
                  <a:pt x="30" y="175"/>
                </a:cubicBezTo>
                <a:cubicBezTo>
                  <a:pt x="29" y="174"/>
                  <a:pt x="28" y="174"/>
                  <a:pt x="23" y="171"/>
                </a:cubicBezTo>
                <a:cubicBezTo>
                  <a:pt x="21" y="170"/>
                  <a:pt x="18" y="169"/>
                  <a:pt x="15" y="168"/>
                </a:cubicBezTo>
                <a:cubicBezTo>
                  <a:pt x="8" y="165"/>
                  <a:pt x="4" y="162"/>
                  <a:pt x="3" y="162"/>
                </a:cubicBezTo>
                <a:cubicBezTo>
                  <a:pt x="3" y="161"/>
                  <a:pt x="3" y="161"/>
                  <a:pt x="3" y="160"/>
                </a:cubicBezTo>
                <a:cubicBezTo>
                  <a:pt x="3" y="158"/>
                  <a:pt x="4" y="155"/>
                  <a:pt x="4" y="155"/>
                </a:cubicBezTo>
                <a:cubicBezTo>
                  <a:pt x="5" y="154"/>
                  <a:pt x="10" y="153"/>
                  <a:pt x="18" y="153"/>
                </a:cubicBezTo>
                <a:cubicBezTo>
                  <a:pt x="21" y="153"/>
                  <a:pt x="23" y="153"/>
                  <a:pt x="25" y="153"/>
                </a:cubicBezTo>
                <a:cubicBezTo>
                  <a:pt x="32" y="153"/>
                  <a:pt x="33" y="153"/>
                  <a:pt x="34" y="152"/>
                </a:cubicBezTo>
                <a:cubicBezTo>
                  <a:pt x="35" y="151"/>
                  <a:pt x="36" y="150"/>
                  <a:pt x="37" y="146"/>
                </a:cubicBezTo>
                <a:cubicBezTo>
                  <a:pt x="37" y="146"/>
                  <a:pt x="37" y="146"/>
                  <a:pt x="37" y="146"/>
                </a:cubicBezTo>
                <a:cubicBezTo>
                  <a:pt x="37" y="145"/>
                  <a:pt x="37" y="145"/>
                  <a:pt x="37" y="145"/>
                </a:cubicBezTo>
                <a:cubicBezTo>
                  <a:pt x="38" y="143"/>
                  <a:pt x="38" y="141"/>
                  <a:pt x="38" y="140"/>
                </a:cubicBezTo>
                <a:cubicBezTo>
                  <a:pt x="38" y="139"/>
                  <a:pt x="38" y="139"/>
                  <a:pt x="38" y="138"/>
                </a:cubicBezTo>
                <a:cubicBezTo>
                  <a:pt x="38" y="137"/>
                  <a:pt x="37" y="136"/>
                  <a:pt x="32" y="133"/>
                </a:cubicBezTo>
                <a:cubicBezTo>
                  <a:pt x="30" y="131"/>
                  <a:pt x="28" y="130"/>
                  <a:pt x="26" y="128"/>
                </a:cubicBezTo>
                <a:cubicBezTo>
                  <a:pt x="19" y="123"/>
                  <a:pt x="16" y="120"/>
                  <a:pt x="15" y="119"/>
                </a:cubicBezTo>
                <a:cubicBezTo>
                  <a:pt x="15" y="117"/>
                  <a:pt x="17" y="113"/>
                  <a:pt x="18" y="112"/>
                </a:cubicBezTo>
                <a:cubicBezTo>
                  <a:pt x="19" y="112"/>
                  <a:pt x="24" y="113"/>
                  <a:pt x="32" y="114"/>
                </a:cubicBezTo>
                <a:cubicBezTo>
                  <a:pt x="34" y="115"/>
                  <a:pt x="37" y="115"/>
                  <a:pt x="39" y="116"/>
                </a:cubicBezTo>
                <a:cubicBezTo>
                  <a:pt x="46" y="117"/>
                  <a:pt x="47" y="117"/>
                  <a:pt x="48" y="117"/>
                </a:cubicBezTo>
                <a:cubicBezTo>
                  <a:pt x="48" y="116"/>
                  <a:pt x="49" y="116"/>
                  <a:pt x="52" y="112"/>
                </a:cubicBezTo>
                <a:cubicBezTo>
                  <a:pt x="52" y="111"/>
                  <a:pt x="52" y="111"/>
                  <a:pt x="52" y="111"/>
                </a:cubicBezTo>
                <a:cubicBezTo>
                  <a:pt x="52" y="111"/>
                  <a:pt x="52" y="111"/>
                  <a:pt x="52" y="111"/>
                </a:cubicBezTo>
                <a:cubicBezTo>
                  <a:pt x="55" y="107"/>
                  <a:pt x="55" y="105"/>
                  <a:pt x="55" y="105"/>
                </a:cubicBezTo>
                <a:cubicBezTo>
                  <a:pt x="55" y="105"/>
                  <a:pt x="55" y="104"/>
                  <a:pt x="55" y="104"/>
                </a:cubicBezTo>
                <a:cubicBezTo>
                  <a:pt x="54" y="103"/>
                  <a:pt x="54" y="102"/>
                  <a:pt x="50" y="98"/>
                </a:cubicBezTo>
                <a:cubicBezTo>
                  <a:pt x="48" y="96"/>
                  <a:pt x="46" y="94"/>
                  <a:pt x="45" y="91"/>
                </a:cubicBezTo>
                <a:cubicBezTo>
                  <a:pt x="40" y="85"/>
                  <a:pt x="37" y="81"/>
                  <a:pt x="36" y="80"/>
                </a:cubicBezTo>
                <a:cubicBezTo>
                  <a:pt x="37" y="79"/>
                  <a:pt x="39" y="75"/>
                  <a:pt x="41" y="74"/>
                </a:cubicBezTo>
                <a:cubicBezTo>
                  <a:pt x="42" y="75"/>
                  <a:pt x="47" y="76"/>
                  <a:pt x="54" y="79"/>
                </a:cubicBezTo>
                <a:cubicBezTo>
                  <a:pt x="56" y="80"/>
                  <a:pt x="58" y="81"/>
                  <a:pt x="61" y="82"/>
                </a:cubicBezTo>
                <a:cubicBezTo>
                  <a:pt x="67" y="85"/>
                  <a:pt x="68" y="86"/>
                  <a:pt x="69" y="85"/>
                </a:cubicBezTo>
                <a:cubicBezTo>
                  <a:pt x="70" y="85"/>
                  <a:pt x="72" y="84"/>
                  <a:pt x="74" y="81"/>
                </a:cubicBezTo>
                <a:cubicBezTo>
                  <a:pt x="75" y="81"/>
                  <a:pt x="75" y="81"/>
                  <a:pt x="75" y="81"/>
                </a:cubicBezTo>
                <a:cubicBezTo>
                  <a:pt x="75" y="80"/>
                  <a:pt x="75" y="80"/>
                  <a:pt x="75" y="80"/>
                </a:cubicBezTo>
                <a:cubicBezTo>
                  <a:pt x="77" y="78"/>
                  <a:pt x="78" y="76"/>
                  <a:pt x="78" y="75"/>
                </a:cubicBezTo>
                <a:cubicBezTo>
                  <a:pt x="78" y="74"/>
                  <a:pt x="78" y="73"/>
                  <a:pt x="75" y="68"/>
                </a:cubicBezTo>
                <a:cubicBezTo>
                  <a:pt x="74" y="66"/>
                  <a:pt x="73" y="63"/>
                  <a:pt x="72" y="60"/>
                </a:cubicBezTo>
                <a:cubicBezTo>
                  <a:pt x="68" y="53"/>
                  <a:pt x="67" y="49"/>
                  <a:pt x="66" y="47"/>
                </a:cubicBezTo>
                <a:cubicBezTo>
                  <a:pt x="67" y="46"/>
                  <a:pt x="70" y="43"/>
                  <a:pt x="72" y="43"/>
                </a:cubicBezTo>
                <a:cubicBezTo>
                  <a:pt x="73" y="43"/>
                  <a:pt x="77" y="46"/>
                  <a:pt x="83" y="51"/>
                </a:cubicBezTo>
                <a:cubicBezTo>
                  <a:pt x="85" y="52"/>
                  <a:pt x="87" y="54"/>
                  <a:pt x="89" y="55"/>
                </a:cubicBezTo>
                <a:cubicBezTo>
                  <a:pt x="95" y="59"/>
                  <a:pt x="95" y="60"/>
                  <a:pt x="97" y="60"/>
                </a:cubicBezTo>
                <a:cubicBezTo>
                  <a:pt x="97" y="60"/>
                  <a:pt x="99" y="60"/>
                  <a:pt x="102" y="57"/>
                </a:cubicBezTo>
                <a:cubicBezTo>
                  <a:pt x="104" y="57"/>
                  <a:pt x="104" y="57"/>
                  <a:pt x="104" y="57"/>
                </a:cubicBezTo>
                <a:cubicBezTo>
                  <a:pt x="104" y="56"/>
                  <a:pt x="104" y="56"/>
                  <a:pt x="104" y="56"/>
                </a:cubicBezTo>
                <a:cubicBezTo>
                  <a:pt x="107" y="54"/>
                  <a:pt x="108" y="53"/>
                  <a:pt x="108" y="52"/>
                </a:cubicBezTo>
                <a:cubicBezTo>
                  <a:pt x="108" y="52"/>
                  <a:pt x="108" y="52"/>
                  <a:pt x="108" y="52"/>
                </a:cubicBezTo>
                <a:cubicBezTo>
                  <a:pt x="109" y="51"/>
                  <a:pt x="109" y="51"/>
                  <a:pt x="109" y="51"/>
                </a:cubicBezTo>
                <a:cubicBezTo>
                  <a:pt x="109" y="50"/>
                  <a:pt x="108" y="48"/>
                  <a:pt x="107" y="44"/>
                </a:cubicBezTo>
                <a:cubicBezTo>
                  <a:pt x="106" y="42"/>
                  <a:pt x="106" y="39"/>
                  <a:pt x="105" y="36"/>
                </a:cubicBezTo>
                <a:cubicBezTo>
                  <a:pt x="104" y="30"/>
                  <a:pt x="103" y="24"/>
                  <a:pt x="103" y="22"/>
                </a:cubicBezTo>
                <a:cubicBezTo>
                  <a:pt x="103" y="22"/>
                  <a:pt x="103" y="22"/>
                  <a:pt x="103" y="22"/>
                </a:cubicBezTo>
                <a:cubicBezTo>
                  <a:pt x="104" y="21"/>
                  <a:pt x="108" y="19"/>
                  <a:pt x="109" y="19"/>
                </a:cubicBezTo>
                <a:cubicBezTo>
                  <a:pt x="110" y="20"/>
                  <a:pt x="114" y="23"/>
                  <a:pt x="119" y="29"/>
                </a:cubicBezTo>
                <a:cubicBezTo>
                  <a:pt x="120" y="31"/>
                  <a:pt x="122" y="33"/>
                  <a:pt x="123" y="35"/>
                </a:cubicBezTo>
                <a:cubicBezTo>
                  <a:pt x="128" y="41"/>
                  <a:pt x="128" y="41"/>
                  <a:pt x="129" y="42"/>
                </a:cubicBezTo>
                <a:cubicBezTo>
                  <a:pt x="130" y="42"/>
                  <a:pt x="132" y="42"/>
                  <a:pt x="136" y="40"/>
                </a:cubicBezTo>
                <a:cubicBezTo>
                  <a:pt x="138" y="41"/>
                  <a:pt x="138" y="41"/>
                  <a:pt x="138" y="41"/>
                </a:cubicBezTo>
                <a:cubicBezTo>
                  <a:pt x="138" y="40"/>
                  <a:pt x="138" y="40"/>
                  <a:pt x="138" y="40"/>
                </a:cubicBezTo>
                <a:cubicBezTo>
                  <a:pt x="141" y="39"/>
                  <a:pt x="142" y="38"/>
                  <a:pt x="143" y="36"/>
                </a:cubicBezTo>
                <a:cubicBezTo>
                  <a:pt x="143" y="36"/>
                  <a:pt x="143" y="35"/>
                  <a:pt x="143" y="30"/>
                </a:cubicBezTo>
                <a:cubicBezTo>
                  <a:pt x="143" y="27"/>
                  <a:pt x="143" y="27"/>
                  <a:pt x="143" y="27"/>
                </a:cubicBezTo>
                <a:cubicBezTo>
                  <a:pt x="143" y="25"/>
                  <a:pt x="143" y="23"/>
                  <a:pt x="143" y="20"/>
                </a:cubicBezTo>
                <a:cubicBezTo>
                  <a:pt x="143" y="13"/>
                  <a:pt x="144" y="8"/>
                  <a:pt x="144" y="6"/>
                </a:cubicBezTo>
                <a:cubicBezTo>
                  <a:pt x="146" y="5"/>
                  <a:pt x="150" y="4"/>
                  <a:pt x="151" y="5"/>
                </a:cubicBezTo>
                <a:cubicBezTo>
                  <a:pt x="152" y="6"/>
                  <a:pt x="155" y="10"/>
                  <a:pt x="158" y="17"/>
                </a:cubicBezTo>
                <a:cubicBezTo>
                  <a:pt x="159" y="19"/>
                  <a:pt x="160" y="22"/>
                  <a:pt x="161" y="24"/>
                </a:cubicBezTo>
                <a:cubicBezTo>
                  <a:pt x="164" y="30"/>
                  <a:pt x="165" y="31"/>
                  <a:pt x="166" y="31"/>
                </a:cubicBezTo>
                <a:cubicBezTo>
                  <a:pt x="166" y="32"/>
                  <a:pt x="168" y="32"/>
                  <a:pt x="172" y="31"/>
                </a:cubicBezTo>
                <a:cubicBezTo>
                  <a:pt x="173" y="32"/>
                  <a:pt x="173" y="32"/>
                  <a:pt x="173" y="32"/>
                </a:cubicBezTo>
                <a:cubicBezTo>
                  <a:pt x="173" y="31"/>
                  <a:pt x="173" y="31"/>
                  <a:pt x="173" y="31"/>
                </a:cubicBezTo>
                <a:cubicBezTo>
                  <a:pt x="178" y="31"/>
                  <a:pt x="179" y="30"/>
                  <a:pt x="180" y="30"/>
                </a:cubicBezTo>
                <a:cubicBezTo>
                  <a:pt x="181" y="29"/>
                  <a:pt x="181" y="28"/>
                  <a:pt x="182" y="22"/>
                </a:cubicBezTo>
                <a:cubicBezTo>
                  <a:pt x="183" y="20"/>
                  <a:pt x="183" y="17"/>
                  <a:pt x="184" y="14"/>
                </a:cubicBezTo>
                <a:cubicBezTo>
                  <a:pt x="186" y="7"/>
                  <a:pt x="188" y="2"/>
                  <a:pt x="188" y="1"/>
                </a:cubicBezTo>
                <a:cubicBezTo>
                  <a:pt x="190" y="0"/>
                  <a:pt x="194" y="0"/>
                  <a:pt x="195" y="1"/>
                </a:cubicBezTo>
                <a:cubicBezTo>
                  <a:pt x="196" y="2"/>
                  <a:pt x="198" y="6"/>
                  <a:pt x="199" y="14"/>
                </a:cubicBezTo>
                <a:cubicBezTo>
                  <a:pt x="200" y="17"/>
                  <a:pt x="200" y="19"/>
                  <a:pt x="201" y="21"/>
                </a:cubicBezTo>
                <a:cubicBezTo>
                  <a:pt x="202" y="28"/>
                  <a:pt x="202" y="29"/>
                  <a:pt x="203" y="30"/>
                </a:cubicBezTo>
                <a:cubicBezTo>
                  <a:pt x="204" y="30"/>
                  <a:pt x="205" y="31"/>
                  <a:pt x="209" y="31"/>
                </a:cubicBezTo>
                <a:cubicBezTo>
                  <a:pt x="210" y="32"/>
                  <a:pt x="210" y="32"/>
                  <a:pt x="210" y="32"/>
                </a:cubicBezTo>
                <a:cubicBezTo>
                  <a:pt x="211" y="32"/>
                  <a:pt x="211" y="32"/>
                  <a:pt x="211" y="32"/>
                </a:cubicBezTo>
                <a:cubicBezTo>
                  <a:pt x="215" y="32"/>
                  <a:pt x="217" y="32"/>
                  <a:pt x="218" y="31"/>
                </a:cubicBezTo>
                <a:cubicBezTo>
                  <a:pt x="218" y="31"/>
                  <a:pt x="219" y="30"/>
                  <a:pt x="221" y="24"/>
                </a:cubicBezTo>
                <a:cubicBezTo>
                  <a:pt x="223" y="22"/>
                  <a:pt x="224" y="20"/>
                  <a:pt x="225" y="17"/>
                </a:cubicBezTo>
                <a:cubicBezTo>
                  <a:pt x="229" y="10"/>
                  <a:pt x="232" y="6"/>
                  <a:pt x="232" y="5"/>
                </a:cubicBezTo>
                <a:cubicBezTo>
                  <a:pt x="234" y="5"/>
                  <a:pt x="238" y="6"/>
                  <a:pt x="239" y="7"/>
                </a:cubicBezTo>
                <a:cubicBezTo>
                  <a:pt x="240" y="8"/>
                  <a:pt x="240" y="11"/>
                  <a:pt x="240" y="18"/>
                </a:cubicBezTo>
                <a:cubicBezTo>
                  <a:pt x="240" y="19"/>
                  <a:pt x="240" y="20"/>
                  <a:pt x="240" y="21"/>
                </a:cubicBezTo>
                <a:cubicBezTo>
                  <a:pt x="240" y="23"/>
                  <a:pt x="240" y="26"/>
                  <a:pt x="240" y="28"/>
                </a:cubicBezTo>
                <a:cubicBezTo>
                  <a:pt x="240" y="30"/>
                  <a:pt x="240" y="32"/>
                  <a:pt x="240" y="33"/>
                </a:cubicBezTo>
                <a:cubicBezTo>
                  <a:pt x="240" y="35"/>
                  <a:pt x="240" y="36"/>
                  <a:pt x="240" y="37"/>
                </a:cubicBezTo>
                <a:cubicBezTo>
                  <a:pt x="241" y="38"/>
                  <a:pt x="242" y="39"/>
                  <a:pt x="246" y="40"/>
                </a:cubicBezTo>
                <a:cubicBezTo>
                  <a:pt x="247" y="41"/>
                  <a:pt x="247" y="41"/>
                  <a:pt x="247" y="41"/>
                </a:cubicBezTo>
                <a:cubicBezTo>
                  <a:pt x="248" y="41"/>
                  <a:pt x="248" y="41"/>
                  <a:pt x="248" y="41"/>
                </a:cubicBezTo>
                <a:cubicBezTo>
                  <a:pt x="251" y="42"/>
                  <a:pt x="253" y="42"/>
                  <a:pt x="254" y="41"/>
                </a:cubicBezTo>
                <a:cubicBezTo>
                  <a:pt x="255" y="41"/>
                  <a:pt x="255" y="40"/>
                  <a:pt x="259" y="36"/>
                </a:cubicBezTo>
                <a:cubicBezTo>
                  <a:pt x="261" y="34"/>
                  <a:pt x="263" y="32"/>
                  <a:pt x="265" y="30"/>
                </a:cubicBezTo>
                <a:cubicBezTo>
                  <a:pt x="270" y="24"/>
                  <a:pt x="273" y="20"/>
                  <a:pt x="274" y="19"/>
                </a:cubicBezTo>
                <a:cubicBezTo>
                  <a:pt x="276" y="19"/>
                  <a:pt x="280" y="21"/>
                  <a:pt x="281" y="23"/>
                </a:cubicBezTo>
                <a:cubicBezTo>
                  <a:pt x="281" y="25"/>
                  <a:pt x="280" y="30"/>
                  <a:pt x="278" y="36"/>
                </a:cubicBezTo>
                <a:cubicBezTo>
                  <a:pt x="277" y="39"/>
                  <a:pt x="277" y="41"/>
                  <a:pt x="276" y="44"/>
                </a:cubicBezTo>
                <a:cubicBezTo>
                  <a:pt x="275" y="48"/>
                  <a:pt x="274" y="50"/>
                  <a:pt x="274" y="51"/>
                </a:cubicBezTo>
                <a:cubicBezTo>
                  <a:pt x="274" y="52"/>
                  <a:pt x="274" y="52"/>
                  <a:pt x="274" y="52"/>
                </a:cubicBezTo>
                <a:cubicBezTo>
                  <a:pt x="275" y="52"/>
                  <a:pt x="275" y="52"/>
                  <a:pt x="275" y="52"/>
                </a:cubicBezTo>
                <a:cubicBezTo>
                  <a:pt x="275" y="53"/>
                  <a:pt x="276" y="54"/>
                  <a:pt x="279" y="56"/>
                </a:cubicBezTo>
                <a:cubicBezTo>
                  <a:pt x="280" y="58"/>
                  <a:pt x="280" y="58"/>
                  <a:pt x="280" y="58"/>
                </a:cubicBezTo>
                <a:cubicBezTo>
                  <a:pt x="281" y="58"/>
                  <a:pt x="281" y="58"/>
                  <a:pt x="281" y="58"/>
                </a:cubicBezTo>
                <a:cubicBezTo>
                  <a:pt x="284" y="60"/>
                  <a:pt x="286" y="60"/>
                  <a:pt x="287" y="60"/>
                </a:cubicBezTo>
                <a:cubicBezTo>
                  <a:pt x="288" y="60"/>
                  <a:pt x="289" y="59"/>
                  <a:pt x="293" y="56"/>
                </a:cubicBezTo>
                <a:cubicBezTo>
                  <a:pt x="295" y="54"/>
                  <a:pt x="298" y="52"/>
                  <a:pt x="300" y="51"/>
                </a:cubicBezTo>
                <a:cubicBezTo>
                  <a:pt x="306" y="46"/>
                  <a:pt x="311" y="44"/>
                  <a:pt x="312" y="43"/>
                </a:cubicBezTo>
                <a:cubicBezTo>
                  <a:pt x="313" y="44"/>
                  <a:pt x="317" y="46"/>
                  <a:pt x="317" y="48"/>
                </a:cubicBezTo>
                <a:cubicBezTo>
                  <a:pt x="317" y="49"/>
                  <a:pt x="315" y="53"/>
                  <a:pt x="311" y="61"/>
                </a:cubicBezTo>
                <a:cubicBezTo>
                  <a:pt x="310" y="63"/>
                  <a:pt x="309" y="65"/>
                  <a:pt x="308" y="67"/>
                </a:cubicBezTo>
                <a:cubicBezTo>
                  <a:pt x="305" y="73"/>
                  <a:pt x="304" y="74"/>
                  <a:pt x="304" y="75"/>
                </a:cubicBezTo>
                <a:cubicBezTo>
                  <a:pt x="304" y="75"/>
                  <a:pt x="304" y="75"/>
                  <a:pt x="304" y="75"/>
                </a:cubicBezTo>
                <a:cubicBezTo>
                  <a:pt x="304" y="75"/>
                  <a:pt x="304" y="75"/>
                  <a:pt x="304" y="75"/>
                </a:cubicBezTo>
                <a:cubicBezTo>
                  <a:pt x="305" y="76"/>
                  <a:pt x="306" y="78"/>
                  <a:pt x="308" y="80"/>
                </a:cubicBezTo>
                <a:cubicBezTo>
                  <a:pt x="309" y="83"/>
                  <a:pt x="309" y="83"/>
                  <a:pt x="309" y="83"/>
                </a:cubicBezTo>
                <a:cubicBezTo>
                  <a:pt x="310" y="82"/>
                  <a:pt x="310" y="82"/>
                  <a:pt x="310" y="82"/>
                </a:cubicBezTo>
                <a:cubicBezTo>
                  <a:pt x="312" y="84"/>
                  <a:pt x="313" y="85"/>
                  <a:pt x="315" y="85"/>
                </a:cubicBezTo>
                <a:cubicBezTo>
                  <a:pt x="316" y="86"/>
                  <a:pt x="316" y="85"/>
                  <a:pt x="322" y="83"/>
                </a:cubicBezTo>
                <a:cubicBezTo>
                  <a:pt x="324" y="82"/>
                  <a:pt x="327" y="81"/>
                  <a:pt x="329" y="80"/>
                </a:cubicBezTo>
                <a:cubicBezTo>
                  <a:pt x="337" y="77"/>
                  <a:pt x="341" y="75"/>
                  <a:pt x="343" y="75"/>
                </a:cubicBezTo>
                <a:cubicBezTo>
                  <a:pt x="344" y="76"/>
                  <a:pt x="347" y="79"/>
                  <a:pt x="347" y="81"/>
                </a:cubicBezTo>
                <a:cubicBezTo>
                  <a:pt x="346" y="82"/>
                  <a:pt x="344" y="85"/>
                  <a:pt x="338" y="92"/>
                </a:cubicBezTo>
                <a:cubicBezTo>
                  <a:pt x="337" y="94"/>
                  <a:pt x="335" y="96"/>
                  <a:pt x="334" y="97"/>
                </a:cubicBezTo>
                <a:cubicBezTo>
                  <a:pt x="329" y="102"/>
                  <a:pt x="328" y="103"/>
                  <a:pt x="328" y="104"/>
                </a:cubicBezTo>
                <a:cubicBezTo>
                  <a:pt x="328" y="105"/>
                  <a:pt x="328" y="105"/>
                  <a:pt x="328" y="105"/>
                </a:cubicBezTo>
                <a:cubicBezTo>
                  <a:pt x="328" y="106"/>
                  <a:pt x="329" y="108"/>
                  <a:pt x="331" y="110"/>
                </a:cubicBezTo>
                <a:cubicBezTo>
                  <a:pt x="331" y="113"/>
                  <a:pt x="331" y="113"/>
                  <a:pt x="331" y="113"/>
                </a:cubicBezTo>
                <a:cubicBezTo>
                  <a:pt x="332" y="112"/>
                  <a:pt x="332" y="112"/>
                  <a:pt x="332" y="112"/>
                </a:cubicBezTo>
                <a:cubicBezTo>
                  <a:pt x="333" y="116"/>
                  <a:pt x="335" y="116"/>
                  <a:pt x="336" y="117"/>
                </a:cubicBezTo>
                <a:cubicBezTo>
                  <a:pt x="337" y="117"/>
                  <a:pt x="338" y="117"/>
                  <a:pt x="344" y="116"/>
                </a:cubicBezTo>
                <a:cubicBezTo>
                  <a:pt x="346" y="115"/>
                  <a:pt x="349" y="115"/>
                  <a:pt x="352" y="114"/>
                </a:cubicBezTo>
                <a:cubicBezTo>
                  <a:pt x="359" y="113"/>
                  <a:pt x="364" y="113"/>
                  <a:pt x="366" y="113"/>
                </a:cubicBezTo>
                <a:cubicBezTo>
                  <a:pt x="367" y="114"/>
                  <a:pt x="368" y="118"/>
                  <a:pt x="368" y="119"/>
                </a:cubicBezTo>
                <a:cubicBezTo>
                  <a:pt x="368" y="119"/>
                  <a:pt x="368" y="119"/>
                  <a:pt x="368" y="119"/>
                </a:cubicBezTo>
                <a:cubicBezTo>
                  <a:pt x="368" y="120"/>
                  <a:pt x="364" y="124"/>
                  <a:pt x="357" y="128"/>
                </a:cubicBezTo>
                <a:cubicBezTo>
                  <a:pt x="355" y="130"/>
                  <a:pt x="353" y="131"/>
                  <a:pt x="352" y="133"/>
                </a:cubicBezTo>
                <a:cubicBezTo>
                  <a:pt x="346" y="137"/>
                  <a:pt x="345" y="137"/>
                  <a:pt x="345" y="138"/>
                </a:cubicBezTo>
                <a:cubicBezTo>
                  <a:pt x="345" y="139"/>
                  <a:pt x="345" y="139"/>
                  <a:pt x="345" y="139"/>
                </a:cubicBezTo>
                <a:cubicBezTo>
                  <a:pt x="345" y="141"/>
                  <a:pt x="345" y="142"/>
                  <a:pt x="346" y="144"/>
                </a:cubicBezTo>
                <a:cubicBezTo>
                  <a:pt x="345" y="147"/>
                  <a:pt x="345" y="147"/>
                  <a:pt x="345" y="147"/>
                </a:cubicBezTo>
                <a:cubicBezTo>
                  <a:pt x="346" y="147"/>
                  <a:pt x="346" y="147"/>
                  <a:pt x="346" y="147"/>
                </a:cubicBezTo>
                <a:cubicBezTo>
                  <a:pt x="347" y="150"/>
                  <a:pt x="348" y="151"/>
                  <a:pt x="349" y="152"/>
                </a:cubicBezTo>
                <a:cubicBezTo>
                  <a:pt x="350" y="152"/>
                  <a:pt x="351" y="153"/>
                  <a:pt x="357" y="153"/>
                </a:cubicBezTo>
                <a:cubicBezTo>
                  <a:pt x="359" y="153"/>
                  <a:pt x="362" y="153"/>
                  <a:pt x="365" y="153"/>
                </a:cubicBezTo>
                <a:cubicBezTo>
                  <a:pt x="373" y="154"/>
                  <a:pt x="378" y="155"/>
                  <a:pt x="379" y="155"/>
                </a:cubicBezTo>
                <a:cubicBezTo>
                  <a:pt x="380" y="156"/>
                  <a:pt x="380" y="159"/>
                  <a:pt x="380" y="161"/>
                </a:cubicBezTo>
                <a:cubicBezTo>
                  <a:pt x="380" y="162"/>
                  <a:pt x="380" y="162"/>
                  <a:pt x="380" y="162"/>
                </a:cubicBezTo>
                <a:cubicBezTo>
                  <a:pt x="379" y="163"/>
                  <a:pt x="375" y="165"/>
                  <a:pt x="368" y="168"/>
                </a:cubicBezTo>
                <a:cubicBezTo>
                  <a:pt x="365" y="169"/>
                  <a:pt x="363" y="170"/>
                  <a:pt x="361" y="171"/>
                </a:cubicBezTo>
                <a:cubicBezTo>
                  <a:pt x="354" y="174"/>
                  <a:pt x="354" y="174"/>
                  <a:pt x="353" y="175"/>
                </a:cubicBezTo>
                <a:cubicBezTo>
                  <a:pt x="352" y="176"/>
                  <a:pt x="352" y="177"/>
                  <a:pt x="352" y="178"/>
                </a:cubicBezTo>
                <a:cubicBezTo>
                  <a:pt x="352" y="179"/>
                  <a:pt x="352" y="181"/>
                  <a:pt x="352" y="181"/>
                </a:cubicBezTo>
                <a:cubicBezTo>
                  <a:pt x="351" y="184"/>
                  <a:pt x="351" y="184"/>
                  <a:pt x="351" y="184"/>
                </a:cubicBezTo>
                <a:cubicBezTo>
                  <a:pt x="352" y="184"/>
                  <a:pt x="352" y="184"/>
                  <a:pt x="352" y="184"/>
                </a:cubicBezTo>
                <a:cubicBezTo>
                  <a:pt x="352" y="187"/>
                  <a:pt x="353" y="188"/>
                  <a:pt x="354" y="189"/>
                </a:cubicBezTo>
                <a:cubicBezTo>
                  <a:pt x="355" y="190"/>
                  <a:pt x="356" y="190"/>
                  <a:pt x="361" y="192"/>
                </a:cubicBezTo>
                <a:cubicBezTo>
                  <a:pt x="364" y="193"/>
                  <a:pt x="366" y="194"/>
                  <a:pt x="369" y="194"/>
                </a:cubicBezTo>
                <a:cubicBezTo>
                  <a:pt x="376" y="197"/>
                  <a:pt x="381" y="199"/>
                  <a:pt x="382" y="199"/>
                </a:cubicBezTo>
                <a:cubicBezTo>
                  <a:pt x="382" y="200"/>
                  <a:pt x="383" y="201"/>
                  <a:pt x="383" y="202"/>
                </a:cubicBezTo>
                <a:cubicBezTo>
                  <a:pt x="383" y="204"/>
                  <a:pt x="382" y="206"/>
                  <a:pt x="382" y="207"/>
                </a:cubicBezTo>
                <a:cubicBezTo>
                  <a:pt x="381" y="207"/>
                  <a:pt x="376" y="208"/>
                  <a:pt x="368" y="210"/>
                </a:cubicBezTo>
                <a:cubicBezTo>
                  <a:pt x="366" y="210"/>
                  <a:pt x="363" y="210"/>
                  <a:pt x="361" y="211"/>
                </a:cubicBezTo>
                <a:cubicBezTo>
                  <a:pt x="354" y="212"/>
                  <a:pt x="353" y="212"/>
                  <a:pt x="352" y="213"/>
                </a:cubicBezTo>
                <a:cubicBezTo>
                  <a:pt x="352" y="213"/>
                  <a:pt x="351" y="215"/>
                  <a:pt x="350" y="219"/>
                </a:cubicBezTo>
                <a:cubicBezTo>
                  <a:pt x="350" y="219"/>
                  <a:pt x="350" y="219"/>
                  <a:pt x="350" y="219"/>
                </a:cubicBezTo>
                <a:cubicBezTo>
                  <a:pt x="350" y="220"/>
                  <a:pt x="350" y="220"/>
                  <a:pt x="350" y="220"/>
                </a:cubicBezTo>
                <a:cubicBezTo>
                  <a:pt x="350" y="222"/>
                  <a:pt x="349" y="223"/>
                  <a:pt x="349" y="224"/>
                </a:cubicBezTo>
                <a:cubicBezTo>
                  <a:pt x="349" y="225"/>
                  <a:pt x="350" y="226"/>
                  <a:pt x="350" y="227"/>
                </a:cubicBezTo>
                <a:cubicBezTo>
                  <a:pt x="351" y="228"/>
                  <a:pt x="351" y="228"/>
                  <a:pt x="357" y="231"/>
                </a:cubicBezTo>
                <a:cubicBezTo>
                  <a:pt x="359" y="232"/>
                  <a:pt x="361" y="234"/>
                  <a:pt x="364" y="235"/>
                </a:cubicBezTo>
                <a:cubicBezTo>
                  <a:pt x="370" y="239"/>
                  <a:pt x="374" y="242"/>
                  <a:pt x="375" y="243"/>
                </a:cubicBezTo>
                <a:cubicBezTo>
                  <a:pt x="375" y="243"/>
                  <a:pt x="375" y="243"/>
                  <a:pt x="375" y="244"/>
                </a:cubicBezTo>
                <a:cubicBezTo>
                  <a:pt x="375" y="246"/>
                  <a:pt x="374" y="249"/>
                  <a:pt x="373" y="250"/>
                </a:cubicBezTo>
                <a:cubicBezTo>
                  <a:pt x="372" y="250"/>
                  <a:pt x="367" y="250"/>
                  <a:pt x="359" y="250"/>
                </a:cubicBezTo>
                <a:cubicBezTo>
                  <a:pt x="357" y="250"/>
                  <a:pt x="354" y="249"/>
                  <a:pt x="352" y="249"/>
                </a:cubicBezTo>
                <a:cubicBezTo>
                  <a:pt x="345" y="249"/>
                  <a:pt x="344" y="249"/>
                  <a:pt x="343" y="249"/>
                </a:cubicBezTo>
                <a:cubicBezTo>
                  <a:pt x="342" y="250"/>
                  <a:pt x="341" y="252"/>
                  <a:pt x="340" y="255"/>
                </a:cubicBezTo>
                <a:cubicBezTo>
                  <a:pt x="339" y="255"/>
                  <a:pt x="339" y="255"/>
                  <a:pt x="339" y="255"/>
                </a:cubicBezTo>
                <a:cubicBezTo>
                  <a:pt x="339" y="256"/>
                  <a:pt x="339" y="256"/>
                  <a:pt x="339" y="256"/>
                </a:cubicBezTo>
                <a:cubicBezTo>
                  <a:pt x="338" y="258"/>
                  <a:pt x="337" y="260"/>
                  <a:pt x="337" y="261"/>
                </a:cubicBezTo>
                <a:cubicBezTo>
                  <a:pt x="337" y="262"/>
                  <a:pt x="338" y="262"/>
                  <a:pt x="338" y="262"/>
                </a:cubicBezTo>
                <a:cubicBezTo>
                  <a:pt x="338" y="263"/>
                  <a:pt x="339" y="264"/>
                  <a:pt x="343" y="268"/>
                </a:cubicBezTo>
                <a:cubicBezTo>
                  <a:pt x="345" y="270"/>
                  <a:pt x="347" y="272"/>
                  <a:pt x="349" y="274"/>
                </a:cubicBezTo>
                <a:cubicBezTo>
                  <a:pt x="354" y="279"/>
                  <a:pt x="358" y="283"/>
                  <a:pt x="358" y="284"/>
                </a:cubicBezTo>
                <a:cubicBezTo>
                  <a:pt x="358" y="286"/>
                  <a:pt x="356" y="290"/>
                  <a:pt x="355" y="290"/>
                </a:cubicBezTo>
                <a:cubicBezTo>
                  <a:pt x="354" y="290"/>
                  <a:pt x="349" y="289"/>
                  <a:pt x="341" y="287"/>
                </a:cubicBezTo>
                <a:cubicBezTo>
                  <a:pt x="339" y="286"/>
                  <a:pt x="336" y="285"/>
                  <a:pt x="334" y="285"/>
                </a:cubicBezTo>
                <a:cubicBezTo>
                  <a:pt x="328" y="282"/>
                  <a:pt x="327" y="282"/>
                  <a:pt x="326" y="283"/>
                </a:cubicBezTo>
                <a:cubicBezTo>
                  <a:pt x="325" y="283"/>
                  <a:pt x="324" y="284"/>
                  <a:pt x="321" y="287"/>
                </a:cubicBezTo>
                <a:cubicBezTo>
                  <a:pt x="320" y="287"/>
                  <a:pt x="320" y="287"/>
                  <a:pt x="320" y="287"/>
                </a:cubicBezTo>
                <a:cubicBezTo>
                  <a:pt x="320" y="288"/>
                  <a:pt x="320" y="288"/>
                  <a:pt x="320" y="288"/>
                </a:cubicBezTo>
                <a:cubicBezTo>
                  <a:pt x="317" y="292"/>
                  <a:pt x="317" y="293"/>
                  <a:pt x="317" y="294"/>
                </a:cubicBezTo>
                <a:cubicBezTo>
                  <a:pt x="317" y="294"/>
                  <a:pt x="317" y="294"/>
                  <a:pt x="317" y="294"/>
                </a:cubicBezTo>
                <a:cubicBezTo>
                  <a:pt x="317" y="295"/>
                  <a:pt x="318" y="296"/>
                  <a:pt x="321" y="301"/>
                </a:cubicBezTo>
                <a:cubicBezTo>
                  <a:pt x="323" y="303"/>
                  <a:pt x="324" y="305"/>
                  <a:pt x="326" y="308"/>
                </a:cubicBezTo>
                <a:cubicBezTo>
                  <a:pt x="330" y="314"/>
                  <a:pt x="332" y="319"/>
                  <a:pt x="333" y="320"/>
                </a:cubicBezTo>
                <a:cubicBezTo>
                  <a:pt x="332" y="322"/>
                  <a:pt x="329" y="325"/>
                  <a:pt x="328" y="325"/>
                </a:cubicBezTo>
                <a:cubicBezTo>
                  <a:pt x="326" y="325"/>
                  <a:pt x="322" y="323"/>
                  <a:pt x="315" y="319"/>
                </a:cubicBezTo>
                <a:cubicBezTo>
                  <a:pt x="313" y="318"/>
                  <a:pt x="311" y="316"/>
                  <a:pt x="309" y="315"/>
                </a:cubicBezTo>
                <a:cubicBezTo>
                  <a:pt x="303" y="311"/>
                  <a:pt x="302" y="311"/>
                  <a:pt x="301" y="311"/>
                </a:cubicBezTo>
                <a:cubicBezTo>
                  <a:pt x="300" y="311"/>
                  <a:pt x="299" y="312"/>
                  <a:pt x="296" y="315"/>
                </a:cubicBezTo>
                <a:cubicBezTo>
                  <a:pt x="294" y="315"/>
                  <a:pt x="294" y="315"/>
                  <a:pt x="294" y="315"/>
                </a:cubicBezTo>
                <a:cubicBezTo>
                  <a:pt x="294" y="316"/>
                  <a:pt x="294" y="316"/>
                  <a:pt x="294" y="316"/>
                </a:cubicBezTo>
                <a:cubicBezTo>
                  <a:pt x="291" y="318"/>
                  <a:pt x="290" y="319"/>
                  <a:pt x="290" y="321"/>
                </a:cubicBezTo>
                <a:cubicBezTo>
                  <a:pt x="290" y="321"/>
                  <a:pt x="290" y="321"/>
                  <a:pt x="290" y="321"/>
                </a:cubicBezTo>
                <a:cubicBezTo>
                  <a:pt x="290" y="321"/>
                  <a:pt x="290" y="321"/>
                  <a:pt x="290" y="321"/>
                </a:cubicBezTo>
                <a:cubicBezTo>
                  <a:pt x="290" y="322"/>
                  <a:pt x="291" y="323"/>
                  <a:pt x="292" y="328"/>
                </a:cubicBezTo>
                <a:cubicBezTo>
                  <a:pt x="293" y="330"/>
                  <a:pt x="294" y="333"/>
                  <a:pt x="295" y="336"/>
                </a:cubicBezTo>
                <a:cubicBezTo>
                  <a:pt x="298" y="342"/>
                  <a:pt x="299" y="348"/>
                  <a:pt x="299" y="349"/>
                </a:cubicBezTo>
                <a:cubicBezTo>
                  <a:pt x="298" y="351"/>
                  <a:pt x="295" y="353"/>
                  <a:pt x="293" y="353"/>
                </a:cubicBezTo>
                <a:cubicBezTo>
                  <a:pt x="292" y="353"/>
                  <a:pt x="288" y="350"/>
                  <a:pt x="283" y="344"/>
                </a:cubicBezTo>
                <a:cubicBezTo>
                  <a:pt x="281" y="342"/>
                  <a:pt x="279" y="340"/>
                  <a:pt x="277" y="339"/>
                </a:cubicBezTo>
                <a:cubicBezTo>
                  <a:pt x="272" y="334"/>
                  <a:pt x="272" y="333"/>
                  <a:pt x="271" y="333"/>
                </a:cubicBezTo>
                <a:cubicBezTo>
                  <a:pt x="270" y="333"/>
                  <a:pt x="268" y="333"/>
                  <a:pt x="265" y="335"/>
                </a:cubicBezTo>
                <a:cubicBezTo>
                  <a:pt x="263" y="335"/>
                  <a:pt x="263" y="335"/>
                  <a:pt x="263" y="335"/>
                </a:cubicBezTo>
                <a:cubicBezTo>
                  <a:pt x="263" y="336"/>
                  <a:pt x="263" y="336"/>
                  <a:pt x="263" y="336"/>
                </a:cubicBezTo>
                <a:cubicBezTo>
                  <a:pt x="260" y="337"/>
                  <a:pt x="258" y="338"/>
                  <a:pt x="258" y="340"/>
                </a:cubicBezTo>
                <a:cubicBezTo>
                  <a:pt x="258" y="340"/>
                  <a:pt x="258" y="341"/>
                  <a:pt x="258" y="341"/>
                </a:cubicBezTo>
                <a:cubicBezTo>
                  <a:pt x="258" y="342"/>
                  <a:pt x="258" y="344"/>
                  <a:pt x="258" y="348"/>
                </a:cubicBezTo>
                <a:cubicBezTo>
                  <a:pt x="259" y="350"/>
                  <a:pt x="259" y="353"/>
                  <a:pt x="259" y="356"/>
                </a:cubicBezTo>
                <a:cubicBezTo>
                  <a:pt x="260" y="360"/>
                  <a:pt x="260" y="365"/>
                  <a:pt x="260" y="368"/>
                </a:cubicBezTo>
                <a:cubicBezTo>
                  <a:pt x="260" y="369"/>
                  <a:pt x="260" y="370"/>
                  <a:pt x="260" y="370"/>
                </a:cubicBezTo>
                <a:cubicBezTo>
                  <a:pt x="259" y="371"/>
                  <a:pt x="255" y="373"/>
                  <a:pt x="253" y="372"/>
                </a:cubicBezTo>
                <a:cubicBezTo>
                  <a:pt x="252" y="371"/>
                  <a:pt x="249" y="368"/>
                  <a:pt x="245" y="361"/>
                </a:cubicBezTo>
                <a:cubicBezTo>
                  <a:pt x="244" y="359"/>
                  <a:pt x="242" y="357"/>
                  <a:pt x="241" y="355"/>
                </a:cubicBezTo>
                <a:cubicBezTo>
                  <a:pt x="237" y="349"/>
                  <a:pt x="237" y="348"/>
                  <a:pt x="236" y="348"/>
                </a:cubicBezTo>
                <a:cubicBezTo>
                  <a:pt x="235" y="347"/>
                  <a:pt x="233" y="347"/>
                  <a:pt x="229" y="348"/>
                </a:cubicBezTo>
                <a:cubicBezTo>
                  <a:pt x="227" y="347"/>
                  <a:pt x="227" y="347"/>
                  <a:pt x="227" y="347"/>
                </a:cubicBezTo>
                <a:cubicBezTo>
                  <a:pt x="227" y="349"/>
                  <a:pt x="227" y="349"/>
                  <a:pt x="227" y="349"/>
                </a:cubicBezTo>
                <a:cubicBezTo>
                  <a:pt x="224" y="349"/>
                  <a:pt x="223" y="350"/>
                  <a:pt x="222" y="351"/>
                </a:cubicBezTo>
                <a:cubicBezTo>
                  <a:pt x="221" y="352"/>
                  <a:pt x="221" y="353"/>
                  <a:pt x="221" y="359"/>
                </a:cubicBezTo>
                <a:cubicBezTo>
                  <a:pt x="220" y="361"/>
                  <a:pt x="220" y="364"/>
                  <a:pt x="220" y="367"/>
                </a:cubicBezTo>
                <a:cubicBezTo>
                  <a:pt x="218" y="375"/>
                  <a:pt x="217" y="380"/>
                  <a:pt x="217" y="381"/>
                </a:cubicBezTo>
                <a:cubicBezTo>
                  <a:pt x="215" y="382"/>
                  <a:pt x="211" y="382"/>
                  <a:pt x="210" y="382"/>
                </a:cubicBezTo>
                <a:cubicBezTo>
                  <a:pt x="209" y="381"/>
                  <a:pt x="207" y="376"/>
                  <a:pt x="204" y="369"/>
                </a:cubicBezTo>
                <a:cubicBezTo>
                  <a:pt x="204" y="366"/>
                  <a:pt x="203" y="364"/>
                  <a:pt x="202" y="362"/>
                </a:cubicBezTo>
                <a:cubicBezTo>
                  <a:pt x="200" y="355"/>
                  <a:pt x="200" y="354"/>
                  <a:pt x="199" y="354"/>
                </a:cubicBezTo>
                <a:cubicBezTo>
                  <a:pt x="198" y="353"/>
                  <a:pt x="197" y="352"/>
                  <a:pt x="192" y="353"/>
                </a:cubicBezTo>
                <a:cubicBezTo>
                  <a:pt x="191" y="352"/>
                  <a:pt x="191" y="352"/>
                  <a:pt x="191" y="352"/>
                </a:cubicBezTo>
                <a:cubicBezTo>
                  <a:pt x="190" y="353"/>
                  <a:pt x="190" y="353"/>
                  <a:pt x="190" y="353"/>
                </a:cubicBezTo>
                <a:cubicBezTo>
                  <a:pt x="186" y="352"/>
                  <a:pt x="185" y="353"/>
                  <a:pt x="184" y="354"/>
                </a:cubicBezTo>
                <a:cubicBezTo>
                  <a:pt x="183" y="354"/>
                  <a:pt x="183" y="355"/>
                  <a:pt x="181" y="361"/>
                </a:cubicBezTo>
                <a:cubicBezTo>
                  <a:pt x="180" y="363"/>
                  <a:pt x="179" y="366"/>
                  <a:pt x="178" y="369"/>
                </a:cubicBezTo>
                <a:cubicBezTo>
                  <a:pt x="175" y="376"/>
                  <a:pt x="173" y="380"/>
                  <a:pt x="173" y="382"/>
                </a:cubicBezTo>
                <a:cubicBezTo>
                  <a:pt x="171" y="382"/>
                  <a:pt x="167" y="382"/>
                  <a:pt x="165" y="381"/>
                </a:cubicBezTo>
                <a:cubicBezTo>
                  <a:pt x="165" y="380"/>
                  <a:pt x="164" y="375"/>
                  <a:pt x="163" y="367"/>
                </a:cubicBezTo>
                <a:cubicBezTo>
                  <a:pt x="163" y="364"/>
                  <a:pt x="163" y="362"/>
                  <a:pt x="163" y="360"/>
                </a:cubicBezTo>
                <a:cubicBezTo>
                  <a:pt x="162" y="353"/>
                  <a:pt x="162" y="352"/>
                  <a:pt x="161" y="351"/>
                </a:cubicBezTo>
                <a:cubicBezTo>
                  <a:pt x="160" y="350"/>
                  <a:pt x="158" y="349"/>
                  <a:pt x="155" y="349"/>
                </a:cubicBezTo>
                <a:cubicBezTo>
                  <a:pt x="154" y="347"/>
                  <a:pt x="154" y="347"/>
                  <a:pt x="154" y="347"/>
                </a:cubicBezTo>
                <a:cubicBezTo>
                  <a:pt x="153" y="348"/>
                  <a:pt x="153" y="348"/>
                  <a:pt x="153" y="348"/>
                </a:cubicBezTo>
                <a:cubicBezTo>
                  <a:pt x="149" y="347"/>
                  <a:pt x="148" y="347"/>
                  <a:pt x="147" y="348"/>
                </a:cubicBezTo>
                <a:cubicBezTo>
                  <a:pt x="146" y="348"/>
                  <a:pt x="146" y="349"/>
                  <a:pt x="142" y="354"/>
                </a:cubicBezTo>
                <a:cubicBezTo>
                  <a:pt x="141" y="356"/>
                  <a:pt x="139" y="359"/>
                  <a:pt x="138" y="361"/>
                </a:cubicBezTo>
                <a:cubicBezTo>
                  <a:pt x="133" y="367"/>
                  <a:pt x="130" y="371"/>
                  <a:pt x="129" y="372"/>
                </a:cubicBezTo>
                <a:cubicBezTo>
                  <a:pt x="128" y="372"/>
                  <a:pt x="123" y="371"/>
                  <a:pt x="122" y="370"/>
                </a:cubicBezTo>
                <a:cubicBezTo>
                  <a:pt x="122" y="369"/>
                  <a:pt x="122" y="369"/>
                  <a:pt x="122" y="368"/>
                </a:cubicBezTo>
                <a:cubicBezTo>
                  <a:pt x="122" y="368"/>
                  <a:pt x="122" y="368"/>
                  <a:pt x="122" y="368"/>
                </a:cubicBezTo>
                <a:cubicBezTo>
                  <a:pt x="122" y="366"/>
                  <a:pt x="123" y="361"/>
                  <a:pt x="124" y="356"/>
                </a:cubicBezTo>
                <a:cubicBezTo>
                  <a:pt x="124" y="353"/>
                  <a:pt x="124" y="351"/>
                  <a:pt x="125" y="348"/>
                </a:cubicBezTo>
                <a:cubicBezTo>
                  <a:pt x="125" y="344"/>
                  <a:pt x="125" y="342"/>
                  <a:pt x="125" y="341"/>
                </a:cubicBezTo>
                <a:cubicBezTo>
                  <a:pt x="125" y="341"/>
                  <a:pt x="125" y="340"/>
                  <a:pt x="125" y="340"/>
                </a:cubicBezTo>
                <a:cubicBezTo>
                  <a:pt x="124" y="338"/>
                  <a:pt x="123" y="337"/>
                  <a:pt x="120" y="336"/>
                </a:cubicBezTo>
                <a:cubicBezTo>
                  <a:pt x="119" y="334"/>
                  <a:pt x="119" y="334"/>
                  <a:pt x="119" y="334"/>
                </a:cubicBezTo>
                <a:cubicBezTo>
                  <a:pt x="118" y="335"/>
                  <a:pt x="118" y="335"/>
                  <a:pt x="118" y="335"/>
                </a:cubicBezTo>
                <a:cubicBezTo>
                  <a:pt x="115" y="333"/>
                  <a:pt x="114" y="333"/>
                  <a:pt x="112" y="333"/>
                </a:cubicBezTo>
                <a:cubicBezTo>
                  <a:pt x="111" y="334"/>
                  <a:pt x="110" y="334"/>
                  <a:pt x="106" y="338"/>
                </a:cubicBezTo>
                <a:cubicBezTo>
                  <a:pt x="104" y="340"/>
                  <a:pt x="102" y="342"/>
                  <a:pt x="100" y="344"/>
                </a:cubicBezTo>
                <a:cubicBezTo>
                  <a:pt x="94" y="349"/>
                  <a:pt x="90" y="352"/>
                  <a:pt x="89" y="353"/>
                </a:cubicBezTo>
                <a:cubicBezTo>
                  <a:pt x="88" y="353"/>
                  <a:pt x="84" y="350"/>
                  <a:pt x="83" y="349"/>
                </a:cubicBezTo>
                <a:cubicBezTo>
                  <a:pt x="83" y="347"/>
                  <a:pt x="85" y="342"/>
                  <a:pt x="88" y="335"/>
                </a:cubicBezTo>
                <a:cubicBezTo>
                  <a:pt x="88" y="333"/>
                  <a:pt x="89" y="331"/>
                  <a:pt x="90" y="329"/>
                </a:cubicBezTo>
                <a:cubicBezTo>
                  <a:pt x="92" y="323"/>
                  <a:pt x="93" y="322"/>
                  <a:pt x="93" y="321"/>
                </a:cubicBezTo>
                <a:cubicBezTo>
                  <a:pt x="93" y="321"/>
                  <a:pt x="93" y="321"/>
                  <a:pt x="93" y="321"/>
                </a:cubicBezTo>
                <a:cubicBezTo>
                  <a:pt x="93" y="320"/>
                  <a:pt x="93" y="320"/>
                  <a:pt x="93" y="320"/>
                </a:cubicBezTo>
                <a:cubicBezTo>
                  <a:pt x="93" y="319"/>
                  <a:pt x="92" y="318"/>
                  <a:pt x="88" y="315"/>
                </a:cubicBezTo>
                <a:cubicBezTo>
                  <a:pt x="88" y="314"/>
                  <a:pt x="88" y="314"/>
                  <a:pt x="88" y="314"/>
                </a:cubicBezTo>
                <a:cubicBezTo>
                  <a:pt x="87" y="314"/>
                  <a:pt x="87" y="314"/>
                  <a:pt x="87" y="314"/>
                </a:cubicBezTo>
                <a:cubicBezTo>
                  <a:pt x="84" y="311"/>
                  <a:pt x="83" y="311"/>
                  <a:pt x="82" y="311"/>
                </a:cubicBezTo>
                <a:cubicBezTo>
                  <a:pt x="81" y="311"/>
                  <a:pt x="80" y="312"/>
                  <a:pt x="75" y="315"/>
                </a:cubicBezTo>
                <a:cubicBezTo>
                  <a:pt x="73" y="316"/>
                  <a:pt x="70" y="317"/>
                  <a:pt x="67" y="319"/>
                </a:cubicBezTo>
                <a:cubicBezTo>
                  <a:pt x="61" y="322"/>
                  <a:pt x="56" y="325"/>
                  <a:pt x="55" y="325"/>
                </a:cubicBezTo>
                <a:cubicBezTo>
                  <a:pt x="53" y="324"/>
                  <a:pt x="50" y="321"/>
                  <a:pt x="50" y="320"/>
                </a:cubicBezTo>
                <a:cubicBezTo>
                  <a:pt x="50" y="319"/>
                  <a:pt x="53" y="314"/>
                  <a:pt x="57" y="308"/>
                </a:cubicBezTo>
                <a:cubicBezTo>
                  <a:pt x="59" y="305"/>
                  <a:pt x="60" y="303"/>
                  <a:pt x="61" y="302"/>
                </a:cubicBezTo>
                <a:cubicBezTo>
                  <a:pt x="65" y="296"/>
                  <a:pt x="66" y="295"/>
                  <a:pt x="66" y="294"/>
                </a:cubicBezTo>
                <a:cubicBezTo>
                  <a:pt x="66" y="293"/>
                  <a:pt x="65" y="292"/>
                  <a:pt x="63" y="288"/>
                </a:cubicBezTo>
                <a:cubicBezTo>
                  <a:pt x="63" y="286"/>
                  <a:pt x="63" y="286"/>
                  <a:pt x="63" y="286"/>
                </a:cubicBezTo>
                <a:cubicBezTo>
                  <a:pt x="61" y="286"/>
                  <a:pt x="61" y="286"/>
                  <a:pt x="61" y="286"/>
                </a:cubicBezTo>
                <a:cubicBezTo>
                  <a:pt x="59" y="283"/>
                  <a:pt x="58" y="283"/>
                  <a:pt x="57" y="283"/>
                </a:cubicBezTo>
                <a:cubicBezTo>
                  <a:pt x="56" y="282"/>
                  <a:pt x="55" y="283"/>
                  <a:pt x="49" y="284"/>
                </a:cubicBezTo>
                <a:cubicBezTo>
                  <a:pt x="47" y="285"/>
                  <a:pt x="44" y="286"/>
                  <a:pt x="41" y="287"/>
                </a:cubicBezTo>
                <a:cubicBezTo>
                  <a:pt x="34" y="289"/>
                  <a:pt x="29" y="290"/>
                  <a:pt x="28" y="290"/>
                </a:cubicBezTo>
                <a:cubicBezTo>
                  <a:pt x="27" y="289"/>
                  <a:pt x="24" y="285"/>
                  <a:pt x="24" y="284"/>
                </a:cubicBezTo>
                <a:cubicBezTo>
                  <a:pt x="25" y="283"/>
                  <a:pt x="28" y="279"/>
                  <a:pt x="34" y="274"/>
                </a:cubicBezTo>
                <a:cubicBezTo>
                  <a:pt x="36" y="272"/>
                  <a:pt x="38" y="270"/>
                  <a:pt x="39" y="269"/>
                </a:cubicBezTo>
                <a:cubicBezTo>
                  <a:pt x="45" y="264"/>
                  <a:pt x="45" y="263"/>
                  <a:pt x="45" y="262"/>
                </a:cubicBezTo>
                <a:cubicBezTo>
                  <a:pt x="46" y="262"/>
                  <a:pt x="46" y="262"/>
                  <a:pt x="46" y="261"/>
                </a:cubicBezTo>
                <a:cubicBezTo>
                  <a:pt x="46" y="260"/>
                  <a:pt x="45" y="259"/>
                  <a:pt x="44" y="256"/>
                </a:cubicBezTo>
                <a:cubicBezTo>
                  <a:pt x="44" y="254"/>
                  <a:pt x="44" y="254"/>
                  <a:pt x="44" y="254"/>
                </a:cubicBezTo>
                <a:cubicBezTo>
                  <a:pt x="43" y="254"/>
                  <a:pt x="43" y="254"/>
                  <a:pt x="43" y="254"/>
                </a:cubicBezTo>
                <a:cubicBezTo>
                  <a:pt x="42" y="250"/>
                  <a:pt x="41" y="250"/>
                  <a:pt x="40" y="249"/>
                </a:cubicBezTo>
                <a:cubicBezTo>
                  <a:pt x="39" y="249"/>
                  <a:pt x="38" y="249"/>
                  <a:pt x="32" y="249"/>
                </a:cubicBezTo>
                <a:cubicBezTo>
                  <a:pt x="29" y="249"/>
                  <a:pt x="26" y="249"/>
                  <a:pt x="24" y="250"/>
                </a:cubicBezTo>
                <a:cubicBezTo>
                  <a:pt x="16" y="250"/>
                  <a:pt x="11" y="250"/>
                  <a:pt x="9" y="249"/>
                </a:cubicBezTo>
                <a:cubicBezTo>
                  <a:pt x="9" y="248"/>
                  <a:pt x="7" y="245"/>
                  <a:pt x="7" y="243"/>
                </a:cubicBezTo>
                <a:cubicBezTo>
                  <a:pt x="7" y="243"/>
                  <a:pt x="7" y="243"/>
                  <a:pt x="7" y="243"/>
                </a:cubicBezTo>
                <a:cubicBezTo>
                  <a:pt x="8" y="242"/>
                  <a:pt x="12" y="239"/>
                  <a:pt x="19" y="235"/>
                </a:cubicBezTo>
                <a:cubicBezTo>
                  <a:pt x="22" y="234"/>
                  <a:pt x="24" y="233"/>
                  <a:pt x="26" y="231"/>
                </a:cubicBezTo>
                <a:cubicBezTo>
                  <a:pt x="32" y="228"/>
                  <a:pt x="33" y="228"/>
                  <a:pt x="33" y="227"/>
                </a:cubicBezTo>
                <a:cubicBezTo>
                  <a:pt x="33" y="226"/>
                  <a:pt x="33" y="225"/>
                  <a:pt x="33" y="225"/>
                </a:cubicBezTo>
                <a:cubicBezTo>
                  <a:pt x="33" y="223"/>
                  <a:pt x="33" y="221"/>
                  <a:pt x="33" y="220"/>
                </a:cubicBezTo>
                <a:cubicBezTo>
                  <a:pt x="34" y="218"/>
                  <a:pt x="34" y="218"/>
                  <a:pt x="34" y="218"/>
                </a:cubicBezTo>
                <a:cubicBezTo>
                  <a:pt x="33" y="218"/>
                  <a:pt x="33" y="218"/>
                  <a:pt x="33" y="218"/>
                </a:cubicBezTo>
                <a:cubicBezTo>
                  <a:pt x="32" y="214"/>
                  <a:pt x="31" y="213"/>
                  <a:pt x="30" y="213"/>
                </a:cubicBezTo>
                <a:cubicBezTo>
                  <a:pt x="30" y="212"/>
                  <a:pt x="29" y="212"/>
                  <a:pt x="23" y="211"/>
                </a:cubicBezTo>
                <a:cubicBezTo>
                  <a:pt x="20" y="210"/>
                  <a:pt x="18" y="210"/>
                  <a:pt x="15" y="209"/>
                </a:cubicBezTo>
                <a:cubicBezTo>
                  <a:pt x="7" y="208"/>
                  <a:pt x="2" y="206"/>
                  <a:pt x="1" y="206"/>
                </a:cubicBezTo>
                <a:cubicBezTo>
                  <a:pt x="1" y="205"/>
                  <a:pt x="0" y="203"/>
                  <a:pt x="0" y="201"/>
                </a:cubicBezTo>
                <a:close/>
                <a:moveTo>
                  <a:pt x="307" y="191"/>
                </a:moveTo>
                <a:cubicBezTo>
                  <a:pt x="307" y="127"/>
                  <a:pt x="255" y="76"/>
                  <a:pt x="191" y="76"/>
                </a:cubicBezTo>
                <a:cubicBezTo>
                  <a:pt x="128" y="76"/>
                  <a:pt x="76" y="127"/>
                  <a:pt x="76" y="191"/>
                </a:cubicBezTo>
                <a:cubicBezTo>
                  <a:pt x="76" y="255"/>
                  <a:pt x="128" y="306"/>
                  <a:pt x="191" y="306"/>
                </a:cubicBezTo>
                <a:cubicBezTo>
                  <a:pt x="255" y="306"/>
                  <a:pt x="307" y="255"/>
                  <a:pt x="307" y="191"/>
                </a:cubicBezTo>
                <a:close/>
              </a:path>
            </a:pathLst>
          </a:custGeom>
          <a:solidFill>
            <a:srgbClr val="F7725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grpSp>
        <p:nvGrpSpPr>
          <p:cNvPr id="94" name="Group 15">
            <a:extLst>
              <a:ext uri="{FF2B5EF4-FFF2-40B4-BE49-F238E27FC236}">
                <a16:creationId xmlns:a16="http://schemas.microsoft.com/office/drawing/2014/main" xmlns="" id="{DF931C1D-0647-4D53-B544-0CFA09F164C5}"/>
              </a:ext>
            </a:extLst>
          </p:cNvPr>
          <p:cNvGrpSpPr/>
          <p:nvPr/>
        </p:nvGrpSpPr>
        <p:grpSpPr>
          <a:xfrm>
            <a:off x="5655734" y="1755770"/>
            <a:ext cx="374651" cy="580503"/>
            <a:chOff x="619125" y="4081463"/>
            <a:chExt cx="288925" cy="447675"/>
          </a:xfrm>
          <a:solidFill>
            <a:srgbClr val="F77258"/>
          </a:solidFill>
        </p:grpSpPr>
        <p:sp>
          <p:nvSpPr>
            <p:cNvPr id="95" name="Freeform 5">
              <a:extLst>
                <a:ext uri="{FF2B5EF4-FFF2-40B4-BE49-F238E27FC236}">
                  <a16:creationId xmlns:a16="http://schemas.microsoft.com/office/drawing/2014/main" xmlns="" id="{189D9AE0-5C88-4EC5-9F33-2AC8073EB752}"/>
                </a:ext>
              </a:extLst>
            </p:cNvPr>
            <p:cNvSpPr/>
            <p:nvPr/>
          </p:nvSpPr>
          <p:spPr bwMode="auto">
            <a:xfrm>
              <a:off x="619125" y="4081463"/>
              <a:ext cx="288925" cy="331788"/>
            </a:xfrm>
            <a:custGeom>
              <a:avLst/>
              <a:gdLst>
                <a:gd name="T0" fmla="*/ 39 w 77"/>
                <a:gd name="T1" fmla="*/ 0 h 88"/>
                <a:gd name="T2" fmla="*/ 0 w 77"/>
                <a:gd name="T3" fmla="*/ 38 h 88"/>
                <a:gd name="T4" fmla="*/ 7 w 77"/>
                <a:gd name="T5" fmla="*/ 60 h 88"/>
                <a:gd name="T6" fmla="*/ 11 w 77"/>
                <a:gd name="T7" fmla="*/ 67 h 88"/>
                <a:gd name="T8" fmla="*/ 13 w 77"/>
                <a:gd name="T9" fmla="*/ 73 h 88"/>
                <a:gd name="T10" fmla="*/ 18 w 77"/>
                <a:gd name="T11" fmla="*/ 87 h 88"/>
                <a:gd name="T12" fmla="*/ 18 w 77"/>
                <a:gd name="T13" fmla="*/ 88 h 88"/>
                <a:gd name="T14" fmla="*/ 25 w 77"/>
                <a:gd name="T15" fmla="*/ 88 h 88"/>
                <a:gd name="T16" fmla="*/ 25 w 77"/>
                <a:gd name="T17" fmla="*/ 85 h 88"/>
                <a:gd name="T18" fmla="*/ 20 w 77"/>
                <a:gd name="T19" fmla="*/ 71 h 88"/>
                <a:gd name="T20" fmla="*/ 17 w 77"/>
                <a:gd name="T21" fmla="*/ 64 h 88"/>
                <a:gd name="T22" fmla="*/ 14 w 77"/>
                <a:gd name="T23" fmla="*/ 57 h 88"/>
                <a:gd name="T24" fmla="*/ 14 w 77"/>
                <a:gd name="T25" fmla="*/ 57 h 88"/>
                <a:gd name="T26" fmla="*/ 8 w 77"/>
                <a:gd name="T27" fmla="*/ 38 h 88"/>
                <a:gd name="T28" fmla="*/ 39 w 77"/>
                <a:gd name="T29" fmla="*/ 7 h 88"/>
                <a:gd name="T30" fmla="*/ 70 w 77"/>
                <a:gd name="T31" fmla="*/ 38 h 88"/>
                <a:gd name="T32" fmla="*/ 64 w 77"/>
                <a:gd name="T33" fmla="*/ 57 h 88"/>
                <a:gd name="T34" fmla="*/ 61 w 77"/>
                <a:gd name="T35" fmla="*/ 64 h 88"/>
                <a:gd name="T36" fmla="*/ 58 w 77"/>
                <a:gd name="T37" fmla="*/ 71 h 88"/>
                <a:gd name="T38" fmla="*/ 53 w 77"/>
                <a:gd name="T39" fmla="*/ 85 h 88"/>
                <a:gd name="T40" fmla="*/ 52 w 77"/>
                <a:gd name="T41" fmla="*/ 88 h 88"/>
                <a:gd name="T42" fmla="*/ 60 w 77"/>
                <a:gd name="T43" fmla="*/ 88 h 88"/>
                <a:gd name="T44" fmla="*/ 60 w 77"/>
                <a:gd name="T45" fmla="*/ 87 h 88"/>
                <a:gd name="T46" fmla="*/ 64 w 77"/>
                <a:gd name="T47" fmla="*/ 73 h 88"/>
                <a:gd name="T48" fmla="*/ 67 w 77"/>
                <a:gd name="T49" fmla="*/ 67 h 88"/>
                <a:gd name="T50" fmla="*/ 71 w 77"/>
                <a:gd name="T51" fmla="*/ 60 h 88"/>
                <a:gd name="T52" fmla="*/ 77 w 77"/>
                <a:gd name="T53" fmla="*/ 38 h 88"/>
                <a:gd name="T54" fmla="*/ 39 w 77"/>
                <a:gd name="T5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7" h="88">
                  <a:moveTo>
                    <a:pt x="39" y="0"/>
                  </a:moveTo>
                  <a:cubicBezTo>
                    <a:pt x="18" y="0"/>
                    <a:pt x="0" y="17"/>
                    <a:pt x="0" y="38"/>
                  </a:cubicBezTo>
                  <a:cubicBezTo>
                    <a:pt x="0" y="47"/>
                    <a:pt x="4" y="54"/>
                    <a:pt x="7" y="60"/>
                  </a:cubicBezTo>
                  <a:cubicBezTo>
                    <a:pt x="7" y="60"/>
                    <a:pt x="10" y="65"/>
                    <a:pt x="11" y="67"/>
                  </a:cubicBezTo>
                  <a:cubicBezTo>
                    <a:pt x="12" y="69"/>
                    <a:pt x="12" y="71"/>
                    <a:pt x="13" y="73"/>
                  </a:cubicBezTo>
                  <a:cubicBezTo>
                    <a:pt x="15" y="78"/>
                    <a:pt x="16" y="82"/>
                    <a:pt x="18" y="87"/>
                  </a:cubicBezTo>
                  <a:cubicBezTo>
                    <a:pt x="18" y="87"/>
                    <a:pt x="18" y="88"/>
                    <a:pt x="18" y="88"/>
                  </a:cubicBezTo>
                  <a:cubicBezTo>
                    <a:pt x="25" y="88"/>
                    <a:pt x="25" y="88"/>
                    <a:pt x="25" y="88"/>
                  </a:cubicBezTo>
                  <a:cubicBezTo>
                    <a:pt x="25" y="87"/>
                    <a:pt x="25" y="86"/>
                    <a:pt x="25" y="85"/>
                  </a:cubicBezTo>
                  <a:cubicBezTo>
                    <a:pt x="23" y="80"/>
                    <a:pt x="22" y="75"/>
                    <a:pt x="20" y="71"/>
                  </a:cubicBezTo>
                  <a:cubicBezTo>
                    <a:pt x="19" y="68"/>
                    <a:pt x="18" y="66"/>
                    <a:pt x="17" y="64"/>
                  </a:cubicBezTo>
                  <a:cubicBezTo>
                    <a:pt x="16" y="61"/>
                    <a:pt x="14" y="57"/>
                    <a:pt x="14" y="57"/>
                  </a:cubicBezTo>
                  <a:cubicBezTo>
                    <a:pt x="14" y="57"/>
                    <a:pt x="14" y="57"/>
                    <a:pt x="14" y="57"/>
                  </a:cubicBezTo>
                  <a:cubicBezTo>
                    <a:pt x="10" y="50"/>
                    <a:pt x="8" y="44"/>
                    <a:pt x="8" y="38"/>
                  </a:cubicBezTo>
                  <a:cubicBezTo>
                    <a:pt x="8" y="21"/>
                    <a:pt x="22" y="7"/>
                    <a:pt x="39" y="7"/>
                  </a:cubicBezTo>
                  <a:cubicBezTo>
                    <a:pt x="56" y="7"/>
                    <a:pt x="70" y="21"/>
                    <a:pt x="70" y="38"/>
                  </a:cubicBezTo>
                  <a:cubicBezTo>
                    <a:pt x="70" y="45"/>
                    <a:pt x="68" y="50"/>
                    <a:pt x="64" y="57"/>
                  </a:cubicBezTo>
                  <a:cubicBezTo>
                    <a:pt x="64" y="57"/>
                    <a:pt x="62" y="61"/>
                    <a:pt x="61" y="64"/>
                  </a:cubicBezTo>
                  <a:cubicBezTo>
                    <a:pt x="60" y="66"/>
                    <a:pt x="59" y="68"/>
                    <a:pt x="58" y="71"/>
                  </a:cubicBezTo>
                  <a:cubicBezTo>
                    <a:pt x="56" y="75"/>
                    <a:pt x="54" y="80"/>
                    <a:pt x="53" y="85"/>
                  </a:cubicBezTo>
                  <a:cubicBezTo>
                    <a:pt x="53" y="86"/>
                    <a:pt x="53" y="87"/>
                    <a:pt x="52" y="88"/>
                  </a:cubicBezTo>
                  <a:cubicBezTo>
                    <a:pt x="60" y="88"/>
                    <a:pt x="60" y="88"/>
                    <a:pt x="60" y="88"/>
                  </a:cubicBezTo>
                  <a:cubicBezTo>
                    <a:pt x="60" y="88"/>
                    <a:pt x="60" y="87"/>
                    <a:pt x="60" y="87"/>
                  </a:cubicBezTo>
                  <a:cubicBezTo>
                    <a:pt x="61" y="82"/>
                    <a:pt x="63" y="78"/>
                    <a:pt x="64" y="73"/>
                  </a:cubicBezTo>
                  <a:cubicBezTo>
                    <a:pt x="65" y="71"/>
                    <a:pt x="66" y="69"/>
                    <a:pt x="67" y="67"/>
                  </a:cubicBezTo>
                  <a:cubicBezTo>
                    <a:pt x="68" y="65"/>
                    <a:pt x="70" y="60"/>
                    <a:pt x="71" y="60"/>
                  </a:cubicBezTo>
                  <a:cubicBezTo>
                    <a:pt x="75" y="53"/>
                    <a:pt x="77" y="46"/>
                    <a:pt x="77" y="38"/>
                  </a:cubicBezTo>
                  <a:cubicBezTo>
                    <a:pt x="77" y="17"/>
                    <a:pt x="60" y="0"/>
                    <a:pt x="3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6" name="Freeform 6">
              <a:extLst>
                <a:ext uri="{FF2B5EF4-FFF2-40B4-BE49-F238E27FC236}">
                  <a16:creationId xmlns:a16="http://schemas.microsoft.com/office/drawing/2014/main" xmlns="" id="{22D0018B-4F36-4CFE-81E2-CD967F0A3F32}"/>
                </a:ext>
              </a:extLst>
            </p:cNvPr>
            <p:cNvSpPr/>
            <p:nvPr/>
          </p:nvSpPr>
          <p:spPr bwMode="auto">
            <a:xfrm>
              <a:off x="685800" y="4457700"/>
              <a:ext cx="158750" cy="71438"/>
            </a:xfrm>
            <a:custGeom>
              <a:avLst/>
              <a:gdLst>
                <a:gd name="T0" fmla="*/ 0 w 42"/>
                <a:gd name="T1" fmla="*/ 3 h 19"/>
                <a:gd name="T2" fmla="*/ 8 w 42"/>
                <a:gd name="T3" fmla="*/ 11 h 19"/>
                <a:gd name="T4" fmla="*/ 10 w 42"/>
                <a:gd name="T5" fmla="*/ 11 h 19"/>
                <a:gd name="T6" fmla="*/ 10 w 42"/>
                <a:gd name="T7" fmla="*/ 11 h 19"/>
                <a:gd name="T8" fmla="*/ 17 w 42"/>
                <a:gd name="T9" fmla="*/ 19 h 19"/>
                <a:gd name="T10" fmla="*/ 24 w 42"/>
                <a:gd name="T11" fmla="*/ 19 h 19"/>
                <a:gd name="T12" fmla="*/ 32 w 42"/>
                <a:gd name="T13" fmla="*/ 11 h 19"/>
                <a:gd name="T14" fmla="*/ 32 w 42"/>
                <a:gd name="T15" fmla="*/ 11 h 19"/>
                <a:gd name="T16" fmla="*/ 34 w 42"/>
                <a:gd name="T17" fmla="*/ 11 h 19"/>
                <a:gd name="T18" fmla="*/ 42 w 42"/>
                <a:gd name="T19" fmla="*/ 3 h 19"/>
                <a:gd name="T20" fmla="*/ 42 w 42"/>
                <a:gd name="T21" fmla="*/ 0 h 19"/>
                <a:gd name="T22" fmla="*/ 0 w 42"/>
                <a:gd name="T23" fmla="*/ 0 h 19"/>
                <a:gd name="T24" fmla="*/ 0 w 42"/>
                <a:gd name="T25"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19">
                  <a:moveTo>
                    <a:pt x="0" y="3"/>
                  </a:moveTo>
                  <a:cubicBezTo>
                    <a:pt x="0" y="7"/>
                    <a:pt x="3" y="11"/>
                    <a:pt x="8" y="11"/>
                  </a:cubicBezTo>
                  <a:cubicBezTo>
                    <a:pt x="10" y="11"/>
                    <a:pt x="10" y="11"/>
                    <a:pt x="10" y="11"/>
                  </a:cubicBezTo>
                  <a:cubicBezTo>
                    <a:pt x="10" y="11"/>
                    <a:pt x="10" y="11"/>
                    <a:pt x="10" y="11"/>
                  </a:cubicBezTo>
                  <a:cubicBezTo>
                    <a:pt x="10" y="15"/>
                    <a:pt x="13" y="19"/>
                    <a:pt x="17" y="19"/>
                  </a:cubicBezTo>
                  <a:cubicBezTo>
                    <a:pt x="24" y="19"/>
                    <a:pt x="24" y="19"/>
                    <a:pt x="24" y="19"/>
                  </a:cubicBezTo>
                  <a:cubicBezTo>
                    <a:pt x="28" y="19"/>
                    <a:pt x="32" y="15"/>
                    <a:pt x="32" y="11"/>
                  </a:cubicBezTo>
                  <a:cubicBezTo>
                    <a:pt x="32" y="11"/>
                    <a:pt x="32" y="11"/>
                    <a:pt x="32" y="11"/>
                  </a:cubicBezTo>
                  <a:cubicBezTo>
                    <a:pt x="34" y="11"/>
                    <a:pt x="34" y="11"/>
                    <a:pt x="34" y="11"/>
                  </a:cubicBezTo>
                  <a:cubicBezTo>
                    <a:pt x="38" y="11"/>
                    <a:pt x="42" y="7"/>
                    <a:pt x="42" y="3"/>
                  </a:cubicBezTo>
                  <a:cubicBezTo>
                    <a:pt x="42" y="0"/>
                    <a:pt x="42" y="0"/>
                    <a:pt x="42" y="0"/>
                  </a:cubicBezTo>
                  <a:cubicBezTo>
                    <a:pt x="0" y="0"/>
                    <a:pt x="0" y="0"/>
                    <a:pt x="0" y="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7" name="Rectangle 7">
              <a:extLst>
                <a:ext uri="{FF2B5EF4-FFF2-40B4-BE49-F238E27FC236}">
                  <a16:creationId xmlns:a16="http://schemas.microsoft.com/office/drawing/2014/main" xmlns="" id="{4B122C09-1BF0-46CB-A115-D3FE1E7FC59C}"/>
                </a:ext>
              </a:extLst>
            </p:cNvPr>
            <p:cNvSpPr>
              <a:spLocks noChangeArrowheads="1"/>
            </p:cNvSpPr>
            <p:nvPr/>
          </p:nvSpPr>
          <p:spPr bwMode="auto">
            <a:xfrm>
              <a:off x="685800" y="4427538"/>
              <a:ext cx="158750"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8" name="Freeform 8">
              <a:extLst>
                <a:ext uri="{FF2B5EF4-FFF2-40B4-BE49-F238E27FC236}">
                  <a16:creationId xmlns:a16="http://schemas.microsoft.com/office/drawing/2014/main" xmlns="" id="{1820A090-0273-4567-AA1E-709CF11037A6}"/>
                </a:ext>
              </a:extLst>
            </p:cNvPr>
            <p:cNvSpPr/>
            <p:nvPr/>
          </p:nvSpPr>
          <p:spPr bwMode="auto">
            <a:xfrm>
              <a:off x="679450" y="4251325"/>
              <a:ext cx="173038" cy="161925"/>
            </a:xfrm>
            <a:custGeom>
              <a:avLst/>
              <a:gdLst>
                <a:gd name="T0" fmla="*/ 31 w 46"/>
                <a:gd name="T1" fmla="*/ 43 h 43"/>
                <a:gd name="T2" fmla="*/ 44 w 46"/>
                <a:gd name="T3" fmla="*/ 5 h 43"/>
                <a:gd name="T4" fmla="*/ 46 w 46"/>
                <a:gd name="T5" fmla="*/ 1 h 43"/>
                <a:gd name="T6" fmla="*/ 43 w 46"/>
                <a:gd name="T7" fmla="*/ 0 h 43"/>
                <a:gd name="T8" fmla="*/ 43 w 46"/>
                <a:gd name="T9" fmla="*/ 0 h 43"/>
                <a:gd name="T10" fmla="*/ 38 w 46"/>
                <a:gd name="T11" fmla="*/ 4 h 43"/>
                <a:gd name="T12" fmla="*/ 36 w 46"/>
                <a:gd name="T13" fmla="*/ 6 h 43"/>
                <a:gd name="T14" fmla="*/ 34 w 46"/>
                <a:gd name="T15" fmla="*/ 4 h 43"/>
                <a:gd name="T16" fmla="*/ 30 w 46"/>
                <a:gd name="T17" fmla="*/ 0 h 43"/>
                <a:gd name="T18" fmla="*/ 25 w 46"/>
                <a:gd name="T19" fmla="*/ 4 h 43"/>
                <a:gd name="T20" fmla="*/ 23 w 46"/>
                <a:gd name="T21" fmla="*/ 6 h 43"/>
                <a:gd name="T22" fmla="*/ 21 w 46"/>
                <a:gd name="T23" fmla="*/ 4 h 43"/>
                <a:gd name="T24" fmla="*/ 16 w 46"/>
                <a:gd name="T25" fmla="*/ 0 h 43"/>
                <a:gd name="T26" fmla="*/ 11 w 46"/>
                <a:gd name="T27" fmla="*/ 4 h 43"/>
                <a:gd name="T28" fmla="*/ 10 w 46"/>
                <a:gd name="T29" fmla="*/ 6 h 43"/>
                <a:gd name="T30" fmla="*/ 8 w 46"/>
                <a:gd name="T31" fmla="*/ 4 h 43"/>
                <a:gd name="T32" fmla="*/ 3 w 46"/>
                <a:gd name="T33" fmla="*/ 0 h 43"/>
                <a:gd name="T34" fmla="*/ 2 w 46"/>
                <a:gd name="T35" fmla="*/ 0 h 43"/>
                <a:gd name="T36" fmla="*/ 0 w 46"/>
                <a:gd name="T37" fmla="*/ 1 h 43"/>
                <a:gd name="T38" fmla="*/ 1 w 46"/>
                <a:gd name="T39" fmla="*/ 5 h 43"/>
                <a:gd name="T40" fmla="*/ 16 w 46"/>
                <a:gd name="T41" fmla="*/ 43 h 43"/>
                <a:gd name="T42" fmla="*/ 19 w 46"/>
                <a:gd name="T43" fmla="*/ 43 h 43"/>
                <a:gd name="T44" fmla="*/ 5 w 46"/>
                <a:gd name="T45" fmla="*/ 7 h 43"/>
                <a:gd name="T46" fmla="*/ 10 w 46"/>
                <a:gd name="T47" fmla="*/ 10 h 43"/>
                <a:gd name="T48" fmla="*/ 14 w 46"/>
                <a:gd name="T49" fmla="*/ 6 h 43"/>
                <a:gd name="T50" fmla="*/ 16 w 46"/>
                <a:gd name="T51" fmla="*/ 3 h 43"/>
                <a:gd name="T52" fmla="*/ 18 w 46"/>
                <a:gd name="T53" fmla="*/ 6 h 43"/>
                <a:gd name="T54" fmla="*/ 23 w 46"/>
                <a:gd name="T55" fmla="*/ 10 h 43"/>
                <a:gd name="T56" fmla="*/ 28 w 46"/>
                <a:gd name="T57" fmla="*/ 6 h 43"/>
                <a:gd name="T58" fmla="*/ 30 w 46"/>
                <a:gd name="T59" fmla="*/ 3 h 43"/>
                <a:gd name="T60" fmla="*/ 31 w 46"/>
                <a:gd name="T61" fmla="*/ 6 h 43"/>
                <a:gd name="T62" fmla="*/ 36 w 46"/>
                <a:gd name="T63" fmla="*/ 10 h 43"/>
                <a:gd name="T64" fmla="*/ 40 w 46"/>
                <a:gd name="T65" fmla="*/ 7 h 43"/>
                <a:gd name="T66" fmla="*/ 27 w 46"/>
                <a:gd name="T67" fmla="*/ 43 h 43"/>
                <a:gd name="T68" fmla="*/ 31 w 46"/>
                <a:gd name="T6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6" h="43">
                  <a:moveTo>
                    <a:pt x="31" y="43"/>
                  </a:moveTo>
                  <a:cubicBezTo>
                    <a:pt x="44" y="5"/>
                    <a:pt x="44" y="5"/>
                    <a:pt x="44" y="5"/>
                  </a:cubicBezTo>
                  <a:cubicBezTo>
                    <a:pt x="46" y="1"/>
                    <a:pt x="46" y="1"/>
                    <a:pt x="46" y="1"/>
                  </a:cubicBezTo>
                  <a:cubicBezTo>
                    <a:pt x="45" y="1"/>
                    <a:pt x="44" y="0"/>
                    <a:pt x="43" y="0"/>
                  </a:cubicBezTo>
                  <a:cubicBezTo>
                    <a:pt x="43" y="0"/>
                    <a:pt x="43" y="0"/>
                    <a:pt x="43" y="0"/>
                  </a:cubicBezTo>
                  <a:cubicBezTo>
                    <a:pt x="40" y="0"/>
                    <a:pt x="39" y="2"/>
                    <a:pt x="38" y="4"/>
                  </a:cubicBezTo>
                  <a:cubicBezTo>
                    <a:pt x="37" y="6"/>
                    <a:pt x="37" y="6"/>
                    <a:pt x="36" y="6"/>
                  </a:cubicBezTo>
                  <a:cubicBezTo>
                    <a:pt x="36" y="6"/>
                    <a:pt x="35" y="6"/>
                    <a:pt x="34" y="4"/>
                  </a:cubicBezTo>
                  <a:cubicBezTo>
                    <a:pt x="33" y="2"/>
                    <a:pt x="32" y="0"/>
                    <a:pt x="30" y="0"/>
                  </a:cubicBezTo>
                  <a:cubicBezTo>
                    <a:pt x="27" y="0"/>
                    <a:pt x="26" y="2"/>
                    <a:pt x="25" y="4"/>
                  </a:cubicBezTo>
                  <a:cubicBezTo>
                    <a:pt x="24" y="6"/>
                    <a:pt x="23" y="6"/>
                    <a:pt x="23" y="6"/>
                  </a:cubicBezTo>
                  <a:cubicBezTo>
                    <a:pt x="22" y="6"/>
                    <a:pt x="22" y="6"/>
                    <a:pt x="21" y="4"/>
                  </a:cubicBezTo>
                  <a:cubicBezTo>
                    <a:pt x="20" y="2"/>
                    <a:pt x="19" y="0"/>
                    <a:pt x="16" y="0"/>
                  </a:cubicBezTo>
                  <a:cubicBezTo>
                    <a:pt x="14" y="0"/>
                    <a:pt x="12" y="2"/>
                    <a:pt x="11" y="4"/>
                  </a:cubicBezTo>
                  <a:cubicBezTo>
                    <a:pt x="11" y="6"/>
                    <a:pt x="10" y="6"/>
                    <a:pt x="10" y="6"/>
                  </a:cubicBezTo>
                  <a:cubicBezTo>
                    <a:pt x="9" y="6"/>
                    <a:pt x="8" y="6"/>
                    <a:pt x="8" y="4"/>
                  </a:cubicBezTo>
                  <a:cubicBezTo>
                    <a:pt x="7" y="2"/>
                    <a:pt x="5" y="0"/>
                    <a:pt x="3" y="0"/>
                  </a:cubicBezTo>
                  <a:cubicBezTo>
                    <a:pt x="2" y="0"/>
                    <a:pt x="2" y="0"/>
                    <a:pt x="2" y="0"/>
                  </a:cubicBezTo>
                  <a:cubicBezTo>
                    <a:pt x="1" y="0"/>
                    <a:pt x="0" y="1"/>
                    <a:pt x="0" y="1"/>
                  </a:cubicBezTo>
                  <a:cubicBezTo>
                    <a:pt x="1" y="5"/>
                    <a:pt x="1" y="5"/>
                    <a:pt x="1" y="5"/>
                  </a:cubicBezTo>
                  <a:cubicBezTo>
                    <a:pt x="16" y="43"/>
                    <a:pt x="16" y="43"/>
                    <a:pt x="16" y="43"/>
                  </a:cubicBezTo>
                  <a:cubicBezTo>
                    <a:pt x="19" y="43"/>
                    <a:pt x="19" y="43"/>
                    <a:pt x="19" y="43"/>
                  </a:cubicBezTo>
                  <a:cubicBezTo>
                    <a:pt x="5" y="7"/>
                    <a:pt x="5" y="7"/>
                    <a:pt x="5" y="7"/>
                  </a:cubicBezTo>
                  <a:cubicBezTo>
                    <a:pt x="6" y="8"/>
                    <a:pt x="7" y="10"/>
                    <a:pt x="10" y="10"/>
                  </a:cubicBezTo>
                  <a:cubicBezTo>
                    <a:pt x="12" y="10"/>
                    <a:pt x="13" y="7"/>
                    <a:pt x="14" y="6"/>
                  </a:cubicBezTo>
                  <a:cubicBezTo>
                    <a:pt x="15" y="4"/>
                    <a:pt x="16" y="3"/>
                    <a:pt x="16" y="3"/>
                  </a:cubicBezTo>
                  <a:cubicBezTo>
                    <a:pt x="17" y="3"/>
                    <a:pt x="17" y="4"/>
                    <a:pt x="18" y="6"/>
                  </a:cubicBezTo>
                  <a:cubicBezTo>
                    <a:pt x="19" y="7"/>
                    <a:pt x="20" y="10"/>
                    <a:pt x="23" y="10"/>
                  </a:cubicBezTo>
                  <a:cubicBezTo>
                    <a:pt x="26" y="10"/>
                    <a:pt x="27" y="7"/>
                    <a:pt x="28" y="6"/>
                  </a:cubicBezTo>
                  <a:cubicBezTo>
                    <a:pt x="28" y="4"/>
                    <a:pt x="29" y="3"/>
                    <a:pt x="30" y="3"/>
                  </a:cubicBezTo>
                  <a:cubicBezTo>
                    <a:pt x="30" y="3"/>
                    <a:pt x="31" y="4"/>
                    <a:pt x="31" y="6"/>
                  </a:cubicBezTo>
                  <a:cubicBezTo>
                    <a:pt x="32" y="7"/>
                    <a:pt x="34" y="10"/>
                    <a:pt x="36" y="10"/>
                  </a:cubicBezTo>
                  <a:cubicBezTo>
                    <a:pt x="38" y="10"/>
                    <a:pt x="40" y="8"/>
                    <a:pt x="40" y="7"/>
                  </a:cubicBezTo>
                  <a:cubicBezTo>
                    <a:pt x="27" y="43"/>
                    <a:pt x="27" y="43"/>
                    <a:pt x="27" y="43"/>
                  </a:cubicBezTo>
                  <a:lnTo>
                    <a:pt x="31"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99" name="Group 20">
            <a:extLst>
              <a:ext uri="{FF2B5EF4-FFF2-40B4-BE49-F238E27FC236}">
                <a16:creationId xmlns:a16="http://schemas.microsoft.com/office/drawing/2014/main" xmlns="" id="{12FD31FE-64E1-49C6-8D45-44A6B483FD87}"/>
              </a:ext>
            </a:extLst>
          </p:cNvPr>
          <p:cNvGrpSpPr/>
          <p:nvPr/>
        </p:nvGrpSpPr>
        <p:grpSpPr>
          <a:xfrm>
            <a:off x="6687080" y="3080809"/>
            <a:ext cx="504825" cy="531813"/>
            <a:chOff x="2513013" y="2098675"/>
            <a:chExt cx="504825" cy="531813"/>
          </a:xfrm>
          <a:solidFill>
            <a:srgbClr val="F8D845"/>
          </a:solidFill>
        </p:grpSpPr>
        <p:sp>
          <p:nvSpPr>
            <p:cNvPr id="100" name="Freeform 9">
              <a:extLst>
                <a:ext uri="{FF2B5EF4-FFF2-40B4-BE49-F238E27FC236}">
                  <a16:creationId xmlns:a16="http://schemas.microsoft.com/office/drawing/2014/main" xmlns="" id="{FA8905E4-0B6E-4461-9B3E-D0690175F7F1}"/>
                </a:ext>
              </a:extLst>
            </p:cNvPr>
            <p:cNvSpPr>
              <a:spLocks noEditPoints="1"/>
            </p:cNvSpPr>
            <p:nvPr/>
          </p:nvSpPr>
          <p:spPr bwMode="auto">
            <a:xfrm>
              <a:off x="2513013" y="2287588"/>
              <a:ext cx="342900" cy="342900"/>
            </a:xfrm>
            <a:custGeom>
              <a:avLst/>
              <a:gdLst>
                <a:gd name="T0" fmla="*/ 76 w 91"/>
                <a:gd name="T1" fmla="*/ 63 h 91"/>
                <a:gd name="T2" fmla="*/ 79 w 91"/>
                <a:gd name="T3" fmla="*/ 56 h 91"/>
                <a:gd name="T4" fmla="*/ 91 w 91"/>
                <a:gd name="T5" fmla="*/ 52 h 91"/>
                <a:gd name="T6" fmla="*/ 91 w 91"/>
                <a:gd name="T7" fmla="*/ 46 h 91"/>
                <a:gd name="T8" fmla="*/ 91 w 91"/>
                <a:gd name="T9" fmla="*/ 40 h 91"/>
                <a:gd name="T10" fmla="*/ 79 w 91"/>
                <a:gd name="T11" fmla="*/ 36 h 91"/>
                <a:gd name="T12" fmla="*/ 76 w 91"/>
                <a:gd name="T13" fmla="*/ 29 h 91"/>
                <a:gd name="T14" fmla="*/ 82 w 91"/>
                <a:gd name="T15" fmla="*/ 18 h 91"/>
                <a:gd name="T16" fmla="*/ 73 w 91"/>
                <a:gd name="T17" fmla="*/ 10 h 91"/>
                <a:gd name="T18" fmla="*/ 63 w 91"/>
                <a:gd name="T19" fmla="*/ 15 h 91"/>
                <a:gd name="T20" fmla="*/ 55 w 91"/>
                <a:gd name="T21" fmla="*/ 12 h 91"/>
                <a:gd name="T22" fmla="*/ 51 w 91"/>
                <a:gd name="T23" fmla="*/ 1 h 91"/>
                <a:gd name="T24" fmla="*/ 45 w 91"/>
                <a:gd name="T25" fmla="*/ 0 h 91"/>
                <a:gd name="T26" fmla="*/ 40 w 91"/>
                <a:gd name="T27" fmla="*/ 1 h 91"/>
                <a:gd name="T28" fmla="*/ 36 w 91"/>
                <a:gd name="T29" fmla="*/ 12 h 91"/>
                <a:gd name="T30" fmla="*/ 28 w 91"/>
                <a:gd name="T31" fmla="*/ 15 h 91"/>
                <a:gd name="T32" fmla="*/ 18 w 91"/>
                <a:gd name="T33" fmla="*/ 10 h 91"/>
                <a:gd name="T34" fmla="*/ 9 w 91"/>
                <a:gd name="T35" fmla="*/ 18 h 91"/>
                <a:gd name="T36" fmla="*/ 14 w 91"/>
                <a:gd name="T37" fmla="*/ 29 h 91"/>
                <a:gd name="T38" fmla="*/ 11 w 91"/>
                <a:gd name="T39" fmla="*/ 36 h 91"/>
                <a:gd name="T40" fmla="*/ 0 w 91"/>
                <a:gd name="T41" fmla="*/ 40 h 91"/>
                <a:gd name="T42" fmla="*/ 0 w 91"/>
                <a:gd name="T43" fmla="*/ 46 h 91"/>
                <a:gd name="T44" fmla="*/ 0 w 91"/>
                <a:gd name="T45" fmla="*/ 52 h 91"/>
                <a:gd name="T46" fmla="*/ 11 w 91"/>
                <a:gd name="T47" fmla="*/ 56 h 91"/>
                <a:gd name="T48" fmla="*/ 14 w 91"/>
                <a:gd name="T49" fmla="*/ 63 h 91"/>
                <a:gd name="T50" fmla="*/ 9 w 91"/>
                <a:gd name="T51" fmla="*/ 74 h 91"/>
                <a:gd name="T52" fmla="*/ 18 w 91"/>
                <a:gd name="T53" fmla="*/ 82 h 91"/>
                <a:gd name="T54" fmla="*/ 28 w 91"/>
                <a:gd name="T55" fmla="*/ 77 h 91"/>
                <a:gd name="T56" fmla="*/ 36 w 91"/>
                <a:gd name="T57" fmla="*/ 80 h 91"/>
                <a:gd name="T58" fmla="*/ 40 w 91"/>
                <a:gd name="T59" fmla="*/ 91 h 91"/>
                <a:gd name="T60" fmla="*/ 45 w 91"/>
                <a:gd name="T61" fmla="*/ 91 h 91"/>
                <a:gd name="T62" fmla="*/ 51 w 91"/>
                <a:gd name="T63" fmla="*/ 91 h 91"/>
                <a:gd name="T64" fmla="*/ 55 w 91"/>
                <a:gd name="T65" fmla="*/ 80 h 91"/>
                <a:gd name="T66" fmla="*/ 63 w 91"/>
                <a:gd name="T67" fmla="*/ 77 h 91"/>
                <a:gd name="T68" fmla="*/ 73 w 91"/>
                <a:gd name="T69" fmla="*/ 82 h 91"/>
                <a:gd name="T70" fmla="*/ 82 w 91"/>
                <a:gd name="T71" fmla="*/ 74 h 91"/>
                <a:gd name="T72" fmla="*/ 76 w 91"/>
                <a:gd name="T73" fmla="*/ 63 h 91"/>
                <a:gd name="T74" fmla="*/ 45 w 91"/>
                <a:gd name="T75" fmla="*/ 62 h 91"/>
                <a:gd name="T76" fmla="*/ 29 w 91"/>
                <a:gd name="T77" fmla="*/ 46 h 91"/>
                <a:gd name="T78" fmla="*/ 45 w 91"/>
                <a:gd name="T79" fmla="*/ 30 h 91"/>
                <a:gd name="T80" fmla="*/ 61 w 91"/>
                <a:gd name="T81" fmla="*/ 46 h 91"/>
                <a:gd name="T82" fmla="*/ 45 w 91"/>
                <a:gd name="T83" fmla="*/ 6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1" h="91">
                  <a:moveTo>
                    <a:pt x="76" y="63"/>
                  </a:moveTo>
                  <a:cubicBezTo>
                    <a:pt x="78" y="61"/>
                    <a:pt x="79" y="58"/>
                    <a:pt x="79" y="56"/>
                  </a:cubicBezTo>
                  <a:cubicBezTo>
                    <a:pt x="91" y="52"/>
                    <a:pt x="91" y="52"/>
                    <a:pt x="91" y="52"/>
                  </a:cubicBezTo>
                  <a:cubicBezTo>
                    <a:pt x="91" y="50"/>
                    <a:pt x="91" y="48"/>
                    <a:pt x="91" y="46"/>
                  </a:cubicBezTo>
                  <a:cubicBezTo>
                    <a:pt x="91" y="44"/>
                    <a:pt x="91" y="42"/>
                    <a:pt x="91" y="40"/>
                  </a:cubicBezTo>
                  <a:cubicBezTo>
                    <a:pt x="79" y="36"/>
                    <a:pt x="79" y="36"/>
                    <a:pt x="79" y="36"/>
                  </a:cubicBezTo>
                  <a:cubicBezTo>
                    <a:pt x="79" y="33"/>
                    <a:pt x="78" y="31"/>
                    <a:pt x="76" y="29"/>
                  </a:cubicBezTo>
                  <a:cubicBezTo>
                    <a:pt x="82" y="18"/>
                    <a:pt x="82" y="18"/>
                    <a:pt x="82" y="18"/>
                  </a:cubicBezTo>
                  <a:cubicBezTo>
                    <a:pt x="79" y="15"/>
                    <a:pt x="76" y="12"/>
                    <a:pt x="73" y="10"/>
                  </a:cubicBezTo>
                  <a:cubicBezTo>
                    <a:pt x="63" y="15"/>
                    <a:pt x="63" y="15"/>
                    <a:pt x="63" y="15"/>
                  </a:cubicBezTo>
                  <a:cubicBezTo>
                    <a:pt x="60" y="14"/>
                    <a:pt x="58" y="13"/>
                    <a:pt x="55" y="12"/>
                  </a:cubicBezTo>
                  <a:cubicBezTo>
                    <a:pt x="51" y="1"/>
                    <a:pt x="51" y="1"/>
                    <a:pt x="51" y="1"/>
                  </a:cubicBezTo>
                  <a:cubicBezTo>
                    <a:pt x="49" y="0"/>
                    <a:pt x="47" y="0"/>
                    <a:pt x="45" y="0"/>
                  </a:cubicBezTo>
                  <a:cubicBezTo>
                    <a:pt x="43" y="0"/>
                    <a:pt x="42" y="0"/>
                    <a:pt x="40" y="1"/>
                  </a:cubicBezTo>
                  <a:cubicBezTo>
                    <a:pt x="36" y="12"/>
                    <a:pt x="36" y="12"/>
                    <a:pt x="36" y="12"/>
                  </a:cubicBezTo>
                  <a:cubicBezTo>
                    <a:pt x="33" y="13"/>
                    <a:pt x="31" y="14"/>
                    <a:pt x="28" y="15"/>
                  </a:cubicBezTo>
                  <a:cubicBezTo>
                    <a:pt x="18" y="10"/>
                    <a:pt x="18" y="10"/>
                    <a:pt x="18" y="10"/>
                  </a:cubicBezTo>
                  <a:cubicBezTo>
                    <a:pt x="14" y="12"/>
                    <a:pt x="12" y="15"/>
                    <a:pt x="9" y="18"/>
                  </a:cubicBezTo>
                  <a:cubicBezTo>
                    <a:pt x="14" y="29"/>
                    <a:pt x="14" y="29"/>
                    <a:pt x="14" y="29"/>
                  </a:cubicBezTo>
                  <a:cubicBezTo>
                    <a:pt x="13" y="31"/>
                    <a:pt x="12" y="33"/>
                    <a:pt x="11" y="36"/>
                  </a:cubicBezTo>
                  <a:cubicBezTo>
                    <a:pt x="0" y="40"/>
                    <a:pt x="0" y="40"/>
                    <a:pt x="0" y="40"/>
                  </a:cubicBezTo>
                  <a:cubicBezTo>
                    <a:pt x="0" y="42"/>
                    <a:pt x="0" y="44"/>
                    <a:pt x="0" y="46"/>
                  </a:cubicBezTo>
                  <a:cubicBezTo>
                    <a:pt x="0" y="48"/>
                    <a:pt x="0" y="50"/>
                    <a:pt x="0" y="52"/>
                  </a:cubicBezTo>
                  <a:cubicBezTo>
                    <a:pt x="11" y="56"/>
                    <a:pt x="11" y="56"/>
                    <a:pt x="11" y="56"/>
                  </a:cubicBezTo>
                  <a:cubicBezTo>
                    <a:pt x="12" y="58"/>
                    <a:pt x="13" y="61"/>
                    <a:pt x="14" y="63"/>
                  </a:cubicBezTo>
                  <a:cubicBezTo>
                    <a:pt x="9" y="74"/>
                    <a:pt x="9" y="74"/>
                    <a:pt x="9" y="74"/>
                  </a:cubicBezTo>
                  <a:cubicBezTo>
                    <a:pt x="12" y="77"/>
                    <a:pt x="14" y="79"/>
                    <a:pt x="18" y="82"/>
                  </a:cubicBezTo>
                  <a:cubicBezTo>
                    <a:pt x="28" y="77"/>
                    <a:pt x="28" y="77"/>
                    <a:pt x="28" y="77"/>
                  </a:cubicBezTo>
                  <a:cubicBezTo>
                    <a:pt x="31" y="78"/>
                    <a:pt x="33" y="79"/>
                    <a:pt x="36" y="80"/>
                  </a:cubicBezTo>
                  <a:cubicBezTo>
                    <a:pt x="40" y="91"/>
                    <a:pt x="40" y="91"/>
                    <a:pt x="40" y="91"/>
                  </a:cubicBezTo>
                  <a:cubicBezTo>
                    <a:pt x="42" y="91"/>
                    <a:pt x="43" y="91"/>
                    <a:pt x="45" y="91"/>
                  </a:cubicBezTo>
                  <a:cubicBezTo>
                    <a:pt x="47" y="91"/>
                    <a:pt x="49" y="91"/>
                    <a:pt x="51" y="91"/>
                  </a:cubicBezTo>
                  <a:cubicBezTo>
                    <a:pt x="55" y="80"/>
                    <a:pt x="55" y="80"/>
                    <a:pt x="55" y="80"/>
                  </a:cubicBezTo>
                  <a:cubicBezTo>
                    <a:pt x="58" y="79"/>
                    <a:pt x="60" y="78"/>
                    <a:pt x="63" y="77"/>
                  </a:cubicBezTo>
                  <a:cubicBezTo>
                    <a:pt x="73" y="82"/>
                    <a:pt x="73" y="82"/>
                    <a:pt x="73" y="82"/>
                  </a:cubicBezTo>
                  <a:cubicBezTo>
                    <a:pt x="76" y="79"/>
                    <a:pt x="79" y="77"/>
                    <a:pt x="82" y="74"/>
                  </a:cubicBezTo>
                  <a:lnTo>
                    <a:pt x="76" y="63"/>
                  </a:lnTo>
                  <a:close/>
                  <a:moveTo>
                    <a:pt x="45" y="62"/>
                  </a:moveTo>
                  <a:cubicBezTo>
                    <a:pt x="37" y="62"/>
                    <a:pt x="29" y="55"/>
                    <a:pt x="29" y="46"/>
                  </a:cubicBezTo>
                  <a:cubicBezTo>
                    <a:pt x="29" y="37"/>
                    <a:pt x="37" y="30"/>
                    <a:pt x="45" y="30"/>
                  </a:cubicBezTo>
                  <a:cubicBezTo>
                    <a:pt x="54" y="30"/>
                    <a:pt x="61" y="37"/>
                    <a:pt x="61" y="46"/>
                  </a:cubicBezTo>
                  <a:cubicBezTo>
                    <a:pt x="61" y="55"/>
                    <a:pt x="54" y="62"/>
                    <a:pt x="45"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1" name="Freeform 10">
              <a:extLst>
                <a:ext uri="{FF2B5EF4-FFF2-40B4-BE49-F238E27FC236}">
                  <a16:creationId xmlns:a16="http://schemas.microsoft.com/office/drawing/2014/main" xmlns="" id="{647B83D6-1D9C-4696-AFEE-87B0A1CC5CA4}"/>
                </a:ext>
              </a:extLst>
            </p:cNvPr>
            <p:cNvSpPr>
              <a:spLocks noEditPoints="1"/>
            </p:cNvSpPr>
            <p:nvPr/>
          </p:nvSpPr>
          <p:spPr bwMode="auto">
            <a:xfrm>
              <a:off x="2674938" y="2098675"/>
              <a:ext cx="225425" cy="227013"/>
            </a:xfrm>
            <a:custGeom>
              <a:avLst/>
              <a:gdLst>
                <a:gd name="T0" fmla="*/ 3 w 60"/>
                <a:gd name="T1" fmla="*/ 45 h 60"/>
                <a:gd name="T2" fmla="*/ 11 w 60"/>
                <a:gd name="T3" fmla="*/ 45 h 60"/>
                <a:gd name="T4" fmla="*/ 15 w 60"/>
                <a:gd name="T5" fmla="*/ 49 h 60"/>
                <a:gd name="T6" fmla="*/ 14 w 60"/>
                <a:gd name="T7" fmla="*/ 57 h 60"/>
                <a:gd name="T8" fmla="*/ 18 w 60"/>
                <a:gd name="T9" fmla="*/ 59 h 60"/>
                <a:gd name="T10" fmla="*/ 22 w 60"/>
                <a:gd name="T11" fmla="*/ 60 h 60"/>
                <a:gd name="T12" fmla="*/ 27 w 60"/>
                <a:gd name="T13" fmla="*/ 54 h 60"/>
                <a:gd name="T14" fmla="*/ 33 w 60"/>
                <a:gd name="T15" fmla="*/ 54 h 60"/>
                <a:gd name="T16" fmla="*/ 38 w 60"/>
                <a:gd name="T17" fmla="*/ 60 h 60"/>
                <a:gd name="T18" fmla="*/ 45 w 60"/>
                <a:gd name="T19" fmla="*/ 57 h 60"/>
                <a:gd name="T20" fmla="*/ 45 w 60"/>
                <a:gd name="T21" fmla="*/ 49 h 60"/>
                <a:gd name="T22" fmla="*/ 49 w 60"/>
                <a:gd name="T23" fmla="*/ 45 h 60"/>
                <a:gd name="T24" fmla="*/ 57 w 60"/>
                <a:gd name="T25" fmla="*/ 46 h 60"/>
                <a:gd name="T26" fmla="*/ 59 w 60"/>
                <a:gd name="T27" fmla="*/ 42 h 60"/>
                <a:gd name="T28" fmla="*/ 60 w 60"/>
                <a:gd name="T29" fmla="*/ 39 h 60"/>
                <a:gd name="T30" fmla="*/ 54 w 60"/>
                <a:gd name="T31" fmla="*/ 33 h 60"/>
                <a:gd name="T32" fmla="*/ 54 w 60"/>
                <a:gd name="T33" fmla="*/ 28 h 60"/>
                <a:gd name="T34" fmla="*/ 60 w 60"/>
                <a:gd name="T35" fmla="*/ 22 h 60"/>
                <a:gd name="T36" fmla="*/ 57 w 60"/>
                <a:gd name="T37" fmla="*/ 15 h 60"/>
                <a:gd name="T38" fmla="*/ 49 w 60"/>
                <a:gd name="T39" fmla="*/ 15 h 60"/>
                <a:gd name="T40" fmla="*/ 46 w 60"/>
                <a:gd name="T41" fmla="*/ 12 h 60"/>
                <a:gd name="T42" fmla="*/ 46 w 60"/>
                <a:gd name="T43" fmla="*/ 4 h 60"/>
                <a:gd name="T44" fmla="*/ 43 w 60"/>
                <a:gd name="T45" fmla="*/ 2 h 60"/>
                <a:gd name="T46" fmla="*/ 39 w 60"/>
                <a:gd name="T47" fmla="*/ 0 h 60"/>
                <a:gd name="T48" fmla="*/ 33 w 60"/>
                <a:gd name="T49" fmla="*/ 6 h 60"/>
                <a:gd name="T50" fmla="*/ 28 w 60"/>
                <a:gd name="T51" fmla="*/ 6 h 60"/>
                <a:gd name="T52" fmla="*/ 23 w 60"/>
                <a:gd name="T53" fmla="*/ 0 h 60"/>
                <a:gd name="T54" fmla="*/ 15 w 60"/>
                <a:gd name="T55" fmla="*/ 3 h 60"/>
                <a:gd name="T56" fmla="*/ 16 w 60"/>
                <a:gd name="T57" fmla="*/ 11 h 60"/>
                <a:gd name="T58" fmla="*/ 12 w 60"/>
                <a:gd name="T59" fmla="*/ 15 h 60"/>
                <a:gd name="T60" fmla="*/ 4 w 60"/>
                <a:gd name="T61" fmla="*/ 14 h 60"/>
                <a:gd name="T62" fmla="*/ 2 w 60"/>
                <a:gd name="T63" fmla="*/ 18 h 60"/>
                <a:gd name="T64" fmla="*/ 1 w 60"/>
                <a:gd name="T65" fmla="*/ 22 h 60"/>
                <a:gd name="T66" fmla="*/ 6 w 60"/>
                <a:gd name="T67" fmla="*/ 27 h 60"/>
                <a:gd name="T68" fmla="*/ 6 w 60"/>
                <a:gd name="T69" fmla="*/ 32 h 60"/>
                <a:gd name="T70" fmla="*/ 0 w 60"/>
                <a:gd name="T71" fmla="*/ 38 h 60"/>
                <a:gd name="T72" fmla="*/ 3 w 60"/>
                <a:gd name="T73" fmla="*/ 45 h 60"/>
                <a:gd name="T74" fmla="*/ 20 w 60"/>
                <a:gd name="T75" fmla="*/ 26 h 60"/>
                <a:gd name="T76" fmla="*/ 35 w 60"/>
                <a:gd name="T77" fmla="*/ 20 h 60"/>
                <a:gd name="T78" fmla="*/ 40 w 60"/>
                <a:gd name="T79" fmla="*/ 34 h 60"/>
                <a:gd name="T80" fmla="*/ 26 w 60"/>
                <a:gd name="T81" fmla="*/ 40 h 60"/>
                <a:gd name="T82" fmla="*/ 20 w 60"/>
                <a:gd name="T83"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0" h="60">
                  <a:moveTo>
                    <a:pt x="3" y="45"/>
                  </a:moveTo>
                  <a:cubicBezTo>
                    <a:pt x="11" y="45"/>
                    <a:pt x="11" y="45"/>
                    <a:pt x="11" y="45"/>
                  </a:cubicBezTo>
                  <a:cubicBezTo>
                    <a:pt x="12" y="46"/>
                    <a:pt x="14" y="47"/>
                    <a:pt x="15" y="49"/>
                  </a:cubicBezTo>
                  <a:cubicBezTo>
                    <a:pt x="14" y="57"/>
                    <a:pt x="14" y="57"/>
                    <a:pt x="14" y="57"/>
                  </a:cubicBezTo>
                  <a:cubicBezTo>
                    <a:pt x="16" y="57"/>
                    <a:pt x="17" y="58"/>
                    <a:pt x="18" y="59"/>
                  </a:cubicBezTo>
                  <a:cubicBezTo>
                    <a:pt x="19" y="59"/>
                    <a:pt x="20" y="59"/>
                    <a:pt x="22" y="60"/>
                  </a:cubicBezTo>
                  <a:cubicBezTo>
                    <a:pt x="27" y="54"/>
                    <a:pt x="27" y="54"/>
                    <a:pt x="27" y="54"/>
                  </a:cubicBezTo>
                  <a:cubicBezTo>
                    <a:pt x="29" y="54"/>
                    <a:pt x="31" y="54"/>
                    <a:pt x="33" y="54"/>
                  </a:cubicBezTo>
                  <a:cubicBezTo>
                    <a:pt x="38" y="60"/>
                    <a:pt x="38" y="60"/>
                    <a:pt x="38" y="60"/>
                  </a:cubicBezTo>
                  <a:cubicBezTo>
                    <a:pt x="40" y="59"/>
                    <a:pt x="43" y="58"/>
                    <a:pt x="45" y="57"/>
                  </a:cubicBezTo>
                  <a:cubicBezTo>
                    <a:pt x="45" y="49"/>
                    <a:pt x="45" y="49"/>
                    <a:pt x="45" y="49"/>
                  </a:cubicBezTo>
                  <a:cubicBezTo>
                    <a:pt x="46" y="48"/>
                    <a:pt x="48" y="47"/>
                    <a:pt x="49" y="45"/>
                  </a:cubicBezTo>
                  <a:cubicBezTo>
                    <a:pt x="57" y="46"/>
                    <a:pt x="57" y="46"/>
                    <a:pt x="57" y="46"/>
                  </a:cubicBezTo>
                  <a:cubicBezTo>
                    <a:pt x="58" y="45"/>
                    <a:pt x="58" y="44"/>
                    <a:pt x="59" y="42"/>
                  </a:cubicBezTo>
                  <a:cubicBezTo>
                    <a:pt x="59" y="41"/>
                    <a:pt x="60" y="40"/>
                    <a:pt x="60" y="39"/>
                  </a:cubicBezTo>
                  <a:cubicBezTo>
                    <a:pt x="54" y="33"/>
                    <a:pt x="54" y="33"/>
                    <a:pt x="54" y="33"/>
                  </a:cubicBezTo>
                  <a:cubicBezTo>
                    <a:pt x="54" y="31"/>
                    <a:pt x="54" y="30"/>
                    <a:pt x="54" y="28"/>
                  </a:cubicBezTo>
                  <a:cubicBezTo>
                    <a:pt x="60" y="22"/>
                    <a:pt x="60" y="22"/>
                    <a:pt x="60" y="22"/>
                  </a:cubicBezTo>
                  <a:cubicBezTo>
                    <a:pt x="60" y="20"/>
                    <a:pt x="59" y="17"/>
                    <a:pt x="57" y="15"/>
                  </a:cubicBezTo>
                  <a:cubicBezTo>
                    <a:pt x="49" y="15"/>
                    <a:pt x="49" y="15"/>
                    <a:pt x="49" y="15"/>
                  </a:cubicBezTo>
                  <a:cubicBezTo>
                    <a:pt x="48" y="14"/>
                    <a:pt x="47" y="13"/>
                    <a:pt x="46" y="12"/>
                  </a:cubicBezTo>
                  <a:cubicBezTo>
                    <a:pt x="46" y="4"/>
                    <a:pt x="46" y="4"/>
                    <a:pt x="46" y="4"/>
                  </a:cubicBezTo>
                  <a:cubicBezTo>
                    <a:pt x="45" y="3"/>
                    <a:pt x="44" y="2"/>
                    <a:pt x="43" y="2"/>
                  </a:cubicBezTo>
                  <a:cubicBezTo>
                    <a:pt x="41" y="1"/>
                    <a:pt x="40" y="1"/>
                    <a:pt x="39" y="0"/>
                  </a:cubicBezTo>
                  <a:cubicBezTo>
                    <a:pt x="33" y="6"/>
                    <a:pt x="33" y="6"/>
                    <a:pt x="33" y="6"/>
                  </a:cubicBezTo>
                  <a:cubicBezTo>
                    <a:pt x="32" y="6"/>
                    <a:pt x="30" y="6"/>
                    <a:pt x="28" y="6"/>
                  </a:cubicBezTo>
                  <a:cubicBezTo>
                    <a:pt x="23" y="0"/>
                    <a:pt x="23" y="0"/>
                    <a:pt x="23" y="0"/>
                  </a:cubicBezTo>
                  <a:cubicBezTo>
                    <a:pt x="20" y="1"/>
                    <a:pt x="18" y="2"/>
                    <a:pt x="15" y="3"/>
                  </a:cubicBezTo>
                  <a:cubicBezTo>
                    <a:pt x="16" y="11"/>
                    <a:pt x="16" y="11"/>
                    <a:pt x="16" y="11"/>
                  </a:cubicBezTo>
                  <a:cubicBezTo>
                    <a:pt x="14" y="12"/>
                    <a:pt x="13" y="13"/>
                    <a:pt x="12" y="15"/>
                  </a:cubicBezTo>
                  <a:cubicBezTo>
                    <a:pt x="4" y="14"/>
                    <a:pt x="4" y="14"/>
                    <a:pt x="4" y="14"/>
                  </a:cubicBezTo>
                  <a:cubicBezTo>
                    <a:pt x="3" y="15"/>
                    <a:pt x="2" y="17"/>
                    <a:pt x="2" y="18"/>
                  </a:cubicBezTo>
                  <a:cubicBezTo>
                    <a:pt x="1" y="19"/>
                    <a:pt x="1" y="20"/>
                    <a:pt x="1" y="22"/>
                  </a:cubicBezTo>
                  <a:cubicBezTo>
                    <a:pt x="6" y="27"/>
                    <a:pt x="6" y="27"/>
                    <a:pt x="6" y="27"/>
                  </a:cubicBezTo>
                  <a:cubicBezTo>
                    <a:pt x="6" y="29"/>
                    <a:pt x="6" y="31"/>
                    <a:pt x="6" y="32"/>
                  </a:cubicBezTo>
                  <a:cubicBezTo>
                    <a:pt x="0" y="38"/>
                    <a:pt x="0" y="38"/>
                    <a:pt x="0" y="38"/>
                  </a:cubicBezTo>
                  <a:cubicBezTo>
                    <a:pt x="1" y="40"/>
                    <a:pt x="2" y="43"/>
                    <a:pt x="3" y="45"/>
                  </a:cubicBezTo>
                  <a:close/>
                  <a:moveTo>
                    <a:pt x="20" y="26"/>
                  </a:moveTo>
                  <a:cubicBezTo>
                    <a:pt x="23" y="20"/>
                    <a:pt x="29" y="18"/>
                    <a:pt x="35" y="20"/>
                  </a:cubicBezTo>
                  <a:cubicBezTo>
                    <a:pt x="40" y="23"/>
                    <a:pt x="43" y="29"/>
                    <a:pt x="40" y="34"/>
                  </a:cubicBezTo>
                  <a:cubicBezTo>
                    <a:pt x="38" y="40"/>
                    <a:pt x="31" y="42"/>
                    <a:pt x="26" y="40"/>
                  </a:cubicBezTo>
                  <a:cubicBezTo>
                    <a:pt x="21" y="38"/>
                    <a:pt x="18" y="31"/>
                    <a:pt x="20"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2" name="Freeform 11">
              <a:extLst>
                <a:ext uri="{FF2B5EF4-FFF2-40B4-BE49-F238E27FC236}">
                  <a16:creationId xmlns:a16="http://schemas.microsoft.com/office/drawing/2014/main" xmlns="" id="{6BA5A0D9-7318-418C-969D-4B1C151C3201}"/>
                </a:ext>
              </a:extLst>
            </p:cNvPr>
            <p:cNvSpPr>
              <a:spLocks noEditPoints="1"/>
            </p:cNvSpPr>
            <p:nvPr/>
          </p:nvSpPr>
          <p:spPr bwMode="auto">
            <a:xfrm>
              <a:off x="2833688" y="2257425"/>
              <a:ext cx="184150" cy="184150"/>
            </a:xfrm>
            <a:custGeom>
              <a:avLst/>
              <a:gdLst>
                <a:gd name="T0" fmla="*/ 43 w 49"/>
                <a:gd name="T1" fmla="*/ 29 h 49"/>
                <a:gd name="T2" fmla="*/ 49 w 49"/>
                <a:gd name="T3" fmla="*/ 27 h 49"/>
                <a:gd name="T4" fmla="*/ 49 w 49"/>
                <a:gd name="T5" fmla="*/ 24 h 49"/>
                <a:gd name="T6" fmla="*/ 48 w 49"/>
                <a:gd name="T7" fmla="*/ 21 h 49"/>
                <a:gd name="T8" fmla="*/ 42 w 49"/>
                <a:gd name="T9" fmla="*/ 19 h 49"/>
                <a:gd name="T10" fmla="*/ 41 w 49"/>
                <a:gd name="T11" fmla="*/ 15 h 49"/>
                <a:gd name="T12" fmla="*/ 43 w 49"/>
                <a:gd name="T13" fmla="*/ 9 h 49"/>
                <a:gd name="T14" fmla="*/ 39 w 49"/>
                <a:gd name="T15" fmla="*/ 5 h 49"/>
                <a:gd name="T16" fmla="*/ 33 w 49"/>
                <a:gd name="T17" fmla="*/ 8 h 49"/>
                <a:gd name="T18" fmla="*/ 29 w 49"/>
                <a:gd name="T19" fmla="*/ 6 h 49"/>
                <a:gd name="T20" fmla="*/ 27 w 49"/>
                <a:gd name="T21" fmla="*/ 1 h 49"/>
                <a:gd name="T22" fmla="*/ 24 w 49"/>
                <a:gd name="T23" fmla="*/ 0 h 49"/>
                <a:gd name="T24" fmla="*/ 21 w 49"/>
                <a:gd name="T25" fmla="*/ 1 h 49"/>
                <a:gd name="T26" fmla="*/ 19 w 49"/>
                <a:gd name="T27" fmla="*/ 7 h 49"/>
                <a:gd name="T28" fmla="*/ 15 w 49"/>
                <a:gd name="T29" fmla="*/ 8 h 49"/>
                <a:gd name="T30" fmla="*/ 9 w 49"/>
                <a:gd name="T31" fmla="*/ 6 h 49"/>
                <a:gd name="T32" fmla="*/ 5 w 49"/>
                <a:gd name="T33" fmla="*/ 10 h 49"/>
                <a:gd name="T34" fmla="*/ 8 w 49"/>
                <a:gd name="T35" fmla="*/ 16 h 49"/>
                <a:gd name="T36" fmla="*/ 6 w 49"/>
                <a:gd name="T37" fmla="*/ 20 h 49"/>
                <a:gd name="T38" fmla="*/ 0 w 49"/>
                <a:gd name="T39" fmla="*/ 22 h 49"/>
                <a:gd name="T40" fmla="*/ 0 w 49"/>
                <a:gd name="T41" fmla="*/ 25 h 49"/>
                <a:gd name="T42" fmla="*/ 1 w 49"/>
                <a:gd name="T43" fmla="*/ 28 h 49"/>
                <a:gd name="T44" fmla="*/ 7 w 49"/>
                <a:gd name="T45" fmla="*/ 30 h 49"/>
                <a:gd name="T46" fmla="*/ 8 w 49"/>
                <a:gd name="T47" fmla="*/ 34 h 49"/>
                <a:gd name="T48" fmla="*/ 6 w 49"/>
                <a:gd name="T49" fmla="*/ 40 h 49"/>
                <a:gd name="T50" fmla="*/ 10 w 49"/>
                <a:gd name="T51" fmla="*/ 44 h 49"/>
                <a:gd name="T52" fmla="*/ 16 w 49"/>
                <a:gd name="T53" fmla="*/ 41 h 49"/>
                <a:gd name="T54" fmla="*/ 20 w 49"/>
                <a:gd name="T55" fmla="*/ 43 h 49"/>
                <a:gd name="T56" fmla="*/ 22 w 49"/>
                <a:gd name="T57" fmla="*/ 49 h 49"/>
                <a:gd name="T58" fmla="*/ 25 w 49"/>
                <a:gd name="T59" fmla="*/ 49 h 49"/>
                <a:gd name="T60" fmla="*/ 28 w 49"/>
                <a:gd name="T61" fmla="*/ 48 h 49"/>
                <a:gd name="T62" fmla="*/ 30 w 49"/>
                <a:gd name="T63" fmla="*/ 42 h 49"/>
                <a:gd name="T64" fmla="*/ 34 w 49"/>
                <a:gd name="T65" fmla="*/ 41 h 49"/>
                <a:gd name="T66" fmla="*/ 40 w 49"/>
                <a:gd name="T67" fmla="*/ 43 h 49"/>
                <a:gd name="T68" fmla="*/ 44 w 49"/>
                <a:gd name="T69" fmla="*/ 39 h 49"/>
                <a:gd name="T70" fmla="*/ 41 w 49"/>
                <a:gd name="T71" fmla="*/ 33 h 49"/>
                <a:gd name="T72" fmla="*/ 43 w 49"/>
                <a:gd name="T73" fmla="*/ 29 h 49"/>
                <a:gd name="T74" fmla="*/ 25 w 49"/>
                <a:gd name="T75" fmla="*/ 33 h 49"/>
                <a:gd name="T76" fmla="*/ 16 w 49"/>
                <a:gd name="T77" fmla="*/ 25 h 49"/>
                <a:gd name="T78" fmla="*/ 24 w 49"/>
                <a:gd name="T79" fmla="*/ 16 h 49"/>
                <a:gd name="T80" fmla="*/ 33 w 49"/>
                <a:gd name="T81" fmla="*/ 24 h 49"/>
                <a:gd name="T82" fmla="*/ 25 w 49"/>
                <a:gd name="T83" fmla="*/ 33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9" h="49">
                  <a:moveTo>
                    <a:pt x="43" y="29"/>
                  </a:moveTo>
                  <a:cubicBezTo>
                    <a:pt x="49" y="27"/>
                    <a:pt x="49" y="27"/>
                    <a:pt x="49" y="27"/>
                  </a:cubicBezTo>
                  <a:cubicBezTo>
                    <a:pt x="49" y="26"/>
                    <a:pt x="49" y="25"/>
                    <a:pt x="49" y="24"/>
                  </a:cubicBezTo>
                  <a:cubicBezTo>
                    <a:pt x="49" y="23"/>
                    <a:pt x="49" y="22"/>
                    <a:pt x="48" y="21"/>
                  </a:cubicBezTo>
                  <a:cubicBezTo>
                    <a:pt x="42" y="19"/>
                    <a:pt x="42" y="19"/>
                    <a:pt x="42" y="19"/>
                  </a:cubicBezTo>
                  <a:cubicBezTo>
                    <a:pt x="42" y="18"/>
                    <a:pt x="41" y="16"/>
                    <a:pt x="41" y="15"/>
                  </a:cubicBezTo>
                  <a:cubicBezTo>
                    <a:pt x="43" y="9"/>
                    <a:pt x="43" y="9"/>
                    <a:pt x="43" y="9"/>
                  </a:cubicBezTo>
                  <a:cubicBezTo>
                    <a:pt x="42" y="8"/>
                    <a:pt x="40" y="6"/>
                    <a:pt x="39" y="5"/>
                  </a:cubicBezTo>
                  <a:cubicBezTo>
                    <a:pt x="33" y="8"/>
                    <a:pt x="33" y="8"/>
                    <a:pt x="33" y="8"/>
                  </a:cubicBezTo>
                  <a:cubicBezTo>
                    <a:pt x="32" y="7"/>
                    <a:pt x="31" y="7"/>
                    <a:pt x="29" y="6"/>
                  </a:cubicBezTo>
                  <a:cubicBezTo>
                    <a:pt x="27" y="1"/>
                    <a:pt x="27" y="1"/>
                    <a:pt x="27" y="1"/>
                  </a:cubicBezTo>
                  <a:cubicBezTo>
                    <a:pt x="26" y="0"/>
                    <a:pt x="25" y="0"/>
                    <a:pt x="24" y="0"/>
                  </a:cubicBezTo>
                  <a:cubicBezTo>
                    <a:pt x="23" y="0"/>
                    <a:pt x="22" y="1"/>
                    <a:pt x="21" y="1"/>
                  </a:cubicBezTo>
                  <a:cubicBezTo>
                    <a:pt x="19" y="7"/>
                    <a:pt x="19" y="7"/>
                    <a:pt x="19" y="7"/>
                  </a:cubicBezTo>
                  <a:cubicBezTo>
                    <a:pt x="18" y="7"/>
                    <a:pt x="16" y="8"/>
                    <a:pt x="15" y="8"/>
                  </a:cubicBezTo>
                  <a:cubicBezTo>
                    <a:pt x="9" y="6"/>
                    <a:pt x="9" y="6"/>
                    <a:pt x="9" y="6"/>
                  </a:cubicBezTo>
                  <a:cubicBezTo>
                    <a:pt x="8" y="7"/>
                    <a:pt x="6" y="9"/>
                    <a:pt x="5" y="10"/>
                  </a:cubicBezTo>
                  <a:cubicBezTo>
                    <a:pt x="8" y="16"/>
                    <a:pt x="8" y="16"/>
                    <a:pt x="8" y="16"/>
                  </a:cubicBezTo>
                  <a:cubicBezTo>
                    <a:pt x="7" y="17"/>
                    <a:pt x="7" y="18"/>
                    <a:pt x="6" y="20"/>
                  </a:cubicBezTo>
                  <a:cubicBezTo>
                    <a:pt x="0" y="22"/>
                    <a:pt x="0" y="22"/>
                    <a:pt x="0" y="22"/>
                  </a:cubicBezTo>
                  <a:cubicBezTo>
                    <a:pt x="0" y="23"/>
                    <a:pt x="0" y="24"/>
                    <a:pt x="0" y="25"/>
                  </a:cubicBezTo>
                  <a:cubicBezTo>
                    <a:pt x="0" y="26"/>
                    <a:pt x="0" y="27"/>
                    <a:pt x="1" y="28"/>
                  </a:cubicBezTo>
                  <a:cubicBezTo>
                    <a:pt x="7" y="30"/>
                    <a:pt x="7" y="30"/>
                    <a:pt x="7" y="30"/>
                  </a:cubicBezTo>
                  <a:cubicBezTo>
                    <a:pt x="7" y="31"/>
                    <a:pt x="8" y="33"/>
                    <a:pt x="8" y="34"/>
                  </a:cubicBezTo>
                  <a:cubicBezTo>
                    <a:pt x="6" y="40"/>
                    <a:pt x="6" y="40"/>
                    <a:pt x="6" y="40"/>
                  </a:cubicBezTo>
                  <a:cubicBezTo>
                    <a:pt x="7" y="41"/>
                    <a:pt x="8" y="43"/>
                    <a:pt x="10" y="44"/>
                  </a:cubicBezTo>
                  <a:cubicBezTo>
                    <a:pt x="16" y="41"/>
                    <a:pt x="16" y="41"/>
                    <a:pt x="16" y="41"/>
                  </a:cubicBezTo>
                  <a:cubicBezTo>
                    <a:pt x="17" y="42"/>
                    <a:pt x="18" y="42"/>
                    <a:pt x="20" y="43"/>
                  </a:cubicBezTo>
                  <a:cubicBezTo>
                    <a:pt x="22" y="49"/>
                    <a:pt x="22" y="49"/>
                    <a:pt x="22" y="49"/>
                  </a:cubicBezTo>
                  <a:cubicBezTo>
                    <a:pt x="23" y="49"/>
                    <a:pt x="24" y="49"/>
                    <a:pt x="25" y="49"/>
                  </a:cubicBezTo>
                  <a:cubicBezTo>
                    <a:pt x="26" y="49"/>
                    <a:pt x="27" y="49"/>
                    <a:pt x="28" y="48"/>
                  </a:cubicBezTo>
                  <a:cubicBezTo>
                    <a:pt x="30" y="42"/>
                    <a:pt x="30" y="42"/>
                    <a:pt x="30" y="42"/>
                  </a:cubicBezTo>
                  <a:cubicBezTo>
                    <a:pt x="31" y="42"/>
                    <a:pt x="33" y="41"/>
                    <a:pt x="34" y="41"/>
                  </a:cubicBezTo>
                  <a:cubicBezTo>
                    <a:pt x="40" y="43"/>
                    <a:pt x="40" y="43"/>
                    <a:pt x="40" y="43"/>
                  </a:cubicBezTo>
                  <a:cubicBezTo>
                    <a:pt x="41" y="42"/>
                    <a:pt x="43" y="41"/>
                    <a:pt x="44" y="39"/>
                  </a:cubicBezTo>
                  <a:cubicBezTo>
                    <a:pt x="41" y="33"/>
                    <a:pt x="41" y="33"/>
                    <a:pt x="41" y="33"/>
                  </a:cubicBezTo>
                  <a:cubicBezTo>
                    <a:pt x="42" y="32"/>
                    <a:pt x="42" y="31"/>
                    <a:pt x="43" y="29"/>
                  </a:cubicBezTo>
                  <a:close/>
                  <a:moveTo>
                    <a:pt x="25" y="33"/>
                  </a:moveTo>
                  <a:cubicBezTo>
                    <a:pt x="20" y="33"/>
                    <a:pt x="16" y="29"/>
                    <a:pt x="16" y="25"/>
                  </a:cubicBezTo>
                  <a:cubicBezTo>
                    <a:pt x="16" y="20"/>
                    <a:pt x="20" y="16"/>
                    <a:pt x="24" y="16"/>
                  </a:cubicBezTo>
                  <a:cubicBezTo>
                    <a:pt x="29" y="16"/>
                    <a:pt x="33" y="20"/>
                    <a:pt x="33" y="24"/>
                  </a:cubicBezTo>
                  <a:cubicBezTo>
                    <a:pt x="33" y="29"/>
                    <a:pt x="29" y="33"/>
                    <a:pt x="25"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103" name="Group 24">
            <a:extLst>
              <a:ext uri="{FF2B5EF4-FFF2-40B4-BE49-F238E27FC236}">
                <a16:creationId xmlns:a16="http://schemas.microsoft.com/office/drawing/2014/main" xmlns="" id="{BC63E3A2-7644-4EC4-8851-14A0C7F060FD}"/>
              </a:ext>
            </a:extLst>
          </p:cNvPr>
          <p:cNvGrpSpPr/>
          <p:nvPr/>
        </p:nvGrpSpPr>
        <p:grpSpPr>
          <a:xfrm>
            <a:off x="6052077" y="4892674"/>
            <a:ext cx="619126" cy="482600"/>
            <a:chOff x="6094412" y="4918075"/>
            <a:chExt cx="619126" cy="482600"/>
          </a:xfrm>
          <a:solidFill>
            <a:srgbClr val="BF55DB"/>
          </a:solidFill>
        </p:grpSpPr>
        <p:sp>
          <p:nvSpPr>
            <p:cNvPr id="104" name="Freeform 15">
              <a:extLst>
                <a:ext uri="{FF2B5EF4-FFF2-40B4-BE49-F238E27FC236}">
                  <a16:creationId xmlns:a16="http://schemas.microsoft.com/office/drawing/2014/main" xmlns="" id="{0BF12B7F-9369-496B-AE4F-BFA21147AF59}"/>
                </a:ext>
              </a:extLst>
            </p:cNvPr>
            <p:cNvSpPr/>
            <p:nvPr/>
          </p:nvSpPr>
          <p:spPr bwMode="auto">
            <a:xfrm>
              <a:off x="6443663" y="4918075"/>
              <a:ext cx="269875" cy="285750"/>
            </a:xfrm>
            <a:custGeom>
              <a:avLst/>
              <a:gdLst>
                <a:gd name="T0" fmla="*/ 95 w 123"/>
                <a:gd name="T1" fmla="*/ 78 h 130"/>
                <a:gd name="T2" fmla="*/ 84 w 123"/>
                <a:gd name="T3" fmla="*/ 46 h 130"/>
                <a:gd name="T4" fmla="*/ 62 w 123"/>
                <a:gd name="T5" fmla="*/ 19 h 130"/>
                <a:gd name="T6" fmla="*/ 32 w 123"/>
                <a:gd name="T7" fmla="*/ 4 h 130"/>
                <a:gd name="T8" fmla="*/ 0 w 123"/>
                <a:gd name="T9" fmla="*/ 1 h 130"/>
                <a:gd name="T10" fmla="*/ 0 w 123"/>
                <a:gd name="T11" fmla="*/ 2 h 130"/>
                <a:gd name="T12" fmla="*/ 29 w 123"/>
                <a:gd name="T13" fmla="*/ 11 h 130"/>
                <a:gd name="T14" fmla="*/ 50 w 123"/>
                <a:gd name="T15" fmla="*/ 30 h 130"/>
                <a:gd name="T16" fmla="*/ 62 w 123"/>
                <a:gd name="T17" fmla="*/ 55 h 130"/>
                <a:gd name="T18" fmla="*/ 64 w 123"/>
                <a:gd name="T19" fmla="*/ 78 h 130"/>
                <a:gd name="T20" fmla="*/ 36 w 123"/>
                <a:gd name="T21" fmla="*/ 78 h 130"/>
                <a:gd name="T22" fmla="*/ 57 w 123"/>
                <a:gd name="T23" fmla="*/ 104 h 130"/>
                <a:gd name="T24" fmla="*/ 79 w 123"/>
                <a:gd name="T25" fmla="*/ 130 h 130"/>
                <a:gd name="T26" fmla="*/ 101 w 123"/>
                <a:gd name="T27" fmla="*/ 104 h 130"/>
                <a:gd name="T28" fmla="*/ 123 w 123"/>
                <a:gd name="T29" fmla="*/ 78 h 130"/>
                <a:gd name="T30" fmla="*/ 95 w 123"/>
                <a:gd name="T3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3" h="130">
                  <a:moveTo>
                    <a:pt x="95" y="78"/>
                  </a:moveTo>
                  <a:cubicBezTo>
                    <a:pt x="93" y="67"/>
                    <a:pt x="90" y="56"/>
                    <a:pt x="84" y="46"/>
                  </a:cubicBezTo>
                  <a:cubicBezTo>
                    <a:pt x="78" y="35"/>
                    <a:pt x="71" y="26"/>
                    <a:pt x="62" y="19"/>
                  </a:cubicBezTo>
                  <a:cubicBezTo>
                    <a:pt x="53" y="12"/>
                    <a:pt x="42" y="7"/>
                    <a:pt x="32" y="4"/>
                  </a:cubicBezTo>
                  <a:cubicBezTo>
                    <a:pt x="21" y="1"/>
                    <a:pt x="10" y="0"/>
                    <a:pt x="0" y="1"/>
                  </a:cubicBezTo>
                  <a:cubicBezTo>
                    <a:pt x="0" y="2"/>
                    <a:pt x="0" y="2"/>
                    <a:pt x="0" y="2"/>
                  </a:cubicBezTo>
                  <a:cubicBezTo>
                    <a:pt x="10" y="3"/>
                    <a:pt x="20" y="6"/>
                    <a:pt x="29" y="11"/>
                  </a:cubicBezTo>
                  <a:cubicBezTo>
                    <a:pt x="37" y="16"/>
                    <a:pt x="45" y="23"/>
                    <a:pt x="50" y="30"/>
                  </a:cubicBezTo>
                  <a:cubicBezTo>
                    <a:pt x="56" y="38"/>
                    <a:pt x="60" y="46"/>
                    <a:pt x="62" y="55"/>
                  </a:cubicBezTo>
                  <a:cubicBezTo>
                    <a:pt x="64" y="63"/>
                    <a:pt x="65" y="71"/>
                    <a:pt x="64" y="78"/>
                  </a:cubicBezTo>
                  <a:cubicBezTo>
                    <a:pt x="36" y="78"/>
                    <a:pt x="36" y="78"/>
                    <a:pt x="36" y="78"/>
                  </a:cubicBezTo>
                  <a:cubicBezTo>
                    <a:pt x="57" y="104"/>
                    <a:pt x="57" y="104"/>
                    <a:pt x="57" y="104"/>
                  </a:cubicBezTo>
                  <a:cubicBezTo>
                    <a:pt x="79" y="130"/>
                    <a:pt x="79" y="130"/>
                    <a:pt x="79" y="130"/>
                  </a:cubicBezTo>
                  <a:cubicBezTo>
                    <a:pt x="101" y="104"/>
                    <a:pt x="101" y="104"/>
                    <a:pt x="101" y="104"/>
                  </a:cubicBezTo>
                  <a:cubicBezTo>
                    <a:pt x="123" y="78"/>
                    <a:pt x="123" y="78"/>
                    <a:pt x="123" y="78"/>
                  </a:cubicBezTo>
                  <a:lnTo>
                    <a:pt x="95" y="7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5" name="Freeform 16">
              <a:extLst>
                <a:ext uri="{FF2B5EF4-FFF2-40B4-BE49-F238E27FC236}">
                  <a16:creationId xmlns:a16="http://schemas.microsoft.com/office/drawing/2014/main" xmlns="" id="{544D6E30-469C-402E-9258-248584397A2C}"/>
                </a:ext>
              </a:extLst>
            </p:cNvPr>
            <p:cNvSpPr/>
            <p:nvPr/>
          </p:nvSpPr>
          <p:spPr bwMode="auto">
            <a:xfrm>
              <a:off x="6094412" y="5114925"/>
              <a:ext cx="268288" cy="285750"/>
            </a:xfrm>
            <a:custGeom>
              <a:avLst/>
              <a:gdLst>
                <a:gd name="T0" fmla="*/ 72 w 123"/>
                <a:gd name="T1" fmla="*/ 100 h 130"/>
                <a:gd name="T2" fmla="*/ 60 w 123"/>
                <a:gd name="T3" fmla="*/ 75 h 130"/>
                <a:gd name="T4" fmla="*/ 59 w 123"/>
                <a:gd name="T5" fmla="*/ 52 h 130"/>
                <a:gd name="T6" fmla="*/ 87 w 123"/>
                <a:gd name="T7" fmla="*/ 52 h 130"/>
                <a:gd name="T8" fmla="*/ 65 w 123"/>
                <a:gd name="T9" fmla="*/ 26 h 130"/>
                <a:gd name="T10" fmla="*/ 43 w 123"/>
                <a:gd name="T11" fmla="*/ 0 h 130"/>
                <a:gd name="T12" fmla="*/ 22 w 123"/>
                <a:gd name="T13" fmla="*/ 26 h 130"/>
                <a:gd name="T14" fmla="*/ 0 w 123"/>
                <a:gd name="T15" fmla="*/ 52 h 130"/>
                <a:gd name="T16" fmla="*/ 28 w 123"/>
                <a:gd name="T17" fmla="*/ 52 h 130"/>
                <a:gd name="T18" fmla="*/ 39 w 123"/>
                <a:gd name="T19" fmla="*/ 84 h 130"/>
                <a:gd name="T20" fmla="*/ 61 w 123"/>
                <a:gd name="T21" fmla="*/ 111 h 130"/>
                <a:gd name="T22" fmla="*/ 91 w 123"/>
                <a:gd name="T23" fmla="*/ 126 h 130"/>
                <a:gd name="T24" fmla="*/ 123 w 123"/>
                <a:gd name="T25" fmla="*/ 129 h 130"/>
                <a:gd name="T26" fmla="*/ 123 w 123"/>
                <a:gd name="T27" fmla="*/ 128 h 130"/>
                <a:gd name="T28" fmla="*/ 94 w 123"/>
                <a:gd name="T29" fmla="*/ 119 h 130"/>
                <a:gd name="T30" fmla="*/ 72 w 123"/>
                <a:gd name="T31" fmla="*/ 10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3" h="130">
                  <a:moveTo>
                    <a:pt x="72" y="100"/>
                  </a:moveTo>
                  <a:cubicBezTo>
                    <a:pt x="67" y="92"/>
                    <a:pt x="63" y="84"/>
                    <a:pt x="60" y="75"/>
                  </a:cubicBezTo>
                  <a:cubicBezTo>
                    <a:pt x="58" y="67"/>
                    <a:pt x="58" y="59"/>
                    <a:pt x="59" y="52"/>
                  </a:cubicBezTo>
                  <a:cubicBezTo>
                    <a:pt x="87" y="52"/>
                    <a:pt x="87" y="52"/>
                    <a:pt x="87" y="52"/>
                  </a:cubicBezTo>
                  <a:cubicBezTo>
                    <a:pt x="65" y="26"/>
                    <a:pt x="65" y="26"/>
                    <a:pt x="65" y="26"/>
                  </a:cubicBezTo>
                  <a:cubicBezTo>
                    <a:pt x="43" y="0"/>
                    <a:pt x="43" y="0"/>
                    <a:pt x="43" y="0"/>
                  </a:cubicBezTo>
                  <a:cubicBezTo>
                    <a:pt x="22" y="26"/>
                    <a:pt x="22" y="26"/>
                    <a:pt x="22" y="26"/>
                  </a:cubicBezTo>
                  <a:cubicBezTo>
                    <a:pt x="0" y="52"/>
                    <a:pt x="0" y="52"/>
                    <a:pt x="0" y="52"/>
                  </a:cubicBezTo>
                  <a:cubicBezTo>
                    <a:pt x="28" y="52"/>
                    <a:pt x="28" y="52"/>
                    <a:pt x="28" y="52"/>
                  </a:cubicBezTo>
                  <a:cubicBezTo>
                    <a:pt x="30" y="63"/>
                    <a:pt x="33" y="74"/>
                    <a:pt x="39" y="84"/>
                  </a:cubicBezTo>
                  <a:cubicBezTo>
                    <a:pt x="44" y="94"/>
                    <a:pt x="52" y="104"/>
                    <a:pt x="61" y="111"/>
                  </a:cubicBezTo>
                  <a:cubicBezTo>
                    <a:pt x="70" y="118"/>
                    <a:pt x="80" y="123"/>
                    <a:pt x="91" y="126"/>
                  </a:cubicBezTo>
                  <a:cubicBezTo>
                    <a:pt x="102" y="129"/>
                    <a:pt x="113" y="130"/>
                    <a:pt x="123" y="129"/>
                  </a:cubicBezTo>
                  <a:cubicBezTo>
                    <a:pt x="123" y="128"/>
                    <a:pt x="123" y="128"/>
                    <a:pt x="123" y="128"/>
                  </a:cubicBezTo>
                  <a:cubicBezTo>
                    <a:pt x="113" y="127"/>
                    <a:pt x="103" y="124"/>
                    <a:pt x="94" y="119"/>
                  </a:cubicBezTo>
                  <a:cubicBezTo>
                    <a:pt x="85" y="114"/>
                    <a:pt x="78" y="107"/>
                    <a:pt x="72"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6" name="Freeform 17">
              <a:extLst>
                <a:ext uri="{FF2B5EF4-FFF2-40B4-BE49-F238E27FC236}">
                  <a16:creationId xmlns:a16="http://schemas.microsoft.com/office/drawing/2014/main" xmlns="" id="{28FC155D-117F-4580-8AB8-86281F83CD82}"/>
                </a:ext>
              </a:extLst>
            </p:cNvPr>
            <p:cNvSpPr/>
            <p:nvPr/>
          </p:nvSpPr>
          <p:spPr bwMode="auto">
            <a:xfrm>
              <a:off x="6305550" y="4970463"/>
              <a:ext cx="204788" cy="377825"/>
            </a:xfrm>
            <a:custGeom>
              <a:avLst/>
              <a:gdLst>
                <a:gd name="T0" fmla="*/ 59 w 93"/>
                <a:gd name="T1" fmla="*/ 71 h 171"/>
                <a:gd name="T2" fmla="*/ 33 w 93"/>
                <a:gd name="T3" fmla="*/ 54 h 171"/>
                <a:gd name="T4" fmla="*/ 51 w 93"/>
                <a:gd name="T5" fmla="*/ 42 h 171"/>
                <a:gd name="T6" fmla="*/ 81 w 93"/>
                <a:gd name="T7" fmla="*/ 49 h 171"/>
                <a:gd name="T8" fmla="*/ 88 w 93"/>
                <a:gd name="T9" fmla="*/ 25 h 171"/>
                <a:gd name="T10" fmla="*/ 57 w 93"/>
                <a:gd name="T11" fmla="*/ 18 h 171"/>
                <a:gd name="T12" fmla="*/ 57 w 93"/>
                <a:gd name="T13" fmla="*/ 0 h 171"/>
                <a:gd name="T14" fmla="*/ 37 w 93"/>
                <a:gd name="T15" fmla="*/ 0 h 171"/>
                <a:gd name="T16" fmla="*/ 37 w 93"/>
                <a:gd name="T17" fmla="*/ 20 h 171"/>
                <a:gd name="T18" fmla="*/ 1 w 93"/>
                <a:gd name="T19" fmla="*/ 57 h 171"/>
                <a:gd name="T20" fmla="*/ 39 w 93"/>
                <a:gd name="T21" fmla="*/ 96 h 171"/>
                <a:gd name="T22" fmla="*/ 61 w 93"/>
                <a:gd name="T23" fmla="*/ 114 h 171"/>
                <a:gd name="T24" fmla="*/ 41 w 93"/>
                <a:gd name="T25" fmla="*/ 127 h 171"/>
                <a:gd name="T26" fmla="*/ 6 w 93"/>
                <a:gd name="T27" fmla="*/ 118 h 171"/>
                <a:gd name="T28" fmla="*/ 0 w 93"/>
                <a:gd name="T29" fmla="*/ 142 h 171"/>
                <a:gd name="T30" fmla="*/ 35 w 93"/>
                <a:gd name="T31" fmla="*/ 151 h 171"/>
                <a:gd name="T32" fmla="*/ 35 w 93"/>
                <a:gd name="T33" fmla="*/ 171 h 171"/>
                <a:gd name="T34" fmla="*/ 56 w 93"/>
                <a:gd name="T35" fmla="*/ 171 h 171"/>
                <a:gd name="T36" fmla="*/ 56 w 93"/>
                <a:gd name="T37" fmla="*/ 149 h 171"/>
                <a:gd name="T38" fmla="*/ 93 w 93"/>
                <a:gd name="T39" fmla="*/ 111 h 171"/>
                <a:gd name="T40" fmla="*/ 59 w 93"/>
                <a:gd name="T41" fmla="*/ 7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 h="171">
                  <a:moveTo>
                    <a:pt x="59" y="71"/>
                  </a:moveTo>
                  <a:cubicBezTo>
                    <a:pt x="41" y="65"/>
                    <a:pt x="33" y="60"/>
                    <a:pt x="33" y="54"/>
                  </a:cubicBezTo>
                  <a:cubicBezTo>
                    <a:pt x="33" y="48"/>
                    <a:pt x="38" y="42"/>
                    <a:pt x="51" y="42"/>
                  </a:cubicBezTo>
                  <a:cubicBezTo>
                    <a:pt x="66" y="42"/>
                    <a:pt x="76" y="47"/>
                    <a:pt x="81" y="49"/>
                  </a:cubicBezTo>
                  <a:cubicBezTo>
                    <a:pt x="88" y="25"/>
                    <a:pt x="88" y="25"/>
                    <a:pt x="88" y="25"/>
                  </a:cubicBezTo>
                  <a:cubicBezTo>
                    <a:pt x="80" y="22"/>
                    <a:pt x="71" y="19"/>
                    <a:pt x="57" y="18"/>
                  </a:cubicBezTo>
                  <a:cubicBezTo>
                    <a:pt x="57" y="0"/>
                    <a:pt x="57" y="0"/>
                    <a:pt x="57" y="0"/>
                  </a:cubicBezTo>
                  <a:cubicBezTo>
                    <a:pt x="37" y="0"/>
                    <a:pt x="37" y="0"/>
                    <a:pt x="37" y="0"/>
                  </a:cubicBezTo>
                  <a:cubicBezTo>
                    <a:pt x="37" y="20"/>
                    <a:pt x="37" y="20"/>
                    <a:pt x="37" y="20"/>
                  </a:cubicBezTo>
                  <a:cubicBezTo>
                    <a:pt x="14" y="24"/>
                    <a:pt x="1" y="39"/>
                    <a:pt x="1" y="57"/>
                  </a:cubicBezTo>
                  <a:cubicBezTo>
                    <a:pt x="1" y="78"/>
                    <a:pt x="16" y="88"/>
                    <a:pt x="39" y="96"/>
                  </a:cubicBezTo>
                  <a:cubicBezTo>
                    <a:pt x="55" y="101"/>
                    <a:pt x="61" y="106"/>
                    <a:pt x="61" y="114"/>
                  </a:cubicBezTo>
                  <a:cubicBezTo>
                    <a:pt x="61" y="122"/>
                    <a:pt x="53" y="127"/>
                    <a:pt x="41" y="127"/>
                  </a:cubicBezTo>
                  <a:cubicBezTo>
                    <a:pt x="27" y="127"/>
                    <a:pt x="15" y="122"/>
                    <a:pt x="6" y="118"/>
                  </a:cubicBezTo>
                  <a:cubicBezTo>
                    <a:pt x="0" y="142"/>
                    <a:pt x="0" y="142"/>
                    <a:pt x="0" y="142"/>
                  </a:cubicBezTo>
                  <a:cubicBezTo>
                    <a:pt x="8" y="146"/>
                    <a:pt x="21" y="150"/>
                    <a:pt x="35" y="151"/>
                  </a:cubicBezTo>
                  <a:cubicBezTo>
                    <a:pt x="35" y="171"/>
                    <a:pt x="35" y="171"/>
                    <a:pt x="35" y="171"/>
                  </a:cubicBezTo>
                  <a:cubicBezTo>
                    <a:pt x="56" y="171"/>
                    <a:pt x="56" y="171"/>
                    <a:pt x="56" y="171"/>
                  </a:cubicBezTo>
                  <a:cubicBezTo>
                    <a:pt x="56" y="149"/>
                    <a:pt x="56" y="149"/>
                    <a:pt x="56" y="149"/>
                  </a:cubicBezTo>
                  <a:cubicBezTo>
                    <a:pt x="80" y="145"/>
                    <a:pt x="93" y="129"/>
                    <a:pt x="93" y="111"/>
                  </a:cubicBezTo>
                  <a:cubicBezTo>
                    <a:pt x="93" y="92"/>
                    <a:pt x="83" y="80"/>
                    <a:pt x="59"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107" name="Group 28">
            <a:extLst>
              <a:ext uri="{FF2B5EF4-FFF2-40B4-BE49-F238E27FC236}">
                <a16:creationId xmlns:a16="http://schemas.microsoft.com/office/drawing/2014/main" xmlns="" id="{8DC5D302-E7BF-410B-A84A-8174DB4337B2}"/>
              </a:ext>
            </a:extLst>
          </p:cNvPr>
          <p:cNvGrpSpPr/>
          <p:nvPr/>
        </p:nvGrpSpPr>
        <p:grpSpPr>
          <a:xfrm>
            <a:off x="5219700" y="3645959"/>
            <a:ext cx="368300" cy="366542"/>
            <a:chOff x="7886700" y="4848225"/>
            <a:chExt cx="665163" cy="661988"/>
          </a:xfrm>
          <a:solidFill>
            <a:srgbClr val="F04077"/>
          </a:solidFill>
        </p:grpSpPr>
        <p:sp>
          <p:nvSpPr>
            <p:cNvPr id="108" name="Freeform 21">
              <a:extLst>
                <a:ext uri="{FF2B5EF4-FFF2-40B4-BE49-F238E27FC236}">
                  <a16:creationId xmlns:a16="http://schemas.microsoft.com/office/drawing/2014/main" xmlns="" id="{A3BB4792-2A66-43EF-948E-273B827A5412}"/>
                </a:ext>
              </a:extLst>
            </p:cNvPr>
            <p:cNvSpPr/>
            <p:nvPr/>
          </p:nvSpPr>
          <p:spPr bwMode="auto">
            <a:xfrm>
              <a:off x="7886700" y="5243513"/>
              <a:ext cx="266700" cy="266700"/>
            </a:xfrm>
            <a:custGeom>
              <a:avLst/>
              <a:gdLst>
                <a:gd name="T0" fmla="*/ 168 w 168"/>
                <a:gd name="T1" fmla="*/ 86 h 168"/>
                <a:gd name="T2" fmla="*/ 0 w 168"/>
                <a:gd name="T3" fmla="*/ 168 h 168"/>
                <a:gd name="T4" fmla="*/ 82 w 168"/>
                <a:gd name="T5" fmla="*/ 0 h 168"/>
                <a:gd name="T6" fmla="*/ 168 w 168"/>
                <a:gd name="T7" fmla="*/ 86 h 168"/>
              </a:gdLst>
              <a:ahLst/>
              <a:cxnLst>
                <a:cxn ang="0">
                  <a:pos x="T0" y="T1"/>
                </a:cxn>
                <a:cxn ang="0">
                  <a:pos x="T2" y="T3"/>
                </a:cxn>
                <a:cxn ang="0">
                  <a:pos x="T4" y="T5"/>
                </a:cxn>
                <a:cxn ang="0">
                  <a:pos x="T6" y="T7"/>
                </a:cxn>
              </a:cxnLst>
              <a:rect l="0" t="0" r="r" b="b"/>
              <a:pathLst>
                <a:path w="168" h="168">
                  <a:moveTo>
                    <a:pt x="168" y="86"/>
                  </a:moveTo>
                  <a:lnTo>
                    <a:pt x="0" y="168"/>
                  </a:lnTo>
                  <a:lnTo>
                    <a:pt x="82" y="0"/>
                  </a:lnTo>
                  <a:lnTo>
                    <a:pt x="168"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9" name="Freeform 22">
              <a:extLst>
                <a:ext uri="{FF2B5EF4-FFF2-40B4-BE49-F238E27FC236}">
                  <a16:creationId xmlns:a16="http://schemas.microsoft.com/office/drawing/2014/main" xmlns="" id="{5CAC5B3A-D985-4CF5-9B9C-8614AE9FDCCE}"/>
                </a:ext>
              </a:extLst>
            </p:cNvPr>
            <p:cNvSpPr/>
            <p:nvPr/>
          </p:nvSpPr>
          <p:spPr bwMode="auto">
            <a:xfrm>
              <a:off x="8355013" y="4848225"/>
              <a:ext cx="196850" cy="193675"/>
            </a:xfrm>
            <a:custGeom>
              <a:avLst/>
              <a:gdLst>
                <a:gd name="T0" fmla="*/ 43 w 62"/>
                <a:gd name="T1" fmla="*/ 61 h 61"/>
                <a:gd name="T2" fmla="*/ 0 w 62"/>
                <a:gd name="T3" fmla="*/ 18 h 61"/>
                <a:gd name="T4" fmla="*/ 14 w 62"/>
                <a:gd name="T5" fmla="*/ 5 h 61"/>
                <a:gd name="T6" fmla="*/ 33 w 62"/>
                <a:gd name="T7" fmla="*/ 5 h 61"/>
                <a:gd name="T8" fmla="*/ 56 w 62"/>
                <a:gd name="T9" fmla="*/ 28 h 61"/>
                <a:gd name="T10" fmla="*/ 56 w 62"/>
                <a:gd name="T11" fmla="*/ 48 h 61"/>
                <a:gd name="T12" fmla="*/ 43 w 62"/>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62" h="61">
                  <a:moveTo>
                    <a:pt x="43" y="61"/>
                  </a:moveTo>
                  <a:cubicBezTo>
                    <a:pt x="0" y="18"/>
                    <a:pt x="0" y="18"/>
                    <a:pt x="0" y="18"/>
                  </a:cubicBezTo>
                  <a:cubicBezTo>
                    <a:pt x="14" y="5"/>
                    <a:pt x="14" y="5"/>
                    <a:pt x="14" y="5"/>
                  </a:cubicBezTo>
                  <a:cubicBezTo>
                    <a:pt x="19" y="0"/>
                    <a:pt x="27" y="0"/>
                    <a:pt x="33" y="5"/>
                  </a:cubicBezTo>
                  <a:cubicBezTo>
                    <a:pt x="56" y="28"/>
                    <a:pt x="56" y="28"/>
                    <a:pt x="56" y="28"/>
                  </a:cubicBezTo>
                  <a:cubicBezTo>
                    <a:pt x="62" y="34"/>
                    <a:pt x="62" y="42"/>
                    <a:pt x="56" y="48"/>
                  </a:cubicBezTo>
                  <a:lnTo>
                    <a:pt x="43" y="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10" name="Freeform 23">
              <a:extLst>
                <a:ext uri="{FF2B5EF4-FFF2-40B4-BE49-F238E27FC236}">
                  <a16:creationId xmlns:a16="http://schemas.microsoft.com/office/drawing/2014/main" xmlns="" id="{9C0385F8-2F2B-4BBE-81E6-048A92333F46}"/>
                </a:ext>
              </a:extLst>
            </p:cNvPr>
            <p:cNvSpPr/>
            <p:nvPr/>
          </p:nvSpPr>
          <p:spPr bwMode="auto">
            <a:xfrm>
              <a:off x="8039100" y="4937125"/>
              <a:ext cx="420688" cy="423863"/>
            </a:xfrm>
            <a:custGeom>
              <a:avLst/>
              <a:gdLst>
                <a:gd name="T0" fmla="*/ 65 w 133"/>
                <a:gd name="T1" fmla="*/ 91 h 134"/>
                <a:gd name="T2" fmla="*/ 65 w 133"/>
                <a:gd name="T3" fmla="*/ 80 h 134"/>
                <a:gd name="T4" fmla="*/ 117 w 133"/>
                <a:gd name="T5" fmla="*/ 28 h 134"/>
                <a:gd name="T6" fmla="*/ 89 w 133"/>
                <a:gd name="T7" fmla="*/ 0 h 134"/>
                <a:gd name="T8" fmla="*/ 0 w 133"/>
                <a:gd name="T9" fmla="*/ 90 h 134"/>
                <a:gd name="T10" fmla="*/ 43 w 133"/>
                <a:gd name="T11" fmla="*/ 134 h 134"/>
                <a:gd name="T12" fmla="*/ 133 w 133"/>
                <a:gd name="T13" fmla="*/ 44 h 134"/>
                <a:gd name="T14" fmla="*/ 128 w 133"/>
                <a:gd name="T15" fmla="*/ 39 h 134"/>
                <a:gd name="T16" fmla="*/ 75 w 133"/>
                <a:gd name="T17" fmla="*/ 91 h 134"/>
                <a:gd name="T18" fmla="*/ 65 w 133"/>
                <a:gd name="T19" fmla="*/ 91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34">
                  <a:moveTo>
                    <a:pt x="65" y="91"/>
                  </a:moveTo>
                  <a:cubicBezTo>
                    <a:pt x="62" y="88"/>
                    <a:pt x="62" y="83"/>
                    <a:pt x="65" y="80"/>
                  </a:cubicBezTo>
                  <a:cubicBezTo>
                    <a:pt x="117" y="28"/>
                    <a:pt x="117" y="28"/>
                    <a:pt x="117" y="28"/>
                  </a:cubicBezTo>
                  <a:cubicBezTo>
                    <a:pt x="89" y="0"/>
                    <a:pt x="89" y="0"/>
                    <a:pt x="89" y="0"/>
                  </a:cubicBezTo>
                  <a:cubicBezTo>
                    <a:pt x="0" y="90"/>
                    <a:pt x="0" y="90"/>
                    <a:pt x="0" y="90"/>
                  </a:cubicBezTo>
                  <a:cubicBezTo>
                    <a:pt x="43" y="134"/>
                    <a:pt x="43" y="134"/>
                    <a:pt x="43" y="134"/>
                  </a:cubicBezTo>
                  <a:cubicBezTo>
                    <a:pt x="133" y="44"/>
                    <a:pt x="133" y="44"/>
                    <a:pt x="133" y="44"/>
                  </a:cubicBezTo>
                  <a:cubicBezTo>
                    <a:pt x="128" y="39"/>
                    <a:pt x="128" y="39"/>
                    <a:pt x="128" y="39"/>
                  </a:cubicBezTo>
                  <a:cubicBezTo>
                    <a:pt x="75" y="91"/>
                    <a:pt x="75" y="91"/>
                    <a:pt x="75" y="91"/>
                  </a:cubicBezTo>
                  <a:cubicBezTo>
                    <a:pt x="73" y="94"/>
                    <a:pt x="68" y="94"/>
                    <a:pt x="65" y="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Tree>
    <p:extLst>
      <p:ext uri="{BB962C8B-B14F-4D97-AF65-F5344CB8AC3E}">
        <p14:creationId xmlns:p14="http://schemas.microsoft.com/office/powerpoint/2010/main" val="25293830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20" name="图片 19">
            <a:extLst>
              <a:ext uri="{FF2B5EF4-FFF2-40B4-BE49-F238E27FC236}">
                <a16:creationId xmlns:a16="http://schemas.microsoft.com/office/drawing/2014/main" xmlns="" id="{9842ADBF-004C-4820-9003-5C613ADA7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grpSp>
        <p:nvGrpSpPr>
          <p:cNvPr id="26" name="组合 1">
            <a:extLst>
              <a:ext uri="{FF2B5EF4-FFF2-40B4-BE49-F238E27FC236}">
                <a16:creationId xmlns:a16="http://schemas.microsoft.com/office/drawing/2014/main" xmlns="" id="{852872A5-20B9-4A94-8A9D-7860E4668CED}"/>
              </a:ext>
            </a:extLst>
          </p:cNvPr>
          <p:cNvGrpSpPr/>
          <p:nvPr/>
        </p:nvGrpSpPr>
        <p:grpSpPr bwMode="auto">
          <a:xfrm>
            <a:off x="5222875" y="2244725"/>
            <a:ext cx="6473308" cy="2233613"/>
            <a:chOff x="5222408" y="2405563"/>
            <a:chExt cx="6474281" cy="2232768"/>
          </a:xfrm>
        </p:grpSpPr>
        <p:grpSp>
          <p:nvGrpSpPr>
            <p:cNvPr id="27" name="组合 17">
              <a:extLst>
                <a:ext uri="{FF2B5EF4-FFF2-40B4-BE49-F238E27FC236}">
                  <a16:creationId xmlns:a16="http://schemas.microsoft.com/office/drawing/2014/main" xmlns="" id="{2F64D2A0-403F-4205-BFBA-C2081A7C6598}"/>
                </a:ext>
              </a:extLst>
            </p:cNvPr>
            <p:cNvGrpSpPr/>
            <p:nvPr/>
          </p:nvGrpSpPr>
          <p:grpSpPr bwMode="auto">
            <a:xfrm>
              <a:off x="5226064" y="2405563"/>
              <a:ext cx="6470625" cy="1772715"/>
              <a:chOff x="271019" y="2420002"/>
              <a:chExt cx="6470625" cy="1772715"/>
            </a:xfrm>
          </p:grpSpPr>
          <p:sp>
            <p:nvSpPr>
              <p:cNvPr id="29" name="文本框 18">
                <a:extLst>
                  <a:ext uri="{FF2B5EF4-FFF2-40B4-BE49-F238E27FC236}">
                    <a16:creationId xmlns:a16="http://schemas.microsoft.com/office/drawing/2014/main" xmlns=""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05</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a16="http://schemas.microsoft.com/office/drawing/2014/main" xmlns="" id="{D6164B3C-15CD-483E-821B-729E9877CD96}"/>
                  </a:ext>
                </a:extLst>
              </p:cNvPr>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5400" b="1" dirty="0">
                    <a:solidFill>
                      <a:srgbClr val="F77258"/>
                    </a:solidFill>
                    <a:latin typeface="微软雅黑" panose="020B0503020204020204" pitchFamily="34" charset="-122"/>
                    <a:ea typeface="微软雅黑" panose="020B0503020204020204" pitchFamily="34" charset="-122"/>
                  </a:rPr>
                  <a:t>人力资源管理计划</a:t>
                </a:r>
              </a:p>
            </p:txBody>
          </p:sp>
        </p:grpSp>
        <p:sp>
          <p:nvSpPr>
            <p:cNvPr id="28" name="文本框 20">
              <a:extLst>
                <a:ext uri="{FF2B5EF4-FFF2-40B4-BE49-F238E27FC236}">
                  <a16:creationId xmlns:a16="http://schemas.microsoft.com/office/drawing/2014/main" xmlns="" id="{C1650AEA-8FEC-427E-8CDF-C4F7414B9B49}"/>
                </a:ext>
              </a:extLst>
            </p:cNvPr>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en-US" altLang="zh-CN" sz="1600" dirty="0">
                  <a:solidFill>
                    <a:srgbClr val="353A3E"/>
                  </a:solidFill>
                  <a:latin typeface="微软雅黑" panose="020B0503020204020204" pitchFamily="34" charset="-122"/>
                  <a:ea typeface="微软雅黑" panose="020B0503020204020204" pitchFamily="34" charset="-122"/>
                </a:rPr>
                <a:t>HUMAN RESOURCE MANAGEMENT PLAN</a:t>
              </a:r>
              <a:endParaRPr lang="zh-CN" altLang="en-US" sz="1600" dirty="0">
                <a:solidFill>
                  <a:srgbClr val="353A3E"/>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2379372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randombar(horizontal)">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文本框 23"/>
          <p:cNvSpPr txBox="1">
            <a:spLocks noChangeArrowheads="1"/>
          </p:cNvSpPr>
          <p:nvPr/>
        </p:nvSpPr>
        <p:spPr bwMode="auto">
          <a:xfrm>
            <a:off x="739774" y="298450"/>
            <a:ext cx="22980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人力资源管理计划</a:t>
            </a:r>
          </a:p>
        </p:txBody>
      </p:sp>
      <p:grpSp>
        <p:nvGrpSpPr>
          <p:cNvPr id="14339"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 name="Arc 682"/>
          <p:cNvSpPr/>
          <p:nvPr/>
        </p:nvSpPr>
        <p:spPr bwMode="auto">
          <a:xfrm rot="18746405">
            <a:off x="3194844" y="1574007"/>
            <a:ext cx="774700" cy="766762"/>
          </a:xfrm>
          <a:custGeom>
            <a:avLst/>
            <a:gdLst>
              <a:gd name="T0" fmla="*/ 2147483647 w 21600"/>
              <a:gd name="T1" fmla="*/ 0 h 21356"/>
              <a:gd name="T2" fmla="*/ 2147483647 w 21600"/>
              <a:gd name="T3" fmla="*/ 2147483647 h 21356"/>
              <a:gd name="T4" fmla="*/ 0 w 21600"/>
              <a:gd name="T5" fmla="*/ 2147483647 h 21356"/>
              <a:gd name="T6" fmla="*/ 0 60000 65536"/>
              <a:gd name="T7" fmla="*/ 0 60000 65536"/>
              <a:gd name="T8" fmla="*/ 0 60000 65536"/>
              <a:gd name="T9" fmla="*/ 0 w 21600"/>
              <a:gd name="T10" fmla="*/ 0 h 21356"/>
              <a:gd name="T11" fmla="*/ 21600 w 21600"/>
              <a:gd name="T12" fmla="*/ 21356 h 21356"/>
            </a:gdLst>
            <a:ahLst/>
            <a:cxnLst>
              <a:cxn ang="T6">
                <a:pos x="T0" y="T1"/>
              </a:cxn>
              <a:cxn ang="T7">
                <a:pos x="T2" y="T3"/>
              </a:cxn>
              <a:cxn ang="T8">
                <a:pos x="T4" y="T5"/>
              </a:cxn>
            </a:cxnLst>
            <a:rect l="T9" t="T10" r="T11" b="T12"/>
            <a:pathLst>
              <a:path w="21600" h="21356" fill="none" extrusionOk="0">
                <a:moveTo>
                  <a:pt x="3237" y="-1"/>
                </a:moveTo>
                <a:cubicBezTo>
                  <a:pt x="13795" y="1600"/>
                  <a:pt x="21600" y="10676"/>
                  <a:pt x="21600" y="21356"/>
                </a:cubicBezTo>
              </a:path>
              <a:path w="21600" h="21356" stroke="0" extrusionOk="0">
                <a:moveTo>
                  <a:pt x="3237" y="-1"/>
                </a:moveTo>
                <a:cubicBezTo>
                  <a:pt x="13795" y="1600"/>
                  <a:pt x="21600" y="10676"/>
                  <a:pt x="21600" y="21356"/>
                </a:cubicBezTo>
                <a:lnTo>
                  <a:pt x="0" y="21356"/>
                </a:lnTo>
                <a:lnTo>
                  <a:pt x="3237" y="-1"/>
                </a:lnTo>
                <a:close/>
              </a:path>
            </a:pathLst>
          </a:custGeom>
          <a:noFill/>
          <a:ln w="38100">
            <a:solidFill>
              <a:srgbClr val="BF55DB"/>
            </a:solidFill>
            <a:prstDash val="sysDot"/>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prstClr val="black"/>
              </a:solidFill>
              <a:effectLst/>
              <a:uLnTx/>
              <a:uFillTx/>
              <a:latin typeface="Gulim" panose="020B0600000101010101" pitchFamily="34" charset="-127"/>
              <a:ea typeface="Gulim" panose="020B0600000101010101" pitchFamily="34" charset="-127"/>
              <a:cs typeface="+mn-cs"/>
            </a:endParaRPr>
          </a:p>
        </p:txBody>
      </p:sp>
      <p:sp>
        <p:nvSpPr>
          <p:cNvPr id="7" name="Freeform 673"/>
          <p:cNvSpPr>
            <a:spLocks noEditPoints="1"/>
          </p:cNvSpPr>
          <p:nvPr/>
        </p:nvSpPr>
        <p:spPr bwMode="auto">
          <a:xfrm rot="21275257">
            <a:off x="3690938" y="1925638"/>
            <a:ext cx="2008187" cy="2009775"/>
          </a:xfrm>
          <a:custGeom>
            <a:avLst/>
            <a:gdLst>
              <a:gd name="T0" fmla="*/ 2147483647 w 1816"/>
              <a:gd name="T1" fmla="*/ 2147483647 h 1816"/>
              <a:gd name="T2" fmla="*/ 2147483647 w 1816"/>
              <a:gd name="T3" fmla="*/ 2147483647 h 1816"/>
              <a:gd name="T4" fmla="*/ 2147483647 w 1816"/>
              <a:gd name="T5" fmla="*/ 2147483647 h 1816"/>
              <a:gd name="T6" fmla="*/ 2147483647 w 1816"/>
              <a:gd name="T7" fmla="*/ 2147483647 h 1816"/>
              <a:gd name="T8" fmla="*/ 2147483647 w 1816"/>
              <a:gd name="T9" fmla="*/ 2147483647 h 1816"/>
              <a:gd name="T10" fmla="*/ 2147483647 w 1816"/>
              <a:gd name="T11" fmla="*/ 2147483647 h 1816"/>
              <a:gd name="T12" fmla="*/ 2147483647 w 1816"/>
              <a:gd name="T13" fmla="*/ 2147483647 h 1816"/>
              <a:gd name="T14" fmla="*/ 2147483647 w 1816"/>
              <a:gd name="T15" fmla="*/ 2147483647 h 1816"/>
              <a:gd name="T16" fmla="*/ 2147483647 w 1816"/>
              <a:gd name="T17" fmla="*/ 2147483647 h 1816"/>
              <a:gd name="T18" fmla="*/ 2147483647 w 1816"/>
              <a:gd name="T19" fmla="*/ 2147483647 h 1816"/>
              <a:gd name="T20" fmla="*/ 2147483647 w 1816"/>
              <a:gd name="T21" fmla="*/ 2147483647 h 1816"/>
              <a:gd name="T22" fmla="*/ 2147483647 w 1816"/>
              <a:gd name="T23" fmla="*/ 2147483647 h 1816"/>
              <a:gd name="T24" fmla="*/ 0 w 1816"/>
              <a:gd name="T25" fmla="*/ 2147483647 h 1816"/>
              <a:gd name="T26" fmla="*/ 2147483647 w 1816"/>
              <a:gd name="T27" fmla="*/ 2147483647 h 1816"/>
              <a:gd name="T28" fmla="*/ 2147483647 w 1816"/>
              <a:gd name="T29" fmla="*/ 2147483647 h 1816"/>
              <a:gd name="T30" fmla="*/ 2147483647 w 1816"/>
              <a:gd name="T31" fmla="*/ 2147483647 h 1816"/>
              <a:gd name="T32" fmla="*/ 2147483647 w 1816"/>
              <a:gd name="T33" fmla="*/ 2147483647 h 1816"/>
              <a:gd name="T34" fmla="*/ 2147483647 w 1816"/>
              <a:gd name="T35" fmla="*/ 2147483647 h 1816"/>
              <a:gd name="T36" fmla="*/ 2147483647 w 1816"/>
              <a:gd name="T37" fmla="*/ 2147483647 h 1816"/>
              <a:gd name="T38" fmla="*/ 2147483647 w 1816"/>
              <a:gd name="T39" fmla="*/ 2147483647 h 1816"/>
              <a:gd name="T40" fmla="*/ 2147483647 w 1816"/>
              <a:gd name="T41" fmla="*/ 2147483647 h 1816"/>
              <a:gd name="T42" fmla="*/ 2147483647 w 1816"/>
              <a:gd name="T43" fmla="*/ 2147483647 h 1816"/>
              <a:gd name="T44" fmla="*/ 2147483647 w 1816"/>
              <a:gd name="T45" fmla="*/ 2147483647 h 1816"/>
              <a:gd name="T46" fmla="*/ 2147483647 w 1816"/>
              <a:gd name="T47" fmla="*/ 2147483647 h 1816"/>
              <a:gd name="T48" fmla="*/ 2147483647 w 1816"/>
              <a:gd name="T49" fmla="*/ 2147483647 h 1816"/>
              <a:gd name="T50" fmla="*/ 2147483647 w 1816"/>
              <a:gd name="T51" fmla="*/ 2147483647 h 1816"/>
              <a:gd name="T52" fmla="*/ 2147483647 w 1816"/>
              <a:gd name="T53" fmla="*/ 2147483647 h 1816"/>
              <a:gd name="T54" fmla="*/ 2147483647 w 1816"/>
              <a:gd name="T55" fmla="*/ 2147483647 h 1816"/>
              <a:gd name="T56" fmla="*/ 2147483647 w 1816"/>
              <a:gd name="T57" fmla="*/ 2147483647 h 1816"/>
              <a:gd name="T58" fmla="*/ 2147483647 w 1816"/>
              <a:gd name="T59" fmla="*/ 2147483647 h 1816"/>
              <a:gd name="T60" fmla="*/ 2147483647 w 1816"/>
              <a:gd name="T61" fmla="*/ 2147483647 h 1816"/>
              <a:gd name="T62" fmla="*/ 2147483647 w 1816"/>
              <a:gd name="T63" fmla="*/ 2147483647 h 1816"/>
              <a:gd name="T64" fmla="*/ 2147483647 w 1816"/>
              <a:gd name="T65" fmla="*/ 2147483647 h 1816"/>
              <a:gd name="T66" fmla="*/ 2147483647 w 1816"/>
              <a:gd name="T67" fmla="*/ 2147483647 h 1816"/>
              <a:gd name="T68" fmla="*/ 2147483647 w 1816"/>
              <a:gd name="T69" fmla="*/ 2147483647 h 1816"/>
              <a:gd name="T70" fmla="*/ 2147483647 w 1816"/>
              <a:gd name="T71" fmla="*/ 2147483647 h 1816"/>
              <a:gd name="T72" fmla="*/ 2147483647 w 1816"/>
              <a:gd name="T73" fmla="*/ 2147483647 h 1816"/>
              <a:gd name="T74" fmla="*/ 2147483647 w 1816"/>
              <a:gd name="T75" fmla="*/ 2147483647 h 1816"/>
              <a:gd name="T76" fmla="*/ 2147483647 w 1816"/>
              <a:gd name="T77" fmla="*/ 2147483647 h 1816"/>
              <a:gd name="T78" fmla="*/ 2147483647 w 1816"/>
              <a:gd name="T79" fmla="*/ 2147483647 h 1816"/>
              <a:gd name="T80" fmla="*/ 2147483647 w 1816"/>
              <a:gd name="T81" fmla="*/ 2147483647 h 1816"/>
              <a:gd name="T82" fmla="*/ 2147483647 w 1816"/>
              <a:gd name="T83" fmla="*/ 2147483647 h 1816"/>
              <a:gd name="T84" fmla="*/ 2147483647 w 1816"/>
              <a:gd name="T85" fmla="*/ 2147483647 h 1816"/>
              <a:gd name="T86" fmla="*/ 2147483647 w 1816"/>
              <a:gd name="T87" fmla="*/ 2147483647 h 1816"/>
              <a:gd name="T88" fmla="*/ 2147483647 w 1816"/>
              <a:gd name="T89" fmla="*/ 2147483647 h 1816"/>
              <a:gd name="T90" fmla="*/ 2147483647 w 1816"/>
              <a:gd name="T91" fmla="*/ 2147483647 h 1816"/>
              <a:gd name="T92" fmla="*/ 2147483647 w 1816"/>
              <a:gd name="T93" fmla="*/ 2147483647 h 1816"/>
              <a:gd name="T94" fmla="*/ 2147483647 w 1816"/>
              <a:gd name="T95" fmla="*/ 2147483647 h 1816"/>
              <a:gd name="T96" fmla="*/ 2147483647 w 1816"/>
              <a:gd name="T97" fmla="*/ 2147483647 h 1816"/>
              <a:gd name="T98" fmla="*/ 2147483647 w 1816"/>
              <a:gd name="T99" fmla="*/ 2147483647 h 1816"/>
              <a:gd name="T100" fmla="*/ 2147483647 w 1816"/>
              <a:gd name="T101" fmla="*/ 2147483647 h 1816"/>
              <a:gd name="T102" fmla="*/ 2147483647 w 1816"/>
              <a:gd name="T103" fmla="*/ 2147483647 h 181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816"/>
              <a:gd name="T157" fmla="*/ 0 h 1816"/>
              <a:gd name="T158" fmla="*/ 1816 w 1816"/>
              <a:gd name="T159" fmla="*/ 1816 h 181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816" h="1816">
                <a:moveTo>
                  <a:pt x="1816" y="978"/>
                </a:moveTo>
                <a:lnTo>
                  <a:pt x="1816" y="836"/>
                </a:lnTo>
                <a:lnTo>
                  <a:pt x="1710" y="836"/>
                </a:lnTo>
                <a:lnTo>
                  <a:pt x="1706" y="792"/>
                </a:lnTo>
                <a:lnTo>
                  <a:pt x="1698" y="750"/>
                </a:lnTo>
                <a:lnTo>
                  <a:pt x="1688" y="708"/>
                </a:lnTo>
                <a:lnTo>
                  <a:pt x="1678" y="666"/>
                </a:lnTo>
                <a:lnTo>
                  <a:pt x="1774" y="626"/>
                </a:lnTo>
                <a:lnTo>
                  <a:pt x="1718" y="494"/>
                </a:lnTo>
                <a:lnTo>
                  <a:pt x="1622" y="534"/>
                </a:lnTo>
                <a:lnTo>
                  <a:pt x="1602" y="496"/>
                </a:lnTo>
                <a:lnTo>
                  <a:pt x="1578" y="460"/>
                </a:lnTo>
                <a:lnTo>
                  <a:pt x="1552" y="424"/>
                </a:lnTo>
                <a:lnTo>
                  <a:pt x="1526" y="390"/>
                </a:lnTo>
                <a:lnTo>
                  <a:pt x="1600" y="316"/>
                </a:lnTo>
                <a:lnTo>
                  <a:pt x="1498" y="216"/>
                </a:lnTo>
                <a:lnTo>
                  <a:pt x="1426" y="290"/>
                </a:lnTo>
                <a:lnTo>
                  <a:pt x="1392" y="262"/>
                </a:lnTo>
                <a:lnTo>
                  <a:pt x="1356" y="236"/>
                </a:lnTo>
                <a:lnTo>
                  <a:pt x="1318" y="214"/>
                </a:lnTo>
                <a:lnTo>
                  <a:pt x="1280" y="192"/>
                </a:lnTo>
                <a:lnTo>
                  <a:pt x="1320" y="96"/>
                </a:lnTo>
                <a:lnTo>
                  <a:pt x="1188" y="42"/>
                </a:lnTo>
                <a:lnTo>
                  <a:pt x="1150" y="138"/>
                </a:lnTo>
                <a:lnTo>
                  <a:pt x="1108" y="126"/>
                </a:lnTo>
                <a:lnTo>
                  <a:pt x="1066" y="116"/>
                </a:lnTo>
                <a:lnTo>
                  <a:pt x="1022" y="110"/>
                </a:lnTo>
                <a:lnTo>
                  <a:pt x="978" y="104"/>
                </a:lnTo>
                <a:lnTo>
                  <a:pt x="978" y="0"/>
                </a:lnTo>
                <a:lnTo>
                  <a:pt x="836" y="0"/>
                </a:lnTo>
                <a:lnTo>
                  <a:pt x="836" y="104"/>
                </a:lnTo>
                <a:lnTo>
                  <a:pt x="792" y="110"/>
                </a:lnTo>
                <a:lnTo>
                  <a:pt x="750" y="116"/>
                </a:lnTo>
                <a:lnTo>
                  <a:pt x="706" y="126"/>
                </a:lnTo>
                <a:lnTo>
                  <a:pt x="666" y="138"/>
                </a:lnTo>
                <a:lnTo>
                  <a:pt x="626" y="42"/>
                </a:lnTo>
                <a:lnTo>
                  <a:pt x="494" y="96"/>
                </a:lnTo>
                <a:lnTo>
                  <a:pt x="534" y="192"/>
                </a:lnTo>
                <a:lnTo>
                  <a:pt x="496" y="214"/>
                </a:lnTo>
                <a:lnTo>
                  <a:pt x="460" y="236"/>
                </a:lnTo>
                <a:lnTo>
                  <a:pt x="424" y="262"/>
                </a:lnTo>
                <a:lnTo>
                  <a:pt x="390" y="290"/>
                </a:lnTo>
                <a:lnTo>
                  <a:pt x="316" y="216"/>
                </a:lnTo>
                <a:lnTo>
                  <a:pt x="216" y="316"/>
                </a:lnTo>
                <a:lnTo>
                  <a:pt x="288" y="390"/>
                </a:lnTo>
                <a:lnTo>
                  <a:pt x="262" y="424"/>
                </a:lnTo>
                <a:lnTo>
                  <a:pt x="236" y="460"/>
                </a:lnTo>
                <a:lnTo>
                  <a:pt x="214" y="496"/>
                </a:lnTo>
                <a:lnTo>
                  <a:pt x="192" y="534"/>
                </a:lnTo>
                <a:lnTo>
                  <a:pt x="96" y="494"/>
                </a:lnTo>
                <a:lnTo>
                  <a:pt x="42" y="626"/>
                </a:lnTo>
                <a:lnTo>
                  <a:pt x="138" y="666"/>
                </a:lnTo>
                <a:lnTo>
                  <a:pt x="126" y="708"/>
                </a:lnTo>
                <a:lnTo>
                  <a:pt x="116" y="750"/>
                </a:lnTo>
                <a:lnTo>
                  <a:pt x="108" y="792"/>
                </a:lnTo>
                <a:lnTo>
                  <a:pt x="104" y="836"/>
                </a:lnTo>
                <a:lnTo>
                  <a:pt x="0" y="836"/>
                </a:lnTo>
                <a:lnTo>
                  <a:pt x="0" y="978"/>
                </a:lnTo>
                <a:lnTo>
                  <a:pt x="104" y="978"/>
                </a:lnTo>
                <a:lnTo>
                  <a:pt x="108" y="1022"/>
                </a:lnTo>
                <a:lnTo>
                  <a:pt x="116" y="1066"/>
                </a:lnTo>
                <a:lnTo>
                  <a:pt x="126" y="1108"/>
                </a:lnTo>
                <a:lnTo>
                  <a:pt x="138" y="1150"/>
                </a:lnTo>
                <a:lnTo>
                  <a:pt x="42" y="1190"/>
                </a:lnTo>
                <a:lnTo>
                  <a:pt x="96" y="1320"/>
                </a:lnTo>
                <a:lnTo>
                  <a:pt x="192" y="1280"/>
                </a:lnTo>
                <a:lnTo>
                  <a:pt x="214" y="1320"/>
                </a:lnTo>
                <a:lnTo>
                  <a:pt x="236" y="1356"/>
                </a:lnTo>
                <a:lnTo>
                  <a:pt x="262" y="1392"/>
                </a:lnTo>
                <a:lnTo>
                  <a:pt x="288" y="1426"/>
                </a:lnTo>
                <a:lnTo>
                  <a:pt x="216" y="1500"/>
                </a:lnTo>
                <a:lnTo>
                  <a:pt x="316" y="1600"/>
                </a:lnTo>
                <a:lnTo>
                  <a:pt x="390" y="1526"/>
                </a:lnTo>
                <a:lnTo>
                  <a:pt x="424" y="1554"/>
                </a:lnTo>
                <a:lnTo>
                  <a:pt x="460" y="1578"/>
                </a:lnTo>
                <a:lnTo>
                  <a:pt x="496" y="1602"/>
                </a:lnTo>
                <a:lnTo>
                  <a:pt x="534" y="1622"/>
                </a:lnTo>
                <a:lnTo>
                  <a:pt x="494" y="1718"/>
                </a:lnTo>
                <a:lnTo>
                  <a:pt x="626" y="1774"/>
                </a:lnTo>
                <a:lnTo>
                  <a:pt x="666" y="1678"/>
                </a:lnTo>
                <a:lnTo>
                  <a:pt x="706" y="1690"/>
                </a:lnTo>
                <a:lnTo>
                  <a:pt x="750" y="1698"/>
                </a:lnTo>
                <a:lnTo>
                  <a:pt x="792" y="1706"/>
                </a:lnTo>
                <a:lnTo>
                  <a:pt x="836" y="1712"/>
                </a:lnTo>
                <a:lnTo>
                  <a:pt x="836" y="1816"/>
                </a:lnTo>
                <a:lnTo>
                  <a:pt x="978" y="1816"/>
                </a:lnTo>
                <a:lnTo>
                  <a:pt x="978" y="1712"/>
                </a:lnTo>
                <a:lnTo>
                  <a:pt x="1022" y="1706"/>
                </a:lnTo>
                <a:lnTo>
                  <a:pt x="1066" y="1698"/>
                </a:lnTo>
                <a:lnTo>
                  <a:pt x="1108" y="1690"/>
                </a:lnTo>
                <a:lnTo>
                  <a:pt x="1150" y="1678"/>
                </a:lnTo>
                <a:lnTo>
                  <a:pt x="1188" y="1774"/>
                </a:lnTo>
                <a:lnTo>
                  <a:pt x="1320" y="1718"/>
                </a:lnTo>
                <a:lnTo>
                  <a:pt x="1280" y="1622"/>
                </a:lnTo>
                <a:lnTo>
                  <a:pt x="1318" y="1602"/>
                </a:lnTo>
                <a:lnTo>
                  <a:pt x="1356" y="1578"/>
                </a:lnTo>
                <a:lnTo>
                  <a:pt x="1392" y="1554"/>
                </a:lnTo>
                <a:lnTo>
                  <a:pt x="1426" y="1526"/>
                </a:lnTo>
                <a:lnTo>
                  <a:pt x="1498" y="1600"/>
                </a:lnTo>
                <a:lnTo>
                  <a:pt x="1600" y="1500"/>
                </a:lnTo>
                <a:lnTo>
                  <a:pt x="1526" y="1426"/>
                </a:lnTo>
                <a:lnTo>
                  <a:pt x="1552" y="1392"/>
                </a:lnTo>
                <a:lnTo>
                  <a:pt x="1578" y="1356"/>
                </a:lnTo>
                <a:lnTo>
                  <a:pt x="1602" y="1320"/>
                </a:lnTo>
                <a:lnTo>
                  <a:pt x="1622" y="1280"/>
                </a:lnTo>
                <a:lnTo>
                  <a:pt x="1718" y="1320"/>
                </a:lnTo>
                <a:lnTo>
                  <a:pt x="1774" y="1190"/>
                </a:lnTo>
                <a:lnTo>
                  <a:pt x="1678" y="1150"/>
                </a:lnTo>
                <a:lnTo>
                  <a:pt x="1688" y="1108"/>
                </a:lnTo>
                <a:lnTo>
                  <a:pt x="1698" y="1066"/>
                </a:lnTo>
                <a:lnTo>
                  <a:pt x="1706" y="1022"/>
                </a:lnTo>
                <a:lnTo>
                  <a:pt x="1710" y="978"/>
                </a:lnTo>
                <a:lnTo>
                  <a:pt x="1816" y="978"/>
                </a:lnTo>
                <a:close/>
                <a:moveTo>
                  <a:pt x="908" y="1614"/>
                </a:moveTo>
                <a:lnTo>
                  <a:pt x="908" y="1614"/>
                </a:lnTo>
                <a:lnTo>
                  <a:pt x="872" y="1612"/>
                </a:lnTo>
                <a:lnTo>
                  <a:pt x="836" y="1610"/>
                </a:lnTo>
                <a:lnTo>
                  <a:pt x="800" y="1606"/>
                </a:lnTo>
                <a:lnTo>
                  <a:pt x="766" y="1600"/>
                </a:lnTo>
                <a:lnTo>
                  <a:pt x="730" y="1592"/>
                </a:lnTo>
                <a:lnTo>
                  <a:pt x="698" y="1582"/>
                </a:lnTo>
                <a:lnTo>
                  <a:pt x="664" y="1570"/>
                </a:lnTo>
                <a:lnTo>
                  <a:pt x="632" y="1558"/>
                </a:lnTo>
                <a:lnTo>
                  <a:pt x="602" y="1544"/>
                </a:lnTo>
                <a:lnTo>
                  <a:pt x="570" y="1528"/>
                </a:lnTo>
                <a:lnTo>
                  <a:pt x="542" y="1512"/>
                </a:lnTo>
                <a:lnTo>
                  <a:pt x="512" y="1492"/>
                </a:lnTo>
                <a:lnTo>
                  <a:pt x="484" y="1474"/>
                </a:lnTo>
                <a:lnTo>
                  <a:pt x="458" y="1452"/>
                </a:lnTo>
                <a:lnTo>
                  <a:pt x="432" y="1430"/>
                </a:lnTo>
                <a:lnTo>
                  <a:pt x="408" y="1406"/>
                </a:lnTo>
                <a:lnTo>
                  <a:pt x="384" y="1382"/>
                </a:lnTo>
                <a:lnTo>
                  <a:pt x="362" y="1356"/>
                </a:lnTo>
                <a:lnTo>
                  <a:pt x="342" y="1330"/>
                </a:lnTo>
                <a:lnTo>
                  <a:pt x="322" y="1302"/>
                </a:lnTo>
                <a:lnTo>
                  <a:pt x="304" y="1274"/>
                </a:lnTo>
                <a:lnTo>
                  <a:pt x="286" y="1244"/>
                </a:lnTo>
                <a:lnTo>
                  <a:pt x="272" y="1214"/>
                </a:lnTo>
                <a:lnTo>
                  <a:pt x="256" y="1182"/>
                </a:lnTo>
                <a:lnTo>
                  <a:pt x="244" y="1150"/>
                </a:lnTo>
                <a:lnTo>
                  <a:pt x="234" y="1118"/>
                </a:lnTo>
                <a:lnTo>
                  <a:pt x="224" y="1084"/>
                </a:lnTo>
                <a:lnTo>
                  <a:pt x="216" y="1050"/>
                </a:lnTo>
                <a:lnTo>
                  <a:pt x="210" y="1016"/>
                </a:lnTo>
                <a:lnTo>
                  <a:pt x="206" y="980"/>
                </a:lnTo>
                <a:lnTo>
                  <a:pt x="202" y="944"/>
                </a:lnTo>
                <a:lnTo>
                  <a:pt x="202" y="908"/>
                </a:lnTo>
                <a:lnTo>
                  <a:pt x="202" y="872"/>
                </a:lnTo>
                <a:lnTo>
                  <a:pt x="206" y="836"/>
                </a:lnTo>
                <a:lnTo>
                  <a:pt x="210" y="800"/>
                </a:lnTo>
                <a:lnTo>
                  <a:pt x="216" y="766"/>
                </a:lnTo>
                <a:lnTo>
                  <a:pt x="224" y="732"/>
                </a:lnTo>
                <a:lnTo>
                  <a:pt x="234" y="698"/>
                </a:lnTo>
                <a:lnTo>
                  <a:pt x="244" y="664"/>
                </a:lnTo>
                <a:lnTo>
                  <a:pt x="256" y="632"/>
                </a:lnTo>
                <a:lnTo>
                  <a:pt x="272" y="602"/>
                </a:lnTo>
                <a:lnTo>
                  <a:pt x="286" y="572"/>
                </a:lnTo>
                <a:lnTo>
                  <a:pt x="304" y="542"/>
                </a:lnTo>
                <a:lnTo>
                  <a:pt x="322" y="512"/>
                </a:lnTo>
                <a:lnTo>
                  <a:pt x="342" y="486"/>
                </a:lnTo>
                <a:lnTo>
                  <a:pt x="362" y="458"/>
                </a:lnTo>
                <a:lnTo>
                  <a:pt x="384" y="432"/>
                </a:lnTo>
                <a:lnTo>
                  <a:pt x="408" y="408"/>
                </a:lnTo>
                <a:lnTo>
                  <a:pt x="432" y="386"/>
                </a:lnTo>
                <a:lnTo>
                  <a:pt x="458" y="362"/>
                </a:lnTo>
                <a:lnTo>
                  <a:pt x="484" y="342"/>
                </a:lnTo>
                <a:lnTo>
                  <a:pt x="512" y="322"/>
                </a:lnTo>
                <a:lnTo>
                  <a:pt x="542" y="304"/>
                </a:lnTo>
                <a:lnTo>
                  <a:pt x="570" y="286"/>
                </a:lnTo>
                <a:lnTo>
                  <a:pt x="602" y="272"/>
                </a:lnTo>
                <a:lnTo>
                  <a:pt x="632" y="258"/>
                </a:lnTo>
                <a:lnTo>
                  <a:pt x="664" y="244"/>
                </a:lnTo>
                <a:lnTo>
                  <a:pt x="698" y="234"/>
                </a:lnTo>
                <a:lnTo>
                  <a:pt x="730" y="224"/>
                </a:lnTo>
                <a:lnTo>
                  <a:pt x="766" y="216"/>
                </a:lnTo>
                <a:lnTo>
                  <a:pt x="800" y="210"/>
                </a:lnTo>
                <a:lnTo>
                  <a:pt x="836" y="206"/>
                </a:lnTo>
                <a:lnTo>
                  <a:pt x="872" y="202"/>
                </a:lnTo>
                <a:lnTo>
                  <a:pt x="908" y="202"/>
                </a:lnTo>
                <a:lnTo>
                  <a:pt x="944" y="202"/>
                </a:lnTo>
                <a:lnTo>
                  <a:pt x="980" y="206"/>
                </a:lnTo>
                <a:lnTo>
                  <a:pt x="1014" y="210"/>
                </a:lnTo>
                <a:lnTo>
                  <a:pt x="1050" y="216"/>
                </a:lnTo>
                <a:lnTo>
                  <a:pt x="1084" y="224"/>
                </a:lnTo>
                <a:lnTo>
                  <a:pt x="1118" y="234"/>
                </a:lnTo>
                <a:lnTo>
                  <a:pt x="1150" y="244"/>
                </a:lnTo>
                <a:lnTo>
                  <a:pt x="1182" y="258"/>
                </a:lnTo>
                <a:lnTo>
                  <a:pt x="1214" y="272"/>
                </a:lnTo>
                <a:lnTo>
                  <a:pt x="1244" y="286"/>
                </a:lnTo>
                <a:lnTo>
                  <a:pt x="1274" y="304"/>
                </a:lnTo>
                <a:lnTo>
                  <a:pt x="1302" y="322"/>
                </a:lnTo>
                <a:lnTo>
                  <a:pt x="1330" y="342"/>
                </a:lnTo>
                <a:lnTo>
                  <a:pt x="1356" y="362"/>
                </a:lnTo>
                <a:lnTo>
                  <a:pt x="1382" y="386"/>
                </a:lnTo>
                <a:lnTo>
                  <a:pt x="1406" y="408"/>
                </a:lnTo>
                <a:lnTo>
                  <a:pt x="1430" y="432"/>
                </a:lnTo>
                <a:lnTo>
                  <a:pt x="1452" y="458"/>
                </a:lnTo>
                <a:lnTo>
                  <a:pt x="1474" y="486"/>
                </a:lnTo>
                <a:lnTo>
                  <a:pt x="1492" y="512"/>
                </a:lnTo>
                <a:lnTo>
                  <a:pt x="1512" y="542"/>
                </a:lnTo>
                <a:lnTo>
                  <a:pt x="1528" y="572"/>
                </a:lnTo>
                <a:lnTo>
                  <a:pt x="1544" y="602"/>
                </a:lnTo>
                <a:lnTo>
                  <a:pt x="1558" y="632"/>
                </a:lnTo>
                <a:lnTo>
                  <a:pt x="1570" y="664"/>
                </a:lnTo>
                <a:lnTo>
                  <a:pt x="1582" y="698"/>
                </a:lnTo>
                <a:lnTo>
                  <a:pt x="1592" y="732"/>
                </a:lnTo>
                <a:lnTo>
                  <a:pt x="1598" y="766"/>
                </a:lnTo>
                <a:lnTo>
                  <a:pt x="1606" y="800"/>
                </a:lnTo>
                <a:lnTo>
                  <a:pt x="1610" y="836"/>
                </a:lnTo>
                <a:lnTo>
                  <a:pt x="1612" y="872"/>
                </a:lnTo>
                <a:lnTo>
                  <a:pt x="1614" y="908"/>
                </a:lnTo>
                <a:lnTo>
                  <a:pt x="1612" y="944"/>
                </a:lnTo>
                <a:lnTo>
                  <a:pt x="1610" y="980"/>
                </a:lnTo>
                <a:lnTo>
                  <a:pt x="1606" y="1016"/>
                </a:lnTo>
                <a:lnTo>
                  <a:pt x="1598" y="1050"/>
                </a:lnTo>
                <a:lnTo>
                  <a:pt x="1592" y="1084"/>
                </a:lnTo>
                <a:lnTo>
                  <a:pt x="1582" y="1118"/>
                </a:lnTo>
                <a:lnTo>
                  <a:pt x="1570" y="1150"/>
                </a:lnTo>
                <a:lnTo>
                  <a:pt x="1558" y="1182"/>
                </a:lnTo>
                <a:lnTo>
                  <a:pt x="1544" y="1214"/>
                </a:lnTo>
                <a:lnTo>
                  <a:pt x="1528" y="1244"/>
                </a:lnTo>
                <a:lnTo>
                  <a:pt x="1512" y="1274"/>
                </a:lnTo>
                <a:lnTo>
                  <a:pt x="1492" y="1302"/>
                </a:lnTo>
                <a:lnTo>
                  <a:pt x="1474" y="1330"/>
                </a:lnTo>
                <a:lnTo>
                  <a:pt x="1452" y="1356"/>
                </a:lnTo>
                <a:lnTo>
                  <a:pt x="1430" y="1382"/>
                </a:lnTo>
                <a:lnTo>
                  <a:pt x="1406" y="1406"/>
                </a:lnTo>
                <a:lnTo>
                  <a:pt x="1382" y="1430"/>
                </a:lnTo>
                <a:lnTo>
                  <a:pt x="1356" y="1452"/>
                </a:lnTo>
                <a:lnTo>
                  <a:pt x="1330" y="1474"/>
                </a:lnTo>
                <a:lnTo>
                  <a:pt x="1302" y="1492"/>
                </a:lnTo>
                <a:lnTo>
                  <a:pt x="1274" y="1512"/>
                </a:lnTo>
                <a:lnTo>
                  <a:pt x="1244" y="1528"/>
                </a:lnTo>
                <a:lnTo>
                  <a:pt x="1214" y="1544"/>
                </a:lnTo>
                <a:lnTo>
                  <a:pt x="1182" y="1558"/>
                </a:lnTo>
                <a:lnTo>
                  <a:pt x="1150" y="1570"/>
                </a:lnTo>
                <a:lnTo>
                  <a:pt x="1118" y="1582"/>
                </a:lnTo>
                <a:lnTo>
                  <a:pt x="1084" y="1592"/>
                </a:lnTo>
                <a:lnTo>
                  <a:pt x="1050" y="1600"/>
                </a:lnTo>
                <a:lnTo>
                  <a:pt x="1014" y="1606"/>
                </a:lnTo>
                <a:lnTo>
                  <a:pt x="980" y="1610"/>
                </a:lnTo>
                <a:lnTo>
                  <a:pt x="944" y="1612"/>
                </a:lnTo>
                <a:lnTo>
                  <a:pt x="908" y="1614"/>
                </a:lnTo>
                <a:close/>
              </a:path>
            </a:pathLst>
          </a:cu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8" name="Freeform 675"/>
          <p:cNvSpPr>
            <a:spLocks noEditPoints="1"/>
          </p:cNvSpPr>
          <p:nvPr/>
        </p:nvSpPr>
        <p:spPr bwMode="auto">
          <a:xfrm rot="21275257">
            <a:off x="1198563" y="1978025"/>
            <a:ext cx="2619375" cy="2619375"/>
          </a:xfrm>
          <a:custGeom>
            <a:avLst/>
            <a:gdLst>
              <a:gd name="T0" fmla="*/ 2147483647 w 2622"/>
              <a:gd name="T1" fmla="*/ 2147483647 h 2622"/>
              <a:gd name="T2" fmla="*/ 2147483647 w 2622"/>
              <a:gd name="T3" fmla="*/ 2147483647 h 2622"/>
              <a:gd name="T4" fmla="*/ 2147483647 w 2622"/>
              <a:gd name="T5" fmla="*/ 2147483647 h 2622"/>
              <a:gd name="T6" fmla="*/ 2147483647 w 2622"/>
              <a:gd name="T7" fmla="*/ 2147483647 h 2622"/>
              <a:gd name="T8" fmla="*/ 2147483647 w 2622"/>
              <a:gd name="T9" fmla="*/ 2147483647 h 2622"/>
              <a:gd name="T10" fmla="*/ 2147483647 w 2622"/>
              <a:gd name="T11" fmla="*/ 2147483647 h 2622"/>
              <a:gd name="T12" fmla="*/ 2147483647 w 2622"/>
              <a:gd name="T13" fmla="*/ 2147483647 h 2622"/>
              <a:gd name="T14" fmla="*/ 2147483647 w 2622"/>
              <a:gd name="T15" fmla="*/ 2147483647 h 2622"/>
              <a:gd name="T16" fmla="*/ 2147483647 w 2622"/>
              <a:gd name="T17" fmla="*/ 2147483647 h 2622"/>
              <a:gd name="T18" fmla="*/ 2147483647 w 2622"/>
              <a:gd name="T19" fmla="*/ 2147483647 h 2622"/>
              <a:gd name="T20" fmla="*/ 2147483647 w 2622"/>
              <a:gd name="T21" fmla="*/ 2147483647 h 2622"/>
              <a:gd name="T22" fmla="*/ 2147483647 w 2622"/>
              <a:gd name="T23" fmla="*/ 2147483647 h 2622"/>
              <a:gd name="T24" fmla="*/ 2147483647 w 2622"/>
              <a:gd name="T25" fmla="*/ 2147483647 h 2622"/>
              <a:gd name="T26" fmla="*/ 2147483647 w 2622"/>
              <a:gd name="T27" fmla="*/ 2147483647 h 2622"/>
              <a:gd name="T28" fmla="*/ 2147483647 w 2622"/>
              <a:gd name="T29" fmla="*/ 2147483647 h 2622"/>
              <a:gd name="T30" fmla="*/ 2147483647 w 2622"/>
              <a:gd name="T31" fmla="*/ 2147483647 h 2622"/>
              <a:gd name="T32" fmla="*/ 2147483647 w 2622"/>
              <a:gd name="T33" fmla="*/ 2147483647 h 2622"/>
              <a:gd name="T34" fmla="*/ 2147483647 w 2622"/>
              <a:gd name="T35" fmla="*/ 2147483647 h 2622"/>
              <a:gd name="T36" fmla="*/ 2147483647 w 2622"/>
              <a:gd name="T37" fmla="*/ 2147483647 h 2622"/>
              <a:gd name="T38" fmla="*/ 2147483647 w 2622"/>
              <a:gd name="T39" fmla="*/ 2147483647 h 2622"/>
              <a:gd name="T40" fmla="*/ 2147483647 w 2622"/>
              <a:gd name="T41" fmla="*/ 2147483647 h 2622"/>
              <a:gd name="T42" fmla="*/ 2147483647 w 2622"/>
              <a:gd name="T43" fmla="*/ 2147483647 h 2622"/>
              <a:gd name="T44" fmla="*/ 2147483647 w 2622"/>
              <a:gd name="T45" fmla="*/ 2147483647 h 2622"/>
              <a:gd name="T46" fmla="*/ 2147483647 w 2622"/>
              <a:gd name="T47" fmla="*/ 2147483647 h 2622"/>
              <a:gd name="T48" fmla="*/ 2147483647 w 2622"/>
              <a:gd name="T49" fmla="*/ 2147483647 h 2622"/>
              <a:gd name="T50" fmla="*/ 2147483647 w 2622"/>
              <a:gd name="T51" fmla="*/ 2147483647 h 2622"/>
              <a:gd name="T52" fmla="*/ 2147483647 w 2622"/>
              <a:gd name="T53" fmla="*/ 2147483647 h 2622"/>
              <a:gd name="T54" fmla="*/ 2147483647 w 2622"/>
              <a:gd name="T55" fmla="*/ 2147483647 h 2622"/>
              <a:gd name="T56" fmla="*/ 2147483647 w 2622"/>
              <a:gd name="T57" fmla="*/ 2147483647 h 2622"/>
              <a:gd name="T58" fmla="*/ 2147483647 w 2622"/>
              <a:gd name="T59" fmla="*/ 2147483647 h 2622"/>
              <a:gd name="T60" fmla="*/ 2147483647 w 2622"/>
              <a:gd name="T61" fmla="*/ 2147483647 h 2622"/>
              <a:gd name="T62" fmla="*/ 2147483647 w 2622"/>
              <a:gd name="T63" fmla="*/ 2147483647 h 2622"/>
              <a:gd name="T64" fmla="*/ 2147483647 w 2622"/>
              <a:gd name="T65" fmla="*/ 2147483647 h 2622"/>
              <a:gd name="T66" fmla="*/ 2147483647 w 2622"/>
              <a:gd name="T67" fmla="*/ 2147483647 h 2622"/>
              <a:gd name="T68" fmla="*/ 2147483647 w 2622"/>
              <a:gd name="T69" fmla="*/ 2147483647 h 2622"/>
              <a:gd name="T70" fmla="*/ 2147483647 w 2622"/>
              <a:gd name="T71" fmla="*/ 2147483647 h 2622"/>
              <a:gd name="T72" fmla="*/ 2147483647 w 2622"/>
              <a:gd name="T73" fmla="*/ 2147483647 h 2622"/>
              <a:gd name="T74" fmla="*/ 2147483647 w 2622"/>
              <a:gd name="T75" fmla="*/ 2147483647 h 2622"/>
              <a:gd name="T76" fmla="*/ 2147483647 w 2622"/>
              <a:gd name="T77" fmla="*/ 2147483647 h 2622"/>
              <a:gd name="T78" fmla="*/ 2147483647 w 2622"/>
              <a:gd name="T79" fmla="*/ 2147483647 h 2622"/>
              <a:gd name="T80" fmla="*/ 2147483647 w 2622"/>
              <a:gd name="T81" fmla="*/ 2147483647 h 2622"/>
              <a:gd name="T82" fmla="*/ 2147483647 w 2622"/>
              <a:gd name="T83" fmla="*/ 2147483647 h 2622"/>
              <a:gd name="T84" fmla="*/ 2147483647 w 2622"/>
              <a:gd name="T85" fmla="*/ 2147483647 h 2622"/>
              <a:gd name="T86" fmla="*/ 2147483647 w 2622"/>
              <a:gd name="T87" fmla="*/ 2147483647 h 2622"/>
              <a:gd name="T88" fmla="*/ 2147483647 w 2622"/>
              <a:gd name="T89" fmla="*/ 2147483647 h 2622"/>
              <a:gd name="T90" fmla="*/ 2147483647 w 2622"/>
              <a:gd name="T91" fmla="*/ 2147483647 h 2622"/>
              <a:gd name="T92" fmla="*/ 2147483647 w 2622"/>
              <a:gd name="T93" fmla="*/ 2147483647 h 2622"/>
              <a:gd name="T94" fmla="*/ 2147483647 w 2622"/>
              <a:gd name="T95" fmla="*/ 2147483647 h 2622"/>
              <a:gd name="T96" fmla="*/ 2147483647 w 2622"/>
              <a:gd name="T97" fmla="*/ 2147483647 h 2622"/>
              <a:gd name="T98" fmla="*/ 2147483647 w 2622"/>
              <a:gd name="T99" fmla="*/ 2147483647 h 2622"/>
              <a:gd name="T100" fmla="*/ 2147483647 w 2622"/>
              <a:gd name="T101" fmla="*/ 2147483647 h 2622"/>
              <a:gd name="T102" fmla="*/ 2147483647 w 2622"/>
              <a:gd name="T103" fmla="*/ 2147483647 h 2622"/>
              <a:gd name="T104" fmla="*/ 2147483647 w 2622"/>
              <a:gd name="T105" fmla="*/ 2147483647 h 2622"/>
              <a:gd name="T106" fmla="*/ 2147483647 w 2622"/>
              <a:gd name="T107" fmla="*/ 2147483647 h 262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622"/>
              <a:gd name="T163" fmla="*/ 0 h 2622"/>
              <a:gd name="T164" fmla="*/ 2622 w 2622"/>
              <a:gd name="T165" fmla="*/ 2622 h 262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622" h="2622">
                <a:moveTo>
                  <a:pt x="2622" y="1382"/>
                </a:moveTo>
                <a:lnTo>
                  <a:pt x="2622" y="1240"/>
                </a:lnTo>
                <a:lnTo>
                  <a:pt x="2520" y="1240"/>
                </a:lnTo>
                <a:lnTo>
                  <a:pt x="2516" y="1196"/>
                </a:lnTo>
                <a:lnTo>
                  <a:pt x="2512" y="1152"/>
                </a:lnTo>
                <a:lnTo>
                  <a:pt x="2506" y="1110"/>
                </a:lnTo>
                <a:lnTo>
                  <a:pt x="2498" y="1068"/>
                </a:lnTo>
                <a:lnTo>
                  <a:pt x="2596" y="1040"/>
                </a:lnTo>
                <a:lnTo>
                  <a:pt x="2560" y="904"/>
                </a:lnTo>
                <a:lnTo>
                  <a:pt x="2460" y="930"/>
                </a:lnTo>
                <a:lnTo>
                  <a:pt x="2446" y="888"/>
                </a:lnTo>
                <a:lnTo>
                  <a:pt x="2430" y="848"/>
                </a:lnTo>
                <a:lnTo>
                  <a:pt x="2412" y="808"/>
                </a:lnTo>
                <a:lnTo>
                  <a:pt x="2394" y="768"/>
                </a:lnTo>
                <a:lnTo>
                  <a:pt x="2482" y="718"/>
                </a:lnTo>
                <a:lnTo>
                  <a:pt x="2412" y="594"/>
                </a:lnTo>
                <a:lnTo>
                  <a:pt x="2322" y="646"/>
                </a:lnTo>
                <a:lnTo>
                  <a:pt x="2298" y="610"/>
                </a:lnTo>
                <a:lnTo>
                  <a:pt x="2272" y="574"/>
                </a:lnTo>
                <a:lnTo>
                  <a:pt x="2244" y="540"/>
                </a:lnTo>
                <a:lnTo>
                  <a:pt x="2216" y="508"/>
                </a:lnTo>
                <a:lnTo>
                  <a:pt x="2290" y="434"/>
                </a:lnTo>
                <a:lnTo>
                  <a:pt x="2188" y="334"/>
                </a:lnTo>
                <a:lnTo>
                  <a:pt x="2116" y="406"/>
                </a:lnTo>
                <a:lnTo>
                  <a:pt x="2082" y="378"/>
                </a:lnTo>
                <a:lnTo>
                  <a:pt x="2048" y="352"/>
                </a:lnTo>
                <a:lnTo>
                  <a:pt x="2014" y="326"/>
                </a:lnTo>
                <a:lnTo>
                  <a:pt x="1978" y="300"/>
                </a:lnTo>
                <a:lnTo>
                  <a:pt x="2028" y="212"/>
                </a:lnTo>
                <a:lnTo>
                  <a:pt x="1906" y="140"/>
                </a:lnTo>
                <a:lnTo>
                  <a:pt x="1854" y="230"/>
                </a:lnTo>
                <a:lnTo>
                  <a:pt x="1816" y="210"/>
                </a:lnTo>
                <a:lnTo>
                  <a:pt x="1776" y="194"/>
                </a:lnTo>
                <a:lnTo>
                  <a:pt x="1734" y="178"/>
                </a:lnTo>
                <a:lnTo>
                  <a:pt x="1694" y="162"/>
                </a:lnTo>
                <a:lnTo>
                  <a:pt x="1720" y="64"/>
                </a:lnTo>
                <a:lnTo>
                  <a:pt x="1582" y="26"/>
                </a:lnTo>
                <a:lnTo>
                  <a:pt x="1556" y="126"/>
                </a:lnTo>
                <a:lnTo>
                  <a:pt x="1514" y="118"/>
                </a:lnTo>
                <a:lnTo>
                  <a:pt x="1470" y="112"/>
                </a:lnTo>
                <a:lnTo>
                  <a:pt x="1426" y="106"/>
                </a:lnTo>
                <a:lnTo>
                  <a:pt x="1382" y="104"/>
                </a:lnTo>
                <a:lnTo>
                  <a:pt x="1382" y="0"/>
                </a:lnTo>
                <a:lnTo>
                  <a:pt x="1240" y="0"/>
                </a:lnTo>
                <a:lnTo>
                  <a:pt x="1240" y="104"/>
                </a:lnTo>
                <a:lnTo>
                  <a:pt x="1196" y="106"/>
                </a:lnTo>
                <a:lnTo>
                  <a:pt x="1154" y="112"/>
                </a:lnTo>
                <a:lnTo>
                  <a:pt x="1110" y="118"/>
                </a:lnTo>
                <a:lnTo>
                  <a:pt x="1068" y="126"/>
                </a:lnTo>
                <a:lnTo>
                  <a:pt x="1042" y="26"/>
                </a:lnTo>
                <a:lnTo>
                  <a:pt x="904" y="64"/>
                </a:lnTo>
                <a:lnTo>
                  <a:pt x="930" y="162"/>
                </a:lnTo>
                <a:lnTo>
                  <a:pt x="890" y="178"/>
                </a:lnTo>
                <a:lnTo>
                  <a:pt x="848" y="194"/>
                </a:lnTo>
                <a:lnTo>
                  <a:pt x="808" y="210"/>
                </a:lnTo>
                <a:lnTo>
                  <a:pt x="770" y="230"/>
                </a:lnTo>
                <a:lnTo>
                  <a:pt x="718" y="140"/>
                </a:lnTo>
                <a:lnTo>
                  <a:pt x="594" y="212"/>
                </a:lnTo>
                <a:lnTo>
                  <a:pt x="646" y="300"/>
                </a:lnTo>
                <a:lnTo>
                  <a:pt x="610" y="326"/>
                </a:lnTo>
                <a:lnTo>
                  <a:pt x="576" y="352"/>
                </a:lnTo>
                <a:lnTo>
                  <a:pt x="542" y="378"/>
                </a:lnTo>
                <a:lnTo>
                  <a:pt x="508" y="406"/>
                </a:lnTo>
                <a:lnTo>
                  <a:pt x="436" y="334"/>
                </a:lnTo>
                <a:lnTo>
                  <a:pt x="334" y="434"/>
                </a:lnTo>
                <a:lnTo>
                  <a:pt x="408" y="508"/>
                </a:lnTo>
                <a:lnTo>
                  <a:pt x="378" y="540"/>
                </a:lnTo>
                <a:lnTo>
                  <a:pt x="352" y="574"/>
                </a:lnTo>
                <a:lnTo>
                  <a:pt x="326" y="610"/>
                </a:lnTo>
                <a:lnTo>
                  <a:pt x="302" y="646"/>
                </a:lnTo>
                <a:lnTo>
                  <a:pt x="212" y="594"/>
                </a:lnTo>
                <a:lnTo>
                  <a:pt x="140" y="718"/>
                </a:lnTo>
                <a:lnTo>
                  <a:pt x="230" y="768"/>
                </a:lnTo>
                <a:lnTo>
                  <a:pt x="212" y="808"/>
                </a:lnTo>
                <a:lnTo>
                  <a:pt x="194" y="848"/>
                </a:lnTo>
                <a:lnTo>
                  <a:pt x="178" y="888"/>
                </a:lnTo>
                <a:lnTo>
                  <a:pt x="164" y="930"/>
                </a:lnTo>
                <a:lnTo>
                  <a:pt x="64" y="904"/>
                </a:lnTo>
                <a:lnTo>
                  <a:pt x="26" y="1040"/>
                </a:lnTo>
                <a:lnTo>
                  <a:pt x="126" y="1068"/>
                </a:lnTo>
                <a:lnTo>
                  <a:pt x="118" y="1110"/>
                </a:lnTo>
                <a:lnTo>
                  <a:pt x="112" y="1152"/>
                </a:lnTo>
                <a:lnTo>
                  <a:pt x="108" y="1196"/>
                </a:lnTo>
                <a:lnTo>
                  <a:pt x="104" y="1240"/>
                </a:lnTo>
                <a:lnTo>
                  <a:pt x="0" y="1240"/>
                </a:lnTo>
                <a:lnTo>
                  <a:pt x="0" y="1382"/>
                </a:lnTo>
                <a:lnTo>
                  <a:pt x="104" y="1382"/>
                </a:lnTo>
                <a:lnTo>
                  <a:pt x="108" y="1426"/>
                </a:lnTo>
                <a:lnTo>
                  <a:pt x="112" y="1470"/>
                </a:lnTo>
                <a:lnTo>
                  <a:pt x="118" y="1512"/>
                </a:lnTo>
                <a:lnTo>
                  <a:pt x="126" y="1556"/>
                </a:lnTo>
                <a:lnTo>
                  <a:pt x="26" y="1582"/>
                </a:lnTo>
                <a:lnTo>
                  <a:pt x="64" y="1720"/>
                </a:lnTo>
                <a:lnTo>
                  <a:pt x="164" y="1692"/>
                </a:lnTo>
                <a:lnTo>
                  <a:pt x="178" y="1734"/>
                </a:lnTo>
                <a:lnTo>
                  <a:pt x="194" y="1774"/>
                </a:lnTo>
                <a:lnTo>
                  <a:pt x="212" y="1814"/>
                </a:lnTo>
                <a:lnTo>
                  <a:pt x="230" y="1854"/>
                </a:lnTo>
                <a:lnTo>
                  <a:pt x="140" y="1906"/>
                </a:lnTo>
                <a:lnTo>
                  <a:pt x="212" y="2028"/>
                </a:lnTo>
                <a:lnTo>
                  <a:pt x="302" y="1978"/>
                </a:lnTo>
                <a:lnTo>
                  <a:pt x="326" y="2014"/>
                </a:lnTo>
                <a:lnTo>
                  <a:pt x="352" y="2048"/>
                </a:lnTo>
                <a:lnTo>
                  <a:pt x="378" y="2082"/>
                </a:lnTo>
                <a:lnTo>
                  <a:pt x="408" y="2116"/>
                </a:lnTo>
                <a:lnTo>
                  <a:pt x="334" y="2188"/>
                </a:lnTo>
                <a:lnTo>
                  <a:pt x="436" y="2288"/>
                </a:lnTo>
                <a:lnTo>
                  <a:pt x="508" y="2216"/>
                </a:lnTo>
                <a:lnTo>
                  <a:pt x="542" y="2244"/>
                </a:lnTo>
                <a:lnTo>
                  <a:pt x="576" y="2272"/>
                </a:lnTo>
                <a:lnTo>
                  <a:pt x="610" y="2298"/>
                </a:lnTo>
                <a:lnTo>
                  <a:pt x="646" y="2322"/>
                </a:lnTo>
                <a:lnTo>
                  <a:pt x="594" y="2412"/>
                </a:lnTo>
                <a:lnTo>
                  <a:pt x="718" y="2482"/>
                </a:lnTo>
                <a:lnTo>
                  <a:pt x="770" y="2394"/>
                </a:lnTo>
                <a:lnTo>
                  <a:pt x="808" y="2412"/>
                </a:lnTo>
                <a:lnTo>
                  <a:pt x="848" y="2430"/>
                </a:lnTo>
                <a:lnTo>
                  <a:pt x="890" y="2446"/>
                </a:lnTo>
                <a:lnTo>
                  <a:pt x="930" y="2460"/>
                </a:lnTo>
                <a:lnTo>
                  <a:pt x="904" y="2560"/>
                </a:lnTo>
                <a:lnTo>
                  <a:pt x="1042" y="2596"/>
                </a:lnTo>
                <a:lnTo>
                  <a:pt x="1068" y="2498"/>
                </a:lnTo>
                <a:lnTo>
                  <a:pt x="1110" y="2504"/>
                </a:lnTo>
                <a:lnTo>
                  <a:pt x="1154" y="2512"/>
                </a:lnTo>
                <a:lnTo>
                  <a:pt x="1196" y="2516"/>
                </a:lnTo>
                <a:lnTo>
                  <a:pt x="1240" y="2520"/>
                </a:lnTo>
                <a:lnTo>
                  <a:pt x="1240" y="2622"/>
                </a:lnTo>
                <a:lnTo>
                  <a:pt x="1382" y="2622"/>
                </a:lnTo>
                <a:lnTo>
                  <a:pt x="1382" y="2520"/>
                </a:lnTo>
                <a:lnTo>
                  <a:pt x="1426" y="2516"/>
                </a:lnTo>
                <a:lnTo>
                  <a:pt x="1470" y="2512"/>
                </a:lnTo>
                <a:lnTo>
                  <a:pt x="1514" y="2504"/>
                </a:lnTo>
                <a:lnTo>
                  <a:pt x="1556" y="2498"/>
                </a:lnTo>
                <a:lnTo>
                  <a:pt x="1582" y="2596"/>
                </a:lnTo>
                <a:lnTo>
                  <a:pt x="1720" y="2560"/>
                </a:lnTo>
                <a:lnTo>
                  <a:pt x="1694" y="2460"/>
                </a:lnTo>
                <a:lnTo>
                  <a:pt x="1734" y="2446"/>
                </a:lnTo>
                <a:lnTo>
                  <a:pt x="1776" y="2430"/>
                </a:lnTo>
                <a:lnTo>
                  <a:pt x="1816" y="2412"/>
                </a:lnTo>
                <a:lnTo>
                  <a:pt x="1854" y="2394"/>
                </a:lnTo>
                <a:lnTo>
                  <a:pt x="1906" y="2482"/>
                </a:lnTo>
                <a:lnTo>
                  <a:pt x="2028" y="2412"/>
                </a:lnTo>
                <a:lnTo>
                  <a:pt x="1978" y="2322"/>
                </a:lnTo>
                <a:lnTo>
                  <a:pt x="2014" y="2298"/>
                </a:lnTo>
                <a:lnTo>
                  <a:pt x="2048" y="2272"/>
                </a:lnTo>
                <a:lnTo>
                  <a:pt x="2082" y="2244"/>
                </a:lnTo>
                <a:lnTo>
                  <a:pt x="2116" y="2216"/>
                </a:lnTo>
                <a:lnTo>
                  <a:pt x="2188" y="2288"/>
                </a:lnTo>
                <a:lnTo>
                  <a:pt x="2290" y="2188"/>
                </a:lnTo>
                <a:lnTo>
                  <a:pt x="2216" y="2116"/>
                </a:lnTo>
                <a:lnTo>
                  <a:pt x="2244" y="2082"/>
                </a:lnTo>
                <a:lnTo>
                  <a:pt x="2272" y="2048"/>
                </a:lnTo>
                <a:lnTo>
                  <a:pt x="2298" y="2014"/>
                </a:lnTo>
                <a:lnTo>
                  <a:pt x="2322" y="1978"/>
                </a:lnTo>
                <a:lnTo>
                  <a:pt x="2412" y="2028"/>
                </a:lnTo>
                <a:lnTo>
                  <a:pt x="2482" y="1906"/>
                </a:lnTo>
                <a:lnTo>
                  <a:pt x="2394" y="1854"/>
                </a:lnTo>
                <a:lnTo>
                  <a:pt x="2412" y="1814"/>
                </a:lnTo>
                <a:lnTo>
                  <a:pt x="2430" y="1774"/>
                </a:lnTo>
                <a:lnTo>
                  <a:pt x="2446" y="1734"/>
                </a:lnTo>
                <a:lnTo>
                  <a:pt x="2460" y="1692"/>
                </a:lnTo>
                <a:lnTo>
                  <a:pt x="2560" y="1720"/>
                </a:lnTo>
                <a:lnTo>
                  <a:pt x="2596" y="1582"/>
                </a:lnTo>
                <a:lnTo>
                  <a:pt x="2498" y="1556"/>
                </a:lnTo>
                <a:lnTo>
                  <a:pt x="2506" y="1512"/>
                </a:lnTo>
                <a:lnTo>
                  <a:pt x="2512" y="1470"/>
                </a:lnTo>
                <a:lnTo>
                  <a:pt x="2516" y="1426"/>
                </a:lnTo>
                <a:lnTo>
                  <a:pt x="2520" y="1382"/>
                </a:lnTo>
                <a:lnTo>
                  <a:pt x="2622" y="1382"/>
                </a:lnTo>
                <a:close/>
                <a:moveTo>
                  <a:pt x="1312" y="2420"/>
                </a:moveTo>
                <a:lnTo>
                  <a:pt x="1312" y="2420"/>
                </a:lnTo>
                <a:lnTo>
                  <a:pt x="1254" y="2420"/>
                </a:lnTo>
                <a:lnTo>
                  <a:pt x="1198" y="2416"/>
                </a:lnTo>
                <a:lnTo>
                  <a:pt x="1142" y="2408"/>
                </a:lnTo>
                <a:lnTo>
                  <a:pt x="1088" y="2398"/>
                </a:lnTo>
                <a:lnTo>
                  <a:pt x="1034" y="2386"/>
                </a:lnTo>
                <a:lnTo>
                  <a:pt x="982" y="2370"/>
                </a:lnTo>
                <a:lnTo>
                  <a:pt x="930" y="2354"/>
                </a:lnTo>
                <a:lnTo>
                  <a:pt x="880" y="2334"/>
                </a:lnTo>
                <a:lnTo>
                  <a:pt x="830" y="2312"/>
                </a:lnTo>
                <a:lnTo>
                  <a:pt x="782" y="2286"/>
                </a:lnTo>
                <a:lnTo>
                  <a:pt x="736" y="2260"/>
                </a:lnTo>
                <a:lnTo>
                  <a:pt x="692" y="2232"/>
                </a:lnTo>
                <a:lnTo>
                  <a:pt x="648" y="2200"/>
                </a:lnTo>
                <a:lnTo>
                  <a:pt x="606" y="2168"/>
                </a:lnTo>
                <a:lnTo>
                  <a:pt x="566" y="2132"/>
                </a:lnTo>
                <a:lnTo>
                  <a:pt x="528" y="2096"/>
                </a:lnTo>
                <a:lnTo>
                  <a:pt x="490" y="2058"/>
                </a:lnTo>
                <a:lnTo>
                  <a:pt x="456" y="2018"/>
                </a:lnTo>
                <a:lnTo>
                  <a:pt x="422" y="1976"/>
                </a:lnTo>
                <a:lnTo>
                  <a:pt x="392" y="1932"/>
                </a:lnTo>
                <a:lnTo>
                  <a:pt x="362" y="1886"/>
                </a:lnTo>
                <a:lnTo>
                  <a:pt x="336" y="1840"/>
                </a:lnTo>
                <a:lnTo>
                  <a:pt x="312" y="1792"/>
                </a:lnTo>
                <a:lnTo>
                  <a:pt x="290" y="1744"/>
                </a:lnTo>
                <a:lnTo>
                  <a:pt x="270" y="1692"/>
                </a:lnTo>
                <a:lnTo>
                  <a:pt x="252" y="1642"/>
                </a:lnTo>
                <a:lnTo>
                  <a:pt x="238" y="1588"/>
                </a:lnTo>
                <a:lnTo>
                  <a:pt x="224" y="1534"/>
                </a:lnTo>
                <a:lnTo>
                  <a:pt x="216" y="1480"/>
                </a:lnTo>
                <a:lnTo>
                  <a:pt x="208" y="1424"/>
                </a:lnTo>
                <a:lnTo>
                  <a:pt x="204" y="1368"/>
                </a:lnTo>
                <a:lnTo>
                  <a:pt x="202" y="1312"/>
                </a:lnTo>
                <a:lnTo>
                  <a:pt x="204" y="1254"/>
                </a:lnTo>
                <a:lnTo>
                  <a:pt x="208" y="1198"/>
                </a:lnTo>
                <a:lnTo>
                  <a:pt x="216" y="1142"/>
                </a:lnTo>
                <a:lnTo>
                  <a:pt x="224" y="1088"/>
                </a:lnTo>
                <a:lnTo>
                  <a:pt x="238" y="1034"/>
                </a:lnTo>
                <a:lnTo>
                  <a:pt x="252" y="982"/>
                </a:lnTo>
                <a:lnTo>
                  <a:pt x="270" y="930"/>
                </a:lnTo>
                <a:lnTo>
                  <a:pt x="290" y="880"/>
                </a:lnTo>
                <a:lnTo>
                  <a:pt x="312" y="830"/>
                </a:lnTo>
                <a:lnTo>
                  <a:pt x="336" y="782"/>
                </a:lnTo>
                <a:lnTo>
                  <a:pt x="362" y="736"/>
                </a:lnTo>
                <a:lnTo>
                  <a:pt x="392" y="692"/>
                </a:lnTo>
                <a:lnTo>
                  <a:pt x="422" y="648"/>
                </a:lnTo>
                <a:lnTo>
                  <a:pt x="456" y="606"/>
                </a:lnTo>
                <a:lnTo>
                  <a:pt x="490" y="566"/>
                </a:lnTo>
                <a:lnTo>
                  <a:pt x="528" y="526"/>
                </a:lnTo>
                <a:lnTo>
                  <a:pt x="566" y="490"/>
                </a:lnTo>
                <a:lnTo>
                  <a:pt x="606" y="456"/>
                </a:lnTo>
                <a:lnTo>
                  <a:pt x="648" y="422"/>
                </a:lnTo>
                <a:lnTo>
                  <a:pt x="692" y="392"/>
                </a:lnTo>
                <a:lnTo>
                  <a:pt x="736" y="362"/>
                </a:lnTo>
                <a:lnTo>
                  <a:pt x="782" y="336"/>
                </a:lnTo>
                <a:lnTo>
                  <a:pt x="830" y="312"/>
                </a:lnTo>
                <a:lnTo>
                  <a:pt x="880" y="290"/>
                </a:lnTo>
                <a:lnTo>
                  <a:pt x="930" y="270"/>
                </a:lnTo>
                <a:lnTo>
                  <a:pt x="982" y="252"/>
                </a:lnTo>
                <a:lnTo>
                  <a:pt x="1034" y="236"/>
                </a:lnTo>
                <a:lnTo>
                  <a:pt x="1088" y="224"/>
                </a:lnTo>
                <a:lnTo>
                  <a:pt x="1142" y="214"/>
                </a:lnTo>
                <a:lnTo>
                  <a:pt x="1198" y="208"/>
                </a:lnTo>
                <a:lnTo>
                  <a:pt x="1254" y="204"/>
                </a:lnTo>
                <a:lnTo>
                  <a:pt x="1312" y="202"/>
                </a:lnTo>
                <a:lnTo>
                  <a:pt x="1368" y="204"/>
                </a:lnTo>
                <a:lnTo>
                  <a:pt x="1426" y="208"/>
                </a:lnTo>
                <a:lnTo>
                  <a:pt x="1480" y="214"/>
                </a:lnTo>
                <a:lnTo>
                  <a:pt x="1536" y="224"/>
                </a:lnTo>
                <a:lnTo>
                  <a:pt x="1588" y="236"/>
                </a:lnTo>
                <a:lnTo>
                  <a:pt x="1642" y="252"/>
                </a:lnTo>
                <a:lnTo>
                  <a:pt x="1694" y="270"/>
                </a:lnTo>
                <a:lnTo>
                  <a:pt x="1744" y="290"/>
                </a:lnTo>
                <a:lnTo>
                  <a:pt x="1792" y="312"/>
                </a:lnTo>
                <a:lnTo>
                  <a:pt x="1840" y="336"/>
                </a:lnTo>
                <a:lnTo>
                  <a:pt x="1886" y="362"/>
                </a:lnTo>
                <a:lnTo>
                  <a:pt x="1932" y="392"/>
                </a:lnTo>
                <a:lnTo>
                  <a:pt x="1976" y="422"/>
                </a:lnTo>
                <a:lnTo>
                  <a:pt x="2018" y="456"/>
                </a:lnTo>
                <a:lnTo>
                  <a:pt x="2058" y="490"/>
                </a:lnTo>
                <a:lnTo>
                  <a:pt x="2096" y="526"/>
                </a:lnTo>
                <a:lnTo>
                  <a:pt x="2132" y="566"/>
                </a:lnTo>
                <a:lnTo>
                  <a:pt x="2168" y="606"/>
                </a:lnTo>
                <a:lnTo>
                  <a:pt x="2200" y="648"/>
                </a:lnTo>
                <a:lnTo>
                  <a:pt x="2232" y="692"/>
                </a:lnTo>
                <a:lnTo>
                  <a:pt x="2260" y="736"/>
                </a:lnTo>
                <a:lnTo>
                  <a:pt x="2288" y="782"/>
                </a:lnTo>
                <a:lnTo>
                  <a:pt x="2312" y="830"/>
                </a:lnTo>
                <a:lnTo>
                  <a:pt x="2334" y="880"/>
                </a:lnTo>
                <a:lnTo>
                  <a:pt x="2354" y="930"/>
                </a:lnTo>
                <a:lnTo>
                  <a:pt x="2372" y="982"/>
                </a:lnTo>
                <a:lnTo>
                  <a:pt x="2386" y="1034"/>
                </a:lnTo>
                <a:lnTo>
                  <a:pt x="2398" y="1088"/>
                </a:lnTo>
                <a:lnTo>
                  <a:pt x="2408" y="1142"/>
                </a:lnTo>
                <a:lnTo>
                  <a:pt x="2416" y="1198"/>
                </a:lnTo>
                <a:lnTo>
                  <a:pt x="2420" y="1254"/>
                </a:lnTo>
                <a:lnTo>
                  <a:pt x="2422" y="1312"/>
                </a:lnTo>
                <a:lnTo>
                  <a:pt x="2420" y="1368"/>
                </a:lnTo>
                <a:lnTo>
                  <a:pt x="2416" y="1424"/>
                </a:lnTo>
                <a:lnTo>
                  <a:pt x="2408" y="1480"/>
                </a:lnTo>
                <a:lnTo>
                  <a:pt x="2398" y="1534"/>
                </a:lnTo>
                <a:lnTo>
                  <a:pt x="2386" y="1588"/>
                </a:lnTo>
                <a:lnTo>
                  <a:pt x="2372" y="1642"/>
                </a:lnTo>
                <a:lnTo>
                  <a:pt x="2354" y="1692"/>
                </a:lnTo>
                <a:lnTo>
                  <a:pt x="2334" y="1744"/>
                </a:lnTo>
                <a:lnTo>
                  <a:pt x="2312" y="1792"/>
                </a:lnTo>
                <a:lnTo>
                  <a:pt x="2288" y="1840"/>
                </a:lnTo>
                <a:lnTo>
                  <a:pt x="2260" y="1886"/>
                </a:lnTo>
                <a:lnTo>
                  <a:pt x="2232" y="1932"/>
                </a:lnTo>
                <a:lnTo>
                  <a:pt x="2200" y="1976"/>
                </a:lnTo>
                <a:lnTo>
                  <a:pt x="2168" y="2018"/>
                </a:lnTo>
                <a:lnTo>
                  <a:pt x="2132" y="2058"/>
                </a:lnTo>
                <a:lnTo>
                  <a:pt x="2096" y="2096"/>
                </a:lnTo>
                <a:lnTo>
                  <a:pt x="2058" y="2132"/>
                </a:lnTo>
                <a:lnTo>
                  <a:pt x="2018" y="2168"/>
                </a:lnTo>
                <a:lnTo>
                  <a:pt x="1976" y="2200"/>
                </a:lnTo>
                <a:lnTo>
                  <a:pt x="1932" y="2232"/>
                </a:lnTo>
                <a:lnTo>
                  <a:pt x="1886" y="2260"/>
                </a:lnTo>
                <a:lnTo>
                  <a:pt x="1840" y="2286"/>
                </a:lnTo>
                <a:lnTo>
                  <a:pt x="1792" y="2312"/>
                </a:lnTo>
                <a:lnTo>
                  <a:pt x="1744" y="2334"/>
                </a:lnTo>
                <a:lnTo>
                  <a:pt x="1694" y="2354"/>
                </a:lnTo>
                <a:lnTo>
                  <a:pt x="1642" y="2370"/>
                </a:lnTo>
                <a:lnTo>
                  <a:pt x="1588" y="2386"/>
                </a:lnTo>
                <a:lnTo>
                  <a:pt x="1536" y="2398"/>
                </a:lnTo>
                <a:lnTo>
                  <a:pt x="1480" y="2408"/>
                </a:lnTo>
                <a:lnTo>
                  <a:pt x="1426" y="2416"/>
                </a:lnTo>
                <a:lnTo>
                  <a:pt x="1368" y="2420"/>
                </a:lnTo>
                <a:lnTo>
                  <a:pt x="1312" y="2420"/>
                </a:lnTo>
                <a:close/>
              </a:path>
            </a:pathLst>
          </a:cu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9" name="Oval 676"/>
          <p:cNvSpPr>
            <a:spLocks noChangeArrowheads="1"/>
          </p:cNvSpPr>
          <p:nvPr/>
        </p:nvSpPr>
        <p:spPr bwMode="auto">
          <a:xfrm rot="21275257">
            <a:off x="1477963" y="2259013"/>
            <a:ext cx="2058987" cy="2057400"/>
          </a:xfrm>
          <a:prstGeom prst="ellipse">
            <a:avLst/>
          </a:pr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10" name="Oval 677"/>
          <p:cNvSpPr>
            <a:spLocks noChangeArrowheads="1"/>
          </p:cNvSpPr>
          <p:nvPr/>
        </p:nvSpPr>
        <p:spPr bwMode="auto">
          <a:xfrm rot="21275257">
            <a:off x="4006850" y="2241550"/>
            <a:ext cx="1376363" cy="1376363"/>
          </a:xfrm>
          <a:prstGeom prst="ellipse">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11" name="Freeform 679"/>
          <p:cNvSpPr>
            <a:spLocks noEditPoints="1"/>
          </p:cNvSpPr>
          <p:nvPr/>
        </p:nvSpPr>
        <p:spPr bwMode="auto">
          <a:xfrm rot="21275257">
            <a:off x="4829175" y="3527425"/>
            <a:ext cx="1758950" cy="1760538"/>
          </a:xfrm>
          <a:custGeom>
            <a:avLst/>
            <a:gdLst>
              <a:gd name="T0" fmla="*/ 2147483647 w 1816"/>
              <a:gd name="T1" fmla="*/ 2147483647 h 1816"/>
              <a:gd name="T2" fmla="*/ 2147483647 w 1816"/>
              <a:gd name="T3" fmla="*/ 2147483647 h 1816"/>
              <a:gd name="T4" fmla="*/ 2147483647 w 1816"/>
              <a:gd name="T5" fmla="*/ 2147483647 h 1816"/>
              <a:gd name="T6" fmla="*/ 2147483647 w 1816"/>
              <a:gd name="T7" fmla="*/ 2147483647 h 1816"/>
              <a:gd name="T8" fmla="*/ 2147483647 w 1816"/>
              <a:gd name="T9" fmla="*/ 2147483647 h 1816"/>
              <a:gd name="T10" fmla="*/ 2147483647 w 1816"/>
              <a:gd name="T11" fmla="*/ 2147483647 h 1816"/>
              <a:gd name="T12" fmla="*/ 2147483647 w 1816"/>
              <a:gd name="T13" fmla="*/ 2147483647 h 1816"/>
              <a:gd name="T14" fmla="*/ 2147483647 w 1816"/>
              <a:gd name="T15" fmla="*/ 2147483647 h 1816"/>
              <a:gd name="T16" fmla="*/ 2147483647 w 1816"/>
              <a:gd name="T17" fmla="*/ 2147483647 h 1816"/>
              <a:gd name="T18" fmla="*/ 2147483647 w 1816"/>
              <a:gd name="T19" fmla="*/ 2147483647 h 1816"/>
              <a:gd name="T20" fmla="*/ 2147483647 w 1816"/>
              <a:gd name="T21" fmla="*/ 2147483647 h 1816"/>
              <a:gd name="T22" fmla="*/ 2147483647 w 1816"/>
              <a:gd name="T23" fmla="*/ 2147483647 h 1816"/>
              <a:gd name="T24" fmla="*/ 0 w 1816"/>
              <a:gd name="T25" fmla="*/ 2147483647 h 1816"/>
              <a:gd name="T26" fmla="*/ 2147483647 w 1816"/>
              <a:gd name="T27" fmla="*/ 2147483647 h 1816"/>
              <a:gd name="T28" fmla="*/ 2147483647 w 1816"/>
              <a:gd name="T29" fmla="*/ 2147483647 h 1816"/>
              <a:gd name="T30" fmla="*/ 2147483647 w 1816"/>
              <a:gd name="T31" fmla="*/ 2147483647 h 1816"/>
              <a:gd name="T32" fmla="*/ 2147483647 w 1816"/>
              <a:gd name="T33" fmla="*/ 2147483647 h 1816"/>
              <a:gd name="T34" fmla="*/ 2147483647 w 1816"/>
              <a:gd name="T35" fmla="*/ 2147483647 h 1816"/>
              <a:gd name="T36" fmla="*/ 2147483647 w 1816"/>
              <a:gd name="T37" fmla="*/ 2147483647 h 1816"/>
              <a:gd name="T38" fmla="*/ 2147483647 w 1816"/>
              <a:gd name="T39" fmla="*/ 2147483647 h 1816"/>
              <a:gd name="T40" fmla="*/ 2147483647 w 1816"/>
              <a:gd name="T41" fmla="*/ 2147483647 h 1816"/>
              <a:gd name="T42" fmla="*/ 2147483647 w 1816"/>
              <a:gd name="T43" fmla="*/ 2147483647 h 1816"/>
              <a:gd name="T44" fmla="*/ 2147483647 w 1816"/>
              <a:gd name="T45" fmla="*/ 2147483647 h 1816"/>
              <a:gd name="T46" fmla="*/ 2147483647 w 1816"/>
              <a:gd name="T47" fmla="*/ 2147483647 h 1816"/>
              <a:gd name="T48" fmla="*/ 2147483647 w 1816"/>
              <a:gd name="T49" fmla="*/ 2147483647 h 1816"/>
              <a:gd name="T50" fmla="*/ 2147483647 w 1816"/>
              <a:gd name="T51" fmla="*/ 2147483647 h 1816"/>
              <a:gd name="T52" fmla="*/ 2147483647 w 1816"/>
              <a:gd name="T53" fmla="*/ 2147483647 h 1816"/>
              <a:gd name="T54" fmla="*/ 2147483647 w 1816"/>
              <a:gd name="T55" fmla="*/ 2147483647 h 1816"/>
              <a:gd name="T56" fmla="*/ 2147483647 w 1816"/>
              <a:gd name="T57" fmla="*/ 2147483647 h 1816"/>
              <a:gd name="T58" fmla="*/ 2147483647 w 1816"/>
              <a:gd name="T59" fmla="*/ 2147483647 h 1816"/>
              <a:gd name="T60" fmla="*/ 2147483647 w 1816"/>
              <a:gd name="T61" fmla="*/ 2147483647 h 1816"/>
              <a:gd name="T62" fmla="*/ 2147483647 w 1816"/>
              <a:gd name="T63" fmla="*/ 2147483647 h 1816"/>
              <a:gd name="T64" fmla="*/ 2147483647 w 1816"/>
              <a:gd name="T65" fmla="*/ 2147483647 h 1816"/>
              <a:gd name="T66" fmla="*/ 2147483647 w 1816"/>
              <a:gd name="T67" fmla="*/ 2147483647 h 1816"/>
              <a:gd name="T68" fmla="*/ 2147483647 w 1816"/>
              <a:gd name="T69" fmla="*/ 2147483647 h 1816"/>
              <a:gd name="T70" fmla="*/ 2147483647 w 1816"/>
              <a:gd name="T71" fmla="*/ 2147483647 h 1816"/>
              <a:gd name="T72" fmla="*/ 2147483647 w 1816"/>
              <a:gd name="T73" fmla="*/ 2147483647 h 1816"/>
              <a:gd name="T74" fmla="*/ 2147483647 w 1816"/>
              <a:gd name="T75" fmla="*/ 2147483647 h 1816"/>
              <a:gd name="T76" fmla="*/ 2147483647 w 1816"/>
              <a:gd name="T77" fmla="*/ 2147483647 h 1816"/>
              <a:gd name="T78" fmla="*/ 2147483647 w 1816"/>
              <a:gd name="T79" fmla="*/ 2147483647 h 1816"/>
              <a:gd name="T80" fmla="*/ 2147483647 w 1816"/>
              <a:gd name="T81" fmla="*/ 2147483647 h 1816"/>
              <a:gd name="T82" fmla="*/ 2147483647 w 1816"/>
              <a:gd name="T83" fmla="*/ 2147483647 h 1816"/>
              <a:gd name="T84" fmla="*/ 2147483647 w 1816"/>
              <a:gd name="T85" fmla="*/ 2147483647 h 1816"/>
              <a:gd name="T86" fmla="*/ 2147483647 w 1816"/>
              <a:gd name="T87" fmla="*/ 2147483647 h 1816"/>
              <a:gd name="T88" fmla="*/ 2147483647 w 1816"/>
              <a:gd name="T89" fmla="*/ 2147483647 h 1816"/>
              <a:gd name="T90" fmla="*/ 2147483647 w 1816"/>
              <a:gd name="T91" fmla="*/ 2147483647 h 1816"/>
              <a:gd name="T92" fmla="*/ 2147483647 w 1816"/>
              <a:gd name="T93" fmla="*/ 2147483647 h 1816"/>
              <a:gd name="T94" fmla="*/ 2147483647 w 1816"/>
              <a:gd name="T95" fmla="*/ 2147483647 h 1816"/>
              <a:gd name="T96" fmla="*/ 2147483647 w 1816"/>
              <a:gd name="T97" fmla="*/ 2147483647 h 1816"/>
              <a:gd name="T98" fmla="*/ 2147483647 w 1816"/>
              <a:gd name="T99" fmla="*/ 2147483647 h 1816"/>
              <a:gd name="T100" fmla="*/ 2147483647 w 1816"/>
              <a:gd name="T101" fmla="*/ 2147483647 h 1816"/>
              <a:gd name="T102" fmla="*/ 2147483647 w 1816"/>
              <a:gd name="T103" fmla="*/ 2147483647 h 181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816"/>
              <a:gd name="T157" fmla="*/ 0 h 1816"/>
              <a:gd name="T158" fmla="*/ 1816 w 1816"/>
              <a:gd name="T159" fmla="*/ 1816 h 181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816" h="1816">
                <a:moveTo>
                  <a:pt x="1816" y="978"/>
                </a:moveTo>
                <a:lnTo>
                  <a:pt x="1816" y="836"/>
                </a:lnTo>
                <a:lnTo>
                  <a:pt x="1710" y="836"/>
                </a:lnTo>
                <a:lnTo>
                  <a:pt x="1706" y="792"/>
                </a:lnTo>
                <a:lnTo>
                  <a:pt x="1698" y="750"/>
                </a:lnTo>
                <a:lnTo>
                  <a:pt x="1688" y="708"/>
                </a:lnTo>
                <a:lnTo>
                  <a:pt x="1678" y="666"/>
                </a:lnTo>
                <a:lnTo>
                  <a:pt x="1774" y="626"/>
                </a:lnTo>
                <a:lnTo>
                  <a:pt x="1718" y="494"/>
                </a:lnTo>
                <a:lnTo>
                  <a:pt x="1622" y="534"/>
                </a:lnTo>
                <a:lnTo>
                  <a:pt x="1602" y="496"/>
                </a:lnTo>
                <a:lnTo>
                  <a:pt x="1578" y="460"/>
                </a:lnTo>
                <a:lnTo>
                  <a:pt x="1552" y="424"/>
                </a:lnTo>
                <a:lnTo>
                  <a:pt x="1526" y="390"/>
                </a:lnTo>
                <a:lnTo>
                  <a:pt x="1600" y="316"/>
                </a:lnTo>
                <a:lnTo>
                  <a:pt x="1498" y="216"/>
                </a:lnTo>
                <a:lnTo>
                  <a:pt x="1426" y="290"/>
                </a:lnTo>
                <a:lnTo>
                  <a:pt x="1392" y="262"/>
                </a:lnTo>
                <a:lnTo>
                  <a:pt x="1356" y="236"/>
                </a:lnTo>
                <a:lnTo>
                  <a:pt x="1318" y="214"/>
                </a:lnTo>
                <a:lnTo>
                  <a:pt x="1280" y="192"/>
                </a:lnTo>
                <a:lnTo>
                  <a:pt x="1320" y="96"/>
                </a:lnTo>
                <a:lnTo>
                  <a:pt x="1188" y="42"/>
                </a:lnTo>
                <a:lnTo>
                  <a:pt x="1150" y="138"/>
                </a:lnTo>
                <a:lnTo>
                  <a:pt x="1108" y="126"/>
                </a:lnTo>
                <a:lnTo>
                  <a:pt x="1066" y="116"/>
                </a:lnTo>
                <a:lnTo>
                  <a:pt x="1022" y="110"/>
                </a:lnTo>
                <a:lnTo>
                  <a:pt x="978" y="104"/>
                </a:lnTo>
                <a:lnTo>
                  <a:pt x="978" y="0"/>
                </a:lnTo>
                <a:lnTo>
                  <a:pt x="836" y="0"/>
                </a:lnTo>
                <a:lnTo>
                  <a:pt x="836" y="104"/>
                </a:lnTo>
                <a:lnTo>
                  <a:pt x="792" y="110"/>
                </a:lnTo>
                <a:lnTo>
                  <a:pt x="750" y="116"/>
                </a:lnTo>
                <a:lnTo>
                  <a:pt x="706" y="126"/>
                </a:lnTo>
                <a:lnTo>
                  <a:pt x="666" y="138"/>
                </a:lnTo>
                <a:lnTo>
                  <a:pt x="626" y="42"/>
                </a:lnTo>
                <a:lnTo>
                  <a:pt x="494" y="96"/>
                </a:lnTo>
                <a:lnTo>
                  <a:pt x="534" y="192"/>
                </a:lnTo>
                <a:lnTo>
                  <a:pt x="496" y="214"/>
                </a:lnTo>
                <a:lnTo>
                  <a:pt x="460" y="236"/>
                </a:lnTo>
                <a:lnTo>
                  <a:pt x="424" y="262"/>
                </a:lnTo>
                <a:lnTo>
                  <a:pt x="390" y="290"/>
                </a:lnTo>
                <a:lnTo>
                  <a:pt x="316" y="216"/>
                </a:lnTo>
                <a:lnTo>
                  <a:pt x="216" y="316"/>
                </a:lnTo>
                <a:lnTo>
                  <a:pt x="288" y="390"/>
                </a:lnTo>
                <a:lnTo>
                  <a:pt x="262" y="424"/>
                </a:lnTo>
                <a:lnTo>
                  <a:pt x="236" y="460"/>
                </a:lnTo>
                <a:lnTo>
                  <a:pt x="214" y="496"/>
                </a:lnTo>
                <a:lnTo>
                  <a:pt x="192" y="534"/>
                </a:lnTo>
                <a:lnTo>
                  <a:pt x="96" y="494"/>
                </a:lnTo>
                <a:lnTo>
                  <a:pt x="42" y="626"/>
                </a:lnTo>
                <a:lnTo>
                  <a:pt x="138" y="666"/>
                </a:lnTo>
                <a:lnTo>
                  <a:pt x="126" y="708"/>
                </a:lnTo>
                <a:lnTo>
                  <a:pt x="116" y="750"/>
                </a:lnTo>
                <a:lnTo>
                  <a:pt x="108" y="792"/>
                </a:lnTo>
                <a:lnTo>
                  <a:pt x="104" y="836"/>
                </a:lnTo>
                <a:lnTo>
                  <a:pt x="0" y="836"/>
                </a:lnTo>
                <a:lnTo>
                  <a:pt x="0" y="978"/>
                </a:lnTo>
                <a:lnTo>
                  <a:pt x="104" y="978"/>
                </a:lnTo>
                <a:lnTo>
                  <a:pt x="108" y="1022"/>
                </a:lnTo>
                <a:lnTo>
                  <a:pt x="116" y="1066"/>
                </a:lnTo>
                <a:lnTo>
                  <a:pt x="126" y="1108"/>
                </a:lnTo>
                <a:lnTo>
                  <a:pt x="138" y="1150"/>
                </a:lnTo>
                <a:lnTo>
                  <a:pt x="42" y="1190"/>
                </a:lnTo>
                <a:lnTo>
                  <a:pt x="96" y="1320"/>
                </a:lnTo>
                <a:lnTo>
                  <a:pt x="192" y="1280"/>
                </a:lnTo>
                <a:lnTo>
                  <a:pt x="214" y="1320"/>
                </a:lnTo>
                <a:lnTo>
                  <a:pt x="236" y="1356"/>
                </a:lnTo>
                <a:lnTo>
                  <a:pt x="262" y="1392"/>
                </a:lnTo>
                <a:lnTo>
                  <a:pt x="288" y="1426"/>
                </a:lnTo>
                <a:lnTo>
                  <a:pt x="216" y="1500"/>
                </a:lnTo>
                <a:lnTo>
                  <a:pt x="316" y="1600"/>
                </a:lnTo>
                <a:lnTo>
                  <a:pt x="390" y="1526"/>
                </a:lnTo>
                <a:lnTo>
                  <a:pt x="424" y="1554"/>
                </a:lnTo>
                <a:lnTo>
                  <a:pt x="460" y="1578"/>
                </a:lnTo>
                <a:lnTo>
                  <a:pt x="496" y="1602"/>
                </a:lnTo>
                <a:lnTo>
                  <a:pt x="534" y="1622"/>
                </a:lnTo>
                <a:lnTo>
                  <a:pt x="494" y="1718"/>
                </a:lnTo>
                <a:lnTo>
                  <a:pt x="626" y="1774"/>
                </a:lnTo>
                <a:lnTo>
                  <a:pt x="666" y="1678"/>
                </a:lnTo>
                <a:lnTo>
                  <a:pt x="706" y="1690"/>
                </a:lnTo>
                <a:lnTo>
                  <a:pt x="750" y="1698"/>
                </a:lnTo>
                <a:lnTo>
                  <a:pt x="792" y="1706"/>
                </a:lnTo>
                <a:lnTo>
                  <a:pt x="836" y="1712"/>
                </a:lnTo>
                <a:lnTo>
                  <a:pt x="836" y="1816"/>
                </a:lnTo>
                <a:lnTo>
                  <a:pt x="978" y="1816"/>
                </a:lnTo>
                <a:lnTo>
                  <a:pt x="978" y="1712"/>
                </a:lnTo>
                <a:lnTo>
                  <a:pt x="1022" y="1706"/>
                </a:lnTo>
                <a:lnTo>
                  <a:pt x="1066" y="1698"/>
                </a:lnTo>
                <a:lnTo>
                  <a:pt x="1108" y="1690"/>
                </a:lnTo>
                <a:lnTo>
                  <a:pt x="1150" y="1678"/>
                </a:lnTo>
                <a:lnTo>
                  <a:pt x="1188" y="1774"/>
                </a:lnTo>
                <a:lnTo>
                  <a:pt x="1320" y="1718"/>
                </a:lnTo>
                <a:lnTo>
                  <a:pt x="1280" y="1622"/>
                </a:lnTo>
                <a:lnTo>
                  <a:pt x="1318" y="1602"/>
                </a:lnTo>
                <a:lnTo>
                  <a:pt x="1356" y="1578"/>
                </a:lnTo>
                <a:lnTo>
                  <a:pt x="1392" y="1554"/>
                </a:lnTo>
                <a:lnTo>
                  <a:pt x="1426" y="1526"/>
                </a:lnTo>
                <a:lnTo>
                  <a:pt x="1498" y="1600"/>
                </a:lnTo>
                <a:lnTo>
                  <a:pt x="1600" y="1500"/>
                </a:lnTo>
                <a:lnTo>
                  <a:pt x="1526" y="1426"/>
                </a:lnTo>
                <a:lnTo>
                  <a:pt x="1552" y="1392"/>
                </a:lnTo>
                <a:lnTo>
                  <a:pt x="1578" y="1356"/>
                </a:lnTo>
                <a:lnTo>
                  <a:pt x="1602" y="1320"/>
                </a:lnTo>
                <a:lnTo>
                  <a:pt x="1622" y="1280"/>
                </a:lnTo>
                <a:lnTo>
                  <a:pt x="1718" y="1320"/>
                </a:lnTo>
                <a:lnTo>
                  <a:pt x="1774" y="1190"/>
                </a:lnTo>
                <a:lnTo>
                  <a:pt x="1678" y="1150"/>
                </a:lnTo>
                <a:lnTo>
                  <a:pt x="1688" y="1108"/>
                </a:lnTo>
                <a:lnTo>
                  <a:pt x="1698" y="1066"/>
                </a:lnTo>
                <a:lnTo>
                  <a:pt x="1706" y="1022"/>
                </a:lnTo>
                <a:lnTo>
                  <a:pt x="1710" y="978"/>
                </a:lnTo>
                <a:lnTo>
                  <a:pt x="1816" y="978"/>
                </a:lnTo>
                <a:close/>
                <a:moveTo>
                  <a:pt x="908" y="1614"/>
                </a:moveTo>
                <a:lnTo>
                  <a:pt x="908" y="1614"/>
                </a:lnTo>
                <a:lnTo>
                  <a:pt x="872" y="1612"/>
                </a:lnTo>
                <a:lnTo>
                  <a:pt x="836" y="1610"/>
                </a:lnTo>
                <a:lnTo>
                  <a:pt x="800" y="1606"/>
                </a:lnTo>
                <a:lnTo>
                  <a:pt x="766" y="1600"/>
                </a:lnTo>
                <a:lnTo>
                  <a:pt x="730" y="1592"/>
                </a:lnTo>
                <a:lnTo>
                  <a:pt x="698" y="1582"/>
                </a:lnTo>
                <a:lnTo>
                  <a:pt x="664" y="1570"/>
                </a:lnTo>
                <a:lnTo>
                  <a:pt x="632" y="1558"/>
                </a:lnTo>
                <a:lnTo>
                  <a:pt x="602" y="1544"/>
                </a:lnTo>
                <a:lnTo>
                  <a:pt x="570" y="1528"/>
                </a:lnTo>
                <a:lnTo>
                  <a:pt x="542" y="1512"/>
                </a:lnTo>
                <a:lnTo>
                  <a:pt x="512" y="1492"/>
                </a:lnTo>
                <a:lnTo>
                  <a:pt x="484" y="1474"/>
                </a:lnTo>
                <a:lnTo>
                  <a:pt x="458" y="1452"/>
                </a:lnTo>
                <a:lnTo>
                  <a:pt x="432" y="1430"/>
                </a:lnTo>
                <a:lnTo>
                  <a:pt x="408" y="1406"/>
                </a:lnTo>
                <a:lnTo>
                  <a:pt x="384" y="1382"/>
                </a:lnTo>
                <a:lnTo>
                  <a:pt x="362" y="1356"/>
                </a:lnTo>
                <a:lnTo>
                  <a:pt x="342" y="1330"/>
                </a:lnTo>
                <a:lnTo>
                  <a:pt x="322" y="1302"/>
                </a:lnTo>
                <a:lnTo>
                  <a:pt x="304" y="1274"/>
                </a:lnTo>
                <a:lnTo>
                  <a:pt x="286" y="1244"/>
                </a:lnTo>
                <a:lnTo>
                  <a:pt x="272" y="1214"/>
                </a:lnTo>
                <a:lnTo>
                  <a:pt x="256" y="1182"/>
                </a:lnTo>
                <a:lnTo>
                  <a:pt x="244" y="1150"/>
                </a:lnTo>
                <a:lnTo>
                  <a:pt x="234" y="1118"/>
                </a:lnTo>
                <a:lnTo>
                  <a:pt x="224" y="1084"/>
                </a:lnTo>
                <a:lnTo>
                  <a:pt x="216" y="1050"/>
                </a:lnTo>
                <a:lnTo>
                  <a:pt x="210" y="1016"/>
                </a:lnTo>
                <a:lnTo>
                  <a:pt x="206" y="980"/>
                </a:lnTo>
                <a:lnTo>
                  <a:pt x="202" y="944"/>
                </a:lnTo>
                <a:lnTo>
                  <a:pt x="202" y="908"/>
                </a:lnTo>
                <a:lnTo>
                  <a:pt x="202" y="872"/>
                </a:lnTo>
                <a:lnTo>
                  <a:pt x="206" y="836"/>
                </a:lnTo>
                <a:lnTo>
                  <a:pt x="210" y="800"/>
                </a:lnTo>
                <a:lnTo>
                  <a:pt x="216" y="766"/>
                </a:lnTo>
                <a:lnTo>
                  <a:pt x="224" y="732"/>
                </a:lnTo>
                <a:lnTo>
                  <a:pt x="234" y="698"/>
                </a:lnTo>
                <a:lnTo>
                  <a:pt x="244" y="664"/>
                </a:lnTo>
                <a:lnTo>
                  <a:pt x="256" y="632"/>
                </a:lnTo>
                <a:lnTo>
                  <a:pt x="272" y="602"/>
                </a:lnTo>
                <a:lnTo>
                  <a:pt x="286" y="572"/>
                </a:lnTo>
                <a:lnTo>
                  <a:pt x="304" y="542"/>
                </a:lnTo>
                <a:lnTo>
                  <a:pt x="322" y="512"/>
                </a:lnTo>
                <a:lnTo>
                  <a:pt x="342" y="486"/>
                </a:lnTo>
                <a:lnTo>
                  <a:pt x="362" y="458"/>
                </a:lnTo>
                <a:lnTo>
                  <a:pt x="384" y="432"/>
                </a:lnTo>
                <a:lnTo>
                  <a:pt x="408" y="408"/>
                </a:lnTo>
                <a:lnTo>
                  <a:pt x="432" y="386"/>
                </a:lnTo>
                <a:lnTo>
                  <a:pt x="458" y="362"/>
                </a:lnTo>
                <a:lnTo>
                  <a:pt x="484" y="342"/>
                </a:lnTo>
                <a:lnTo>
                  <a:pt x="512" y="322"/>
                </a:lnTo>
                <a:lnTo>
                  <a:pt x="542" y="304"/>
                </a:lnTo>
                <a:lnTo>
                  <a:pt x="570" y="286"/>
                </a:lnTo>
                <a:lnTo>
                  <a:pt x="602" y="272"/>
                </a:lnTo>
                <a:lnTo>
                  <a:pt x="632" y="258"/>
                </a:lnTo>
                <a:lnTo>
                  <a:pt x="664" y="244"/>
                </a:lnTo>
                <a:lnTo>
                  <a:pt x="698" y="234"/>
                </a:lnTo>
                <a:lnTo>
                  <a:pt x="730" y="224"/>
                </a:lnTo>
                <a:lnTo>
                  <a:pt x="766" y="216"/>
                </a:lnTo>
                <a:lnTo>
                  <a:pt x="800" y="210"/>
                </a:lnTo>
                <a:lnTo>
                  <a:pt x="836" y="206"/>
                </a:lnTo>
                <a:lnTo>
                  <a:pt x="872" y="202"/>
                </a:lnTo>
                <a:lnTo>
                  <a:pt x="908" y="202"/>
                </a:lnTo>
                <a:lnTo>
                  <a:pt x="944" y="202"/>
                </a:lnTo>
                <a:lnTo>
                  <a:pt x="980" y="206"/>
                </a:lnTo>
                <a:lnTo>
                  <a:pt x="1014" y="210"/>
                </a:lnTo>
                <a:lnTo>
                  <a:pt x="1050" y="216"/>
                </a:lnTo>
                <a:lnTo>
                  <a:pt x="1084" y="224"/>
                </a:lnTo>
                <a:lnTo>
                  <a:pt x="1118" y="234"/>
                </a:lnTo>
                <a:lnTo>
                  <a:pt x="1150" y="244"/>
                </a:lnTo>
                <a:lnTo>
                  <a:pt x="1182" y="258"/>
                </a:lnTo>
                <a:lnTo>
                  <a:pt x="1214" y="272"/>
                </a:lnTo>
                <a:lnTo>
                  <a:pt x="1244" y="286"/>
                </a:lnTo>
                <a:lnTo>
                  <a:pt x="1274" y="304"/>
                </a:lnTo>
                <a:lnTo>
                  <a:pt x="1302" y="322"/>
                </a:lnTo>
                <a:lnTo>
                  <a:pt x="1330" y="342"/>
                </a:lnTo>
                <a:lnTo>
                  <a:pt x="1356" y="362"/>
                </a:lnTo>
                <a:lnTo>
                  <a:pt x="1382" y="386"/>
                </a:lnTo>
                <a:lnTo>
                  <a:pt x="1406" y="408"/>
                </a:lnTo>
                <a:lnTo>
                  <a:pt x="1430" y="432"/>
                </a:lnTo>
                <a:lnTo>
                  <a:pt x="1452" y="458"/>
                </a:lnTo>
                <a:lnTo>
                  <a:pt x="1474" y="486"/>
                </a:lnTo>
                <a:lnTo>
                  <a:pt x="1492" y="512"/>
                </a:lnTo>
                <a:lnTo>
                  <a:pt x="1512" y="542"/>
                </a:lnTo>
                <a:lnTo>
                  <a:pt x="1528" y="572"/>
                </a:lnTo>
                <a:lnTo>
                  <a:pt x="1544" y="602"/>
                </a:lnTo>
                <a:lnTo>
                  <a:pt x="1558" y="632"/>
                </a:lnTo>
                <a:lnTo>
                  <a:pt x="1570" y="664"/>
                </a:lnTo>
                <a:lnTo>
                  <a:pt x="1582" y="698"/>
                </a:lnTo>
                <a:lnTo>
                  <a:pt x="1592" y="732"/>
                </a:lnTo>
                <a:lnTo>
                  <a:pt x="1598" y="766"/>
                </a:lnTo>
                <a:lnTo>
                  <a:pt x="1606" y="800"/>
                </a:lnTo>
                <a:lnTo>
                  <a:pt x="1610" y="836"/>
                </a:lnTo>
                <a:lnTo>
                  <a:pt x="1612" y="872"/>
                </a:lnTo>
                <a:lnTo>
                  <a:pt x="1614" y="908"/>
                </a:lnTo>
                <a:lnTo>
                  <a:pt x="1612" y="944"/>
                </a:lnTo>
                <a:lnTo>
                  <a:pt x="1610" y="980"/>
                </a:lnTo>
                <a:lnTo>
                  <a:pt x="1606" y="1016"/>
                </a:lnTo>
                <a:lnTo>
                  <a:pt x="1598" y="1050"/>
                </a:lnTo>
                <a:lnTo>
                  <a:pt x="1592" y="1084"/>
                </a:lnTo>
                <a:lnTo>
                  <a:pt x="1582" y="1118"/>
                </a:lnTo>
                <a:lnTo>
                  <a:pt x="1570" y="1150"/>
                </a:lnTo>
                <a:lnTo>
                  <a:pt x="1558" y="1182"/>
                </a:lnTo>
                <a:lnTo>
                  <a:pt x="1544" y="1214"/>
                </a:lnTo>
                <a:lnTo>
                  <a:pt x="1528" y="1244"/>
                </a:lnTo>
                <a:lnTo>
                  <a:pt x="1512" y="1274"/>
                </a:lnTo>
                <a:lnTo>
                  <a:pt x="1492" y="1302"/>
                </a:lnTo>
                <a:lnTo>
                  <a:pt x="1474" y="1330"/>
                </a:lnTo>
                <a:lnTo>
                  <a:pt x="1452" y="1356"/>
                </a:lnTo>
                <a:lnTo>
                  <a:pt x="1430" y="1382"/>
                </a:lnTo>
                <a:lnTo>
                  <a:pt x="1406" y="1406"/>
                </a:lnTo>
                <a:lnTo>
                  <a:pt x="1382" y="1430"/>
                </a:lnTo>
                <a:lnTo>
                  <a:pt x="1356" y="1452"/>
                </a:lnTo>
                <a:lnTo>
                  <a:pt x="1330" y="1474"/>
                </a:lnTo>
                <a:lnTo>
                  <a:pt x="1302" y="1492"/>
                </a:lnTo>
                <a:lnTo>
                  <a:pt x="1274" y="1512"/>
                </a:lnTo>
                <a:lnTo>
                  <a:pt x="1244" y="1528"/>
                </a:lnTo>
                <a:lnTo>
                  <a:pt x="1214" y="1544"/>
                </a:lnTo>
                <a:lnTo>
                  <a:pt x="1182" y="1558"/>
                </a:lnTo>
                <a:lnTo>
                  <a:pt x="1150" y="1570"/>
                </a:lnTo>
                <a:lnTo>
                  <a:pt x="1118" y="1582"/>
                </a:lnTo>
                <a:lnTo>
                  <a:pt x="1084" y="1592"/>
                </a:lnTo>
                <a:lnTo>
                  <a:pt x="1050" y="1600"/>
                </a:lnTo>
                <a:lnTo>
                  <a:pt x="1014" y="1606"/>
                </a:lnTo>
                <a:lnTo>
                  <a:pt x="980" y="1610"/>
                </a:lnTo>
                <a:lnTo>
                  <a:pt x="944" y="1612"/>
                </a:lnTo>
                <a:lnTo>
                  <a:pt x="908" y="1614"/>
                </a:lnTo>
                <a:close/>
              </a:path>
            </a:pathLst>
          </a:custGeom>
          <a:solidFill>
            <a:srgbClr val="F8D845"/>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12" name="Oval 680"/>
          <p:cNvSpPr>
            <a:spLocks noChangeArrowheads="1"/>
          </p:cNvSpPr>
          <p:nvPr/>
        </p:nvSpPr>
        <p:spPr bwMode="auto">
          <a:xfrm rot="21275257">
            <a:off x="5105400" y="3805238"/>
            <a:ext cx="1204913" cy="1204912"/>
          </a:xfrm>
          <a:prstGeom prst="ellipse">
            <a:avLst/>
          </a:prstGeom>
          <a:solidFill>
            <a:srgbClr val="F8D845"/>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13" name="Arc 681"/>
          <p:cNvSpPr/>
          <p:nvPr/>
        </p:nvSpPr>
        <p:spPr bwMode="auto">
          <a:xfrm rot="7501686">
            <a:off x="3642519" y="3475832"/>
            <a:ext cx="1457325" cy="1182687"/>
          </a:xfrm>
          <a:custGeom>
            <a:avLst/>
            <a:gdLst>
              <a:gd name="T0" fmla="*/ 2147483647 w 21600"/>
              <a:gd name="T1" fmla="*/ 0 h 15695"/>
              <a:gd name="T2" fmla="*/ 2147483647 w 21600"/>
              <a:gd name="T3" fmla="*/ 2147483647 h 15695"/>
              <a:gd name="T4" fmla="*/ 0 w 21600"/>
              <a:gd name="T5" fmla="*/ 2147483647 h 15695"/>
              <a:gd name="T6" fmla="*/ 0 60000 65536"/>
              <a:gd name="T7" fmla="*/ 0 60000 65536"/>
              <a:gd name="T8" fmla="*/ 0 60000 65536"/>
              <a:gd name="T9" fmla="*/ 0 w 21600"/>
              <a:gd name="T10" fmla="*/ 0 h 15695"/>
              <a:gd name="T11" fmla="*/ 21600 w 21600"/>
              <a:gd name="T12" fmla="*/ 15695 h 15695"/>
            </a:gdLst>
            <a:ahLst/>
            <a:cxnLst>
              <a:cxn ang="T6">
                <a:pos x="T0" y="T1"/>
              </a:cxn>
              <a:cxn ang="T7">
                <a:pos x="T2" y="T3"/>
              </a:cxn>
              <a:cxn ang="T8">
                <a:pos x="T4" y="T5"/>
              </a:cxn>
            </a:cxnLst>
            <a:rect l="T9" t="T10" r="T11" b="T12"/>
            <a:pathLst>
              <a:path w="21600" h="15695" fill="none" extrusionOk="0">
                <a:moveTo>
                  <a:pt x="14840" y="-1"/>
                </a:moveTo>
                <a:cubicBezTo>
                  <a:pt x="19155" y="4079"/>
                  <a:pt x="21600" y="9756"/>
                  <a:pt x="21600" y="15695"/>
                </a:cubicBezTo>
              </a:path>
              <a:path w="21600" h="15695" stroke="0" extrusionOk="0">
                <a:moveTo>
                  <a:pt x="14840" y="-1"/>
                </a:moveTo>
                <a:cubicBezTo>
                  <a:pt x="19155" y="4079"/>
                  <a:pt x="21600" y="9756"/>
                  <a:pt x="21600" y="15695"/>
                </a:cubicBezTo>
                <a:lnTo>
                  <a:pt x="0" y="15695"/>
                </a:lnTo>
                <a:lnTo>
                  <a:pt x="14840" y="-1"/>
                </a:lnTo>
                <a:close/>
              </a:path>
            </a:pathLst>
          </a:custGeom>
          <a:noFill/>
          <a:ln w="38100">
            <a:solidFill>
              <a:srgbClr val="BF55DB"/>
            </a:solidFill>
            <a:prstDash val="sysDot"/>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prstClr val="black"/>
              </a:solidFill>
              <a:effectLst/>
              <a:uLnTx/>
              <a:uFillTx/>
              <a:latin typeface="Gulim" panose="020B0600000101010101" pitchFamily="34" charset="-127"/>
              <a:ea typeface="Gulim" panose="020B0600000101010101" pitchFamily="34" charset="-127"/>
              <a:cs typeface="+mn-cs"/>
            </a:endParaRPr>
          </a:p>
        </p:txBody>
      </p:sp>
      <p:sp>
        <p:nvSpPr>
          <p:cNvPr id="14" name="Arc 683"/>
          <p:cNvSpPr/>
          <p:nvPr/>
        </p:nvSpPr>
        <p:spPr bwMode="auto">
          <a:xfrm rot="256945">
            <a:off x="5840413" y="2814638"/>
            <a:ext cx="474662" cy="687387"/>
          </a:xfrm>
          <a:custGeom>
            <a:avLst/>
            <a:gdLst>
              <a:gd name="T0" fmla="*/ 2147483647 w 21600"/>
              <a:gd name="T1" fmla="*/ 0 h 31203"/>
              <a:gd name="T2" fmla="*/ 2147483647 w 21600"/>
              <a:gd name="T3" fmla="*/ 2147483647 h 31203"/>
              <a:gd name="T4" fmla="*/ 0 w 21600"/>
              <a:gd name="T5" fmla="*/ 2147483647 h 31203"/>
              <a:gd name="T6" fmla="*/ 0 60000 65536"/>
              <a:gd name="T7" fmla="*/ 0 60000 65536"/>
              <a:gd name="T8" fmla="*/ 0 60000 65536"/>
              <a:gd name="T9" fmla="*/ 0 w 21600"/>
              <a:gd name="T10" fmla="*/ 0 h 31203"/>
              <a:gd name="T11" fmla="*/ 21600 w 21600"/>
              <a:gd name="T12" fmla="*/ 31203 h 31203"/>
            </a:gdLst>
            <a:ahLst/>
            <a:cxnLst>
              <a:cxn ang="T6">
                <a:pos x="T0" y="T1"/>
              </a:cxn>
              <a:cxn ang="T7">
                <a:pos x="T2" y="T3"/>
              </a:cxn>
              <a:cxn ang="T8">
                <a:pos x="T4" y="T5"/>
              </a:cxn>
            </a:cxnLst>
            <a:rect l="T9" t="T10" r="T11" b="T12"/>
            <a:pathLst>
              <a:path w="21600" h="31203" fill="none" extrusionOk="0">
                <a:moveTo>
                  <a:pt x="3237" y="-1"/>
                </a:moveTo>
                <a:cubicBezTo>
                  <a:pt x="13795" y="1600"/>
                  <a:pt x="21600" y="10676"/>
                  <a:pt x="21600" y="21356"/>
                </a:cubicBezTo>
                <a:cubicBezTo>
                  <a:pt x="21600" y="24780"/>
                  <a:pt x="20785" y="28155"/>
                  <a:pt x="19224" y="31202"/>
                </a:cubicBezTo>
              </a:path>
              <a:path w="21600" h="31203" stroke="0" extrusionOk="0">
                <a:moveTo>
                  <a:pt x="3237" y="-1"/>
                </a:moveTo>
                <a:cubicBezTo>
                  <a:pt x="13795" y="1600"/>
                  <a:pt x="21600" y="10676"/>
                  <a:pt x="21600" y="21356"/>
                </a:cubicBezTo>
                <a:cubicBezTo>
                  <a:pt x="21600" y="24780"/>
                  <a:pt x="20785" y="28155"/>
                  <a:pt x="19224" y="31202"/>
                </a:cubicBezTo>
                <a:lnTo>
                  <a:pt x="0" y="21356"/>
                </a:lnTo>
                <a:lnTo>
                  <a:pt x="3237" y="-1"/>
                </a:lnTo>
                <a:close/>
              </a:path>
            </a:pathLst>
          </a:custGeom>
          <a:noFill/>
          <a:ln w="38100">
            <a:solidFill>
              <a:srgbClr val="BF55DB"/>
            </a:solidFill>
            <a:prstDash val="sysDot"/>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prstClr val="black"/>
              </a:solidFill>
              <a:effectLst/>
              <a:uLnTx/>
              <a:uFillTx/>
              <a:latin typeface="Gulim" panose="020B0600000101010101" pitchFamily="34" charset="-127"/>
              <a:ea typeface="Gulim" panose="020B0600000101010101" pitchFamily="34" charset="-127"/>
              <a:cs typeface="+mn-cs"/>
            </a:endParaRPr>
          </a:p>
        </p:txBody>
      </p:sp>
      <p:sp>
        <p:nvSpPr>
          <p:cNvPr id="14349" name="Content Placeholder 2"/>
          <p:cNvSpPr txBox="1"/>
          <p:nvPr/>
        </p:nvSpPr>
        <p:spPr bwMode="auto">
          <a:xfrm>
            <a:off x="3192463" y="1855788"/>
            <a:ext cx="8382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en-US" altLang="zh-CN" sz="1800" b="1"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rPr>
              <a:t>01</a:t>
            </a:r>
            <a:endParaRPr kumimoji="0" lang="en-US" altLang="zh-CN" sz="1200" b="0"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14350" name="Content Placeholder 2"/>
          <p:cNvSpPr txBox="1"/>
          <p:nvPr/>
        </p:nvSpPr>
        <p:spPr bwMode="auto">
          <a:xfrm>
            <a:off x="5527675" y="2963863"/>
            <a:ext cx="836613"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en-US" altLang="zh-CN" sz="1800" b="1"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rPr>
              <a:t>03</a:t>
            </a:r>
            <a:endParaRPr kumimoji="0" lang="en-US" altLang="zh-CN" sz="1200" b="0"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14351" name="Content Placeholder 2"/>
          <p:cNvSpPr txBox="1"/>
          <p:nvPr/>
        </p:nvSpPr>
        <p:spPr bwMode="auto">
          <a:xfrm>
            <a:off x="3740150" y="4171950"/>
            <a:ext cx="8382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en-US" altLang="zh-CN" sz="1800" b="1"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rPr>
              <a:t>04</a:t>
            </a:r>
            <a:endParaRPr kumimoji="0" lang="en-US" altLang="zh-CN" sz="1200" b="0"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grpSp>
        <p:nvGrpSpPr>
          <p:cNvPr id="18" name="Group 48"/>
          <p:cNvGrpSpPr/>
          <p:nvPr/>
        </p:nvGrpSpPr>
        <p:grpSpPr>
          <a:xfrm>
            <a:off x="5507192" y="4207080"/>
            <a:ext cx="401025" cy="401024"/>
            <a:chOff x="5607375" y="3562825"/>
            <a:chExt cx="587140" cy="587140"/>
          </a:xfrm>
          <a:noFill/>
        </p:grpSpPr>
        <p:sp>
          <p:nvSpPr>
            <p:cNvPr id="19" name="Freeform 15"/>
            <p:cNvSpPr>
              <a:spLocks noEditPoints="1"/>
            </p:cNvSpPr>
            <p:nvPr/>
          </p:nvSpPr>
          <p:spPr bwMode="auto">
            <a:xfrm>
              <a:off x="5746497" y="3702123"/>
              <a:ext cx="308897" cy="308544"/>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grpFill/>
            <a:ln>
              <a:solidFill>
                <a:schemeClr val="bg1">
                  <a:lumMod val="9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A0204"/>
                <a:ea typeface="宋体" panose="02010600030101010101" pitchFamily="2" charset="-122"/>
                <a:cs typeface="+mn-cs"/>
              </a:endParaRPr>
            </a:p>
          </p:txBody>
        </p:sp>
        <p:sp>
          <p:nvSpPr>
            <p:cNvPr id="20" name="Freeform 23"/>
            <p:cNvSpPr>
              <a:spLocks noEditPoints="1"/>
            </p:cNvSpPr>
            <p:nvPr/>
          </p:nvSpPr>
          <p:spPr bwMode="auto">
            <a:xfrm>
              <a:off x="5607375"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grpFill/>
            <a:ln>
              <a:solidFill>
                <a:schemeClr val="bg1">
                  <a:lumMod val="9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A0204"/>
                <a:ea typeface="宋体" panose="02010600030101010101" pitchFamily="2" charset="-122"/>
                <a:cs typeface="+mn-cs"/>
              </a:endParaRPr>
            </a:p>
          </p:txBody>
        </p:sp>
      </p:grpSp>
      <p:grpSp>
        <p:nvGrpSpPr>
          <p:cNvPr id="21" name="Group 51"/>
          <p:cNvGrpSpPr/>
          <p:nvPr/>
        </p:nvGrpSpPr>
        <p:grpSpPr>
          <a:xfrm>
            <a:off x="2205201" y="2999728"/>
            <a:ext cx="576000" cy="576000"/>
            <a:chOff x="6665323" y="3562825"/>
            <a:chExt cx="587140" cy="587140"/>
          </a:xfrm>
          <a:noFill/>
        </p:grpSpPr>
        <p:sp>
          <p:nvSpPr>
            <p:cNvPr id="22" name="Freeform 19"/>
            <p:cNvSpPr>
              <a:spLocks noEditPoints="1"/>
            </p:cNvSpPr>
            <p:nvPr/>
          </p:nvSpPr>
          <p:spPr bwMode="auto">
            <a:xfrm>
              <a:off x="6808144" y="3735126"/>
              <a:ext cx="301499" cy="242538"/>
            </a:xfrm>
            <a:custGeom>
              <a:avLst/>
              <a:gdLst>
                <a:gd name="T0" fmla="*/ 393 w 400"/>
                <a:gd name="T1" fmla="*/ 61 h 322"/>
                <a:gd name="T2" fmla="*/ 300 w 400"/>
                <a:gd name="T3" fmla="*/ 3 h 322"/>
                <a:gd name="T4" fmla="*/ 286 w 400"/>
                <a:gd name="T5" fmla="*/ 3 h 322"/>
                <a:gd name="T6" fmla="*/ 200 w 400"/>
                <a:gd name="T7" fmla="*/ 57 h 322"/>
                <a:gd name="T8" fmla="*/ 113 w 400"/>
                <a:gd name="T9" fmla="*/ 3 h 322"/>
                <a:gd name="T10" fmla="*/ 100 w 400"/>
                <a:gd name="T11" fmla="*/ 3 h 322"/>
                <a:gd name="T12" fmla="*/ 6 w 400"/>
                <a:gd name="T13" fmla="*/ 61 h 322"/>
                <a:gd name="T14" fmla="*/ 0 w 400"/>
                <a:gd name="T15" fmla="*/ 73 h 322"/>
                <a:gd name="T16" fmla="*/ 0 w 400"/>
                <a:gd name="T17" fmla="*/ 307 h 322"/>
                <a:gd name="T18" fmla="*/ 6 w 400"/>
                <a:gd name="T19" fmla="*/ 319 h 322"/>
                <a:gd name="T20" fmla="*/ 20 w 400"/>
                <a:gd name="T21" fmla="*/ 319 h 322"/>
                <a:gd name="T22" fmla="*/ 106 w 400"/>
                <a:gd name="T23" fmla="*/ 265 h 322"/>
                <a:gd name="T24" fmla="*/ 193 w 400"/>
                <a:gd name="T25" fmla="*/ 319 h 322"/>
                <a:gd name="T26" fmla="*/ 207 w 400"/>
                <a:gd name="T27" fmla="*/ 319 h 322"/>
                <a:gd name="T28" fmla="*/ 293 w 400"/>
                <a:gd name="T29" fmla="*/ 265 h 322"/>
                <a:gd name="T30" fmla="*/ 380 w 400"/>
                <a:gd name="T31" fmla="*/ 319 h 322"/>
                <a:gd name="T32" fmla="*/ 387 w 400"/>
                <a:gd name="T33" fmla="*/ 321 h 322"/>
                <a:gd name="T34" fmla="*/ 393 w 400"/>
                <a:gd name="T35" fmla="*/ 319 h 322"/>
                <a:gd name="T36" fmla="*/ 400 w 400"/>
                <a:gd name="T37" fmla="*/ 307 h 322"/>
                <a:gd name="T38" fmla="*/ 400 w 400"/>
                <a:gd name="T39" fmla="*/ 73 h 322"/>
                <a:gd name="T40" fmla="*/ 393 w 400"/>
                <a:gd name="T41" fmla="*/ 61 h 322"/>
                <a:gd name="T42" fmla="*/ 93 w 400"/>
                <a:gd name="T43" fmla="*/ 241 h 322"/>
                <a:gd name="T44" fmla="*/ 26 w 400"/>
                <a:gd name="T45" fmla="*/ 283 h 322"/>
                <a:gd name="T46" fmla="*/ 26 w 400"/>
                <a:gd name="T47" fmla="*/ 81 h 322"/>
                <a:gd name="T48" fmla="*/ 93 w 400"/>
                <a:gd name="T49" fmla="*/ 39 h 322"/>
                <a:gd name="T50" fmla="*/ 93 w 400"/>
                <a:gd name="T51" fmla="*/ 241 h 322"/>
                <a:gd name="T52" fmla="*/ 187 w 400"/>
                <a:gd name="T53" fmla="*/ 283 h 322"/>
                <a:gd name="T54" fmla="*/ 119 w 400"/>
                <a:gd name="T55" fmla="*/ 241 h 322"/>
                <a:gd name="T56" fmla="*/ 119 w 400"/>
                <a:gd name="T57" fmla="*/ 39 h 322"/>
                <a:gd name="T58" fmla="*/ 187 w 400"/>
                <a:gd name="T59" fmla="*/ 81 h 322"/>
                <a:gd name="T60" fmla="*/ 187 w 400"/>
                <a:gd name="T61" fmla="*/ 283 h 322"/>
                <a:gd name="T62" fmla="*/ 280 w 400"/>
                <a:gd name="T63" fmla="*/ 241 h 322"/>
                <a:gd name="T64" fmla="*/ 213 w 400"/>
                <a:gd name="T65" fmla="*/ 283 h 322"/>
                <a:gd name="T66" fmla="*/ 213 w 400"/>
                <a:gd name="T67" fmla="*/ 81 h 322"/>
                <a:gd name="T68" fmla="*/ 280 w 400"/>
                <a:gd name="T69" fmla="*/ 39 h 322"/>
                <a:gd name="T70" fmla="*/ 280 w 400"/>
                <a:gd name="T71" fmla="*/ 241 h 322"/>
                <a:gd name="T72" fmla="*/ 374 w 400"/>
                <a:gd name="T73" fmla="*/ 283 h 322"/>
                <a:gd name="T74" fmla="*/ 306 w 400"/>
                <a:gd name="T75" fmla="*/ 241 h 322"/>
                <a:gd name="T76" fmla="*/ 306 w 400"/>
                <a:gd name="T77" fmla="*/ 39 h 322"/>
                <a:gd name="T78" fmla="*/ 374 w 400"/>
                <a:gd name="T79" fmla="*/ 81 h 322"/>
                <a:gd name="T80" fmla="*/ 374 w 400"/>
                <a:gd name="T81" fmla="*/ 283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0" h="322">
                  <a:moveTo>
                    <a:pt x="393" y="61"/>
                  </a:moveTo>
                  <a:cubicBezTo>
                    <a:pt x="300" y="3"/>
                    <a:pt x="300" y="3"/>
                    <a:pt x="300" y="3"/>
                  </a:cubicBezTo>
                  <a:cubicBezTo>
                    <a:pt x="296" y="0"/>
                    <a:pt x="291" y="0"/>
                    <a:pt x="286" y="3"/>
                  </a:cubicBezTo>
                  <a:cubicBezTo>
                    <a:pt x="200" y="57"/>
                    <a:pt x="200" y="57"/>
                    <a:pt x="200" y="57"/>
                  </a:cubicBezTo>
                  <a:cubicBezTo>
                    <a:pt x="113" y="3"/>
                    <a:pt x="113" y="3"/>
                    <a:pt x="113" y="3"/>
                  </a:cubicBezTo>
                  <a:cubicBezTo>
                    <a:pt x="109" y="0"/>
                    <a:pt x="104" y="0"/>
                    <a:pt x="100" y="3"/>
                  </a:cubicBezTo>
                  <a:cubicBezTo>
                    <a:pt x="6" y="61"/>
                    <a:pt x="6" y="61"/>
                    <a:pt x="6" y="61"/>
                  </a:cubicBezTo>
                  <a:cubicBezTo>
                    <a:pt x="2" y="64"/>
                    <a:pt x="0" y="68"/>
                    <a:pt x="0" y="73"/>
                  </a:cubicBezTo>
                  <a:cubicBezTo>
                    <a:pt x="0" y="307"/>
                    <a:pt x="0" y="307"/>
                    <a:pt x="0" y="307"/>
                  </a:cubicBezTo>
                  <a:cubicBezTo>
                    <a:pt x="0" y="312"/>
                    <a:pt x="2" y="317"/>
                    <a:pt x="6" y="319"/>
                  </a:cubicBezTo>
                  <a:cubicBezTo>
                    <a:pt x="11" y="322"/>
                    <a:pt x="16" y="321"/>
                    <a:pt x="20" y="319"/>
                  </a:cubicBezTo>
                  <a:cubicBezTo>
                    <a:pt x="106" y="265"/>
                    <a:pt x="106" y="265"/>
                    <a:pt x="106" y="265"/>
                  </a:cubicBezTo>
                  <a:cubicBezTo>
                    <a:pt x="193" y="319"/>
                    <a:pt x="193" y="319"/>
                    <a:pt x="193" y="319"/>
                  </a:cubicBezTo>
                  <a:cubicBezTo>
                    <a:pt x="197" y="322"/>
                    <a:pt x="202" y="322"/>
                    <a:pt x="207" y="319"/>
                  </a:cubicBezTo>
                  <a:cubicBezTo>
                    <a:pt x="293" y="265"/>
                    <a:pt x="293" y="265"/>
                    <a:pt x="293" y="265"/>
                  </a:cubicBezTo>
                  <a:cubicBezTo>
                    <a:pt x="380" y="319"/>
                    <a:pt x="380" y="319"/>
                    <a:pt x="380" y="319"/>
                  </a:cubicBezTo>
                  <a:cubicBezTo>
                    <a:pt x="382" y="320"/>
                    <a:pt x="384" y="321"/>
                    <a:pt x="387" y="321"/>
                  </a:cubicBezTo>
                  <a:cubicBezTo>
                    <a:pt x="389" y="321"/>
                    <a:pt x="391" y="320"/>
                    <a:pt x="393" y="319"/>
                  </a:cubicBezTo>
                  <a:cubicBezTo>
                    <a:pt x="397" y="317"/>
                    <a:pt x="400" y="312"/>
                    <a:pt x="400" y="307"/>
                  </a:cubicBezTo>
                  <a:cubicBezTo>
                    <a:pt x="400" y="73"/>
                    <a:pt x="400" y="73"/>
                    <a:pt x="400" y="73"/>
                  </a:cubicBezTo>
                  <a:cubicBezTo>
                    <a:pt x="400" y="68"/>
                    <a:pt x="397" y="64"/>
                    <a:pt x="393" y="61"/>
                  </a:cubicBezTo>
                  <a:close/>
                  <a:moveTo>
                    <a:pt x="93" y="241"/>
                  </a:moveTo>
                  <a:cubicBezTo>
                    <a:pt x="26" y="283"/>
                    <a:pt x="26" y="283"/>
                    <a:pt x="26" y="283"/>
                  </a:cubicBezTo>
                  <a:cubicBezTo>
                    <a:pt x="26" y="81"/>
                    <a:pt x="26" y="81"/>
                    <a:pt x="26" y="81"/>
                  </a:cubicBezTo>
                  <a:cubicBezTo>
                    <a:pt x="93" y="39"/>
                    <a:pt x="93" y="39"/>
                    <a:pt x="93" y="39"/>
                  </a:cubicBezTo>
                  <a:lnTo>
                    <a:pt x="93" y="241"/>
                  </a:lnTo>
                  <a:close/>
                  <a:moveTo>
                    <a:pt x="187" y="283"/>
                  </a:moveTo>
                  <a:cubicBezTo>
                    <a:pt x="119" y="241"/>
                    <a:pt x="119" y="241"/>
                    <a:pt x="119" y="241"/>
                  </a:cubicBezTo>
                  <a:cubicBezTo>
                    <a:pt x="119" y="39"/>
                    <a:pt x="119" y="39"/>
                    <a:pt x="119" y="39"/>
                  </a:cubicBezTo>
                  <a:cubicBezTo>
                    <a:pt x="187" y="81"/>
                    <a:pt x="187" y="81"/>
                    <a:pt x="187" y="81"/>
                  </a:cubicBezTo>
                  <a:lnTo>
                    <a:pt x="187" y="283"/>
                  </a:lnTo>
                  <a:close/>
                  <a:moveTo>
                    <a:pt x="280" y="241"/>
                  </a:moveTo>
                  <a:cubicBezTo>
                    <a:pt x="213" y="283"/>
                    <a:pt x="213" y="283"/>
                    <a:pt x="213" y="283"/>
                  </a:cubicBezTo>
                  <a:cubicBezTo>
                    <a:pt x="213" y="81"/>
                    <a:pt x="213" y="81"/>
                    <a:pt x="213" y="81"/>
                  </a:cubicBezTo>
                  <a:cubicBezTo>
                    <a:pt x="280" y="39"/>
                    <a:pt x="280" y="39"/>
                    <a:pt x="280" y="39"/>
                  </a:cubicBezTo>
                  <a:lnTo>
                    <a:pt x="280" y="241"/>
                  </a:lnTo>
                  <a:close/>
                  <a:moveTo>
                    <a:pt x="374" y="283"/>
                  </a:moveTo>
                  <a:cubicBezTo>
                    <a:pt x="306" y="241"/>
                    <a:pt x="306" y="241"/>
                    <a:pt x="306" y="241"/>
                  </a:cubicBezTo>
                  <a:cubicBezTo>
                    <a:pt x="306" y="39"/>
                    <a:pt x="306" y="39"/>
                    <a:pt x="306" y="39"/>
                  </a:cubicBezTo>
                  <a:cubicBezTo>
                    <a:pt x="374" y="81"/>
                    <a:pt x="374" y="81"/>
                    <a:pt x="374" y="81"/>
                  </a:cubicBezTo>
                  <a:lnTo>
                    <a:pt x="374" y="283"/>
                  </a:lnTo>
                  <a:close/>
                </a:path>
              </a:pathLst>
            </a:custGeom>
            <a:grpFill/>
            <a:ln>
              <a:solidFill>
                <a:schemeClr val="bg1">
                  <a:lumMod val="9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A0204"/>
                <a:ea typeface="宋体" panose="02010600030101010101" pitchFamily="2" charset="-122"/>
                <a:cs typeface="+mn-cs"/>
              </a:endParaRPr>
            </a:p>
          </p:txBody>
        </p:sp>
        <p:sp>
          <p:nvSpPr>
            <p:cNvPr id="23" name="Freeform 23"/>
            <p:cNvSpPr>
              <a:spLocks noEditPoints="1"/>
            </p:cNvSpPr>
            <p:nvPr/>
          </p:nvSpPr>
          <p:spPr bwMode="auto">
            <a:xfrm>
              <a:off x="6665323"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grpFill/>
            <a:ln>
              <a:solidFill>
                <a:schemeClr val="bg1">
                  <a:lumMod val="9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A0204"/>
                <a:ea typeface="宋体" panose="02010600030101010101" pitchFamily="2" charset="-122"/>
                <a:cs typeface="+mn-cs"/>
              </a:endParaRPr>
            </a:p>
          </p:txBody>
        </p:sp>
      </p:grpSp>
      <p:grpSp>
        <p:nvGrpSpPr>
          <p:cNvPr id="25" name="Group 54"/>
          <p:cNvGrpSpPr/>
          <p:nvPr/>
        </p:nvGrpSpPr>
        <p:grpSpPr>
          <a:xfrm>
            <a:off x="4473457" y="2729596"/>
            <a:ext cx="401025" cy="401025"/>
            <a:chOff x="7740352" y="3562825"/>
            <a:chExt cx="587140" cy="587140"/>
          </a:xfrm>
          <a:noFill/>
        </p:grpSpPr>
        <p:sp>
          <p:nvSpPr>
            <p:cNvPr id="26" name="Freeform 55"/>
            <p:cNvSpPr>
              <a:spLocks noEditPoints="1"/>
            </p:cNvSpPr>
            <p:nvPr/>
          </p:nvSpPr>
          <p:spPr bwMode="auto">
            <a:xfrm>
              <a:off x="7740352"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grpFill/>
            <a:ln>
              <a:solidFill>
                <a:schemeClr val="bg1">
                  <a:lumMod val="9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A0204"/>
                <a:ea typeface="宋体" panose="02010600030101010101" pitchFamily="2" charset="-122"/>
                <a:cs typeface="+mn-cs"/>
              </a:endParaRPr>
            </a:p>
          </p:txBody>
        </p:sp>
        <p:sp>
          <p:nvSpPr>
            <p:cNvPr id="27" name="Freeform 27"/>
            <p:cNvSpPr>
              <a:spLocks noEditPoints="1"/>
            </p:cNvSpPr>
            <p:nvPr/>
          </p:nvSpPr>
          <p:spPr bwMode="auto">
            <a:xfrm>
              <a:off x="7931746" y="3722078"/>
              <a:ext cx="204352" cy="268635"/>
            </a:xfrm>
            <a:custGeom>
              <a:avLst/>
              <a:gdLst>
                <a:gd name="T0" fmla="*/ 96 w 256"/>
                <a:gd name="T1" fmla="*/ 48 h 336"/>
                <a:gd name="T2" fmla="*/ 48 w 256"/>
                <a:gd name="T3" fmla="*/ 0 h 336"/>
                <a:gd name="T4" fmla="*/ 0 w 256"/>
                <a:gd name="T5" fmla="*/ 48 h 336"/>
                <a:gd name="T6" fmla="*/ 29 w 256"/>
                <a:gd name="T7" fmla="*/ 92 h 336"/>
                <a:gd name="T8" fmla="*/ 29 w 256"/>
                <a:gd name="T9" fmla="*/ 244 h 336"/>
                <a:gd name="T10" fmla="*/ 0 w 256"/>
                <a:gd name="T11" fmla="*/ 288 h 336"/>
                <a:gd name="T12" fmla="*/ 48 w 256"/>
                <a:gd name="T13" fmla="*/ 336 h 336"/>
                <a:gd name="T14" fmla="*/ 96 w 256"/>
                <a:gd name="T15" fmla="*/ 288 h 336"/>
                <a:gd name="T16" fmla="*/ 67 w 256"/>
                <a:gd name="T17" fmla="*/ 244 h 336"/>
                <a:gd name="T18" fmla="*/ 67 w 256"/>
                <a:gd name="T19" fmla="*/ 92 h 336"/>
                <a:gd name="T20" fmla="*/ 96 w 256"/>
                <a:gd name="T21" fmla="*/ 48 h 336"/>
                <a:gd name="T22" fmla="*/ 75 w 256"/>
                <a:gd name="T23" fmla="*/ 288 h 336"/>
                <a:gd name="T24" fmla="*/ 48 w 256"/>
                <a:gd name="T25" fmla="*/ 316 h 336"/>
                <a:gd name="T26" fmla="*/ 20 w 256"/>
                <a:gd name="T27" fmla="*/ 288 h 336"/>
                <a:gd name="T28" fmla="*/ 48 w 256"/>
                <a:gd name="T29" fmla="*/ 260 h 336"/>
                <a:gd name="T30" fmla="*/ 75 w 256"/>
                <a:gd name="T31" fmla="*/ 288 h 336"/>
                <a:gd name="T32" fmla="*/ 48 w 256"/>
                <a:gd name="T33" fmla="*/ 76 h 336"/>
                <a:gd name="T34" fmla="*/ 20 w 256"/>
                <a:gd name="T35" fmla="*/ 48 h 336"/>
                <a:gd name="T36" fmla="*/ 48 w 256"/>
                <a:gd name="T37" fmla="*/ 20 h 336"/>
                <a:gd name="T38" fmla="*/ 75 w 256"/>
                <a:gd name="T39" fmla="*/ 48 h 336"/>
                <a:gd name="T40" fmla="*/ 48 w 256"/>
                <a:gd name="T41" fmla="*/ 76 h 336"/>
                <a:gd name="T42" fmla="*/ 227 w 256"/>
                <a:gd name="T43" fmla="*/ 244 h 336"/>
                <a:gd name="T44" fmla="*/ 227 w 256"/>
                <a:gd name="T45" fmla="*/ 92 h 336"/>
                <a:gd name="T46" fmla="*/ 256 w 256"/>
                <a:gd name="T47" fmla="*/ 48 h 336"/>
                <a:gd name="T48" fmla="*/ 208 w 256"/>
                <a:gd name="T49" fmla="*/ 0 h 336"/>
                <a:gd name="T50" fmla="*/ 160 w 256"/>
                <a:gd name="T51" fmla="*/ 48 h 336"/>
                <a:gd name="T52" fmla="*/ 189 w 256"/>
                <a:gd name="T53" fmla="*/ 92 h 336"/>
                <a:gd name="T54" fmla="*/ 189 w 256"/>
                <a:gd name="T55" fmla="*/ 244 h 336"/>
                <a:gd name="T56" fmla="*/ 160 w 256"/>
                <a:gd name="T57" fmla="*/ 288 h 336"/>
                <a:gd name="T58" fmla="*/ 208 w 256"/>
                <a:gd name="T59" fmla="*/ 336 h 336"/>
                <a:gd name="T60" fmla="*/ 256 w 256"/>
                <a:gd name="T61" fmla="*/ 288 h 336"/>
                <a:gd name="T62" fmla="*/ 227 w 256"/>
                <a:gd name="T63" fmla="*/ 244 h 336"/>
                <a:gd name="T64" fmla="*/ 180 w 256"/>
                <a:gd name="T65" fmla="*/ 48 h 336"/>
                <a:gd name="T66" fmla="*/ 208 w 256"/>
                <a:gd name="T67" fmla="*/ 20 h 336"/>
                <a:gd name="T68" fmla="*/ 235 w 256"/>
                <a:gd name="T69" fmla="*/ 48 h 336"/>
                <a:gd name="T70" fmla="*/ 208 w 256"/>
                <a:gd name="T71" fmla="*/ 76 h 336"/>
                <a:gd name="T72" fmla="*/ 180 w 256"/>
                <a:gd name="T73" fmla="*/ 48 h 336"/>
                <a:gd name="T74" fmla="*/ 208 w 256"/>
                <a:gd name="T75" fmla="*/ 316 h 336"/>
                <a:gd name="T76" fmla="*/ 180 w 256"/>
                <a:gd name="T77" fmla="*/ 288 h 336"/>
                <a:gd name="T78" fmla="*/ 208 w 256"/>
                <a:gd name="T79" fmla="*/ 260 h 336"/>
                <a:gd name="T80" fmla="*/ 235 w 256"/>
                <a:gd name="T81" fmla="*/ 288 h 336"/>
                <a:gd name="T82" fmla="*/ 208 w 256"/>
                <a:gd name="T83" fmla="*/ 31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6" h="336">
                  <a:moveTo>
                    <a:pt x="96" y="48"/>
                  </a:moveTo>
                  <a:cubicBezTo>
                    <a:pt x="96" y="21"/>
                    <a:pt x="74" y="0"/>
                    <a:pt x="48" y="0"/>
                  </a:cubicBezTo>
                  <a:cubicBezTo>
                    <a:pt x="21" y="0"/>
                    <a:pt x="0" y="21"/>
                    <a:pt x="0" y="48"/>
                  </a:cubicBezTo>
                  <a:cubicBezTo>
                    <a:pt x="0" y="68"/>
                    <a:pt x="12" y="85"/>
                    <a:pt x="29" y="92"/>
                  </a:cubicBezTo>
                  <a:cubicBezTo>
                    <a:pt x="29" y="244"/>
                    <a:pt x="29" y="244"/>
                    <a:pt x="29" y="244"/>
                  </a:cubicBezTo>
                  <a:cubicBezTo>
                    <a:pt x="12" y="251"/>
                    <a:pt x="0" y="268"/>
                    <a:pt x="0" y="288"/>
                  </a:cubicBezTo>
                  <a:cubicBezTo>
                    <a:pt x="0" y="314"/>
                    <a:pt x="21" y="336"/>
                    <a:pt x="48" y="336"/>
                  </a:cubicBezTo>
                  <a:cubicBezTo>
                    <a:pt x="74" y="336"/>
                    <a:pt x="96" y="314"/>
                    <a:pt x="96" y="288"/>
                  </a:cubicBezTo>
                  <a:cubicBezTo>
                    <a:pt x="96" y="268"/>
                    <a:pt x="84" y="251"/>
                    <a:pt x="67" y="244"/>
                  </a:cubicBezTo>
                  <a:cubicBezTo>
                    <a:pt x="67" y="92"/>
                    <a:pt x="67" y="92"/>
                    <a:pt x="67" y="92"/>
                  </a:cubicBezTo>
                  <a:cubicBezTo>
                    <a:pt x="84" y="85"/>
                    <a:pt x="96" y="68"/>
                    <a:pt x="96" y="48"/>
                  </a:cubicBezTo>
                  <a:close/>
                  <a:moveTo>
                    <a:pt x="75" y="288"/>
                  </a:moveTo>
                  <a:cubicBezTo>
                    <a:pt x="75" y="303"/>
                    <a:pt x="63" y="316"/>
                    <a:pt x="48" y="316"/>
                  </a:cubicBezTo>
                  <a:cubicBezTo>
                    <a:pt x="32" y="316"/>
                    <a:pt x="20" y="303"/>
                    <a:pt x="20" y="288"/>
                  </a:cubicBezTo>
                  <a:cubicBezTo>
                    <a:pt x="20" y="273"/>
                    <a:pt x="32" y="260"/>
                    <a:pt x="48" y="260"/>
                  </a:cubicBezTo>
                  <a:cubicBezTo>
                    <a:pt x="63" y="260"/>
                    <a:pt x="75" y="273"/>
                    <a:pt x="75" y="288"/>
                  </a:cubicBezTo>
                  <a:close/>
                  <a:moveTo>
                    <a:pt x="48" y="76"/>
                  </a:moveTo>
                  <a:cubicBezTo>
                    <a:pt x="32" y="76"/>
                    <a:pt x="20" y="63"/>
                    <a:pt x="20" y="48"/>
                  </a:cubicBezTo>
                  <a:cubicBezTo>
                    <a:pt x="20" y="33"/>
                    <a:pt x="32" y="20"/>
                    <a:pt x="48" y="20"/>
                  </a:cubicBezTo>
                  <a:cubicBezTo>
                    <a:pt x="63" y="20"/>
                    <a:pt x="75" y="33"/>
                    <a:pt x="75" y="48"/>
                  </a:cubicBezTo>
                  <a:cubicBezTo>
                    <a:pt x="75" y="63"/>
                    <a:pt x="63" y="76"/>
                    <a:pt x="48" y="76"/>
                  </a:cubicBezTo>
                  <a:close/>
                  <a:moveTo>
                    <a:pt x="227" y="244"/>
                  </a:moveTo>
                  <a:cubicBezTo>
                    <a:pt x="227" y="92"/>
                    <a:pt x="227" y="92"/>
                    <a:pt x="227" y="92"/>
                  </a:cubicBezTo>
                  <a:cubicBezTo>
                    <a:pt x="244" y="85"/>
                    <a:pt x="256" y="68"/>
                    <a:pt x="256" y="48"/>
                  </a:cubicBezTo>
                  <a:cubicBezTo>
                    <a:pt x="256" y="21"/>
                    <a:pt x="234" y="0"/>
                    <a:pt x="208" y="0"/>
                  </a:cubicBezTo>
                  <a:cubicBezTo>
                    <a:pt x="181" y="0"/>
                    <a:pt x="160" y="21"/>
                    <a:pt x="160" y="48"/>
                  </a:cubicBezTo>
                  <a:cubicBezTo>
                    <a:pt x="160" y="68"/>
                    <a:pt x="172" y="85"/>
                    <a:pt x="189" y="92"/>
                  </a:cubicBezTo>
                  <a:cubicBezTo>
                    <a:pt x="189" y="244"/>
                    <a:pt x="189" y="244"/>
                    <a:pt x="189" y="244"/>
                  </a:cubicBezTo>
                  <a:cubicBezTo>
                    <a:pt x="172" y="251"/>
                    <a:pt x="160" y="268"/>
                    <a:pt x="160" y="288"/>
                  </a:cubicBezTo>
                  <a:cubicBezTo>
                    <a:pt x="160" y="314"/>
                    <a:pt x="181" y="336"/>
                    <a:pt x="208" y="336"/>
                  </a:cubicBezTo>
                  <a:cubicBezTo>
                    <a:pt x="234" y="336"/>
                    <a:pt x="256" y="314"/>
                    <a:pt x="256" y="288"/>
                  </a:cubicBezTo>
                  <a:cubicBezTo>
                    <a:pt x="256" y="268"/>
                    <a:pt x="244" y="251"/>
                    <a:pt x="227" y="244"/>
                  </a:cubicBezTo>
                  <a:close/>
                  <a:moveTo>
                    <a:pt x="180" y="48"/>
                  </a:moveTo>
                  <a:cubicBezTo>
                    <a:pt x="180" y="33"/>
                    <a:pt x="192" y="20"/>
                    <a:pt x="208" y="20"/>
                  </a:cubicBezTo>
                  <a:cubicBezTo>
                    <a:pt x="223" y="20"/>
                    <a:pt x="235" y="33"/>
                    <a:pt x="235" y="48"/>
                  </a:cubicBezTo>
                  <a:cubicBezTo>
                    <a:pt x="235" y="63"/>
                    <a:pt x="223" y="76"/>
                    <a:pt x="208" y="76"/>
                  </a:cubicBezTo>
                  <a:cubicBezTo>
                    <a:pt x="192" y="76"/>
                    <a:pt x="180" y="63"/>
                    <a:pt x="180" y="48"/>
                  </a:cubicBezTo>
                  <a:close/>
                  <a:moveTo>
                    <a:pt x="208" y="316"/>
                  </a:moveTo>
                  <a:cubicBezTo>
                    <a:pt x="192" y="316"/>
                    <a:pt x="180" y="303"/>
                    <a:pt x="180" y="288"/>
                  </a:cubicBezTo>
                  <a:cubicBezTo>
                    <a:pt x="180" y="273"/>
                    <a:pt x="192" y="260"/>
                    <a:pt x="208" y="260"/>
                  </a:cubicBezTo>
                  <a:cubicBezTo>
                    <a:pt x="223" y="260"/>
                    <a:pt x="235" y="273"/>
                    <a:pt x="235" y="288"/>
                  </a:cubicBezTo>
                  <a:cubicBezTo>
                    <a:pt x="235" y="303"/>
                    <a:pt x="223" y="316"/>
                    <a:pt x="208" y="316"/>
                  </a:cubicBezTo>
                  <a:close/>
                </a:path>
              </a:pathLst>
            </a:custGeom>
            <a:grpFill/>
            <a:ln>
              <a:solidFill>
                <a:schemeClr val="bg1">
                  <a:lumMod val="9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A0204"/>
                <a:ea typeface="宋体" panose="02010600030101010101" pitchFamily="2" charset="-122"/>
                <a:cs typeface="+mn-cs"/>
              </a:endParaRPr>
            </a:p>
          </p:txBody>
        </p:sp>
      </p:grpSp>
      <p:sp>
        <p:nvSpPr>
          <p:cNvPr id="14355" name="矩形 30"/>
          <p:cNvSpPr>
            <a:spLocks noChangeArrowheads="1"/>
          </p:cNvSpPr>
          <p:nvPr/>
        </p:nvSpPr>
        <p:spPr bwMode="auto">
          <a:xfrm>
            <a:off x="7203892" y="2664671"/>
            <a:ext cx="3922713" cy="1837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负责需求的小组成员有：  </a:t>
            </a:r>
          </a:p>
          <a:p>
            <a:pPr lvl="0" defTabSz="1216025" fontAlgn="base">
              <a:lnSpc>
                <a:spcPct val="120000"/>
              </a:lnSpc>
              <a:spcBef>
                <a:spcPct val="20000"/>
              </a:spcBef>
              <a:spcAft>
                <a:spcPct val="0"/>
              </a:spcAft>
              <a:defRPr/>
            </a:pP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31602297  </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刘祺 （组长） </a:t>
            </a:r>
          </a:p>
          <a:p>
            <a:pPr lvl="0" defTabSz="1216025" fontAlgn="base">
              <a:lnSpc>
                <a:spcPct val="120000"/>
              </a:lnSpc>
              <a:spcBef>
                <a:spcPct val="20000"/>
              </a:spcBef>
              <a:spcAft>
                <a:spcPct val="0"/>
              </a:spcAft>
              <a:defRPr/>
            </a:pP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31601386  </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陈铭阳 </a:t>
            </a:r>
          </a:p>
          <a:p>
            <a:pPr lvl="0" defTabSz="1216025" fontAlgn="base">
              <a:lnSpc>
                <a:spcPct val="120000"/>
              </a:lnSpc>
              <a:spcBef>
                <a:spcPct val="20000"/>
              </a:spcBef>
              <a:spcAft>
                <a:spcPct val="0"/>
              </a:spcAft>
              <a:defRPr/>
            </a:pP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31601417  </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赵唯皓 </a:t>
            </a:r>
          </a:p>
          <a:p>
            <a:pPr lvl="0" defTabSz="1216025" fontAlgn="base">
              <a:lnSpc>
                <a:spcPct val="120000"/>
              </a:lnSpc>
              <a:spcBef>
                <a:spcPct val="20000"/>
              </a:spcBef>
              <a:spcAft>
                <a:spcPct val="0"/>
              </a:spcAft>
              <a:defRPr/>
            </a:pP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31601416  </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赵佳锋 </a:t>
            </a:r>
          </a:p>
          <a:p>
            <a:pPr lvl="0" defTabSz="1216025" fontAlgn="base">
              <a:lnSpc>
                <a:spcPct val="120000"/>
              </a:lnSpc>
              <a:spcBef>
                <a:spcPct val="20000"/>
              </a:spcBef>
              <a:spcAft>
                <a:spcPct val="0"/>
              </a:spcAft>
              <a:defRPr/>
            </a:pP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31601380  </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蓝舒雯 </a:t>
            </a:r>
          </a:p>
        </p:txBody>
      </p:sp>
      <p:sp>
        <p:nvSpPr>
          <p:cNvPr id="14356" name="文本框 31"/>
          <p:cNvSpPr txBox="1">
            <a:spLocks noChangeArrowheads="1"/>
          </p:cNvSpPr>
          <p:nvPr/>
        </p:nvSpPr>
        <p:spPr bwMode="auto">
          <a:xfrm>
            <a:off x="7203892" y="2263033"/>
            <a:ext cx="27971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需求小组总体人力资源</a:t>
            </a:r>
            <a:endParaRPr kumimoji="0"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pic>
        <p:nvPicPr>
          <p:cNvPr id="31" name="图片 30">
            <a:extLst>
              <a:ext uri="{FF2B5EF4-FFF2-40B4-BE49-F238E27FC236}">
                <a16:creationId xmlns:a16="http://schemas.microsoft.com/office/drawing/2014/main" xmlns="" id="{5DA0B0BF-08FB-42FC-9048-571E460853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25595022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349"/>
                                        </p:tgtEl>
                                        <p:attrNameLst>
                                          <p:attrName>style.visibility</p:attrName>
                                        </p:attrNameLst>
                                      </p:cBhvr>
                                      <p:to>
                                        <p:strVal val="visible"/>
                                      </p:to>
                                    </p:set>
                                    <p:animEffect transition="in" filter="fade">
                                      <p:cBhvr>
                                        <p:cTn id="34" dur="500"/>
                                        <p:tgtEl>
                                          <p:spTgt spid="1434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350"/>
                                        </p:tgtEl>
                                        <p:attrNameLst>
                                          <p:attrName>style.visibility</p:attrName>
                                        </p:attrNameLst>
                                      </p:cBhvr>
                                      <p:to>
                                        <p:strVal val="visible"/>
                                      </p:to>
                                    </p:set>
                                    <p:animEffect transition="in" filter="fade">
                                      <p:cBhvr>
                                        <p:cTn id="37" dur="500"/>
                                        <p:tgtEl>
                                          <p:spTgt spid="1435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4351"/>
                                        </p:tgtEl>
                                        <p:attrNameLst>
                                          <p:attrName>style.visibility</p:attrName>
                                        </p:attrNameLst>
                                      </p:cBhvr>
                                      <p:to>
                                        <p:strVal val="visible"/>
                                      </p:to>
                                    </p:set>
                                    <p:animEffect transition="in" filter="fade">
                                      <p:cBhvr>
                                        <p:cTn id="40" dur="500"/>
                                        <p:tgtEl>
                                          <p:spTgt spid="14351"/>
                                        </p:tgtEl>
                                      </p:cBhvr>
                                    </p:animEffect>
                                  </p:childTnLst>
                                </p:cTn>
                              </p:par>
                              <p:par>
                                <p:cTn id="41" presetID="10" presetClass="entr" presetSubtype="0"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par>
                                <p:cTn id="47" presetID="10" presetClass="entr" presetSubtype="0" fill="hold"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4355"/>
                                        </p:tgtEl>
                                        <p:attrNameLst>
                                          <p:attrName>style.visibility</p:attrName>
                                        </p:attrNameLst>
                                      </p:cBhvr>
                                      <p:to>
                                        <p:strVal val="visible"/>
                                      </p:to>
                                    </p:set>
                                    <p:animEffect transition="in" filter="fade">
                                      <p:cBhvr>
                                        <p:cTn id="52" dur="500"/>
                                        <p:tgtEl>
                                          <p:spTgt spid="1435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4356"/>
                                        </p:tgtEl>
                                        <p:attrNameLst>
                                          <p:attrName>style.visibility</p:attrName>
                                        </p:attrNameLst>
                                      </p:cBhvr>
                                      <p:to>
                                        <p:strVal val="visible"/>
                                      </p:to>
                                    </p:set>
                                    <p:animEffect transition="in" filter="fade">
                                      <p:cBhvr>
                                        <p:cTn id="55" dur="500"/>
                                        <p:tgtEl>
                                          <p:spTgt spid="14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4349" grpId="0"/>
      <p:bldP spid="14350" grpId="0"/>
      <p:bldP spid="14351" grpId="0"/>
      <p:bldP spid="14355" grpId="0"/>
      <p:bldP spid="1435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框 23"/>
          <p:cNvSpPr txBox="1">
            <a:spLocks noChangeArrowheads="1"/>
          </p:cNvSpPr>
          <p:nvPr/>
        </p:nvSpPr>
        <p:spPr bwMode="auto">
          <a:xfrm>
            <a:off x="739775" y="298450"/>
            <a:ext cx="23314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人力资源管理计划</a:t>
            </a:r>
          </a:p>
        </p:txBody>
      </p:sp>
      <p:grpSp>
        <p:nvGrpSpPr>
          <p:cNvPr id="1126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2" name="组合 1">
            <a:extLst>
              <a:ext uri="{FF2B5EF4-FFF2-40B4-BE49-F238E27FC236}">
                <a16:creationId xmlns:a16="http://schemas.microsoft.com/office/drawing/2014/main" xmlns="" id="{23ADEC90-1B4D-449A-9735-B335F0DE04DD}"/>
              </a:ext>
            </a:extLst>
          </p:cNvPr>
          <p:cNvGrpSpPr/>
          <p:nvPr/>
        </p:nvGrpSpPr>
        <p:grpSpPr>
          <a:xfrm>
            <a:off x="1332400" y="1494541"/>
            <a:ext cx="1280160" cy="1280160"/>
            <a:chOff x="1019175" y="2066925"/>
            <a:chExt cx="1828800" cy="1828800"/>
          </a:xfrm>
        </p:grpSpPr>
        <p:sp>
          <p:nvSpPr>
            <p:cNvPr id="6" name="Oval 1"/>
            <p:cNvSpPr/>
            <p:nvPr/>
          </p:nvSpPr>
          <p:spPr>
            <a:xfrm>
              <a:off x="1019175" y="2066925"/>
              <a:ext cx="1828800" cy="1828800"/>
            </a:xfrm>
            <a:prstGeom prst="ellipse">
              <a:avLst/>
            </a:prstGeom>
            <a:noFill/>
            <a:ln w="3175" cmpd="sng">
              <a:solidFill>
                <a:srgbClr val="F04077"/>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a:ea typeface="+mn-ea"/>
                <a:cs typeface="+mn-cs"/>
              </a:endParaRPr>
            </a:p>
          </p:txBody>
        </p:sp>
        <p:sp>
          <p:nvSpPr>
            <p:cNvPr id="7" name="Oval 5"/>
            <p:cNvSpPr/>
            <p:nvPr/>
          </p:nvSpPr>
          <p:spPr>
            <a:xfrm>
              <a:off x="1155700" y="2203450"/>
              <a:ext cx="1555750" cy="1555750"/>
            </a:xfrm>
            <a:prstGeom prst="ellipse">
              <a:avLst/>
            </a:prstGeom>
            <a:noFill/>
            <a:ln w="3175" cmpd="sng">
              <a:solidFill>
                <a:srgbClr val="F04077"/>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刘祺</a:t>
              </a:r>
            </a:p>
          </p:txBody>
        </p:sp>
        <p:sp>
          <p:nvSpPr>
            <p:cNvPr id="8" name="Arc 6"/>
            <p:cNvSpPr/>
            <p:nvPr/>
          </p:nvSpPr>
          <p:spPr>
            <a:xfrm>
              <a:off x="1090613" y="2138363"/>
              <a:ext cx="1685925" cy="1685925"/>
            </a:xfrm>
            <a:prstGeom prst="arc">
              <a:avLst>
                <a:gd name="adj1" fmla="val 16200000"/>
                <a:gd name="adj2" fmla="val 8631227"/>
              </a:avLst>
            </a:prstGeom>
            <a:noFill/>
            <a:ln w="127000" cmpd="sng">
              <a:solidFill>
                <a:srgbClr val="F04077"/>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solidFill>
                    <a:srgbClr val="FDFDFD">
                      <a:alpha val="30000"/>
                    </a:srgbClr>
                  </a:solidFill>
                </a:ln>
                <a:solidFill>
                  <a:prstClr val="black"/>
                </a:solidFill>
                <a:effectLst/>
                <a:uLnTx/>
                <a:uFillTx/>
                <a:latin typeface="Calibri"/>
                <a:ea typeface="+mn-ea"/>
                <a:cs typeface="+mn-cs"/>
              </a:endParaRPr>
            </a:p>
          </p:txBody>
        </p:sp>
      </p:grpSp>
      <p:sp>
        <p:nvSpPr>
          <p:cNvPr id="9" name="Oval 7"/>
          <p:cNvSpPr/>
          <p:nvPr/>
        </p:nvSpPr>
        <p:spPr>
          <a:xfrm>
            <a:off x="3466550" y="1520561"/>
            <a:ext cx="1281600" cy="1281600"/>
          </a:xfrm>
          <a:prstGeom prst="ellipse">
            <a:avLst/>
          </a:prstGeom>
          <a:noFill/>
          <a:ln w="3175" cmpd="sng">
            <a:solidFill>
              <a:srgbClr val="F8D845"/>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a:ea typeface="+mn-ea"/>
              <a:cs typeface="+mn-cs"/>
            </a:endParaRPr>
          </a:p>
        </p:txBody>
      </p:sp>
      <p:sp>
        <p:nvSpPr>
          <p:cNvPr id="10" name="Oval 8"/>
          <p:cNvSpPr/>
          <p:nvPr/>
        </p:nvSpPr>
        <p:spPr>
          <a:xfrm>
            <a:off x="3562225" y="1616236"/>
            <a:ext cx="1090250" cy="1090250"/>
          </a:xfrm>
          <a:prstGeom prst="ellipse">
            <a:avLst/>
          </a:prstGeom>
          <a:noFill/>
          <a:ln w="3175" cmpd="sng">
            <a:solidFill>
              <a:srgbClr val="F8D845"/>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陈铭阳</a:t>
            </a:r>
          </a:p>
        </p:txBody>
      </p:sp>
      <p:sp>
        <p:nvSpPr>
          <p:cNvPr id="11" name="Arc 11"/>
          <p:cNvSpPr/>
          <p:nvPr/>
        </p:nvSpPr>
        <p:spPr>
          <a:xfrm>
            <a:off x="3516613" y="1570624"/>
            <a:ext cx="1181475" cy="1181475"/>
          </a:xfrm>
          <a:prstGeom prst="arc">
            <a:avLst>
              <a:gd name="adj1" fmla="val 16200000"/>
              <a:gd name="adj2" fmla="val 19517212"/>
            </a:avLst>
          </a:prstGeom>
          <a:noFill/>
          <a:ln w="127000" cmpd="sng">
            <a:solidFill>
              <a:srgbClr val="F8D845"/>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solidFill>
                  <a:srgbClr val="FDFDFD">
                    <a:alpha val="30000"/>
                  </a:srgbClr>
                </a:solidFill>
              </a:ln>
              <a:solidFill>
                <a:prstClr val="black"/>
              </a:solidFill>
              <a:effectLst/>
              <a:uLnTx/>
              <a:uFillTx/>
              <a:latin typeface="Calibri"/>
              <a:ea typeface="+mn-ea"/>
              <a:cs typeface="+mn-cs"/>
            </a:endParaRPr>
          </a:p>
        </p:txBody>
      </p:sp>
      <p:grpSp>
        <p:nvGrpSpPr>
          <p:cNvPr id="4" name="组合 3">
            <a:extLst>
              <a:ext uri="{FF2B5EF4-FFF2-40B4-BE49-F238E27FC236}">
                <a16:creationId xmlns:a16="http://schemas.microsoft.com/office/drawing/2014/main" xmlns="" id="{74DBA90C-17ED-4D61-88ED-6A0010D7EF91}"/>
              </a:ext>
            </a:extLst>
          </p:cNvPr>
          <p:cNvGrpSpPr/>
          <p:nvPr/>
        </p:nvGrpSpPr>
        <p:grpSpPr>
          <a:xfrm>
            <a:off x="5600700" y="1519121"/>
            <a:ext cx="1281600" cy="1281600"/>
            <a:chOff x="6569075" y="2066925"/>
            <a:chExt cx="1828800" cy="1828800"/>
          </a:xfrm>
        </p:grpSpPr>
        <p:sp>
          <p:nvSpPr>
            <p:cNvPr id="12" name="Oval 13"/>
            <p:cNvSpPr/>
            <p:nvPr/>
          </p:nvSpPr>
          <p:spPr>
            <a:xfrm>
              <a:off x="6569075" y="2066925"/>
              <a:ext cx="1828800" cy="1828800"/>
            </a:xfrm>
            <a:prstGeom prst="ellipse">
              <a:avLst/>
            </a:prstGeom>
            <a:noFill/>
            <a:ln w="3175" cmpd="sng">
              <a:solidFill>
                <a:srgbClr val="BF55D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a:ea typeface="+mn-ea"/>
                <a:cs typeface="+mn-cs"/>
              </a:endParaRPr>
            </a:p>
          </p:txBody>
        </p:sp>
        <p:sp>
          <p:nvSpPr>
            <p:cNvPr id="13" name="Oval 14"/>
            <p:cNvSpPr/>
            <p:nvPr/>
          </p:nvSpPr>
          <p:spPr>
            <a:xfrm>
              <a:off x="6705600" y="2203450"/>
              <a:ext cx="1555750" cy="1555750"/>
            </a:xfrm>
            <a:prstGeom prst="ellipse">
              <a:avLst/>
            </a:prstGeom>
            <a:noFill/>
            <a:ln w="3175" cmpd="sng">
              <a:solidFill>
                <a:srgbClr val="BF55D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赵唯皓</a:t>
              </a:r>
            </a:p>
          </p:txBody>
        </p:sp>
        <p:sp>
          <p:nvSpPr>
            <p:cNvPr id="14" name="Arc 15"/>
            <p:cNvSpPr/>
            <p:nvPr/>
          </p:nvSpPr>
          <p:spPr>
            <a:xfrm>
              <a:off x="6640513" y="2138363"/>
              <a:ext cx="1685925" cy="1685925"/>
            </a:xfrm>
            <a:prstGeom prst="arc">
              <a:avLst>
                <a:gd name="adj1" fmla="val 16200000"/>
                <a:gd name="adj2" fmla="val 12510888"/>
              </a:avLst>
            </a:prstGeom>
            <a:noFill/>
            <a:ln w="127000" cmpd="sng">
              <a:solidFill>
                <a:srgbClr val="BF55D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solidFill>
                    <a:srgbClr val="FDFDFD">
                      <a:alpha val="30000"/>
                    </a:srgbClr>
                  </a:solidFill>
                </a:ln>
                <a:solidFill>
                  <a:prstClr val="black"/>
                </a:solidFill>
                <a:effectLst/>
                <a:uLnTx/>
                <a:uFillTx/>
                <a:latin typeface="Calibri"/>
                <a:ea typeface="+mn-ea"/>
                <a:cs typeface="+mn-cs"/>
              </a:endParaRPr>
            </a:p>
          </p:txBody>
        </p:sp>
      </p:grpSp>
      <p:grpSp>
        <p:nvGrpSpPr>
          <p:cNvPr id="5" name="组合 4">
            <a:extLst>
              <a:ext uri="{FF2B5EF4-FFF2-40B4-BE49-F238E27FC236}">
                <a16:creationId xmlns:a16="http://schemas.microsoft.com/office/drawing/2014/main" xmlns="" id="{F3F1283E-36DD-4BC8-BEEB-AB1702DE53A5}"/>
              </a:ext>
            </a:extLst>
          </p:cNvPr>
          <p:cNvGrpSpPr/>
          <p:nvPr/>
        </p:nvGrpSpPr>
        <p:grpSpPr>
          <a:xfrm>
            <a:off x="7734850" y="1519121"/>
            <a:ext cx="1281600" cy="1281600"/>
            <a:chOff x="9344025" y="2066925"/>
            <a:chExt cx="1828800" cy="1828800"/>
          </a:xfrm>
        </p:grpSpPr>
        <p:sp>
          <p:nvSpPr>
            <p:cNvPr id="15" name="Oval 16"/>
            <p:cNvSpPr/>
            <p:nvPr/>
          </p:nvSpPr>
          <p:spPr>
            <a:xfrm>
              <a:off x="9344025" y="2066925"/>
              <a:ext cx="1828800" cy="1828800"/>
            </a:xfrm>
            <a:prstGeom prst="ellipse">
              <a:avLst/>
            </a:prstGeom>
            <a:noFill/>
            <a:ln w="3175" cmpd="sng">
              <a:solidFill>
                <a:srgbClr val="F77258"/>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a:ea typeface="+mn-ea"/>
                <a:cs typeface="+mn-cs"/>
              </a:endParaRPr>
            </a:p>
          </p:txBody>
        </p:sp>
        <p:sp>
          <p:nvSpPr>
            <p:cNvPr id="16" name="Oval 17"/>
            <p:cNvSpPr/>
            <p:nvPr/>
          </p:nvSpPr>
          <p:spPr>
            <a:xfrm>
              <a:off x="9480550" y="2203450"/>
              <a:ext cx="1555750" cy="1555750"/>
            </a:xfrm>
            <a:prstGeom prst="ellipse">
              <a:avLst/>
            </a:prstGeom>
            <a:noFill/>
            <a:ln w="3175" cmpd="sng">
              <a:solidFill>
                <a:srgbClr val="F77258"/>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赵佳锋</a:t>
              </a:r>
            </a:p>
          </p:txBody>
        </p:sp>
        <p:sp>
          <p:nvSpPr>
            <p:cNvPr id="17" name="Arc 18"/>
            <p:cNvSpPr/>
            <p:nvPr/>
          </p:nvSpPr>
          <p:spPr>
            <a:xfrm>
              <a:off x="9415463" y="2138363"/>
              <a:ext cx="1685925" cy="1685925"/>
            </a:xfrm>
            <a:prstGeom prst="arc">
              <a:avLst>
                <a:gd name="adj1" fmla="val 16200000"/>
                <a:gd name="adj2" fmla="val 4817729"/>
              </a:avLst>
            </a:prstGeom>
            <a:noFill/>
            <a:ln w="127000" cmpd="sng">
              <a:solidFill>
                <a:srgbClr val="F77258"/>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solidFill>
                    <a:srgbClr val="FDFDFD">
                      <a:alpha val="30000"/>
                    </a:srgbClr>
                  </a:solidFill>
                </a:ln>
                <a:solidFill>
                  <a:prstClr val="black"/>
                </a:solidFill>
                <a:effectLst/>
                <a:uLnTx/>
                <a:uFillTx/>
                <a:latin typeface="Calibri"/>
                <a:ea typeface="+mn-ea"/>
                <a:cs typeface="+mn-cs"/>
              </a:endParaRPr>
            </a:p>
          </p:txBody>
        </p:sp>
      </p:grpSp>
      <p:sp>
        <p:nvSpPr>
          <p:cNvPr id="11290" name="矩形 18"/>
          <p:cNvSpPr>
            <a:spLocks noChangeArrowheads="1"/>
          </p:cNvSpPr>
          <p:nvPr/>
        </p:nvSpPr>
        <p:spPr bwMode="auto">
          <a:xfrm>
            <a:off x="1182639" y="3163895"/>
            <a:ext cx="1579682" cy="230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ctr"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领导项目团队、执行和管理团队、负责软件的交付工作。负责软件设计并撰写软件设计报告。参与文档编写。主持每周的讨论会以及团内沟通工作，递交每周小组作业。</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pic>
        <p:nvPicPr>
          <p:cNvPr id="30" name="图片 29">
            <a:extLst>
              <a:ext uri="{FF2B5EF4-FFF2-40B4-BE49-F238E27FC236}">
                <a16:creationId xmlns:a16="http://schemas.microsoft.com/office/drawing/2014/main" xmlns="" id="{74E3194D-6DEA-456E-A083-A712E01D81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36" name="Oval 16">
            <a:extLst>
              <a:ext uri="{FF2B5EF4-FFF2-40B4-BE49-F238E27FC236}">
                <a16:creationId xmlns:a16="http://schemas.microsoft.com/office/drawing/2014/main" xmlns="" id="{1610F244-0401-4D04-839B-2A8696E77CBE}"/>
              </a:ext>
            </a:extLst>
          </p:cNvPr>
          <p:cNvSpPr/>
          <p:nvPr/>
        </p:nvSpPr>
        <p:spPr>
          <a:xfrm>
            <a:off x="9869000" y="1518574"/>
            <a:ext cx="1281600" cy="1281600"/>
          </a:xfrm>
          <a:prstGeom prst="ellipse">
            <a:avLst/>
          </a:prstGeom>
          <a:noFill/>
          <a:ln w="3175" cmpd="sng">
            <a:solidFill>
              <a:srgbClr val="2DCCDF"/>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a:ea typeface="+mn-ea"/>
              <a:cs typeface="+mn-cs"/>
            </a:endParaRPr>
          </a:p>
        </p:txBody>
      </p:sp>
      <p:sp>
        <p:nvSpPr>
          <p:cNvPr id="37" name="Oval 17">
            <a:extLst>
              <a:ext uri="{FF2B5EF4-FFF2-40B4-BE49-F238E27FC236}">
                <a16:creationId xmlns:a16="http://schemas.microsoft.com/office/drawing/2014/main" xmlns="" id="{202F2332-0AEF-4A14-883A-ADC001466E4E}"/>
              </a:ext>
            </a:extLst>
          </p:cNvPr>
          <p:cNvSpPr/>
          <p:nvPr/>
        </p:nvSpPr>
        <p:spPr>
          <a:xfrm>
            <a:off x="9974614" y="1614796"/>
            <a:ext cx="1090250" cy="1090250"/>
          </a:xfrm>
          <a:prstGeom prst="ellipse">
            <a:avLst/>
          </a:prstGeom>
          <a:noFill/>
          <a:ln w="3175" cmpd="sng">
            <a:solidFill>
              <a:srgbClr val="2DCCDF"/>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蓝舒雯</a:t>
            </a:r>
          </a:p>
        </p:txBody>
      </p:sp>
      <p:sp>
        <p:nvSpPr>
          <p:cNvPr id="40" name="矩形 18">
            <a:extLst>
              <a:ext uri="{FF2B5EF4-FFF2-40B4-BE49-F238E27FC236}">
                <a16:creationId xmlns:a16="http://schemas.microsoft.com/office/drawing/2014/main" xmlns="" id="{0264183D-526D-41B1-BF76-7BE156469F4A}"/>
              </a:ext>
            </a:extLst>
          </p:cNvPr>
          <p:cNvSpPr>
            <a:spLocks noChangeArrowheads="1"/>
          </p:cNvSpPr>
          <p:nvPr/>
        </p:nvSpPr>
        <p:spPr bwMode="auto">
          <a:xfrm>
            <a:off x="3317509" y="3163895"/>
            <a:ext cx="1579682" cy="2563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ctr"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在软件项目开发过程中进行的人员。负责制定配置管理计划，针对项目进行配置库的规划；搭建配置管理环境，建立和维护配置库，保证配置库稳定运行。对界面美工负主要责任。</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41" name="矩形 18">
            <a:extLst>
              <a:ext uri="{FF2B5EF4-FFF2-40B4-BE49-F238E27FC236}">
                <a16:creationId xmlns:a16="http://schemas.microsoft.com/office/drawing/2014/main" xmlns="" id="{2BBC82D1-4D51-4BA0-BA59-83D7227DEF96}"/>
              </a:ext>
            </a:extLst>
          </p:cNvPr>
          <p:cNvSpPr>
            <a:spLocks noChangeArrowheads="1"/>
          </p:cNvSpPr>
          <p:nvPr/>
        </p:nvSpPr>
        <p:spPr bwMode="auto">
          <a:xfrm>
            <a:off x="5450939" y="3163895"/>
            <a:ext cx="1579682" cy="1787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ctr"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负责制定配置管理计划，针对项目进行配置库的规划；搭建配置管理环境，建立和维护配置库，保证配置库稳定运行。参与文档编写。</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42" name="矩形 18">
            <a:extLst>
              <a:ext uri="{FF2B5EF4-FFF2-40B4-BE49-F238E27FC236}">
                <a16:creationId xmlns:a16="http://schemas.microsoft.com/office/drawing/2014/main" xmlns="" id="{96959AD1-CBAA-4FD0-A6EB-26DC81779E15}"/>
              </a:ext>
            </a:extLst>
          </p:cNvPr>
          <p:cNvSpPr>
            <a:spLocks noChangeArrowheads="1"/>
          </p:cNvSpPr>
          <p:nvPr/>
        </p:nvSpPr>
        <p:spPr bwMode="auto">
          <a:xfrm>
            <a:off x="7585809" y="3167147"/>
            <a:ext cx="1579682" cy="1787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ctr"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整理需求分析并撰写需求分析报告、维护并及时修改和发布已更新技术文档。参与软件设计开发，参与文档编写及软件设计开发。</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43" name="矩形 18">
            <a:extLst>
              <a:ext uri="{FF2B5EF4-FFF2-40B4-BE49-F238E27FC236}">
                <a16:creationId xmlns:a16="http://schemas.microsoft.com/office/drawing/2014/main" xmlns="" id="{56CC3997-4B7E-4FA5-821F-967C11DC6D44}"/>
              </a:ext>
            </a:extLst>
          </p:cNvPr>
          <p:cNvSpPr>
            <a:spLocks noChangeArrowheads="1"/>
          </p:cNvSpPr>
          <p:nvPr/>
        </p:nvSpPr>
        <p:spPr bwMode="auto">
          <a:xfrm>
            <a:off x="9719959" y="3163895"/>
            <a:ext cx="1579682" cy="1787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ctr"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做会议记录。对文档进行审阅并给项目经理提出修改意见。整理需求分析并撰写需求分析报告、维护并及时修改。</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49" name="Arc 11">
            <a:extLst>
              <a:ext uri="{FF2B5EF4-FFF2-40B4-BE49-F238E27FC236}">
                <a16:creationId xmlns:a16="http://schemas.microsoft.com/office/drawing/2014/main" xmlns="" id="{461455EF-DAE4-4996-A73A-EBA06A50516D}"/>
              </a:ext>
            </a:extLst>
          </p:cNvPr>
          <p:cNvSpPr/>
          <p:nvPr/>
        </p:nvSpPr>
        <p:spPr>
          <a:xfrm rot="8117043">
            <a:off x="9929369" y="1593226"/>
            <a:ext cx="1181475" cy="1181475"/>
          </a:xfrm>
          <a:prstGeom prst="arc">
            <a:avLst>
              <a:gd name="adj1" fmla="val 16200000"/>
              <a:gd name="adj2" fmla="val 19517212"/>
            </a:avLst>
          </a:prstGeom>
          <a:noFill/>
          <a:ln w="127000" cmpd="sng">
            <a:solidFill>
              <a:srgbClr val="2DCCDF"/>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solidFill>
                  <a:srgbClr val="FDFDFD">
                    <a:alpha val="30000"/>
                  </a:srgbClr>
                </a:solidFill>
              </a:ln>
              <a:solidFill>
                <a:prstClr val="black"/>
              </a:solidFill>
              <a:effectLst/>
              <a:uLnTx/>
              <a:uFillTx/>
              <a:latin typeface="Calibri"/>
              <a:ea typeface="+mn-ea"/>
              <a:cs typeface="+mn-cs"/>
            </a:endParaRPr>
          </a:p>
        </p:txBody>
      </p:sp>
      <p:sp>
        <p:nvSpPr>
          <p:cNvPr id="50" name="Arc 11">
            <a:extLst>
              <a:ext uri="{FF2B5EF4-FFF2-40B4-BE49-F238E27FC236}">
                <a16:creationId xmlns:a16="http://schemas.microsoft.com/office/drawing/2014/main" xmlns="" id="{F621D79A-9C62-4D31-BF79-CD4C0CF433F2}"/>
              </a:ext>
            </a:extLst>
          </p:cNvPr>
          <p:cNvSpPr/>
          <p:nvPr/>
        </p:nvSpPr>
        <p:spPr>
          <a:xfrm rot="10800000">
            <a:off x="9911882" y="1581540"/>
            <a:ext cx="1181475" cy="1181475"/>
          </a:xfrm>
          <a:prstGeom prst="arc">
            <a:avLst>
              <a:gd name="adj1" fmla="val 16200000"/>
              <a:gd name="adj2" fmla="val 19517212"/>
            </a:avLst>
          </a:prstGeom>
          <a:noFill/>
          <a:ln w="127000" cmpd="sng">
            <a:solidFill>
              <a:srgbClr val="2DCCDF"/>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solidFill>
                  <a:srgbClr val="FDFDFD">
                    <a:alpha val="30000"/>
                  </a:srgbClr>
                </a:solid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403747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20" name="图片 19">
            <a:extLst>
              <a:ext uri="{FF2B5EF4-FFF2-40B4-BE49-F238E27FC236}">
                <a16:creationId xmlns:a16="http://schemas.microsoft.com/office/drawing/2014/main" xmlns="" id="{9842ADBF-004C-4820-9003-5C613ADA7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grpSp>
        <p:nvGrpSpPr>
          <p:cNvPr id="26" name="组合 1">
            <a:extLst>
              <a:ext uri="{FF2B5EF4-FFF2-40B4-BE49-F238E27FC236}">
                <a16:creationId xmlns:a16="http://schemas.microsoft.com/office/drawing/2014/main" xmlns="" id="{852872A5-20B9-4A94-8A9D-7860E4668CED}"/>
              </a:ext>
            </a:extLst>
          </p:cNvPr>
          <p:cNvGrpSpPr/>
          <p:nvPr/>
        </p:nvGrpSpPr>
        <p:grpSpPr bwMode="auto">
          <a:xfrm>
            <a:off x="5222875" y="2244725"/>
            <a:ext cx="6473308" cy="2233613"/>
            <a:chOff x="5222408" y="2405563"/>
            <a:chExt cx="6474281" cy="2232768"/>
          </a:xfrm>
        </p:grpSpPr>
        <p:grpSp>
          <p:nvGrpSpPr>
            <p:cNvPr id="27" name="组合 17">
              <a:extLst>
                <a:ext uri="{FF2B5EF4-FFF2-40B4-BE49-F238E27FC236}">
                  <a16:creationId xmlns:a16="http://schemas.microsoft.com/office/drawing/2014/main" xmlns="" id="{2F64D2A0-403F-4205-BFBA-C2081A7C6598}"/>
                </a:ext>
              </a:extLst>
            </p:cNvPr>
            <p:cNvGrpSpPr/>
            <p:nvPr/>
          </p:nvGrpSpPr>
          <p:grpSpPr bwMode="auto">
            <a:xfrm>
              <a:off x="5226064" y="2405563"/>
              <a:ext cx="6470625" cy="1772715"/>
              <a:chOff x="271019" y="2420002"/>
              <a:chExt cx="6470625" cy="1772715"/>
            </a:xfrm>
          </p:grpSpPr>
          <p:sp>
            <p:nvSpPr>
              <p:cNvPr id="29" name="文本框 18">
                <a:extLst>
                  <a:ext uri="{FF2B5EF4-FFF2-40B4-BE49-F238E27FC236}">
                    <a16:creationId xmlns:a16="http://schemas.microsoft.com/office/drawing/2014/main" xmlns=""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06</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a16="http://schemas.microsoft.com/office/drawing/2014/main" xmlns="" id="{D6164B3C-15CD-483E-821B-729E9877CD96}"/>
                  </a:ext>
                </a:extLst>
              </p:cNvPr>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5400" b="1" dirty="0">
                    <a:solidFill>
                      <a:srgbClr val="F77258"/>
                    </a:solidFill>
                    <a:latin typeface="微软雅黑" panose="020B0503020204020204" pitchFamily="34" charset="-122"/>
                    <a:ea typeface="微软雅黑" panose="020B0503020204020204" pitchFamily="34" charset="-122"/>
                  </a:rPr>
                  <a:t>沟通管理计划</a:t>
                </a:r>
              </a:p>
            </p:txBody>
          </p:sp>
        </p:grpSp>
        <p:sp>
          <p:nvSpPr>
            <p:cNvPr id="28" name="文本框 20">
              <a:extLst>
                <a:ext uri="{FF2B5EF4-FFF2-40B4-BE49-F238E27FC236}">
                  <a16:creationId xmlns:a16="http://schemas.microsoft.com/office/drawing/2014/main" xmlns="" id="{C1650AEA-8FEC-427E-8CDF-C4F7414B9B49}"/>
                </a:ext>
              </a:extLst>
            </p:cNvPr>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en-US" altLang="zh-CN" sz="1600" dirty="0">
                  <a:solidFill>
                    <a:srgbClr val="353A3E"/>
                  </a:solidFill>
                  <a:latin typeface="微软雅黑" panose="020B0503020204020204" pitchFamily="34" charset="-122"/>
                  <a:ea typeface="微软雅黑" panose="020B0503020204020204" pitchFamily="34" charset="-122"/>
                </a:rPr>
                <a:t>COMMUNICATION MANAGEMENT PLAN</a:t>
              </a:r>
              <a:endParaRPr lang="zh-CN" altLang="en-US" sz="1600" dirty="0">
                <a:solidFill>
                  <a:srgbClr val="353A3E"/>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9867635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randombar(horizontal)">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沟通管理计划</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 name="Oval 11"/>
          <p:cNvSpPr/>
          <p:nvPr/>
        </p:nvSpPr>
        <p:spPr>
          <a:xfrm>
            <a:off x="687186" y="1995486"/>
            <a:ext cx="765175" cy="765175"/>
          </a:xfrm>
          <a:prstGeom prst="ellipse">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8" name="Pie 13"/>
          <p:cNvSpPr/>
          <p:nvPr/>
        </p:nvSpPr>
        <p:spPr>
          <a:xfrm>
            <a:off x="687186" y="1995486"/>
            <a:ext cx="765175" cy="765175"/>
          </a:xfrm>
          <a:prstGeom prst="pie">
            <a:avLst>
              <a:gd name="adj1" fmla="val 2818501"/>
              <a:gd name="adj2" fmla="val 16200000"/>
            </a:avLst>
          </a:pr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0" name="Oval 16"/>
          <p:cNvSpPr/>
          <p:nvPr/>
        </p:nvSpPr>
        <p:spPr>
          <a:xfrm>
            <a:off x="10147853" y="3703661"/>
            <a:ext cx="765175" cy="765175"/>
          </a:xfrm>
          <a:prstGeom prst="ellipse">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1" name="Pie 17"/>
          <p:cNvSpPr/>
          <p:nvPr/>
        </p:nvSpPr>
        <p:spPr>
          <a:xfrm>
            <a:off x="10147853" y="3703661"/>
            <a:ext cx="765175" cy="765175"/>
          </a:xfrm>
          <a:prstGeom prst="pie">
            <a:avLst>
              <a:gd name="adj1" fmla="val 18836191"/>
              <a:gd name="adj2" fmla="val 16200000"/>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3" name="Oval 20"/>
          <p:cNvSpPr/>
          <p:nvPr/>
        </p:nvSpPr>
        <p:spPr>
          <a:xfrm>
            <a:off x="1979275" y="5203272"/>
            <a:ext cx="765175" cy="765175"/>
          </a:xfrm>
          <a:prstGeom prst="ellipse">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4" name="Pie 21"/>
          <p:cNvSpPr/>
          <p:nvPr/>
        </p:nvSpPr>
        <p:spPr>
          <a:xfrm>
            <a:off x="1979275" y="5203272"/>
            <a:ext cx="765175" cy="765175"/>
          </a:xfrm>
          <a:prstGeom prst="pie">
            <a:avLst>
              <a:gd name="adj1" fmla="val 6142937"/>
              <a:gd name="adj2" fmla="val 16200000"/>
            </a:avLst>
          </a:prstGeom>
          <a:solidFill>
            <a:srgbClr val="BF55DB"/>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grpSp>
        <p:nvGrpSpPr>
          <p:cNvPr id="15374" name="组合 15"/>
          <p:cNvGrpSpPr/>
          <p:nvPr/>
        </p:nvGrpSpPr>
        <p:grpSpPr bwMode="auto">
          <a:xfrm>
            <a:off x="1657149" y="1973261"/>
            <a:ext cx="8520521" cy="1859610"/>
            <a:chOff x="6964391" y="2269638"/>
            <a:chExt cx="2370109" cy="4619904"/>
          </a:xfrm>
        </p:grpSpPr>
        <p:sp>
          <p:nvSpPr>
            <p:cNvPr id="15382" name="矩形 16"/>
            <p:cNvSpPr>
              <a:spLocks noChangeArrowheads="1"/>
            </p:cNvSpPr>
            <p:nvPr/>
          </p:nvSpPr>
          <p:spPr bwMode="auto">
            <a:xfrm>
              <a:off x="6964391" y="3033672"/>
              <a:ext cx="2370109" cy="3855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找到软件工程系列课程的老师，第一次和他们单独约谈，约的形式多样，通过微信、电话、邮件、当面等确定约谈的时间和地点。通过交谈记录下他们的需求，回去总结思考后，再进行第二次的约谈，这次找个时间，约到尽可能多（最好全体上软件工程系列课程的老师）。第二次的约谈，相当于一个需求讨论的会议，互相商讨还有什么不足的，再进行增改。在第一次、第二次约谈中间还可以进行电话、微信、邮件等方式进行沟通详细交流。</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15383" name="TextBox 13"/>
            <p:cNvSpPr txBox="1">
              <a:spLocks noChangeArrowheads="1"/>
            </p:cNvSpPr>
            <p:nvPr/>
          </p:nvSpPr>
          <p:spPr bwMode="auto">
            <a:xfrm>
              <a:off x="6964391" y="2269638"/>
              <a:ext cx="1841403" cy="246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第一种客户为教师</a:t>
              </a:r>
              <a:endParaRPr kumimoji="0" lang="en-US" altLang="zh-CN" sz="16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15375" name="组合 18"/>
          <p:cNvGrpSpPr/>
          <p:nvPr/>
        </p:nvGrpSpPr>
        <p:grpSpPr bwMode="auto">
          <a:xfrm>
            <a:off x="4469923" y="3717613"/>
            <a:ext cx="5677930" cy="1309978"/>
            <a:chOff x="6964391" y="2294664"/>
            <a:chExt cx="2370109" cy="2349696"/>
          </a:xfrm>
        </p:grpSpPr>
        <p:sp>
          <p:nvSpPr>
            <p:cNvPr id="15380" name="矩形 19"/>
            <p:cNvSpPr>
              <a:spLocks noChangeArrowheads="1"/>
            </p:cNvSpPr>
            <p:nvPr/>
          </p:nvSpPr>
          <p:spPr bwMode="auto">
            <a:xfrm>
              <a:off x="6964391" y="2856647"/>
              <a:ext cx="2370109" cy="178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首先制作一份关于软件工程系列课程教学辅助网站需求问卷调查，发放到朋友圈，收集数据。再约</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10</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位以上的同学进行需求的沟通，由于是同学，约起来方便，所以选择面谈，记录被访者的意见。</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15381" name="TextBox 13"/>
            <p:cNvSpPr txBox="1">
              <a:spLocks noChangeArrowheads="1"/>
            </p:cNvSpPr>
            <p:nvPr/>
          </p:nvSpPr>
          <p:spPr bwMode="auto">
            <a:xfrm>
              <a:off x="7044872" y="2294664"/>
              <a:ext cx="2209147" cy="441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r" fontAlgn="base">
                <a:spcBef>
                  <a:spcPct val="20000"/>
                </a:spcBef>
                <a:spcAft>
                  <a:spcPct val="0"/>
                </a:spcAft>
                <a:defRPr/>
              </a:pP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第二种客户为学生</a:t>
              </a:r>
              <a:endParaRPr kumimoji="0" lang="en-US" altLang="zh-CN" sz="16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15376" name="组合 21"/>
          <p:cNvGrpSpPr/>
          <p:nvPr/>
        </p:nvGrpSpPr>
        <p:grpSpPr bwMode="auto">
          <a:xfrm>
            <a:off x="2949237" y="5181045"/>
            <a:ext cx="7019713" cy="809797"/>
            <a:chOff x="6964391" y="2269638"/>
            <a:chExt cx="2370109" cy="809759"/>
          </a:xfrm>
        </p:grpSpPr>
        <p:sp>
          <p:nvSpPr>
            <p:cNvPr id="15378" name="矩形 22"/>
            <p:cNvSpPr>
              <a:spLocks noChangeArrowheads="1"/>
            </p:cNvSpPr>
            <p:nvPr/>
          </p:nvSpPr>
          <p:spPr bwMode="auto">
            <a:xfrm>
              <a:off x="6964391" y="2584284"/>
              <a:ext cx="2370109" cy="49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网上发布问卷调查，搜集信息，随机进行访谈，比如通过微信。</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15379" name="TextBox 13"/>
            <p:cNvSpPr txBox="1">
              <a:spLocks noChangeArrowheads="1"/>
            </p:cNvSpPr>
            <p:nvPr/>
          </p:nvSpPr>
          <p:spPr bwMode="auto">
            <a:xfrm>
              <a:off x="6964391" y="2269638"/>
              <a:ext cx="1990488" cy="246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第三种客户为游客</a:t>
              </a:r>
              <a:endParaRPr kumimoji="0" lang="en-US" altLang="zh-CN" sz="16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pic>
        <p:nvPicPr>
          <p:cNvPr id="27" name="图片 26">
            <a:extLst>
              <a:ext uri="{FF2B5EF4-FFF2-40B4-BE49-F238E27FC236}">
                <a16:creationId xmlns:a16="http://schemas.microsoft.com/office/drawing/2014/main" xmlns="" id="{6130284D-C3AB-41A3-A545-E411D3A84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30" name="文本框 29">
            <a:extLst>
              <a:ext uri="{FF2B5EF4-FFF2-40B4-BE49-F238E27FC236}">
                <a16:creationId xmlns:a16="http://schemas.microsoft.com/office/drawing/2014/main" xmlns="" id="{EC6F4A1E-6547-460D-A4D7-C98F1FDE175E}"/>
              </a:ext>
            </a:extLst>
          </p:cNvPr>
          <p:cNvSpPr txBox="1">
            <a:spLocks noChangeArrowheads="1"/>
          </p:cNvSpPr>
          <p:nvPr/>
        </p:nvSpPr>
        <p:spPr bwMode="auto">
          <a:xfrm>
            <a:off x="4324746" y="1045409"/>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工作任务分解</a:t>
            </a:r>
          </a:p>
        </p:txBody>
      </p:sp>
    </p:spTree>
    <p:extLst>
      <p:ext uri="{BB962C8B-B14F-4D97-AF65-F5344CB8AC3E}">
        <p14:creationId xmlns:p14="http://schemas.microsoft.com/office/powerpoint/2010/main" val="12880395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anim calcmode="lin" valueType="num">
                                      <p:cBhvr>
                                        <p:cTn id="33" dur="1000" fill="hold"/>
                                        <p:tgtEl>
                                          <p:spTgt spid="14"/>
                                        </p:tgtEl>
                                        <p:attrNameLst>
                                          <p:attrName>ppt_x</p:attrName>
                                        </p:attrNameLst>
                                      </p:cBhvr>
                                      <p:tavLst>
                                        <p:tav tm="0">
                                          <p:val>
                                            <p:strVal val="#ppt_x"/>
                                          </p:val>
                                        </p:tav>
                                        <p:tav tm="100000">
                                          <p:val>
                                            <p:strVal val="#ppt_x"/>
                                          </p:val>
                                        </p:tav>
                                      </p:tavLst>
                                    </p:anim>
                                    <p:anim calcmode="lin" valueType="num">
                                      <p:cBhvr>
                                        <p:cTn id="34" dur="1000" fill="hold"/>
                                        <p:tgtEl>
                                          <p:spTgt spid="14"/>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5374"/>
                                        </p:tgtEl>
                                        <p:attrNameLst>
                                          <p:attrName>style.visibility</p:attrName>
                                        </p:attrNameLst>
                                      </p:cBhvr>
                                      <p:to>
                                        <p:strVal val="visible"/>
                                      </p:to>
                                    </p:set>
                                    <p:animEffect transition="in" filter="fade">
                                      <p:cBhvr>
                                        <p:cTn id="37" dur="1000"/>
                                        <p:tgtEl>
                                          <p:spTgt spid="15374"/>
                                        </p:tgtEl>
                                      </p:cBhvr>
                                    </p:animEffect>
                                    <p:anim calcmode="lin" valueType="num">
                                      <p:cBhvr>
                                        <p:cTn id="38" dur="1000" fill="hold"/>
                                        <p:tgtEl>
                                          <p:spTgt spid="15374"/>
                                        </p:tgtEl>
                                        <p:attrNameLst>
                                          <p:attrName>ppt_x</p:attrName>
                                        </p:attrNameLst>
                                      </p:cBhvr>
                                      <p:tavLst>
                                        <p:tav tm="0">
                                          <p:val>
                                            <p:strVal val="#ppt_x"/>
                                          </p:val>
                                        </p:tav>
                                        <p:tav tm="100000">
                                          <p:val>
                                            <p:strVal val="#ppt_x"/>
                                          </p:val>
                                        </p:tav>
                                      </p:tavLst>
                                    </p:anim>
                                    <p:anim calcmode="lin" valueType="num">
                                      <p:cBhvr>
                                        <p:cTn id="39" dur="1000" fill="hold"/>
                                        <p:tgtEl>
                                          <p:spTgt spid="15374"/>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5375"/>
                                        </p:tgtEl>
                                        <p:attrNameLst>
                                          <p:attrName>style.visibility</p:attrName>
                                        </p:attrNameLst>
                                      </p:cBhvr>
                                      <p:to>
                                        <p:strVal val="visible"/>
                                      </p:to>
                                    </p:set>
                                    <p:animEffect transition="in" filter="fade">
                                      <p:cBhvr>
                                        <p:cTn id="42" dur="1000"/>
                                        <p:tgtEl>
                                          <p:spTgt spid="15375"/>
                                        </p:tgtEl>
                                      </p:cBhvr>
                                    </p:animEffect>
                                    <p:anim calcmode="lin" valueType="num">
                                      <p:cBhvr>
                                        <p:cTn id="43" dur="1000" fill="hold"/>
                                        <p:tgtEl>
                                          <p:spTgt spid="15375"/>
                                        </p:tgtEl>
                                        <p:attrNameLst>
                                          <p:attrName>ppt_x</p:attrName>
                                        </p:attrNameLst>
                                      </p:cBhvr>
                                      <p:tavLst>
                                        <p:tav tm="0">
                                          <p:val>
                                            <p:strVal val="#ppt_x"/>
                                          </p:val>
                                        </p:tav>
                                        <p:tav tm="100000">
                                          <p:val>
                                            <p:strVal val="#ppt_x"/>
                                          </p:val>
                                        </p:tav>
                                      </p:tavLst>
                                    </p:anim>
                                    <p:anim calcmode="lin" valueType="num">
                                      <p:cBhvr>
                                        <p:cTn id="44" dur="1000" fill="hold"/>
                                        <p:tgtEl>
                                          <p:spTgt spid="15375"/>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15376"/>
                                        </p:tgtEl>
                                        <p:attrNameLst>
                                          <p:attrName>style.visibility</p:attrName>
                                        </p:attrNameLst>
                                      </p:cBhvr>
                                      <p:to>
                                        <p:strVal val="visible"/>
                                      </p:to>
                                    </p:set>
                                    <p:animEffect transition="in" filter="fade">
                                      <p:cBhvr>
                                        <p:cTn id="47" dur="1000"/>
                                        <p:tgtEl>
                                          <p:spTgt spid="15376"/>
                                        </p:tgtEl>
                                      </p:cBhvr>
                                    </p:animEffect>
                                    <p:anim calcmode="lin" valueType="num">
                                      <p:cBhvr>
                                        <p:cTn id="48" dur="1000" fill="hold"/>
                                        <p:tgtEl>
                                          <p:spTgt spid="15376"/>
                                        </p:tgtEl>
                                        <p:attrNameLst>
                                          <p:attrName>ppt_x</p:attrName>
                                        </p:attrNameLst>
                                      </p:cBhvr>
                                      <p:tavLst>
                                        <p:tav tm="0">
                                          <p:val>
                                            <p:strVal val="#ppt_x"/>
                                          </p:val>
                                        </p:tav>
                                        <p:tav tm="100000">
                                          <p:val>
                                            <p:strVal val="#ppt_x"/>
                                          </p:val>
                                        </p:tav>
                                      </p:tavLst>
                                    </p:anim>
                                    <p:anim calcmode="lin" valueType="num">
                                      <p:cBhvr>
                                        <p:cTn id="49" dur="1000" fill="hold"/>
                                        <p:tgtEl>
                                          <p:spTgt spid="153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3" grpId="0" animBg="1"/>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20" name="图片 19">
            <a:extLst>
              <a:ext uri="{FF2B5EF4-FFF2-40B4-BE49-F238E27FC236}">
                <a16:creationId xmlns:a16="http://schemas.microsoft.com/office/drawing/2014/main" xmlns="" id="{9842ADBF-004C-4820-9003-5C613ADA7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grpSp>
        <p:nvGrpSpPr>
          <p:cNvPr id="26" name="组合 1">
            <a:extLst>
              <a:ext uri="{FF2B5EF4-FFF2-40B4-BE49-F238E27FC236}">
                <a16:creationId xmlns:a16="http://schemas.microsoft.com/office/drawing/2014/main" xmlns="" id="{852872A5-20B9-4A94-8A9D-7860E4668CED}"/>
              </a:ext>
            </a:extLst>
          </p:cNvPr>
          <p:cNvGrpSpPr/>
          <p:nvPr/>
        </p:nvGrpSpPr>
        <p:grpSpPr bwMode="auto">
          <a:xfrm>
            <a:off x="5222875" y="2244725"/>
            <a:ext cx="6473308" cy="2233613"/>
            <a:chOff x="5222408" y="2405563"/>
            <a:chExt cx="6474281" cy="2232768"/>
          </a:xfrm>
        </p:grpSpPr>
        <p:grpSp>
          <p:nvGrpSpPr>
            <p:cNvPr id="27" name="组合 17">
              <a:extLst>
                <a:ext uri="{FF2B5EF4-FFF2-40B4-BE49-F238E27FC236}">
                  <a16:creationId xmlns:a16="http://schemas.microsoft.com/office/drawing/2014/main" xmlns="" id="{2F64D2A0-403F-4205-BFBA-C2081A7C6598}"/>
                </a:ext>
              </a:extLst>
            </p:cNvPr>
            <p:cNvGrpSpPr/>
            <p:nvPr/>
          </p:nvGrpSpPr>
          <p:grpSpPr bwMode="auto">
            <a:xfrm>
              <a:off x="5226064" y="2405563"/>
              <a:ext cx="6470625" cy="1772715"/>
              <a:chOff x="271019" y="2420002"/>
              <a:chExt cx="6470625" cy="1772715"/>
            </a:xfrm>
          </p:grpSpPr>
          <p:sp>
            <p:nvSpPr>
              <p:cNvPr id="29" name="文本框 18">
                <a:extLst>
                  <a:ext uri="{FF2B5EF4-FFF2-40B4-BE49-F238E27FC236}">
                    <a16:creationId xmlns:a16="http://schemas.microsoft.com/office/drawing/2014/main" xmlns=""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a:ln>
                      <a:noFill/>
                    </a:ln>
                    <a:solidFill>
                      <a:srgbClr val="2DCCDF"/>
                    </a:solidFill>
                    <a:effectLst/>
                    <a:uLnTx/>
                    <a:uFillTx/>
                    <a:latin typeface="微软雅黑" panose="020B0503020204020204" pitchFamily="34" charset="-122"/>
                    <a:ea typeface="微软雅黑" panose="020B0503020204020204" pitchFamily="34" charset="-122"/>
                    <a:cs typeface="+mn-cs"/>
                  </a:rPr>
                  <a:t>Part  01</a:t>
                </a:r>
                <a:endParaRPr kumimoji="0" lang="zh-CN" altLang="en-US" sz="6000" b="1" i="0" u="none" strike="noStrike" kern="1200" cap="none" spc="0" normalizeH="0" baseline="0" noProof="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a16="http://schemas.microsoft.com/office/drawing/2014/main" xmlns="" id="{D6164B3C-15CD-483E-821B-729E9877CD96}"/>
                  </a:ext>
                </a:extLst>
              </p:cNvPr>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rPr>
                  <a:t>引言</a:t>
                </a:r>
              </a:p>
            </p:txBody>
          </p:sp>
        </p:grpSp>
        <p:sp>
          <p:nvSpPr>
            <p:cNvPr id="28" name="文本框 20">
              <a:extLst>
                <a:ext uri="{FF2B5EF4-FFF2-40B4-BE49-F238E27FC236}">
                  <a16:creationId xmlns:a16="http://schemas.microsoft.com/office/drawing/2014/main" xmlns="" id="{C1650AEA-8FEC-427E-8CDF-C4F7414B9B49}"/>
                </a:ext>
              </a:extLst>
            </p:cNvPr>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rPr>
                <a:t>INTRODUCTION</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8585224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randombar(horizontal)">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沟通管理计划</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5382" name="矩形 16"/>
          <p:cNvSpPr>
            <a:spLocks noChangeArrowheads="1"/>
          </p:cNvSpPr>
          <p:nvPr/>
        </p:nvSpPr>
        <p:spPr bwMode="auto">
          <a:xfrm>
            <a:off x="2432402" y="2976540"/>
            <a:ext cx="8520521" cy="13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协作模式：每周</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次小组线下见面会谈。</a:t>
            </a:r>
          </a:p>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沟通方式：例会。</a:t>
            </a:r>
          </a:p>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邮件沟通：主送人为刘祺，抄送人为 蓝舒雯 赵佳锋 赵唯皓 陈铭阳。</a:t>
            </a:r>
          </a:p>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工作进度审核：组长约定一周两次任务成果审核初审、二审时间，并在每周三</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五</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六</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七晚</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12</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00</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前向组长报告学习进度和任务进度</a:t>
            </a:r>
          </a:p>
        </p:txBody>
      </p:sp>
      <p:pic>
        <p:nvPicPr>
          <p:cNvPr id="27" name="图片 26">
            <a:extLst>
              <a:ext uri="{FF2B5EF4-FFF2-40B4-BE49-F238E27FC236}">
                <a16:creationId xmlns:a16="http://schemas.microsoft.com/office/drawing/2014/main" xmlns="" id="{6130284D-C3AB-41A3-A545-E411D3A84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30" name="文本框 29">
            <a:extLst>
              <a:ext uri="{FF2B5EF4-FFF2-40B4-BE49-F238E27FC236}">
                <a16:creationId xmlns:a16="http://schemas.microsoft.com/office/drawing/2014/main" xmlns="" id="{EC6F4A1E-6547-460D-A4D7-C98F1FDE175E}"/>
              </a:ext>
            </a:extLst>
          </p:cNvPr>
          <p:cNvSpPr txBox="1">
            <a:spLocks noChangeArrowheads="1"/>
          </p:cNvSpPr>
          <p:nvPr/>
        </p:nvSpPr>
        <p:spPr bwMode="auto">
          <a:xfrm>
            <a:off x="4324746" y="1949869"/>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开发者内部沟通计划</a:t>
            </a:r>
          </a:p>
        </p:txBody>
      </p:sp>
    </p:spTree>
    <p:extLst>
      <p:ext uri="{BB962C8B-B14F-4D97-AF65-F5344CB8AC3E}">
        <p14:creationId xmlns:p14="http://schemas.microsoft.com/office/powerpoint/2010/main" val="24060261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20" name="图片 19">
            <a:extLst>
              <a:ext uri="{FF2B5EF4-FFF2-40B4-BE49-F238E27FC236}">
                <a16:creationId xmlns:a16="http://schemas.microsoft.com/office/drawing/2014/main" xmlns="" id="{9842ADBF-004C-4820-9003-5C613ADA7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grpSp>
        <p:nvGrpSpPr>
          <p:cNvPr id="26" name="组合 1">
            <a:extLst>
              <a:ext uri="{FF2B5EF4-FFF2-40B4-BE49-F238E27FC236}">
                <a16:creationId xmlns:a16="http://schemas.microsoft.com/office/drawing/2014/main" xmlns="" id="{852872A5-20B9-4A94-8A9D-7860E4668CED}"/>
              </a:ext>
            </a:extLst>
          </p:cNvPr>
          <p:cNvGrpSpPr/>
          <p:nvPr/>
        </p:nvGrpSpPr>
        <p:grpSpPr bwMode="auto">
          <a:xfrm>
            <a:off x="5222875" y="2244725"/>
            <a:ext cx="6473308" cy="2233613"/>
            <a:chOff x="5222408" y="2405563"/>
            <a:chExt cx="6474281" cy="2232768"/>
          </a:xfrm>
        </p:grpSpPr>
        <p:grpSp>
          <p:nvGrpSpPr>
            <p:cNvPr id="27" name="组合 17">
              <a:extLst>
                <a:ext uri="{FF2B5EF4-FFF2-40B4-BE49-F238E27FC236}">
                  <a16:creationId xmlns:a16="http://schemas.microsoft.com/office/drawing/2014/main" xmlns="" id="{2F64D2A0-403F-4205-BFBA-C2081A7C6598}"/>
                </a:ext>
              </a:extLst>
            </p:cNvPr>
            <p:cNvGrpSpPr/>
            <p:nvPr/>
          </p:nvGrpSpPr>
          <p:grpSpPr bwMode="auto">
            <a:xfrm>
              <a:off x="5226064" y="2405563"/>
              <a:ext cx="6470625" cy="1772715"/>
              <a:chOff x="271019" y="2420002"/>
              <a:chExt cx="6470625" cy="1772715"/>
            </a:xfrm>
          </p:grpSpPr>
          <p:sp>
            <p:nvSpPr>
              <p:cNvPr id="29" name="文本框 18">
                <a:extLst>
                  <a:ext uri="{FF2B5EF4-FFF2-40B4-BE49-F238E27FC236}">
                    <a16:creationId xmlns:a16="http://schemas.microsoft.com/office/drawing/2014/main" xmlns=""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07</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a16="http://schemas.microsoft.com/office/drawing/2014/main" xmlns="" id="{D6164B3C-15CD-483E-821B-729E9877CD96}"/>
                  </a:ext>
                </a:extLst>
              </p:cNvPr>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5400" b="1" dirty="0">
                    <a:solidFill>
                      <a:srgbClr val="F77258"/>
                    </a:solidFill>
                    <a:latin typeface="微软雅黑" panose="020B0503020204020204" pitchFamily="34" charset="-122"/>
                    <a:ea typeface="微软雅黑" panose="020B0503020204020204" pitchFamily="34" charset="-122"/>
                  </a:rPr>
                  <a:t>风险管理计划</a:t>
                </a:r>
              </a:p>
            </p:txBody>
          </p:sp>
        </p:grpSp>
        <p:sp>
          <p:nvSpPr>
            <p:cNvPr id="28" name="文本框 20">
              <a:extLst>
                <a:ext uri="{FF2B5EF4-FFF2-40B4-BE49-F238E27FC236}">
                  <a16:creationId xmlns:a16="http://schemas.microsoft.com/office/drawing/2014/main" xmlns="" id="{C1650AEA-8FEC-427E-8CDF-C4F7414B9B49}"/>
                </a:ext>
              </a:extLst>
            </p:cNvPr>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en-US" altLang="zh-CN" sz="1600" dirty="0">
                  <a:solidFill>
                    <a:srgbClr val="353A3E"/>
                  </a:solidFill>
                  <a:latin typeface="微软雅黑" panose="020B0503020204020204" pitchFamily="34" charset="-122"/>
                  <a:ea typeface="微软雅黑" panose="020B0503020204020204" pitchFamily="34" charset="-122"/>
                </a:rPr>
                <a:t>RISK MANAGEMENT PLAN</a:t>
              </a:r>
              <a:endParaRPr lang="zh-CN" altLang="en-US" sz="1600" dirty="0">
                <a:solidFill>
                  <a:srgbClr val="353A3E"/>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202989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randombar(horizontal)">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风险管理计划</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27" name="图片 26">
            <a:extLst>
              <a:ext uri="{FF2B5EF4-FFF2-40B4-BE49-F238E27FC236}">
                <a16:creationId xmlns:a16="http://schemas.microsoft.com/office/drawing/2014/main" xmlns="" id="{6130284D-C3AB-41A3-A545-E411D3A84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30" name="文本框 29">
            <a:extLst>
              <a:ext uri="{FF2B5EF4-FFF2-40B4-BE49-F238E27FC236}">
                <a16:creationId xmlns:a16="http://schemas.microsoft.com/office/drawing/2014/main" xmlns="" id="{EC6F4A1E-6547-460D-A4D7-C98F1FDE175E}"/>
              </a:ext>
            </a:extLst>
          </p:cNvPr>
          <p:cNvSpPr txBox="1">
            <a:spLocks noChangeArrowheads="1"/>
          </p:cNvSpPr>
          <p:nvPr/>
        </p:nvSpPr>
        <p:spPr bwMode="auto">
          <a:xfrm>
            <a:off x="4324746" y="868660"/>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风险评估</a:t>
            </a:r>
          </a:p>
        </p:txBody>
      </p:sp>
      <p:sp>
        <p:nvSpPr>
          <p:cNvPr id="9" name="Rectangular Callout 24">
            <a:extLst>
              <a:ext uri="{FF2B5EF4-FFF2-40B4-BE49-F238E27FC236}">
                <a16:creationId xmlns:a16="http://schemas.microsoft.com/office/drawing/2014/main" xmlns="" id="{E3F7FA67-0215-4425-B4CD-D6F00CB3E308}"/>
              </a:ext>
            </a:extLst>
          </p:cNvPr>
          <p:cNvSpPr/>
          <p:nvPr/>
        </p:nvSpPr>
        <p:spPr>
          <a:xfrm flipH="1">
            <a:off x="4618038" y="2097364"/>
            <a:ext cx="965200" cy="938212"/>
          </a:xfrm>
          <a:prstGeom prst="wedgeRectCallout">
            <a:avLst/>
          </a:pr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1375410" rtl="0" eaLnBrk="1" fontAlgn="auto" latinLnBrk="0" hangingPunct="1">
              <a:lnSpc>
                <a:spcPct val="100000"/>
              </a:lnSpc>
              <a:spcBef>
                <a:spcPts val="0"/>
              </a:spcBef>
              <a:spcAft>
                <a:spcPts val="0"/>
              </a:spcAft>
              <a:buClrTx/>
              <a:buSzTx/>
              <a:buFontTx/>
              <a:buNone/>
              <a:tabLst/>
              <a:defRPr/>
            </a:pPr>
            <a:endParaRPr kumimoji="0" lang="en-US" sz="3735" b="1" i="0" u="none" strike="noStrike" kern="1200" cap="none" spc="0" normalizeH="0" baseline="0" noProof="0" dirty="0">
              <a:ln>
                <a:noFill/>
              </a:ln>
              <a:solidFill>
                <a:prstClr val="white"/>
              </a:solidFill>
              <a:effectLst/>
              <a:uLnTx/>
              <a:uFillTx/>
              <a:latin typeface="FontAwesome" pitchFamily="2" charset="0"/>
              <a:ea typeface="+mn-ea"/>
              <a:cs typeface="+mn-cs"/>
            </a:endParaRPr>
          </a:p>
        </p:txBody>
      </p:sp>
      <p:sp>
        <p:nvSpPr>
          <p:cNvPr id="10" name="Rectangular Callout 30">
            <a:extLst>
              <a:ext uri="{FF2B5EF4-FFF2-40B4-BE49-F238E27FC236}">
                <a16:creationId xmlns:a16="http://schemas.microsoft.com/office/drawing/2014/main" xmlns="" id="{D5D2628A-08A0-439C-B522-9422639997C6}"/>
              </a:ext>
            </a:extLst>
          </p:cNvPr>
          <p:cNvSpPr/>
          <p:nvPr/>
        </p:nvSpPr>
        <p:spPr>
          <a:xfrm flipH="1">
            <a:off x="4618038" y="4344852"/>
            <a:ext cx="965200" cy="936625"/>
          </a:xfrm>
          <a:prstGeom prst="wedgeRectCallou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375410" rtl="0" eaLnBrk="1" fontAlgn="auto" latinLnBrk="0" hangingPunct="1">
              <a:lnSpc>
                <a:spcPct val="100000"/>
              </a:lnSpc>
              <a:spcBef>
                <a:spcPts val="0"/>
              </a:spcBef>
              <a:spcAft>
                <a:spcPts val="0"/>
              </a:spcAft>
              <a:buClrTx/>
              <a:buSzTx/>
              <a:buFontTx/>
              <a:buNone/>
              <a:tabLst/>
              <a:defRPr/>
            </a:pPr>
            <a:endParaRPr kumimoji="0" lang="en-US" sz="3735" b="0" i="0" u="none" strike="noStrike" kern="1200" cap="none" spc="0" normalizeH="0" baseline="0" noProof="0" dirty="0">
              <a:ln>
                <a:noFill/>
              </a:ln>
              <a:solidFill>
                <a:prstClr val="white"/>
              </a:solidFill>
              <a:effectLst/>
              <a:uLnTx/>
              <a:uFillTx/>
              <a:latin typeface="Calibri"/>
              <a:ea typeface="+mn-ea"/>
              <a:cs typeface="+mn-cs"/>
            </a:endParaRPr>
          </a:p>
        </p:txBody>
      </p:sp>
      <p:sp>
        <p:nvSpPr>
          <p:cNvPr id="12" name="Rectangular Callout 58">
            <a:extLst>
              <a:ext uri="{FF2B5EF4-FFF2-40B4-BE49-F238E27FC236}">
                <a16:creationId xmlns:a16="http://schemas.microsoft.com/office/drawing/2014/main" xmlns="" id="{C97C0547-AE5D-4208-80F6-C8A6898B2390}"/>
              </a:ext>
            </a:extLst>
          </p:cNvPr>
          <p:cNvSpPr/>
          <p:nvPr/>
        </p:nvSpPr>
        <p:spPr>
          <a:xfrm>
            <a:off x="6556375" y="3310767"/>
            <a:ext cx="965200" cy="938213"/>
          </a:xfrm>
          <a:prstGeom prst="wedgeRectCallout">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37541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prstClr val="white"/>
              </a:solidFill>
              <a:effectLst/>
              <a:uLnTx/>
              <a:uFillTx/>
              <a:latin typeface="FontAwesome" pitchFamily="2" charset="0"/>
              <a:ea typeface="+mn-ea"/>
              <a:cs typeface="+mn-cs"/>
            </a:endParaRPr>
          </a:p>
        </p:txBody>
      </p:sp>
      <p:sp>
        <p:nvSpPr>
          <p:cNvPr id="13" name="Rectangular Callout 62">
            <a:extLst>
              <a:ext uri="{FF2B5EF4-FFF2-40B4-BE49-F238E27FC236}">
                <a16:creationId xmlns:a16="http://schemas.microsoft.com/office/drawing/2014/main" xmlns="" id="{202A10B2-1D6B-41D8-A87F-7C990DAB6B45}"/>
              </a:ext>
            </a:extLst>
          </p:cNvPr>
          <p:cNvSpPr/>
          <p:nvPr/>
        </p:nvSpPr>
        <p:spPr>
          <a:xfrm>
            <a:off x="6556375" y="4871623"/>
            <a:ext cx="965200" cy="936625"/>
          </a:xfrm>
          <a:prstGeom prst="wedgeRectCallout">
            <a:avLst/>
          </a:pr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375410" rtl="0" eaLnBrk="1" fontAlgn="auto" latinLnBrk="0" hangingPunct="1">
              <a:lnSpc>
                <a:spcPct val="100000"/>
              </a:lnSpc>
              <a:spcBef>
                <a:spcPts val="0"/>
              </a:spcBef>
              <a:spcAft>
                <a:spcPts val="0"/>
              </a:spcAft>
              <a:buClrTx/>
              <a:buSzTx/>
              <a:buFontTx/>
              <a:buNone/>
              <a:tabLst/>
              <a:defRPr/>
            </a:pPr>
            <a:endParaRPr kumimoji="0" lang="en-US" sz="3735"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15" name="Straight Connector 67">
            <a:extLst>
              <a:ext uri="{FF2B5EF4-FFF2-40B4-BE49-F238E27FC236}">
                <a16:creationId xmlns:a16="http://schemas.microsoft.com/office/drawing/2014/main" xmlns="" id="{5A653CBD-4199-4356-908F-6789F86B1C37}"/>
              </a:ext>
            </a:extLst>
          </p:cNvPr>
          <p:cNvCxnSpPr>
            <a:cxnSpLocks/>
          </p:cNvCxnSpPr>
          <p:nvPr/>
        </p:nvCxnSpPr>
        <p:spPr>
          <a:xfrm flipH="1" flipV="1">
            <a:off x="6069806" y="1545670"/>
            <a:ext cx="26193" cy="4837249"/>
          </a:xfrm>
          <a:prstGeom prst="line">
            <a:avLst/>
          </a:prstGeom>
          <a:ln w="19050">
            <a:solidFill>
              <a:srgbClr val="F77258"/>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16" name="组合 12">
            <a:extLst>
              <a:ext uri="{FF2B5EF4-FFF2-40B4-BE49-F238E27FC236}">
                <a16:creationId xmlns:a16="http://schemas.microsoft.com/office/drawing/2014/main" xmlns="" id="{AA2BE342-E37C-4BC5-89F4-E20335F544A5}"/>
              </a:ext>
            </a:extLst>
          </p:cNvPr>
          <p:cNvGrpSpPr/>
          <p:nvPr/>
        </p:nvGrpSpPr>
        <p:grpSpPr bwMode="auto">
          <a:xfrm>
            <a:off x="552846" y="2172003"/>
            <a:ext cx="3793117" cy="1901685"/>
            <a:chOff x="553100" y="1817100"/>
            <a:chExt cx="3793459" cy="1901311"/>
          </a:xfrm>
        </p:grpSpPr>
        <p:sp>
          <p:nvSpPr>
            <p:cNvPr id="17" name="Text Placeholder 3">
              <a:extLst>
                <a:ext uri="{FF2B5EF4-FFF2-40B4-BE49-F238E27FC236}">
                  <a16:creationId xmlns:a16="http://schemas.microsoft.com/office/drawing/2014/main" xmlns="" id="{0570FDA1-631C-444A-A8C9-312AE8ADD479}"/>
                </a:ext>
              </a:extLst>
            </p:cNvPr>
            <p:cNvSpPr txBox="1"/>
            <p:nvPr/>
          </p:nvSpPr>
          <p:spPr bwMode="auto">
            <a:xfrm>
              <a:off x="2268879" y="1817100"/>
              <a:ext cx="2077680" cy="27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r" fontAlgn="base">
                <a:spcBef>
                  <a:spcPct val="0"/>
                </a:spcBef>
                <a:spcAft>
                  <a:spcPct val="0"/>
                </a:spcAft>
                <a:defRPr/>
              </a:pPr>
              <a:r>
                <a:rPr lang="zh-CN" altLang="en-US" b="1" dirty="0">
                  <a:solidFill>
                    <a:srgbClr val="000000"/>
                  </a:solidFill>
                  <a:latin typeface="微软雅黑" panose="020B0503020204020204" pitchFamily="34" charset="-122"/>
                  <a:ea typeface="微软雅黑" panose="020B0503020204020204" pitchFamily="34" charset="-122"/>
                  <a:cs typeface="Open Sans Light"/>
                  <a:sym typeface="Gill Sans"/>
                </a:rPr>
                <a:t>需求获取方面的风险</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18" name="Text Placeholder 3">
              <a:extLst>
                <a:ext uri="{FF2B5EF4-FFF2-40B4-BE49-F238E27FC236}">
                  <a16:creationId xmlns:a16="http://schemas.microsoft.com/office/drawing/2014/main" xmlns="" id="{87B899DE-4A0E-4B13-8D9D-F3B504478CA7}"/>
                </a:ext>
              </a:extLst>
            </p:cNvPr>
            <p:cNvSpPr txBox="1"/>
            <p:nvPr/>
          </p:nvSpPr>
          <p:spPr bwMode="auto">
            <a:xfrm>
              <a:off x="553100" y="2210602"/>
              <a:ext cx="3772240" cy="1507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r"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1.</a:t>
              </a:r>
              <a:r>
                <a:rPr lang="zh-CN" altLang="en-US" sz="1400" dirty="0">
                  <a:solidFill>
                    <a:srgbClr val="000000"/>
                  </a:solidFill>
                  <a:latin typeface="微软雅黑" panose="020B0503020204020204" pitchFamily="34" charset="-122"/>
                  <a:ea typeface="微软雅黑" panose="020B0503020204020204" pitchFamily="34" charset="-122"/>
                </a:rPr>
                <a:t>产品愿景与项目范围没有达成共识的风险</a:t>
              </a:r>
            </a:p>
            <a:p>
              <a:pPr lvl="0" algn="r"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2.</a:t>
              </a:r>
              <a:r>
                <a:rPr lang="zh-CN" altLang="en-US" sz="1400" dirty="0">
                  <a:solidFill>
                    <a:srgbClr val="000000"/>
                  </a:solidFill>
                  <a:latin typeface="微软雅黑" panose="020B0503020204020204" pitchFamily="34" charset="-122"/>
                  <a:ea typeface="微软雅黑" panose="020B0503020204020204" pitchFamily="34" charset="-122"/>
                </a:rPr>
                <a:t>需求开发所花时间分配不合理的风险</a:t>
              </a:r>
            </a:p>
            <a:p>
              <a:pPr lvl="0" algn="r"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3.</a:t>
              </a:r>
              <a:r>
                <a:rPr lang="zh-CN" altLang="en-US" sz="1400" dirty="0">
                  <a:solidFill>
                    <a:srgbClr val="000000"/>
                  </a:solidFill>
                  <a:latin typeface="微软雅黑" panose="020B0503020204020204" pitchFamily="34" charset="-122"/>
                  <a:ea typeface="微软雅黑" panose="020B0503020204020204" pitchFamily="34" charset="-122"/>
                </a:rPr>
                <a:t>客户参与缺乏的风险</a:t>
              </a:r>
            </a:p>
            <a:p>
              <a:pPr lvl="0" algn="r"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4.</a:t>
              </a:r>
              <a:r>
                <a:rPr lang="zh-CN" altLang="en-US" sz="1400" dirty="0">
                  <a:solidFill>
                    <a:srgbClr val="000000"/>
                  </a:solidFill>
                  <a:latin typeface="微软雅黑" panose="020B0503020204020204" pitchFamily="34" charset="-122"/>
                  <a:ea typeface="微软雅黑" panose="020B0503020204020204" pitchFamily="34" charset="-122"/>
                </a:rPr>
                <a:t>需求规范不完整不正确的风险</a:t>
              </a:r>
            </a:p>
            <a:p>
              <a:pPr lvl="0" algn="r"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5.</a:t>
              </a:r>
              <a:r>
                <a:rPr lang="zh-CN" altLang="en-US" sz="1400" dirty="0">
                  <a:solidFill>
                    <a:srgbClr val="000000"/>
                  </a:solidFill>
                  <a:latin typeface="微软雅黑" panose="020B0503020204020204" pitchFamily="34" charset="-122"/>
                  <a:ea typeface="微软雅黑" panose="020B0503020204020204" pitchFamily="34" charset="-122"/>
                </a:rPr>
                <a:t>客户就需求没有达成共识的风险</a:t>
              </a:r>
            </a:p>
            <a:p>
              <a:pPr lvl="0" algn="r"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6.</a:t>
              </a:r>
              <a:r>
                <a:rPr lang="zh-CN" altLang="en-US" sz="1400" dirty="0">
                  <a:solidFill>
                    <a:srgbClr val="000000"/>
                  </a:solidFill>
                  <a:latin typeface="微软雅黑" panose="020B0503020204020204" pitchFamily="34" charset="-122"/>
                  <a:ea typeface="微软雅黑" panose="020B0503020204020204" pitchFamily="34" charset="-122"/>
                </a:rPr>
                <a:t>对非功能性需求忽视的风险</a:t>
              </a:r>
              <a:endParaRPr kumimoji="0" lang="en-US" altLang="zh-CN"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grpSp>
        <p:nvGrpSpPr>
          <p:cNvPr id="19" name="组合 15">
            <a:extLst>
              <a:ext uri="{FF2B5EF4-FFF2-40B4-BE49-F238E27FC236}">
                <a16:creationId xmlns:a16="http://schemas.microsoft.com/office/drawing/2014/main" xmlns="" id="{A7319DDB-E7BF-4C23-9D66-26C093E35A7F}"/>
              </a:ext>
            </a:extLst>
          </p:cNvPr>
          <p:cNvGrpSpPr/>
          <p:nvPr/>
        </p:nvGrpSpPr>
        <p:grpSpPr bwMode="auto">
          <a:xfrm>
            <a:off x="-367744" y="4459182"/>
            <a:ext cx="4713708" cy="1173024"/>
            <a:chOff x="-367573" y="3150101"/>
            <a:chExt cx="4714133" cy="1172793"/>
          </a:xfrm>
        </p:grpSpPr>
        <p:sp>
          <p:nvSpPr>
            <p:cNvPr id="20" name="Text Placeholder 3">
              <a:extLst>
                <a:ext uri="{FF2B5EF4-FFF2-40B4-BE49-F238E27FC236}">
                  <a16:creationId xmlns:a16="http://schemas.microsoft.com/office/drawing/2014/main" xmlns="" id="{6AE5DA05-A750-4E93-8951-FDD11D72B500}"/>
                </a:ext>
              </a:extLst>
            </p:cNvPr>
            <p:cNvSpPr txBox="1"/>
            <p:nvPr/>
          </p:nvSpPr>
          <p:spPr bwMode="auto">
            <a:xfrm>
              <a:off x="2268879" y="3150101"/>
              <a:ext cx="2077680" cy="27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r" fontAlgn="base">
                <a:spcBef>
                  <a:spcPct val="0"/>
                </a:spcBef>
                <a:spcAft>
                  <a:spcPct val="0"/>
                </a:spcAft>
                <a:defRPr/>
              </a:pPr>
              <a:r>
                <a:rPr lang="zh-CN" altLang="en-US" b="1" dirty="0">
                  <a:solidFill>
                    <a:srgbClr val="000000"/>
                  </a:solidFill>
                  <a:latin typeface="微软雅黑" panose="020B0503020204020204" pitchFamily="34" charset="-122"/>
                  <a:ea typeface="微软雅黑" panose="020B0503020204020204" pitchFamily="34" charset="-122"/>
                  <a:cs typeface="Open Sans Light"/>
                  <a:sym typeface="Gill Sans"/>
                </a:rPr>
                <a:t>需求分析方面的风险</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21" name="Text Placeholder 3">
              <a:extLst>
                <a:ext uri="{FF2B5EF4-FFF2-40B4-BE49-F238E27FC236}">
                  <a16:creationId xmlns:a16="http://schemas.microsoft.com/office/drawing/2014/main" xmlns="" id="{FDA88042-7059-471A-9126-2D66D3CDC229}"/>
                </a:ext>
              </a:extLst>
            </p:cNvPr>
            <p:cNvSpPr txBox="1"/>
            <p:nvPr/>
          </p:nvSpPr>
          <p:spPr bwMode="auto">
            <a:xfrm>
              <a:off x="-367573" y="3590530"/>
              <a:ext cx="4714133" cy="732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r"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1.</a:t>
              </a:r>
              <a:r>
                <a:rPr lang="zh-CN" altLang="en-US" sz="1400" dirty="0">
                  <a:solidFill>
                    <a:srgbClr val="000000"/>
                  </a:solidFill>
                  <a:latin typeface="微软雅黑" panose="020B0503020204020204" pitchFamily="34" charset="-122"/>
                  <a:ea typeface="微软雅黑" panose="020B0503020204020204" pitchFamily="34" charset="-122"/>
                </a:rPr>
                <a:t>需求优先级未定的风险</a:t>
              </a:r>
            </a:p>
            <a:p>
              <a:pPr lvl="0" algn="r" fontAlgn="base">
                <a:spcBef>
                  <a:spcPct val="20000"/>
                </a:spcBef>
                <a:spcAft>
                  <a:spcPct val="0"/>
                </a:spcAft>
                <a:defRPr/>
              </a:pPr>
              <a:r>
                <a:rPr lang="zh-CN" altLang="en-US" sz="1400" dirty="0">
                  <a:solidFill>
                    <a:srgbClr val="000000"/>
                  </a:solidFill>
                  <a:latin typeface="微软雅黑" panose="020B0503020204020204" pitchFamily="34" charset="-122"/>
                  <a:ea typeface="微软雅黑" panose="020B0503020204020204" pitchFamily="34" charset="-122"/>
                </a:rPr>
                <a:t>	</a:t>
              </a:r>
              <a:r>
                <a:rPr lang="en-US" altLang="zh-CN" sz="1400" dirty="0">
                  <a:solidFill>
                    <a:srgbClr val="000000"/>
                  </a:solidFill>
                  <a:latin typeface="微软雅黑" panose="020B0503020204020204" pitchFamily="34" charset="-122"/>
                  <a:ea typeface="微软雅黑" panose="020B0503020204020204" pitchFamily="34" charset="-122"/>
                </a:rPr>
                <a:t>2.</a:t>
              </a:r>
              <a:r>
                <a:rPr lang="zh-CN" altLang="en-US" sz="1400" dirty="0">
                  <a:solidFill>
                    <a:srgbClr val="000000"/>
                  </a:solidFill>
                  <a:latin typeface="微软雅黑" panose="020B0503020204020204" pitchFamily="34" charset="-122"/>
                  <a:ea typeface="微软雅黑" panose="020B0503020204020204" pitchFamily="34" charset="-122"/>
                </a:rPr>
                <a:t>技术难的风险</a:t>
              </a:r>
            </a:p>
            <a:p>
              <a:pPr lvl="0" algn="r" fontAlgn="base">
                <a:spcBef>
                  <a:spcPct val="20000"/>
                </a:spcBef>
                <a:spcAft>
                  <a:spcPct val="0"/>
                </a:spcAft>
                <a:defRPr/>
              </a:pPr>
              <a:r>
                <a:rPr lang="zh-CN" altLang="en-US" sz="1400" dirty="0">
                  <a:solidFill>
                    <a:srgbClr val="000000"/>
                  </a:solidFill>
                  <a:latin typeface="微软雅黑" panose="020B0503020204020204" pitchFamily="34" charset="-122"/>
                  <a:ea typeface="微软雅黑" panose="020B0503020204020204" pitchFamily="34" charset="-122"/>
                </a:rPr>
                <a:t>	</a:t>
              </a:r>
              <a:r>
                <a:rPr lang="en-US" altLang="zh-CN" sz="1400" dirty="0">
                  <a:solidFill>
                    <a:srgbClr val="000000"/>
                  </a:solidFill>
                  <a:latin typeface="微软雅黑" panose="020B0503020204020204" pitchFamily="34" charset="-122"/>
                  <a:ea typeface="微软雅黑" panose="020B0503020204020204" pitchFamily="34" charset="-122"/>
                </a:rPr>
                <a:t>3.</a:t>
              </a:r>
              <a:r>
                <a:rPr lang="zh-CN" altLang="en-US" sz="1400" dirty="0">
                  <a:solidFill>
                    <a:srgbClr val="000000"/>
                  </a:solidFill>
                  <a:latin typeface="微软雅黑" panose="020B0503020204020204" pitchFamily="34" charset="-122"/>
                  <a:ea typeface="微软雅黑" panose="020B0503020204020204" pitchFamily="34" charset="-122"/>
                </a:rPr>
                <a:t>不熟悉新技术、方法、语言、工具的风险</a:t>
              </a:r>
            </a:p>
          </p:txBody>
        </p:sp>
      </p:grpSp>
      <p:grpSp>
        <p:nvGrpSpPr>
          <p:cNvPr id="25" name="组合 21">
            <a:extLst>
              <a:ext uri="{FF2B5EF4-FFF2-40B4-BE49-F238E27FC236}">
                <a16:creationId xmlns:a16="http://schemas.microsoft.com/office/drawing/2014/main" xmlns="" id="{B970CB8F-92E2-483F-97A3-0535F715CEBB}"/>
              </a:ext>
            </a:extLst>
          </p:cNvPr>
          <p:cNvGrpSpPr/>
          <p:nvPr/>
        </p:nvGrpSpPr>
        <p:grpSpPr bwMode="auto">
          <a:xfrm>
            <a:off x="7682332" y="3354867"/>
            <a:ext cx="3350102" cy="886263"/>
            <a:chOff x="7684845" y="1924886"/>
            <a:chExt cx="3350404" cy="886090"/>
          </a:xfrm>
        </p:grpSpPr>
        <p:sp>
          <p:nvSpPr>
            <p:cNvPr id="26" name="Text Placeholder 3">
              <a:extLst>
                <a:ext uri="{FF2B5EF4-FFF2-40B4-BE49-F238E27FC236}">
                  <a16:creationId xmlns:a16="http://schemas.microsoft.com/office/drawing/2014/main" xmlns="" id="{DD14B7EC-8C5E-4285-B190-96CC5FD23FBB}"/>
                </a:ext>
              </a:extLst>
            </p:cNvPr>
            <p:cNvSpPr txBox="1"/>
            <p:nvPr/>
          </p:nvSpPr>
          <p:spPr bwMode="auto">
            <a:xfrm>
              <a:off x="7711415" y="1924886"/>
              <a:ext cx="2077680" cy="27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zh-CN" altLang="en-US" b="1" dirty="0">
                  <a:solidFill>
                    <a:srgbClr val="000000"/>
                  </a:solidFill>
                  <a:latin typeface="微软雅黑" panose="020B0503020204020204" pitchFamily="34" charset="-122"/>
                  <a:ea typeface="微软雅黑" panose="020B0503020204020204" pitchFamily="34" charset="-122"/>
                  <a:cs typeface="Open Sans Light"/>
                  <a:sym typeface="Gill Sans"/>
                </a:rPr>
                <a:t>需求验证方面的风险</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1" name="Text Placeholder 3">
              <a:extLst>
                <a:ext uri="{FF2B5EF4-FFF2-40B4-BE49-F238E27FC236}">
                  <a16:creationId xmlns:a16="http://schemas.microsoft.com/office/drawing/2014/main" xmlns="" id="{ED02BB17-4B2A-4EF1-8AA5-B8E03B303AB4}"/>
                </a:ext>
              </a:extLst>
            </p:cNvPr>
            <p:cNvSpPr txBox="1"/>
            <p:nvPr/>
          </p:nvSpPr>
          <p:spPr bwMode="auto">
            <a:xfrm>
              <a:off x="7684845" y="2337093"/>
              <a:ext cx="3350404" cy="473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1.</a:t>
              </a:r>
              <a:r>
                <a:rPr lang="zh-CN" altLang="en-US" sz="1400" dirty="0">
                  <a:solidFill>
                    <a:srgbClr val="000000"/>
                  </a:solidFill>
                  <a:latin typeface="微软雅黑" panose="020B0503020204020204" pitchFamily="34" charset="-122"/>
                  <a:ea typeface="微软雅黑" panose="020B0503020204020204" pitchFamily="34" charset="-122"/>
                </a:rPr>
                <a:t>需求未经确认的风险</a:t>
              </a:r>
            </a:p>
            <a:p>
              <a:pPr lvl="0"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2.</a:t>
              </a:r>
              <a:r>
                <a:rPr lang="zh-CN" altLang="en-US" sz="1400" dirty="0">
                  <a:solidFill>
                    <a:srgbClr val="000000"/>
                  </a:solidFill>
                  <a:latin typeface="微软雅黑" panose="020B0503020204020204" pitchFamily="34" charset="-122"/>
                  <a:ea typeface="微软雅黑" panose="020B0503020204020204" pitchFamily="34" charset="-122"/>
                </a:rPr>
                <a:t>审查人员不熟练，不能有效审查的风险</a:t>
              </a:r>
            </a:p>
          </p:txBody>
        </p:sp>
      </p:grpSp>
      <p:grpSp>
        <p:nvGrpSpPr>
          <p:cNvPr id="32" name="组合 25">
            <a:extLst>
              <a:ext uri="{FF2B5EF4-FFF2-40B4-BE49-F238E27FC236}">
                <a16:creationId xmlns:a16="http://schemas.microsoft.com/office/drawing/2014/main" xmlns="" id="{E0D5CEEC-0A25-4574-9E12-711769D8DAC1}"/>
              </a:ext>
            </a:extLst>
          </p:cNvPr>
          <p:cNvGrpSpPr/>
          <p:nvPr/>
        </p:nvGrpSpPr>
        <p:grpSpPr bwMode="auto">
          <a:xfrm>
            <a:off x="7682332" y="4911546"/>
            <a:ext cx="3094935" cy="1360972"/>
            <a:chOff x="7684845" y="1931820"/>
            <a:chExt cx="3095214" cy="1360706"/>
          </a:xfrm>
        </p:grpSpPr>
        <p:sp>
          <p:nvSpPr>
            <p:cNvPr id="33" name="Text Placeholder 3">
              <a:extLst>
                <a:ext uri="{FF2B5EF4-FFF2-40B4-BE49-F238E27FC236}">
                  <a16:creationId xmlns:a16="http://schemas.microsoft.com/office/drawing/2014/main" xmlns="" id="{373A15EC-2690-4BDF-BC0E-96971EDB7297}"/>
                </a:ext>
              </a:extLst>
            </p:cNvPr>
            <p:cNvSpPr txBox="1"/>
            <p:nvPr/>
          </p:nvSpPr>
          <p:spPr bwMode="auto">
            <a:xfrm>
              <a:off x="7711415" y="1931820"/>
              <a:ext cx="2077680" cy="27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zh-CN" altLang="en-US" b="1" dirty="0">
                  <a:solidFill>
                    <a:srgbClr val="000000"/>
                  </a:solidFill>
                  <a:latin typeface="微软雅黑" panose="020B0503020204020204" pitchFamily="34" charset="-122"/>
                  <a:ea typeface="微软雅黑" panose="020B0503020204020204" pitchFamily="34" charset="-122"/>
                  <a:cs typeface="Open Sans Light"/>
                  <a:sym typeface="Gill Sans"/>
                </a:rPr>
                <a:t>需求管理方面的风险</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4" name="Text Placeholder 3">
              <a:extLst>
                <a:ext uri="{FF2B5EF4-FFF2-40B4-BE49-F238E27FC236}">
                  <a16:creationId xmlns:a16="http://schemas.microsoft.com/office/drawing/2014/main" xmlns="" id="{D3BC265D-DEA1-4DB7-AB36-9664CB695180}"/>
                </a:ext>
              </a:extLst>
            </p:cNvPr>
            <p:cNvSpPr txBox="1"/>
            <p:nvPr/>
          </p:nvSpPr>
          <p:spPr bwMode="auto">
            <a:xfrm>
              <a:off x="7684845" y="2301679"/>
              <a:ext cx="3095214" cy="990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1.</a:t>
              </a:r>
              <a:r>
                <a:rPr lang="zh-CN" altLang="en-US" sz="1400" dirty="0">
                  <a:solidFill>
                    <a:srgbClr val="000000"/>
                  </a:solidFill>
                  <a:latin typeface="微软雅黑" panose="020B0503020204020204" pitchFamily="34" charset="-122"/>
                  <a:ea typeface="微软雅黑" panose="020B0503020204020204" pitchFamily="34" charset="-122"/>
                </a:rPr>
                <a:t>需求不断变更的风险</a:t>
              </a:r>
            </a:p>
            <a:p>
              <a:pPr lvl="0"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2.</a:t>
              </a:r>
              <a:r>
                <a:rPr lang="zh-CN" altLang="en-US" sz="1400" dirty="0">
                  <a:solidFill>
                    <a:srgbClr val="000000"/>
                  </a:solidFill>
                  <a:latin typeface="微软雅黑" panose="020B0503020204020204" pitchFamily="34" charset="-122"/>
                  <a:ea typeface="微软雅黑" panose="020B0503020204020204" pitchFamily="34" charset="-122"/>
                </a:rPr>
                <a:t>需求变更过程中的风险</a:t>
              </a:r>
            </a:p>
            <a:p>
              <a:pPr lvl="0"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3.</a:t>
              </a:r>
              <a:r>
                <a:rPr lang="zh-CN" altLang="en-US" sz="1400" dirty="0">
                  <a:solidFill>
                    <a:srgbClr val="000000"/>
                  </a:solidFill>
                  <a:latin typeface="微软雅黑" panose="020B0503020204020204" pitchFamily="34" charset="-122"/>
                  <a:ea typeface="微软雅黑" panose="020B0503020204020204" pitchFamily="34" charset="-122"/>
                </a:rPr>
                <a:t>需求未实现的风险</a:t>
              </a:r>
            </a:p>
            <a:p>
              <a:pPr lvl="0"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4.</a:t>
              </a:r>
              <a:r>
                <a:rPr lang="zh-CN" altLang="en-US" sz="1400" dirty="0">
                  <a:solidFill>
                    <a:srgbClr val="000000"/>
                  </a:solidFill>
                  <a:latin typeface="微软雅黑" panose="020B0503020204020204" pitchFamily="34" charset="-122"/>
                  <a:ea typeface="微软雅黑" panose="020B0503020204020204" pitchFamily="34" charset="-122"/>
                </a:rPr>
                <a:t>需求范围不断扩张的风险</a:t>
              </a:r>
            </a:p>
          </p:txBody>
        </p:sp>
      </p:grpSp>
      <p:sp>
        <p:nvSpPr>
          <p:cNvPr id="38" name="Text Placeholder 3">
            <a:extLst>
              <a:ext uri="{FF2B5EF4-FFF2-40B4-BE49-F238E27FC236}">
                <a16:creationId xmlns:a16="http://schemas.microsoft.com/office/drawing/2014/main" xmlns="" id="{1A5786D1-A035-40F7-B1CE-7CB61F6953E5}"/>
              </a:ext>
            </a:extLst>
          </p:cNvPr>
          <p:cNvSpPr txBox="1"/>
          <p:nvPr/>
        </p:nvSpPr>
        <p:spPr bwMode="auto">
          <a:xfrm>
            <a:off x="4818063" y="2278339"/>
            <a:ext cx="5715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7295" rtl="0" eaLnBrk="1" fontAlgn="base" latinLnBrk="0" hangingPunct="1">
              <a:lnSpc>
                <a:spcPct val="100000"/>
              </a:lnSpc>
              <a:spcBef>
                <a:spcPct val="20000"/>
              </a:spcBef>
              <a:spcAft>
                <a:spcPct val="0"/>
              </a:spcAft>
              <a:buClrTx/>
              <a:buSzTx/>
              <a:buFontTx/>
              <a:buNone/>
              <a:tabLst/>
              <a:defRPr/>
            </a:pPr>
            <a:r>
              <a:rPr kumimoji="0" lang="en-US" altLang="zh-CN" sz="36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01</a:t>
            </a:r>
          </a:p>
        </p:txBody>
      </p:sp>
      <p:sp>
        <p:nvSpPr>
          <p:cNvPr id="39" name="Text Placeholder 3">
            <a:extLst>
              <a:ext uri="{FF2B5EF4-FFF2-40B4-BE49-F238E27FC236}">
                <a16:creationId xmlns:a16="http://schemas.microsoft.com/office/drawing/2014/main" xmlns="" id="{7DF8A671-F84C-4BBC-B64E-C442604985DD}"/>
              </a:ext>
            </a:extLst>
          </p:cNvPr>
          <p:cNvSpPr txBox="1"/>
          <p:nvPr/>
        </p:nvSpPr>
        <p:spPr bwMode="auto">
          <a:xfrm>
            <a:off x="6751259" y="3493369"/>
            <a:ext cx="57066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7295" rtl="0" eaLnBrk="1" fontAlgn="base" latinLnBrk="0" hangingPunct="1">
              <a:lnSpc>
                <a:spcPct val="100000"/>
              </a:lnSpc>
              <a:spcBef>
                <a:spcPct val="20000"/>
              </a:spcBef>
              <a:spcAft>
                <a:spcPct val="0"/>
              </a:spcAft>
              <a:buClrTx/>
              <a:buSzTx/>
              <a:buFontTx/>
              <a:buNone/>
              <a:tabLst/>
              <a:defRPr/>
            </a:pPr>
            <a:r>
              <a:rPr kumimoji="0" lang="en-US" altLang="zh-CN" sz="36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04</a:t>
            </a:r>
          </a:p>
        </p:txBody>
      </p:sp>
      <p:sp>
        <p:nvSpPr>
          <p:cNvPr id="40" name="Text Placeholder 3">
            <a:extLst>
              <a:ext uri="{FF2B5EF4-FFF2-40B4-BE49-F238E27FC236}">
                <a16:creationId xmlns:a16="http://schemas.microsoft.com/office/drawing/2014/main" xmlns="" id="{78FA9E5B-816F-4B62-A6C7-9913D180294B}"/>
              </a:ext>
            </a:extLst>
          </p:cNvPr>
          <p:cNvSpPr txBox="1"/>
          <p:nvPr/>
        </p:nvSpPr>
        <p:spPr bwMode="auto">
          <a:xfrm>
            <a:off x="4813300" y="4525827"/>
            <a:ext cx="5715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7295" rtl="0" eaLnBrk="1" fontAlgn="base" latinLnBrk="0" hangingPunct="1">
              <a:lnSpc>
                <a:spcPct val="100000"/>
              </a:lnSpc>
              <a:spcBef>
                <a:spcPct val="20000"/>
              </a:spcBef>
              <a:spcAft>
                <a:spcPct val="0"/>
              </a:spcAft>
              <a:buClrTx/>
              <a:buSzTx/>
              <a:buFontTx/>
              <a:buNone/>
              <a:tabLst/>
              <a:defRPr/>
            </a:pPr>
            <a:r>
              <a:rPr kumimoji="0" lang="en-US" altLang="zh-CN" sz="36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02</a:t>
            </a:r>
          </a:p>
        </p:txBody>
      </p:sp>
      <p:sp>
        <p:nvSpPr>
          <p:cNvPr id="41" name="Text Placeholder 3">
            <a:extLst>
              <a:ext uri="{FF2B5EF4-FFF2-40B4-BE49-F238E27FC236}">
                <a16:creationId xmlns:a16="http://schemas.microsoft.com/office/drawing/2014/main" xmlns="" id="{93A9209E-7ED5-4CCD-B6A1-54BEE638EE02}"/>
              </a:ext>
            </a:extLst>
          </p:cNvPr>
          <p:cNvSpPr txBox="1"/>
          <p:nvPr/>
        </p:nvSpPr>
        <p:spPr bwMode="auto">
          <a:xfrm>
            <a:off x="6747290" y="5052637"/>
            <a:ext cx="57066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7295" rtl="0" eaLnBrk="1" fontAlgn="base" latinLnBrk="0" hangingPunct="1">
              <a:lnSpc>
                <a:spcPct val="100000"/>
              </a:lnSpc>
              <a:spcBef>
                <a:spcPct val="20000"/>
              </a:spcBef>
              <a:spcAft>
                <a:spcPct val="0"/>
              </a:spcAft>
              <a:buClrTx/>
              <a:buSzTx/>
              <a:buFontTx/>
              <a:buNone/>
              <a:tabLst/>
              <a:defRPr/>
            </a:pPr>
            <a:r>
              <a:rPr kumimoji="0" lang="en-US" altLang="zh-CN" sz="36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05</a:t>
            </a:r>
          </a:p>
        </p:txBody>
      </p:sp>
      <p:sp>
        <p:nvSpPr>
          <p:cNvPr id="44" name="Rectangular Callout 58">
            <a:extLst>
              <a:ext uri="{FF2B5EF4-FFF2-40B4-BE49-F238E27FC236}">
                <a16:creationId xmlns:a16="http://schemas.microsoft.com/office/drawing/2014/main" xmlns="" id="{7981D91E-AC77-450C-934D-49ADA718C438}"/>
              </a:ext>
            </a:extLst>
          </p:cNvPr>
          <p:cNvSpPr/>
          <p:nvPr/>
        </p:nvSpPr>
        <p:spPr>
          <a:xfrm>
            <a:off x="6556375" y="1711669"/>
            <a:ext cx="965200" cy="938213"/>
          </a:xfrm>
          <a:prstGeom prst="wedgeRectCallout">
            <a:avLst/>
          </a:pr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37541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prstClr val="white"/>
              </a:solidFill>
              <a:effectLst/>
              <a:uLnTx/>
              <a:uFillTx/>
              <a:latin typeface="FontAwesome" pitchFamily="2" charset="0"/>
              <a:ea typeface="+mn-ea"/>
              <a:cs typeface="+mn-cs"/>
            </a:endParaRPr>
          </a:p>
        </p:txBody>
      </p:sp>
      <p:grpSp>
        <p:nvGrpSpPr>
          <p:cNvPr id="45" name="组合 21">
            <a:extLst>
              <a:ext uri="{FF2B5EF4-FFF2-40B4-BE49-F238E27FC236}">
                <a16:creationId xmlns:a16="http://schemas.microsoft.com/office/drawing/2014/main" xmlns="" id="{FF8BBC2A-3807-42A5-A937-936FCDC1E8C7}"/>
              </a:ext>
            </a:extLst>
          </p:cNvPr>
          <p:cNvGrpSpPr/>
          <p:nvPr/>
        </p:nvGrpSpPr>
        <p:grpSpPr bwMode="auto">
          <a:xfrm>
            <a:off x="7682332" y="1760392"/>
            <a:ext cx="3648272" cy="1073319"/>
            <a:chOff x="7684845" y="1929506"/>
            <a:chExt cx="3648601" cy="1073108"/>
          </a:xfrm>
        </p:grpSpPr>
        <p:sp>
          <p:nvSpPr>
            <p:cNvPr id="46" name="Text Placeholder 3">
              <a:extLst>
                <a:ext uri="{FF2B5EF4-FFF2-40B4-BE49-F238E27FC236}">
                  <a16:creationId xmlns:a16="http://schemas.microsoft.com/office/drawing/2014/main" xmlns="" id="{409E24C8-1E3C-4751-9F6B-1BA463B84453}"/>
                </a:ext>
              </a:extLst>
            </p:cNvPr>
            <p:cNvSpPr txBox="1"/>
            <p:nvPr/>
          </p:nvSpPr>
          <p:spPr bwMode="auto">
            <a:xfrm>
              <a:off x="7684845" y="1929506"/>
              <a:ext cx="2539387" cy="27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zh-CN" altLang="en-US" b="1" dirty="0">
                  <a:solidFill>
                    <a:srgbClr val="000000"/>
                  </a:solidFill>
                  <a:latin typeface="微软雅黑" panose="020B0503020204020204" pitchFamily="34" charset="-122"/>
                  <a:ea typeface="微软雅黑" panose="020B0503020204020204" pitchFamily="34" charset="-122"/>
                  <a:cs typeface="Open Sans Light"/>
                  <a:sym typeface="Gill Sans"/>
                </a:rPr>
                <a:t>需求规格说明方面的风险</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47" name="Text Placeholder 3">
              <a:extLst>
                <a:ext uri="{FF2B5EF4-FFF2-40B4-BE49-F238E27FC236}">
                  <a16:creationId xmlns:a16="http://schemas.microsoft.com/office/drawing/2014/main" xmlns="" id="{72FC5DA4-73D8-4DCE-92AC-D8971A8CB4A9}"/>
                </a:ext>
              </a:extLst>
            </p:cNvPr>
            <p:cNvSpPr txBox="1"/>
            <p:nvPr/>
          </p:nvSpPr>
          <p:spPr bwMode="auto">
            <a:xfrm>
              <a:off x="7684845" y="2270250"/>
              <a:ext cx="3648601" cy="732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1.</a:t>
              </a:r>
              <a:r>
                <a:rPr lang="zh-CN" altLang="en-US" sz="1400" dirty="0">
                  <a:solidFill>
                    <a:srgbClr val="000000"/>
                  </a:solidFill>
                  <a:latin typeface="微软雅黑" panose="020B0503020204020204" pitchFamily="34" charset="-122"/>
                  <a:ea typeface="微软雅黑" panose="020B0503020204020204" pitchFamily="34" charset="-122"/>
                </a:rPr>
                <a:t>开发人员和客户对需求理解不一致的风险</a:t>
              </a:r>
            </a:p>
            <a:p>
              <a:pPr lvl="0"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2</a:t>
              </a:r>
              <a:r>
                <a:rPr lang="zh-CN" altLang="en-US" sz="1400" dirty="0">
                  <a:solidFill>
                    <a:srgbClr val="000000"/>
                  </a:solidFill>
                  <a:latin typeface="微软雅黑" panose="020B0503020204020204" pitchFamily="34" charset="-122"/>
                  <a:ea typeface="微软雅黑" panose="020B0503020204020204" pitchFamily="34" charset="-122"/>
                </a:rPr>
                <a:t>术语二义性的风险</a:t>
              </a:r>
            </a:p>
            <a:p>
              <a:pPr lvl="0"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3.</a:t>
              </a:r>
              <a:r>
                <a:rPr lang="zh-CN" altLang="en-US" sz="1400" dirty="0">
                  <a:solidFill>
                    <a:srgbClr val="000000"/>
                  </a:solidFill>
                  <a:latin typeface="微软雅黑" panose="020B0503020204020204" pitchFamily="34" charset="-122"/>
                  <a:ea typeface="微软雅黑" panose="020B0503020204020204" pitchFamily="34" charset="-122"/>
                </a:rPr>
                <a:t>需求中包含设计的风险</a:t>
              </a:r>
            </a:p>
          </p:txBody>
        </p:sp>
      </p:grpSp>
      <p:sp>
        <p:nvSpPr>
          <p:cNvPr id="48" name="Text Placeholder 3">
            <a:extLst>
              <a:ext uri="{FF2B5EF4-FFF2-40B4-BE49-F238E27FC236}">
                <a16:creationId xmlns:a16="http://schemas.microsoft.com/office/drawing/2014/main" xmlns="" id="{268A544F-DF5F-4617-B8EA-74524E0BE5DD}"/>
              </a:ext>
            </a:extLst>
          </p:cNvPr>
          <p:cNvSpPr txBox="1"/>
          <p:nvPr/>
        </p:nvSpPr>
        <p:spPr bwMode="auto">
          <a:xfrm>
            <a:off x="6751259" y="1894271"/>
            <a:ext cx="57066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7295" rtl="0" eaLnBrk="1" fontAlgn="base" latinLnBrk="0" hangingPunct="1">
              <a:lnSpc>
                <a:spcPct val="100000"/>
              </a:lnSpc>
              <a:spcBef>
                <a:spcPct val="20000"/>
              </a:spcBef>
              <a:spcAft>
                <a:spcPct val="0"/>
              </a:spcAft>
              <a:buClrTx/>
              <a:buSzTx/>
              <a:buFontTx/>
              <a:buNone/>
              <a:tabLst/>
              <a:defRPr/>
            </a:pPr>
            <a:r>
              <a:rPr kumimoji="0" lang="en-US" altLang="zh-CN" sz="36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03</a:t>
            </a:r>
          </a:p>
        </p:txBody>
      </p:sp>
    </p:spTree>
    <p:extLst>
      <p:ext uri="{BB962C8B-B14F-4D97-AF65-F5344CB8AC3E}">
        <p14:creationId xmlns:p14="http://schemas.microsoft.com/office/powerpoint/2010/main" val="19637347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1000"/>
                                        <p:tgtEl>
                                          <p:spTgt spid="15"/>
                                        </p:tgtEl>
                                      </p:cBhvr>
                                    </p:animEffect>
                                    <p:anim calcmode="lin" valueType="num">
                                      <p:cBhvr>
                                        <p:cTn id="28" dur="1000" fill="hold"/>
                                        <p:tgtEl>
                                          <p:spTgt spid="15"/>
                                        </p:tgtEl>
                                        <p:attrNameLst>
                                          <p:attrName>ppt_x</p:attrName>
                                        </p:attrNameLst>
                                      </p:cBhvr>
                                      <p:tavLst>
                                        <p:tav tm="0">
                                          <p:val>
                                            <p:strVal val="#ppt_x"/>
                                          </p:val>
                                        </p:tav>
                                        <p:tav tm="100000">
                                          <p:val>
                                            <p:strVal val="#ppt_x"/>
                                          </p:val>
                                        </p:tav>
                                      </p:tavLst>
                                    </p:anim>
                                    <p:anim calcmode="lin" valueType="num">
                                      <p:cBhvr>
                                        <p:cTn id="29" dur="1000" fill="hold"/>
                                        <p:tgtEl>
                                          <p:spTgt spid="15"/>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1000"/>
                                        <p:tgtEl>
                                          <p:spTgt spid="16"/>
                                        </p:tgtEl>
                                      </p:cBhvr>
                                    </p:animEffect>
                                    <p:anim calcmode="lin" valueType="num">
                                      <p:cBhvr>
                                        <p:cTn id="33" dur="1000" fill="hold"/>
                                        <p:tgtEl>
                                          <p:spTgt spid="16"/>
                                        </p:tgtEl>
                                        <p:attrNameLst>
                                          <p:attrName>ppt_x</p:attrName>
                                        </p:attrNameLst>
                                      </p:cBhvr>
                                      <p:tavLst>
                                        <p:tav tm="0">
                                          <p:val>
                                            <p:strVal val="#ppt_x"/>
                                          </p:val>
                                        </p:tav>
                                        <p:tav tm="100000">
                                          <p:val>
                                            <p:strVal val="#ppt_x"/>
                                          </p:val>
                                        </p:tav>
                                      </p:tavLst>
                                    </p:anim>
                                    <p:anim calcmode="lin" valueType="num">
                                      <p:cBhvr>
                                        <p:cTn id="34" dur="1000" fill="hold"/>
                                        <p:tgtEl>
                                          <p:spTgt spid="16"/>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1000"/>
                                        <p:tgtEl>
                                          <p:spTgt spid="19"/>
                                        </p:tgtEl>
                                      </p:cBhvr>
                                    </p:animEffect>
                                    <p:anim calcmode="lin" valueType="num">
                                      <p:cBhvr>
                                        <p:cTn id="38" dur="1000" fill="hold"/>
                                        <p:tgtEl>
                                          <p:spTgt spid="19"/>
                                        </p:tgtEl>
                                        <p:attrNameLst>
                                          <p:attrName>ppt_x</p:attrName>
                                        </p:attrNameLst>
                                      </p:cBhvr>
                                      <p:tavLst>
                                        <p:tav tm="0">
                                          <p:val>
                                            <p:strVal val="#ppt_x"/>
                                          </p:val>
                                        </p:tav>
                                        <p:tav tm="100000">
                                          <p:val>
                                            <p:strVal val="#ppt_x"/>
                                          </p:val>
                                        </p:tav>
                                      </p:tavLst>
                                    </p:anim>
                                    <p:anim calcmode="lin" valueType="num">
                                      <p:cBhvr>
                                        <p:cTn id="39" dur="1000" fill="hold"/>
                                        <p:tgtEl>
                                          <p:spTgt spid="19"/>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1000"/>
                                        <p:tgtEl>
                                          <p:spTgt spid="25"/>
                                        </p:tgtEl>
                                      </p:cBhvr>
                                    </p:animEffect>
                                    <p:anim calcmode="lin" valueType="num">
                                      <p:cBhvr>
                                        <p:cTn id="43" dur="1000" fill="hold"/>
                                        <p:tgtEl>
                                          <p:spTgt spid="25"/>
                                        </p:tgtEl>
                                        <p:attrNameLst>
                                          <p:attrName>ppt_x</p:attrName>
                                        </p:attrNameLst>
                                      </p:cBhvr>
                                      <p:tavLst>
                                        <p:tav tm="0">
                                          <p:val>
                                            <p:strVal val="#ppt_x"/>
                                          </p:val>
                                        </p:tav>
                                        <p:tav tm="100000">
                                          <p:val>
                                            <p:strVal val="#ppt_x"/>
                                          </p:val>
                                        </p:tav>
                                      </p:tavLst>
                                    </p:anim>
                                    <p:anim calcmode="lin" valueType="num">
                                      <p:cBhvr>
                                        <p:cTn id="44" dur="1000" fill="hold"/>
                                        <p:tgtEl>
                                          <p:spTgt spid="25"/>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1000"/>
                                        <p:tgtEl>
                                          <p:spTgt spid="32"/>
                                        </p:tgtEl>
                                      </p:cBhvr>
                                    </p:animEffect>
                                    <p:anim calcmode="lin" valueType="num">
                                      <p:cBhvr>
                                        <p:cTn id="48" dur="1000" fill="hold"/>
                                        <p:tgtEl>
                                          <p:spTgt spid="32"/>
                                        </p:tgtEl>
                                        <p:attrNameLst>
                                          <p:attrName>ppt_x</p:attrName>
                                        </p:attrNameLst>
                                      </p:cBhvr>
                                      <p:tavLst>
                                        <p:tav tm="0">
                                          <p:val>
                                            <p:strVal val="#ppt_x"/>
                                          </p:val>
                                        </p:tav>
                                        <p:tav tm="100000">
                                          <p:val>
                                            <p:strVal val="#ppt_x"/>
                                          </p:val>
                                        </p:tav>
                                      </p:tavLst>
                                    </p:anim>
                                    <p:anim calcmode="lin" valueType="num">
                                      <p:cBhvr>
                                        <p:cTn id="49" dur="1000" fill="hold"/>
                                        <p:tgtEl>
                                          <p:spTgt spid="3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fade">
                                      <p:cBhvr>
                                        <p:cTn id="52" dur="1000"/>
                                        <p:tgtEl>
                                          <p:spTgt spid="38"/>
                                        </p:tgtEl>
                                      </p:cBhvr>
                                    </p:animEffect>
                                    <p:anim calcmode="lin" valueType="num">
                                      <p:cBhvr>
                                        <p:cTn id="53" dur="1000" fill="hold"/>
                                        <p:tgtEl>
                                          <p:spTgt spid="38"/>
                                        </p:tgtEl>
                                        <p:attrNameLst>
                                          <p:attrName>ppt_x</p:attrName>
                                        </p:attrNameLst>
                                      </p:cBhvr>
                                      <p:tavLst>
                                        <p:tav tm="0">
                                          <p:val>
                                            <p:strVal val="#ppt_x"/>
                                          </p:val>
                                        </p:tav>
                                        <p:tav tm="100000">
                                          <p:val>
                                            <p:strVal val="#ppt_x"/>
                                          </p:val>
                                        </p:tav>
                                      </p:tavLst>
                                    </p:anim>
                                    <p:anim calcmode="lin" valueType="num">
                                      <p:cBhvr>
                                        <p:cTn id="54" dur="1000" fill="hold"/>
                                        <p:tgtEl>
                                          <p:spTgt spid="38"/>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1000"/>
                                        <p:tgtEl>
                                          <p:spTgt spid="39"/>
                                        </p:tgtEl>
                                      </p:cBhvr>
                                    </p:animEffect>
                                    <p:anim calcmode="lin" valueType="num">
                                      <p:cBhvr>
                                        <p:cTn id="58" dur="1000" fill="hold"/>
                                        <p:tgtEl>
                                          <p:spTgt spid="39"/>
                                        </p:tgtEl>
                                        <p:attrNameLst>
                                          <p:attrName>ppt_x</p:attrName>
                                        </p:attrNameLst>
                                      </p:cBhvr>
                                      <p:tavLst>
                                        <p:tav tm="0">
                                          <p:val>
                                            <p:strVal val="#ppt_x"/>
                                          </p:val>
                                        </p:tav>
                                        <p:tav tm="100000">
                                          <p:val>
                                            <p:strVal val="#ppt_x"/>
                                          </p:val>
                                        </p:tav>
                                      </p:tavLst>
                                    </p:anim>
                                    <p:anim calcmode="lin" valueType="num">
                                      <p:cBhvr>
                                        <p:cTn id="59" dur="1000" fill="hold"/>
                                        <p:tgtEl>
                                          <p:spTgt spid="39"/>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fade">
                                      <p:cBhvr>
                                        <p:cTn id="62" dur="1000"/>
                                        <p:tgtEl>
                                          <p:spTgt spid="40"/>
                                        </p:tgtEl>
                                      </p:cBhvr>
                                    </p:animEffect>
                                    <p:anim calcmode="lin" valueType="num">
                                      <p:cBhvr>
                                        <p:cTn id="63" dur="1000" fill="hold"/>
                                        <p:tgtEl>
                                          <p:spTgt spid="40"/>
                                        </p:tgtEl>
                                        <p:attrNameLst>
                                          <p:attrName>ppt_x</p:attrName>
                                        </p:attrNameLst>
                                      </p:cBhvr>
                                      <p:tavLst>
                                        <p:tav tm="0">
                                          <p:val>
                                            <p:strVal val="#ppt_x"/>
                                          </p:val>
                                        </p:tav>
                                        <p:tav tm="100000">
                                          <p:val>
                                            <p:strVal val="#ppt_x"/>
                                          </p:val>
                                        </p:tav>
                                      </p:tavLst>
                                    </p:anim>
                                    <p:anim calcmode="lin" valueType="num">
                                      <p:cBhvr>
                                        <p:cTn id="64" dur="1000" fill="hold"/>
                                        <p:tgtEl>
                                          <p:spTgt spid="40"/>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41"/>
                                        </p:tgtEl>
                                        <p:attrNameLst>
                                          <p:attrName>style.visibility</p:attrName>
                                        </p:attrNameLst>
                                      </p:cBhvr>
                                      <p:to>
                                        <p:strVal val="visible"/>
                                      </p:to>
                                    </p:set>
                                    <p:animEffect transition="in" filter="fade">
                                      <p:cBhvr>
                                        <p:cTn id="67" dur="1000"/>
                                        <p:tgtEl>
                                          <p:spTgt spid="41"/>
                                        </p:tgtEl>
                                      </p:cBhvr>
                                    </p:animEffect>
                                    <p:anim calcmode="lin" valueType="num">
                                      <p:cBhvr>
                                        <p:cTn id="68" dur="1000" fill="hold"/>
                                        <p:tgtEl>
                                          <p:spTgt spid="41"/>
                                        </p:tgtEl>
                                        <p:attrNameLst>
                                          <p:attrName>ppt_x</p:attrName>
                                        </p:attrNameLst>
                                      </p:cBhvr>
                                      <p:tavLst>
                                        <p:tav tm="0">
                                          <p:val>
                                            <p:strVal val="#ppt_x"/>
                                          </p:val>
                                        </p:tav>
                                        <p:tav tm="100000">
                                          <p:val>
                                            <p:strVal val="#ppt_x"/>
                                          </p:val>
                                        </p:tav>
                                      </p:tavLst>
                                    </p:anim>
                                    <p:anim calcmode="lin" valueType="num">
                                      <p:cBhvr>
                                        <p:cTn id="69" dur="1000" fill="hold"/>
                                        <p:tgtEl>
                                          <p:spTgt spid="41"/>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fade">
                                      <p:cBhvr>
                                        <p:cTn id="72" dur="1000"/>
                                        <p:tgtEl>
                                          <p:spTgt spid="44"/>
                                        </p:tgtEl>
                                      </p:cBhvr>
                                    </p:animEffect>
                                    <p:anim calcmode="lin" valueType="num">
                                      <p:cBhvr>
                                        <p:cTn id="73" dur="1000" fill="hold"/>
                                        <p:tgtEl>
                                          <p:spTgt spid="44"/>
                                        </p:tgtEl>
                                        <p:attrNameLst>
                                          <p:attrName>ppt_x</p:attrName>
                                        </p:attrNameLst>
                                      </p:cBhvr>
                                      <p:tavLst>
                                        <p:tav tm="0">
                                          <p:val>
                                            <p:strVal val="#ppt_x"/>
                                          </p:val>
                                        </p:tav>
                                        <p:tav tm="100000">
                                          <p:val>
                                            <p:strVal val="#ppt_x"/>
                                          </p:val>
                                        </p:tav>
                                      </p:tavLst>
                                    </p:anim>
                                    <p:anim calcmode="lin" valueType="num">
                                      <p:cBhvr>
                                        <p:cTn id="74" dur="1000" fill="hold"/>
                                        <p:tgtEl>
                                          <p:spTgt spid="44"/>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fade">
                                      <p:cBhvr>
                                        <p:cTn id="77" dur="1000"/>
                                        <p:tgtEl>
                                          <p:spTgt spid="45"/>
                                        </p:tgtEl>
                                      </p:cBhvr>
                                    </p:animEffect>
                                    <p:anim calcmode="lin" valueType="num">
                                      <p:cBhvr>
                                        <p:cTn id="78" dur="1000" fill="hold"/>
                                        <p:tgtEl>
                                          <p:spTgt spid="45"/>
                                        </p:tgtEl>
                                        <p:attrNameLst>
                                          <p:attrName>ppt_x</p:attrName>
                                        </p:attrNameLst>
                                      </p:cBhvr>
                                      <p:tavLst>
                                        <p:tav tm="0">
                                          <p:val>
                                            <p:strVal val="#ppt_x"/>
                                          </p:val>
                                        </p:tav>
                                        <p:tav tm="100000">
                                          <p:val>
                                            <p:strVal val="#ppt_x"/>
                                          </p:val>
                                        </p:tav>
                                      </p:tavLst>
                                    </p:anim>
                                    <p:anim calcmode="lin" valueType="num">
                                      <p:cBhvr>
                                        <p:cTn id="79" dur="1000" fill="hold"/>
                                        <p:tgtEl>
                                          <p:spTgt spid="45"/>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48"/>
                                        </p:tgtEl>
                                        <p:attrNameLst>
                                          <p:attrName>style.visibility</p:attrName>
                                        </p:attrNameLst>
                                      </p:cBhvr>
                                      <p:to>
                                        <p:strVal val="visible"/>
                                      </p:to>
                                    </p:set>
                                    <p:animEffect transition="in" filter="fade">
                                      <p:cBhvr>
                                        <p:cTn id="82" dur="1000"/>
                                        <p:tgtEl>
                                          <p:spTgt spid="48"/>
                                        </p:tgtEl>
                                      </p:cBhvr>
                                    </p:animEffect>
                                    <p:anim calcmode="lin" valueType="num">
                                      <p:cBhvr>
                                        <p:cTn id="83" dur="1000" fill="hold"/>
                                        <p:tgtEl>
                                          <p:spTgt spid="48"/>
                                        </p:tgtEl>
                                        <p:attrNameLst>
                                          <p:attrName>ppt_x</p:attrName>
                                        </p:attrNameLst>
                                      </p:cBhvr>
                                      <p:tavLst>
                                        <p:tav tm="0">
                                          <p:val>
                                            <p:strVal val="#ppt_x"/>
                                          </p:val>
                                        </p:tav>
                                        <p:tav tm="100000">
                                          <p:val>
                                            <p:strVal val="#ppt_x"/>
                                          </p:val>
                                        </p:tav>
                                      </p:tavLst>
                                    </p:anim>
                                    <p:anim calcmode="lin" valueType="num">
                                      <p:cBhvr>
                                        <p:cTn id="84"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13" grpId="0" animBg="1"/>
      <p:bldP spid="38" grpId="0"/>
      <p:bldP spid="39" grpId="0"/>
      <p:bldP spid="40" grpId="0"/>
      <p:bldP spid="41" grpId="0"/>
      <p:bldP spid="44" grpId="0" animBg="1"/>
      <p:bldP spid="4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风险管理计划</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27" name="图片 26">
            <a:extLst>
              <a:ext uri="{FF2B5EF4-FFF2-40B4-BE49-F238E27FC236}">
                <a16:creationId xmlns:a16="http://schemas.microsoft.com/office/drawing/2014/main" xmlns="" id="{6130284D-C3AB-41A3-A545-E411D3A84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30" name="文本框 29">
            <a:extLst>
              <a:ext uri="{FF2B5EF4-FFF2-40B4-BE49-F238E27FC236}">
                <a16:creationId xmlns:a16="http://schemas.microsoft.com/office/drawing/2014/main" xmlns="" id="{EC6F4A1E-6547-460D-A4D7-C98F1FDE175E}"/>
              </a:ext>
            </a:extLst>
          </p:cNvPr>
          <p:cNvSpPr txBox="1">
            <a:spLocks noChangeArrowheads="1"/>
          </p:cNvSpPr>
          <p:nvPr/>
        </p:nvSpPr>
        <p:spPr bwMode="auto">
          <a:xfrm>
            <a:off x="4324746" y="152464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风险控制</a:t>
            </a:r>
          </a:p>
        </p:txBody>
      </p:sp>
      <p:grpSp>
        <p:nvGrpSpPr>
          <p:cNvPr id="32" name="组合 25">
            <a:extLst>
              <a:ext uri="{FF2B5EF4-FFF2-40B4-BE49-F238E27FC236}">
                <a16:creationId xmlns:a16="http://schemas.microsoft.com/office/drawing/2014/main" xmlns="" id="{E0D5CEEC-0A25-4574-9E12-711769D8DAC1}"/>
              </a:ext>
            </a:extLst>
          </p:cNvPr>
          <p:cNvGrpSpPr/>
          <p:nvPr/>
        </p:nvGrpSpPr>
        <p:grpSpPr bwMode="auto">
          <a:xfrm>
            <a:off x="2462670" y="2360445"/>
            <a:ext cx="7773552" cy="2804720"/>
            <a:chOff x="7331832" y="-535788"/>
            <a:chExt cx="3426323" cy="5207380"/>
          </a:xfrm>
        </p:grpSpPr>
        <p:sp>
          <p:nvSpPr>
            <p:cNvPr id="33" name="Text Placeholder 3">
              <a:extLst>
                <a:ext uri="{FF2B5EF4-FFF2-40B4-BE49-F238E27FC236}">
                  <a16:creationId xmlns:a16="http://schemas.microsoft.com/office/drawing/2014/main" xmlns="" id="{373A15EC-2690-4BDF-BC0E-96971EDB7297}"/>
                </a:ext>
              </a:extLst>
            </p:cNvPr>
            <p:cNvSpPr txBox="1"/>
            <p:nvPr/>
          </p:nvSpPr>
          <p:spPr bwMode="auto">
            <a:xfrm>
              <a:off x="7331832" y="-535788"/>
              <a:ext cx="1640440" cy="51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zh-CN" altLang="en-US" b="1" dirty="0"/>
                <a:t>需求获取方面的控制</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4" name="Text Placeholder 3">
              <a:extLst>
                <a:ext uri="{FF2B5EF4-FFF2-40B4-BE49-F238E27FC236}">
                  <a16:creationId xmlns:a16="http://schemas.microsoft.com/office/drawing/2014/main" xmlns="" id="{D3BC265D-DEA1-4DB7-AB36-9664CB695180}"/>
                </a:ext>
              </a:extLst>
            </p:cNvPr>
            <p:cNvSpPr txBox="1"/>
            <p:nvPr/>
          </p:nvSpPr>
          <p:spPr bwMode="auto">
            <a:xfrm>
              <a:off x="7662941" y="271557"/>
              <a:ext cx="3095214" cy="4400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en-US" altLang="zh-CN" sz="1400" dirty="0">
                  <a:latin typeface="微软雅黑" panose="020B0503020204020204" pitchFamily="34" charset="-122"/>
                  <a:ea typeface="微软雅黑" panose="020B0503020204020204" pitchFamily="34" charset="-122"/>
                </a:rPr>
                <a:t>1.</a:t>
              </a:r>
              <a:r>
                <a:rPr lang="zh-CN" altLang="zh-CN" sz="1400" dirty="0">
                  <a:latin typeface="微软雅黑" panose="020B0503020204020204" pitchFamily="34" charset="-122"/>
                  <a:ea typeface="微软雅黑" panose="020B0503020204020204" pitchFamily="34" charset="-122"/>
                </a:rPr>
                <a:t>在项目早期，写一份包含业务需求的愿景与范围文档，并将其用作新需求或变更需求的决策向导。</a:t>
              </a:r>
            </a:p>
            <a:p>
              <a:r>
                <a:rPr lang="en-US" altLang="zh-CN" sz="1400" dirty="0">
                  <a:latin typeface="微软雅黑" panose="020B0503020204020204" pitchFamily="34" charset="-122"/>
                  <a:ea typeface="微软雅黑" panose="020B0503020204020204" pitchFamily="34" charset="-122"/>
                </a:rPr>
                <a:t>2.</a:t>
              </a:r>
              <a:r>
                <a:rPr lang="zh-CN" altLang="zh-CN" sz="1400" dirty="0">
                  <a:latin typeface="微软雅黑" panose="020B0503020204020204" pitchFamily="34" charset="-122"/>
                  <a:ea typeface="微软雅黑" panose="020B0503020204020204" pitchFamily="34" charset="-122"/>
                </a:rPr>
                <a:t>几下每个项目实际投入需求开发的工作量，以便能够判断时间是否充足并对未来项目的规划加以改进。</a:t>
              </a:r>
              <a:r>
                <a:rPr lang="en-US" altLang="zh-CN" sz="1400" dirty="0">
                  <a:latin typeface="微软雅黑" panose="020B0503020204020204" pitchFamily="34" charset="-122"/>
                  <a:ea typeface="微软雅黑" panose="020B0503020204020204" pitchFamily="34" charset="-122"/>
                </a:rPr>
                <a:t/>
              </a:r>
              <a:br>
                <a:rPr lang="en-US" altLang="zh-CN" sz="1400" dirty="0">
                  <a:latin typeface="微软雅黑" panose="020B0503020204020204" pitchFamily="34" charset="-122"/>
                  <a:ea typeface="微软雅黑" panose="020B0503020204020204" pitchFamily="34" charset="-122"/>
                </a:rPr>
              </a:br>
              <a:r>
                <a:rPr lang="en-US" altLang="zh-CN" sz="1400" dirty="0">
                  <a:latin typeface="微软雅黑" panose="020B0503020204020204" pitchFamily="34" charset="-122"/>
                  <a:ea typeface="微软雅黑" panose="020B0503020204020204" pitchFamily="34" charset="-122"/>
                </a:rPr>
                <a:t>3.</a:t>
              </a:r>
              <a:r>
                <a:rPr lang="zh-CN" altLang="zh-CN" sz="1400" dirty="0">
                  <a:latin typeface="微软雅黑" panose="020B0503020204020204" pitchFamily="34" charset="-122"/>
                  <a:ea typeface="微软雅黑" panose="020B0503020204020204" pitchFamily="34" charset="-122"/>
                </a:rPr>
                <a:t>尽早明确干系人、客户和用户类别。确定各类用户代言人。让关键干系人担任产品带头人。还要确保产品带头人确实履行其承诺以便你能够收集到正确的需求。</a:t>
              </a:r>
            </a:p>
            <a:p>
              <a:r>
                <a:rPr lang="en-US" altLang="zh-CN" sz="1400" dirty="0">
                  <a:latin typeface="微软雅黑" panose="020B0503020204020204" pitchFamily="34" charset="-122"/>
                  <a:ea typeface="微软雅黑" panose="020B0503020204020204" pitchFamily="34" charset="-122"/>
                </a:rPr>
                <a:t>4.</a:t>
              </a:r>
              <a:r>
                <a:rPr lang="zh-CN" altLang="zh-CN" sz="1400" dirty="0">
                  <a:latin typeface="微软雅黑" panose="020B0503020204020204" pitchFamily="34" charset="-122"/>
                  <a:ea typeface="微软雅黑" panose="020B0503020204020204" pitchFamily="34" charset="-122"/>
                </a:rPr>
                <a:t>对使用场景进行构思，根据需求写测试，并让客户定义这些场景的验收标准。还需建立原型。征求客户代表对需求和分析模型进行评审。</a:t>
              </a:r>
            </a:p>
            <a:p>
              <a:r>
                <a:rPr lang="en-US" altLang="zh-CN" sz="1400" dirty="0">
                  <a:latin typeface="微软雅黑" panose="020B0503020204020204" pitchFamily="34" charset="-122"/>
                  <a:ea typeface="微软雅黑" panose="020B0503020204020204" pitchFamily="34" charset="-122"/>
                </a:rPr>
                <a:t>5.</a:t>
              </a:r>
              <a:r>
                <a:rPr lang="zh-CN" altLang="zh-CN" sz="1400" dirty="0">
                  <a:latin typeface="微软雅黑" panose="020B0503020204020204" pitchFamily="34" charset="-122"/>
                  <a:ea typeface="微软雅黑" panose="020B0503020204020204" pitchFamily="34" charset="-122"/>
                </a:rPr>
                <a:t>确定主要客户，并使用产品代言人获得客户的积极发言和参与。让正确的干系人代表评审需求。</a:t>
              </a:r>
            </a:p>
            <a:p>
              <a:r>
                <a:rPr lang="en-US" altLang="zh-CN" sz="1400" dirty="0">
                  <a:latin typeface="微软雅黑" panose="020B0503020204020204" pitchFamily="34" charset="-122"/>
                  <a:ea typeface="微软雅黑" panose="020B0503020204020204" pitchFamily="34" charset="-122"/>
                </a:rPr>
                <a:t>6.</a:t>
              </a:r>
              <a:r>
                <a:rPr lang="zh-CN" altLang="zh-CN" sz="1400" dirty="0">
                  <a:latin typeface="微软雅黑" panose="020B0503020204020204" pitchFamily="34" charset="-122"/>
                  <a:ea typeface="微软雅黑" panose="020B0503020204020204" pitchFamily="34" charset="-122"/>
                </a:rPr>
                <a:t>向客户询问质量特征。尽可能准确记下这些非功能性需求及其验收标准</a:t>
              </a:r>
            </a:p>
          </p:txBody>
        </p:sp>
      </p:grpSp>
    </p:spTree>
    <p:extLst>
      <p:ext uri="{BB962C8B-B14F-4D97-AF65-F5344CB8AC3E}">
        <p14:creationId xmlns:p14="http://schemas.microsoft.com/office/powerpoint/2010/main" val="16730185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风险管理计划</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27" name="图片 26">
            <a:extLst>
              <a:ext uri="{FF2B5EF4-FFF2-40B4-BE49-F238E27FC236}">
                <a16:creationId xmlns:a16="http://schemas.microsoft.com/office/drawing/2014/main" xmlns="" id="{6130284D-C3AB-41A3-A545-E411D3A84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30" name="文本框 29">
            <a:extLst>
              <a:ext uri="{FF2B5EF4-FFF2-40B4-BE49-F238E27FC236}">
                <a16:creationId xmlns:a16="http://schemas.microsoft.com/office/drawing/2014/main" xmlns="" id="{EC6F4A1E-6547-460D-A4D7-C98F1FDE175E}"/>
              </a:ext>
            </a:extLst>
          </p:cNvPr>
          <p:cNvSpPr txBox="1">
            <a:spLocks noChangeArrowheads="1"/>
          </p:cNvSpPr>
          <p:nvPr/>
        </p:nvSpPr>
        <p:spPr bwMode="auto">
          <a:xfrm>
            <a:off x="4324746" y="152464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风险控制</a:t>
            </a:r>
          </a:p>
        </p:txBody>
      </p:sp>
      <p:grpSp>
        <p:nvGrpSpPr>
          <p:cNvPr id="32" name="组合 25">
            <a:extLst>
              <a:ext uri="{FF2B5EF4-FFF2-40B4-BE49-F238E27FC236}">
                <a16:creationId xmlns:a16="http://schemas.microsoft.com/office/drawing/2014/main" xmlns="" id="{E0D5CEEC-0A25-4574-9E12-711769D8DAC1}"/>
              </a:ext>
            </a:extLst>
          </p:cNvPr>
          <p:cNvGrpSpPr/>
          <p:nvPr/>
        </p:nvGrpSpPr>
        <p:grpSpPr bwMode="auto">
          <a:xfrm>
            <a:off x="2477039" y="2417683"/>
            <a:ext cx="7237920" cy="1607164"/>
            <a:chOff x="7331832" y="-535788"/>
            <a:chExt cx="3190234" cy="2983940"/>
          </a:xfrm>
        </p:grpSpPr>
        <p:sp>
          <p:nvSpPr>
            <p:cNvPr id="33" name="Text Placeholder 3">
              <a:extLst>
                <a:ext uri="{FF2B5EF4-FFF2-40B4-BE49-F238E27FC236}">
                  <a16:creationId xmlns:a16="http://schemas.microsoft.com/office/drawing/2014/main" xmlns="" id="{373A15EC-2690-4BDF-BC0E-96971EDB7297}"/>
                </a:ext>
              </a:extLst>
            </p:cNvPr>
            <p:cNvSpPr txBox="1"/>
            <p:nvPr/>
          </p:nvSpPr>
          <p:spPr bwMode="auto">
            <a:xfrm>
              <a:off x="7331832" y="-535788"/>
              <a:ext cx="1640440" cy="51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zh-CN" altLang="en-US" b="1" dirty="0"/>
                <a:t>需求分析方面的控制</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4" name="Text Placeholder 3">
              <a:extLst>
                <a:ext uri="{FF2B5EF4-FFF2-40B4-BE49-F238E27FC236}">
                  <a16:creationId xmlns:a16="http://schemas.microsoft.com/office/drawing/2014/main" xmlns="" id="{D3BC265D-DEA1-4DB7-AB36-9664CB695180}"/>
                </a:ext>
              </a:extLst>
            </p:cNvPr>
            <p:cNvSpPr txBox="1"/>
            <p:nvPr/>
          </p:nvSpPr>
          <p:spPr bwMode="auto">
            <a:xfrm>
              <a:off x="7671702" y="448136"/>
              <a:ext cx="2850364" cy="2000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．保证每个功能性需求、特性或用户需求都排好优先级即并被分配到特定的系统版本或迭代中。</a:t>
              </a:r>
            </a:p>
            <a:p>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评估每个需求的可行性，以便识别出实现用时长于计划用时的需求。</a:t>
              </a:r>
            </a:p>
            <a:p>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不低估熟悉并了解新技术的学习曲线。尽早识别出高风险的需求，并与开发团队一同努力，给起步失误学习和实验流出足够的时间。</a:t>
              </a:r>
            </a:p>
          </p:txBody>
        </p:sp>
      </p:grpSp>
    </p:spTree>
    <p:extLst>
      <p:ext uri="{BB962C8B-B14F-4D97-AF65-F5344CB8AC3E}">
        <p14:creationId xmlns:p14="http://schemas.microsoft.com/office/powerpoint/2010/main" val="623962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风险管理计划</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27" name="图片 26">
            <a:extLst>
              <a:ext uri="{FF2B5EF4-FFF2-40B4-BE49-F238E27FC236}">
                <a16:creationId xmlns:a16="http://schemas.microsoft.com/office/drawing/2014/main" xmlns="" id="{6130284D-C3AB-41A3-A545-E411D3A84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30" name="文本框 29">
            <a:extLst>
              <a:ext uri="{FF2B5EF4-FFF2-40B4-BE49-F238E27FC236}">
                <a16:creationId xmlns:a16="http://schemas.microsoft.com/office/drawing/2014/main" xmlns="" id="{EC6F4A1E-6547-460D-A4D7-C98F1FDE175E}"/>
              </a:ext>
            </a:extLst>
          </p:cNvPr>
          <p:cNvSpPr txBox="1">
            <a:spLocks noChangeArrowheads="1"/>
          </p:cNvSpPr>
          <p:nvPr/>
        </p:nvSpPr>
        <p:spPr bwMode="auto">
          <a:xfrm>
            <a:off x="4324746" y="152464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风险控制</a:t>
            </a:r>
          </a:p>
        </p:txBody>
      </p:sp>
      <p:grpSp>
        <p:nvGrpSpPr>
          <p:cNvPr id="32" name="组合 25">
            <a:extLst>
              <a:ext uri="{FF2B5EF4-FFF2-40B4-BE49-F238E27FC236}">
                <a16:creationId xmlns:a16="http://schemas.microsoft.com/office/drawing/2014/main" xmlns="" id="{E0D5CEEC-0A25-4574-9E12-711769D8DAC1}"/>
              </a:ext>
            </a:extLst>
          </p:cNvPr>
          <p:cNvGrpSpPr/>
          <p:nvPr/>
        </p:nvGrpSpPr>
        <p:grpSpPr bwMode="auto">
          <a:xfrm>
            <a:off x="2576430" y="2459837"/>
            <a:ext cx="7039137" cy="1287747"/>
            <a:chOff x="7331832" y="-535788"/>
            <a:chExt cx="3102617" cy="2390894"/>
          </a:xfrm>
        </p:grpSpPr>
        <p:sp>
          <p:nvSpPr>
            <p:cNvPr id="33" name="Text Placeholder 3">
              <a:extLst>
                <a:ext uri="{FF2B5EF4-FFF2-40B4-BE49-F238E27FC236}">
                  <a16:creationId xmlns:a16="http://schemas.microsoft.com/office/drawing/2014/main" xmlns="" id="{373A15EC-2690-4BDF-BC0E-96971EDB7297}"/>
                </a:ext>
              </a:extLst>
            </p:cNvPr>
            <p:cNvSpPr txBox="1"/>
            <p:nvPr/>
          </p:nvSpPr>
          <p:spPr bwMode="auto">
            <a:xfrm>
              <a:off x="7331832" y="-535788"/>
              <a:ext cx="1640440" cy="51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zh-CN" altLang="en-US" b="1" dirty="0"/>
                <a:t>需求规格说明方面的控制</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4" name="Text Placeholder 3">
              <a:extLst>
                <a:ext uri="{FF2B5EF4-FFF2-40B4-BE49-F238E27FC236}">
                  <a16:creationId xmlns:a16="http://schemas.microsoft.com/office/drawing/2014/main" xmlns="" id="{D3BC265D-DEA1-4DB7-AB36-9664CB695180}"/>
                </a:ext>
              </a:extLst>
            </p:cNvPr>
            <p:cNvSpPr txBox="1"/>
            <p:nvPr/>
          </p:nvSpPr>
          <p:spPr bwMode="auto">
            <a:xfrm>
              <a:off x="7584085" y="255094"/>
              <a:ext cx="2850364" cy="160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由开发人员、测试人员和客户对需求进行同级评审，以此来缓解风险。</a:t>
              </a:r>
            </a:p>
            <a:p>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进行需求评审来帮助参与者对属于和概念的理解达成共识。</a:t>
              </a:r>
            </a:p>
            <a:p>
              <a:r>
                <a:rPr lang="en-US" altLang="zh-CN" sz="1400" dirty="0">
                  <a:latin typeface="微软雅黑" panose="020B0503020204020204" pitchFamily="34" charset="-122"/>
                  <a:ea typeface="微软雅黑" panose="020B0503020204020204" pitchFamily="34" charset="-122"/>
                </a:rPr>
                <a:t>3. </a:t>
              </a:r>
              <a:r>
                <a:rPr lang="zh-CN" altLang="en-US" sz="1400" dirty="0">
                  <a:latin typeface="微软雅黑" panose="020B0503020204020204" pitchFamily="34" charset="-122"/>
                  <a:ea typeface="微软雅黑" panose="020B0503020204020204" pitchFamily="34" charset="-122"/>
                </a:rPr>
                <a:t>仔细评审需求，以确保这些需求强调的是解决业务问题需要做什么 </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而不是指解决方案。</a:t>
              </a:r>
            </a:p>
          </p:txBody>
        </p:sp>
      </p:grpSp>
    </p:spTree>
    <p:extLst>
      <p:ext uri="{BB962C8B-B14F-4D97-AF65-F5344CB8AC3E}">
        <p14:creationId xmlns:p14="http://schemas.microsoft.com/office/powerpoint/2010/main" val="40790292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风险管理计划</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27" name="图片 26">
            <a:extLst>
              <a:ext uri="{FF2B5EF4-FFF2-40B4-BE49-F238E27FC236}">
                <a16:creationId xmlns:a16="http://schemas.microsoft.com/office/drawing/2014/main" xmlns="" id="{6130284D-C3AB-41A3-A545-E411D3A84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30" name="文本框 29">
            <a:extLst>
              <a:ext uri="{FF2B5EF4-FFF2-40B4-BE49-F238E27FC236}">
                <a16:creationId xmlns:a16="http://schemas.microsoft.com/office/drawing/2014/main" xmlns="" id="{EC6F4A1E-6547-460D-A4D7-C98F1FDE175E}"/>
              </a:ext>
            </a:extLst>
          </p:cNvPr>
          <p:cNvSpPr txBox="1">
            <a:spLocks noChangeArrowheads="1"/>
          </p:cNvSpPr>
          <p:nvPr/>
        </p:nvSpPr>
        <p:spPr bwMode="auto">
          <a:xfrm>
            <a:off x="4324746" y="152464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风险控制</a:t>
            </a:r>
          </a:p>
        </p:txBody>
      </p:sp>
      <p:grpSp>
        <p:nvGrpSpPr>
          <p:cNvPr id="32" name="组合 25">
            <a:extLst>
              <a:ext uri="{FF2B5EF4-FFF2-40B4-BE49-F238E27FC236}">
                <a16:creationId xmlns:a16="http://schemas.microsoft.com/office/drawing/2014/main" xmlns="" id="{E0D5CEEC-0A25-4574-9E12-711769D8DAC1}"/>
              </a:ext>
            </a:extLst>
          </p:cNvPr>
          <p:cNvGrpSpPr/>
          <p:nvPr/>
        </p:nvGrpSpPr>
        <p:grpSpPr bwMode="auto">
          <a:xfrm>
            <a:off x="2462132" y="2499593"/>
            <a:ext cx="7267734" cy="1068555"/>
            <a:chOff x="7213549" y="-535788"/>
            <a:chExt cx="3203375" cy="1983930"/>
          </a:xfrm>
        </p:grpSpPr>
        <p:sp>
          <p:nvSpPr>
            <p:cNvPr id="33" name="Text Placeholder 3">
              <a:extLst>
                <a:ext uri="{FF2B5EF4-FFF2-40B4-BE49-F238E27FC236}">
                  <a16:creationId xmlns:a16="http://schemas.microsoft.com/office/drawing/2014/main" xmlns="" id="{373A15EC-2690-4BDF-BC0E-96971EDB7297}"/>
                </a:ext>
              </a:extLst>
            </p:cNvPr>
            <p:cNvSpPr txBox="1"/>
            <p:nvPr/>
          </p:nvSpPr>
          <p:spPr bwMode="auto">
            <a:xfrm>
              <a:off x="7213549" y="-535788"/>
              <a:ext cx="1640440" cy="51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zh-CN" altLang="en-US" b="1" dirty="0"/>
                <a:t>需求审核方面的控制</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4" name="Text Placeholder 3">
              <a:extLst>
                <a:ext uri="{FF2B5EF4-FFF2-40B4-BE49-F238E27FC236}">
                  <a16:creationId xmlns:a16="http://schemas.microsoft.com/office/drawing/2014/main" xmlns="" id="{D3BC265D-DEA1-4DB7-AB36-9664CB695180}"/>
                </a:ext>
              </a:extLst>
            </p:cNvPr>
            <p:cNvSpPr txBox="1"/>
            <p:nvPr/>
          </p:nvSpPr>
          <p:spPr bwMode="auto">
            <a:xfrm>
              <a:off x="7566560" y="248133"/>
              <a:ext cx="2850364" cy="1200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在实现每组需求前对其正确性和质量进行确认，避免后续返工。在项目计划中为这些质量活动留出时间和资源。征求客户代表承诺参加需求评审。</a:t>
              </a:r>
            </a:p>
            <a:p>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对所有参加需求文档审查的团队成员进行培训。</a:t>
              </a:r>
            </a:p>
          </p:txBody>
        </p:sp>
      </p:grpSp>
    </p:spTree>
    <p:extLst>
      <p:ext uri="{BB962C8B-B14F-4D97-AF65-F5344CB8AC3E}">
        <p14:creationId xmlns:p14="http://schemas.microsoft.com/office/powerpoint/2010/main" val="4791509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风险管理计划</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27" name="图片 26">
            <a:extLst>
              <a:ext uri="{FF2B5EF4-FFF2-40B4-BE49-F238E27FC236}">
                <a16:creationId xmlns:a16="http://schemas.microsoft.com/office/drawing/2014/main" xmlns="" id="{6130284D-C3AB-41A3-A545-E411D3A84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30" name="文本框 29">
            <a:extLst>
              <a:ext uri="{FF2B5EF4-FFF2-40B4-BE49-F238E27FC236}">
                <a16:creationId xmlns:a16="http://schemas.microsoft.com/office/drawing/2014/main" xmlns="" id="{EC6F4A1E-6547-460D-A4D7-C98F1FDE175E}"/>
              </a:ext>
            </a:extLst>
          </p:cNvPr>
          <p:cNvSpPr txBox="1">
            <a:spLocks noChangeArrowheads="1"/>
          </p:cNvSpPr>
          <p:nvPr/>
        </p:nvSpPr>
        <p:spPr bwMode="auto">
          <a:xfrm>
            <a:off x="4324746" y="152464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风险控制</a:t>
            </a:r>
          </a:p>
        </p:txBody>
      </p:sp>
      <p:grpSp>
        <p:nvGrpSpPr>
          <p:cNvPr id="32" name="组合 25">
            <a:extLst>
              <a:ext uri="{FF2B5EF4-FFF2-40B4-BE49-F238E27FC236}">
                <a16:creationId xmlns:a16="http://schemas.microsoft.com/office/drawing/2014/main" xmlns="" id="{E0D5CEEC-0A25-4574-9E12-711769D8DAC1}"/>
              </a:ext>
            </a:extLst>
          </p:cNvPr>
          <p:cNvGrpSpPr/>
          <p:nvPr/>
        </p:nvGrpSpPr>
        <p:grpSpPr bwMode="auto">
          <a:xfrm>
            <a:off x="1955236" y="2479714"/>
            <a:ext cx="7844205" cy="1260928"/>
            <a:chOff x="6955079" y="-461975"/>
            <a:chExt cx="3457464" cy="2341098"/>
          </a:xfrm>
        </p:grpSpPr>
        <p:sp>
          <p:nvSpPr>
            <p:cNvPr id="33" name="Text Placeholder 3">
              <a:extLst>
                <a:ext uri="{FF2B5EF4-FFF2-40B4-BE49-F238E27FC236}">
                  <a16:creationId xmlns:a16="http://schemas.microsoft.com/office/drawing/2014/main" xmlns="" id="{373A15EC-2690-4BDF-BC0E-96971EDB7297}"/>
                </a:ext>
              </a:extLst>
            </p:cNvPr>
            <p:cNvSpPr txBox="1"/>
            <p:nvPr/>
          </p:nvSpPr>
          <p:spPr bwMode="auto">
            <a:xfrm>
              <a:off x="6955079" y="-461975"/>
              <a:ext cx="1640440" cy="51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zh-CN" altLang="en-US" b="1" dirty="0"/>
                <a:t>需求管理</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4" name="Text Placeholder 3">
              <a:extLst>
                <a:ext uri="{FF2B5EF4-FFF2-40B4-BE49-F238E27FC236}">
                  <a16:creationId xmlns:a16="http://schemas.microsoft.com/office/drawing/2014/main" xmlns="" id="{D3BC265D-DEA1-4DB7-AB36-9664CB695180}"/>
                </a:ext>
              </a:extLst>
            </p:cNvPr>
            <p:cNvSpPr txBox="1"/>
            <p:nvPr/>
          </p:nvSpPr>
          <p:spPr bwMode="auto">
            <a:xfrm>
              <a:off x="7562179" y="279113"/>
              <a:ext cx="2850364" cy="1600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将成文的业务需求和范围定义作为审核变更的标尺，控制失控的范围蠕变。</a:t>
              </a:r>
            </a:p>
            <a:p>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必须与收到影响的干系人就变更进行明确的沟通。</a:t>
              </a:r>
            </a:p>
            <a:p>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分阶段或增量式的交付生命周期进行规划。应当在早期版本实现优先级最高的功能，在后续迭代中进一步完善系统能力。</a:t>
              </a:r>
            </a:p>
          </p:txBody>
        </p:sp>
      </p:grpSp>
    </p:spTree>
    <p:extLst>
      <p:ext uri="{BB962C8B-B14F-4D97-AF65-F5344CB8AC3E}">
        <p14:creationId xmlns:p14="http://schemas.microsoft.com/office/powerpoint/2010/main" val="10430922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20" name="图片 19">
            <a:extLst>
              <a:ext uri="{FF2B5EF4-FFF2-40B4-BE49-F238E27FC236}">
                <a16:creationId xmlns:a16="http://schemas.microsoft.com/office/drawing/2014/main" xmlns="" id="{9842ADBF-004C-4820-9003-5C613ADA7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grpSp>
        <p:nvGrpSpPr>
          <p:cNvPr id="26" name="组合 1">
            <a:extLst>
              <a:ext uri="{FF2B5EF4-FFF2-40B4-BE49-F238E27FC236}">
                <a16:creationId xmlns:a16="http://schemas.microsoft.com/office/drawing/2014/main" xmlns="" id="{852872A5-20B9-4A94-8A9D-7860E4668CED}"/>
              </a:ext>
            </a:extLst>
          </p:cNvPr>
          <p:cNvGrpSpPr/>
          <p:nvPr/>
        </p:nvGrpSpPr>
        <p:grpSpPr bwMode="auto">
          <a:xfrm>
            <a:off x="5222876" y="2244725"/>
            <a:ext cx="6473307" cy="2233485"/>
            <a:chOff x="5222409" y="2405563"/>
            <a:chExt cx="6474280" cy="2232640"/>
          </a:xfrm>
        </p:grpSpPr>
        <p:grpSp>
          <p:nvGrpSpPr>
            <p:cNvPr id="27" name="组合 17">
              <a:extLst>
                <a:ext uri="{FF2B5EF4-FFF2-40B4-BE49-F238E27FC236}">
                  <a16:creationId xmlns:a16="http://schemas.microsoft.com/office/drawing/2014/main" xmlns="" id="{2F64D2A0-403F-4205-BFBA-C2081A7C6598}"/>
                </a:ext>
              </a:extLst>
            </p:cNvPr>
            <p:cNvGrpSpPr/>
            <p:nvPr/>
          </p:nvGrpSpPr>
          <p:grpSpPr bwMode="auto">
            <a:xfrm>
              <a:off x="5226064" y="2405563"/>
              <a:ext cx="6470625" cy="1772715"/>
              <a:chOff x="271019" y="2420002"/>
              <a:chExt cx="6470625" cy="1772715"/>
            </a:xfrm>
          </p:grpSpPr>
          <p:sp>
            <p:nvSpPr>
              <p:cNvPr id="29" name="文本框 18">
                <a:extLst>
                  <a:ext uri="{FF2B5EF4-FFF2-40B4-BE49-F238E27FC236}">
                    <a16:creationId xmlns:a16="http://schemas.microsoft.com/office/drawing/2014/main" xmlns=""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08</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a16="http://schemas.microsoft.com/office/drawing/2014/main" xmlns="" id="{D6164B3C-15CD-483E-821B-729E9877CD96}"/>
                  </a:ext>
                </a:extLst>
              </p:cNvPr>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5400" b="1" dirty="0">
                    <a:solidFill>
                      <a:srgbClr val="F77258"/>
                    </a:solidFill>
                    <a:latin typeface="微软雅黑" panose="020B0503020204020204" pitchFamily="34" charset="-122"/>
                    <a:ea typeface="微软雅黑" panose="020B0503020204020204" pitchFamily="34" charset="-122"/>
                  </a:rPr>
                  <a:t>配置系统管理指南</a:t>
                </a:r>
              </a:p>
            </p:txBody>
          </p:sp>
        </p:grpSp>
        <p:sp>
          <p:nvSpPr>
            <p:cNvPr id="28" name="文本框 20">
              <a:extLst>
                <a:ext uri="{FF2B5EF4-FFF2-40B4-BE49-F238E27FC236}">
                  <a16:creationId xmlns:a16="http://schemas.microsoft.com/office/drawing/2014/main" xmlns="" id="{C1650AEA-8FEC-427E-8CDF-C4F7414B9B49}"/>
                </a:ext>
              </a:extLst>
            </p:cNvPr>
            <p:cNvSpPr txBox="1">
              <a:spLocks noChangeArrowheads="1"/>
            </p:cNvSpPr>
            <p:nvPr/>
          </p:nvSpPr>
          <p:spPr bwMode="auto">
            <a:xfrm>
              <a:off x="5222409" y="4299777"/>
              <a:ext cx="6050502" cy="33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en-US" altLang="zh-CN" sz="1600" dirty="0">
                  <a:solidFill>
                    <a:srgbClr val="353A3E"/>
                  </a:solidFill>
                  <a:latin typeface="微软雅黑" panose="020B0503020204020204" pitchFamily="34" charset="-122"/>
                  <a:ea typeface="微软雅黑" panose="020B0503020204020204" pitchFamily="34" charset="-122"/>
                </a:rPr>
                <a:t>CONFIGURATION SYSTEM MANAGEMENT GUIDE</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8128351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randombar(horizontal)">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4308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配置系统管理指南</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27" name="图片 26">
            <a:extLst>
              <a:ext uri="{FF2B5EF4-FFF2-40B4-BE49-F238E27FC236}">
                <a16:creationId xmlns:a16="http://schemas.microsoft.com/office/drawing/2014/main" xmlns="" id="{6130284D-C3AB-41A3-A545-E411D3A84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30" name="文本框 29">
            <a:extLst>
              <a:ext uri="{FF2B5EF4-FFF2-40B4-BE49-F238E27FC236}">
                <a16:creationId xmlns:a16="http://schemas.microsoft.com/office/drawing/2014/main" xmlns="" id="{EC6F4A1E-6547-460D-A4D7-C98F1FDE175E}"/>
              </a:ext>
            </a:extLst>
          </p:cNvPr>
          <p:cNvSpPr txBox="1">
            <a:spLocks noChangeArrowheads="1"/>
          </p:cNvSpPr>
          <p:nvPr/>
        </p:nvSpPr>
        <p:spPr bwMode="auto">
          <a:xfrm>
            <a:off x="4324746" y="2150808"/>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配置标志</a:t>
            </a:r>
          </a:p>
        </p:txBody>
      </p:sp>
      <p:sp>
        <p:nvSpPr>
          <p:cNvPr id="34" name="Text Placeholder 3">
            <a:extLst>
              <a:ext uri="{FF2B5EF4-FFF2-40B4-BE49-F238E27FC236}">
                <a16:creationId xmlns:a16="http://schemas.microsoft.com/office/drawing/2014/main" xmlns="" id="{D3BC265D-DEA1-4DB7-AB36-9664CB695180}"/>
              </a:ext>
            </a:extLst>
          </p:cNvPr>
          <p:cNvSpPr txBox="1"/>
          <p:nvPr/>
        </p:nvSpPr>
        <p:spPr bwMode="auto">
          <a:xfrm>
            <a:off x="3170583" y="3303033"/>
            <a:ext cx="646683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1400" dirty="0">
                <a:latin typeface="微软雅黑" panose="020B0503020204020204" pitchFamily="34" charset="-122"/>
                <a:ea typeface="微软雅黑" panose="020B0503020204020204" pitchFamily="34" charset="-122"/>
              </a:rPr>
              <a:t>软件项的标识基本按照</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软件配置标识命名规则</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进行。要通过标识能够确定软件项之间的相互联系。</a:t>
            </a:r>
          </a:p>
        </p:txBody>
      </p:sp>
    </p:spTree>
    <p:extLst>
      <p:ext uri="{BB962C8B-B14F-4D97-AF65-F5344CB8AC3E}">
        <p14:creationId xmlns:p14="http://schemas.microsoft.com/office/powerpoint/2010/main" val="20457018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rPr>
              <a:t>引言</a:t>
            </a:r>
          </a:p>
        </p:txBody>
      </p:sp>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 name="Rounded Rectangle 2"/>
          <p:cNvSpPr/>
          <p:nvPr/>
        </p:nvSpPr>
        <p:spPr>
          <a:xfrm>
            <a:off x="1298797" y="1727200"/>
            <a:ext cx="9554368" cy="3403600"/>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8" name="Oval 3"/>
          <p:cNvSpPr/>
          <p:nvPr/>
        </p:nvSpPr>
        <p:spPr>
          <a:xfrm>
            <a:off x="1873472" y="2061403"/>
            <a:ext cx="542925" cy="542925"/>
          </a:xfrm>
          <a:prstGeom prst="ellipse">
            <a:avLst/>
          </a:prstGeom>
          <a:solidFill>
            <a:srgbClr val="F8D845"/>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1</a:t>
            </a:r>
          </a:p>
        </p:txBody>
      </p:sp>
      <p:sp>
        <p:nvSpPr>
          <p:cNvPr id="6151" name="矩形 8"/>
          <p:cNvSpPr>
            <a:spLocks noChangeArrowheads="1"/>
          </p:cNvSpPr>
          <p:nvPr/>
        </p:nvSpPr>
        <p:spPr bwMode="auto">
          <a:xfrm>
            <a:off x="1820132" y="2888807"/>
            <a:ext cx="8785542" cy="1621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1216025" fontAlgn="base">
              <a:lnSpc>
                <a:spcPct val="120000"/>
              </a:lnSpc>
              <a:spcBef>
                <a:spcPct val="20000"/>
              </a:spcBef>
              <a:spcAft>
                <a:spcPct val="0"/>
              </a:spcAft>
              <a:defRPr/>
            </a:pP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软件项目管理与软件需求，作为软件工程当中最为重要的组成几个部分，已经引起业内人士的高度重视，项目管理和需求工程概念的提出，就是为了把软件工程化，以更有效地开发需求，开发软件并实现有效的管理。也作为一门新兴的课程在大学里开设。为了使教师能够把最新，最前沿的关于项目管理和需求工程的信息传播给学生；为了学生能够利用网络得到老师帮助；为了师生之间，同学之间能够充分交流，沟通心得。这个软件工程教学、学习、交流系统将提供这么一个平台。为教师和同学服务，也为项目管理，需求工程，统一建模等软件工程化课程的教学方法提供试验基地。</a:t>
            </a:r>
            <a:endParaRPr kumimoji="0" lang="en-US" altLang="zh-CN" sz="14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6152" name="文本框 9"/>
          <p:cNvSpPr txBox="1">
            <a:spLocks noChangeArrowheads="1"/>
          </p:cNvSpPr>
          <p:nvPr/>
        </p:nvSpPr>
        <p:spPr bwMode="auto">
          <a:xfrm>
            <a:off x="2549747" y="2148716"/>
            <a:ext cx="19700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1216025" rtl="0" eaLnBrk="1" fontAlgn="base" latinLnBrk="0" hangingPunct="1">
              <a:lnSpc>
                <a:spcPct val="100000"/>
              </a:lnSpc>
              <a:spcBef>
                <a:spcPct val="20000"/>
              </a:spcBef>
              <a:spcAft>
                <a:spcPct val="0"/>
              </a:spcAft>
              <a:buClrTx/>
              <a:buSzTx/>
              <a:buFontTx/>
              <a:buNone/>
              <a:tabLst/>
              <a:defRPr/>
            </a:pPr>
            <a:r>
              <a:rPr kumimoji="0" lang="zh-CN" altLang="en-US" sz="1800" b="1"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编写目的</a:t>
            </a:r>
            <a:endParaRPr kumimoji="0" lang="en-US" altLang="zh-CN" sz="1800" b="1"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pic>
        <p:nvPicPr>
          <p:cNvPr id="17" name="图片 16">
            <a:extLst>
              <a:ext uri="{FF2B5EF4-FFF2-40B4-BE49-F238E27FC236}">
                <a16:creationId xmlns:a16="http://schemas.microsoft.com/office/drawing/2014/main" xmlns="" id="{C1ECF869-D5F2-499A-8707-FDE2FD1957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5269980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151"/>
                                        </p:tgtEl>
                                        <p:attrNameLst>
                                          <p:attrName>style.visibility</p:attrName>
                                        </p:attrNameLst>
                                      </p:cBhvr>
                                      <p:to>
                                        <p:strVal val="visible"/>
                                      </p:to>
                                    </p:set>
                                    <p:animEffect transition="in" filter="fade">
                                      <p:cBhvr>
                                        <p:cTn id="17" dur="1000"/>
                                        <p:tgtEl>
                                          <p:spTgt spid="6151"/>
                                        </p:tgtEl>
                                      </p:cBhvr>
                                    </p:animEffect>
                                    <p:anim calcmode="lin" valueType="num">
                                      <p:cBhvr>
                                        <p:cTn id="18" dur="1000" fill="hold"/>
                                        <p:tgtEl>
                                          <p:spTgt spid="6151"/>
                                        </p:tgtEl>
                                        <p:attrNameLst>
                                          <p:attrName>ppt_x</p:attrName>
                                        </p:attrNameLst>
                                      </p:cBhvr>
                                      <p:tavLst>
                                        <p:tav tm="0">
                                          <p:val>
                                            <p:strVal val="#ppt_x"/>
                                          </p:val>
                                        </p:tav>
                                        <p:tav tm="100000">
                                          <p:val>
                                            <p:strVal val="#ppt_x"/>
                                          </p:val>
                                        </p:tav>
                                      </p:tavLst>
                                    </p:anim>
                                    <p:anim calcmode="lin" valueType="num">
                                      <p:cBhvr>
                                        <p:cTn id="19" dur="1000" fill="hold"/>
                                        <p:tgtEl>
                                          <p:spTgt spid="615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152"/>
                                        </p:tgtEl>
                                        <p:attrNameLst>
                                          <p:attrName>style.visibility</p:attrName>
                                        </p:attrNameLst>
                                      </p:cBhvr>
                                      <p:to>
                                        <p:strVal val="visible"/>
                                      </p:to>
                                    </p:set>
                                    <p:animEffect transition="in" filter="fade">
                                      <p:cBhvr>
                                        <p:cTn id="22" dur="1000"/>
                                        <p:tgtEl>
                                          <p:spTgt spid="6152"/>
                                        </p:tgtEl>
                                      </p:cBhvr>
                                    </p:animEffect>
                                    <p:anim calcmode="lin" valueType="num">
                                      <p:cBhvr>
                                        <p:cTn id="23" dur="1000" fill="hold"/>
                                        <p:tgtEl>
                                          <p:spTgt spid="6152"/>
                                        </p:tgtEl>
                                        <p:attrNameLst>
                                          <p:attrName>ppt_x</p:attrName>
                                        </p:attrNameLst>
                                      </p:cBhvr>
                                      <p:tavLst>
                                        <p:tav tm="0">
                                          <p:val>
                                            <p:strVal val="#ppt_x"/>
                                          </p:val>
                                        </p:tav>
                                        <p:tav tm="100000">
                                          <p:val>
                                            <p:strVal val="#ppt_x"/>
                                          </p:val>
                                        </p:tav>
                                      </p:tavLst>
                                    </p:anim>
                                    <p:anim calcmode="lin" valueType="num">
                                      <p:cBhvr>
                                        <p:cTn id="24" dur="1000" fill="hold"/>
                                        <p:tgtEl>
                                          <p:spTgt spid="61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6151" grpId="0"/>
      <p:bldP spid="615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文本框 23"/>
          <p:cNvSpPr txBox="1">
            <a:spLocks noChangeArrowheads="1"/>
          </p:cNvSpPr>
          <p:nvPr/>
        </p:nvSpPr>
        <p:spPr bwMode="auto">
          <a:xfrm>
            <a:off x="739775" y="298450"/>
            <a:ext cx="25627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配置系统管理指南</a:t>
            </a:r>
          </a:p>
        </p:txBody>
      </p:sp>
      <p:grpSp>
        <p:nvGrpSpPr>
          <p:cNvPr id="1741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 name="Freeform 256"/>
          <p:cNvSpPr/>
          <p:nvPr/>
        </p:nvSpPr>
        <p:spPr bwMode="auto">
          <a:xfrm>
            <a:off x="7848600" y="2027238"/>
            <a:ext cx="1820863" cy="1247775"/>
          </a:xfrm>
          <a:custGeom>
            <a:avLst/>
            <a:gdLst>
              <a:gd name="T0" fmla="*/ 2147483647 w 969"/>
              <a:gd name="T1" fmla="*/ 2147483647 h 664"/>
              <a:gd name="T2" fmla="*/ 2147483647 w 969"/>
              <a:gd name="T3" fmla="*/ 2147483647 h 664"/>
              <a:gd name="T4" fmla="*/ 2147483647 w 969"/>
              <a:gd name="T5" fmla="*/ 2147483647 h 664"/>
              <a:gd name="T6" fmla="*/ 2147483647 w 969"/>
              <a:gd name="T7" fmla="*/ 2147483647 h 664"/>
              <a:gd name="T8" fmla="*/ 2147483647 w 969"/>
              <a:gd name="T9" fmla="*/ 2147483647 h 664"/>
              <a:gd name="T10" fmla="*/ 2147483647 w 969"/>
              <a:gd name="T11" fmla="*/ 2147483647 h 664"/>
              <a:gd name="T12" fmla="*/ 2147483647 w 969"/>
              <a:gd name="T13" fmla="*/ 2147483647 h 664"/>
              <a:gd name="T14" fmla="*/ 2147483647 w 969"/>
              <a:gd name="T15" fmla="*/ 2147483647 h 664"/>
              <a:gd name="T16" fmla="*/ 2147483647 w 969"/>
              <a:gd name="T17" fmla="*/ 2147483647 h 664"/>
              <a:gd name="T18" fmla="*/ 2147483647 w 969"/>
              <a:gd name="T19" fmla="*/ 2147483647 h 664"/>
              <a:gd name="T20" fmla="*/ 2147483647 w 969"/>
              <a:gd name="T21" fmla="*/ 2147483647 h 664"/>
              <a:gd name="T22" fmla="*/ 2147483647 w 969"/>
              <a:gd name="T23" fmla="*/ 2147483647 h 664"/>
              <a:gd name="T24" fmla="*/ 2147483647 w 969"/>
              <a:gd name="T25" fmla="*/ 2147483647 h 664"/>
              <a:gd name="T26" fmla="*/ 2147483647 w 969"/>
              <a:gd name="T27" fmla="*/ 2147483647 h 664"/>
              <a:gd name="T28" fmla="*/ 2147483647 w 969"/>
              <a:gd name="T29" fmla="*/ 2147483647 h 664"/>
              <a:gd name="T30" fmla="*/ 2147483647 w 969"/>
              <a:gd name="T31" fmla="*/ 2147483647 h 664"/>
              <a:gd name="T32" fmla="*/ 2147483647 w 969"/>
              <a:gd name="T33" fmla="*/ 2147483647 h 664"/>
              <a:gd name="T34" fmla="*/ 2147483647 w 969"/>
              <a:gd name="T35" fmla="*/ 0 h 664"/>
              <a:gd name="T36" fmla="*/ 2147483647 w 969"/>
              <a:gd name="T37" fmla="*/ 2147483647 h 664"/>
              <a:gd name="T38" fmla="*/ 2147483647 w 969"/>
              <a:gd name="T39" fmla="*/ 2147483647 h 664"/>
              <a:gd name="T40" fmla="*/ 2147483647 w 969"/>
              <a:gd name="T41" fmla="*/ 2147483647 h 664"/>
              <a:gd name="T42" fmla="*/ 2147483647 w 969"/>
              <a:gd name="T43" fmla="*/ 2147483647 h 664"/>
              <a:gd name="T44" fmla="*/ 2147483647 w 969"/>
              <a:gd name="T45" fmla="*/ 2147483647 h 664"/>
              <a:gd name="T46" fmla="*/ 2147483647 w 969"/>
              <a:gd name="T47" fmla="*/ 2147483647 h 664"/>
              <a:gd name="T48" fmla="*/ 2147483647 w 969"/>
              <a:gd name="T49" fmla="*/ 2147483647 h 664"/>
              <a:gd name="T50" fmla="*/ 2147483647 w 969"/>
              <a:gd name="T51" fmla="*/ 2147483647 h 664"/>
              <a:gd name="T52" fmla="*/ 2147483647 w 969"/>
              <a:gd name="T53" fmla="*/ 2147483647 h 664"/>
              <a:gd name="T54" fmla="*/ 2147483647 w 969"/>
              <a:gd name="T55" fmla="*/ 2147483647 h 664"/>
              <a:gd name="T56" fmla="*/ 2147483647 w 969"/>
              <a:gd name="T57" fmla="*/ 2147483647 h 664"/>
              <a:gd name="T58" fmla="*/ 2147483647 w 969"/>
              <a:gd name="T59" fmla="*/ 2147483647 h 664"/>
              <a:gd name="T60" fmla="*/ 2147483647 w 969"/>
              <a:gd name="T61" fmla="*/ 2147483647 h 664"/>
              <a:gd name="T62" fmla="*/ 2147483647 w 969"/>
              <a:gd name="T63" fmla="*/ 2147483647 h 664"/>
              <a:gd name="T64" fmla="*/ 2147483647 w 969"/>
              <a:gd name="T65" fmla="*/ 2147483647 h 664"/>
              <a:gd name="T66" fmla="*/ 2147483647 w 969"/>
              <a:gd name="T67" fmla="*/ 2147483647 h 664"/>
              <a:gd name="T68" fmla="*/ 2147483647 w 969"/>
              <a:gd name="T69" fmla="*/ 2147483647 h 66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69"/>
              <a:gd name="T106" fmla="*/ 0 h 664"/>
              <a:gd name="T107" fmla="*/ 969 w 969"/>
              <a:gd name="T108" fmla="*/ 664 h 66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69" h="664">
                <a:moveTo>
                  <a:pt x="232" y="664"/>
                </a:moveTo>
                <a:lnTo>
                  <a:pt x="232" y="664"/>
                </a:lnTo>
                <a:lnTo>
                  <a:pt x="241" y="644"/>
                </a:lnTo>
                <a:lnTo>
                  <a:pt x="251" y="622"/>
                </a:lnTo>
                <a:lnTo>
                  <a:pt x="261" y="601"/>
                </a:lnTo>
                <a:lnTo>
                  <a:pt x="273" y="580"/>
                </a:lnTo>
                <a:lnTo>
                  <a:pt x="285" y="561"/>
                </a:lnTo>
                <a:lnTo>
                  <a:pt x="298" y="541"/>
                </a:lnTo>
                <a:lnTo>
                  <a:pt x="311" y="522"/>
                </a:lnTo>
                <a:lnTo>
                  <a:pt x="325" y="504"/>
                </a:lnTo>
                <a:lnTo>
                  <a:pt x="339" y="485"/>
                </a:lnTo>
                <a:lnTo>
                  <a:pt x="355" y="469"/>
                </a:lnTo>
                <a:lnTo>
                  <a:pt x="372" y="452"/>
                </a:lnTo>
                <a:lnTo>
                  <a:pt x="387" y="435"/>
                </a:lnTo>
                <a:lnTo>
                  <a:pt x="404" y="419"/>
                </a:lnTo>
                <a:lnTo>
                  <a:pt x="422" y="404"/>
                </a:lnTo>
                <a:lnTo>
                  <a:pt x="440" y="389"/>
                </a:lnTo>
                <a:lnTo>
                  <a:pt x="460" y="375"/>
                </a:lnTo>
                <a:lnTo>
                  <a:pt x="478" y="362"/>
                </a:lnTo>
                <a:lnTo>
                  <a:pt x="499" y="349"/>
                </a:lnTo>
                <a:lnTo>
                  <a:pt x="518" y="338"/>
                </a:lnTo>
                <a:lnTo>
                  <a:pt x="539" y="326"/>
                </a:lnTo>
                <a:lnTo>
                  <a:pt x="560" y="316"/>
                </a:lnTo>
                <a:lnTo>
                  <a:pt x="582" y="305"/>
                </a:lnTo>
                <a:lnTo>
                  <a:pt x="604" y="296"/>
                </a:lnTo>
                <a:lnTo>
                  <a:pt x="626" y="288"/>
                </a:lnTo>
                <a:lnTo>
                  <a:pt x="648" y="281"/>
                </a:lnTo>
                <a:lnTo>
                  <a:pt x="671" y="274"/>
                </a:lnTo>
                <a:lnTo>
                  <a:pt x="694" y="268"/>
                </a:lnTo>
                <a:lnTo>
                  <a:pt x="718" y="262"/>
                </a:lnTo>
                <a:lnTo>
                  <a:pt x="742" y="258"/>
                </a:lnTo>
                <a:lnTo>
                  <a:pt x="767" y="255"/>
                </a:lnTo>
                <a:lnTo>
                  <a:pt x="792" y="252"/>
                </a:lnTo>
                <a:lnTo>
                  <a:pt x="816" y="251"/>
                </a:lnTo>
                <a:lnTo>
                  <a:pt x="969" y="129"/>
                </a:lnTo>
                <a:lnTo>
                  <a:pt x="849" y="0"/>
                </a:lnTo>
                <a:lnTo>
                  <a:pt x="812" y="2"/>
                </a:lnTo>
                <a:lnTo>
                  <a:pt x="777" y="3"/>
                </a:lnTo>
                <a:lnTo>
                  <a:pt x="741" y="7"/>
                </a:lnTo>
                <a:lnTo>
                  <a:pt x="707" y="12"/>
                </a:lnTo>
                <a:lnTo>
                  <a:pt x="672" y="17"/>
                </a:lnTo>
                <a:lnTo>
                  <a:pt x="639" y="25"/>
                </a:lnTo>
                <a:lnTo>
                  <a:pt x="605" y="33"/>
                </a:lnTo>
                <a:lnTo>
                  <a:pt x="573" y="43"/>
                </a:lnTo>
                <a:lnTo>
                  <a:pt x="540" y="54"/>
                </a:lnTo>
                <a:lnTo>
                  <a:pt x="509" y="65"/>
                </a:lnTo>
                <a:lnTo>
                  <a:pt x="478" y="78"/>
                </a:lnTo>
                <a:lnTo>
                  <a:pt x="447" y="93"/>
                </a:lnTo>
                <a:lnTo>
                  <a:pt x="417" y="108"/>
                </a:lnTo>
                <a:lnTo>
                  <a:pt x="387" y="124"/>
                </a:lnTo>
                <a:lnTo>
                  <a:pt x="359" y="142"/>
                </a:lnTo>
                <a:lnTo>
                  <a:pt x="331" y="160"/>
                </a:lnTo>
                <a:lnTo>
                  <a:pt x="304" y="179"/>
                </a:lnTo>
                <a:lnTo>
                  <a:pt x="277" y="199"/>
                </a:lnTo>
                <a:lnTo>
                  <a:pt x="251" y="220"/>
                </a:lnTo>
                <a:lnTo>
                  <a:pt x="226" y="242"/>
                </a:lnTo>
                <a:lnTo>
                  <a:pt x="202" y="265"/>
                </a:lnTo>
                <a:lnTo>
                  <a:pt x="180" y="288"/>
                </a:lnTo>
                <a:lnTo>
                  <a:pt x="156" y="313"/>
                </a:lnTo>
                <a:lnTo>
                  <a:pt x="136" y="339"/>
                </a:lnTo>
                <a:lnTo>
                  <a:pt x="115" y="365"/>
                </a:lnTo>
                <a:lnTo>
                  <a:pt x="95" y="392"/>
                </a:lnTo>
                <a:lnTo>
                  <a:pt x="77" y="419"/>
                </a:lnTo>
                <a:lnTo>
                  <a:pt x="59" y="448"/>
                </a:lnTo>
                <a:lnTo>
                  <a:pt x="42" y="476"/>
                </a:lnTo>
                <a:lnTo>
                  <a:pt x="27" y="506"/>
                </a:lnTo>
                <a:lnTo>
                  <a:pt x="12" y="536"/>
                </a:lnTo>
                <a:lnTo>
                  <a:pt x="0" y="567"/>
                </a:lnTo>
                <a:lnTo>
                  <a:pt x="156" y="492"/>
                </a:lnTo>
                <a:lnTo>
                  <a:pt x="232" y="664"/>
                </a:lnTo>
                <a:close/>
              </a:path>
            </a:pathLst>
          </a:custGeom>
          <a:solidFill>
            <a:srgbClr val="F8D845"/>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altLang="id-ID" sz="2000" b="1" i="0" u="none" strike="noStrike" kern="1200" cap="none" spc="0" normalizeH="0" baseline="0" noProof="1">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7" name="Freeform 257"/>
          <p:cNvSpPr/>
          <p:nvPr/>
        </p:nvSpPr>
        <p:spPr bwMode="auto">
          <a:xfrm>
            <a:off x="9455150" y="2032000"/>
            <a:ext cx="1641475" cy="1504950"/>
          </a:xfrm>
          <a:custGeom>
            <a:avLst/>
            <a:gdLst>
              <a:gd name="T0" fmla="*/ 0 w 875"/>
              <a:gd name="T1" fmla="*/ 2147483647 h 801"/>
              <a:gd name="T2" fmla="*/ 2147483647 w 875"/>
              <a:gd name="T3" fmla="*/ 2147483647 h 801"/>
              <a:gd name="T4" fmla="*/ 2147483647 w 875"/>
              <a:gd name="T5" fmla="*/ 2147483647 h 801"/>
              <a:gd name="T6" fmla="*/ 2147483647 w 875"/>
              <a:gd name="T7" fmla="*/ 2147483647 h 801"/>
              <a:gd name="T8" fmla="*/ 2147483647 w 875"/>
              <a:gd name="T9" fmla="*/ 2147483647 h 801"/>
              <a:gd name="T10" fmla="*/ 2147483647 w 875"/>
              <a:gd name="T11" fmla="*/ 2147483647 h 801"/>
              <a:gd name="T12" fmla="*/ 2147483647 w 875"/>
              <a:gd name="T13" fmla="*/ 2147483647 h 801"/>
              <a:gd name="T14" fmla="*/ 2147483647 w 875"/>
              <a:gd name="T15" fmla="*/ 2147483647 h 801"/>
              <a:gd name="T16" fmla="*/ 2147483647 w 875"/>
              <a:gd name="T17" fmla="*/ 2147483647 h 801"/>
              <a:gd name="T18" fmla="*/ 2147483647 w 875"/>
              <a:gd name="T19" fmla="*/ 2147483647 h 801"/>
              <a:gd name="T20" fmla="*/ 2147483647 w 875"/>
              <a:gd name="T21" fmla="*/ 2147483647 h 801"/>
              <a:gd name="T22" fmla="*/ 2147483647 w 875"/>
              <a:gd name="T23" fmla="*/ 2147483647 h 801"/>
              <a:gd name="T24" fmla="*/ 2147483647 w 875"/>
              <a:gd name="T25" fmla="*/ 2147483647 h 801"/>
              <a:gd name="T26" fmla="*/ 2147483647 w 875"/>
              <a:gd name="T27" fmla="*/ 2147483647 h 801"/>
              <a:gd name="T28" fmla="*/ 2147483647 w 875"/>
              <a:gd name="T29" fmla="*/ 2147483647 h 801"/>
              <a:gd name="T30" fmla="*/ 2147483647 w 875"/>
              <a:gd name="T31" fmla="*/ 2147483647 h 801"/>
              <a:gd name="T32" fmla="*/ 2147483647 w 875"/>
              <a:gd name="T33" fmla="*/ 2147483647 h 801"/>
              <a:gd name="T34" fmla="*/ 2147483647 w 875"/>
              <a:gd name="T35" fmla="*/ 2147483647 h 801"/>
              <a:gd name="T36" fmla="*/ 2147483647 w 875"/>
              <a:gd name="T37" fmla="*/ 2147483647 h 801"/>
              <a:gd name="T38" fmla="*/ 2147483647 w 875"/>
              <a:gd name="T39" fmla="*/ 2147483647 h 801"/>
              <a:gd name="T40" fmla="*/ 2147483647 w 875"/>
              <a:gd name="T41" fmla="*/ 2147483647 h 801"/>
              <a:gd name="T42" fmla="*/ 2147483647 w 875"/>
              <a:gd name="T43" fmla="*/ 2147483647 h 801"/>
              <a:gd name="T44" fmla="*/ 2147483647 w 875"/>
              <a:gd name="T45" fmla="*/ 2147483647 h 801"/>
              <a:gd name="T46" fmla="*/ 2147483647 w 875"/>
              <a:gd name="T47" fmla="*/ 2147483647 h 801"/>
              <a:gd name="T48" fmla="*/ 2147483647 w 875"/>
              <a:gd name="T49" fmla="*/ 2147483647 h 801"/>
              <a:gd name="T50" fmla="*/ 2147483647 w 875"/>
              <a:gd name="T51" fmla="*/ 2147483647 h 801"/>
              <a:gd name="T52" fmla="*/ 2147483647 w 875"/>
              <a:gd name="T53" fmla="*/ 2147483647 h 801"/>
              <a:gd name="T54" fmla="*/ 2147483647 w 875"/>
              <a:gd name="T55" fmla="*/ 2147483647 h 801"/>
              <a:gd name="T56" fmla="*/ 2147483647 w 875"/>
              <a:gd name="T57" fmla="*/ 2147483647 h 801"/>
              <a:gd name="T58" fmla="*/ 2147483647 w 875"/>
              <a:gd name="T59" fmla="*/ 2147483647 h 801"/>
              <a:gd name="T60" fmla="*/ 2147483647 w 875"/>
              <a:gd name="T61" fmla="*/ 2147483647 h 801"/>
              <a:gd name="T62" fmla="*/ 2147483647 w 875"/>
              <a:gd name="T63" fmla="*/ 2147483647 h 801"/>
              <a:gd name="T64" fmla="*/ 2147483647 w 875"/>
              <a:gd name="T65" fmla="*/ 2147483647 h 801"/>
              <a:gd name="T66" fmla="*/ 2147483647 w 875"/>
              <a:gd name="T67" fmla="*/ 2147483647 h 801"/>
              <a:gd name="T68" fmla="*/ 2147483647 w 875"/>
              <a:gd name="T69" fmla="*/ 2147483647 h 8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75"/>
              <a:gd name="T106" fmla="*/ 0 h 801"/>
              <a:gd name="T107" fmla="*/ 875 w 875"/>
              <a:gd name="T108" fmla="*/ 801 h 80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75" h="801">
                <a:moveTo>
                  <a:pt x="0" y="249"/>
                </a:moveTo>
                <a:lnTo>
                  <a:pt x="0" y="249"/>
                </a:lnTo>
                <a:lnTo>
                  <a:pt x="26" y="249"/>
                </a:lnTo>
                <a:lnTo>
                  <a:pt x="53" y="251"/>
                </a:lnTo>
                <a:lnTo>
                  <a:pt x="79" y="254"/>
                </a:lnTo>
                <a:lnTo>
                  <a:pt x="105" y="258"/>
                </a:lnTo>
                <a:lnTo>
                  <a:pt x="131" y="262"/>
                </a:lnTo>
                <a:lnTo>
                  <a:pt x="156" y="268"/>
                </a:lnTo>
                <a:lnTo>
                  <a:pt x="180" y="275"/>
                </a:lnTo>
                <a:lnTo>
                  <a:pt x="205" y="282"/>
                </a:lnTo>
                <a:lnTo>
                  <a:pt x="228" y="290"/>
                </a:lnTo>
                <a:lnTo>
                  <a:pt x="253" y="299"/>
                </a:lnTo>
                <a:lnTo>
                  <a:pt x="275" y="310"/>
                </a:lnTo>
                <a:lnTo>
                  <a:pt x="298" y="320"/>
                </a:lnTo>
                <a:lnTo>
                  <a:pt x="320" y="333"/>
                </a:lnTo>
                <a:lnTo>
                  <a:pt x="341" y="345"/>
                </a:lnTo>
                <a:lnTo>
                  <a:pt x="363" y="359"/>
                </a:lnTo>
                <a:lnTo>
                  <a:pt x="384" y="372"/>
                </a:lnTo>
                <a:lnTo>
                  <a:pt x="403" y="387"/>
                </a:lnTo>
                <a:lnTo>
                  <a:pt x="423" y="403"/>
                </a:lnTo>
                <a:lnTo>
                  <a:pt x="441" y="419"/>
                </a:lnTo>
                <a:lnTo>
                  <a:pt x="459" y="435"/>
                </a:lnTo>
                <a:lnTo>
                  <a:pt x="477" y="454"/>
                </a:lnTo>
                <a:lnTo>
                  <a:pt x="494" y="472"/>
                </a:lnTo>
                <a:lnTo>
                  <a:pt x="510" y="491"/>
                </a:lnTo>
                <a:lnTo>
                  <a:pt x="525" y="511"/>
                </a:lnTo>
                <a:lnTo>
                  <a:pt x="540" y="530"/>
                </a:lnTo>
                <a:lnTo>
                  <a:pt x="554" y="551"/>
                </a:lnTo>
                <a:lnTo>
                  <a:pt x="567" y="572"/>
                </a:lnTo>
                <a:lnTo>
                  <a:pt x="580" y="594"/>
                </a:lnTo>
                <a:lnTo>
                  <a:pt x="591" y="616"/>
                </a:lnTo>
                <a:lnTo>
                  <a:pt x="602" y="638"/>
                </a:lnTo>
                <a:lnTo>
                  <a:pt x="611" y="661"/>
                </a:lnTo>
                <a:lnTo>
                  <a:pt x="620" y="684"/>
                </a:lnTo>
                <a:lnTo>
                  <a:pt x="778" y="801"/>
                </a:lnTo>
                <a:lnTo>
                  <a:pt x="875" y="652"/>
                </a:lnTo>
                <a:lnTo>
                  <a:pt x="864" y="618"/>
                </a:lnTo>
                <a:lnTo>
                  <a:pt x="852" y="584"/>
                </a:lnTo>
                <a:lnTo>
                  <a:pt x="839" y="552"/>
                </a:lnTo>
                <a:lnTo>
                  <a:pt x="823" y="520"/>
                </a:lnTo>
                <a:lnTo>
                  <a:pt x="808" y="487"/>
                </a:lnTo>
                <a:lnTo>
                  <a:pt x="791" y="457"/>
                </a:lnTo>
                <a:lnTo>
                  <a:pt x="773" y="426"/>
                </a:lnTo>
                <a:lnTo>
                  <a:pt x="753" y="398"/>
                </a:lnTo>
                <a:lnTo>
                  <a:pt x="733" y="369"/>
                </a:lnTo>
                <a:lnTo>
                  <a:pt x="712" y="341"/>
                </a:lnTo>
                <a:lnTo>
                  <a:pt x="689" y="314"/>
                </a:lnTo>
                <a:lnTo>
                  <a:pt x="665" y="288"/>
                </a:lnTo>
                <a:lnTo>
                  <a:pt x="641" y="263"/>
                </a:lnTo>
                <a:lnTo>
                  <a:pt x="616" y="238"/>
                </a:lnTo>
                <a:lnTo>
                  <a:pt x="589" y="215"/>
                </a:lnTo>
                <a:lnTo>
                  <a:pt x="562" y="193"/>
                </a:lnTo>
                <a:lnTo>
                  <a:pt x="534" y="172"/>
                </a:lnTo>
                <a:lnTo>
                  <a:pt x="505" y="153"/>
                </a:lnTo>
                <a:lnTo>
                  <a:pt x="475" y="133"/>
                </a:lnTo>
                <a:lnTo>
                  <a:pt x="445" y="115"/>
                </a:lnTo>
                <a:lnTo>
                  <a:pt x="412" y="98"/>
                </a:lnTo>
                <a:lnTo>
                  <a:pt x="381" y="83"/>
                </a:lnTo>
                <a:lnTo>
                  <a:pt x="348" y="69"/>
                </a:lnTo>
                <a:lnTo>
                  <a:pt x="315" y="56"/>
                </a:lnTo>
                <a:lnTo>
                  <a:pt x="280" y="44"/>
                </a:lnTo>
                <a:lnTo>
                  <a:pt x="247" y="33"/>
                </a:lnTo>
                <a:lnTo>
                  <a:pt x="212" y="24"/>
                </a:lnTo>
                <a:lnTo>
                  <a:pt x="175" y="17"/>
                </a:lnTo>
                <a:lnTo>
                  <a:pt x="139" y="10"/>
                </a:lnTo>
                <a:lnTo>
                  <a:pt x="103" y="5"/>
                </a:lnTo>
                <a:lnTo>
                  <a:pt x="65" y="1"/>
                </a:lnTo>
                <a:lnTo>
                  <a:pt x="27" y="0"/>
                </a:lnTo>
                <a:lnTo>
                  <a:pt x="149" y="128"/>
                </a:lnTo>
                <a:lnTo>
                  <a:pt x="0" y="249"/>
                </a:lnTo>
                <a:close/>
              </a:path>
            </a:pathLst>
          </a:custGeom>
          <a:solidFill>
            <a:srgbClr val="BF55DB"/>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altLang="id-ID" sz="2000" b="1" i="0" u="none" strike="noStrike" kern="1200" cap="none" spc="0" normalizeH="0" baseline="0" noProof="1">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8" name="Freeform 258"/>
          <p:cNvSpPr/>
          <p:nvPr/>
        </p:nvSpPr>
        <p:spPr bwMode="auto">
          <a:xfrm>
            <a:off x="10193338" y="3316288"/>
            <a:ext cx="969962" cy="1730375"/>
          </a:xfrm>
          <a:custGeom>
            <a:avLst/>
            <a:gdLst>
              <a:gd name="T0" fmla="*/ 2147483647 w 516"/>
              <a:gd name="T1" fmla="*/ 2147483647 h 922"/>
              <a:gd name="T2" fmla="*/ 2147483647 w 516"/>
              <a:gd name="T3" fmla="*/ 2147483647 h 922"/>
              <a:gd name="T4" fmla="*/ 2147483647 w 516"/>
              <a:gd name="T5" fmla="*/ 2147483647 h 922"/>
              <a:gd name="T6" fmla="*/ 2147483647 w 516"/>
              <a:gd name="T7" fmla="*/ 2147483647 h 922"/>
              <a:gd name="T8" fmla="*/ 2147483647 w 516"/>
              <a:gd name="T9" fmla="*/ 2147483647 h 922"/>
              <a:gd name="T10" fmla="*/ 2147483647 w 516"/>
              <a:gd name="T11" fmla="*/ 2147483647 h 922"/>
              <a:gd name="T12" fmla="*/ 2147483647 w 516"/>
              <a:gd name="T13" fmla="*/ 2147483647 h 922"/>
              <a:gd name="T14" fmla="*/ 2147483647 w 516"/>
              <a:gd name="T15" fmla="*/ 2147483647 h 922"/>
              <a:gd name="T16" fmla="*/ 2147483647 w 516"/>
              <a:gd name="T17" fmla="*/ 2147483647 h 922"/>
              <a:gd name="T18" fmla="*/ 2147483647 w 516"/>
              <a:gd name="T19" fmla="*/ 0 h 922"/>
              <a:gd name="T20" fmla="*/ 2147483647 w 516"/>
              <a:gd name="T21" fmla="*/ 2147483647 h 922"/>
              <a:gd name="T22" fmla="*/ 2147483647 w 516"/>
              <a:gd name="T23" fmla="*/ 2147483647 h 922"/>
              <a:gd name="T24" fmla="*/ 2147483647 w 516"/>
              <a:gd name="T25" fmla="*/ 2147483647 h 922"/>
              <a:gd name="T26" fmla="*/ 2147483647 w 516"/>
              <a:gd name="T27" fmla="*/ 2147483647 h 922"/>
              <a:gd name="T28" fmla="*/ 2147483647 w 516"/>
              <a:gd name="T29" fmla="*/ 2147483647 h 922"/>
              <a:gd name="T30" fmla="*/ 2147483647 w 516"/>
              <a:gd name="T31" fmla="*/ 2147483647 h 922"/>
              <a:gd name="T32" fmla="*/ 2147483647 w 516"/>
              <a:gd name="T33" fmla="*/ 2147483647 h 922"/>
              <a:gd name="T34" fmla="*/ 2147483647 w 516"/>
              <a:gd name="T35" fmla="*/ 2147483647 h 922"/>
              <a:gd name="T36" fmla="*/ 2147483647 w 516"/>
              <a:gd name="T37" fmla="*/ 2147483647 h 922"/>
              <a:gd name="T38" fmla="*/ 2147483647 w 516"/>
              <a:gd name="T39" fmla="*/ 2147483647 h 922"/>
              <a:gd name="T40" fmla="*/ 2147483647 w 516"/>
              <a:gd name="T41" fmla="*/ 2147483647 h 922"/>
              <a:gd name="T42" fmla="*/ 2147483647 w 516"/>
              <a:gd name="T43" fmla="*/ 2147483647 h 922"/>
              <a:gd name="T44" fmla="*/ 2147483647 w 516"/>
              <a:gd name="T45" fmla="*/ 2147483647 h 922"/>
              <a:gd name="T46" fmla="*/ 2147483647 w 516"/>
              <a:gd name="T47" fmla="*/ 2147483647 h 922"/>
              <a:gd name="T48" fmla="*/ 2147483647 w 516"/>
              <a:gd name="T49" fmla="*/ 2147483647 h 922"/>
              <a:gd name="T50" fmla="*/ 2147483647 w 516"/>
              <a:gd name="T51" fmla="*/ 2147483647 h 922"/>
              <a:gd name="T52" fmla="*/ 2147483647 w 516"/>
              <a:gd name="T53" fmla="*/ 2147483647 h 922"/>
              <a:gd name="T54" fmla="*/ 2147483647 w 516"/>
              <a:gd name="T55" fmla="*/ 2147483647 h 922"/>
              <a:gd name="T56" fmla="*/ 2147483647 w 516"/>
              <a:gd name="T57" fmla="*/ 2147483647 h 922"/>
              <a:gd name="T58" fmla="*/ 2147483647 w 516"/>
              <a:gd name="T59" fmla="*/ 2147483647 h 922"/>
              <a:gd name="T60" fmla="*/ 2147483647 w 516"/>
              <a:gd name="T61" fmla="*/ 2147483647 h 922"/>
              <a:gd name="T62" fmla="*/ 2147483647 w 516"/>
              <a:gd name="T63" fmla="*/ 2147483647 h 922"/>
              <a:gd name="T64" fmla="*/ 2147483647 w 516"/>
              <a:gd name="T65" fmla="*/ 2147483647 h 922"/>
              <a:gd name="T66" fmla="*/ 2147483647 w 516"/>
              <a:gd name="T67" fmla="*/ 2147483647 h 922"/>
              <a:gd name="T68" fmla="*/ 2147483647 w 516"/>
              <a:gd name="T69" fmla="*/ 2147483647 h 922"/>
              <a:gd name="T70" fmla="*/ 2147483647 w 516"/>
              <a:gd name="T71" fmla="*/ 2147483647 h 922"/>
              <a:gd name="T72" fmla="*/ 2147483647 w 516"/>
              <a:gd name="T73" fmla="*/ 2147483647 h 922"/>
              <a:gd name="T74" fmla="*/ 2147483647 w 516"/>
              <a:gd name="T75" fmla="*/ 2147483647 h 922"/>
              <a:gd name="T76" fmla="*/ 0 w 516"/>
              <a:gd name="T77" fmla="*/ 2147483647 h 922"/>
              <a:gd name="T78" fmla="*/ 2147483647 w 516"/>
              <a:gd name="T79" fmla="*/ 2147483647 h 922"/>
              <a:gd name="T80" fmla="*/ 2147483647 w 516"/>
              <a:gd name="T81" fmla="*/ 2147483647 h 922"/>
              <a:gd name="T82" fmla="*/ 2147483647 w 516"/>
              <a:gd name="T83" fmla="*/ 2147483647 h 922"/>
              <a:gd name="T84" fmla="*/ 2147483647 w 516"/>
              <a:gd name="T85" fmla="*/ 2147483647 h 922"/>
              <a:gd name="T86" fmla="*/ 2147483647 w 516"/>
              <a:gd name="T87" fmla="*/ 2147483647 h 922"/>
              <a:gd name="T88" fmla="*/ 2147483647 w 516"/>
              <a:gd name="T89" fmla="*/ 2147483647 h 922"/>
              <a:gd name="T90" fmla="*/ 2147483647 w 516"/>
              <a:gd name="T91" fmla="*/ 2147483647 h 922"/>
              <a:gd name="T92" fmla="*/ 2147483647 w 516"/>
              <a:gd name="T93" fmla="*/ 2147483647 h 922"/>
              <a:gd name="T94" fmla="*/ 2147483647 w 516"/>
              <a:gd name="T95" fmla="*/ 2147483647 h 922"/>
              <a:gd name="T96" fmla="*/ 2147483647 w 516"/>
              <a:gd name="T97" fmla="*/ 2147483647 h 922"/>
              <a:gd name="T98" fmla="*/ 2147483647 w 516"/>
              <a:gd name="T99" fmla="*/ 2147483647 h 922"/>
              <a:gd name="T100" fmla="*/ 2147483647 w 516"/>
              <a:gd name="T101" fmla="*/ 2147483647 h 922"/>
              <a:gd name="T102" fmla="*/ 2147483647 w 516"/>
              <a:gd name="T103" fmla="*/ 2147483647 h 922"/>
              <a:gd name="T104" fmla="*/ 2147483647 w 516"/>
              <a:gd name="T105" fmla="*/ 2147483647 h 922"/>
              <a:gd name="T106" fmla="*/ 2147483647 w 516"/>
              <a:gd name="T107" fmla="*/ 2147483647 h 922"/>
              <a:gd name="T108" fmla="*/ 2147483647 w 516"/>
              <a:gd name="T109" fmla="*/ 2147483647 h 922"/>
              <a:gd name="T110" fmla="*/ 2147483647 w 516"/>
              <a:gd name="T111" fmla="*/ 2147483647 h 922"/>
              <a:gd name="T112" fmla="*/ 2147483647 w 516"/>
              <a:gd name="T113" fmla="*/ 2147483647 h 922"/>
              <a:gd name="T114" fmla="*/ 2147483647 w 516"/>
              <a:gd name="T115" fmla="*/ 2147483647 h 92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16"/>
              <a:gd name="T175" fmla="*/ 0 h 922"/>
              <a:gd name="T176" fmla="*/ 516 w 516"/>
              <a:gd name="T177" fmla="*/ 922 h 92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16" h="922">
                <a:moveTo>
                  <a:pt x="516" y="221"/>
                </a:moveTo>
                <a:lnTo>
                  <a:pt x="516" y="221"/>
                </a:lnTo>
                <a:lnTo>
                  <a:pt x="516" y="192"/>
                </a:lnTo>
                <a:lnTo>
                  <a:pt x="515" y="164"/>
                </a:lnTo>
                <a:lnTo>
                  <a:pt x="512" y="136"/>
                </a:lnTo>
                <a:lnTo>
                  <a:pt x="510" y="108"/>
                </a:lnTo>
                <a:lnTo>
                  <a:pt x="506" y="81"/>
                </a:lnTo>
                <a:lnTo>
                  <a:pt x="501" y="53"/>
                </a:lnTo>
                <a:lnTo>
                  <a:pt x="496" y="26"/>
                </a:lnTo>
                <a:lnTo>
                  <a:pt x="489" y="0"/>
                </a:lnTo>
                <a:lnTo>
                  <a:pt x="391" y="152"/>
                </a:lnTo>
                <a:lnTo>
                  <a:pt x="239" y="39"/>
                </a:lnTo>
                <a:lnTo>
                  <a:pt x="245" y="61"/>
                </a:lnTo>
                <a:lnTo>
                  <a:pt x="251" y="83"/>
                </a:lnTo>
                <a:lnTo>
                  <a:pt x="254" y="105"/>
                </a:lnTo>
                <a:lnTo>
                  <a:pt x="258" y="129"/>
                </a:lnTo>
                <a:lnTo>
                  <a:pt x="261" y="151"/>
                </a:lnTo>
                <a:lnTo>
                  <a:pt x="264" y="174"/>
                </a:lnTo>
                <a:lnTo>
                  <a:pt x="265" y="197"/>
                </a:lnTo>
                <a:lnTo>
                  <a:pt x="265" y="221"/>
                </a:lnTo>
                <a:lnTo>
                  <a:pt x="264" y="258"/>
                </a:lnTo>
                <a:lnTo>
                  <a:pt x="261" y="295"/>
                </a:lnTo>
                <a:lnTo>
                  <a:pt x="256" y="331"/>
                </a:lnTo>
                <a:lnTo>
                  <a:pt x="249" y="366"/>
                </a:lnTo>
                <a:lnTo>
                  <a:pt x="240" y="400"/>
                </a:lnTo>
                <a:lnTo>
                  <a:pt x="228" y="433"/>
                </a:lnTo>
                <a:lnTo>
                  <a:pt x="217" y="467"/>
                </a:lnTo>
                <a:lnTo>
                  <a:pt x="203" y="499"/>
                </a:lnTo>
                <a:lnTo>
                  <a:pt x="187" y="531"/>
                </a:lnTo>
                <a:lnTo>
                  <a:pt x="169" y="560"/>
                </a:lnTo>
                <a:lnTo>
                  <a:pt x="151" y="590"/>
                </a:lnTo>
                <a:lnTo>
                  <a:pt x="130" y="617"/>
                </a:lnTo>
                <a:lnTo>
                  <a:pt x="108" y="645"/>
                </a:lnTo>
                <a:lnTo>
                  <a:pt x="85" y="671"/>
                </a:lnTo>
                <a:lnTo>
                  <a:pt x="60" y="695"/>
                </a:lnTo>
                <a:lnTo>
                  <a:pt x="34" y="719"/>
                </a:lnTo>
                <a:lnTo>
                  <a:pt x="0" y="899"/>
                </a:lnTo>
                <a:lnTo>
                  <a:pt x="181" y="922"/>
                </a:lnTo>
                <a:lnTo>
                  <a:pt x="218" y="890"/>
                </a:lnTo>
                <a:lnTo>
                  <a:pt x="254" y="856"/>
                </a:lnTo>
                <a:lnTo>
                  <a:pt x="288" y="820"/>
                </a:lnTo>
                <a:lnTo>
                  <a:pt x="319" y="782"/>
                </a:lnTo>
                <a:lnTo>
                  <a:pt x="349" y="743"/>
                </a:lnTo>
                <a:lnTo>
                  <a:pt x="378" y="702"/>
                </a:lnTo>
                <a:lnTo>
                  <a:pt x="402" y="659"/>
                </a:lnTo>
                <a:lnTo>
                  <a:pt x="426" y="615"/>
                </a:lnTo>
                <a:lnTo>
                  <a:pt x="446" y="569"/>
                </a:lnTo>
                <a:lnTo>
                  <a:pt x="464" y="523"/>
                </a:lnTo>
                <a:lnTo>
                  <a:pt x="480" y="475"/>
                </a:lnTo>
                <a:lnTo>
                  <a:pt x="493" y="427"/>
                </a:lnTo>
                <a:lnTo>
                  <a:pt x="503" y="376"/>
                </a:lnTo>
                <a:lnTo>
                  <a:pt x="511" y="326"/>
                </a:lnTo>
                <a:lnTo>
                  <a:pt x="515" y="274"/>
                </a:lnTo>
                <a:lnTo>
                  <a:pt x="516" y="221"/>
                </a:lnTo>
                <a:close/>
              </a:path>
            </a:pathLst>
          </a:cu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altLang="id-ID" sz="2000" b="1" i="0" u="none" strike="noStrike" kern="1200" cap="none" spc="0" normalizeH="0" baseline="0" noProof="1">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9" name="Freeform 259"/>
          <p:cNvSpPr/>
          <p:nvPr/>
        </p:nvSpPr>
        <p:spPr bwMode="auto">
          <a:xfrm>
            <a:off x="8335963" y="4708525"/>
            <a:ext cx="2144712" cy="722313"/>
          </a:xfrm>
          <a:custGeom>
            <a:avLst/>
            <a:gdLst>
              <a:gd name="T0" fmla="*/ 2147483647 w 1143"/>
              <a:gd name="T1" fmla="*/ 0 h 385"/>
              <a:gd name="T2" fmla="*/ 2147483647 w 1143"/>
              <a:gd name="T3" fmla="*/ 2147483647 h 385"/>
              <a:gd name="T4" fmla="*/ 2147483647 w 1143"/>
              <a:gd name="T5" fmla="*/ 2147483647 h 385"/>
              <a:gd name="T6" fmla="*/ 2147483647 w 1143"/>
              <a:gd name="T7" fmla="*/ 2147483647 h 385"/>
              <a:gd name="T8" fmla="*/ 2147483647 w 1143"/>
              <a:gd name="T9" fmla="*/ 2147483647 h 385"/>
              <a:gd name="T10" fmla="*/ 2147483647 w 1143"/>
              <a:gd name="T11" fmla="*/ 2147483647 h 385"/>
              <a:gd name="T12" fmla="*/ 2147483647 w 1143"/>
              <a:gd name="T13" fmla="*/ 2147483647 h 385"/>
              <a:gd name="T14" fmla="*/ 2147483647 w 1143"/>
              <a:gd name="T15" fmla="*/ 2147483647 h 385"/>
              <a:gd name="T16" fmla="*/ 2147483647 w 1143"/>
              <a:gd name="T17" fmla="*/ 2147483647 h 385"/>
              <a:gd name="T18" fmla="*/ 2147483647 w 1143"/>
              <a:gd name="T19" fmla="*/ 2147483647 h 385"/>
              <a:gd name="T20" fmla="*/ 2147483647 w 1143"/>
              <a:gd name="T21" fmla="*/ 2147483647 h 385"/>
              <a:gd name="T22" fmla="*/ 2147483647 w 1143"/>
              <a:gd name="T23" fmla="*/ 2147483647 h 385"/>
              <a:gd name="T24" fmla="*/ 2147483647 w 1143"/>
              <a:gd name="T25" fmla="*/ 2147483647 h 385"/>
              <a:gd name="T26" fmla="*/ 2147483647 w 1143"/>
              <a:gd name="T27" fmla="*/ 2147483647 h 385"/>
              <a:gd name="T28" fmla="*/ 2147483647 w 1143"/>
              <a:gd name="T29" fmla="*/ 2147483647 h 385"/>
              <a:gd name="T30" fmla="*/ 2147483647 w 1143"/>
              <a:gd name="T31" fmla="*/ 2147483647 h 385"/>
              <a:gd name="T32" fmla="*/ 2147483647 w 1143"/>
              <a:gd name="T33" fmla="*/ 2147483647 h 385"/>
              <a:gd name="T34" fmla="*/ 0 w 1143"/>
              <a:gd name="T35" fmla="*/ 2147483647 h 385"/>
              <a:gd name="T36" fmla="*/ 2147483647 w 1143"/>
              <a:gd name="T37" fmla="*/ 2147483647 h 385"/>
              <a:gd name="T38" fmla="*/ 2147483647 w 1143"/>
              <a:gd name="T39" fmla="*/ 2147483647 h 385"/>
              <a:gd name="T40" fmla="*/ 2147483647 w 1143"/>
              <a:gd name="T41" fmla="*/ 2147483647 h 385"/>
              <a:gd name="T42" fmla="*/ 2147483647 w 1143"/>
              <a:gd name="T43" fmla="*/ 2147483647 h 385"/>
              <a:gd name="T44" fmla="*/ 2147483647 w 1143"/>
              <a:gd name="T45" fmla="*/ 2147483647 h 385"/>
              <a:gd name="T46" fmla="*/ 2147483647 w 1143"/>
              <a:gd name="T47" fmla="*/ 2147483647 h 385"/>
              <a:gd name="T48" fmla="*/ 2147483647 w 1143"/>
              <a:gd name="T49" fmla="*/ 2147483647 h 385"/>
              <a:gd name="T50" fmla="*/ 2147483647 w 1143"/>
              <a:gd name="T51" fmla="*/ 2147483647 h 385"/>
              <a:gd name="T52" fmla="*/ 2147483647 w 1143"/>
              <a:gd name="T53" fmla="*/ 2147483647 h 385"/>
              <a:gd name="T54" fmla="*/ 2147483647 w 1143"/>
              <a:gd name="T55" fmla="*/ 2147483647 h 385"/>
              <a:gd name="T56" fmla="*/ 2147483647 w 1143"/>
              <a:gd name="T57" fmla="*/ 2147483647 h 385"/>
              <a:gd name="T58" fmla="*/ 2147483647 w 1143"/>
              <a:gd name="T59" fmla="*/ 2147483647 h 385"/>
              <a:gd name="T60" fmla="*/ 2147483647 w 1143"/>
              <a:gd name="T61" fmla="*/ 2147483647 h 385"/>
              <a:gd name="T62" fmla="*/ 2147483647 w 1143"/>
              <a:gd name="T63" fmla="*/ 2147483647 h 385"/>
              <a:gd name="T64" fmla="*/ 2147483647 w 1143"/>
              <a:gd name="T65" fmla="*/ 2147483647 h 385"/>
              <a:gd name="T66" fmla="*/ 2147483647 w 1143"/>
              <a:gd name="T67" fmla="*/ 2147483647 h 385"/>
              <a:gd name="T68" fmla="*/ 2147483647 w 1143"/>
              <a:gd name="T69" fmla="*/ 2147483647 h 385"/>
              <a:gd name="T70" fmla="*/ 2147483647 w 1143"/>
              <a:gd name="T71" fmla="*/ 2147483647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143"/>
              <a:gd name="T109" fmla="*/ 0 h 385"/>
              <a:gd name="T110" fmla="*/ 1143 w 1143"/>
              <a:gd name="T111" fmla="*/ 385 h 38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143" h="385">
                <a:moveTo>
                  <a:pt x="996" y="0"/>
                </a:moveTo>
                <a:lnTo>
                  <a:pt x="996" y="0"/>
                </a:lnTo>
                <a:lnTo>
                  <a:pt x="975" y="15"/>
                </a:lnTo>
                <a:lnTo>
                  <a:pt x="953" y="30"/>
                </a:lnTo>
                <a:lnTo>
                  <a:pt x="929" y="44"/>
                </a:lnTo>
                <a:lnTo>
                  <a:pt x="906" y="57"/>
                </a:lnTo>
                <a:lnTo>
                  <a:pt x="883" y="69"/>
                </a:lnTo>
                <a:lnTo>
                  <a:pt x="858" y="80"/>
                </a:lnTo>
                <a:lnTo>
                  <a:pt x="833" y="91"/>
                </a:lnTo>
                <a:lnTo>
                  <a:pt x="808" y="100"/>
                </a:lnTo>
                <a:lnTo>
                  <a:pt x="783" y="108"/>
                </a:lnTo>
                <a:lnTo>
                  <a:pt x="756" y="115"/>
                </a:lnTo>
                <a:lnTo>
                  <a:pt x="730" y="122"/>
                </a:lnTo>
                <a:lnTo>
                  <a:pt x="702" y="127"/>
                </a:lnTo>
                <a:lnTo>
                  <a:pt x="675" y="131"/>
                </a:lnTo>
                <a:lnTo>
                  <a:pt x="647" y="133"/>
                </a:lnTo>
                <a:lnTo>
                  <a:pt x="618" y="136"/>
                </a:lnTo>
                <a:lnTo>
                  <a:pt x="590" y="136"/>
                </a:lnTo>
                <a:lnTo>
                  <a:pt x="562" y="136"/>
                </a:lnTo>
                <a:lnTo>
                  <a:pt x="534" y="133"/>
                </a:lnTo>
                <a:lnTo>
                  <a:pt x="507" y="131"/>
                </a:lnTo>
                <a:lnTo>
                  <a:pt x="480" y="127"/>
                </a:lnTo>
                <a:lnTo>
                  <a:pt x="454" y="122"/>
                </a:lnTo>
                <a:lnTo>
                  <a:pt x="426" y="115"/>
                </a:lnTo>
                <a:lnTo>
                  <a:pt x="400" y="109"/>
                </a:lnTo>
                <a:lnTo>
                  <a:pt x="374" y="101"/>
                </a:lnTo>
                <a:lnTo>
                  <a:pt x="350" y="92"/>
                </a:lnTo>
                <a:lnTo>
                  <a:pt x="325" y="82"/>
                </a:lnTo>
                <a:lnTo>
                  <a:pt x="302" y="71"/>
                </a:lnTo>
                <a:lnTo>
                  <a:pt x="277" y="58"/>
                </a:lnTo>
                <a:lnTo>
                  <a:pt x="255" y="47"/>
                </a:lnTo>
                <a:lnTo>
                  <a:pt x="232" y="32"/>
                </a:lnTo>
                <a:lnTo>
                  <a:pt x="211" y="18"/>
                </a:lnTo>
                <a:lnTo>
                  <a:pt x="189" y="3"/>
                </a:lnTo>
                <a:lnTo>
                  <a:pt x="0" y="26"/>
                </a:lnTo>
                <a:lnTo>
                  <a:pt x="27" y="193"/>
                </a:lnTo>
                <a:lnTo>
                  <a:pt x="56" y="215"/>
                </a:lnTo>
                <a:lnTo>
                  <a:pt x="87" y="236"/>
                </a:lnTo>
                <a:lnTo>
                  <a:pt x="118" y="255"/>
                </a:lnTo>
                <a:lnTo>
                  <a:pt x="150" y="273"/>
                </a:lnTo>
                <a:lnTo>
                  <a:pt x="184" y="292"/>
                </a:lnTo>
                <a:lnTo>
                  <a:pt x="218" y="307"/>
                </a:lnTo>
                <a:lnTo>
                  <a:pt x="251" y="321"/>
                </a:lnTo>
                <a:lnTo>
                  <a:pt x="286" y="334"/>
                </a:lnTo>
                <a:lnTo>
                  <a:pt x="323" y="346"/>
                </a:lnTo>
                <a:lnTo>
                  <a:pt x="359" y="356"/>
                </a:lnTo>
                <a:lnTo>
                  <a:pt x="397" y="366"/>
                </a:lnTo>
                <a:lnTo>
                  <a:pt x="434" y="372"/>
                </a:lnTo>
                <a:lnTo>
                  <a:pt x="473" y="377"/>
                </a:lnTo>
                <a:lnTo>
                  <a:pt x="512" y="382"/>
                </a:lnTo>
                <a:lnTo>
                  <a:pt x="551" y="385"/>
                </a:lnTo>
                <a:lnTo>
                  <a:pt x="590" y="385"/>
                </a:lnTo>
                <a:lnTo>
                  <a:pt x="629" y="385"/>
                </a:lnTo>
                <a:lnTo>
                  <a:pt x="667" y="382"/>
                </a:lnTo>
                <a:lnTo>
                  <a:pt x="705" y="378"/>
                </a:lnTo>
                <a:lnTo>
                  <a:pt x="743" y="373"/>
                </a:lnTo>
                <a:lnTo>
                  <a:pt x="780" y="366"/>
                </a:lnTo>
                <a:lnTo>
                  <a:pt x="817" y="358"/>
                </a:lnTo>
                <a:lnTo>
                  <a:pt x="852" y="347"/>
                </a:lnTo>
                <a:lnTo>
                  <a:pt x="887" y="337"/>
                </a:lnTo>
                <a:lnTo>
                  <a:pt x="922" y="324"/>
                </a:lnTo>
                <a:lnTo>
                  <a:pt x="955" y="310"/>
                </a:lnTo>
                <a:lnTo>
                  <a:pt x="989" y="296"/>
                </a:lnTo>
                <a:lnTo>
                  <a:pt x="1021" y="279"/>
                </a:lnTo>
                <a:lnTo>
                  <a:pt x="1054" y="262"/>
                </a:lnTo>
                <a:lnTo>
                  <a:pt x="1084" y="242"/>
                </a:lnTo>
                <a:lnTo>
                  <a:pt x="1115" y="223"/>
                </a:lnTo>
                <a:lnTo>
                  <a:pt x="1143" y="201"/>
                </a:lnTo>
                <a:lnTo>
                  <a:pt x="962" y="178"/>
                </a:lnTo>
                <a:lnTo>
                  <a:pt x="996" y="0"/>
                </a:lnTo>
                <a:close/>
              </a:path>
            </a:pathLst>
          </a:cu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b-NO" altLang="id-ID"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0" name="Freeform 260"/>
          <p:cNvSpPr/>
          <p:nvPr/>
        </p:nvSpPr>
        <p:spPr bwMode="auto">
          <a:xfrm>
            <a:off x="7721600" y="3011488"/>
            <a:ext cx="919163" cy="2016125"/>
          </a:xfrm>
          <a:custGeom>
            <a:avLst/>
            <a:gdLst>
              <a:gd name="T0" fmla="*/ 2147483647 w 490"/>
              <a:gd name="T1" fmla="*/ 2147483647 h 1074"/>
              <a:gd name="T2" fmla="*/ 2147483647 w 490"/>
              <a:gd name="T3" fmla="*/ 2147483647 h 1074"/>
              <a:gd name="T4" fmla="*/ 2147483647 w 490"/>
              <a:gd name="T5" fmla="*/ 2147483647 h 1074"/>
              <a:gd name="T6" fmla="*/ 2147483647 w 490"/>
              <a:gd name="T7" fmla="*/ 2147483647 h 1074"/>
              <a:gd name="T8" fmla="*/ 2147483647 w 490"/>
              <a:gd name="T9" fmla="*/ 2147483647 h 1074"/>
              <a:gd name="T10" fmla="*/ 2147483647 w 490"/>
              <a:gd name="T11" fmla="*/ 2147483647 h 1074"/>
              <a:gd name="T12" fmla="*/ 2147483647 w 490"/>
              <a:gd name="T13" fmla="*/ 2147483647 h 1074"/>
              <a:gd name="T14" fmla="*/ 2147483647 w 490"/>
              <a:gd name="T15" fmla="*/ 2147483647 h 1074"/>
              <a:gd name="T16" fmla="*/ 2147483647 w 490"/>
              <a:gd name="T17" fmla="*/ 2147483647 h 1074"/>
              <a:gd name="T18" fmla="*/ 2147483647 w 490"/>
              <a:gd name="T19" fmla="*/ 2147483647 h 1074"/>
              <a:gd name="T20" fmla="*/ 2147483647 w 490"/>
              <a:gd name="T21" fmla="*/ 2147483647 h 1074"/>
              <a:gd name="T22" fmla="*/ 2147483647 w 490"/>
              <a:gd name="T23" fmla="*/ 2147483647 h 1074"/>
              <a:gd name="T24" fmla="*/ 2147483647 w 490"/>
              <a:gd name="T25" fmla="*/ 2147483647 h 1074"/>
              <a:gd name="T26" fmla="*/ 2147483647 w 490"/>
              <a:gd name="T27" fmla="*/ 2147483647 h 1074"/>
              <a:gd name="T28" fmla="*/ 2147483647 w 490"/>
              <a:gd name="T29" fmla="*/ 2147483647 h 1074"/>
              <a:gd name="T30" fmla="*/ 2147483647 w 490"/>
              <a:gd name="T31" fmla="*/ 2147483647 h 1074"/>
              <a:gd name="T32" fmla="*/ 2147483647 w 490"/>
              <a:gd name="T33" fmla="*/ 2147483647 h 1074"/>
              <a:gd name="T34" fmla="*/ 2147483647 w 490"/>
              <a:gd name="T35" fmla="*/ 2147483647 h 1074"/>
              <a:gd name="T36" fmla="*/ 2147483647 w 490"/>
              <a:gd name="T37" fmla="*/ 2147483647 h 1074"/>
              <a:gd name="T38" fmla="*/ 2147483647 w 490"/>
              <a:gd name="T39" fmla="*/ 2147483647 h 1074"/>
              <a:gd name="T40" fmla="*/ 2147483647 w 490"/>
              <a:gd name="T41" fmla="*/ 2147483647 h 1074"/>
              <a:gd name="T42" fmla="*/ 2147483647 w 490"/>
              <a:gd name="T43" fmla="*/ 2147483647 h 1074"/>
              <a:gd name="T44" fmla="*/ 2147483647 w 490"/>
              <a:gd name="T45" fmla="*/ 2147483647 h 1074"/>
              <a:gd name="T46" fmla="*/ 2147483647 w 490"/>
              <a:gd name="T47" fmla="*/ 2147483647 h 1074"/>
              <a:gd name="T48" fmla="*/ 2147483647 w 490"/>
              <a:gd name="T49" fmla="*/ 2147483647 h 1074"/>
              <a:gd name="T50" fmla="*/ 2147483647 w 490"/>
              <a:gd name="T51" fmla="*/ 2147483647 h 1074"/>
              <a:gd name="T52" fmla="*/ 2147483647 w 490"/>
              <a:gd name="T53" fmla="*/ 2147483647 h 1074"/>
              <a:gd name="T54" fmla="*/ 2147483647 w 490"/>
              <a:gd name="T55" fmla="*/ 0 h 1074"/>
              <a:gd name="T56" fmla="*/ 2147483647 w 490"/>
              <a:gd name="T57" fmla="*/ 2147483647 h 1074"/>
              <a:gd name="T58" fmla="*/ 2147483647 w 490"/>
              <a:gd name="T59" fmla="*/ 2147483647 h 1074"/>
              <a:gd name="T60" fmla="*/ 2147483647 w 490"/>
              <a:gd name="T61" fmla="*/ 2147483647 h 1074"/>
              <a:gd name="T62" fmla="*/ 2147483647 w 490"/>
              <a:gd name="T63" fmla="*/ 2147483647 h 1074"/>
              <a:gd name="T64" fmla="*/ 2147483647 w 490"/>
              <a:gd name="T65" fmla="*/ 2147483647 h 1074"/>
              <a:gd name="T66" fmla="*/ 2147483647 w 490"/>
              <a:gd name="T67" fmla="*/ 2147483647 h 1074"/>
              <a:gd name="T68" fmla="*/ 2147483647 w 490"/>
              <a:gd name="T69" fmla="*/ 2147483647 h 1074"/>
              <a:gd name="T70" fmla="*/ 2147483647 w 490"/>
              <a:gd name="T71" fmla="*/ 2147483647 h 1074"/>
              <a:gd name="T72" fmla="*/ 2147483647 w 490"/>
              <a:gd name="T73" fmla="*/ 2147483647 h 1074"/>
              <a:gd name="T74" fmla="*/ 0 w 490"/>
              <a:gd name="T75" fmla="*/ 2147483647 h 1074"/>
              <a:gd name="T76" fmla="*/ 0 w 490"/>
              <a:gd name="T77" fmla="*/ 2147483647 h 1074"/>
              <a:gd name="T78" fmla="*/ 2147483647 w 490"/>
              <a:gd name="T79" fmla="*/ 2147483647 h 1074"/>
              <a:gd name="T80" fmla="*/ 2147483647 w 490"/>
              <a:gd name="T81" fmla="*/ 2147483647 h 1074"/>
              <a:gd name="T82" fmla="*/ 2147483647 w 490"/>
              <a:gd name="T83" fmla="*/ 2147483647 h 1074"/>
              <a:gd name="T84" fmla="*/ 2147483647 w 490"/>
              <a:gd name="T85" fmla="*/ 2147483647 h 1074"/>
              <a:gd name="T86" fmla="*/ 2147483647 w 490"/>
              <a:gd name="T87" fmla="*/ 2147483647 h 1074"/>
              <a:gd name="T88" fmla="*/ 2147483647 w 490"/>
              <a:gd name="T89" fmla="*/ 2147483647 h 1074"/>
              <a:gd name="T90" fmla="*/ 2147483647 w 490"/>
              <a:gd name="T91" fmla="*/ 2147483647 h 1074"/>
              <a:gd name="T92" fmla="*/ 2147483647 w 490"/>
              <a:gd name="T93" fmla="*/ 2147483647 h 1074"/>
              <a:gd name="T94" fmla="*/ 2147483647 w 490"/>
              <a:gd name="T95" fmla="*/ 2147483647 h 1074"/>
              <a:gd name="T96" fmla="*/ 2147483647 w 490"/>
              <a:gd name="T97" fmla="*/ 2147483647 h 1074"/>
              <a:gd name="T98" fmla="*/ 2147483647 w 490"/>
              <a:gd name="T99" fmla="*/ 2147483647 h 1074"/>
              <a:gd name="T100" fmla="*/ 2147483647 w 490"/>
              <a:gd name="T101" fmla="*/ 2147483647 h 1074"/>
              <a:gd name="T102" fmla="*/ 2147483647 w 490"/>
              <a:gd name="T103" fmla="*/ 2147483647 h 1074"/>
              <a:gd name="T104" fmla="*/ 2147483647 w 490"/>
              <a:gd name="T105" fmla="*/ 2147483647 h 1074"/>
              <a:gd name="T106" fmla="*/ 2147483647 w 490"/>
              <a:gd name="T107" fmla="*/ 2147483647 h 1074"/>
              <a:gd name="T108" fmla="*/ 2147483647 w 490"/>
              <a:gd name="T109" fmla="*/ 2147483647 h 1074"/>
              <a:gd name="T110" fmla="*/ 2147483647 w 490"/>
              <a:gd name="T111" fmla="*/ 2147483647 h 1074"/>
              <a:gd name="T112" fmla="*/ 2147483647 w 490"/>
              <a:gd name="T113" fmla="*/ 2147483647 h 107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90"/>
              <a:gd name="T172" fmla="*/ 0 h 1074"/>
              <a:gd name="T173" fmla="*/ 490 w 490"/>
              <a:gd name="T174" fmla="*/ 1074 h 107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90" h="1074">
                <a:moveTo>
                  <a:pt x="490" y="886"/>
                </a:moveTo>
                <a:lnTo>
                  <a:pt x="490" y="886"/>
                </a:lnTo>
                <a:lnTo>
                  <a:pt x="463" y="862"/>
                </a:lnTo>
                <a:lnTo>
                  <a:pt x="438" y="838"/>
                </a:lnTo>
                <a:lnTo>
                  <a:pt x="414" y="812"/>
                </a:lnTo>
                <a:lnTo>
                  <a:pt x="392" y="785"/>
                </a:lnTo>
                <a:lnTo>
                  <a:pt x="371" y="756"/>
                </a:lnTo>
                <a:lnTo>
                  <a:pt x="351" y="726"/>
                </a:lnTo>
                <a:lnTo>
                  <a:pt x="333" y="696"/>
                </a:lnTo>
                <a:lnTo>
                  <a:pt x="316" y="665"/>
                </a:lnTo>
                <a:lnTo>
                  <a:pt x="302" y="632"/>
                </a:lnTo>
                <a:lnTo>
                  <a:pt x="289" y="599"/>
                </a:lnTo>
                <a:lnTo>
                  <a:pt x="279" y="564"/>
                </a:lnTo>
                <a:lnTo>
                  <a:pt x="270" y="529"/>
                </a:lnTo>
                <a:lnTo>
                  <a:pt x="262" y="494"/>
                </a:lnTo>
                <a:lnTo>
                  <a:pt x="257" y="458"/>
                </a:lnTo>
                <a:lnTo>
                  <a:pt x="254" y="420"/>
                </a:lnTo>
                <a:lnTo>
                  <a:pt x="253" y="383"/>
                </a:lnTo>
                <a:lnTo>
                  <a:pt x="253" y="356"/>
                </a:lnTo>
                <a:lnTo>
                  <a:pt x="255" y="328"/>
                </a:lnTo>
                <a:lnTo>
                  <a:pt x="258" y="302"/>
                </a:lnTo>
                <a:lnTo>
                  <a:pt x="262" y="275"/>
                </a:lnTo>
                <a:lnTo>
                  <a:pt x="267" y="249"/>
                </a:lnTo>
                <a:lnTo>
                  <a:pt x="272" y="223"/>
                </a:lnTo>
                <a:lnTo>
                  <a:pt x="280" y="199"/>
                </a:lnTo>
                <a:lnTo>
                  <a:pt x="288" y="174"/>
                </a:lnTo>
                <a:lnTo>
                  <a:pt x="211" y="0"/>
                </a:lnTo>
                <a:lnTo>
                  <a:pt x="55" y="77"/>
                </a:lnTo>
                <a:lnTo>
                  <a:pt x="42" y="113"/>
                </a:lnTo>
                <a:lnTo>
                  <a:pt x="31" y="149"/>
                </a:lnTo>
                <a:lnTo>
                  <a:pt x="22" y="187"/>
                </a:lnTo>
                <a:lnTo>
                  <a:pt x="14" y="226"/>
                </a:lnTo>
                <a:lnTo>
                  <a:pt x="8" y="263"/>
                </a:lnTo>
                <a:lnTo>
                  <a:pt x="4" y="304"/>
                </a:lnTo>
                <a:lnTo>
                  <a:pt x="1" y="343"/>
                </a:lnTo>
                <a:lnTo>
                  <a:pt x="0" y="383"/>
                </a:lnTo>
                <a:lnTo>
                  <a:pt x="3" y="435"/>
                </a:lnTo>
                <a:lnTo>
                  <a:pt x="7" y="485"/>
                </a:lnTo>
                <a:lnTo>
                  <a:pt x="13" y="536"/>
                </a:lnTo>
                <a:lnTo>
                  <a:pt x="23" y="585"/>
                </a:lnTo>
                <a:lnTo>
                  <a:pt x="36" y="633"/>
                </a:lnTo>
                <a:lnTo>
                  <a:pt x="51" y="680"/>
                </a:lnTo>
                <a:lnTo>
                  <a:pt x="69" y="725"/>
                </a:lnTo>
                <a:lnTo>
                  <a:pt x="88" y="770"/>
                </a:lnTo>
                <a:lnTo>
                  <a:pt x="110" y="813"/>
                </a:lnTo>
                <a:lnTo>
                  <a:pt x="135" y="856"/>
                </a:lnTo>
                <a:lnTo>
                  <a:pt x="162" y="896"/>
                </a:lnTo>
                <a:lnTo>
                  <a:pt x="191" y="935"/>
                </a:lnTo>
                <a:lnTo>
                  <a:pt x="222" y="973"/>
                </a:lnTo>
                <a:lnTo>
                  <a:pt x="254" y="1008"/>
                </a:lnTo>
                <a:lnTo>
                  <a:pt x="288" y="1043"/>
                </a:lnTo>
                <a:lnTo>
                  <a:pt x="324" y="1074"/>
                </a:lnTo>
                <a:lnTo>
                  <a:pt x="298" y="909"/>
                </a:lnTo>
                <a:lnTo>
                  <a:pt x="490" y="886"/>
                </a:lnTo>
                <a:close/>
              </a:path>
            </a:pathLst>
          </a:cu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b-NO" altLang="id-ID"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7421" name="Rectangle 38"/>
          <p:cNvSpPr>
            <a:spLocks noChangeArrowheads="1"/>
          </p:cNvSpPr>
          <p:nvPr/>
        </p:nvSpPr>
        <p:spPr bwMode="auto">
          <a:xfrm>
            <a:off x="8497888" y="3306763"/>
            <a:ext cx="188912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lgn="ctr" eaLnBrk="0" fontAlgn="base" hangingPunct="0">
              <a:spcBef>
                <a:spcPct val="0"/>
              </a:spcBef>
              <a:spcAft>
                <a:spcPct val="0"/>
              </a:spcAft>
              <a:defRPr/>
            </a:pPr>
            <a:r>
              <a:rPr lang="zh-CN" altLang="en-US" sz="4000" b="1" dirty="0">
                <a:solidFill>
                  <a:srgbClr val="F77258"/>
                </a:solidFill>
                <a:latin typeface="微软雅黑" panose="020B0503020204020204" pitchFamily="34" charset="-122"/>
                <a:ea typeface="微软雅黑" panose="020B0503020204020204" pitchFamily="34" charset="-122"/>
              </a:rPr>
              <a:t>版本管理</a:t>
            </a:r>
          </a:p>
        </p:txBody>
      </p:sp>
      <p:pic>
        <p:nvPicPr>
          <p:cNvPr id="31" name="图片 30">
            <a:extLst>
              <a:ext uri="{FF2B5EF4-FFF2-40B4-BE49-F238E27FC236}">
                <a16:creationId xmlns:a16="http://schemas.microsoft.com/office/drawing/2014/main" xmlns="" id="{31532A09-45B0-41A4-89F6-DE066578AF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2" name="矩形 1">
            <a:extLst>
              <a:ext uri="{FF2B5EF4-FFF2-40B4-BE49-F238E27FC236}">
                <a16:creationId xmlns:a16="http://schemas.microsoft.com/office/drawing/2014/main" xmlns="" id="{BD4F8041-9C9F-4EE6-9F8A-E41068A8344A}"/>
              </a:ext>
            </a:extLst>
          </p:cNvPr>
          <p:cNvSpPr/>
          <p:nvPr/>
        </p:nvSpPr>
        <p:spPr>
          <a:xfrm>
            <a:off x="1463676" y="1262768"/>
            <a:ext cx="6096000" cy="4847866"/>
          </a:xfrm>
          <a:prstGeom prst="rect">
            <a:avLst/>
          </a:prstGeom>
        </p:spPr>
        <p:txBody>
          <a:bodyPr>
            <a:spAutoFit/>
          </a:bodyPr>
          <a:lstStyle/>
          <a:p>
            <a:pPr marR="457200">
              <a:lnSpc>
                <a:spcPts val="1800"/>
              </a:lnSpc>
              <a:spcBef>
                <a:spcPts val="600"/>
              </a:spcBef>
              <a:spcAft>
                <a:spcPts val="600"/>
              </a:spcAft>
              <a:tabLst>
                <a:tab pos="9525" algn="l"/>
              </a:tabLst>
            </a:pPr>
            <a:r>
              <a:rPr lang="en-US" altLang="zh-CN" sz="1400" dirty="0">
                <a:latin typeface="微软雅黑" panose="020B0503020204020204" pitchFamily="34" charset="-122"/>
                <a:ea typeface="微软雅黑" panose="020B0503020204020204" pitchFamily="34" charset="-122"/>
              </a:rPr>
              <a:t>1.</a:t>
            </a:r>
            <a:r>
              <a:rPr lang="zh-CN" altLang="zh-CN" sz="1400" dirty="0">
                <a:latin typeface="微软雅黑" panose="020B0503020204020204" pitchFamily="34" charset="-122"/>
                <a:ea typeface="微软雅黑" panose="020B0503020204020204" pitchFamily="34" charset="-122"/>
                <a:cs typeface="宋体" panose="02010600030101010101" pitchFamily="2" charset="-122"/>
              </a:rPr>
              <a:t>首先在服务器上建立一个目录，作为项目配置数据库。在此目录下按照每个项目组建一个分目录，项目组代码及项目组名构成目录名，然后在此项目组目录下按照所属每个项目建一个子目录，同一项目的开发文档存放在一个目录下，项目编号紧跟项目名就是目录名。在一个项目分目录下可按非受控文档与受控文档建立一级次目录，然后在一级次目录下按文档的不同类型建立二级次目录，使得所有开发文档能分门别类的组织存放，便于查询。目录结构可见下图的示例。</a:t>
            </a:r>
            <a:endParaRPr lang="zh-CN" altLang="zh-CN" sz="1400" dirty="0">
              <a:latin typeface="微软雅黑" panose="020B0503020204020204" pitchFamily="34" charset="-122"/>
              <a:ea typeface="微软雅黑" panose="020B0503020204020204" pitchFamily="34" charset="-122"/>
            </a:endParaRPr>
          </a:p>
          <a:p>
            <a:pPr marR="457200">
              <a:lnSpc>
                <a:spcPts val="1800"/>
              </a:lnSpc>
              <a:spcBef>
                <a:spcPts val="600"/>
              </a:spcBef>
              <a:spcAft>
                <a:spcPts val="600"/>
              </a:spcAft>
              <a:tabLst>
                <a:tab pos="314325" algn="l"/>
              </a:tabLst>
            </a:pPr>
            <a:r>
              <a:rPr lang="zh-CN" altLang="zh-CN" sz="1400" dirty="0">
                <a:latin typeface="微软雅黑" panose="020B0503020204020204" pitchFamily="34" charset="-122"/>
                <a:ea typeface="微软雅黑" panose="020B0503020204020204" pitchFamily="34" charset="-122"/>
                <a:cs typeface="宋体" panose="02010600030101010101" pitchFamily="2" charset="-122"/>
              </a:rPr>
              <a:t>	2.项目子目录的受控文档一般只有项目经理和属于该项目的开发人员和配置管理员能够访问到。配置管理员负责分配访问权限，一般项目经理对该目录具有较大的权限——读取、添加和更改；一般开发人员只有读取的权限。</a:t>
            </a:r>
            <a:endParaRPr lang="zh-CN" altLang="zh-CN" sz="1400" dirty="0">
              <a:latin typeface="微软雅黑" panose="020B0503020204020204" pitchFamily="34" charset="-122"/>
              <a:ea typeface="微软雅黑" panose="020B0503020204020204" pitchFamily="34" charset="-122"/>
            </a:endParaRPr>
          </a:p>
          <a:p>
            <a:pPr marR="457200">
              <a:lnSpc>
                <a:spcPts val="1800"/>
              </a:lnSpc>
              <a:spcBef>
                <a:spcPts val="600"/>
              </a:spcBef>
              <a:spcAft>
                <a:spcPts val="600"/>
              </a:spcAft>
              <a:tabLst>
                <a:tab pos="314325" algn="l"/>
              </a:tabLst>
            </a:pPr>
            <a:r>
              <a:rPr lang="zh-CN" altLang="zh-CN" sz="1400" dirty="0">
                <a:latin typeface="微软雅黑" panose="020B0503020204020204" pitchFamily="34" charset="-122"/>
                <a:ea typeface="微软雅黑" panose="020B0503020204020204" pitchFamily="34" charset="-122"/>
                <a:cs typeface="宋体" panose="02010600030101010101" pitchFamily="2" charset="-122"/>
              </a:rPr>
              <a:t>	3.在项目开发的某一阶段结束时，通过了该阶段评审的这些开发文档交配置管理员保存到项目数据库，做为正式版本的第一版——</a:t>
            </a:r>
            <a:r>
              <a:rPr lang="en-US" altLang="zh-CN" sz="1400" dirty="0">
                <a:latin typeface="微软雅黑" panose="020B0503020204020204" pitchFamily="34" charset="-122"/>
                <a:ea typeface="微软雅黑" panose="020B0503020204020204" pitchFamily="34" charset="-122"/>
                <a:cs typeface="Garamond" panose="02020404030301010803" pitchFamily="18" charset="0"/>
              </a:rPr>
              <a:t>1.0</a:t>
            </a:r>
            <a:r>
              <a:rPr lang="zh-CN" altLang="zh-CN" sz="1400" dirty="0">
                <a:latin typeface="微软雅黑" panose="020B0503020204020204" pitchFamily="34" charset="-122"/>
                <a:ea typeface="微软雅黑" panose="020B0503020204020204" pitchFamily="34" charset="-122"/>
                <a:cs typeface="宋体" panose="02010600030101010101" pitchFamily="2" charset="-122"/>
              </a:rPr>
              <a:t>版本。</a:t>
            </a:r>
            <a:endParaRPr lang="zh-CN" altLang="zh-CN" sz="1400" dirty="0">
              <a:latin typeface="微软雅黑" panose="020B0503020204020204" pitchFamily="34" charset="-122"/>
              <a:ea typeface="微软雅黑" panose="020B0503020204020204" pitchFamily="34" charset="-122"/>
            </a:endParaRPr>
          </a:p>
          <a:p>
            <a:pPr marR="457200">
              <a:lnSpc>
                <a:spcPts val="1800"/>
              </a:lnSpc>
              <a:spcBef>
                <a:spcPts val="600"/>
              </a:spcBef>
              <a:spcAft>
                <a:spcPts val="600"/>
              </a:spcAft>
              <a:tabLst>
                <a:tab pos="314325" algn="l"/>
              </a:tabLst>
            </a:pPr>
            <a:r>
              <a:rPr lang="zh-CN" altLang="zh-CN" sz="1400" dirty="0">
                <a:latin typeface="微软雅黑" panose="020B0503020204020204" pitchFamily="34" charset="-122"/>
                <a:ea typeface="微软雅黑" panose="020B0503020204020204" pitchFamily="34" charset="-122"/>
                <a:cs typeface="宋体" panose="02010600030101010101" pitchFamily="2" charset="-122"/>
              </a:rPr>
              <a:t>	4.在以后的开发中，如果软件需要修改，那修改后的软件可用多级编号来表示新版本——</a:t>
            </a:r>
            <a:r>
              <a:rPr lang="en-US" altLang="zh-CN" sz="1400" dirty="0">
                <a:latin typeface="微软雅黑" panose="020B0503020204020204" pitchFamily="34" charset="-122"/>
                <a:ea typeface="微软雅黑" panose="020B0503020204020204" pitchFamily="34" charset="-122"/>
                <a:cs typeface="Garamond" panose="02020404030301010803" pitchFamily="18" charset="0"/>
              </a:rPr>
              <a:t>1.1</a:t>
            </a:r>
            <a:r>
              <a:rPr lang="zh-CN" altLang="zh-CN" sz="1400" dirty="0">
                <a:latin typeface="微软雅黑" panose="020B0503020204020204" pitchFamily="34" charset="-122"/>
                <a:ea typeface="微软雅黑" panose="020B0503020204020204" pitchFamily="34" charset="-122"/>
                <a:cs typeface="宋体" panose="02010600030101010101" pitchFamily="2" charset="-122"/>
              </a:rPr>
              <a:t>、</a:t>
            </a:r>
            <a:r>
              <a:rPr lang="en-US" altLang="zh-CN" sz="1400" dirty="0">
                <a:latin typeface="微软雅黑" panose="020B0503020204020204" pitchFamily="34" charset="-122"/>
                <a:ea typeface="微软雅黑" panose="020B0503020204020204" pitchFamily="34" charset="-122"/>
                <a:cs typeface="Garamond" panose="02020404030301010803" pitchFamily="18" charset="0"/>
              </a:rPr>
              <a:t>1.2</a:t>
            </a:r>
            <a:r>
              <a:rPr lang="zh-CN" altLang="zh-CN" sz="1400" dirty="0">
                <a:latin typeface="微软雅黑" panose="020B0503020204020204" pitchFamily="34" charset="-122"/>
                <a:ea typeface="微软雅黑" panose="020B0503020204020204" pitchFamily="34" charset="-122"/>
                <a:cs typeface="宋体" panose="02010600030101010101" pitchFamily="2" charset="-122"/>
              </a:rPr>
              <a:t>等加以区别标识。</a:t>
            </a:r>
            <a:endParaRPr lang="zh-CN" altLang="zh-CN" sz="1400" dirty="0">
              <a:latin typeface="微软雅黑" panose="020B0503020204020204" pitchFamily="34" charset="-122"/>
              <a:ea typeface="微软雅黑" panose="020B0503020204020204" pitchFamily="34" charset="-122"/>
            </a:endParaRPr>
          </a:p>
          <a:p>
            <a:pPr marR="457200">
              <a:lnSpc>
                <a:spcPts val="1800"/>
              </a:lnSpc>
              <a:spcBef>
                <a:spcPts val="600"/>
              </a:spcBef>
              <a:spcAft>
                <a:spcPts val="600"/>
              </a:spcAft>
              <a:tabLst>
                <a:tab pos="314325" algn="l"/>
              </a:tabLst>
            </a:pPr>
            <a:r>
              <a:rPr lang="zh-CN" altLang="zh-CN" sz="1400" dirty="0">
                <a:latin typeface="微软雅黑" panose="020B0503020204020204" pitchFamily="34" charset="-122"/>
                <a:ea typeface="微软雅黑" panose="020B0503020204020204" pitchFamily="34" charset="-122"/>
                <a:cs typeface="宋体" panose="02010600030101010101" pitchFamily="2" charset="-122"/>
              </a:rPr>
              <a:t>	5.在各个评审阶段产生的所有评审报告和修改报告都要进行编号保存，编号与相应文档的编号要对应。</a:t>
            </a:r>
            <a:endParaRPr lang="zh-CN"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718612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animEffect transition="in" filter="fade">
                                      <p:cBhvr>
                                        <p:cTn id="29" dur="500"/>
                                        <p:tgtEl>
                                          <p:spTgt spid="10"/>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7421"/>
                                        </p:tgtEl>
                                        <p:attrNameLst>
                                          <p:attrName>style.visibility</p:attrName>
                                        </p:attrNameLst>
                                      </p:cBhvr>
                                      <p:to>
                                        <p:strVal val="visible"/>
                                      </p:to>
                                    </p:set>
                                    <p:anim calcmode="lin" valueType="num">
                                      <p:cBhvr>
                                        <p:cTn id="32" dur="500" fill="hold"/>
                                        <p:tgtEl>
                                          <p:spTgt spid="17421"/>
                                        </p:tgtEl>
                                        <p:attrNameLst>
                                          <p:attrName>ppt_w</p:attrName>
                                        </p:attrNameLst>
                                      </p:cBhvr>
                                      <p:tavLst>
                                        <p:tav tm="0">
                                          <p:val>
                                            <p:fltVal val="0"/>
                                          </p:val>
                                        </p:tav>
                                        <p:tav tm="100000">
                                          <p:val>
                                            <p:strVal val="#ppt_w"/>
                                          </p:val>
                                        </p:tav>
                                      </p:tavLst>
                                    </p:anim>
                                    <p:anim calcmode="lin" valueType="num">
                                      <p:cBhvr>
                                        <p:cTn id="33" dur="500" fill="hold"/>
                                        <p:tgtEl>
                                          <p:spTgt spid="17421"/>
                                        </p:tgtEl>
                                        <p:attrNameLst>
                                          <p:attrName>ppt_h</p:attrName>
                                        </p:attrNameLst>
                                      </p:cBhvr>
                                      <p:tavLst>
                                        <p:tav tm="0">
                                          <p:val>
                                            <p:fltVal val="0"/>
                                          </p:val>
                                        </p:tav>
                                        <p:tav tm="100000">
                                          <p:val>
                                            <p:strVal val="#ppt_h"/>
                                          </p:val>
                                        </p:tav>
                                      </p:tavLst>
                                    </p:anim>
                                    <p:animEffect transition="in" filter="fade">
                                      <p:cBhvr>
                                        <p:cTn id="34" dur="500"/>
                                        <p:tgtEl>
                                          <p:spTgt spid="17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742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4308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配置系统管理指南</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27" name="图片 26">
            <a:extLst>
              <a:ext uri="{FF2B5EF4-FFF2-40B4-BE49-F238E27FC236}">
                <a16:creationId xmlns:a16="http://schemas.microsoft.com/office/drawing/2014/main" xmlns="" id="{6130284D-C3AB-41A3-A545-E411D3A84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30" name="文本框 29">
            <a:extLst>
              <a:ext uri="{FF2B5EF4-FFF2-40B4-BE49-F238E27FC236}">
                <a16:creationId xmlns:a16="http://schemas.microsoft.com/office/drawing/2014/main" xmlns="" id="{EC6F4A1E-6547-460D-A4D7-C98F1FDE175E}"/>
              </a:ext>
            </a:extLst>
          </p:cNvPr>
          <p:cNvSpPr txBox="1">
            <a:spLocks noChangeArrowheads="1"/>
          </p:cNvSpPr>
          <p:nvPr/>
        </p:nvSpPr>
        <p:spPr bwMode="auto">
          <a:xfrm>
            <a:off x="4324746" y="1308299"/>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变更控制</a:t>
            </a:r>
          </a:p>
        </p:txBody>
      </p:sp>
      <p:sp>
        <p:nvSpPr>
          <p:cNvPr id="34" name="Text Placeholder 3">
            <a:extLst>
              <a:ext uri="{FF2B5EF4-FFF2-40B4-BE49-F238E27FC236}">
                <a16:creationId xmlns:a16="http://schemas.microsoft.com/office/drawing/2014/main" xmlns="" id="{D3BC265D-DEA1-4DB7-AB36-9664CB695180}"/>
              </a:ext>
            </a:extLst>
          </p:cNvPr>
          <p:cNvSpPr txBox="1"/>
          <p:nvPr/>
        </p:nvSpPr>
        <p:spPr bwMode="auto">
          <a:xfrm>
            <a:off x="2764928" y="2562300"/>
            <a:ext cx="6466832" cy="3036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a:lnSpc>
                <a:spcPts val="2000"/>
              </a:lnSpc>
            </a:pPr>
            <a:r>
              <a:rPr lang="en-US" altLang="zh-CN" sz="1400" dirty="0">
                <a:latin typeface="微软雅黑" panose="020B0503020204020204" pitchFamily="34" charset="-122"/>
                <a:ea typeface="微软雅黑" panose="020B0503020204020204" pitchFamily="34" charset="-122"/>
              </a:rPr>
              <a:t>1.</a:t>
            </a:r>
            <a:r>
              <a:rPr lang="zh-CN" altLang="zh-CN" sz="1400" dirty="0">
                <a:latin typeface="微软雅黑" panose="020B0503020204020204" pitchFamily="34" charset="-122"/>
                <a:ea typeface="微软雅黑" panose="020B0503020204020204" pitchFamily="34" charset="-122"/>
              </a:rPr>
              <a:t>在评审或测试后发现的问题由评审组组长或项目经理形成〖软件问题报告单〗或〖源代码修改记录单〗，并通知配置管理员。</a:t>
            </a:r>
          </a:p>
          <a:p>
            <a:pPr>
              <a:lnSpc>
                <a:spcPts val="2000"/>
              </a:lnSpc>
            </a:pPr>
            <a:r>
              <a:rPr lang="zh-CN" altLang="zh-CN" sz="1400" dirty="0">
                <a:latin typeface="微软雅黑" panose="020B0503020204020204" pitchFamily="34" charset="-122"/>
                <a:ea typeface="微软雅黑" panose="020B0503020204020204" pitchFamily="34" charset="-122"/>
              </a:rPr>
              <a:t>2.由配置管理员将需要修改的软件的备份从项目配置数据库中检出，开发人员执行修改。</a:t>
            </a:r>
          </a:p>
          <a:p>
            <a:pPr>
              <a:lnSpc>
                <a:spcPts val="2000"/>
              </a:lnSpc>
            </a:pPr>
            <a:r>
              <a:rPr lang="en-US" altLang="zh-CN" sz="1400" dirty="0">
                <a:latin typeface="微软雅黑" panose="020B0503020204020204" pitchFamily="34" charset="-122"/>
                <a:ea typeface="微软雅黑" panose="020B0503020204020204" pitchFamily="34" charset="-122"/>
              </a:rPr>
              <a:t>3.</a:t>
            </a:r>
            <a:r>
              <a:rPr lang="zh-CN" altLang="zh-CN" sz="1400" dirty="0">
                <a:latin typeface="微软雅黑" panose="020B0503020204020204" pitchFamily="34" charset="-122"/>
                <a:ea typeface="微软雅黑" panose="020B0503020204020204" pitchFamily="34" charset="-122"/>
              </a:rPr>
              <a:t>修改完毕后进行修改测试，编程错误累计到了一定的量或者测试时间已满一个月（从上一次入配置库后算起），凭〖源代码修改记录单〗及修改后的源代码，通知配置管理员，配置管理员确定测试报告的完备性，并在核对软件修改内容和修改人员填写的〖软件修改报告单〗或〖源代码修改记录单〗中的修改描述一致后，将文件登入项目配置数据库中，生成新版本。</a:t>
            </a:r>
          </a:p>
          <a:p>
            <a:pPr>
              <a:lnSpc>
                <a:spcPts val="2000"/>
              </a:lnSpc>
            </a:pPr>
            <a:r>
              <a:rPr lang="zh-CN" altLang="zh-CN" sz="1400" dirty="0">
                <a:latin typeface="微软雅黑" panose="020B0503020204020204" pitchFamily="34" charset="-122"/>
                <a:ea typeface="微软雅黑" panose="020B0503020204020204" pitchFamily="34" charset="-122"/>
              </a:rPr>
              <a:t>4.配置管理员修改〖软件配置状态表〗和〖软件变更记录表〗，以使其他相关开发人员及时了解软件变化情况。</a:t>
            </a:r>
          </a:p>
          <a:p>
            <a:endParaRPr lang="zh-CN" altLang="en-US" sz="1400" dirty="0">
              <a:latin typeface="微软雅黑" panose="020B0503020204020204" pitchFamily="34" charset="-122"/>
              <a:ea typeface="微软雅黑" panose="020B0503020204020204" pitchFamily="34" charset="-122"/>
            </a:endParaRPr>
          </a:p>
        </p:txBody>
      </p:sp>
      <p:sp>
        <p:nvSpPr>
          <p:cNvPr id="9" name="Text Placeholder 3">
            <a:extLst>
              <a:ext uri="{FF2B5EF4-FFF2-40B4-BE49-F238E27FC236}">
                <a16:creationId xmlns:a16="http://schemas.microsoft.com/office/drawing/2014/main" xmlns="" id="{1F39C84E-0E6B-46D3-BD9D-C51F8CB28D5F}"/>
              </a:ext>
            </a:extLst>
          </p:cNvPr>
          <p:cNvSpPr txBox="1"/>
          <p:nvPr/>
        </p:nvSpPr>
        <p:spPr bwMode="auto">
          <a:xfrm>
            <a:off x="2044012" y="2033950"/>
            <a:ext cx="372178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zh-CN" altLang="en-US" b="1" dirty="0"/>
              <a:t>进行一些微小的改正</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Tree>
    <p:extLst>
      <p:ext uri="{BB962C8B-B14F-4D97-AF65-F5344CB8AC3E}">
        <p14:creationId xmlns:p14="http://schemas.microsoft.com/office/powerpoint/2010/main" val="39882091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4308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配置系统管理指南</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27" name="图片 26">
            <a:extLst>
              <a:ext uri="{FF2B5EF4-FFF2-40B4-BE49-F238E27FC236}">
                <a16:creationId xmlns:a16="http://schemas.microsoft.com/office/drawing/2014/main" xmlns="" id="{6130284D-C3AB-41A3-A545-E411D3A84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30" name="文本框 29">
            <a:extLst>
              <a:ext uri="{FF2B5EF4-FFF2-40B4-BE49-F238E27FC236}">
                <a16:creationId xmlns:a16="http://schemas.microsoft.com/office/drawing/2014/main" xmlns="" id="{EC6F4A1E-6547-460D-A4D7-C98F1FDE175E}"/>
              </a:ext>
            </a:extLst>
          </p:cNvPr>
          <p:cNvSpPr txBox="1">
            <a:spLocks noChangeArrowheads="1"/>
          </p:cNvSpPr>
          <p:nvPr/>
        </p:nvSpPr>
        <p:spPr bwMode="auto">
          <a:xfrm>
            <a:off x="4324746" y="1308299"/>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变更控制</a:t>
            </a:r>
          </a:p>
        </p:txBody>
      </p:sp>
      <p:sp>
        <p:nvSpPr>
          <p:cNvPr id="34" name="Text Placeholder 3">
            <a:extLst>
              <a:ext uri="{FF2B5EF4-FFF2-40B4-BE49-F238E27FC236}">
                <a16:creationId xmlns:a16="http://schemas.microsoft.com/office/drawing/2014/main" xmlns="" id="{D3BC265D-DEA1-4DB7-AB36-9664CB695180}"/>
              </a:ext>
            </a:extLst>
          </p:cNvPr>
          <p:cNvSpPr txBox="1"/>
          <p:nvPr/>
        </p:nvSpPr>
        <p:spPr bwMode="auto">
          <a:xfrm>
            <a:off x="1799207" y="2390643"/>
            <a:ext cx="8593584" cy="3806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a:lnSpc>
                <a:spcPts val="2000"/>
              </a:lnSpc>
            </a:pP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开发人员或用户提出影响较大的修改要求。（这是指要增加或删除某些功能或者是发现错误的阶段在造成错误的阶段的后面等。）</a:t>
            </a:r>
          </a:p>
          <a:p>
            <a:pPr>
              <a:lnSpc>
                <a:spcPts val="2000"/>
              </a:lnSpc>
            </a:pPr>
            <a:r>
              <a:rPr lang="zh-CN" altLang="en-US" sz="1400" dirty="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配置管理员在收到这类修改要求时，必须组织有项目经理以及开发人员参加的修改评审会，讨论修改的影响范围，修改的必要性、可行性以及修改方法、步骤和实施计划。</a:t>
            </a:r>
          </a:p>
          <a:p>
            <a:pPr>
              <a:lnSpc>
                <a:spcPts val="2000"/>
              </a:lnSpc>
            </a:pPr>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在修改方案通过并经项目经理审核后，要由产品开发部经理签字批准。涉及重大技术方案的修改时，修改方案必须由总工程师或技术总监签字批准。以决断修改工作中各项活动的先后顺序及各自的完成日期，以保证整个开发工作按原定计划日期完成。</a:t>
            </a:r>
          </a:p>
          <a:p>
            <a:pPr>
              <a:lnSpc>
                <a:spcPts val="2000"/>
              </a:lnSpc>
            </a:pPr>
            <a:r>
              <a:rPr lang="en-US" altLang="zh-CN" sz="1400" dirty="0">
                <a:latin typeface="微软雅黑" panose="020B0503020204020204" pitchFamily="34" charset="-122"/>
                <a:ea typeface="微软雅黑" panose="020B0503020204020204" pitchFamily="34" charset="-122"/>
              </a:rPr>
              <a:t>4.</a:t>
            </a:r>
            <a:r>
              <a:rPr lang="zh-CN" altLang="en-US" sz="1400" dirty="0">
                <a:latin typeface="微软雅黑" panose="020B0503020204020204" pitchFamily="34" charset="-122"/>
                <a:ea typeface="微软雅黑" panose="020B0503020204020204" pitchFamily="34" charset="-122"/>
              </a:rPr>
              <a:t>配置管理员在接到修改批准</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由项目经理或产品开发部经理或总工程师或技术总监签字同意的</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软件问题报告单</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后才可将需修改的软件的备份从项目数据库中检出，开发人员执行修改。</a:t>
            </a:r>
          </a:p>
          <a:p>
            <a:pPr>
              <a:lnSpc>
                <a:spcPts val="2000"/>
              </a:lnSpc>
            </a:pPr>
            <a:r>
              <a:rPr lang="en-US" altLang="zh-CN" sz="1400" dirty="0">
                <a:latin typeface="微软雅黑" panose="020B0503020204020204" pitchFamily="34" charset="-122"/>
                <a:ea typeface="微软雅黑" panose="020B0503020204020204" pitchFamily="34" charset="-122"/>
              </a:rPr>
              <a:t>5.</a:t>
            </a:r>
            <a:r>
              <a:rPr lang="zh-CN" altLang="en-US" sz="1400" dirty="0">
                <a:latin typeface="微软雅黑" panose="020B0503020204020204" pitchFamily="34" charset="-122"/>
                <a:ea typeface="微软雅黑" panose="020B0503020204020204" pitchFamily="34" charset="-122"/>
              </a:rPr>
              <a:t>修改完毕后，交客户服务部进行测试和评审，测试和评审都通过后，交配置管理员处。</a:t>
            </a:r>
          </a:p>
          <a:p>
            <a:pPr>
              <a:lnSpc>
                <a:spcPts val="2000"/>
              </a:lnSpc>
            </a:pPr>
            <a:r>
              <a:rPr lang="en-US" altLang="zh-CN" sz="1400" dirty="0">
                <a:latin typeface="微软雅黑" panose="020B0503020204020204" pitchFamily="34" charset="-122"/>
                <a:ea typeface="微软雅黑" panose="020B0503020204020204" pitchFamily="34" charset="-122"/>
              </a:rPr>
              <a:t>6.</a:t>
            </a:r>
            <a:r>
              <a:rPr lang="zh-CN" altLang="en-US" sz="1400" dirty="0">
                <a:latin typeface="微软雅黑" panose="020B0503020204020204" pitchFamily="34" charset="-122"/>
                <a:ea typeface="微软雅黑" panose="020B0503020204020204" pitchFamily="34" charset="-122"/>
              </a:rPr>
              <a:t>配置管理员检查测试报告和评审报告是否完备，核对</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软件修改报告单</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中的修改描述和修改后的软件是否相符。核查结果符合要求，配置管理员将修改后的软件登入项目数据库中，生成新版本。</a:t>
            </a:r>
          </a:p>
          <a:p>
            <a:pPr>
              <a:lnSpc>
                <a:spcPts val="2000"/>
              </a:lnSpc>
            </a:pPr>
            <a:r>
              <a:rPr lang="en-US" altLang="zh-CN" sz="1400" dirty="0">
                <a:latin typeface="微软雅黑" panose="020B0503020204020204" pitchFamily="34" charset="-122"/>
                <a:ea typeface="微软雅黑" panose="020B0503020204020204" pitchFamily="34" charset="-122"/>
              </a:rPr>
              <a:t>7.</a:t>
            </a:r>
            <a:r>
              <a:rPr lang="zh-CN" altLang="en-US" sz="1400" dirty="0">
                <a:latin typeface="微软雅黑" panose="020B0503020204020204" pitchFamily="34" charset="-122"/>
                <a:ea typeface="微软雅黑" panose="020B0503020204020204" pitchFamily="34" charset="-122"/>
              </a:rPr>
              <a:t>配置管理员修改</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软件配置状态表</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和</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软件变更记录表</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，以使其他相关开发人员及时了解软件变化情况对受影响的软件做出相应的修改。</a:t>
            </a:r>
          </a:p>
          <a:p>
            <a:endParaRPr lang="zh-CN" altLang="en-US" sz="1400" dirty="0">
              <a:latin typeface="微软雅黑" panose="020B0503020204020204" pitchFamily="34" charset="-122"/>
              <a:ea typeface="微软雅黑" panose="020B0503020204020204" pitchFamily="34" charset="-122"/>
            </a:endParaRPr>
          </a:p>
        </p:txBody>
      </p:sp>
      <p:sp>
        <p:nvSpPr>
          <p:cNvPr id="9" name="Text Placeholder 3">
            <a:extLst>
              <a:ext uri="{FF2B5EF4-FFF2-40B4-BE49-F238E27FC236}">
                <a16:creationId xmlns:a16="http://schemas.microsoft.com/office/drawing/2014/main" xmlns="" id="{1F39C84E-0E6B-46D3-BD9D-C51F8CB28D5F}"/>
              </a:ext>
            </a:extLst>
          </p:cNvPr>
          <p:cNvSpPr txBox="1"/>
          <p:nvPr/>
        </p:nvSpPr>
        <p:spPr bwMode="auto">
          <a:xfrm>
            <a:off x="1023080" y="1941804"/>
            <a:ext cx="372178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zh-CN" altLang="en-US" b="1" dirty="0"/>
              <a:t>进行影响较大的修改</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Tree>
    <p:extLst>
      <p:ext uri="{BB962C8B-B14F-4D97-AF65-F5344CB8AC3E}">
        <p14:creationId xmlns:p14="http://schemas.microsoft.com/office/powerpoint/2010/main" val="2220723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4308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配置系统管理指南</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27" name="图片 26">
            <a:extLst>
              <a:ext uri="{FF2B5EF4-FFF2-40B4-BE49-F238E27FC236}">
                <a16:creationId xmlns:a16="http://schemas.microsoft.com/office/drawing/2014/main" xmlns="" id="{6130284D-C3AB-41A3-A545-E411D3A84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30" name="文本框 29">
            <a:extLst>
              <a:ext uri="{FF2B5EF4-FFF2-40B4-BE49-F238E27FC236}">
                <a16:creationId xmlns:a16="http://schemas.microsoft.com/office/drawing/2014/main" xmlns="" id="{EC6F4A1E-6547-460D-A4D7-C98F1FDE175E}"/>
              </a:ext>
            </a:extLst>
          </p:cNvPr>
          <p:cNvSpPr txBox="1">
            <a:spLocks noChangeArrowheads="1"/>
          </p:cNvSpPr>
          <p:nvPr/>
        </p:nvSpPr>
        <p:spPr bwMode="auto">
          <a:xfrm>
            <a:off x="4324746" y="1787694"/>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配置状态报告</a:t>
            </a:r>
          </a:p>
        </p:txBody>
      </p:sp>
      <p:sp>
        <p:nvSpPr>
          <p:cNvPr id="34" name="Text Placeholder 3">
            <a:extLst>
              <a:ext uri="{FF2B5EF4-FFF2-40B4-BE49-F238E27FC236}">
                <a16:creationId xmlns:a16="http://schemas.microsoft.com/office/drawing/2014/main" xmlns="" id="{D3BC265D-DEA1-4DB7-AB36-9664CB695180}"/>
              </a:ext>
            </a:extLst>
          </p:cNvPr>
          <p:cNvSpPr txBox="1"/>
          <p:nvPr/>
        </p:nvSpPr>
        <p:spPr bwMode="auto">
          <a:xfrm>
            <a:off x="1887984" y="2653085"/>
            <a:ext cx="8593584"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a:lnSpc>
                <a:spcPts val="2000"/>
              </a:lnSpc>
            </a:pP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两份配置状态报告</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软件配置状态表</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和</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软件变更记录表</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分别以电子表格的形式存放在项目分目录下，以便项目开发人员随时查询，了解软件的修改变化情况。</a:t>
            </a:r>
          </a:p>
          <a:p>
            <a:pPr>
              <a:lnSpc>
                <a:spcPts val="2000"/>
              </a:lnSpc>
            </a:pP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软件配置状态表</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由配置管理员负责填写，主要反映项目中各软件项的配置情况。开发人员通过查阅该表可及时全面的了解项目中软件项的配置使用情况。</a:t>
            </a:r>
          </a:p>
          <a:p>
            <a:pPr>
              <a:lnSpc>
                <a:spcPts val="2000"/>
              </a:lnSpc>
            </a:pPr>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软件变更记录表</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由配置管理员负责填写，主要记录软件开发过程中所有的修改情况，该表以修改时间排序，以便开发人员及时了解软件项最新的变化。</a:t>
            </a:r>
          </a:p>
          <a:p>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317663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4308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配置系统管理指南</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27" name="图片 26">
            <a:extLst>
              <a:ext uri="{FF2B5EF4-FFF2-40B4-BE49-F238E27FC236}">
                <a16:creationId xmlns:a16="http://schemas.microsoft.com/office/drawing/2014/main" xmlns="" id="{6130284D-C3AB-41A3-A545-E411D3A84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30" name="文本框 29">
            <a:extLst>
              <a:ext uri="{FF2B5EF4-FFF2-40B4-BE49-F238E27FC236}">
                <a16:creationId xmlns:a16="http://schemas.microsoft.com/office/drawing/2014/main" xmlns="" id="{EC6F4A1E-6547-460D-A4D7-C98F1FDE175E}"/>
              </a:ext>
            </a:extLst>
          </p:cNvPr>
          <p:cNvSpPr txBox="1">
            <a:spLocks noChangeArrowheads="1"/>
          </p:cNvSpPr>
          <p:nvPr/>
        </p:nvSpPr>
        <p:spPr bwMode="auto">
          <a:xfrm>
            <a:off x="4324745" y="2116167"/>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配置审核</a:t>
            </a:r>
          </a:p>
        </p:txBody>
      </p:sp>
      <p:sp>
        <p:nvSpPr>
          <p:cNvPr id="34" name="Text Placeholder 3">
            <a:extLst>
              <a:ext uri="{FF2B5EF4-FFF2-40B4-BE49-F238E27FC236}">
                <a16:creationId xmlns:a16="http://schemas.microsoft.com/office/drawing/2014/main" xmlns="" id="{D3BC265D-DEA1-4DB7-AB36-9664CB695180}"/>
              </a:ext>
            </a:extLst>
          </p:cNvPr>
          <p:cNvSpPr txBox="1"/>
          <p:nvPr/>
        </p:nvSpPr>
        <p:spPr bwMode="auto">
          <a:xfrm>
            <a:off x="1799207" y="3088034"/>
            <a:ext cx="8593584" cy="7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a:lnSpc>
                <a:spcPts val="2000"/>
              </a:lnSpc>
            </a:pPr>
            <a:r>
              <a:rPr lang="zh-CN" altLang="en-US" sz="1400" dirty="0">
                <a:latin typeface="微软雅黑" panose="020B0503020204020204" pitchFamily="34" charset="-122"/>
                <a:ea typeface="微软雅黑" panose="020B0503020204020204" pitchFamily="34" charset="-122"/>
              </a:rPr>
              <a:t>为保证各项产品在技术上和管理上的完整性，总经理室在软件开发过程中的详细设计阶段和测试阶段完成时，对配置情况进行抽查。总经理室先提出要审核的内容和各项指标，逐项审核完成后要作好记录，形成</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配置审核报告</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1371349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20" name="图片 19">
            <a:extLst>
              <a:ext uri="{FF2B5EF4-FFF2-40B4-BE49-F238E27FC236}">
                <a16:creationId xmlns:a16="http://schemas.microsoft.com/office/drawing/2014/main" xmlns="" id="{9842ADBF-004C-4820-9003-5C613ADA7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grpSp>
        <p:nvGrpSpPr>
          <p:cNvPr id="26" name="组合 1">
            <a:extLst>
              <a:ext uri="{FF2B5EF4-FFF2-40B4-BE49-F238E27FC236}">
                <a16:creationId xmlns:a16="http://schemas.microsoft.com/office/drawing/2014/main" xmlns="" id="{852872A5-20B9-4A94-8A9D-7860E4668CED}"/>
              </a:ext>
            </a:extLst>
          </p:cNvPr>
          <p:cNvGrpSpPr/>
          <p:nvPr/>
        </p:nvGrpSpPr>
        <p:grpSpPr bwMode="auto">
          <a:xfrm>
            <a:off x="5222875" y="2244725"/>
            <a:ext cx="6473308" cy="2233613"/>
            <a:chOff x="5222408" y="2405563"/>
            <a:chExt cx="6474281" cy="2232768"/>
          </a:xfrm>
        </p:grpSpPr>
        <p:grpSp>
          <p:nvGrpSpPr>
            <p:cNvPr id="27" name="组合 17">
              <a:extLst>
                <a:ext uri="{FF2B5EF4-FFF2-40B4-BE49-F238E27FC236}">
                  <a16:creationId xmlns:a16="http://schemas.microsoft.com/office/drawing/2014/main" xmlns="" id="{2F64D2A0-403F-4205-BFBA-C2081A7C6598}"/>
                </a:ext>
              </a:extLst>
            </p:cNvPr>
            <p:cNvGrpSpPr/>
            <p:nvPr/>
          </p:nvGrpSpPr>
          <p:grpSpPr bwMode="auto">
            <a:xfrm>
              <a:off x="5226064" y="2405563"/>
              <a:ext cx="6470625" cy="1772717"/>
              <a:chOff x="271019" y="2420002"/>
              <a:chExt cx="6470625" cy="1772717"/>
            </a:xfrm>
          </p:grpSpPr>
          <p:sp>
            <p:nvSpPr>
              <p:cNvPr id="29" name="文本框 18">
                <a:extLst>
                  <a:ext uri="{FF2B5EF4-FFF2-40B4-BE49-F238E27FC236}">
                    <a16:creationId xmlns:a16="http://schemas.microsoft.com/office/drawing/2014/main" xmlns=""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lang="en-US" altLang="zh-CN" sz="6000" b="1" dirty="0">
                    <a:solidFill>
                      <a:srgbClr val="2DCCDF"/>
                    </a:solidFill>
                    <a:latin typeface="微软雅黑" panose="020B0503020204020204" pitchFamily="34" charset="-122"/>
                    <a:ea typeface="微软雅黑" panose="020B0503020204020204" pitchFamily="34" charset="-122"/>
                  </a:rPr>
                  <a:t>09</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a16="http://schemas.microsoft.com/office/drawing/2014/main" xmlns="" id="{D6164B3C-15CD-483E-821B-729E9877CD96}"/>
                  </a:ext>
                </a:extLst>
              </p:cNvPr>
              <p:cNvSpPr txBox="1">
                <a:spLocks noChangeArrowheads="1"/>
              </p:cNvSpPr>
              <p:nvPr/>
            </p:nvSpPr>
            <p:spPr bwMode="auto">
              <a:xfrm>
                <a:off x="271019" y="3269738"/>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5400" b="1" dirty="0">
                    <a:solidFill>
                      <a:srgbClr val="F77258"/>
                    </a:solidFill>
                    <a:latin typeface="微软雅黑" panose="020B0503020204020204" pitchFamily="34" charset="-122"/>
                    <a:ea typeface="微软雅黑" panose="020B0503020204020204" pitchFamily="34" charset="-122"/>
                  </a:rPr>
                  <a:t>成本管理计划</a:t>
                </a:r>
              </a:p>
            </p:txBody>
          </p:sp>
        </p:grpSp>
        <p:sp>
          <p:nvSpPr>
            <p:cNvPr id="28" name="文本框 20">
              <a:extLst>
                <a:ext uri="{FF2B5EF4-FFF2-40B4-BE49-F238E27FC236}">
                  <a16:creationId xmlns:a16="http://schemas.microsoft.com/office/drawing/2014/main" xmlns="" id="{C1650AEA-8FEC-427E-8CDF-C4F7414B9B49}"/>
                </a:ext>
              </a:extLst>
            </p:cNvPr>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en-US" altLang="zh-CN" sz="1600" dirty="0">
                  <a:solidFill>
                    <a:srgbClr val="353A3E"/>
                  </a:solidFill>
                  <a:latin typeface="微软雅黑" panose="020B0503020204020204" pitchFamily="34" charset="-122"/>
                  <a:ea typeface="微软雅黑" panose="020B0503020204020204" pitchFamily="34" charset="-122"/>
                </a:rPr>
                <a:t>COST MANAGEMENT PLAN</a:t>
              </a:r>
              <a:endParaRPr lang="zh-CN" altLang="en-US" sz="1600" dirty="0">
                <a:solidFill>
                  <a:srgbClr val="353A3E"/>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1628956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randombar(horizontal)">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4308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成本管理计划</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27" name="图片 26">
            <a:extLst>
              <a:ext uri="{FF2B5EF4-FFF2-40B4-BE49-F238E27FC236}">
                <a16:creationId xmlns:a16="http://schemas.microsoft.com/office/drawing/2014/main" xmlns="" id="{6130284D-C3AB-41A3-A545-E411D3A84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pic>
        <p:nvPicPr>
          <p:cNvPr id="9" name="图片 8">
            <a:extLst>
              <a:ext uri="{FF2B5EF4-FFF2-40B4-BE49-F238E27FC236}">
                <a16:creationId xmlns:a16="http://schemas.microsoft.com/office/drawing/2014/main" xmlns="" id="{9AD337E1-43C7-4F70-AAE7-9C37713DB963}"/>
              </a:ext>
            </a:extLst>
          </p:cNvPr>
          <p:cNvPicPr/>
          <p:nvPr/>
        </p:nvPicPr>
        <p:blipFill>
          <a:blip r:embed="rId4"/>
          <a:stretch>
            <a:fillRect/>
          </a:stretch>
        </p:blipFill>
        <p:spPr>
          <a:xfrm>
            <a:off x="3458845" y="1397317"/>
            <a:ext cx="5274310" cy="4063365"/>
          </a:xfrm>
          <a:prstGeom prst="rect">
            <a:avLst/>
          </a:prstGeom>
        </p:spPr>
      </p:pic>
    </p:spTree>
    <p:extLst>
      <p:ext uri="{BB962C8B-B14F-4D97-AF65-F5344CB8AC3E}">
        <p14:creationId xmlns:p14="http://schemas.microsoft.com/office/powerpoint/2010/main" val="5946029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4308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成本管理计划</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27" name="图片 26">
            <a:extLst>
              <a:ext uri="{FF2B5EF4-FFF2-40B4-BE49-F238E27FC236}">
                <a16:creationId xmlns:a16="http://schemas.microsoft.com/office/drawing/2014/main" xmlns="" id="{6130284D-C3AB-41A3-A545-E411D3A84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2" name="矩形 1">
            <a:extLst>
              <a:ext uri="{FF2B5EF4-FFF2-40B4-BE49-F238E27FC236}">
                <a16:creationId xmlns:a16="http://schemas.microsoft.com/office/drawing/2014/main" xmlns="" id="{2506DC08-D16B-437F-AFEA-73BAD90A6165}"/>
              </a:ext>
            </a:extLst>
          </p:cNvPr>
          <p:cNvSpPr/>
          <p:nvPr/>
        </p:nvSpPr>
        <p:spPr>
          <a:xfrm>
            <a:off x="2513636" y="1307133"/>
            <a:ext cx="7837727" cy="1600438"/>
          </a:xfrm>
          <a:prstGeom prst="rect">
            <a:avLst/>
          </a:prstGeom>
        </p:spPr>
        <p:txBody>
          <a:bodyPr wrap="square">
            <a:spAutoFit/>
          </a:bodyPr>
          <a:lstStyle/>
          <a:p>
            <a:pPr>
              <a:spcAft>
                <a:spcPts val="0"/>
              </a:spcAft>
            </a:pPr>
            <a:r>
              <a:rPr lang="zh-CN" altLang="zh-CN" sz="1400" dirty="0">
                <a:latin typeface="微软雅黑" panose="020B0503020204020204" pitchFamily="34" charset="-122"/>
                <a:ea typeface="微软雅黑" panose="020B0503020204020204" pitchFamily="34" charset="-122"/>
              </a:rPr>
              <a:t>以总体平均看</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以一年</a:t>
            </a:r>
            <a:r>
              <a:rPr lang="en-US" altLang="zh-CN" sz="1400" dirty="0">
                <a:latin typeface="微软雅黑" panose="020B0503020204020204" pitchFamily="34" charset="-122"/>
                <a:ea typeface="微软雅黑" panose="020B0503020204020204" pitchFamily="34" charset="-122"/>
              </a:rPr>
              <a:t>20D/M*12M=240D</a:t>
            </a:r>
            <a:r>
              <a:rPr lang="zh-CN" altLang="zh-CN" sz="1400" dirty="0">
                <a:latin typeface="微软雅黑" panose="020B0503020204020204" pitchFamily="34" charset="-122"/>
                <a:ea typeface="微软雅黑" panose="020B0503020204020204" pitchFamily="34" charset="-122"/>
              </a:rPr>
              <a:t>，一天工作</a:t>
            </a:r>
            <a:r>
              <a:rPr lang="en-US" altLang="zh-CN" sz="1400" dirty="0">
                <a:latin typeface="微软雅黑" panose="020B0503020204020204" pitchFamily="34" charset="-122"/>
                <a:ea typeface="微软雅黑" panose="020B0503020204020204" pitchFamily="34" charset="-122"/>
              </a:rPr>
              <a:t>8</a:t>
            </a:r>
            <a:r>
              <a:rPr lang="zh-CN" altLang="zh-CN" sz="1400" dirty="0">
                <a:latin typeface="微软雅黑" panose="020B0503020204020204" pitchFamily="34" charset="-122"/>
                <a:ea typeface="微软雅黑" panose="020B0503020204020204" pitchFamily="34" charset="-122"/>
              </a:rPr>
              <a:t>小时为准</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a:t>
            </a:r>
          </a:p>
          <a:p>
            <a:pPr>
              <a:spcAft>
                <a:spcPts val="0"/>
              </a:spcAft>
            </a:pPr>
            <a:r>
              <a:rPr lang="zh-CN" altLang="zh-CN" sz="1400" dirty="0">
                <a:latin typeface="微软雅黑" panose="020B0503020204020204" pitchFamily="34" charset="-122"/>
                <a:ea typeface="微软雅黑" panose="020B0503020204020204" pitchFamily="34" charset="-122"/>
              </a:rPr>
              <a:t>人均工资</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小时</a:t>
            </a:r>
            <a:r>
              <a:rPr lang="en-US" altLang="zh-CN" sz="1400" dirty="0">
                <a:latin typeface="微软雅黑" panose="020B0503020204020204" pitchFamily="34" charset="-122"/>
                <a:ea typeface="微软雅黑" panose="020B0503020204020204" pitchFamily="34" charset="-122"/>
              </a:rPr>
              <a:t> = 74318/240/8=38.7</a:t>
            </a:r>
            <a:r>
              <a:rPr lang="zh-CN" altLang="zh-CN" sz="1400" dirty="0">
                <a:latin typeface="微软雅黑" panose="020B0503020204020204" pitchFamily="34" charset="-122"/>
                <a:ea typeface="微软雅黑" panose="020B0503020204020204" pitchFamily="34" charset="-122"/>
              </a:rPr>
              <a:t>元</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小时）</a:t>
            </a:r>
          </a:p>
          <a:p>
            <a:pPr>
              <a:spcAft>
                <a:spcPts val="0"/>
              </a:spcAft>
            </a:pPr>
            <a:r>
              <a:rPr lang="zh-CN" altLang="zh-CN" sz="1400" dirty="0">
                <a:latin typeface="微软雅黑" panose="020B0503020204020204" pitchFamily="34" charset="-122"/>
                <a:ea typeface="微软雅黑" panose="020B0503020204020204" pitchFamily="34" charset="-122"/>
              </a:rPr>
              <a:t>按</a:t>
            </a:r>
            <a:r>
              <a:rPr lang="en-US" altLang="zh-CN" sz="1400" dirty="0">
                <a:latin typeface="微软雅黑" panose="020B0503020204020204" pitchFamily="34" charset="-122"/>
                <a:ea typeface="微软雅黑" panose="020B0503020204020204" pitchFamily="34" charset="-122"/>
              </a:rPr>
              <a:t>IT</a:t>
            </a:r>
            <a:r>
              <a:rPr lang="zh-CN" altLang="zh-CN" sz="1400" dirty="0">
                <a:latin typeface="微软雅黑" panose="020B0503020204020204" pitchFamily="34" charset="-122"/>
                <a:ea typeface="微软雅黑" panose="020B0503020204020204" pitchFamily="34" charset="-122"/>
              </a:rPr>
              <a:t>行业</a:t>
            </a:r>
            <a:r>
              <a:rPr lang="en-US" altLang="zh-CN" sz="1400" dirty="0">
                <a:latin typeface="微软雅黑" panose="020B0503020204020204" pitchFamily="34" charset="-122"/>
                <a:ea typeface="微软雅黑" panose="020B0503020204020204" pitchFamily="34" charset="-122"/>
              </a:rPr>
              <a:t>1.5</a:t>
            </a:r>
            <a:r>
              <a:rPr lang="zh-CN" altLang="zh-CN" sz="1400" dirty="0">
                <a:latin typeface="微软雅黑" panose="020B0503020204020204" pitchFamily="34" charset="-122"/>
                <a:ea typeface="微软雅黑" panose="020B0503020204020204" pitchFamily="34" charset="-122"/>
              </a:rPr>
              <a:t>的权重</a:t>
            </a:r>
          </a:p>
          <a:p>
            <a:pPr>
              <a:spcAft>
                <a:spcPts val="0"/>
              </a:spcAft>
            </a:pPr>
            <a:r>
              <a:rPr lang="zh-CN" altLang="zh-CN" sz="1400" dirty="0">
                <a:latin typeface="微软雅黑" panose="020B0503020204020204" pitchFamily="34" charset="-122"/>
                <a:ea typeface="微软雅黑" panose="020B0503020204020204" pitchFamily="34" charset="-122"/>
              </a:rPr>
              <a:t>人均工资</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小时</a:t>
            </a:r>
            <a:r>
              <a:rPr lang="en-US" altLang="zh-CN" sz="1400" dirty="0">
                <a:latin typeface="微软雅黑" panose="020B0503020204020204" pitchFamily="34" charset="-122"/>
                <a:ea typeface="微软雅黑" panose="020B0503020204020204" pitchFamily="34" charset="-122"/>
              </a:rPr>
              <a:t> = 1.5*74318/240/8=58.05</a:t>
            </a:r>
            <a:r>
              <a:rPr lang="zh-CN" altLang="zh-CN" sz="1400" dirty="0">
                <a:latin typeface="微软雅黑" panose="020B0503020204020204" pitchFamily="34" charset="-122"/>
                <a:ea typeface="微软雅黑" panose="020B0503020204020204" pitchFamily="34" charset="-122"/>
              </a:rPr>
              <a:t>（元</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小时）</a:t>
            </a:r>
          </a:p>
          <a:p>
            <a:pPr>
              <a:spcAft>
                <a:spcPts val="0"/>
              </a:spcAft>
            </a:pPr>
            <a:r>
              <a:rPr lang="zh-CN" altLang="zh-CN" sz="1400" dirty="0">
                <a:latin typeface="微软雅黑" panose="020B0503020204020204" pitchFamily="34" charset="-122"/>
                <a:ea typeface="微软雅黑" panose="020B0503020204020204" pitchFamily="34" charset="-122"/>
              </a:rPr>
              <a:t>但就从</a:t>
            </a:r>
            <a:r>
              <a:rPr lang="en-US" altLang="zh-CN" sz="1400" dirty="0">
                <a:latin typeface="微软雅黑" panose="020B0503020204020204" pitchFamily="34" charset="-122"/>
                <a:ea typeface="微软雅黑" panose="020B0503020204020204" pitchFamily="34" charset="-122"/>
              </a:rPr>
              <a:t>IT</a:t>
            </a:r>
            <a:r>
              <a:rPr lang="zh-CN" altLang="zh-CN" sz="1400" dirty="0">
                <a:latin typeface="微软雅黑" panose="020B0503020204020204" pitchFamily="34" charset="-122"/>
                <a:ea typeface="微软雅黑" panose="020B0503020204020204" pitchFamily="34" charset="-122"/>
              </a:rPr>
              <a:t>行业年收入看</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以一年</a:t>
            </a:r>
            <a:r>
              <a:rPr lang="en-US" altLang="zh-CN" sz="1400" dirty="0">
                <a:latin typeface="微软雅黑" panose="020B0503020204020204" pitchFamily="34" charset="-122"/>
                <a:ea typeface="微软雅黑" panose="020B0503020204020204" pitchFamily="34" charset="-122"/>
              </a:rPr>
              <a:t>20D/M*12M=240D</a:t>
            </a:r>
            <a:r>
              <a:rPr lang="zh-CN" altLang="zh-CN" sz="1400" dirty="0">
                <a:latin typeface="微软雅黑" panose="020B0503020204020204" pitchFamily="34" charset="-122"/>
                <a:ea typeface="微软雅黑" panose="020B0503020204020204" pitchFamily="34" charset="-122"/>
              </a:rPr>
              <a:t>，一天工作</a:t>
            </a:r>
            <a:r>
              <a:rPr lang="en-US" altLang="zh-CN" sz="1400" dirty="0">
                <a:latin typeface="微软雅黑" panose="020B0503020204020204" pitchFamily="34" charset="-122"/>
                <a:ea typeface="微软雅黑" panose="020B0503020204020204" pitchFamily="34" charset="-122"/>
              </a:rPr>
              <a:t>8</a:t>
            </a:r>
            <a:r>
              <a:rPr lang="zh-CN" altLang="zh-CN" sz="1400" dirty="0">
                <a:latin typeface="微软雅黑" panose="020B0503020204020204" pitchFamily="34" charset="-122"/>
                <a:ea typeface="微软雅黑" panose="020B0503020204020204" pitchFamily="34" charset="-122"/>
              </a:rPr>
              <a:t>小时为准，实际可能大于</a:t>
            </a:r>
            <a:r>
              <a:rPr lang="en-US" altLang="zh-CN" sz="1400" dirty="0">
                <a:latin typeface="微软雅黑" panose="020B0503020204020204" pitchFamily="34" charset="-122"/>
                <a:ea typeface="微软雅黑" panose="020B0503020204020204" pitchFamily="34" charset="-122"/>
              </a:rPr>
              <a:t>8</a:t>
            </a:r>
            <a:r>
              <a:rPr lang="zh-CN" altLang="zh-CN" sz="1400" dirty="0">
                <a:latin typeface="微软雅黑" panose="020B0503020204020204" pitchFamily="34" charset="-122"/>
                <a:ea typeface="微软雅黑" panose="020B0503020204020204" pitchFamily="34" charset="-122"/>
              </a:rPr>
              <a:t>小时</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a:t>
            </a:r>
          </a:p>
          <a:p>
            <a:pPr>
              <a:spcAft>
                <a:spcPts val="0"/>
              </a:spcAft>
            </a:pPr>
            <a:r>
              <a:rPr lang="zh-CN" altLang="zh-CN" sz="1400" dirty="0">
                <a:latin typeface="微软雅黑" panose="020B0503020204020204" pitchFamily="34" charset="-122"/>
                <a:ea typeface="微软雅黑" panose="020B0503020204020204" pitchFamily="34" charset="-122"/>
              </a:rPr>
              <a:t>人均工资</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小时</a:t>
            </a:r>
            <a:r>
              <a:rPr lang="en-US" altLang="zh-CN" sz="1400" dirty="0">
                <a:latin typeface="微软雅黑" panose="020B0503020204020204" pitchFamily="34" charset="-122"/>
                <a:ea typeface="微软雅黑" panose="020B0503020204020204" pitchFamily="34" charset="-122"/>
              </a:rPr>
              <a:t> = 133150/240/8=69.34</a:t>
            </a:r>
            <a:r>
              <a:rPr lang="zh-CN" altLang="zh-CN" sz="1400" dirty="0">
                <a:latin typeface="微软雅黑" panose="020B0503020204020204" pitchFamily="34" charset="-122"/>
                <a:ea typeface="微软雅黑" panose="020B0503020204020204" pitchFamily="34" charset="-122"/>
              </a:rPr>
              <a:t>（元</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小时）</a:t>
            </a:r>
          </a:p>
          <a:p>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本项目中，正常情况下（不包括加班）按每人每天</a:t>
            </a:r>
            <a:r>
              <a:rPr lang="en-US" altLang="zh-CN" sz="1400" dirty="0">
                <a:latin typeface="微软雅黑" panose="020B0503020204020204" pitchFamily="34" charset="-122"/>
                <a:ea typeface="微软雅黑" panose="020B0503020204020204" pitchFamily="34" charset="-122"/>
              </a:rPr>
              <a:t>1</a:t>
            </a: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小时的工作量，一周中星期日休息。</a:t>
            </a:r>
            <a:endParaRPr lang="zh-CN" altLang="en-US" sz="1400" dirty="0">
              <a:latin typeface="微软雅黑" panose="020B0503020204020204" pitchFamily="34" charset="-122"/>
              <a:ea typeface="微软雅黑" panose="020B0503020204020204" pitchFamily="34" charset="-122"/>
            </a:endParaRPr>
          </a:p>
        </p:txBody>
      </p:sp>
      <p:graphicFrame>
        <p:nvGraphicFramePr>
          <p:cNvPr id="3" name="表格 2">
            <a:extLst>
              <a:ext uri="{FF2B5EF4-FFF2-40B4-BE49-F238E27FC236}">
                <a16:creationId xmlns:a16="http://schemas.microsoft.com/office/drawing/2014/main" xmlns="" id="{F0C425AB-CBC8-48E3-ADE2-0FA4AAD3DF48}"/>
              </a:ext>
            </a:extLst>
          </p:cNvPr>
          <p:cNvGraphicFramePr>
            <a:graphicFrameLocks noGrp="1"/>
          </p:cNvGraphicFramePr>
          <p:nvPr>
            <p:extLst>
              <p:ext uri="{D42A27DB-BD31-4B8C-83A1-F6EECF244321}">
                <p14:modId xmlns:p14="http://schemas.microsoft.com/office/powerpoint/2010/main" val="599301473"/>
              </p:ext>
            </p:extLst>
          </p:nvPr>
        </p:nvGraphicFramePr>
        <p:xfrm>
          <a:off x="3592830" y="3265557"/>
          <a:ext cx="5006340" cy="2057400"/>
        </p:xfrm>
        <a:graphic>
          <a:graphicData uri="http://schemas.openxmlformats.org/drawingml/2006/table">
            <a:tbl>
              <a:tblPr firstRow="1" firstCol="1" bandRow="1">
                <a:tableStyleId>{5C22544A-7EE6-4342-B048-85BDC9FD1C3A}</a:tableStyleId>
              </a:tblPr>
              <a:tblGrid>
                <a:gridCol w="2503170">
                  <a:extLst>
                    <a:ext uri="{9D8B030D-6E8A-4147-A177-3AD203B41FA5}">
                      <a16:colId xmlns:a16="http://schemas.microsoft.com/office/drawing/2014/main" xmlns="" val="2774140390"/>
                    </a:ext>
                  </a:extLst>
                </a:gridCol>
                <a:gridCol w="2503170">
                  <a:extLst>
                    <a:ext uri="{9D8B030D-6E8A-4147-A177-3AD203B41FA5}">
                      <a16:colId xmlns:a16="http://schemas.microsoft.com/office/drawing/2014/main" xmlns="" val="2093926205"/>
                    </a:ext>
                  </a:extLst>
                </a:gridCol>
              </a:tblGrid>
              <a:tr h="0">
                <a:tc>
                  <a:txBody>
                    <a:bodyPr/>
                    <a:lstStyle/>
                    <a:p>
                      <a:pPr>
                        <a:spcAft>
                          <a:spcPts val="0"/>
                        </a:spcAft>
                      </a:pPr>
                      <a:r>
                        <a:rPr lang="zh-CN" sz="1500" dirty="0">
                          <a:effectLst/>
                        </a:rPr>
                        <a:t>开发阶段</a:t>
                      </a:r>
                      <a:endParaRPr lang="zh-CN" sz="1200" dirty="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zh-CN" sz="1500">
                          <a:effectLst/>
                        </a:rPr>
                        <a:t>经费（元）</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3075931231"/>
                  </a:ext>
                </a:extLst>
              </a:tr>
              <a:tr h="0">
                <a:tc>
                  <a:txBody>
                    <a:bodyPr/>
                    <a:lstStyle/>
                    <a:p>
                      <a:pPr>
                        <a:spcAft>
                          <a:spcPts val="0"/>
                        </a:spcAft>
                      </a:pPr>
                      <a:r>
                        <a:rPr lang="zh-CN" sz="1500">
                          <a:effectLst/>
                        </a:rPr>
                        <a:t>准备阶段</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en-US" sz="1500">
                          <a:effectLst/>
                        </a:rPr>
                        <a:t>8320.8</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4148996038"/>
                  </a:ext>
                </a:extLst>
              </a:tr>
              <a:tr h="0">
                <a:tc>
                  <a:txBody>
                    <a:bodyPr/>
                    <a:lstStyle/>
                    <a:p>
                      <a:pPr>
                        <a:spcAft>
                          <a:spcPts val="0"/>
                        </a:spcAft>
                      </a:pPr>
                      <a:r>
                        <a:rPr lang="zh-CN" sz="1500">
                          <a:effectLst/>
                        </a:rPr>
                        <a:t>需求获取</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en-GB" sz="1500">
                          <a:effectLst/>
                        </a:rPr>
                        <a:t>8320.8</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389781883"/>
                  </a:ext>
                </a:extLst>
              </a:tr>
              <a:tr h="0">
                <a:tc>
                  <a:txBody>
                    <a:bodyPr/>
                    <a:lstStyle/>
                    <a:p>
                      <a:pPr>
                        <a:spcAft>
                          <a:spcPts val="0"/>
                        </a:spcAft>
                      </a:pPr>
                      <a:r>
                        <a:rPr lang="zh-CN" sz="1500">
                          <a:effectLst/>
                        </a:rPr>
                        <a:t>需求分析</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en-GB" sz="1500">
                          <a:effectLst/>
                        </a:rPr>
                        <a:t>2080.2</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3619740179"/>
                  </a:ext>
                </a:extLst>
              </a:tr>
              <a:tr h="0">
                <a:tc>
                  <a:txBody>
                    <a:bodyPr/>
                    <a:lstStyle/>
                    <a:p>
                      <a:pPr>
                        <a:spcAft>
                          <a:spcPts val="0"/>
                        </a:spcAft>
                      </a:pPr>
                      <a:r>
                        <a:rPr lang="zh-CN" sz="1500">
                          <a:effectLst/>
                        </a:rPr>
                        <a:t>需求规格说明</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en-GB" sz="1500">
                          <a:effectLst/>
                        </a:rPr>
                        <a:t>2080.2</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2854783352"/>
                  </a:ext>
                </a:extLst>
              </a:tr>
              <a:tr h="0">
                <a:tc>
                  <a:txBody>
                    <a:bodyPr/>
                    <a:lstStyle/>
                    <a:p>
                      <a:pPr>
                        <a:spcAft>
                          <a:spcPts val="0"/>
                        </a:spcAft>
                      </a:pPr>
                      <a:r>
                        <a:rPr lang="zh-CN" sz="1500">
                          <a:effectLst/>
                        </a:rPr>
                        <a:t>需求规格审核</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en-GB" sz="1500">
                          <a:effectLst/>
                        </a:rPr>
                        <a:t>2080.2</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3233006783"/>
                  </a:ext>
                </a:extLst>
              </a:tr>
              <a:tr h="0">
                <a:tc>
                  <a:txBody>
                    <a:bodyPr/>
                    <a:lstStyle/>
                    <a:p>
                      <a:pPr>
                        <a:spcAft>
                          <a:spcPts val="0"/>
                        </a:spcAft>
                      </a:pPr>
                      <a:r>
                        <a:rPr lang="zh-CN" sz="1500">
                          <a:effectLst/>
                        </a:rPr>
                        <a:t>需求管理</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en-GB" sz="1500">
                          <a:effectLst/>
                        </a:rPr>
                        <a:t>4160.4</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5562413"/>
                  </a:ext>
                </a:extLst>
              </a:tr>
              <a:tr h="0">
                <a:tc>
                  <a:txBody>
                    <a:bodyPr/>
                    <a:lstStyle/>
                    <a:p>
                      <a:pPr>
                        <a:spcAft>
                          <a:spcPts val="0"/>
                        </a:spcAft>
                      </a:pPr>
                      <a:r>
                        <a:rPr lang="zh-CN" sz="1500">
                          <a:effectLst/>
                        </a:rPr>
                        <a:t>项目收尾</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en-GB" sz="1500">
                          <a:effectLst/>
                        </a:rPr>
                        <a:t>5200.5</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457395093"/>
                  </a:ext>
                </a:extLst>
              </a:tr>
              <a:tr h="0">
                <a:tc>
                  <a:txBody>
                    <a:bodyPr/>
                    <a:lstStyle/>
                    <a:p>
                      <a:pPr>
                        <a:spcAft>
                          <a:spcPts val="0"/>
                        </a:spcAft>
                      </a:pPr>
                      <a:r>
                        <a:rPr lang="en-US" sz="1500">
                          <a:effectLst/>
                        </a:rPr>
                        <a:t> </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zh-CN" sz="1500" dirty="0">
                          <a:effectLst/>
                        </a:rPr>
                        <a:t>总计：</a:t>
                      </a:r>
                      <a:r>
                        <a:rPr lang="en-US" sz="1500" dirty="0">
                          <a:effectLst/>
                        </a:rPr>
                        <a:t>32243.1</a:t>
                      </a:r>
                      <a:endParaRPr lang="zh-CN" sz="12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669662570"/>
                  </a:ext>
                </a:extLst>
              </a:tr>
            </a:tbl>
          </a:graphicData>
        </a:graphic>
      </p:graphicFrame>
    </p:spTree>
    <p:extLst>
      <p:ext uri="{BB962C8B-B14F-4D97-AF65-F5344CB8AC3E}">
        <p14:creationId xmlns:p14="http://schemas.microsoft.com/office/powerpoint/2010/main" val="25488988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20" name="图片 19">
            <a:extLst>
              <a:ext uri="{FF2B5EF4-FFF2-40B4-BE49-F238E27FC236}">
                <a16:creationId xmlns:a16="http://schemas.microsoft.com/office/drawing/2014/main" xmlns="" id="{9842ADBF-004C-4820-9003-5C613ADA7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grpSp>
        <p:nvGrpSpPr>
          <p:cNvPr id="26" name="组合 1">
            <a:extLst>
              <a:ext uri="{FF2B5EF4-FFF2-40B4-BE49-F238E27FC236}">
                <a16:creationId xmlns:a16="http://schemas.microsoft.com/office/drawing/2014/main" xmlns="" id="{852872A5-20B9-4A94-8A9D-7860E4668CED}"/>
              </a:ext>
            </a:extLst>
          </p:cNvPr>
          <p:cNvGrpSpPr/>
          <p:nvPr/>
        </p:nvGrpSpPr>
        <p:grpSpPr bwMode="auto">
          <a:xfrm>
            <a:off x="5222875" y="2244725"/>
            <a:ext cx="6473308" cy="2233613"/>
            <a:chOff x="5222408" y="2405563"/>
            <a:chExt cx="6474281" cy="2232768"/>
          </a:xfrm>
        </p:grpSpPr>
        <p:grpSp>
          <p:nvGrpSpPr>
            <p:cNvPr id="27" name="组合 17">
              <a:extLst>
                <a:ext uri="{FF2B5EF4-FFF2-40B4-BE49-F238E27FC236}">
                  <a16:creationId xmlns:a16="http://schemas.microsoft.com/office/drawing/2014/main" xmlns="" id="{2F64D2A0-403F-4205-BFBA-C2081A7C6598}"/>
                </a:ext>
              </a:extLst>
            </p:cNvPr>
            <p:cNvGrpSpPr/>
            <p:nvPr/>
          </p:nvGrpSpPr>
          <p:grpSpPr bwMode="auto">
            <a:xfrm>
              <a:off x="5226064" y="2405563"/>
              <a:ext cx="6470625" cy="1772715"/>
              <a:chOff x="271019" y="2420002"/>
              <a:chExt cx="6470625" cy="1772715"/>
            </a:xfrm>
          </p:grpSpPr>
          <p:sp>
            <p:nvSpPr>
              <p:cNvPr id="29" name="文本框 18">
                <a:extLst>
                  <a:ext uri="{FF2B5EF4-FFF2-40B4-BE49-F238E27FC236}">
                    <a16:creationId xmlns:a16="http://schemas.microsoft.com/office/drawing/2014/main" xmlns=""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lang="en-US" altLang="zh-CN" sz="6000" b="1" dirty="0">
                    <a:solidFill>
                      <a:srgbClr val="2DCCDF"/>
                    </a:solidFill>
                    <a:latin typeface="微软雅黑" panose="020B0503020204020204" pitchFamily="34" charset="-122"/>
                    <a:ea typeface="微软雅黑" panose="020B0503020204020204" pitchFamily="34" charset="-122"/>
                  </a:rPr>
                  <a:t>10</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a16="http://schemas.microsoft.com/office/drawing/2014/main" xmlns="" id="{D6164B3C-15CD-483E-821B-729E9877CD96}"/>
                  </a:ext>
                </a:extLst>
              </p:cNvPr>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5400" b="1" dirty="0">
                    <a:solidFill>
                      <a:srgbClr val="F77258"/>
                    </a:solidFill>
                    <a:latin typeface="微软雅黑" panose="020B0503020204020204" pitchFamily="34" charset="-122"/>
                    <a:ea typeface="微软雅黑" panose="020B0503020204020204" pitchFamily="34" charset="-122"/>
                  </a:rPr>
                  <a:t>绩效评价</a:t>
                </a:r>
              </a:p>
            </p:txBody>
          </p:sp>
        </p:grpSp>
        <p:sp>
          <p:nvSpPr>
            <p:cNvPr id="28" name="文本框 20">
              <a:extLst>
                <a:ext uri="{FF2B5EF4-FFF2-40B4-BE49-F238E27FC236}">
                  <a16:creationId xmlns:a16="http://schemas.microsoft.com/office/drawing/2014/main" xmlns="" id="{C1650AEA-8FEC-427E-8CDF-C4F7414B9B49}"/>
                </a:ext>
              </a:extLst>
            </p:cNvPr>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en-US" altLang="zh-CN" sz="1600" dirty="0">
                  <a:solidFill>
                    <a:srgbClr val="353A3E"/>
                  </a:solidFill>
                  <a:latin typeface="微软雅黑" panose="020B0503020204020204" pitchFamily="34" charset="-122"/>
                  <a:ea typeface="微软雅黑" panose="020B0503020204020204" pitchFamily="34" charset="-122"/>
                </a:rPr>
                <a:t>REFERENCES</a:t>
              </a:r>
              <a:endParaRPr lang="zh-CN" altLang="en-US" sz="1600" dirty="0">
                <a:solidFill>
                  <a:srgbClr val="353A3E"/>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220834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randombar(horizontal)">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30724" name="TextBox 18"/>
          <p:cNvSpPr txBox="1">
            <a:spLocks noChangeArrowheads="1"/>
          </p:cNvSpPr>
          <p:nvPr/>
        </p:nvSpPr>
        <p:spPr bwMode="auto">
          <a:xfrm>
            <a:off x="8840788" y="4189413"/>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赵佳锋</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 name="Block Arc 4"/>
          <p:cNvSpPr/>
          <p:nvPr/>
        </p:nvSpPr>
        <p:spPr>
          <a:xfrm>
            <a:off x="3952875" y="1198563"/>
            <a:ext cx="4286250" cy="4286250"/>
          </a:xfrm>
          <a:prstGeom prst="blockArc">
            <a:avLst>
              <a:gd name="adj1" fmla="val 21562814"/>
              <a:gd name="adj2" fmla="val 10800000"/>
              <a:gd name="adj3" fmla="val 18660"/>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 name="Block Arc 5"/>
          <p:cNvSpPr/>
          <p:nvPr/>
        </p:nvSpPr>
        <p:spPr>
          <a:xfrm>
            <a:off x="4805363" y="2051050"/>
            <a:ext cx="2581275" cy="2581275"/>
          </a:xfrm>
          <a:prstGeom prst="blockArc">
            <a:avLst>
              <a:gd name="adj1" fmla="val 7812389"/>
              <a:gd name="adj2" fmla="val 12403941"/>
              <a:gd name="adj3" fmla="val 18008"/>
            </a:avLst>
          </a:pr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 name="Block Arc 6"/>
          <p:cNvSpPr/>
          <p:nvPr/>
        </p:nvSpPr>
        <p:spPr>
          <a:xfrm>
            <a:off x="4805363" y="2051050"/>
            <a:ext cx="2581275" cy="2581275"/>
          </a:xfrm>
          <a:prstGeom prst="blockArc">
            <a:avLst>
              <a:gd name="adj1" fmla="val 21550130"/>
              <a:gd name="adj2" fmla="val 7665187"/>
              <a:gd name="adj3" fmla="val 17797"/>
            </a:avLst>
          </a:pr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 name="Block Arc 7"/>
          <p:cNvSpPr/>
          <p:nvPr/>
        </p:nvSpPr>
        <p:spPr>
          <a:xfrm>
            <a:off x="4805363" y="2051050"/>
            <a:ext cx="2581275" cy="2581275"/>
          </a:xfrm>
          <a:prstGeom prst="blockArc">
            <a:avLst>
              <a:gd name="adj1" fmla="val 12551376"/>
              <a:gd name="adj2" fmla="val 14412706"/>
              <a:gd name="adj3" fmla="val 18112"/>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 name="Block Arc 8"/>
          <p:cNvSpPr/>
          <p:nvPr/>
        </p:nvSpPr>
        <p:spPr>
          <a:xfrm>
            <a:off x="3952875" y="1198563"/>
            <a:ext cx="4286250" cy="4286250"/>
          </a:xfrm>
          <a:prstGeom prst="blockArc">
            <a:avLst>
              <a:gd name="adj1" fmla="val 10869873"/>
              <a:gd name="adj2" fmla="val 12770327"/>
              <a:gd name="adj3" fmla="val 1865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 name="Block Arc 9"/>
          <p:cNvSpPr/>
          <p:nvPr/>
        </p:nvSpPr>
        <p:spPr>
          <a:xfrm>
            <a:off x="3952875" y="1198563"/>
            <a:ext cx="4286250" cy="4286250"/>
          </a:xfrm>
          <a:prstGeom prst="blockArc">
            <a:avLst>
              <a:gd name="adj1" fmla="val 20003512"/>
              <a:gd name="adj2" fmla="val 21502308"/>
              <a:gd name="adj3" fmla="val 18716"/>
            </a:avLst>
          </a:prstGeom>
          <a:solidFill>
            <a:srgbClr val="99A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4" name="Block Arc 19"/>
          <p:cNvSpPr/>
          <p:nvPr/>
        </p:nvSpPr>
        <p:spPr>
          <a:xfrm>
            <a:off x="4805363" y="2051050"/>
            <a:ext cx="2581275" cy="2581275"/>
          </a:xfrm>
          <a:prstGeom prst="blockArc">
            <a:avLst>
              <a:gd name="adj1" fmla="val 14593541"/>
              <a:gd name="adj2" fmla="val 15981909"/>
              <a:gd name="adj3" fmla="val 18387"/>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30733" name="Group 20"/>
          <p:cNvGrpSpPr/>
          <p:nvPr/>
        </p:nvGrpSpPr>
        <p:grpSpPr bwMode="auto">
          <a:xfrm rot="5400000" flipH="1" flipV="1">
            <a:off x="6831013" y="1812925"/>
            <a:ext cx="2012950" cy="1412875"/>
            <a:chOff x="7368519" y="2580234"/>
            <a:chExt cx="1875697" cy="1400639"/>
          </a:xfrm>
        </p:grpSpPr>
        <p:cxnSp>
          <p:nvCxnSpPr>
            <p:cNvPr id="16" name="Straight Connector 21"/>
            <p:cNvCxnSpPr/>
            <p:nvPr/>
          </p:nvCxnSpPr>
          <p:spPr>
            <a:xfrm>
              <a:off x="7368519"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17" name="Straight Connector 22"/>
            <p:cNvCxnSpPr/>
            <p:nvPr/>
          </p:nvCxnSpPr>
          <p:spPr>
            <a:xfrm>
              <a:off x="9244216"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30734" name="TextBox 25"/>
          <p:cNvSpPr txBox="1">
            <a:spLocks noChangeArrowheads="1"/>
          </p:cNvSpPr>
          <p:nvPr/>
        </p:nvSpPr>
        <p:spPr bwMode="auto">
          <a:xfrm>
            <a:off x="8686800" y="1250950"/>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2800" dirty="0">
                <a:solidFill>
                  <a:prstClr val="black"/>
                </a:solidFill>
                <a:latin typeface="微软雅黑" panose="020B0503020204020204" pitchFamily="34" charset="-122"/>
                <a:ea typeface="微软雅黑" panose="020B0503020204020204" pitchFamily="34" charset="-122"/>
              </a:rPr>
              <a:t>赵唯皓</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30735" name="Group 31"/>
          <p:cNvGrpSpPr/>
          <p:nvPr/>
        </p:nvGrpSpPr>
        <p:grpSpPr bwMode="auto">
          <a:xfrm rot="16200000" flipV="1">
            <a:off x="3509169" y="1797844"/>
            <a:ext cx="1262062" cy="692150"/>
            <a:chOff x="7368519" y="2580234"/>
            <a:chExt cx="1875697" cy="1400639"/>
          </a:xfrm>
        </p:grpSpPr>
        <p:cxnSp>
          <p:nvCxnSpPr>
            <p:cNvPr id="20" name="Straight Connector 32"/>
            <p:cNvCxnSpPr/>
            <p:nvPr/>
          </p:nvCxnSpPr>
          <p:spPr>
            <a:xfrm>
              <a:off x="7368519"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21" name="Straight Connector 33"/>
            <p:cNvCxnSpPr/>
            <p:nvPr/>
          </p:nvCxnSpPr>
          <p:spPr>
            <a:xfrm>
              <a:off x="9225341"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30736" name="TextBox 36"/>
          <p:cNvSpPr txBox="1">
            <a:spLocks noChangeArrowheads="1"/>
          </p:cNvSpPr>
          <p:nvPr/>
        </p:nvSpPr>
        <p:spPr bwMode="auto">
          <a:xfrm>
            <a:off x="2718277" y="1250950"/>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刘祺</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0737" name="TextBox 39"/>
          <p:cNvSpPr txBox="1">
            <a:spLocks noChangeArrowheads="1"/>
          </p:cNvSpPr>
          <p:nvPr/>
        </p:nvSpPr>
        <p:spPr bwMode="auto">
          <a:xfrm>
            <a:off x="2087741" y="4194175"/>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陈铭阳</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30738" name="Group 40"/>
          <p:cNvGrpSpPr/>
          <p:nvPr/>
        </p:nvGrpSpPr>
        <p:grpSpPr bwMode="auto">
          <a:xfrm rot="-5400000" flipH="1" flipV="1">
            <a:off x="3950494" y="3320256"/>
            <a:ext cx="725488" cy="1546225"/>
            <a:chOff x="7368519" y="2580234"/>
            <a:chExt cx="1875697" cy="1400639"/>
          </a:xfrm>
        </p:grpSpPr>
        <p:cxnSp>
          <p:nvCxnSpPr>
            <p:cNvPr id="26" name="Straight Connector 41"/>
            <p:cNvCxnSpPr/>
            <p:nvPr/>
          </p:nvCxnSpPr>
          <p:spPr>
            <a:xfrm>
              <a:off x="7368520"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27" name="Straight Connector 42"/>
            <p:cNvCxnSpPr/>
            <p:nvPr/>
          </p:nvCxnSpPr>
          <p:spPr>
            <a:xfrm>
              <a:off x="9277051"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grpSp>
        <p:nvGrpSpPr>
          <p:cNvPr id="30739" name="Group 15"/>
          <p:cNvGrpSpPr/>
          <p:nvPr/>
        </p:nvGrpSpPr>
        <p:grpSpPr bwMode="auto">
          <a:xfrm rot="10800000" flipH="1" flipV="1">
            <a:off x="7858125" y="3833813"/>
            <a:ext cx="828675" cy="622300"/>
            <a:chOff x="7368519" y="2580234"/>
            <a:chExt cx="1875697" cy="1400639"/>
          </a:xfrm>
        </p:grpSpPr>
        <p:cxnSp>
          <p:nvCxnSpPr>
            <p:cNvPr id="32" name="Straight Connector 16"/>
            <p:cNvCxnSpPr/>
            <p:nvPr/>
          </p:nvCxnSpPr>
          <p:spPr>
            <a:xfrm>
              <a:off x="7368519"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33" name="Straight Connector 17"/>
            <p:cNvCxnSpPr/>
            <p:nvPr/>
          </p:nvCxnSpPr>
          <p:spPr>
            <a:xfrm>
              <a:off x="9244216"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30740" name="TextBox 16"/>
          <p:cNvSpPr txBox="1">
            <a:spLocks noChangeArrowheads="1"/>
          </p:cNvSpPr>
          <p:nvPr/>
        </p:nvSpPr>
        <p:spPr bwMode="auto">
          <a:xfrm>
            <a:off x="8772525" y="1803400"/>
            <a:ext cx="22431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PPT</a:t>
            </a: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 </a:t>
            </a: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4</a:t>
            </a: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a:t>
            </a: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5</a:t>
            </a: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部分</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400" dirty="0">
                <a:solidFill>
                  <a:prstClr val="black"/>
                </a:solidFill>
                <a:latin typeface="微软雅黑" panose="020B0503020204020204" pitchFamily="34" charset="-122"/>
                <a:ea typeface="微软雅黑" panose="020B0503020204020204" pitchFamily="34" charset="-122"/>
                <a:cs typeface="Open Sans Light"/>
                <a:sym typeface="Gill Sans"/>
              </a:rPr>
              <a:t>91</a:t>
            </a:r>
            <a:r>
              <a:rPr lang="zh-CN" altLang="en-US" sz="1400" dirty="0">
                <a:solidFill>
                  <a:prstClr val="black"/>
                </a:solidFill>
                <a:latin typeface="微软雅黑" panose="020B0503020204020204" pitchFamily="34" charset="-122"/>
                <a:ea typeface="微软雅黑" panose="020B0503020204020204" pitchFamily="34" charset="-122"/>
                <a:cs typeface="Open Sans Light"/>
                <a:sym typeface="Gill Sans"/>
              </a:rPr>
              <a:t>分</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0741" name="TextBox 16"/>
          <p:cNvSpPr txBox="1">
            <a:spLocks noChangeArrowheads="1"/>
          </p:cNvSpPr>
          <p:nvPr/>
        </p:nvSpPr>
        <p:spPr bwMode="auto">
          <a:xfrm>
            <a:off x="8772525" y="4632325"/>
            <a:ext cx="22431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PPT</a:t>
            </a: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 第</a:t>
            </a: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6</a:t>
            </a: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a:t>
            </a: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8</a:t>
            </a: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部分</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400" dirty="0">
                <a:solidFill>
                  <a:prstClr val="black"/>
                </a:solidFill>
                <a:latin typeface="微软雅黑" panose="020B0503020204020204" pitchFamily="34" charset="-122"/>
                <a:ea typeface="微软雅黑" panose="020B0503020204020204" pitchFamily="34" charset="-122"/>
                <a:cs typeface="Open Sans Light"/>
                <a:sym typeface="Gill Sans"/>
              </a:rPr>
              <a:t>93</a:t>
            </a:r>
            <a:r>
              <a:rPr lang="zh-CN" altLang="en-US" sz="1400" dirty="0">
                <a:solidFill>
                  <a:prstClr val="black"/>
                </a:solidFill>
                <a:latin typeface="微软雅黑" panose="020B0503020204020204" pitchFamily="34" charset="-122"/>
                <a:ea typeface="微软雅黑" panose="020B0503020204020204" pitchFamily="34" charset="-122"/>
                <a:cs typeface="Open Sans Light"/>
                <a:sym typeface="Gill Sans"/>
              </a:rPr>
              <a:t>分</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0742" name="TextBox 16"/>
          <p:cNvSpPr txBox="1">
            <a:spLocks noChangeArrowheads="1"/>
          </p:cNvSpPr>
          <p:nvPr/>
        </p:nvSpPr>
        <p:spPr bwMode="auto">
          <a:xfrm>
            <a:off x="671514" y="1803400"/>
            <a:ext cx="297179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lang="en-US" altLang="zh-CN" sz="1400" dirty="0">
                <a:solidFill>
                  <a:prstClr val="black"/>
                </a:solidFill>
                <a:latin typeface="微软雅黑" panose="020B0503020204020204" pitchFamily="34" charset="-122"/>
                <a:ea typeface="微软雅黑" panose="020B0503020204020204" pitchFamily="34" charset="-122"/>
                <a:cs typeface="Open Sans Light"/>
                <a:sym typeface="Gill Sans"/>
              </a:rPr>
              <a:t>PPT</a:t>
            </a:r>
            <a:r>
              <a:rPr lang="zh-CN" altLang="en-US" sz="1400" dirty="0">
                <a:solidFill>
                  <a:prstClr val="black"/>
                </a:solidFill>
                <a:latin typeface="微软雅黑" panose="020B0503020204020204" pitchFamily="34" charset="-122"/>
                <a:ea typeface="微软雅黑" panose="020B0503020204020204" pitchFamily="34" charset="-122"/>
                <a:cs typeface="Open Sans Light"/>
                <a:sym typeface="Gill Sans"/>
              </a:rPr>
              <a:t> 第</a:t>
            </a:r>
            <a:r>
              <a:rPr lang="en-US" altLang="zh-CN" sz="1400" dirty="0">
                <a:solidFill>
                  <a:prstClr val="black"/>
                </a:solidFill>
                <a:latin typeface="微软雅黑" panose="020B0503020204020204" pitchFamily="34" charset="-122"/>
                <a:ea typeface="微软雅黑" panose="020B0503020204020204" pitchFamily="34" charset="-122"/>
                <a:cs typeface="Open Sans Light"/>
                <a:sym typeface="Gill Sans"/>
              </a:rPr>
              <a:t>1</a:t>
            </a:r>
            <a:r>
              <a:rPr lang="zh-CN" altLang="en-US" sz="1400" dirty="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dirty="0">
                <a:solidFill>
                  <a:prstClr val="black"/>
                </a:solidFill>
                <a:latin typeface="微软雅黑" panose="020B0503020204020204" pitchFamily="34" charset="-122"/>
                <a:ea typeface="微软雅黑" panose="020B0503020204020204" pitchFamily="34" charset="-122"/>
                <a:cs typeface="Open Sans Light"/>
                <a:sym typeface="Gill Sans"/>
              </a:rPr>
              <a:t>3</a:t>
            </a:r>
            <a:r>
              <a:rPr lang="zh-CN" altLang="en-US" sz="1400" dirty="0">
                <a:solidFill>
                  <a:prstClr val="black"/>
                </a:solidFill>
                <a:latin typeface="微软雅黑" panose="020B0503020204020204" pitchFamily="34" charset="-122"/>
                <a:ea typeface="微软雅黑" panose="020B0503020204020204" pitchFamily="34" charset="-122"/>
                <a:cs typeface="Open Sans Light"/>
                <a:sym typeface="Gill Sans"/>
              </a:rPr>
              <a:t>部分</a:t>
            </a:r>
            <a:endParaRPr lang="en-US" altLang="zh-CN" sz="1400" dirty="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algn="r" defTabSz="914400" rtl="0" eaLnBrk="1" fontAlgn="base" latinLnBrk="0" hangingPunct="1">
              <a:lnSpc>
                <a:spcPct val="100000"/>
              </a:lnSpc>
              <a:spcBef>
                <a:spcPct val="0"/>
              </a:spcBef>
              <a:spcAft>
                <a:spcPct val="0"/>
              </a:spcAft>
              <a:buClrTx/>
              <a:buSzTx/>
              <a:buFontTx/>
              <a:buNone/>
              <a:tabLst/>
              <a:defRPr/>
            </a:pPr>
            <a:r>
              <a:rPr lang="en-US" altLang="zh-CN" sz="1400" dirty="0">
                <a:solidFill>
                  <a:prstClr val="black"/>
                </a:solidFill>
                <a:latin typeface="微软雅黑" panose="020B0503020204020204" pitchFamily="34" charset="-122"/>
                <a:ea typeface="微软雅黑" panose="020B0503020204020204" pitchFamily="34" charset="-122"/>
                <a:cs typeface="Open Sans Light"/>
                <a:sym typeface="Gill Sans"/>
              </a:rPr>
              <a:t>92</a:t>
            </a:r>
            <a:r>
              <a:rPr lang="zh-CN" altLang="en-US" sz="1400" dirty="0">
                <a:solidFill>
                  <a:prstClr val="black"/>
                </a:solidFill>
                <a:latin typeface="微软雅黑" panose="020B0503020204020204" pitchFamily="34" charset="-122"/>
                <a:ea typeface="微软雅黑" panose="020B0503020204020204" pitchFamily="34" charset="-122"/>
                <a:cs typeface="Open Sans Light"/>
                <a:sym typeface="Gill Sans"/>
              </a:rPr>
              <a:t>分</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0743" name="TextBox 16"/>
          <p:cNvSpPr txBox="1">
            <a:spLocks noChangeArrowheads="1"/>
          </p:cNvSpPr>
          <p:nvPr/>
        </p:nvSpPr>
        <p:spPr bwMode="auto">
          <a:xfrm>
            <a:off x="388938" y="4632325"/>
            <a:ext cx="30305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lang="en-US" altLang="zh-CN" sz="1400" noProof="0" dirty="0">
                <a:solidFill>
                  <a:prstClr val="black"/>
                </a:solidFill>
                <a:latin typeface="微软雅黑" panose="020B0503020204020204" pitchFamily="34" charset="-122"/>
                <a:ea typeface="微软雅黑" panose="020B0503020204020204" pitchFamily="34" charset="-122"/>
                <a:cs typeface="Open Sans Light"/>
                <a:sym typeface="Gill Sans"/>
              </a:rPr>
              <a:t>PPT</a:t>
            </a:r>
            <a:r>
              <a:rPr lang="zh-CN" altLang="en-US" sz="1400" noProof="0" dirty="0">
                <a:solidFill>
                  <a:prstClr val="black"/>
                </a:solidFill>
                <a:latin typeface="微软雅黑" panose="020B0503020204020204" pitchFamily="34" charset="-122"/>
                <a:ea typeface="微软雅黑" panose="020B0503020204020204" pitchFamily="34" charset="-122"/>
                <a:cs typeface="Open Sans Light"/>
                <a:sym typeface="Gill Sans"/>
              </a:rPr>
              <a:t>第</a:t>
            </a:r>
            <a:r>
              <a:rPr lang="en-US" altLang="zh-CN" sz="1400" noProof="0" dirty="0">
                <a:solidFill>
                  <a:prstClr val="black"/>
                </a:solidFill>
                <a:latin typeface="微软雅黑" panose="020B0503020204020204" pitchFamily="34" charset="-122"/>
                <a:ea typeface="微软雅黑" panose="020B0503020204020204" pitchFamily="34" charset="-122"/>
                <a:cs typeface="Open Sans Light"/>
                <a:sym typeface="Gill Sans"/>
              </a:rPr>
              <a:t>7</a:t>
            </a:r>
            <a:r>
              <a:rPr lang="zh-CN" altLang="en-US" sz="1400" noProof="0" dirty="0">
                <a:solidFill>
                  <a:prstClr val="black"/>
                </a:solidFill>
                <a:latin typeface="微软雅黑" panose="020B0503020204020204" pitchFamily="34" charset="-122"/>
                <a:ea typeface="微软雅黑" panose="020B0503020204020204" pitchFamily="34" charset="-122"/>
                <a:cs typeface="Open Sans Light"/>
                <a:sym typeface="Gill Sans"/>
              </a:rPr>
              <a:t>部分及 审核</a:t>
            </a:r>
            <a:endParaRPr lang="en-US" altLang="zh-CN" sz="1400" noProof="0" dirty="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94</a:t>
            </a:r>
            <a:r>
              <a:rPr kumimoji="0" lang="zh-CN" altLang="en-US" sz="1400" b="0" i="0" u="none" strike="noStrike" kern="1200" cap="none" spc="0" normalizeH="0" baseline="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分</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grpSp>
        <p:nvGrpSpPr>
          <p:cNvPr id="34" name="Group 40"/>
          <p:cNvGrpSpPr/>
          <p:nvPr/>
        </p:nvGrpSpPr>
        <p:grpSpPr bwMode="auto">
          <a:xfrm rot="10800000" flipH="1" flipV="1">
            <a:off x="5836444" y="2287588"/>
            <a:ext cx="451644" cy="3498357"/>
            <a:chOff x="7368519" y="2580234"/>
            <a:chExt cx="1875697" cy="1400639"/>
          </a:xfrm>
        </p:grpSpPr>
        <p:cxnSp>
          <p:nvCxnSpPr>
            <p:cNvPr id="35" name="Straight Connector 41"/>
            <p:cNvCxnSpPr/>
            <p:nvPr/>
          </p:nvCxnSpPr>
          <p:spPr>
            <a:xfrm>
              <a:off x="7368520"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36" name="Straight Connector 42"/>
            <p:cNvCxnSpPr/>
            <p:nvPr/>
          </p:nvCxnSpPr>
          <p:spPr>
            <a:xfrm>
              <a:off x="9277051"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37" name="TextBox 39"/>
          <p:cNvSpPr txBox="1">
            <a:spLocks noChangeArrowheads="1"/>
          </p:cNvSpPr>
          <p:nvPr/>
        </p:nvSpPr>
        <p:spPr bwMode="auto">
          <a:xfrm>
            <a:off x="5626278" y="5920981"/>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蓝舒雯</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8" name="TextBox 16"/>
          <p:cNvSpPr txBox="1">
            <a:spLocks noChangeArrowheads="1"/>
          </p:cNvSpPr>
          <p:nvPr/>
        </p:nvSpPr>
        <p:spPr bwMode="auto">
          <a:xfrm>
            <a:off x="4805363" y="6362779"/>
            <a:ext cx="3064701"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en-US" altLang="zh-CN" sz="1400" dirty="0">
                <a:solidFill>
                  <a:prstClr val="black"/>
                </a:solidFill>
                <a:latin typeface="微软雅黑" panose="020B0503020204020204" pitchFamily="34" charset="-122"/>
                <a:ea typeface="微软雅黑" panose="020B0503020204020204" pitchFamily="34" charset="-122"/>
                <a:cs typeface="Open Sans Light"/>
                <a:sym typeface="Gill Sans"/>
              </a:rPr>
              <a:t>PPT2</a:t>
            </a:r>
            <a:r>
              <a:rPr lang="zh-CN" altLang="en-US" sz="1400" dirty="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dirty="0">
                <a:solidFill>
                  <a:prstClr val="black"/>
                </a:solidFill>
                <a:latin typeface="微软雅黑" panose="020B0503020204020204" pitchFamily="34" charset="-122"/>
                <a:ea typeface="微软雅黑" panose="020B0503020204020204" pitchFamily="34" charset="-122"/>
                <a:cs typeface="Open Sans Light"/>
                <a:sym typeface="Gill Sans"/>
              </a:rPr>
              <a:t>9</a:t>
            </a:r>
            <a:r>
              <a:rPr lang="zh-CN" altLang="en-US" sz="1400" dirty="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dirty="0">
                <a:solidFill>
                  <a:prstClr val="black"/>
                </a:solidFill>
                <a:latin typeface="微软雅黑" panose="020B0503020204020204" pitchFamily="34" charset="-122"/>
                <a:ea typeface="微软雅黑" panose="020B0503020204020204" pitchFamily="34" charset="-122"/>
                <a:cs typeface="Open Sans Light"/>
                <a:sym typeface="Gill Sans"/>
              </a:rPr>
              <a:t>10</a:t>
            </a:r>
            <a:r>
              <a:rPr lang="zh-CN" altLang="en-US" sz="1400" dirty="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dirty="0">
                <a:solidFill>
                  <a:prstClr val="black"/>
                </a:solidFill>
                <a:latin typeface="微软雅黑" panose="020B0503020204020204" pitchFamily="34" charset="-122"/>
                <a:ea typeface="微软雅黑" panose="020B0503020204020204" pitchFamily="34" charset="-122"/>
                <a:cs typeface="Open Sans Light"/>
                <a:sym typeface="Gill Sans"/>
              </a:rPr>
              <a:t>11</a:t>
            </a:r>
            <a:r>
              <a:rPr lang="zh-CN" altLang="en-US" sz="1400" dirty="0">
                <a:solidFill>
                  <a:prstClr val="black"/>
                </a:solidFill>
                <a:latin typeface="微软雅黑" panose="020B0503020204020204" pitchFamily="34" charset="-122"/>
                <a:ea typeface="微软雅黑" panose="020B0503020204020204" pitchFamily="34" charset="-122"/>
                <a:cs typeface="Open Sans Light"/>
                <a:sym typeface="Gill Sans"/>
              </a:rPr>
              <a:t>部分及 整合</a:t>
            </a:r>
            <a:endParaRPr lang="en-US" altLang="zh-CN" sz="1400" dirty="0">
              <a:solidFill>
                <a:prstClr val="black"/>
              </a:solidFill>
              <a:latin typeface="微软雅黑" panose="020B0503020204020204" pitchFamily="34" charset="-122"/>
              <a:ea typeface="微软雅黑" panose="020B0503020204020204" pitchFamily="34" charset="-122"/>
              <a:cs typeface="Open Sans Light"/>
              <a:sym typeface="Gill Sans"/>
            </a:endParaRPr>
          </a:p>
          <a:p>
            <a:pPr lvl="0" algn="ctr" fontAlgn="base">
              <a:spcBef>
                <a:spcPct val="0"/>
              </a:spcBef>
              <a:spcAft>
                <a:spcPct val="0"/>
              </a:spcAft>
              <a:defRPr/>
            </a:pPr>
            <a:r>
              <a:rPr lang="en-US" altLang="zh-CN" sz="1400" dirty="0">
                <a:solidFill>
                  <a:prstClr val="black"/>
                </a:solidFill>
                <a:latin typeface="微软雅黑" panose="020B0503020204020204" pitchFamily="34" charset="-122"/>
                <a:ea typeface="微软雅黑" panose="020B0503020204020204" pitchFamily="34" charset="-122"/>
                <a:cs typeface="Open Sans Light"/>
                <a:sym typeface="Gill Sans"/>
              </a:rPr>
              <a:t>95</a:t>
            </a:r>
            <a:r>
              <a:rPr lang="zh-CN" altLang="en-US" sz="1400" dirty="0">
                <a:solidFill>
                  <a:prstClr val="black"/>
                </a:solidFill>
                <a:latin typeface="微软雅黑" panose="020B0503020204020204" pitchFamily="34" charset="-122"/>
                <a:ea typeface="微软雅黑" panose="020B0503020204020204" pitchFamily="34" charset="-122"/>
                <a:cs typeface="Open Sans Light"/>
                <a:sym typeface="Gill Sans"/>
              </a:rPr>
              <a:t>分</a:t>
            </a:r>
            <a:endParaRPr lang="en-US" altLang="zh-CN" sz="1400" noProof="0" dirty="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9" name="文本框 23"/>
          <p:cNvSpPr txBox="1">
            <a:spLocks noChangeArrowheads="1"/>
          </p:cNvSpPr>
          <p:nvPr/>
        </p:nvSpPr>
        <p:spPr bwMode="auto">
          <a:xfrm>
            <a:off x="739774" y="298450"/>
            <a:ext cx="30194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a:solidFill>
                  <a:srgbClr val="F77258"/>
                </a:solidFill>
                <a:latin typeface="微软雅黑" panose="020B0503020204020204" pitchFamily="34" charset="-122"/>
                <a:ea typeface="微软雅黑" panose="020B0503020204020204" pitchFamily="34" charset="-122"/>
              </a:rPr>
              <a:t>绩效评价</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779412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rPr>
              <a:t>引言</a:t>
            </a:r>
          </a:p>
        </p:txBody>
      </p:sp>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 name="Rounded Rectangle 2"/>
          <p:cNvSpPr/>
          <p:nvPr/>
        </p:nvSpPr>
        <p:spPr>
          <a:xfrm>
            <a:off x="1298797" y="1392871"/>
            <a:ext cx="9554368" cy="4072257"/>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8" name="Oval 3"/>
          <p:cNvSpPr/>
          <p:nvPr/>
        </p:nvSpPr>
        <p:spPr>
          <a:xfrm>
            <a:off x="1873472" y="1623571"/>
            <a:ext cx="542925" cy="542925"/>
          </a:xfrm>
          <a:prstGeom prst="ellipse">
            <a:avLst/>
          </a:prstGeom>
          <a:solidFill>
            <a:srgbClr val="F8D845"/>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2</a:t>
            </a:r>
          </a:p>
        </p:txBody>
      </p:sp>
      <p:sp>
        <p:nvSpPr>
          <p:cNvPr id="6151" name="矩形 8"/>
          <p:cNvSpPr>
            <a:spLocks noChangeArrowheads="1"/>
          </p:cNvSpPr>
          <p:nvPr/>
        </p:nvSpPr>
        <p:spPr bwMode="auto">
          <a:xfrm>
            <a:off x="1820132" y="2403759"/>
            <a:ext cx="8785542" cy="2698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1216025" fontAlgn="base">
              <a:lnSpc>
                <a:spcPct val="120000"/>
              </a:lnSpc>
              <a:spcBef>
                <a:spcPct val="20000"/>
              </a:spcBef>
              <a:spcAft>
                <a:spcPct val="0"/>
              </a:spcAft>
              <a:defRPr/>
            </a:pP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21</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世纪是以网络的全面深入运用为特征的世纪。网络环境下的教育不仅是教育信息化的必然产物，也是教育改革发展的必然走向。通过因特网或其他数字化内容进行学习交流与教学的活动即网络化学习（</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e-learning</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可以充分利用现代信息技术所提供的、具有全新沟通机制与丰富资源的学习环境，实现一种全新的学习交流方式；这种学习交流方式将改变传统教学中教师的作用和师生之间的关系，从而根本改变教学结构和教育本质</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[1]</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。美国教育部</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2000</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年</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12</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月向国会递交的</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国家教育技术计划</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中打算以网络化学习作为提高年青一代</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"21</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世纪能力素质</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的根本措施。技术的教育应用成为教育改革和人才培养的重要途径之一。</a:t>
            </a:r>
          </a:p>
          <a:p>
            <a:pPr lvl="0" defTabSz="1216025" fontAlgn="base">
              <a:lnSpc>
                <a:spcPct val="120000"/>
              </a:lnSpc>
              <a:spcBef>
                <a:spcPct val="20000"/>
              </a:spcBef>
              <a:spcAft>
                <a:spcPct val="0"/>
              </a:spcAft>
              <a:defRPr/>
            </a:pP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在这一大背景下教学、学习、交流网站应运而生。超文本特性可实现对教学信息最有效的组织与管理。网络化的学习有利于充分实现交互与共享，有利于激发学生的学习兴趣和充分体现学习主体作用，有利于培养学习者的信息素养和信息能力。另一方面教师利用教学、学习、交流网站可以充分发挥网络特性，对学生，教学进行更为有效的管理，同时也有了更为便利的信息发布手段。</a:t>
            </a:r>
          </a:p>
        </p:txBody>
      </p:sp>
      <p:sp>
        <p:nvSpPr>
          <p:cNvPr id="6152" name="文本框 9"/>
          <p:cNvSpPr txBox="1">
            <a:spLocks noChangeArrowheads="1"/>
          </p:cNvSpPr>
          <p:nvPr/>
        </p:nvSpPr>
        <p:spPr bwMode="auto">
          <a:xfrm>
            <a:off x="2549747" y="1710884"/>
            <a:ext cx="19700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rPr>
              <a:t>业务机遇</a:t>
            </a:r>
            <a:endParaRPr kumimoji="0" lang="en-US" altLang="zh-CN" sz="1800" b="1"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pic>
        <p:nvPicPr>
          <p:cNvPr id="17" name="图片 16">
            <a:extLst>
              <a:ext uri="{FF2B5EF4-FFF2-40B4-BE49-F238E27FC236}">
                <a16:creationId xmlns:a16="http://schemas.microsoft.com/office/drawing/2014/main" xmlns="" id="{C1ECF869-D5F2-499A-8707-FDE2FD1957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935122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151"/>
                                        </p:tgtEl>
                                        <p:attrNameLst>
                                          <p:attrName>style.visibility</p:attrName>
                                        </p:attrNameLst>
                                      </p:cBhvr>
                                      <p:to>
                                        <p:strVal val="visible"/>
                                      </p:to>
                                    </p:set>
                                    <p:animEffect transition="in" filter="fade">
                                      <p:cBhvr>
                                        <p:cTn id="17" dur="1000"/>
                                        <p:tgtEl>
                                          <p:spTgt spid="6151"/>
                                        </p:tgtEl>
                                      </p:cBhvr>
                                    </p:animEffect>
                                    <p:anim calcmode="lin" valueType="num">
                                      <p:cBhvr>
                                        <p:cTn id="18" dur="1000" fill="hold"/>
                                        <p:tgtEl>
                                          <p:spTgt spid="6151"/>
                                        </p:tgtEl>
                                        <p:attrNameLst>
                                          <p:attrName>ppt_x</p:attrName>
                                        </p:attrNameLst>
                                      </p:cBhvr>
                                      <p:tavLst>
                                        <p:tav tm="0">
                                          <p:val>
                                            <p:strVal val="#ppt_x"/>
                                          </p:val>
                                        </p:tav>
                                        <p:tav tm="100000">
                                          <p:val>
                                            <p:strVal val="#ppt_x"/>
                                          </p:val>
                                        </p:tav>
                                      </p:tavLst>
                                    </p:anim>
                                    <p:anim calcmode="lin" valueType="num">
                                      <p:cBhvr>
                                        <p:cTn id="19" dur="1000" fill="hold"/>
                                        <p:tgtEl>
                                          <p:spTgt spid="615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152"/>
                                        </p:tgtEl>
                                        <p:attrNameLst>
                                          <p:attrName>style.visibility</p:attrName>
                                        </p:attrNameLst>
                                      </p:cBhvr>
                                      <p:to>
                                        <p:strVal val="visible"/>
                                      </p:to>
                                    </p:set>
                                    <p:animEffect transition="in" filter="fade">
                                      <p:cBhvr>
                                        <p:cTn id="22" dur="1000"/>
                                        <p:tgtEl>
                                          <p:spTgt spid="6152"/>
                                        </p:tgtEl>
                                      </p:cBhvr>
                                    </p:animEffect>
                                    <p:anim calcmode="lin" valueType="num">
                                      <p:cBhvr>
                                        <p:cTn id="23" dur="1000" fill="hold"/>
                                        <p:tgtEl>
                                          <p:spTgt spid="6152"/>
                                        </p:tgtEl>
                                        <p:attrNameLst>
                                          <p:attrName>ppt_x</p:attrName>
                                        </p:attrNameLst>
                                      </p:cBhvr>
                                      <p:tavLst>
                                        <p:tav tm="0">
                                          <p:val>
                                            <p:strVal val="#ppt_x"/>
                                          </p:val>
                                        </p:tav>
                                        <p:tav tm="100000">
                                          <p:val>
                                            <p:strVal val="#ppt_x"/>
                                          </p:val>
                                        </p:tav>
                                      </p:tavLst>
                                    </p:anim>
                                    <p:anim calcmode="lin" valueType="num">
                                      <p:cBhvr>
                                        <p:cTn id="24" dur="1000" fill="hold"/>
                                        <p:tgtEl>
                                          <p:spTgt spid="61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6151" grpId="0"/>
      <p:bldP spid="615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20" name="图片 19">
            <a:extLst>
              <a:ext uri="{FF2B5EF4-FFF2-40B4-BE49-F238E27FC236}">
                <a16:creationId xmlns:a16="http://schemas.microsoft.com/office/drawing/2014/main" xmlns="" id="{9842ADBF-004C-4820-9003-5C613ADA7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grpSp>
        <p:nvGrpSpPr>
          <p:cNvPr id="26" name="组合 1">
            <a:extLst>
              <a:ext uri="{FF2B5EF4-FFF2-40B4-BE49-F238E27FC236}">
                <a16:creationId xmlns:a16="http://schemas.microsoft.com/office/drawing/2014/main" xmlns="" id="{852872A5-20B9-4A94-8A9D-7860E4668CED}"/>
              </a:ext>
            </a:extLst>
          </p:cNvPr>
          <p:cNvGrpSpPr/>
          <p:nvPr/>
        </p:nvGrpSpPr>
        <p:grpSpPr bwMode="auto">
          <a:xfrm>
            <a:off x="5222875" y="2244725"/>
            <a:ext cx="6473308" cy="2233613"/>
            <a:chOff x="5222408" y="2405563"/>
            <a:chExt cx="6474281" cy="2232768"/>
          </a:xfrm>
        </p:grpSpPr>
        <p:grpSp>
          <p:nvGrpSpPr>
            <p:cNvPr id="27" name="组合 17">
              <a:extLst>
                <a:ext uri="{FF2B5EF4-FFF2-40B4-BE49-F238E27FC236}">
                  <a16:creationId xmlns:a16="http://schemas.microsoft.com/office/drawing/2014/main" xmlns="" id="{2F64D2A0-403F-4205-BFBA-C2081A7C6598}"/>
                </a:ext>
              </a:extLst>
            </p:cNvPr>
            <p:cNvGrpSpPr/>
            <p:nvPr/>
          </p:nvGrpSpPr>
          <p:grpSpPr bwMode="auto">
            <a:xfrm>
              <a:off x="5226064" y="2405563"/>
              <a:ext cx="6470625" cy="1772715"/>
              <a:chOff x="271019" y="2420002"/>
              <a:chExt cx="6470625" cy="1772715"/>
            </a:xfrm>
          </p:grpSpPr>
          <p:sp>
            <p:nvSpPr>
              <p:cNvPr id="29" name="文本框 18">
                <a:extLst>
                  <a:ext uri="{FF2B5EF4-FFF2-40B4-BE49-F238E27FC236}">
                    <a16:creationId xmlns:a16="http://schemas.microsoft.com/office/drawing/2014/main" xmlns=""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11</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a16="http://schemas.microsoft.com/office/drawing/2014/main" xmlns="" id="{D6164B3C-15CD-483E-821B-729E9877CD96}"/>
                  </a:ext>
                </a:extLst>
              </p:cNvPr>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5400" b="1" dirty="0">
                    <a:solidFill>
                      <a:srgbClr val="F77258"/>
                    </a:solidFill>
                    <a:latin typeface="微软雅黑" panose="020B0503020204020204" pitchFamily="34" charset="-122"/>
                    <a:ea typeface="微软雅黑" panose="020B0503020204020204" pitchFamily="34" charset="-122"/>
                  </a:rPr>
                  <a:t>参考文献</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28" name="文本框 20">
              <a:extLst>
                <a:ext uri="{FF2B5EF4-FFF2-40B4-BE49-F238E27FC236}">
                  <a16:creationId xmlns:a16="http://schemas.microsoft.com/office/drawing/2014/main" xmlns="" id="{C1650AEA-8FEC-427E-8CDF-C4F7414B9B49}"/>
                </a:ext>
              </a:extLst>
            </p:cNvPr>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en-US" altLang="zh-CN" sz="1600" dirty="0">
                  <a:solidFill>
                    <a:srgbClr val="353A3E"/>
                  </a:solidFill>
                  <a:latin typeface="微软雅黑" panose="020B0503020204020204" pitchFamily="34" charset="-122"/>
                  <a:ea typeface="微软雅黑" panose="020B0503020204020204" pitchFamily="34" charset="-122"/>
                </a:rPr>
                <a:t>REFERENCES</a:t>
              </a:r>
              <a:endParaRPr lang="zh-CN" altLang="en-US" sz="1600" dirty="0">
                <a:solidFill>
                  <a:srgbClr val="353A3E"/>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8207029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randombar(horizontal)">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rPr>
              <a:t>参考文献</a:t>
            </a:r>
          </a:p>
        </p:txBody>
      </p:sp>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 name="Rounded Rectangle 2"/>
          <p:cNvSpPr/>
          <p:nvPr/>
        </p:nvSpPr>
        <p:spPr>
          <a:xfrm>
            <a:off x="1298797" y="1829472"/>
            <a:ext cx="9554368" cy="2914969"/>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8" name="Oval 3"/>
          <p:cNvSpPr/>
          <p:nvPr/>
        </p:nvSpPr>
        <p:spPr>
          <a:xfrm>
            <a:off x="1873472" y="2060172"/>
            <a:ext cx="542925" cy="542925"/>
          </a:xfrm>
          <a:prstGeom prst="ellipse">
            <a:avLst/>
          </a:prstGeom>
          <a:solidFill>
            <a:srgbClr val="F8D845"/>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4</a:t>
            </a:r>
          </a:p>
        </p:txBody>
      </p:sp>
      <p:sp>
        <p:nvSpPr>
          <p:cNvPr id="6151" name="矩形 8"/>
          <p:cNvSpPr>
            <a:spLocks noChangeArrowheads="1"/>
          </p:cNvSpPr>
          <p:nvPr/>
        </p:nvSpPr>
        <p:spPr bwMode="auto">
          <a:xfrm>
            <a:off x="1616123" y="2962911"/>
            <a:ext cx="8959754" cy="932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1216025" fontAlgn="base">
              <a:lnSpc>
                <a:spcPct val="120000"/>
              </a:lnSpc>
              <a:spcBef>
                <a:spcPct val="20000"/>
              </a:spcBef>
              <a:spcAft>
                <a:spcPct val="0"/>
              </a:spcAft>
              <a:defRPr/>
            </a:pP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《C2-PRD-</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项目描述</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-2018》  </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（项目要求</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2018</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p>
          <a:p>
            <a:pPr lvl="0" defTabSz="1216025" fontAlgn="base">
              <a:lnSpc>
                <a:spcPct val="120000"/>
              </a:lnSpc>
              <a:spcBef>
                <a:spcPct val="20000"/>
              </a:spcBef>
              <a:spcAft>
                <a:spcPct val="0"/>
              </a:spcAft>
              <a:defRPr/>
            </a:pP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软件需求</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（第</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3</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版）清华大学出版社   </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Karl </a:t>
            </a:r>
            <a:r>
              <a:rPr lang="en-US" altLang="zh-CN" sz="1400" dirty="0" err="1">
                <a:solidFill>
                  <a:srgbClr val="FFFFFF"/>
                </a:solidFill>
                <a:latin typeface="微软雅黑" panose="020B0503020204020204" pitchFamily="34" charset="-122"/>
                <a:ea typeface="微软雅黑" panose="020B0503020204020204" pitchFamily="34" charset="-122"/>
                <a:sym typeface="Arial" panose="020B0604020202020204" pitchFamily="34" charset="0"/>
              </a:rPr>
              <a:t>Wiegers</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 Joy Beatty</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著</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国际书号：</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9787302426820</a:t>
            </a:r>
          </a:p>
          <a:p>
            <a:pPr lvl="0" defTabSz="1216025" fontAlgn="base">
              <a:lnSpc>
                <a:spcPct val="120000"/>
              </a:lnSpc>
              <a:spcBef>
                <a:spcPct val="20000"/>
              </a:spcBef>
              <a:spcAft>
                <a:spcPct val="0"/>
              </a:spcAft>
              <a:defRPr/>
            </a:pP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需求工程计划</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初步模板</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.doc》  http://www.doc88.com/p-0837233747233.html  </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上传时间：</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2015-03-01</a:t>
            </a:r>
          </a:p>
        </p:txBody>
      </p:sp>
      <p:sp>
        <p:nvSpPr>
          <p:cNvPr id="6152" name="文本框 9"/>
          <p:cNvSpPr txBox="1">
            <a:spLocks noChangeArrowheads="1"/>
          </p:cNvSpPr>
          <p:nvPr/>
        </p:nvSpPr>
        <p:spPr bwMode="auto">
          <a:xfrm>
            <a:off x="2549747" y="2147485"/>
            <a:ext cx="19700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rPr>
              <a:t>参考资料</a:t>
            </a:r>
            <a:endParaRPr kumimoji="0" lang="en-US" altLang="zh-CN" sz="1800" b="1"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pic>
        <p:nvPicPr>
          <p:cNvPr id="17" name="图片 16">
            <a:extLst>
              <a:ext uri="{FF2B5EF4-FFF2-40B4-BE49-F238E27FC236}">
                <a16:creationId xmlns:a16="http://schemas.microsoft.com/office/drawing/2014/main" xmlns="" id="{C1ECF869-D5F2-499A-8707-FDE2FD1957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36153856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151"/>
                                        </p:tgtEl>
                                        <p:attrNameLst>
                                          <p:attrName>style.visibility</p:attrName>
                                        </p:attrNameLst>
                                      </p:cBhvr>
                                      <p:to>
                                        <p:strVal val="visible"/>
                                      </p:to>
                                    </p:set>
                                    <p:animEffect transition="in" filter="fade">
                                      <p:cBhvr>
                                        <p:cTn id="17" dur="1000"/>
                                        <p:tgtEl>
                                          <p:spTgt spid="6151"/>
                                        </p:tgtEl>
                                      </p:cBhvr>
                                    </p:animEffect>
                                    <p:anim calcmode="lin" valueType="num">
                                      <p:cBhvr>
                                        <p:cTn id="18" dur="1000" fill="hold"/>
                                        <p:tgtEl>
                                          <p:spTgt spid="6151"/>
                                        </p:tgtEl>
                                        <p:attrNameLst>
                                          <p:attrName>ppt_x</p:attrName>
                                        </p:attrNameLst>
                                      </p:cBhvr>
                                      <p:tavLst>
                                        <p:tav tm="0">
                                          <p:val>
                                            <p:strVal val="#ppt_x"/>
                                          </p:val>
                                        </p:tav>
                                        <p:tav tm="100000">
                                          <p:val>
                                            <p:strVal val="#ppt_x"/>
                                          </p:val>
                                        </p:tav>
                                      </p:tavLst>
                                    </p:anim>
                                    <p:anim calcmode="lin" valueType="num">
                                      <p:cBhvr>
                                        <p:cTn id="19" dur="1000" fill="hold"/>
                                        <p:tgtEl>
                                          <p:spTgt spid="615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152"/>
                                        </p:tgtEl>
                                        <p:attrNameLst>
                                          <p:attrName>style.visibility</p:attrName>
                                        </p:attrNameLst>
                                      </p:cBhvr>
                                      <p:to>
                                        <p:strVal val="visible"/>
                                      </p:to>
                                    </p:set>
                                    <p:animEffect transition="in" filter="fade">
                                      <p:cBhvr>
                                        <p:cTn id="22" dur="1000"/>
                                        <p:tgtEl>
                                          <p:spTgt spid="6152"/>
                                        </p:tgtEl>
                                      </p:cBhvr>
                                    </p:animEffect>
                                    <p:anim calcmode="lin" valueType="num">
                                      <p:cBhvr>
                                        <p:cTn id="23" dur="1000" fill="hold"/>
                                        <p:tgtEl>
                                          <p:spTgt spid="6152"/>
                                        </p:tgtEl>
                                        <p:attrNameLst>
                                          <p:attrName>ppt_x</p:attrName>
                                        </p:attrNameLst>
                                      </p:cBhvr>
                                      <p:tavLst>
                                        <p:tav tm="0">
                                          <p:val>
                                            <p:strVal val="#ppt_x"/>
                                          </p:val>
                                        </p:tav>
                                        <p:tav tm="100000">
                                          <p:val>
                                            <p:strVal val="#ppt_x"/>
                                          </p:val>
                                        </p:tav>
                                      </p:tavLst>
                                    </p:anim>
                                    <p:anim calcmode="lin" valueType="num">
                                      <p:cBhvr>
                                        <p:cTn id="24" dur="1000" fill="hold"/>
                                        <p:tgtEl>
                                          <p:spTgt spid="61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6151" grpId="0"/>
      <p:bldP spid="615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90" name="文本框 19"/>
          <p:cNvSpPr txBox="1">
            <a:spLocks noChangeArrowheads="1"/>
          </p:cNvSpPr>
          <p:nvPr/>
        </p:nvSpPr>
        <p:spPr bwMode="auto">
          <a:xfrm>
            <a:off x="5130799" y="2989137"/>
            <a:ext cx="623411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8000" b="1"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rPr>
              <a:t>谢谢大家！</a:t>
            </a:r>
          </a:p>
        </p:txBody>
      </p:sp>
      <p:sp>
        <p:nvSpPr>
          <p:cNvPr id="3088" name="文本框 20"/>
          <p:cNvSpPr txBox="1">
            <a:spLocks noChangeArrowheads="1"/>
          </p:cNvSpPr>
          <p:nvPr/>
        </p:nvSpPr>
        <p:spPr bwMode="auto">
          <a:xfrm>
            <a:off x="5222875" y="4373563"/>
            <a:ext cx="4570349"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dist" defTabSz="914400" rtl="0" eaLnBrk="1" fontAlgn="base" latinLnBrk="0" hangingPunct="1">
              <a:lnSpc>
                <a:spcPct val="100000"/>
              </a:lnSpc>
              <a:spcBef>
                <a:spcPct val="0"/>
              </a:spcBef>
              <a:spcAft>
                <a:spcPct val="0"/>
              </a:spcAft>
              <a:buClrTx/>
              <a:buSzTx/>
              <a:buFontTx/>
              <a:buNone/>
              <a:tabLst/>
              <a:defRPr/>
            </a:pPr>
            <a:r>
              <a:rPr lang="en-US" altLang="zh-CN" sz="1600" dirty="0">
                <a:solidFill>
                  <a:srgbClr val="353A3E"/>
                </a:solidFill>
                <a:latin typeface="微软雅黑" panose="020B0503020204020204" pitchFamily="34" charset="-122"/>
                <a:ea typeface="微软雅黑" panose="020B0503020204020204" pitchFamily="34" charset="-122"/>
              </a:rPr>
              <a:t>THANKY YOU  FOR LISTNING!</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pic>
        <p:nvPicPr>
          <p:cNvPr id="18" name="图片 17">
            <a:extLst>
              <a:ext uri="{FF2B5EF4-FFF2-40B4-BE49-F238E27FC236}">
                <a16:creationId xmlns:a16="http://schemas.microsoft.com/office/drawing/2014/main" xmlns="" id="{18C937A7-A534-4B2A-9238-18DE3C2BB9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35505893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randombar(horizontal)">
                                      <p:cBhvr>
                                        <p:cTn id="43" dur="500"/>
                                        <p:tgtEl>
                                          <p:spTgt spid="16"/>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3090"/>
                                        </p:tgtEl>
                                        <p:attrNameLst>
                                          <p:attrName>style.visibility</p:attrName>
                                        </p:attrNameLst>
                                      </p:cBhvr>
                                      <p:to>
                                        <p:strVal val="visible"/>
                                      </p:to>
                                    </p:set>
                                    <p:animEffect transition="in" filter="randombar(horizontal)">
                                      <p:cBhvr>
                                        <p:cTn id="46" dur="500"/>
                                        <p:tgtEl>
                                          <p:spTgt spid="3090"/>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3088"/>
                                        </p:tgtEl>
                                        <p:attrNameLst>
                                          <p:attrName>style.visibility</p:attrName>
                                        </p:attrNameLst>
                                      </p:cBhvr>
                                      <p:to>
                                        <p:strVal val="visible"/>
                                      </p:to>
                                    </p:set>
                                    <p:animEffect transition="in" filter="randombar(horizontal)">
                                      <p:cBhvr>
                                        <p:cTn id="49" dur="500"/>
                                        <p:tgtEl>
                                          <p:spTgt spid="3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P spid="3090" grpId="0"/>
      <p:bldP spid="308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rPr>
              <a:t>引言</a:t>
            </a:r>
          </a:p>
        </p:txBody>
      </p:sp>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 name="Rounded Rectangle 2"/>
          <p:cNvSpPr/>
          <p:nvPr/>
        </p:nvSpPr>
        <p:spPr>
          <a:xfrm>
            <a:off x="1298797" y="1829472"/>
            <a:ext cx="9554368" cy="2914969"/>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8" name="Oval 3"/>
          <p:cNvSpPr/>
          <p:nvPr/>
        </p:nvSpPr>
        <p:spPr>
          <a:xfrm>
            <a:off x="1873472" y="2060172"/>
            <a:ext cx="542925" cy="542925"/>
          </a:xfrm>
          <a:prstGeom prst="ellipse">
            <a:avLst/>
          </a:prstGeom>
          <a:solidFill>
            <a:srgbClr val="F8D845"/>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3</a:t>
            </a:r>
          </a:p>
        </p:txBody>
      </p:sp>
      <p:sp>
        <p:nvSpPr>
          <p:cNvPr id="6151" name="矩形 8"/>
          <p:cNvSpPr>
            <a:spLocks noChangeArrowheads="1"/>
          </p:cNvSpPr>
          <p:nvPr/>
        </p:nvSpPr>
        <p:spPr bwMode="auto">
          <a:xfrm>
            <a:off x="1820132" y="2840360"/>
            <a:ext cx="8785542" cy="1406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1216025" fontAlgn="base">
              <a:lnSpc>
                <a:spcPct val="120000"/>
              </a:lnSpc>
              <a:spcBef>
                <a:spcPct val="20000"/>
              </a:spcBef>
              <a:spcAft>
                <a:spcPct val="0"/>
              </a:spcAft>
              <a:defRPr/>
            </a:pP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虽然如今有很多教学网站，但是专门针对一门新开的大学课程和一位专门的教师；又为学生之间提供交流平台的网站为数不多。这个网站作为一个开课的辅助工具，将有利于教师的教学和学生的学习；也为软件工程系列课程的成熟记录下足迹。</a:t>
            </a:r>
          </a:p>
          <a:p>
            <a:pPr lvl="0" defTabSz="1216025" fontAlgn="base">
              <a:lnSpc>
                <a:spcPct val="120000"/>
              </a:lnSpc>
              <a:spcBef>
                <a:spcPct val="20000"/>
              </a:spcBef>
              <a:spcAft>
                <a:spcPct val="0"/>
              </a:spcAft>
              <a:defRPr/>
            </a:pP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     为了开发这个网站预计会在学习结束完工，而且是最终版本。开发该网站需要的开发资源有：</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5</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个合作愉快的人员；</a:t>
            </a:r>
            <a:r>
              <a:rPr lang="en-US" altLang="zh-CN" sz="1400" dirty="0" err="1">
                <a:solidFill>
                  <a:srgbClr val="FFFFFF"/>
                </a:solidFill>
                <a:latin typeface="微软雅黑" panose="020B0503020204020204" pitchFamily="34" charset="-122"/>
                <a:ea typeface="微软雅黑" panose="020B0503020204020204" pitchFamily="34" charset="-122"/>
                <a:sym typeface="Arial" panose="020B0604020202020204" pitchFamily="34" charset="0"/>
              </a:rPr>
              <a:t>dreamwaver</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photoshop</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project, office tools </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和上网必备的软件和硬件。</a:t>
            </a:r>
          </a:p>
        </p:txBody>
      </p:sp>
      <p:sp>
        <p:nvSpPr>
          <p:cNvPr id="6152" name="文本框 9"/>
          <p:cNvSpPr txBox="1">
            <a:spLocks noChangeArrowheads="1"/>
          </p:cNvSpPr>
          <p:nvPr/>
        </p:nvSpPr>
        <p:spPr bwMode="auto">
          <a:xfrm>
            <a:off x="2549747" y="2147485"/>
            <a:ext cx="19700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rPr>
              <a:t>业务目标</a:t>
            </a:r>
            <a:endParaRPr kumimoji="0" lang="en-US" altLang="zh-CN" sz="1800" b="1"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pic>
        <p:nvPicPr>
          <p:cNvPr id="17" name="图片 16">
            <a:extLst>
              <a:ext uri="{FF2B5EF4-FFF2-40B4-BE49-F238E27FC236}">
                <a16:creationId xmlns:a16="http://schemas.microsoft.com/office/drawing/2014/main" xmlns="" id="{C1ECF869-D5F2-499A-8707-FDE2FD1957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9395378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151"/>
                                        </p:tgtEl>
                                        <p:attrNameLst>
                                          <p:attrName>style.visibility</p:attrName>
                                        </p:attrNameLst>
                                      </p:cBhvr>
                                      <p:to>
                                        <p:strVal val="visible"/>
                                      </p:to>
                                    </p:set>
                                    <p:animEffect transition="in" filter="fade">
                                      <p:cBhvr>
                                        <p:cTn id="17" dur="1000"/>
                                        <p:tgtEl>
                                          <p:spTgt spid="6151"/>
                                        </p:tgtEl>
                                      </p:cBhvr>
                                    </p:animEffect>
                                    <p:anim calcmode="lin" valueType="num">
                                      <p:cBhvr>
                                        <p:cTn id="18" dur="1000" fill="hold"/>
                                        <p:tgtEl>
                                          <p:spTgt spid="6151"/>
                                        </p:tgtEl>
                                        <p:attrNameLst>
                                          <p:attrName>ppt_x</p:attrName>
                                        </p:attrNameLst>
                                      </p:cBhvr>
                                      <p:tavLst>
                                        <p:tav tm="0">
                                          <p:val>
                                            <p:strVal val="#ppt_x"/>
                                          </p:val>
                                        </p:tav>
                                        <p:tav tm="100000">
                                          <p:val>
                                            <p:strVal val="#ppt_x"/>
                                          </p:val>
                                        </p:tav>
                                      </p:tavLst>
                                    </p:anim>
                                    <p:anim calcmode="lin" valueType="num">
                                      <p:cBhvr>
                                        <p:cTn id="19" dur="1000" fill="hold"/>
                                        <p:tgtEl>
                                          <p:spTgt spid="615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152"/>
                                        </p:tgtEl>
                                        <p:attrNameLst>
                                          <p:attrName>style.visibility</p:attrName>
                                        </p:attrNameLst>
                                      </p:cBhvr>
                                      <p:to>
                                        <p:strVal val="visible"/>
                                      </p:to>
                                    </p:set>
                                    <p:animEffect transition="in" filter="fade">
                                      <p:cBhvr>
                                        <p:cTn id="22" dur="1000"/>
                                        <p:tgtEl>
                                          <p:spTgt spid="6152"/>
                                        </p:tgtEl>
                                      </p:cBhvr>
                                    </p:animEffect>
                                    <p:anim calcmode="lin" valueType="num">
                                      <p:cBhvr>
                                        <p:cTn id="23" dur="1000" fill="hold"/>
                                        <p:tgtEl>
                                          <p:spTgt spid="6152"/>
                                        </p:tgtEl>
                                        <p:attrNameLst>
                                          <p:attrName>ppt_x</p:attrName>
                                        </p:attrNameLst>
                                      </p:cBhvr>
                                      <p:tavLst>
                                        <p:tav tm="0">
                                          <p:val>
                                            <p:strVal val="#ppt_x"/>
                                          </p:val>
                                        </p:tav>
                                        <p:tav tm="100000">
                                          <p:val>
                                            <p:strVal val="#ppt_x"/>
                                          </p:val>
                                        </p:tav>
                                      </p:tavLst>
                                    </p:anim>
                                    <p:anim calcmode="lin" valueType="num">
                                      <p:cBhvr>
                                        <p:cTn id="24" dur="1000" fill="hold"/>
                                        <p:tgtEl>
                                          <p:spTgt spid="61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6151" grpId="0"/>
      <p:bldP spid="615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20" name="图片 19">
            <a:extLst>
              <a:ext uri="{FF2B5EF4-FFF2-40B4-BE49-F238E27FC236}">
                <a16:creationId xmlns:a16="http://schemas.microsoft.com/office/drawing/2014/main" xmlns="" id="{9842ADBF-004C-4820-9003-5C613ADA7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grpSp>
        <p:nvGrpSpPr>
          <p:cNvPr id="26" name="组合 1">
            <a:extLst>
              <a:ext uri="{FF2B5EF4-FFF2-40B4-BE49-F238E27FC236}">
                <a16:creationId xmlns:a16="http://schemas.microsoft.com/office/drawing/2014/main" xmlns="" id="{852872A5-20B9-4A94-8A9D-7860E4668CED}"/>
              </a:ext>
            </a:extLst>
          </p:cNvPr>
          <p:cNvGrpSpPr/>
          <p:nvPr/>
        </p:nvGrpSpPr>
        <p:grpSpPr bwMode="auto">
          <a:xfrm>
            <a:off x="5222875" y="2244725"/>
            <a:ext cx="6473308" cy="2233613"/>
            <a:chOff x="5222408" y="2405563"/>
            <a:chExt cx="6474281" cy="2232768"/>
          </a:xfrm>
        </p:grpSpPr>
        <p:grpSp>
          <p:nvGrpSpPr>
            <p:cNvPr id="27" name="组合 17">
              <a:extLst>
                <a:ext uri="{FF2B5EF4-FFF2-40B4-BE49-F238E27FC236}">
                  <a16:creationId xmlns:a16="http://schemas.microsoft.com/office/drawing/2014/main" xmlns="" id="{2F64D2A0-403F-4205-BFBA-C2081A7C6598}"/>
                </a:ext>
              </a:extLst>
            </p:cNvPr>
            <p:cNvGrpSpPr/>
            <p:nvPr/>
          </p:nvGrpSpPr>
          <p:grpSpPr bwMode="auto">
            <a:xfrm>
              <a:off x="5226064" y="2405563"/>
              <a:ext cx="6470625" cy="1772715"/>
              <a:chOff x="271019" y="2420002"/>
              <a:chExt cx="6470625" cy="1772715"/>
            </a:xfrm>
          </p:grpSpPr>
          <p:sp>
            <p:nvSpPr>
              <p:cNvPr id="29" name="文本框 18">
                <a:extLst>
                  <a:ext uri="{FF2B5EF4-FFF2-40B4-BE49-F238E27FC236}">
                    <a16:creationId xmlns:a16="http://schemas.microsoft.com/office/drawing/2014/main" xmlns=""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02</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a16="http://schemas.microsoft.com/office/drawing/2014/main" xmlns="" id="{D6164B3C-15CD-483E-821B-729E9877CD96}"/>
                  </a:ext>
                </a:extLst>
              </p:cNvPr>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5400" b="1" dirty="0">
                    <a:solidFill>
                      <a:srgbClr val="F77258"/>
                    </a:solidFill>
                    <a:latin typeface="微软雅黑" panose="020B0503020204020204" pitchFamily="34" charset="-122"/>
                    <a:ea typeface="微软雅黑" panose="020B0503020204020204" pitchFamily="34" charset="-122"/>
                  </a:rPr>
                  <a:t>项目概述</a:t>
                </a:r>
              </a:p>
            </p:txBody>
          </p:sp>
        </p:grpSp>
        <p:sp>
          <p:nvSpPr>
            <p:cNvPr id="28" name="文本框 20">
              <a:extLst>
                <a:ext uri="{FF2B5EF4-FFF2-40B4-BE49-F238E27FC236}">
                  <a16:creationId xmlns:a16="http://schemas.microsoft.com/office/drawing/2014/main" xmlns="" id="{C1650AEA-8FEC-427E-8CDF-C4F7414B9B49}"/>
                </a:ext>
              </a:extLst>
            </p:cNvPr>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en-US" altLang="zh-CN" sz="1600" dirty="0">
                  <a:solidFill>
                    <a:srgbClr val="353A3E"/>
                  </a:solidFill>
                  <a:latin typeface="微软雅黑" panose="020B0503020204020204" pitchFamily="34" charset="-122"/>
                  <a:ea typeface="微软雅黑" panose="020B0503020204020204" pitchFamily="34" charset="-122"/>
                </a:rPr>
                <a:t>PROJECT OVERVIEW</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10561541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randombar(horizontal)">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a:solidFill>
                  <a:srgbClr val="F77258"/>
                </a:solidFill>
                <a:latin typeface="微软雅黑" panose="020B0503020204020204" pitchFamily="34" charset="-122"/>
                <a:ea typeface="微软雅黑" panose="020B0503020204020204" pitchFamily="34" charset="-122"/>
              </a:rPr>
              <a:t>项目概述</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177" name="矩形 10"/>
          <p:cNvSpPr>
            <a:spLocks noChangeArrowheads="1"/>
          </p:cNvSpPr>
          <p:nvPr/>
        </p:nvSpPr>
        <p:spPr bwMode="auto">
          <a:xfrm>
            <a:off x="3569493" y="2326005"/>
            <a:ext cx="5053013"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dirty="0">
                <a:latin typeface="微软雅黑" panose="020B0503020204020204" pitchFamily="34" charset="-122"/>
                <a:ea typeface="微软雅黑" panose="020B0503020204020204" pitchFamily="34" charset="-122"/>
              </a:rPr>
              <a:t>首先本项目是“软件工程系列课程教学辅助网站”。做一个软件工程教学、学习、交流的网站。该系统采取瀑布模型。</a:t>
            </a:r>
          </a:p>
          <a:p>
            <a:r>
              <a:rPr lang="zh-CN" altLang="zh-CN" dirty="0">
                <a:latin typeface="微软雅黑" panose="020B0503020204020204" pitchFamily="34" charset="-122"/>
                <a:ea typeface="微软雅黑" panose="020B0503020204020204" pitchFamily="34" charset="-122"/>
              </a:rPr>
              <a:t>软件工程分为定义、开发、运行与维护，而软件需求是软件工程过程中定义阶段的一个决定性步骤，也是整个软件工程的一个决定性步骤。需求的正确与否对整个项目的影响至关重要。</a:t>
            </a:r>
          </a:p>
          <a:p>
            <a:r>
              <a:rPr lang="zh-CN" altLang="zh-CN" dirty="0">
                <a:latin typeface="微软雅黑" panose="020B0503020204020204" pitchFamily="34" charset="-122"/>
                <a:ea typeface="微软雅黑" panose="020B0503020204020204" pitchFamily="34" charset="-122"/>
              </a:rPr>
              <a:t>需求工程分为需求的开发与管理。需求的开发又分为需求的获取、需求的分析、需求的规格说明和审核。</a:t>
            </a:r>
          </a:p>
        </p:txBody>
      </p:sp>
      <p:pic>
        <p:nvPicPr>
          <p:cNvPr id="16" name="图片 15">
            <a:extLst>
              <a:ext uri="{FF2B5EF4-FFF2-40B4-BE49-F238E27FC236}">
                <a16:creationId xmlns:a16="http://schemas.microsoft.com/office/drawing/2014/main" xmlns="" id="{B154B15D-ECF6-499D-A8EF-C535DDEC0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8" name="文本框 17">
            <a:extLst>
              <a:ext uri="{FF2B5EF4-FFF2-40B4-BE49-F238E27FC236}">
                <a16:creationId xmlns:a16="http://schemas.microsoft.com/office/drawing/2014/main" xmlns="" id="{84FAADED-2C55-48CC-8245-6CEA3FABF3DC}"/>
              </a:ext>
            </a:extLst>
          </p:cNvPr>
          <p:cNvSpPr txBox="1">
            <a:spLocks noChangeArrowheads="1"/>
          </p:cNvSpPr>
          <p:nvPr/>
        </p:nvSpPr>
        <p:spPr bwMode="auto">
          <a:xfrm>
            <a:off x="4324745" y="136493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工作内容</a:t>
            </a:r>
          </a:p>
        </p:txBody>
      </p:sp>
    </p:spTree>
    <p:extLst>
      <p:ext uri="{BB962C8B-B14F-4D97-AF65-F5344CB8AC3E}">
        <p14:creationId xmlns:p14="http://schemas.microsoft.com/office/powerpoint/2010/main" val="26388024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177"/>
                                        </p:tgtEl>
                                        <p:attrNameLst>
                                          <p:attrName>style.visibility</p:attrName>
                                        </p:attrNameLst>
                                      </p:cBhvr>
                                      <p:to>
                                        <p:strVal val="visible"/>
                                      </p:to>
                                    </p:set>
                                    <p:animEffect transition="in" filter="fade">
                                      <p:cBhvr>
                                        <p:cTn id="7" dur="1000"/>
                                        <p:tgtEl>
                                          <p:spTgt spid="7177"/>
                                        </p:tgtEl>
                                      </p:cBhvr>
                                    </p:animEffect>
                                    <p:anim calcmode="lin" valueType="num">
                                      <p:cBhvr>
                                        <p:cTn id="8" dur="1000" fill="hold"/>
                                        <p:tgtEl>
                                          <p:spTgt spid="7177"/>
                                        </p:tgtEl>
                                        <p:attrNameLst>
                                          <p:attrName>ppt_x</p:attrName>
                                        </p:attrNameLst>
                                      </p:cBhvr>
                                      <p:tavLst>
                                        <p:tav tm="0">
                                          <p:val>
                                            <p:strVal val="#ppt_x"/>
                                          </p:val>
                                        </p:tav>
                                        <p:tav tm="100000">
                                          <p:val>
                                            <p:strVal val="#ppt_x"/>
                                          </p:val>
                                        </p:tav>
                                      </p:tavLst>
                                    </p:anim>
                                    <p:anim calcmode="lin" valueType="num">
                                      <p:cBhvr>
                                        <p:cTn id="9" dur="1000" fill="hold"/>
                                        <p:tgtEl>
                                          <p:spTgt spid="71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a:solidFill>
                  <a:srgbClr val="F77258"/>
                </a:solidFill>
                <a:latin typeface="微软雅黑" panose="020B0503020204020204" pitchFamily="34" charset="-122"/>
                <a:ea typeface="微软雅黑" panose="020B0503020204020204" pitchFamily="34" charset="-122"/>
              </a:rPr>
              <a:t>项目概述</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16" name="图片 15">
            <a:extLst>
              <a:ext uri="{FF2B5EF4-FFF2-40B4-BE49-F238E27FC236}">
                <a16:creationId xmlns:a16="http://schemas.microsoft.com/office/drawing/2014/main" xmlns="" id="{B154B15D-ECF6-499D-A8EF-C535DDEC0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2" name="文本框 11">
            <a:extLst>
              <a:ext uri="{FF2B5EF4-FFF2-40B4-BE49-F238E27FC236}">
                <a16:creationId xmlns:a16="http://schemas.microsoft.com/office/drawing/2014/main" xmlns="" id="{33622F98-4FF2-4831-8362-24BFB0C0E711}"/>
              </a:ext>
            </a:extLst>
          </p:cNvPr>
          <p:cNvSpPr txBox="1">
            <a:spLocks noChangeArrowheads="1"/>
          </p:cNvSpPr>
          <p:nvPr/>
        </p:nvSpPr>
        <p:spPr bwMode="auto">
          <a:xfrm>
            <a:off x="4324745" y="128365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开发人员</a:t>
            </a:r>
          </a:p>
        </p:txBody>
      </p:sp>
      <p:graphicFrame>
        <p:nvGraphicFramePr>
          <p:cNvPr id="3" name="表格 2">
            <a:extLst>
              <a:ext uri="{FF2B5EF4-FFF2-40B4-BE49-F238E27FC236}">
                <a16:creationId xmlns:a16="http://schemas.microsoft.com/office/drawing/2014/main" xmlns="" id="{B072F8DB-26F5-4872-A9F8-327FD1DA81AA}"/>
              </a:ext>
            </a:extLst>
          </p:cNvPr>
          <p:cNvGraphicFramePr>
            <a:graphicFrameLocks noGrp="1"/>
          </p:cNvGraphicFramePr>
          <p:nvPr>
            <p:extLst>
              <p:ext uri="{D42A27DB-BD31-4B8C-83A1-F6EECF244321}">
                <p14:modId xmlns:p14="http://schemas.microsoft.com/office/powerpoint/2010/main" val="3224716849"/>
              </p:ext>
            </p:extLst>
          </p:nvPr>
        </p:nvGraphicFramePr>
        <p:xfrm>
          <a:off x="2904239" y="1914083"/>
          <a:ext cx="6383518" cy="4420838"/>
        </p:xfrm>
        <a:graphic>
          <a:graphicData uri="http://schemas.openxmlformats.org/drawingml/2006/table">
            <a:tbl>
              <a:tblPr firstRow="1" firstCol="1" bandRow="1">
                <a:tableStyleId>{5C22544A-7EE6-4342-B048-85BDC9FD1C3A}</a:tableStyleId>
              </a:tblPr>
              <a:tblGrid>
                <a:gridCol w="722546">
                  <a:extLst>
                    <a:ext uri="{9D8B030D-6E8A-4147-A177-3AD203B41FA5}">
                      <a16:colId xmlns:a16="http://schemas.microsoft.com/office/drawing/2014/main" xmlns="" val="1484267511"/>
                    </a:ext>
                  </a:extLst>
                </a:gridCol>
                <a:gridCol w="1219936">
                  <a:extLst>
                    <a:ext uri="{9D8B030D-6E8A-4147-A177-3AD203B41FA5}">
                      <a16:colId xmlns:a16="http://schemas.microsoft.com/office/drawing/2014/main" xmlns="" val="3758659312"/>
                    </a:ext>
                  </a:extLst>
                </a:gridCol>
                <a:gridCol w="1152391">
                  <a:extLst>
                    <a:ext uri="{9D8B030D-6E8A-4147-A177-3AD203B41FA5}">
                      <a16:colId xmlns:a16="http://schemas.microsoft.com/office/drawing/2014/main" xmlns="" val="4276484855"/>
                    </a:ext>
                  </a:extLst>
                </a:gridCol>
                <a:gridCol w="1257463">
                  <a:extLst>
                    <a:ext uri="{9D8B030D-6E8A-4147-A177-3AD203B41FA5}">
                      <a16:colId xmlns:a16="http://schemas.microsoft.com/office/drawing/2014/main" xmlns="" val="3311555161"/>
                    </a:ext>
                  </a:extLst>
                </a:gridCol>
                <a:gridCol w="2031182">
                  <a:extLst>
                    <a:ext uri="{9D8B030D-6E8A-4147-A177-3AD203B41FA5}">
                      <a16:colId xmlns:a16="http://schemas.microsoft.com/office/drawing/2014/main" xmlns="" val="1916528615"/>
                    </a:ext>
                  </a:extLst>
                </a:gridCol>
              </a:tblGrid>
              <a:tr h="0">
                <a:tc>
                  <a:txBody>
                    <a:bodyPr/>
                    <a:lstStyle/>
                    <a:p>
                      <a:pPr>
                        <a:spcAft>
                          <a:spcPts val="0"/>
                        </a:spcAft>
                      </a:pPr>
                      <a:r>
                        <a:rPr lang="zh-CN" sz="1000">
                          <a:effectLst/>
                        </a:rPr>
                        <a:t>成员</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zh-CN" sz="1000">
                          <a:effectLst/>
                        </a:rPr>
                        <a:t>角色</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zh-CN" sz="1000">
                          <a:effectLst/>
                        </a:rPr>
                        <a:t>手机号</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zh-CN" sz="1000">
                          <a:effectLst/>
                        </a:rPr>
                        <a:t>微信号</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zh-CN" sz="1000">
                          <a:effectLst/>
                        </a:rPr>
                        <a:t>邮箱</a:t>
                      </a:r>
                      <a:endParaRPr lang="zh-CN" sz="1000">
                        <a:effectLst/>
                        <a:latin typeface="Times New Roman" panose="02020603050405020304" pitchFamily="18" charset="0"/>
                        <a:ea typeface="宋体" panose="02010600030101010101" pitchFamily="2" charset="-122"/>
                      </a:endParaRPr>
                    </a:p>
                  </a:txBody>
                  <a:tcPr marL="56267" marR="56267" marT="0" marB="0"/>
                </a:tc>
                <a:extLst>
                  <a:ext uri="{0D108BD9-81ED-4DB2-BD59-A6C34878D82A}">
                    <a16:rowId xmlns:a16="http://schemas.microsoft.com/office/drawing/2014/main" xmlns="" val="2882290191"/>
                  </a:ext>
                </a:extLst>
              </a:tr>
              <a:tr h="1050323">
                <a:tc>
                  <a:txBody>
                    <a:bodyPr/>
                    <a:lstStyle/>
                    <a:p>
                      <a:pPr>
                        <a:spcAft>
                          <a:spcPts val="0"/>
                        </a:spcAft>
                      </a:pPr>
                      <a:r>
                        <a:rPr lang="zh-CN" sz="1000">
                          <a:effectLst/>
                        </a:rPr>
                        <a:t>刘祺</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zh-CN" sz="1000">
                          <a:effectLst/>
                        </a:rPr>
                        <a:t>项目经理，文档审核员，《项目总计划》、《项目总结报告》文档编写主要负责人</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en-US" sz="1000">
                          <a:effectLst/>
                        </a:rPr>
                        <a:t>15988198404</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en-US" sz="1000">
                          <a:effectLst/>
                        </a:rPr>
                        <a:t>lq19981126</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en-US" sz="1000">
                          <a:effectLst/>
                        </a:rPr>
                        <a:t>31602297@stu.zucc.edu.cn</a:t>
                      </a:r>
                      <a:endParaRPr lang="zh-CN" sz="1000">
                        <a:effectLst/>
                        <a:latin typeface="Times New Roman" panose="02020603050405020304" pitchFamily="18" charset="0"/>
                        <a:ea typeface="宋体" panose="02010600030101010101" pitchFamily="2" charset="-122"/>
                      </a:endParaRPr>
                    </a:p>
                  </a:txBody>
                  <a:tcPr marL="56267" marR="56267" marT="0" marB="0"/>
                </a:tc>
                <a:extLst>
                  <a:ext uri="{0D108BD9-81ED-4DB2-BD59-A6C34878D82A}">
                    <a16:rowId xmlns:a16="http://schemas.microsoft.com/office/drawing/2014/main" xmlns="" val="2408783727"/>
                  </a:ext>
                </a:extLst>
              </a:tr>
              <a:tr h="967422">
                <a:tc>
                  <a:txBody>
                    <a:bodyPr/>
                    <a:lstStyle/>
                    <a:p>
                      <a:pPr>
                        <a:spcAft>
                          <a:spcPts val="0"/>
                        </a:spcAft>
                      </a:pPr>
                      <a:r>
                        <a:rPr lang="zh-CN" sz="1000">
                          <a:effectLst/>
                        </a:rPr>
                        <a:t>赵佳锋</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zh-CN" sz="1000">
                          <a:effectLst/>
                        </a:rPr>
                        <a:t>甘特图绘制负责人、《需求工程计划》文档编写主要负责人</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en-US" sz="1000">
                          <a:effectLst/>
                        </a:rPr>
                        <a:t>15988122807      </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en-US" sz="1000">
                          <a:effectLst/>
                        </a:rPr>
                        <a:t>Ywh32111</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en-US" sz="1000" u="none" strike="noStrike">
                          <a:effectLst/>
                          <a:hlinkClick r:id="rId3"/>
                        </a:rPr>
                        <a:t>31601416@stu.zucc.edu.cn</a:t>
                      </a:r>
                      <a:endParaRPr lang="zh-CN" sz="1000">
                        <a:effectLst/>
                        <a:latin typeface="Times New Roman" panose="02020603050405020304" pitchFamily="18" charset="0"/>
                        <a:ea typeface="宋体" panose="02010600030101010101" pitchFamily="2" charset="-122"/>
                      </a:endParaRPr>
                    </a:p>
                  </a:txBody>
                  <a:tcPr marL="56267" marR="56267" marT="0" marB="0"/>
                </a:tc>
                <a:extLst>
                  <a:ext uri="{0D108BD9-81ED-4DB2-BD59-A6C34878D82A}">
                    <a16:rowId xmlns:a16="http://schemas.microsoft.com/office/drawing/2014/main" xmlns="" val="3523464972"/>
                  </a:ext>
                </a:extLst>
              </a:tr>
              <a:tr h="750231">
                <a:tc>
                  <a:txBody>
                    <a:bodyPr/>
                    <a:lstStyle/>
                    <a:p>
                      <a:pPr>
                        <a:spcAft>
                          <a:spcPts val="0"/>
                        </a:spcAft>
                      </a:pPr>
                      <a:r>
                        <a:rPr lang="zh-CN" sz="1000">
                          <a:effectLst/>
                        </a:rPr>
                        <a:t>赵唯皓</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zh-CN" sz="1000">
                          <a:effectLst/>
                        </a:rPr>
                        <a:t>《可行性分析报告》、《</a:t>
                      </a:r>
                      <a:r>
                        <a:rPr lang="en-US" sz="1000">
                          <a:effectLst/>
                        </a:rPr>
                        <a:t>QA</a:t>
                      </a:r>
                      <a:r>
                        <a:rPr lang="zh-CN" sz="1000">
                          <a:effectLst/>
                        </a:rPr>
                        <a:t>计划》文档编写主要负责人</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en-US" sz="1000">
                          <a:effectLst/>
                        </a:rPr>
                        <a:t>15958144825</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en-US" sz="1000">
                          <a:effectLst/>
                        </a:rPr>
                        <a:t>mashiroshinku</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en-US" sz="1000" u="none" strike="noStrike">
                          <a:effectLst/>
                          <a:hlinkClick r:id="rId4"/>
                        </a:rPr>
                        <a:t>31601417@stu.zucc.edu.cn</a:t>
                      </a:r>
                      <a:endParaRPr lang="zh-CN" sz="1000">
                        <a:effectLst/>
                        <a:latin typeface="Times New Roman" panose="02020603050405020304" pitchFamily="18" charset="0"/>
                        <a:ea typeface="宋体" panose="02010600030101010101" pitchFamily="2" charset="-122"/>
                      </a:endParaRPr>
                    </a:p>
                  </a:txBody>
                  <a:tcPr marL="56267" marR="56267" marT="0" marB="0"/>
                </a:tc>
                <a:extLst>
                  <a:ext uri="{0D108BD9-81ED-4DB2-BD59-A6C34878D82A}">
                    <a16:rowId xmlns:a16="http://schemas.microsoft.com/office/drawing/2014/main" xmlns="" val="3962730148"/>
                  </a:ext>
                </a:extLst>
              </a:tr>
              <a:tr h="750231">
                <a:tc>
                  <a:txBody>
                    <a:bodyPr/>
                    <a:lstStyle/>
                    <a:p>
                      <a:pPr>
                        <a:spcAft>
                          <a:spcPts val="0"/>
                        </a:spcAft>
                      </a:pPr>
                      <a:r>
                        <a:rPr lang="zh-CN" sz="1000">
                          <a:effectLst/>
                        </a:rPr>
                        <a:t>陈铭阳</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zh-CN" sz="1000">
                          <a:effectLst/>
                        </a:rPr>
                        <a:t>配置管理员，《需求规格说明》文档编写主要负责人</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en-US" sz="1000">
                          <a:effectLst/>
                        </a:rPr>
                        <a:t>13732287787</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en-US" sz="1000">
                          <a:effectLst/>
                        </a:rPr>
                        <a:t>cmy90s</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en-US" sz="1000">
                          <a:effectLst/>
                        </a:rPr>
                        <a:t>31601386@stu.zucc.edu.cn</a:t>
                      </a:r>
                      <a:endParaRPr lang="zh-CN" sz="1000">
                        <a:effectLst/>
                        <a:latin typeface="Times New Roman" panose="02020603050405020304" pitchFamily="18" charset="0"/>
                        <a:ea typeface="宋体" panose="02010600030101010101" pitchFamily="2" charset="-122"/>
                      </a:endParaRPr>
                    </a:p>
                  </a:txBody>
                  <a:tcPr marL="56267" marR="56267" marT="0" marB="0"/>
                </a:tc>
                <a:extLst>
                  <a:ext uri="{0D108BD9-81ED-4DB2-BD59-A6C34878D82A}">
                    <a16:rowId xmlns:a16="http://schemas.microsoft.com/office/drawing/2014/main" xmlns="" val="49084929"/>
                  </a:ext>
                </a:extLst>
              </a:tr>
              <a:tr h="750231">
                <a:tc>
                  <a:txBody>
                    <a:bodyPr/>
                    <a:lstStyle/>
                    <a:p>
                      <a:pPr>
                        <a:spcAft>
                          <a:spcPts val="0"/>
                        </a:spcAft>
                      </a:pPr>
                      <a:r>
                        <a:rPr lang="zh-CN" sz="1000">
                          <a:effectLst/>
                        </a:rPr>
                        <a:t>蓝舒雯</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zh-CN" sz="1000">
                          <a:effectLst/>
                        </a:rPr>
                        <a:t>《项目章程》、《需求变更文档》、编写主要负责人</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en-US" sz="1000">
                          <a:effectLst/>
                        </a:rPr>
                        <a:t>17376509845</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en-US" sz="1000">
                          <a:effectLst/>
                        </a:rPr>
                        <a:t>l18057017600</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en-US" sz="1000" dirty="0">
                          <a:effectLst/>
                        </a:rPr>
                        <a:t>31601380@stu.zucc.edu.cn</a:t>
                      </a:r>
                      <a:endParaRPr lang="zh-CN" sz="1000" dirty="0">
                        <a:effectLst/>
                        <a:latin typeface="Times New Roman" panose="02020603050405020304" pitchFamily="18" charset="0"/>
                        <a:ea typeface="宋体" panose="02010600030101010101" pitchFamily="2" charset="-122"/>
                      </a:endParaRPr>
                    </a:p>
                  </a:txBody>
                  <a:tcPr marL="56267" marR="56267" marT="0" marB="0"/>
                </a:tc>
                <a:extLst>
                  <a:ext uri="{0D108BD9-81ED-4DB2-BD59-A6C34878D82A}">
                    <a16:rowId xmlns:a16="http://schemas.microsoft.com/office/drawing/2014/main" xmlns="" val="4150094480"/>
                  </a:ext>
                </a:extLst>
              </a:tr>
            </a:tbl>
          </a:graphicData>
        </a:graphic>
      </p:graphicFrame>
    </p:spTree>
    <p:extLst>
      <p:ext uri="{BB962C8B-B14F-4D97-AF65-F5344CB8AC3E}">
        <p14:creationId xmlns:p14="http://schemas.microsoft.com/office/powerpoint/2010/main" val="13873205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TotalTime>
  <Words>4341</Words>
  <Application>Microsoft Macintosh PowerPoint</Application>
  <PresentationFormat>宽屏</PresentationFormat>
  <Paragraphs>479</Paragraphs>
  <Slides>52</Slides>
  <Notes>17</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52</vt:i4>
      </vt:variant>
    </vt:vector>
  </HeadingPairs>
  <TitlesOfParts>
    <vt:vector size="67" baseType="lpstr">
      <vt:lpstr>Calibri</vt:lpstr>
      <vt:lpstr>Calibri Light</vt:lpstr>
      <vt:lpstr>FontAwesome</vt:lpstr>
      <vt:lpstr>Garamond</vt:lpstr>
      <vt:lpstr>Gill Sans</vt:lpstr>
      <vt:lpstr>Gulim</vt:lpstr>
      <vt:lpstr>Microsoft YaHei</vt:lpstr>
      <vt:lpstr>Open Sans Light</vt:lpstr>
      <vt:lpstr>Times New Roman</vt:lpstr>
      <vt:lpstr>等线</vt:lpstr>
      <vt:lpstr>宋体</vt:lpstr>
      <vt:lpstr>碳纤维正粗黑简体</vt:lpstr>
      <vt:lpstr>微软雅黑</vt:lpstr>
      <vt:lpstr>Arial</vt:lpstr>
      <vt:lpstr>office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锐旗设计;https://9ppt.taobao.com;mhuil</dc:creator>
  <cp:keywords>锐旗设计; https:/9ppt.taobao.com</cp:keywords>
  <cp:lastModifiedBy>Microsoft Office 用户</cp:lastModifiedBy>
  <cp:revision>51</cp:revision>
  <dcterms:created xsi:type="dcterms:W3CDTF">2017-08-30T16:33:15Z</dcterms:created>
  <dcterms:modified xsi:type="dcterms:W3CDTF">2018-11-11T12:58:22Z</dcterms:modified>
</cp:coreProperties>
</file>