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0"/>
  </p:notesMasterIdLst>
  <p:sldIdLst>
    <p:sldId id="263" r:id="rId2"/>
    <p:sldId id="264" r:id="rId3"/>
    <p:sldId id="398" r:id="rId4"/>
    <p:sldId id="397" r:id="rId5"/>
    <p:sldId id="399" r:id="rId6"/>
    <p:sldId id="400" r:id="rId7"/>
    <p:sldId id="401" r:id="rId8"/>
    <p:sldId id="402" r:id="rId9"/>
    <p:sldId id="403" r:id="rId10"/>
    <p:sldId id="406" r:id="rId11"/>
    <p:sldId id="405" r:id="rId12"/>
    <p:sldId id="407" r:id="rId13"/>
    <p:sldId id="265" r:id="rId14"/>
    <p:sldId id="408" r:id="rId15"/>
    <p:sldId id="409" r:id="rId16"/>
    <p:sldId id="410" r:id="rId17"/>
    <p:sldId id="412" r:id="rId18"/>
    <p:sldId id="41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5"/>
    <p:restoredTop sz="83426"/>
  </p:normalViewPr>
  <p:slideViewPr>
    <p:cSldViewPr snapToGrid="0" snapToObjects="1">
      <p:cViewPr>
        <p:scale>
          <a:sx n="88" d="100"/>
          <a:sy n="88" d="100"/>
        </p:scale>
        <p:origin x="1624"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7138A-C439-E54E-8622-FD672DC52DCC}" type="datetimeFigureOut">
              <a:rPr kumimoji="1" lang="zh-CN" altLang="en-US" smtClean="0"/>
              <a:t>2018/12/8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55E5B-F1FE-3344-92A3-F80B39774BCF}" type="slidenum">
              <a:rPr kumimoji="1" lang="zh-CN" altLang="en-US" smtClean="0"/>
              <a:t>‹#›</a:t>
            </a:fld>
            <a:endParaRPr kumimoji="1" lang="zh-CN" altLang="en-US"/>
          </a:p>
        </p:txBody>
      </p:sp>
    </p:spTree>
    <p:extLst>
      <p:ext uri="{BB962C8B-B14F-4D97-AF65-F5344CB8AC3E}">
        <p14:creationId xmlns:p14="http://schemas.microsoft.com/office/powerpoint/2010/main" val="119850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Signal.h</a:t>
            </a:r>
            <a:r>
              <a:rPr kumimoji="1" lang="zh-CN" altLang="en-US" dirty="0" smtClean="0"/>
              <a:t>是头文件名标记现实了版本号的值，这个头文件被两个文件引用。其中</a:t>
            </a:r>
            <a:r>
              <a:rPr kumimoji="1" lang="en-US" altLang="zh-CN" dirty="0" err="1" smtClean="0"/>
              <a:t>interp.cpp</a:t>
            </a:r>
            <a:r>
              <a:rPr kumimoji="1" lang="zh-CN" altLang="en-US" dirty="0" smtClean="0"/>
              <a:t>有一个到另一个文件的编译依赖关系</a:t>
            </a:r>
            <a:endParaRPr kumimoji="1" lang="en-US" altLang="zh-CN" dirty="0" smtClean="0"/>
          </a:p>
          <a:p>
            <a:r>
              <a:rPr kumimoji="1" lang="zh-CN" altLang="en-US" dirty="0" smtClean="0"/>
              <a:t>而</a:t>
            </a:r>
            <a:r>
              <a:rPr kumimoji="1" lang="en-US" altLang="zh-CN" dirty="0" err="1" smtClean="0"/>
              <a:t>device.cpp</a:t>
            </a:r>
            <a:r>
              <a:rPr kumimoji="1" lang="zh-CN" altLang="en-US" dirty="0" smtClean="0"/>
              <a:t>有有一个到</a:t>
            </a:r>
            <a:r>
              <a:rPr kumimoji="1" lang="en-US" altLang="zh-CN" dirty="0" err="1" smtClean="0"/>
              <a:t>interp.cpp</a:t>
            </a:r>
            <a:r>
              <a:rPr kumimoji="1" lang="zh-CN" altLang="en-US" dirty="0" smtClean="0"/>
              <a:t>的变异依赖关系。有了这个图，跟踪变化的影响就容易多了，</a:t>
            </a:r>
            <a:endParaRPr kumimoji="1" lang="en-US" altLang="zh-CN" dirty="0" smtClean="0"/>
          </a:p>
          <a:p>
            <a:r>
              <a:rPr kumimoji="1" lang="zh-CN" altLang="en-US" dirty="0" smtClean="0"/>
              <a:t>例如源代码文件发生了变化将需要重新编译</a:t>
            </a:r>
            <a:r>
              <a:rPr kumimoji="1" lang="en-US" altLang="zh-CN" dirty="0" err="1" smtClean="0"/>
              <a:t>signal.app</a:t>
            </a:r>
            <a:r>
              <a:rPr kumimoji="1" lang="en-US" altLang="zh-CN" dirty="0" smtClean="0"/>
              <a:t>\</a:t>
            </a:r>
            <a:r>
              <a:rPr kumimoji="1" lang="en-US" altLang="zh-CN" dirty="0" err="1" smtClean="0"/>
              <a:t>interp.cpp</a:t>
            </a:r>
            <a:r>
              <a:rPr kumimoji="1" lang="zh-CN" altLang="en-US" dirty="0" smtClean="0"/>
              <a:t>及</a:t>
            </a:r>
            <a:r>
              <a:rPr kumimoji="1" lang="en-US" altLang="zh-CN" dirty="0" err="1" smtClean="0"/>
              <a:t>device.cpp</a:t>
            </a:r>
            <a:r>
              <a:rPr kumimoji="1" lang="zh-CN" altLang="en-US" dirty="0" smtClean="0"/>
              <a:t>三个文件，</a:t>
            </a:r>
            <a:r>
              <a:rPr kumimoji="1" lang="en-US" altLang="zh-CN" dirty="0" err="1" smtClean="0"/>
              <a:t>irq.h</a:t>
            </a:r>
            <a:r>
              <a:rPr kumimoji="1" lang="zh-CN" altLang="en-US" dirty="0" smtClean="0"/>
              <a:t>将不受影响</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15</a:t>
            </a:fld>
            <a:endParaRPr kumimoji="1" lang="zh-CN" altLang="en-US"/>
          </a:p>
        </p:txBody>
      </p:sp>
    </p:spTree>
    <p:extLst>
      <p:ext uri="{BB962C8B-B14F-4D97-AF65-F5344CB8AC3E}">
        <p14:creationId xmlns:p14="http://schemas.microsoft.com/office/powerpoint/2010/main" val="1619069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30652001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3622840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409895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602256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9425078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96553768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5084595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702505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11071468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49931238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2469628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155B3-345C-A94F-85D5-A0B617AE8E82}" type="datetimeFigureOut">
              <a:rPr kumimoji="1" lang="zh-CN" altLang="en-US" smtClean="0"/>
              <a:t>2018/12/8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618184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6531" y="2244725"/>
            <a:ext cx="6469653" cy="2362791"/>
            <a:chOff x="5226064" y="2405563"/>
            <a:chExt cx="6470625" cy="2361896"/>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构件图</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52995" y="4182905"/>
              <a:ext cx="6050502" cy="58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fontAlgn="base">
                <a:spcBef>
                  <a:spcPct val="0"/>
                </a:spcBef>
                <a:spcAft>
                  <a:spcPct val="0"/>
                </a:spcAft>
                <a:defRPr/>
              </a:pPr>
              <a:r>
                <a:rPr lang="ro-RO" altLang="zh-CN" sz="1600" dirty="0" smtClean="0"/>
                <a:t> </a:t>
              </a:r>
              <a:r>
                <a:rPr lang="ro-RO" altLang="zh-CN" sz="1600" dirty="0" smtClean="0">
                  <a:solidFill>
                    <a:srgbClr val="353A3E"/>
                  </a:solidFill>
                  <a:latin typeface="微软雅黑" panose="020B0503020204020204" pitchFamily="34" charset="-122"/>
                  <a:ea typeface="微软雅黑" panose="020B0503020204020204" pitchFamily="34" charset="-122"/>
                </a:rPr>
                <a:t>COMPONENT DIAGRAM </a:t>
              </a:r>
              <a:r>
                <a:rPr lang="en-US" altLang="zh-CN" sz="1600" dirty="0" smtClean="0">
                  <a:solidFill>
                    <a:srgbClr val="353A3E"/>
                  </a:solidFill>
                  <a:latin typeface="微软雅黑" panose="020B0503020204020204" pitchFamily="34" charset="-122"/>
                  <a:ea typeface="微软雅黑" panose="020B0503020204020204" pitchFamily="34" charset="-122"/>
                </a:rPr>
                <a:t/>
              </a:r>
              <a:br>
                <a:rPr lang="en-US" altLang="zh-CN" sz="1600" dirty="0" smtClean="0">
                  <a:solidFill>
                    <a:srgbClr val="353A3E"/>
                  </a:solidFill>
                  <a:latin typeface="微软雅黑" panose="020B0503020204020204" pitchFamily="34" charset="-122"/>
                  <a:ea typeface="微软雅黑" panose="020B0503020204020204" pitchFamily="34" charset="-122"/>
                </a:rPr>
              </a:b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pic>
        <p:nvPicPr>
          <p:cNvPr id="21" name="图片 20">
            <a:extLst>
              <a:ext uri="{FF2B5EF4-FFF2-40B4-BE49-F238E27FC236}">
                <a16:creationId xmlns:a16="http://schemas.microsoft.com/office/drawing/2014/main" xmlns=""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8406656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661988" y="2469061"/>
            <a:ext cx="49387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zh-CN" altLang="en-US" sz="2000" dirty="0" smtClean="0">
                <a:latin typeface="微软雅黑" charset="-122"/>
                <a:ea typeface="微软雅黑" charset="-122"/>
              </a:rPr>
              <a:t>将</a:t>
            </a:r>
            <a:r>
              <a:rPr lang="zh-CN" altLang="en-US" sz="2000" dirty="0">
                <a:latin typeface="微软雅黑" charset="-122"/>
                <a:ea typeface="微软雅黑" charset="-122"/>
              </a:rPr>
              <a:t>接口用一个</a:t>
            </a:r>
            <a:r>
              <a:rPr lang="zh-CN" altLang="en-US" sz="2000" dirty="0">
                <a:solidFill>
                  <a:schemeClr val="accent2"/>
                </a:solidFill>
                <a:latin typeface="微软雅黑" charset="-122"/>
                <a:ea typeface="微软雅黑" charset="-122"/>
              </a:rPr>
              <a:t>矩形</a:t>
            </a:r>
            <a:r>
              <a:rPr lang="zh-CN" altLang="en-US" sz="2000" dirty="0">
                <a:latin typeface="微软雅黑" charset="-122"/>
                <a:ea typeface="微软雅黑" charset="-122"/>
              </a:rPr>
              <a:t>来表示，矩形中包含与接口有关的信息。接口与实现接口的组件之间用一条</a:t>
            </a:r>
            <a:r>
              <a:rPr lang="zh-CN" altLang="en-US" sz="2000" dirty="0">
                <a:solidFill>
                  <a:schemeClr val="accent2"/>
                </a:solidFill>
                <a:latin typeface="微软雅黑" charset="-122"/>
                <a:ea typeface="微软雅黑" charset="-122"/>
              </a:rPr>
              <a:t>带空心</a:t>
            </a:r>
            <a:r>
              <a:rPr lang="zh-CN" altLang="en-US" sz="2000" dirty="0" smtClean="0">
                <a:solidFill>
                  <a:schemeClr val="accent2"/>
                </a:solidFill>
                <a:latin typeface="微软雅黑" charset="-122"/>
                <a:ea typeface="微软雅黑" charset="-122"/>
              </a:rPr>
              <a:t>三角形</a:t>
            </a:r>
            <a:r>
              <a:rPr lang="zh-CN" altLang="en-US" sz="2000" dirty="0" smtClean="0">
                <a:latin typeface="微软雅黑" charset="-122"/>
                <a:ea typeface="微软雅黑" charset="-122"/>
              </a:rPr>
              <a:t>箭头的虚线连接，</a:t>
            </a:r>
            <a:r>
              <a:rPr lang="zh-CN" altLang="en-US" sz="2000" dirty="0">
                <a:latin typeface="微软雅黑" charset="-122"/>
                <a:ea typeface="微软雅黑" charset="-122"/>
              </a:rPr>
              <a:t>箭头指向</a:t>
            </a:r>
            <a:r>
              <a:rPr lang="zh-CN" altLang="en-US" sz="2000" dirty="0">
                <a:solidFill>
                  <a:schemeClr val="accent2"/>
                </a:solidFill>
                <a:latin typeface="微软雅黑" charset="-122"/>
                <a:ea typeface="微软雅黑" charset="-122"/>
              </a:rPr>
              <a:t>接口</a:t>
            </a:r>
            <a:r>
              <a:rPr lang="zh-CN" altLang="en-US" sz="2000" dirty="0">
                <a:latin typeface="微软雅黑" charset="-122"/>
                <a:ea typeface="微软雅黑" charset="-122"/>
              </a:rPr>
              <a:t>。</a:t>
            </a:r>
            <a:endParaRPr lang="zh-CN" altLang="en-US" sz="2000" dirty="0">
              <a:latin typeface="微软雅黑" charset="-122"/>
              <a:ea typeface="微软雅黑"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42459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组件的接口表示法</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82064" y="1162987"/>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671514" y="4375299"/>
            <a:ext cx="4938775" cy="1631216"/>
          </a:xfrm>
          <a:prstGeom prst="rect">
            <a:avLst/>
          </a:prstGeom>
          <a:noFill/>
        </p:spPr>
        <p:txBody>
          <a:bodyPr wrap="square" rtlCol="0">
            <a:spAutoFit/>
          </a:bodyPr>
          <a:lstStyle/>
          <a:p>
            <a:pPr marL="342900" indent="-342900">
              <a:buFont typeface="Arial" charset="0"/>
              <a:buChar char="•"/>
            </a:pPr>
            <a:r>
              <a:rPr lang="zh-CN" altLang="en-US" sz="2000" dirty="0" smtClean="0">
                <a:latin typeface="微软雅黑" charset="-122"/>
                <a:ea typeface="微软雅黑" charset="-122"/>
              </a:rPr>
              <a:t>可以用一个</a:t>
            </a:r>
            <a:r>
              <a:rPr lang="zh-CN" altLang="en-US" sz="2000" dirty="0">
                <a:solidFill>
                  <a:schemeClr val="accent2"/>
                </a:solidFill>
                <a:latin typeface="微软雅黑" charset="-122"/>
                <a:ea typeface="微软雅黑" charset="-122"/>
              </a:rPr>
              <a:t>小圆圈</a:t>
            </a:r>
            <a:r>
              <a:rPr lang="zh-CN" altLang="en-US" sz="2000" dirty="0" smtClean="0">
                <a:latin typeface="微软雅黑" charset="-122"/>
                <a:ea typeface="微软雅黑" charset="-122"/>
              </a:rPr>
              <a:t>来代表</a:t>
            </a:r>
            <a:r>
              <a:rPr lang="zh-CN" altLang="en-US" sz="2000" dirty="0">
                <a:solidFill>
                  <a:schemeClr val="accent2"/>
                </a:solidFill>
                <a:latin typeface="微软雅黑" charset="-122"/>
                <a:ea typeface="微软雅黑" charset="-122"/>
              </a:rPr>
              <a:t>接口</a:t>
            </a:r>
            <a:r>
              <a:rPr lang="zh-CN" altLang="en-US" sz="2000" dirty="0" smtClean="0">
                <a:latin typeface="微软雅黑" charset="-122"/>
                <a:ea typeface="微软雅黑" charset="-122"/>
              </a:rPr>
              <a:t>，用实线和</a:t>
            </a:r>
            <a:r>
              <a:rPr lang="zh-CN" altLang="en-US" sz="2000" dirty="0" smtClean="0">
                <a:solidFill>
                  <a:schemeClr val="accent2"/>
                </a:solidFill>
                <a:latin typeface="微软雅黑" charset="-122"/>
                <a:ea typeface="微软雅黑" charset="-122"/>
              </a:rPr>
              <a:t>组件</a:t>
            </a:r>
            <a:r>
              <a:rPr lang="zh-CN" altLang="en-US" sz="2000" dirty="0" smtClean="0">
                <a:latin typeface="微软雅黑" charset="-122"/>
                <a:ea typeface="微软雅黑" charset="-122"/>
              </a:rPr>
              <a:t>连接起来，实现代表的是实现关系。（图中的组件名称是字典，该组件向外提供两个接口，即两个服务，拼写检查和同义词）</a:t>
            </a:r>
            <a:endParaRPr lang="zh-CN" altLang="en-US" sz="2000" dirty="0">
              <a:latin typeface="微软雅黑" charset="-122"/>
              <a:ea typeface="微软雅黑" charset="-122"/>
            </a:endParaRPr>
          </a:p>
        </p:txBody>
      </p:sp>
      <p:pic>
        <p:nvPicPr>
          <p:cNvPr id="4" name="图片 3"/>
          <p:cNvPicPr>
            <a:picLocks noChangeAspect="1"/>
          </p:cNvPicPr>
          <p:nvPr/>
        </p:nvPicPr>
        <p:blipFill>
          <a:blip r:embed="rId2"/>
          <a:stretch>
            <a:fillRect/>
          </a:stretch>
        </p:blipFill>
        <p:spPr>
          <a:xfrm>
            <a:off x="5950854" y="4375299"/>
            <a:ext cx="3599546" cy="1899469"/>
          </a:xfrm>
          <a:prstGeom prst="rect">
            <a:avLst/>
          </a:prstGeom>
        </p:spPr>
      </p:pic>
      <p:pic>
        <p:nvPicPr>
          <p:cNvPr id="5" name="图片 4"/>
          <p:cNvPicPr>
            <a:picLocks noChangeAspect="1"/>
          </p:cNvPicPr>
          <p:nvPr/>
        </p:nvPicPr>
        <p:blipFill>
          <a:blip r:embed="rId3"/>
          <a:stretch>
            <a:fillRect/>
          </a:stretch>
        </p:blipFill>
        <p:spPr>
          <a:xfrm>
            <a:off x="6095997" y="2093880"/>
            <a:ext cx="5670550" cy="2073801"/>
          </a:xfrm>
          <a:prstGeom prst="rect">
            <a:avLst/>
          </a:prstGeom>
        </p:spPr>
      </p:pic>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74396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关系</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9" name="组 8"/>
          <p:cNvGrpSpPr/>
          <p:nvPr/>
        </p:nvGrpSpPr>
        <p:grpSpPr>
          <a:xfrm>
            <a:off x="0" y="908184"/>
            <a:ext cx="10001825" cy="2925396"/>
            <a:chOff x="1246188" y="5367674"/>
            <a:chExt cx="10001825" cy="2925396"/>
          </a:xfrm>
        </p:grpSpPr>
        <p:sp>
          <p:nvSpPr>
            <p:cNvPr id="10" name="文本框 6"/>
            <p:cNvSpPr txBox="1">
              <a:spLocks noChangeArrowheads="1"/>
            </p:cNvSpPr>
            <p:nvPr/>
          </p:nvSpPr>
          <p:spPr bwMode="auto">
            <a:xfrm>
              <a:off x="1246188" y="5367674"/>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sz="2000" dirty="0">
                <a:solidFill>
                  <a:schemeClr val="accent2"/>
                </a:solidFill>
                <a:latin typeface="微软雅黑" charset="-122"/>
                <a:ea typeface="微软雅黑" charset="-122"/>
              </a:endParaRPr>
            </a:p>
          </p:txBody>
        </p:sp>
        <p:sp>
          <p:nvSpPr>
            <p:cNvPr id="11" name="文本框 7"/>
            <p:cNvSpPr txBox="1">
              <a:spLocks noChangeArrowheads="1"/>
            </p:cNvSpPr>
            <p:nvPr/>
          </p:nvSpPr>
          <p:spPr bwMode="auto">
            <a:xfrm>
              <a:off x="3436357" y="7585184"/>
              <a:ext cx="78116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spc="10" dirty="0">
                  <a:latin typeface="+mn-lt"/>
                  <a:ea typeface="+mn-ea"/>
                </a:rPr>
                <a:t>关系是事物之间的</a:t>
              </a:r>
              <a:r>
                <a:rPr lang="zh-CN" altLang="en-US" sz="2000" spc="10" dirty="0">
                  <a:solidFill>
                    <a:schemeClr val="accent2"/>
                  </a:solidFill>
                  <a:latin typeface="微软雅黑" charset="-122"/>
                  <a:ea typeface="微软雅黑" charset="-122"/>
                </a:rPr>
                <a:t>联系</a:t>
              </a:r>
              <a:r>
                <a:rPr lang="zh-CN" altLang="en-US" sz="2000" spc="10" dirty="0">
                  <a:latin typeface="+mn-lt"/>
                  <a:ea typeface="+mn-ea"/>
                </a:rPr>
                <a:t>，在面向对象的建模中，最重要的关系是</a:t>
              </a:r>
              <a:r>
                <a:rPr lang="zh-CN" altLang="en-US" sz="2000" spc="10" dirty="0">
                  <a:solidFill>
                    <a:schemeClr val="accent2"/>
                  </a:solidFill>
                  <a:latin typeface="微软雅黑" charset="-122"/>
                  <a:ea typeface="微软雅黑" charset="-122"/>
                </a:rPr>
                <a:t>依赖、泛化、关联和实现</a:t>
              </a:r>
              <a:r>
                <a:rPr lang="zh-CN" altLang="en-US" sz="2000" spc="10" dirty="0" smtClean="0">
                  <a:latin typeface="+mn-lt"/>
                  <a:ea typeface="+mn-ea"/>
                </a:rPr>
                <a:t>。但构建图中使用最多的是</a:t>
              </a:r>
              <a:r>
                <a:rPr lang="zh-CN" altLang="en-US" sz="2000" spc="10" dirty="0">
                  <a:solidFill>
                    <a:schemeClr val="accent2"/>
                  </a:solidFill>
                  <a:latin typeface="微软雅黑" charset="-122"/>
                  <a:ea typeface="微软雅黑" charset="-122"/>
                </a:rPr>
                <a:t>依赖</a:t>
              </a:r>
              <a:r>
                <a:rPr lang="zh-CN" altLang="en-US" sz="2000" spc="10" dirty="0" smtClean="0">
                  <a:latin typeface="+mn-lt"/>
                  <a:ea typeface="+mn-ea"/>
                </a:rPr>
                <a:t>和</a:t>
              </a:r>
              <a:r>
                <a:rPr lang="zh-CN" altLang="en-US" sz="2000" spc="10" dirty="0">
                  <a:solidFill>
                    <a:schemeClr val="accent2"/>
                  </a:solidFill>
                  <a:latin typeface="微软雅黑" charset="-122"/>
                  <a:ea typeface="微软雅黑" charset="-122"/>
                </a:rPr>
                <a:t>实现</a:t>
              </a:r>
              <a:r>
                <a:rPr lang="zh-CN" altLang="en-US" sz="2000" spc="10" dirty="0" smtClean="0">
                  <a:latin typeface="+mn-lt"/>
                  <a:ea typeface="+mn-ea"/>
                </a:rPr>
                <a:t>关系。</a:t>
              </a:r>
              <a:endParaRPr lang="zh-CN" altLang="en-US" sz="2000" spc="10" dirty="0">
                <a:latin typeface="+mn-lt"/>
                <a:ea typeface="+mn-ea"/>
              </a:endParaRPr>
            </a:p>
          </p:txBody>
        </p:sp>
      </p:grpSp>
      <p:sp>
        <p:nvSpPr>
          <p:cNvPr id="15"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888215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关系</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0" name="文本框 6"/>
          <p:cNvSpPr txBox="1">
            <a:spLocks noChangeArrowheads="1"/>
          </p:cNvSpPr>
          <p:nvPr/>
        </p:nvSpPr>
        <p:spPr bwMode="auto">
          <a:xfrm>
            <a:off x="0" y="908184"/>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sz="2000" dirty="0">
              <a:solidFill>
                <a:schemeClr val="accent2"/>
              </a:solidFill>
              <a:latin typeface="微软雅黑" charset="-122"/>
              <a:ea typeface="微软雅黑" charset="-122"/>
            </a:endParaRPr>
          </a:p>
        </p:txBody>
      </p:sp>
      <p:sp>
        <p:nvSpPr>
          <p:cNvPr id="3" name="矩形 2"/>
          <p:cNvSpPr/>
          <p:nvPr/>
        </p:nvSpPr>
        <p:spPr>
          <a:xfrm>
            <a:off x="338137" y="2403698"/>
            <a:ext cx="5365977" cy="1015663"/>
          </a:xfrm>
          <a:prstGeom prst="rect">
            <a:avLst/>
          </a:prstGeom>
        </p:spPr>
        <p:txBody>
          <a:bodyPr wrap="square">
            <a:spAutoFit/>
          </a:bodyPr>
          <a:lstStyle/>
          <a:p>
            <a:pPr marL="285750" indent="-285750">
              <a:buFont typeface="Arial" charset="0"/>
              <a:buChar char="•"/>
            </a:pPr>
            <a:r>
              <a:rPr lang="en-US" altLang="zh-CN" spc="10" dirty="0"/>
              <a:t> </a:t>
            </a:r>
            <a:r>
              <a:rPr lang="zh-CN" altLang="en-US" sz="2000" spc="10" dirty="0"/>
              <a:t>依赖关系：是指组件依赖外部提供的</a:t>
            </a:r>
            <a:r>
              <a:rPr lang="zh-CN" altLang="en-US" sz="2000" spc="10" dirty="0" smtClean="0"/>
              <a:t>服务（</a:t>
            </a:r>
            <a:r>
              <a:rPr lang="zh-CN" altLang="en-US" sz="2000" spc="10" dirty="0"/>
              <a:t>由组件到接口）。构建图中的依赖关系使用虚线表示</a:t>
            </a:r>
            <a:r>
              <a:rPr lang="zh-CN" altLang="en-US" spc="10" dirty="0" smtClean="0"/>
              <a:t>。</a:t>
            </a:r>
            <a:endParaRPr lang="zh-CN" altLang="en-US" dirty="0"/>
          </a:p>
        </p:txBody>
      </p:sp>
      <p:sp>
        <p:nvSpPr>
          <p:cNvPr id="4" name="文本框 3"/>
          <p:cNvSpPr txBox="1"/>
          <p:nvPr/>
        </p:nvSpPr>
        <p:spPr>
          <a:xfrm>
            <a:off x="388938" y="4589063"/>
            <a:ext cx="5330698" cy="1015663"/>
          </a:xfrm>
          <a:prstGeom prst="rect">
            <a:avLst/>
          </a:prstGeom>
          <a:noFill/>
        </p:spPr>
        <p:txBody>
          <a:bodyPr wrap="square" rtlCol="0">
            <a:spAutoFit/>
          </a:bodyPr>
          <a:lstStyle/>
          <a:p>
            <a:pPr marL="285750" indent="-285750">
              <a:buFont typeface="Arial" charset="0"/>
              <a:buChar char="•"/>
            </a:pPr>
            <a:r>
              <a:rPr lang="zh-CN" altLang="en-US" sz="2000" spc="10" dirty="0"/>
              <a:t>实现关系：是指组件向外提供的服务。实现关系使用实线表示。实现关系多用于接口和组件之间。组件可以实现接口。</a:t>
            </a:r>
            <a:endParaRPr lang="zh-CN" altLang="en-US" sz="2000" spc="10" dirty="0"/>
          </a:p>
        </p:txBody>
      </p:sp>
      <p:sp>
        <p:nvSpPr>
          <p:cNvPr id="15"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2"/>
          <a:stretch>
            <a:fillRect/>
          </a:stretch>
        </p:blipFill>
        <p:spPr>
          <a:xfrm>
            <a:off x="5515429" y="2107869"/>
            <a:ext cx="6024336" cy="1729530"/>
          </a:xfrm>
          <a:prstGeom prst="rect">
            <a:avLst/>
          </a:prstGeom>
        </p:spPr>
      </p:pic>
      <p:pic>
        <p:nvPicPr>
          <p:cNvPr id="6" name="图片 5"/>
          <p:cNvPicPr>
            <a:picLocks noChangeAspect="1"/>
          </p:cNvPicPr>
          <p:nvPr/>
        </p:nvPicPr>
        <p:blipFill>
          <a:blip r:embed="rId3"/>
          <a:stretch>
            <a:fillRect/>
          </a:stretch>
        </p:blipFill>
        <p:spPr>
          <a:xfrm>
            <a:off x="5663747" y="4557929"/>
            <a:ext cx="5727700" cy="1574800"/>
          </a:xfrm>
          <a:prstGeom prst="rect">
            <a:avLst/>
          </a:prstGeom>
        </p:spPr>
      </p:pic>
    </p:spTree>
    <p:extLst>
      <p:ext uri="{BB962C8B-B14F-4D97-AF65-F5344CB8AC3E}">
        <p14:creationId xmlns:p14="http://schemas.microsoft.com/office/powerpoint/2010/main" val="11260731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4324745" y="2665598"/>
            <a:ext cx="62031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000" dirty="0">
                <a:latin typeface="微软雅黑" charset="-122"/>
                <a:ea typeface="微软雅黑" charset="-122"/>
              </a:rPr>
              <a:t>对</a:t>
            </a:r>
            <a:r>
              <a:rPr lang="zh-CN" altLang="en-US" sz="2000" dirty="0">
                <a:latin typeface="微软雅黑" charset="-122"/>
                <a:ea typeface="微软雅黑" charset="-122"/>
              </a:rPr>
              <a:t>系统中的组件建模；</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定义相关接口提供的接口；</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对他们件的关系建模；</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对建模的结果进行精化</a:t>
            </a:r>
            <a:r>
              <a:rPr lang="zh-CN" altLang="en-US" sz="2000" dirty="0">
                <a:latin typeface="微软雅黑" charset="-122"/>
                <a:ea typeface="微软雅黑" charset="-122"/>
              </a:rPr>
              <a:t>和细化</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构件图建模及绘图的步骤</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58108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4324745" y="2665598"/>
            <a:ext cx="62031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000" dirty="0" smtClean="0">
                <a:latin typeface="微软雅黑" charset="-122"/>
                <a:ea typeface="微软雅黑" charset="-122"/>
              </a:rPr>
              <a:t>对源代码建模</a:t>
            </a:r>
            <a:endParaRPr lang="en-US" altLang="zh-CN" sz="2000" dirty="0" smtClean="0">
              <a:latin typeface="微软雅黑" charset="-122"/>
              <a:ea typeface="微软雅黑"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对可执行体的发布建模</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对物理数据库建模</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对可适应的系统建模</a:t>
            </a:r>
            <a:endParaRPr lang="en-US" altLang="zh-CN" sz="2000" dirty="0" smtClean="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构件图的几种使用方法</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48732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3613545" y="1233496"/>
            <a:ext cx="5051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对源代码建模要遵循如下的策略</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500062" y="2364213"/>
            <a:ext cx="5975869" cy="3785652"/>
          </a:xfrm>
          <a:prstGeom prst="rect">
            <a:avLst/>
          </a:prstGeom>
        </p:spPr>
        <p:txBody>
          <a:bodyPr wrap="square">
            <a:spAutoFit/>
          </a:bodyPr>
          <a:lstStyle/>
          <a:p>
            <a:pPr marL="342900" indent="-342900">
              <a:buFont typeface="Arial" charset="0"/>
              <a:buChar char="•"/>
            </a:pPr>
            <a:r>
              <a:rPr lang="zh-CN" altLang="en-US" sz="2000" spc="10" dirty="0"/>
              <a:t>在</a:t>
            </a:r>
            <a:r>
              <a:rPr lang="zh-CN" altLang="en-US" sz="2000" spc="10" dirty="0"/>
              <a:t>正向工程或逆向工程中应该识别出感兴趣的相关源码和文件集合，把他们建模成为已被构造型化为文件的</a:t>
            </a:r>
            <a:r>
              <a:rPr lang="zh-CN" altLang="en-US" sz="2000" spc="10" dirty="0"/>
              <a:t>构建</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对于</a:t>
            </a:r>
            <a:r>
              <a:rPr lang="zh-CN" altLang="en-US" sz="2000" spc="10" dirty="0"/>
              <a:t>较大的系统我们应该用包来显示这些源代码文件的</a:t>
            </a:r>
            <a:r>
              <a:rPr lang="zh-CN" altLang="en-US" sz="2000" spc="10" dirty="0"/>
              <a:t>分组</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在</a:t>
            </a:r>
            <a:r>
              <a:rPr lang="zh-CN" altLang="en-US" sz="2000" spc="10" dirty="0"/>
              <a:t>对源代码建模时，还要考虑给出一个标记值，用它</a:t>
            </a:r>
            <a:r>
              <a:rPr lang="zh-CN" altLang="en-US" sz="2000" spc="10" dirty="0"/>
              <a:t>指出源代码文件的版本号</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用依赖关系对这些文件之间的编译依赖关系进行建模。</a:t>
            </a:r>
            <a:endParaRPr lang="zh-CN" altLang="en-US" sz="2000" spc="10" dirty="0"/>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a:off x="6475931" y="1695161"/>
            <a:ext cx="6430749" cy="4416590"/>
          </a:xfrm>
          <a:prstGeom prst="rect">
            <a:avLst/>
          </a:prstGeom>
        </p:spPr>
      </p:pic>
    </p:spTree>
    <p:extLst>
      <p:ext uri="{BB962C8B-B14F-4D97-AF65-F5344CB8AC3E}">
        <p14:creationId xmlns:p14="http://schemas.microsoft.com/office/powerpoint/2010/main" val="1710367546"/>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2916859" y="1318110"/>
            <a:ext cx="6270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对可执行体的发布建模要遵循如下的策略</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3" name="矩形 2"/>
          <p:cNvSpPr/>
          <p:nvPr/>
        </p:nvSpPr>
        <p:spPr>
          <a:xfrm>
            <a:off x="3004201" y="2383148"/>
            <a:ext cx="6096000" cy="4093428"/>
          </a:xfrm>
          <a:prstGeom prst="rect">
            <a:avLst/>
          </a:prstGeom>
        </p:spPr>
        <p:txBody>
          <a:bodyPr>
            <a:spAutoFit/>
          </a:bodyPr>
          <a:lstStyle/>
          <a:p>
            <a:pPr marL="285750" indent="-285750">
              <a:buFont typeface="Arial" charset="0"/>
              <a:buChar char="•"/>
            </a:pPr>
            <a:r>
              <a:rPr lang="zh-CN" altLang="en-US" sz="2000" spc="10" dirty="0"/>
              <a:t>识别</a:t>
            </a:r>
            <a:r>
              <a:rPr lang="zh-CN" altLang="en-US" sz="2000" spc="10" dirty="0"/>
              <a:t>你想建模的构件集合通常应该包括一个节点的一部分或者是全部</a:t>
            </a:r>
            <a:r>
              <a:rPr lang="zh-CN" altLang="en-US" sz="2000" spc="10" dirty="0" smtClean="0"/>
              <a:t>构件。</a:t>
            </a:r>
            <a:endParaRPr lang="en-US" altLang="zh-CN" sz="2000" spc="10" dirty="0" smtClean="0"/>
          </a:p>
          <a:p>
            <a:pPr marL="285750" indent="-285750">
              <a:buFont typeface="Arial" charset="0"/>
              <a:buChar char="•"/>
            </a:pPr>
            <a:endParaRPr lang="en-US" altLang="zh-CN" sz="2000" spc="10" dirty="0"/>
          </a:p>
          <a:p>
            <a:pPr marL="285750" indent="-285750">
              <a:buFont typeface="Arial" charset="0"/>
              <a:buChar char="•"/>
            </a:pPr>
            <a:r>
              <a:rPr lang="zh-CN" altLang="en-US" sz="2000" spc="10" dirty="0"/>
              <a:t>考虑</a:t>
            </a:r>
            <a:r>
              <a:rPr lang="zh-CN" altLang="en-US" sz="2000" spc="10" dirty="0"/>
              <a:t>集合中各构件的构造型对于大多数系统你会发现少量的不同种类的构件比如可执行体，链接库，表，文件和文档等等。可以利用UML的扩展机制对这些构造型提供可视化的提示</a:t>
            </a:r>
            <a:r>
              <a:rPr lang="zh-CN" altLang="en-US" sz="2000" spc="10" dirty="0" smtClean="0"/>
              <a:t>。</a:t>
            </a:r>
            <a:endParaRPr lang="en-US" altLang="zh-CN" sz="2000" spc="10" dirty="0" smtClean="0"/>
          </a:p>
          <a:p>
            <a:pPr marL="285750" indent="-285750">
              <a:buFont typeface="Arial" charset="0"/>
              <a:buChar char="•"/>
            </a:pPr>
            <a:endParaRPr lang="en-US" altLang="zh-CN" sz="2000" spc="10" dirty="0"/>
          </a:p>
          <a:p>
            <a:pPr marL="285750" indent="-285750">
              <a:buFont typeface="Arial" charset="0"/>
              <a:buChar char="•"/>
            </a:pPr>
            <a:r>
              <a:rPr lang="zh-CN" altLang="en-US" sz="2000" spc="10" dirty="0"/>
              <a:t>发布</a:t>
            </a:r>
            <a:r>
              <a:rPr lang="zh-CN" altLang="en-US" sz="2000" spc="10" dirty="0"/>
              <a:t>EXE时，对集合中的某个构件，考虑他们之间的相邻关系，多数情况下会涉及到接口，这些接口就由某些构件释出，或者由其他构件来引入，如果需要指明系统中的接缝，就应该显示的对这些接口进行建模</a:t>
            </a:r>
            <a:r>
              <a:rPr lang="zh-CN" altLang="en-US" sz="2000" spc="10" dirty="0"/>
              <a:t>。</a:t>
            </a:r>
            <a:endParaRPr lang="zh-CN" altLang="en-US" sz="2000" spc="10" dirty="0"/>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63423235"/>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2916859" y="1318110"/>
            <a:ext cx="6270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b="1" dirty="0">
                <a:solidFill>
                  <a:srgbClr val="F77258"/>
                </a:solidFill>
                <a:latin typeface="微软雅黑" panose="020B0503020204020204" pitchFamily="34" charset="-122"/>
                <a:ea typeface="微软雅黑" panose="020B0503020204020204" pitchFamily="34" charset="-122"/>
              </a:rPr>
              <a:t>构造良好的构件图必须满足的几个要求：</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 name="文本框 2"/>
          <p:cNvSpPr txBox="1">
            <a:spLocks noChangeArrowheads="1"/>
          </p:cNvSpPr>
          <p:nvPr/>
        </p:nvSpPr>
        <p:spPr bwMode="auto">
          <a:xfrm>
            <a:off x="1300843" y="2367417"/>
            <a:ext cx="10783721"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marL="285750" indent="-285750">
              <a:buFont typeface="Arial" charset="0"/>
              <a:buChar char="•"/>
            </a:pPr>
            <a:r>
              <a:rPr lang="zh-CN" altLang="en-US" sz="2000" spc="10" dirty="0">
                <a:latin typeface="+mn-lt"/>
                <a:ea typeface="+mn-ea"/>
              </a:rPr>
              <a:t>侧重于描述系统的一个层面而不是全局</a:t>
            </a:r>
          </a:p>
          <a:p>
            <a:pPr marL="285750" indent="-285750">
              <a:buFont typeface="Arial" charset="0"/>
              <a:buChar char="•"/>
            </a:pPr>
            <a:endParaRPr lang="en-US" altLang="zh-CN" sz="2000" spc="10" dirty="0">
              <a:latin typeface="+mn-lt"/>
              <a:ea typeface="+mn-ea"/>
            </a:endParaRPr>
          </a:p>
          <a:p>
            <a:pPr marL="285750" indent="-285750">
              <a:buFont typeface="Arial" charset="0"/>
              <a:buChar char="•"/>
            </a:pPr>
            <a:r>
              <a:rPr lang="zh-CN" altLang="en-US" sz="2000" spc="10" dirty="0">
                <a:latin typeface="+mn-lt"/>
                <a:ea typeface="+mn-ea"/>
              </a:rPr>
              <a:t>要包含对于理解这一方面哪些是必要的模型元素，只抓主体而不是次要的</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图形</a:t>
            </a:r>
            <a:r>
              <a:rPr lang="zh-CN" altLang="en-US" sz="2000" spc="10" dirty="0">
                <a:latin typeface="+mn-lt"/>
                <a:ea typeface="+mn-ea"/>
              </a:rPr>
              <a:t>不能过于简化，以至于读者不会产生误解</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为</a:t>
            </a:r>
            <a:r>
              <a:rPr lang="zh-CN" altLang="en-US" sz="2000" spc="10" dirty="0">
                <a:latin typeface="+mn-lt"/>
                <a:ea typeface="+mn-ea"/>
              </a:rPr>
              <a:t>构件图要取一个能表明意图的名称</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空间</a:t>
            </a:r>
            <a:r>
              <a:rPr lang="zh-CN" altLang="en-US" sz="2000" spc="10" dirty="0">
                <a:latin typeface="+mn-lt"/>
                <a:ea typeface="+mn-ea"/>
              </a:rPr>
              <a:t>摆放上要合理组织元素，使得语义上接近的事物的物理位置比较接近</a:t>
            </a:r>
          </a:p>
          <a:p>
            <a:pPr marL="285750" indent="-285750">
              <a:buFont typeface="Arial" charset="0"/>
              <a:buChar char="•"/>
            </a:pPr>
            <a:endParaRPr lang="en-US" altLang="zh-CN" sz="2000" spc="10" dirty="0">
              <a:latin typeface="+mn-lt"/>
              <a:ea typeface="+mn-ea"/>
            </a:endParaRPr>
          </a:p>
          <a:p>
            <a:pPr marL="285750" indent="-285750">
              <a:buFont typeface="Arial" charset="0"/>
              <a:buChar char="•"/>
            </a:pPr>
            <a:r>
              <a:rPr lang="zh-CN" altLang="en-US" sz="2000" spc="10" dirty="0">
                <a:latin typeface="+mn-lt"/>
                <a:ea typeface="+mn-ea"/>
              </a:rPr>
              <a:t>谨慎</a:t>
            </a:r>
            <a:r>
              <a:rPr lang="zh-CN" altLang="en-US" sz="2000" spc="10" dirty="0">
                <a:latin typeface="+mn-lt"/>
                <a:ea typeface="+mn-ea"/>
              </a:rPr>
              <a:t>采用构造型化元素，为你的项目或者组织选择尽量少用的通用图标，使得他们保持一致</a:t>
            </a:r>
          </a:p>
        </p:txBody>
      </p:sp>
    </p:spTree>
    <p:extLst>
      <p:ext uri="{BB962C8B-B14F-4D97-AF65-F5344CB8AC3E}">
        <p14:creationId xmlns:p14="http://schemas.microsoft.com/office/powerpoint/2010/main" val="7595611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2916859" y="1318110"/>
            <a:ext cx="6270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b="1" dirty="0" smtClean="0">
                <a:solidFill>
                  <a:srgbClr val="F77258"/>
                </a:solidFill>
                <a:latin typeface="微软雅黑" panose="020B0503020204020204" pitchFamily="34" charset="-122"/>
                <a:ea typeface="微软雅黑" panose="020B0503020204020204" pitchFamily="34" charset="-122"/>
              </a:rPr>
              <a:t>问题：</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223658" y="2801258"/>
            <a:ext cx="2723823" cy="369332"/>
          </a:xfrm>
          <a:prstGeom prst="rect">
            <a:avLst/>
          </a:prstGeom>
          <a:noFill/>
        </p:spPr>
        <p:txBody>
          <a:bodyPr wrap="none" rtlCol="0">
            <a:spAutoFit/>
          </a:bodyPr>
          <a:lstStyle/>
          <a:p>
            <a:r>
              <a:rPr kumimoji="1" lang="zh-CN" altLang="en-US" dirty="0" smtClean="0"/>
              <a:t>请说出两条构件图的优点</a:t>
            </a:r>
            <a:endParaRPr kumimoji="1" lang="zh-CN" altLang="en-US" dirty="0"/>
          </a:p>
        </p:txBody>
      </p:sp>
    </p:spTree>
    <p:extLst>
      <p:ext uri="{BB962C8B-B14F-4D97-AF65-F5344CB8AC3E}">
        <p14:creationId xmlns:p14="http://schemas.microsoft.com/office/powerpoint/2010/main" val="134195568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8" y="2753707"/>
            <a:ext cx="7758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t> </a:t>
            </a:r>
            <a:r>
              <a:rPr lang="zh-CN" altLang="en-US" sz="2000" dirty="0"/>
              <a:t>构件</a:t>
            </a:r>
            <a:r>
              <a:rPr lang="zh-CN" altLang="en-US" sz="2000" dirty="0" smtClean="0"/>
              <a:t>图用于静态建模，是</a:t>
            </a:r>
            <a:r>
              <a:rPr lang="zh-CN" altLang="en-US" sz="2000" dirty="0"/>
              <a:t>对面向对象系统的物理方面建模时使用的两种图之一，用于描述</a:t>
            </a:r>
            <a:r>
              <a:rPr lang="zh-CN" altLang="en-US" sz="2000" b="1" dirty="0">
                <a:solidFill>
                  <a:schemeClr val="accent2"/>
                </a:solidFill>
              </a:rPr>
              <a:t>软件组件</a:t>
            </a:r>
            <a:r>
              <a:rPr lang="zh-CN" altLang="en-US" sz="2000" dirty="0"/>
              <a:t>及</a:t>
            </a:r>
            <a:r>
              <a:rPr lang="zh-CN" altLang="en-US" sz="2000" b="1" dirty="0">
                <a:solidFill>
                  <a:schemeClr val="accent2"/>
                </a:solidFill>
              </a:rPr>
              <a:t>组件之间</a:t>
            </a:r>
            <a:r>
              <a:rPr lang="zh-CN" altLang="en-US" sz="2000" dirty="0"/>
              <a:t>的</a:t>
            </a:r>
            <a:r>
              <a:rPr lang="zh-CN" altLang="en-US" sz="2000" b="1" dirty="0">
                <a:solidFill>
                  <a:schemeClr val="accent2"/>
                </a:solidFill>
              </a:rPr>
              <a:t>组织</a:t>
            </a:r>
            <a:r>
              <a:rPr lang="zh-CN" altLang="en-US" sz="2000" b="1" dirty="0">
                <a:solidFill>
                  <a:schemeClr val="accent2"/>
                </a:solidFill>
              </a:rPr>
              <a:t>和依赖</a:t>
            </a:r>
            <a:r>
              <a:rPr lang="zh-CN" altLang="en-US" sz="2000" b="1" dirty="0">
                <a:solidFill>
                  <a:schemeClr val="accent2"/>
                </a:solidFill>
              </a:rPr>
              <a:t>关系</a:t>
            </a:r>
            <a:r>
              <a:rPr lang="zh-CN" altLang="en-US" sz="2000" dirty="0"/>
              <a:t>。</a:t>
            </a:r>
            <a:endParaRPr lang="zh-CN" altLang="en-US" sz="2000" dirty="0"/>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概述</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4352428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639050" y="93602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优点</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67547" y="7394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9" name="矩形 7"/>
          <p:cNvSpPr>
            <a:spLocks noChangeArrowheads="1"/>
          </p:cNvSpPr>
          <p:nvPr/>
        </p:nvSpPr>
        <p:spPr bwMode="auto">
          <a:xfrm>
            <a:off x="4493908" y="2298472"/>
            <a:ext cx="5100638"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帮助客户理解最终的系统结构。</a:t>
            </a:r>
          </a:p>
        </p:txBody>
      </p:sp>
      <p:sp>
        <p:nvSpPr>
          <p:cNvPr id="10" name="矩形 11"/>
          <p:cNvSpPr>
            <a:spLocks noChangeArrowheads="1"/>
          </p:cNvSpPr>
          <p:nvPr/>
        </p:nvSpPr>
        <p:spPr bwMode="auto">
          <a:xfrm>
            <a:off x="4493907" y="3965687"/>
            <a:ext cx="5100638"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帮助开发组的其他人员理解系统</a:t>
            </a:r>
          </a:p>
        </p:txBody>
      </p:sp>
      <p:sp>
        <p:nvSpPr>
          <p:cNvPr id="11" name="矩形 21"/>
          <p:cNvSpPr>
            <a:spLocks noChangeArrowheads="1"/>
          </p:cNvSpPr>
          <p:nvPr/>
        </p:nvSpPr>
        <p:spPr bwMode="auto">
          <a:xfrm>
            <a:off x="4493908" y="3083491"/>
            <a:ext cx="510063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使开发工作有一个明确的目标。</a:t>
            </a:r>
          </a:p>
        </p:txBody>
      </p:sp>
      <p:sp>
        <p:nvSpPr>
          <p:cNvPr id="12" name="矩形 25"/>
          <p:cNvSpPr>
            <a:spLocks noChangeArrowheads="1"/>
          </p:cNvSpPr>
          <p:nvPr/>
        </p:nvSpPr>
        <p:spPr bwMode="auto">
          <a:xfrm>
            <a:off x="4493908" y="4847883"/>
            <a:ext cx="5100637" cy="46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solidFill>
                  <a:schemeClr val="accent2"/>
                </a:solidFill>
                <a:latin typeface="微软雅黑" charset="-122"/>
                <a:ea typeface="微软雅黑" charset="-122"/>
              </a:rPr>
              <a:t>复用软件组件</a:t>
            </a:r>
            <a:r>
              <a:rPr lang="zh-CN" altLang="en-US" sz="2000" dirty="0" smtClean="0">
                <a:solidFill>
                  <a:schemeClr val="accent2"/>
                </a:solidFill>
                <a:latin typeface="微软雅黑" charset="-122"/>
                <a:ea typeface="微软雅黑" charset="-122"/>
              </a:rPr>
              <a:t>。</a:t>
            </a:r>
            <a:endParaRPr lang="zh-CN" altLang="en-US" sz="2000" dirty="0">
              <a:solidFill>
                <a:schemeClr val="accent2"/>
              </a:solidFill>
              <a:latin typeface="微软雅黑" charset="-122"/>
              <a:ea typeface="微软雅黑" charset="-122"/>
            </a:endParaRPr>
          </a:p>
        </p:txBody>
      </p:sp>
      <p:sp>
        <p:nvSpPr>
          <p:cNvPr id="1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40480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1932960"/>
            <a:ext cx="7758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微软雅黑" charset="-122"/>
                <a:ea typeface="微软雅黑" charset="-122"/>
              </a:rPr>
              <a:t>构件图的组成元素包括</a:t>
            </a:r>
            <a:r>
              <a:rPr lang="zh-CN" altLang="en-US" sz="2000" dirty="0">
                <a:solidFill>
                  <a:schemeClr val="accent2"/>
                </a:solidFill>
                <a:latin typeface="微软雅黑" charset="-122"/>
                <a:ea typeface="微软雅黑" charset="-122"/>
              </a:rPr>
              <a:t>组件</a:t>
            </a:r>
            <a:r>
              <a:rPr lang="zh-CN" altLang="en-US" sz="2000" dirty="0">
                <a:latin typeface="微软雅黑" charset="-122"/>
                <a:ea typeface="微软雅黑" charset="-122"/>
              </a:rPr>
              <a:t>、</a:t>
            </a:r>
            <a:r>
              <a:rPr lang="zh-CN" altLang="en-US" sz="2000" dirty="0">
                <a:solidFill>
                  <a:schemeClr val="accent2"/>
                </a:solidFill>
                <a:latin typeface="微软雅黑" charset="-122"/>
                <a:ea typeface="微软雅黑" charset="-122"/>
              </a:rPr>
              <a:t>接口</a:t>
            </a:r>
            <a:r>
              <a:rPr lang="zh-CN" altLang="en-US" sz="2000" dirty="0">
                <a:latin typeface="微软雅黑" charset="-122"/>
                <a:ea typeface="微软雅黑" charset="-122"/>
              </a:rPr>
              <a:t>和</a:t>
            </a:r>
            <a:r>
              <a:rPr lang="zh-CN" altLang="en-US" sz="2000" dirty="0">
                <a:solidFill>
                  <a:schemeClr val="accent2"/>
                </a:solidFill>
                <a:latin typeface="微软雅黑" charset="-122"/>
                <a:ea typeface="微软雅黑" charset="-122"/>
              </a:rPr>
              <a:t>关系</a:t>
            </a:r>
            <a:r>
              <a:rPr lang="zh-CN" altLang="en-US" sz="2000" dirty="0">
                <a:latin typeface="微软雅黑" charset="-122"/>
                <a:ea typeface="微软雅黑" charset="-122"/>
              </a:rPr>
              <a:t>，还可以包括</a:t>
            </a:r>
            <a:r>
              <a:rPr lang="zh-CN" altLang="en-US" sz="2000" dirty="0" smtClean="0">
                <a:solidFill>
                  <a:schemeClr val="accent2"/>
                </a:solidFill>
                <a:latin typeface="微软雅黑" charset="-122"/>
                <a:ea typeface="微软雅黑" charset="-122"/>
              </a:rPr>
              <a:t>包和子系统</a:t>
            </a:r>
            <a:r>
              <a:rPr lang="zh-CN" altLang="en-US" sz="2000" dirty="0" smtClean="0">
                <a:latin typeface="微软雅黑" charset="-122"/>
                <a:ea typeface="微软雅黑" charset="-122"/>
              </a:rPr>
              <a:t>。</a:t>
            </a:r>
            <a:endParaRPr lang="zh-CN" altLang="en-US" sz="2000" dirty="0">
              <a:latin typeface="微软雅黑" charset="-122"/>
              <a:ea typeface="微软雅黑" charset="-122"/>
            </a:endParaRPr>
          </a:p>
          <a:p>
            <a:endParaRPr lang="zh-CN" altLang="en-US" sz="2000" dirty="0">
              <a:solidFill>
                <a:schemeClr val="accent2"/>
              </a:solidFill>
              <a:latin typeface="微软雅黑" charset="-122"/>
              <a:ea typeface="微软雅黑"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3" y="114066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构件图的组成</a:t>
            </a:r>
          </a:p>
        </p:txBody>
      </p:sp>
      <p:sp>
        <p:nvSpPr>
          <p:cNvPr id="2" name="矩形 1"/>
          <p:cNvSpPr/>
          <p:nvPr/>
        </p:nvSpPr>
        <p:spPr>
          <a:xfrm>
            <a:off x="7127365" y="1184925"/>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3" name="组 2"/>
          <p:cNvGrpSpPr/>
          <p:nvPr/>
        </p:nvGrpSpPr>
        <p:grpSpPr>
          <a:xfrm>
            <a:off x="1202645" y="2512589"/>
            <a:ext cx="10700365" cy="879535"/>
            <a:chOff x="1246188" y="2897977"/>
            <a:chExt cx="10700365" cy="879535"/>
          </a:xfrm>
        </p:grpSpPr>
        <p:sp>
          <p:nvSpPr>
            <p:cNvPr id="9" name="文本框 8"/>
            <p:cNvSpPr txBox="1">
              <a:spLocks noChangeArrowheads="1"/>
            </p:cNvSpPr>
            <p:nvPr/>
          </p:nvSpPr>
          <p:spPr bwMode="auto">
            <a:xfrm>
              <a:off x="1246188" y="289797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组件：</a:t>
              </a:r>
            </a:p>
          </p:txBody>
        </p:sp>
        <p:sp>
          <p:nvSpPr>
            <p:cNvPr id="10" name="文本框 9"/>
            <p:cNvSpPr txBox="1">
              <a:spLocks noChangeArrowheads="1"/>
            </p:cNvSpPr>
            <p:nvPr/>
          </p:nvSpPr>
          <p:spPr bwMode="auto">
            <a:xfrm>
              <a:off x="1246188" y="3377402"/>
              <a:ext cx="107003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组件是系统中遵从</a:t>
              </a:r>
              <a:r>
                <a:rPr lang="zh-CN" altLang="en-US" sz="2000" dirty="0">
                  <a:solidFill>
                    <a:schemeClr val="accent2"/>
                  </a:solidFill>
                  <a:latin typeface="微软雅黑" charset="-122"/>
                  <a:ea typeface="微软雅黑" charset="-122"/>
                </a:rPr>
                <a:t>一组接口</a:t>
              </a:r>
              <a:r>
                <a:rPr lang="zh-CN" altLang="en-US" sz="2000" dirty="0">
                  <a:latin typeface="+mn-lt"/>
                  <a:ea typeface="+mn-ea"/>
                </a:rPr>
                <a:t>且</a:t>
              </a:r>
              <a:r>
                <a:rPr lang="zh-CN" altLang="en-US" sz="2000" dirty="0">
                  <a:solidFill>
                    <a:schemeClr val="accent2"/>
                  </a:solidFill>
                  <a:latin typeface="微软雅黑" charset="-122"/>
                  <a:ea typeface="微软雅黑" charset="-122"/>
                </a:rPr>
                <a:t>提供实现</a:t>
              </a:r>
              <a:r>
                <a:rPr lang="zh-CN" altLang="en-US" sz="2000" dirty="0">
                  <a:latin typeface="+mn-lt"/>
                  <a:ea typeface="+mn-ea"/>
                </a:rPr>
                <a:t>的一个</a:t>
              </a:r>
              <a:r>
                <a:rPr lang="zh-CN" altLang="en-US" sz="2000" dirty="0">
                  <a:solidFill>
                    <a:schemeClr val="accent2"/>
                  </a:solidFill>
                  <a:latin typeface="微软雅黑" charset="-122"/>
                  <a:ea typeface="微软雅黑" charset="-122"/>
                </a:rPr>
                <a:t>物理部件</a:t>
              </a:r>
              <a:r>
                <a:rPr lang="zh-CN" altLang="en-US" sz="2000" dirty="0">
                  <a:latin typeface="+mn-lt"/>
                  <a:ea typeface="+mn-ea"/>
                </a:rPr>
                <a:t>，通常指开发和运行时类的物理实现。</a:t>
              </a:r>
            </a:p>
          </p:txBody>
        </p:sp>
      </p:grpSp>
      <p:grpSp>
        <p:nvGrpSpPr>
          <p:cNvPr id="4" name="组 3"/>
          <p:cNvGrpSpPr/>
          <p:nvPr/>
        </p:nvGrpSpPr>
        <p:grpSpPr>
          <a:xfrm>
            <a:off x="1202645" y="3467811"/>
            <a:ext cx="10700365" cy="1501438"/>
            <a:chOff x="1246188" y="3853199"/>
            <a:chExt cx="10700365" cy="1501438"/>
          </a:xfrm>
        </p:grpSpPr>
        <p:sp>
          <p:nvSpPr>
            <p:cNvPr id="11" name="文本框 10"/>
            <p:cNvSpPr txBox="1">
              <a:spLocks noChangeArrowheads="1"/>
            </p:cNvSpPr>
            <p:nvPr/>
          </p:nvSpPr>
          <p:spPr bwMode="auto">
            <a:xfrm>
              <a:off x="1246188" y="385319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接口：</a:t>
              </a:r>
            </a:p>
          </p:txBody>
        </p:sp>
        <p:sp>
          <p:nvSpPr>
            <p:cNvPr id="12" name="文本框 5"/>
            <p:cNvSpPr txBox="1">
              <a:spLocks noChangeArrowheads="1"/>
            </p:cNvSpPr>
            <p:nvPr/>
          </p:nvSpPr>
          <p:spPr bwMode="auto">
            <a:xfrm>
              <a:off x="1246188" y="4338974"/>
              <a:ext cx="107003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接口是一组用于</a:t>
              </a:r>
              <a:r>
                <a:rPr lang="zh-CN" altLang="en-US" sz="2000" dirty="0">
                  <a:solidFill>
                    <a:schemeClr val="accent2"/>
                  </a:solidFill>
                  <a:latin typeface="微软雅黑" charset="-122"/>
                  <a:ea typeface="微软雅黑" charset="-122"/>
                </a:rPr>
                <a:t>描述类或组件</a:t>
              </a:r>
              <a:r>
                <a:rPr lang="zh-CN" altLang="en-US" sz="2000" dirty="0">
                  <a:latin typeface="+mn-lt"/>
                  <a:ea typeface="+mn-ea"/>
                </a:rPr>
                <a:t>的一个</a:t>
              </a:r>
              <a:r>
                <a:rPr lang="zh-CN" altLang="en-US" sz="2000" dirty="0">
                  <a:solidFill>
                    <a:schemeClr val="accent2"/>
                  </a:solidFill>
                  <a:latin typeface="微软雅黑" charset="-122"/>
                  <a:ea typeface="微软雅黑" charset="-122"/>
                </a:rPr>
                <a:t>服务的操作</a:t>
              </a:r>
              <a:r>
                <a:rPr lang="zh-CN" altLang="en-US" sz="2000" dirty="0">
                  <a:latin typeface="+mn-lt"/>
                  <a:ea typeface="+mn-ea"/>
                </a:rPr>
                <a:t>，它是一个被命名的操作的集合，与类不同，</a:t>
              </a:r>
            </a:p>
            <a:p>
              <a:r>
                <a:rPr lang="zh-CN" altLang="en-US" sz="2000" dirty="0">
                  <a:latin typeface="+mn-lt"/>
                  <a:ea typeface="+mn-ea"/>
                </a:rPr>
                <a:t>它不描述任何结构（因此不包含任何属性），也不描述任何实现（因此不包含任何实现操作</a:t>
              </a:r>
            </a:p>
            <a:p>
              <a:r>
                <a:rPr lang="zh-CN" altLang="en-US" sz="2000" dirty="0">
                  <a:latin typeface="+mn-lt"/>
                  <a:ea typeface="+mn-ea"/>
                </a:rPr>
                <a:t>的方法）。每个接口都有一个</a:t>
              </a:r>
              <a:r>
                <a:rPr lang="zh-CN" altLang="en-US" sz="2000" dirty="0">
                  <a:solidFill>
                    <a:schemeClr val="accent2"/>
                  </a:solidFill>
                  <a:latin typeface="微软雅黑" charset="-122"/>
                  <a:ea typeface="微软雅黑" charset="-122"/>
                </a:rPr>
                <a:t>唯一</a:t>
              </a:r>
              <a:r>
                <a:rPr lang="zh-CN" altLang="en-US" sz="2000" dirty="0">
                  <a:latin typeface="+mn-lt"/>
                  <a:ea typeface="+mn-ea"/>
                </a:rPr>
                <a:t>的名称。</a:t>
              </a:r>
            </a:p>
          </p:txBody>
        </p:sp>
      </p:grpSp>
      <p:grpSp>
        <p:nvGrpSpPr>
          <p:cNvPr id="5" name="组 4"/>
          <p:cNvGrpSpPr/>
          <p:nvPr/>
        </p:nvGrpSpPr>
        <p:grpSpPr>
          <a:xfrm>
            <a:off x="1202645" y="4982286"/>
            <a:ext cx="10443885" cy="904935"/>
            <a:chOff x="1246188" y="5367674"/>
            <a:chExt cx="10443885" cy="904935"/>
          </a:xfrm>
        </p:grpSpPr>
        <p:sp>
          <p:nvSpPr>
            <p:cNvPr id="13" name="文本框 6"/>
            <p:cNvSpPr txBox="1">
              <a:spLocks noChangeArrowheads="1"/>
            </p:cNvSpPr>
            <p:nvPr/>
          </p:nvSpPr>
          <p:spPr bwMode="auto">
            <a:xfrm>
              <a:off x="1246188" y="536767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关系：</a:t>
              </a:r>
            </a:p>
          </p:txBody>
        </p:sp>
        <p:sp>
          <p:nvSpPr>
            <p:cNvPr id="14" name="文本框 7"/>
            <p:cNvSpPr txBox="1">
              <a:spLocks noChangeArrowheads="1"/>
            </p:cNvSpPr>
            <p:nvPr/>
          </p:nvSpPr>
          <p:spPr bwMode="auto">
            <a:xfrm>
              <a:off x="1246188" y="5872499"/>
              <a:ext cx="10443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关系是事物之间的</a:t>
              </a:r>
              <a:r>
                <a:rPr lang="zh-CN" altLang="en-US" sz="2000" dirty="0">
                  <a:solidFill>
                    <a:schemeClr val="accent2"/>
                  </a:solidFill>
                  <a:latin typeface="微软雅黑" charset="-122"/>
                  <a:ea typeface="微软雅黑" charset="-122"/>
                </a:rPr>
                <a:t>联系</a:t>
              </a:r>
              <a:r>
                <a:rPr lang="zh-CN" altLang="en-US" sz="2000" dirty="0">
                  <a:latin typeface="+mn-lt"/>
                  <a:ea typeface="+mn-ea"/>
                </a:rPr>
                <a:t>，在面向对象的建模中，最重要的关系是</a:t>
              </a:r>
              <a:r>
                <a:rPr lang="zh-CN" altLang="en-US" sz="2000" dirty="0">
                  <a:solidFill>
                    <a:schemeClr val="accent2"/>
                  </a:solidFill>
                  <a:latin typeface="微软雅黑" charset="-122"/>
                  <a:ea typeface="微软雅黑" charset="-122"/>
                </a:rPr>
                <a:t>依赖、泛化、关联和实现</a:t>
              </a:r>
              <a:r>
                <a:rPr lang="zh-CN" altLang="en-US" sz="2000" dirty="0">
                  <a:latin typeface="+mn-lt"/>
                  <a:ea typeface="+mn-ea"/>
                </a:rPr>
                <a:t>。</a:t>
              </a:r>
            </a:p>
          </p:txBody>
        </p:sp>
      </p:grpSp>
      <p:sp>
        <p:nvSpPr>
          <p:cNvPr id="19" name="文本框 23"/>
          <p:cNvSpPr txBox="1">
            <a:spLocks noChangeArrowheads="1"/>
          </p:cNvSpPr>
          <p:nvPr/>
        </p:nvSpPr>
        <p:spPr bwMode="auto">
          <a:xfrm>
            <a:off x="817562" y="315913"/>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495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accel="50000" decel="5000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accel="50000" decel="5000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accel="50000" decel="5000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2071535"/>
            <a:ext cx="7758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t>组件是系统中遵从</a:t>
            </a:r>
            <a:r>
              <a:rPr lang="zh-CN" altLang="en-US" sz="2000" dirty="0">
                <a:solidFill>
                  <a:schemeClr val="accent2"/>
                </a:solidFill>
                <a:latin typeface="微软雅黑" charset="-122"/>
                <a:ea typeface="微软雅黑" charset="-122"/>
              </a:rPr>
              <a:t>一组接口</a:t>
            </a:r>
            <a:r>
              <a:rPr lang="zh-CN" altLang="en-US" sz="2000" dirty="0"/>
              <a:t>且</a:t>
            </a:r>
            <a:r>
              <a:rPr lang="zh-CN" altLang="en-US" sz="2000" dirty="0">
                <a:solidFill>
                  <a:schemeClr val="accent2"/>
                </a:solidFill>
                <a:latin typeface="微软雅黑" charset="-122"/>
                <a:ea typeface="微软雅黑" charset="-122"/>
              </a:rPr>
              <a:t>提供实现</a:t>
            </a:r>
            <a:r>
              <a:rPr lang="zh-CN" altLang="en-US" sz="2000" dirty="0"/>
              <a:t>的一个</a:t>
            </a:r>
            <a:r>
              <a:rPr lang="zh-CN" altLang="en-US" sz="2000" dirty="0">
                <a:solidFill>
                  <a:schemeClr val="accent2"/>
                </a:solidFill>
                <a:latin typeface="微软雅黑" charset="-122"/>
                <a:ea typeface="微软雅黑" charset="-122"/>
              </a:rPr>
              <a:t>物理部件</a:t>
            </a:r>
            <a:r>
              <a:rPr lang="zh-CN" altLang="en-US" sz="2000" dirty="0"/>
              <a:t>，通常指开发和运行时类的物理实现。</a:t>
            </a:r>
            <a:endParaRPr lang="zh-CN" altLang="en-US" sz="2000" dirty="0"/>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pic>
        <p:nvPicPr>
          <p:cNvPr id="3" name="图片 2"/>
          <p:cNvPicPr>
            <a:picLocks noChangeAspect="1"/>
          </p:cNvPicPr>
          <p:nvPr/>
        </p:nvPicPr>
        <p:blipFill>
          <a:blip r:embed="rId2"/>
          <a:stretch>
            <a:fillRect/>
          </a:stretch>
        </p:blipFill>
        <p:spPr>
          <a:xfrm>
            <a:off x="4453924" y="4152456"/>
            <a:ext cx="3164115" cy="1657394"/>
          </a:xfrm>
          <a:prstGeom prst="rect">
            <a:avLst/>
          </a:prstGeom>
        </p:spPr>
      </p:pic>
      <p:sp>
        <p:nvSpPr>
          <p:cNvPr id="5" name="文本框 4"/>
          <p:cNvSpPr txBox="1"/>
          <p:nvPr/>
        </p:nvSpPr>
        <p:spPr>
          <a:xfrm>
            <a:off x="2216767" y="3121079"/>
            <a:ext cx="7638433" cy="707886"/>
          </a:xfrm>
          <a:prstGeom prst="rect">
            <a:avLst/>
          </a:prstGeom>
          <a:noFill/>
        </p:spPr>
        <p:txBody>
          <a:bodyPr wrap="square" rtlCol="0">
            <a:spAutoFit/>
          </a:bodyPr>
          <a:lstStyle/>
          <a:p>
            <a:r>
              <a:rPr lang="zh-CN" altLang="en-US" sz="2000" dirty="0"/>
              <a:t>构建图的主图标是一个左侧附有两个小矩形的大矩形框。组件的名字位于构建图标的中央，名字本身是一个文本字符串</a:t>
            </a:r>
            <a:r>
              <a:rPr kumimoji="1" lang="zh-CN" altLang="en-US" dirty="0" smtClean="0"/>
              <a:t>。</a:t>
            </a:r>
            <a:endParaRPr kumimoji="1" lang="zh-CN" altLang="en-US" dirty="0"/>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376661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8" y="2753707"/>
            <a:ext cx="77584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en-US" altLang="zh-CN" sz="2000" dirty="0"/>
              <a:t> </a:t>
            </a:r>
            <a:r>
              <a:rPr lang="zh-CN" altLang="en-US" sz="2000" dirty="0">
                <a:latin typeface="微软雅黑" charset="-122"/>
                <a:ea typeface="微软雅黑" charset="-122"/>
              </a:rPr>
              <a:t>实施组件：构成一个可执行系统必要和充分的组件。</a:t>
            </a:r>
            <a:endParaRPr lang="en-US" altLang="zh-CN" sz="2000" dirty="0">
              <a:latin typeface="微软雅黑" charset="-122"/>
              <a:ea typeface="微软雅黑"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组件的类型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53036" y="133368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2216767" y="3375157"/>
            <a:ext cx="7464261" cy="1323439"/>
          </a:xfrm>
          <a:prstGeom prst="rect">
            <a:avLst/>
          </a:prstGeom>
          <a:noFill/>
        </p:spPr>
        <p:txBody>
          <a:bodyPr wrap="square" rtlCol="0">
            <a:spAutoFit/>
          </a:bodyPr>
          <a:lstStyle/>
          <a:p>
            <a:pPr marL="285750" indent="-285750">
              <a:buFont typeface="Arial" charset="0"/>
              <a:buChar char="•"/>
            </a:pPr>
            <a:r>
              <a:rPr lang="zh-CN" altLang="en-US" sz="2000" dirty="0">
                <a:latin typeface="微软雅黑" charset="-122"/>
                <a:ea typeface="微软雅黑" charset="-122"/>
              </a:rPr>
              <a:t>工作产品组件：这类组件主要是开发的过程产物，包括创建实施组件的源代码文件及数据库文件，这类组件并不是直接的参加可执行系统，而是开发过程中的工作产品，用于产生可执行系统。</a:t>
            </a:r>
            <a:endParaRPr lang="zh-CN" altLang="en-US" sz="2000" dirty="0">
              <a:latin typeface="微软雅黑" charset="-122"/>
              <a:ea typeface="微软雅黑" charset="-122"/>
            </a:endParaRPr>
          </a:p>
        </p:txBody>
      </p:sp>
      <p:sp>
        <p:nvSpPr>
          <p:cNvPr id="4" name="文本框 3"/>
          <p:cNvSpPr txBox="1"/>
          <p:nvPr/>
        </p:nvSpPr>
        <p:spPr>
          <a:xfrm>
            <a:off x="2216767" y="4919936"/>
            <a:ext cx="8167621" cy="400110"/>
          </a:xfrm>
          <a:prstGeom prst="rect">
            <a:avLst/>
          </a:prstGeom>
          <a:noFill/>
        </p:spPr>
        <p:txBody>
          <a:bodyPr wrap="none" rtlCol="0">
            <a:spAutoFit/>
          </a:bodyPr>
          <a:lstStyle/>
          <a:p>
            <a:pPr marL="285750" indent="-285750">
              <a:buFont typeface="Arial" charset="0"/>
              <a:buChar char="•"/>
            </a:pPr>
            <a:r>
              <a:rPr lang="zh-CN" altLang="en-US" sz="2000" dirty="0">
                <a:latin typeface="微软雅黑" charset="-122"/>
                <a:ea typeface="微软雅黑" charset="-122"/>
              </a:rPr>
              <a:t>执行组件：这类组件是作为一个正在执行的系统的结果而被创建的。</a:t>
            </a:r>
            <a:endParaRPr lang="zh-CN" altLang="en-US" sz="2000" dirty="0">
              <a:latin typeface="微软雅黑" charset="-122"/>
              <a:ea typeface="微软雅黑" charset="-122"/>
            </a:endParaRPr>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078162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3976402" y="126443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组件与</a:t>
            </a:r>
            <a:r>
              <a:rPr lang="zh-CN" altLang="en-US" sz="2400" b="1" smtClean="0">
                <a:solidFill>
                  <a:srgbClr val="F77258"/>
                </a:solidFill>
                <a:latin typeface="微软雅黑" panose="020B0503020204020204" pitchFamily="34" charset="-122"/>
                <a:ea typeface="微软雅黑" panose="020B0503020204020204" pitchFamily="34" charset="-122"/>
              </a:rPr>
              <a:t>类的异同</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965552" y="107464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1732752" y="2543497"/>
            <a:ext cx="4320413" cy="2246769"/>
          </a:xfrm>
          <a:prstGeom prst="rect">
            <a:avLst/>
          </a:prstGeom>
          <a:noFill/>
        </p:spPr>
        <p:txBody>
          <a:bodyPr wrap="none" rtlCol="0">
            <a:spAutoFit/>
          </a:bodyPr>
          <a:lstStyle/>
          <a:p>
            <a:r>
              <a:rPr kumimoji="1" lang="zh-CN" altLang="en-US" sz="2000" dirty="0" smtClean="0"/>
              <a:t>同：</a:t>
            </a:r>
            <a:endParaRPr kumimoji="1" lang="en-US" altLang="zh-CN" sz="2000" dirty="0" smtClean="0"/>
          </a:p>
          <a:p>
            <a:pPr marL="285750" indent="-285750">
              <a:buFont typeface="Arial" charset="0"/>
              <a:buChar char="•"/>
            </a:pPr>
            <a:r>
              <a:rPr kumimoji="1" lang="zh-CN" altLang="en-US" sz="2000" dirty="0" smtClean="0"/>
              <a:t>两者都有名字</a:t>
            </a:r>
            <a:endParaRPr kumimoji="1" lang="en-US" altLang="zh-CN" sz="2000" dirty="0" smtClean="0"/>
          </a:p>
          <a:p>
            <a:pPr marL="285750" indent="-285750">
              <a:buFont typeface="Arial" charset="0"/>
              <a:buChar char="•"/>
            </a:pPr>
            <a:r>
              <a:rPr kumimoji="1" lang="zh-CN" altLang="en-US" sz="2000" dirty="0" smtClean="0"/>
              <a:t>都可以实现一组借口</a:t>
            </a:r>
            <a:endParaRPr kumimoji="1" lang="en-US" altLang="zh-CN" sz="2000" dirty="0" smtClean="0"/>
          </a:p>
          <a:p>
            <a:pPr marL="285750" indent="-285750">
              <a:buFont typeface="Arial" charset="0"/>
              <a:buChar char="•"/>
            </a:pPr>
            <a:r>
              <a:rPr kumimoji="1" lang="zh-CN" altLang="en-US" sz="2000" dirty="0" smtClean="0"/>
              <a:t>都可以参与依赖、泛化和关联关系</a:t>
            </a:r>
            <a:endParaRPr kumimoji="1" lang="en-US" altLang="zh-CN" sz="2000" dirty="0" smtClean="0"/>
          </a:p>
          <a:p>
            <a:pPr marL="285750" indent="-285750">
              <a:buFont typeface="Arial" charset="0"/>
              <a:buChar char="•"/>
            </a:pPr>
            <a:r>
              <a:rPr kumimoji="1" lang="zh-CN" altLang="en-US" sz="2000" dirty="0" smtClean="0"/>
              <a:t>都可以被嵌套</a:t>
            </a:r>
            <a:endParaRPr kumimoji="1" lang="en-US" altLang="zh-CN" sz="2000" dirty="0" smtClean="0"/>
          </a:p>
          <a:p>
            <a:pPr marL="285750" indent="-285750">
              <a:buFont typeface="Arial" charset="0"/>
              <a:buChar char="•"/>
            </a:pPr>
            <a:r>
              <a:rPr kumimoji="1" lang="zh-CN" altLang="en-US" sz="2000" dirty="0" smtClean="0"/>
              <a:t>都可以有实例</a:t>
            </a:r>
            <a:endParaRPr kumimoji="1" lang="en-US" altLang="zh-CN" sz="2000" dirty="0" smtClean="0"/>
          </a:p>
          <a:p>
            <a:pPr marL="285750" indent="-285750">
              <a:buFont typeface="Arial" charset="0"/>
              <a:buChar char="•"/>
            </a:pPr>
            <a:r>
              <a:rPr kumimoji="1" lang="zh-CN" altLang="en-US" sz="2000" dirty="0" smtClean="0"/>
              <a:t>都可以参与交互</a:t>
            </a:r>
            <a:endParaRPr kumimoji="1" lang="en-US" altLang="zh-CN" sz="2000" dirty="0" smtClean="0"/>
          </a:p>
        </p:txBody>
      </p:sp>
      <p:sp>
        <p:nvSpPr>
          <p:cNvPr id="4" name="文本框 3"/>
          <p:cNvSpPr txBox="1"/>
          <p:nvPr/>
        </p:nvSpPr>
        <p:spPr>
          <a:xfrm>
            <a:off x="6468215" y="2481942"/>
            <a:ext cx="4475556" cy="2554545"/>
          </a:xfrm>
          <a:prstGeom prst="rect">
            <a:avLst/>
          </a:prstGeom>
          <a:noFill/>
        </p:spPr>
        <p:txBody>
          <a:bodyPr wrap="square" rtlCol="0">
            <a:spAutoFit/>
          </a:bodyPr>
          <a:lstStyle/>
          <a:p>
            <a:r>
              <a:rPr kumimoji="1" lang="zh-CN" altLang="en-US" sz="2000" dirty="0" smtClean="0"/>
              <a:t>异：</a:t>
            </a:r>
            <a:endParaRPr kumimoji="1" lang="en-US" altLang="zh-CN" sz="2000" dirty="0" smtClean="0"/>
          </a:p>
          <a:p>
            <a:pPr marL="285750" indent="-285750">
              <a:buFont typeface="Arial" charset="0"/>
              <a:buChar char="•"/>
            </a:pPr>
            <a:r>
              <a:rPr kumimoji="1" lang="zh-CN" altLang="en-US" sz="2000" dirty="0" smtClean="0"/>
              <a:t>类表示逻辑抽象，而组件表示存在于计算机中的物理抽象。</a:t>
            </a:r>
            <a:endParaRPr kumimoji="1" lang="en-US" altLang="zh-CN" sz="2000" dirty="0" smtClean="0"/>
          </a:p>
          <a:p>
            <a:pPr marL="285750" indent="-285750">
              <a:buFont typeface="Arial" charset="0"/>
              <a:buChar char="•"/>
            </a:pPr>
            <a:r>
              <a:rPr kumimoji="1" lang="zh-CN" altLang="en-US" sz="2000" dirty="0" smtClean="0"/>
              <a:t>组件表示的是物理模块而不是逻辑模块，而类处于不同的抽象级别。</a:t>
            </a:r>
            <a:endParaRPr kumimoji="1" lang="en-US" altLang="zh-CN" sz="2000" dirty="0" smtClean="0"/>
          </a:p>
          <a:p>
            <a:pPr marL="285750" indent="-285750">
              <a:buFont typeface="Arial" charset="0"/>
              <a:buChar char="•"/>
            </a:pPr>
            <a:r>
              <a:rPr kumimoji="1" lang="zh-CN" altLang="en-US" sz="2000" dirty="0" smtClean="0"/>
              <a:t>类可以直接拥有属性和操作，而一般情况下，组件仅拥有只能通过其接口访问的操作。</a:t>
            </a:r>
            <a:endParaRPr kumimoji="1" lang="zh-CN" altLang="en-US" sz="2000" dirty="0"/>
          </a:p>
        </p:txBody>
      </p:sp>
      <p:sp>
        <p:nvSpPr>
          <p:cNvPr id="11" name="矩形 10"/>
          <p:cNvSpPr/>
          <p:nvPr/>
        </p:nvSpPr>
        <p:spPr>
          <a:xfrm>
            <a:off x="6053165" y="2576897"/>
            <a:ext cx="45719" cy="22133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000" noProof="1">
              <a:solidFill>
                <a:schemeClr val="tx1"/>
              </a:solidFill>
            </a:endParaRPr>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6657421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接口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0" name="文本框 5"/>
          <p:cNvSpPr txBox="1">
            <a:spLocks noChangeArrowheads="1"/>
          </p:cNvSpPr>
          <p:nvPr/>
        </p:nvSpPr>
        <p:spPr bwMode="auto">
          <a:xfrm>
            <a:off x="1144588" y="2516671"/>
            <a:ext cx="107003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接口是一组用于</a:t>
            </a:r>
            <a:r>
              <a:rPr lang="zh-CN" altLang="en-US" sz="2000" dirty="0">
                <a:solidFill>
                  <a:schemeClr val="accent2"/>
                </a:solidFill>
                <a:latin typeface="微软雅黑" charset="-122"/>
                <a:ea typeface="微软雅黑" charset="-122"/>
              </a:rPr>
              <a:t>描述类或组件</a:t>
            </a:r>
            <a:r>
              <a:rPr lang="zh-CN" altLang="en-US" sz="2000" dirty="0">
                <a:latin typeface="+mn-lt"/>
                <a:ea typeface="+mn-ea"/>
              </a:rPr>
              <a:t>的一个</a:t>
            </a:r>
            <a:r>
              <a:rPr lang="zh-CN" altLang="en-US" sz="2000" dirty="0">
                <a:solidFill>
                  <a:schemeClr val="accent2"/>
                </a:solidFill>
                <a:latin typeface="微软雅黑" charset="-122"/>
                <a:ea typeface="微软雅黑" charset="-122"/>
              </a:rPr>
              <a:t>服务的操作</a:t>
            </a:r>
            <a:r>
              <a:rPr lang="zh-CN" altLang="en-US" sz="2000" dirty="0">
                <a:latin typeface="+mn-lt"/>
                <a:ea typeface="+mn-ea"/>
              </a:rPr>
              <a:t>，它是一个被命名的操作的集合，与类不同，</a:t>
            </a:r>
          </a:p>
          <a:p>
            <a:r>
              <a:rPr lang="zh-CN" altLang="en-US" sz="2000" dirty="0">
                <a:latin typeface="+mn-lt"/>
                <a:ea typeface="+mn-ea"/>
              </a:rPr>
              <a:t>它不描述任何结构（因此不包含任何属性），也不描述任何实现（因此不包含任何实现操作</a:t>
            </a:r>
          </a:p>
          <a:p>
            <a:r>
              <a:rPr lang="zh-CN" altLang="en-US" sz="2000" dirty="0">
                <a:latin typeface="+mn-lt"/>
                <a:ea typeface="+mn-ea"/>
              </a:rPr>
              <a:t>的方法）。每个接口都有一个</a:t>
            </a:r>
            <a:r>
              <a:rPr lang="zh-CN" altLang="en-US" sz="2000" dirty="0">
                <a:solidFill>
                  <a:schemeClr val="accent2"/>
                </a:solidFill>
                <a:latin typeface="微软雅黑" charset="-122"/>
                <a:ea typeface="微软雅黑" charset="-122"/>
              </a:rPr>
              <a:t>唯一</a:t>
            </a:r>
            <a:r>
              <a:rPr lang="zh-CN" altLang="en-US" sz="2000" dirty="0">
                <a:latin typeface="+mn-lt"/>
                <a:ea typeface="+mn-ea"/>
              </a:rPr>
              <a:t>的名称。</a:t>
            </a:r>
          </a:p>
        </p:txBody>
      </p:sp>
      <p:sp>
        <p:nvSpPr>
          <p:cNvPr id="11"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9038984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3612095" y="2541633"/>
            <a:ext cx="4938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en-US" altLang="zh-CN" sz="2000" dirty="0"/>
              <a:t> </a:t>
            </a:r>
            <a:r>
              <a:rPr lang="zh-CN" altLang="en-US" sz="2000" dirty="0">
                <a:latin typeface="微软雅黑" charset="-122"/>
                <a:ea typeface="微软雅黑" charset="-122"/>
              </a:rPr>
              <a:t>导出接口：即为其他组件提供服务的接口，一个组件可以有多个到处接口。</a:t>
            </a:r>
            <a:endParaRPr lang="zh-CN" altLang="en-US" sz="2000" dirty="0">
              <a:latin typeface="微软雅黑" charset="-122"/>
              <a:ea typeface="微软雅黑" charset="-122"/>
            </a:endParaRPr>
          </a:p>
        </p:txBody>
      </p:sp>
      <p:sp>
        <p:nvSpPr>
          <p:cNvPr id="18" name="文本框 17">
            <a:extLst>
              <a:ext uri="{FF2B5EF4-FFF2-40B4-BE49-F238E27FC236}">
                <a16:creationId xmlns:a16="http://schemas.microsoft.com/office/drawing/2014/main" xmlns="" id="{84FAADED-2C55-48CC-8245-6CEA3FABF3DC}"/>
              </a:ext>
            </a:extLst>
          </p:cNvPr>
          <p:cNvSpPr txBox="1">
            <a:spLocks noChangeArrowheads="1"/>
          </p:cNvSpPr>
          <p:nvPr/>
        </p:nvSpPr>
        <p:spPr bwMode="auto">
          <a:xfrm>
            <a:off x="4324744" y="142459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组件的接口类型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82064" y="1162987"/>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3612094" y="3822080"/>
            <a:ext cx="4938775" cy="1015663"/>
          </a:xfrm>
          <a:prstGeom prst="rect">
            <a:avLst/>
          </a:prstGeom>
          <a:noFill/>
        </p:spPr>
        <p:txBody>
          <a:bodyPr wrap="square" rtlCol="0">
            <a:spAutoFit/>
          </a:bodyPr>
          <a:lstStyle/>
          <a:p>
            <a:pPr marL="342900" indent="-342900">
              <a:buFont typeface="Arial" charset="0"/>
              <a:buChar char="•"/>
            </a:pPr>
            <a:r>
              <a:rPr lang="zh-CN" altLang="en-US" sz="2000" dirty="0">
                <a:latin typeface="微软雅黑" charset="-122"/>
                <a:ea typeface="微软雅黑" charset="-122"/>
              </a:rPr>
              <a:t>导入接口：在组件中所用到的其他组件所提供的接口，成为导入接口，一个组件可以使用多个导入接口</a:t>
            </a:r>
            <a:endParaRPr lang="zh-CN" altLang="en-US" sz="2000" dirty="0">
              <a:latin typeface="微软雅黑" charset="-122"/>
              <a:ea typeface="微软雅黑"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41060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5514</TotalTime>
  <Words>1390</Words>
  <Application>Microsoft Macintosh PowerPoint</Application>
  <PresentationFormat>宽屏</PresentationFormat>
  <Paragraphs>124</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DengXian</vt:lpstr>
      <vt:lpstr>DengXian Light</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157</cp:revision>
  <dcterms:created xsi:type="dcterms:W3CDTF">2018-11-28T09:38:08Z</dcterms:created>
  <dcterms:modified xsi:type="dcterms:W3CDTF">2018-12-08T07:45:46Z</dcterms:modified>
</cp:coreProperties>
</file>