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8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5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4"/>
  </p:normalViewPr>
  <p:slideViewPr>
    <p:cSldViewPr snapToGrid="0" snapToObjects="1">
      <p:cViewPr>
        <p:scale>
          <a:sx n="85" d="100"/>
          <a:sy n="85" d="100"/>
        </p:scale>
        <p:origin x="13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81805-D3E8-E84C-AECA-485DEB1B8B2B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228F-893F-804B-8E51-FE6FEABE7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3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7A2D0-6E26-42CB-A1FC-1BE3E6861C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9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2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逻辑视图</a:t>
            </a: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类图</a:t>
            </a: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开发视图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类图，组件图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进程视图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无完全对应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物理视图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部署图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场景视图</a:t>
            </a:r>
          </a:p>
          <a:p>
            <a:pPr rtl="0" eaLnBrk="1" fontAlgn="t" latinLnBrk="0" hangingPunct="1"/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用例图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55E5B-F1FE-3344-92A3-F80B39774BC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55E5B-F1FE-3344-92A3-F80B39774BC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82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7A2D0-6E26-42CB-A1FC-1BE3E6861C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99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64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04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1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23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6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56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3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A187-A8C8-3F41-B25D-1010774DFCC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01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3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6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3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5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24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41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57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7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68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95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5BB4-175B-F943-9452-46ADCDD5351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AD1C-FEF4-F542-88B8-34C8211E5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1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aike.baidu.com/item/%E6%A0%87%E5%87%86%E5%BB%BA%E6%A8%A1%E8%AF%AD%E8%A8%80/10967573" TargetMode="External"/><Relationship Id="rId3" Type="http://schemas.openxmlformats.org/officeDocument/2006/relationships/hyperlink" Target="https://baike.baidu.com/item/OMG/3041465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nblogs.com/I-am-Betty/p/5467847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组合 17"/>
          <p:cNvGrpSpPr/>
          <p:nvPr/>
        </p:nvGrpSpPr>
        <p:grpSpPr bwMode="auto">
          <a:xfrm>
            <a:off x="4964080" y="2405064"/>
            <a:ext cx="7302680" cy="1815362"/>
            <a:chOff x="267845" y="2420002"/>
            <a:chExt cx="7303214" cy="1814959"/>
          </a:xfrm>
        </p:grpSpPr>
        <p:sp>
          <p:nvSpPr>
            <p:cNvPr id="3089" name="文本框 18"/>
            <p:cNvSpPr txBox="1">
              <a:spLocks noChangeArrowheads="1"/>
            </p:cNvSpPr>
            <p:nvPr/>
          </p:nvSpPr>
          <p:spPr bwMode="auto">
            <a:xfrm>
              <a:off x="297949" y="2420002"/>
              <a:ext cx="7058071" cy="101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UML</a:t>
              </a:r>
              <a:r>
                <a:rPr kumimoji="0" lang="zh-CN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基础工具 </a:t>
              </a:r>
              <a:r>
                <a:rPr kumimoji="0" lang="en-US" altLang="zh-CN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IIII</a:t>
              </a:r>
              <a:r>
                <a:rPr kumimoji="0" lang="zh-CN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DCCD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90" name="文本框 19"/>
            <p:cNvSpPr txBox="1">
              <a:spLocks noChangeArrowheads="1"/>
            </p:cNvSpPr>
            <p:nvPr/>
          </p:nvSpPr>
          <p:spPr bwMode="auto">
            <a:xfrm>
              <a:off x="267845" y="3311836"/>
              <a:ext cx="7303214" cy="92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zh-CN" alt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53A3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综合应用和问题解答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353A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4994183" y="5067698"/>
            <a:ext cx="604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报告小组：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4994183" y="5405835"/>
            <a:ext cx="604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小组成员：刘祺，陈铭阳，蓝舒雯，赵唯皓，赵佳锋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1ECF869-D5F2-499A-8707-FDE2FD19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5" y="5158076"/>
            <a:ext cx="1705740" cy="17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Oval 29"/>
          <p:cNvSpPr>
            <a:spLocks noChangeAspect="1"/>
          </p:cNvSpPr>
          <p:nvPr/>
        </p:nvSpPr>
        <p:spPr>
          <a:xfrm>
            <a:off x="739775" y="1573445"/>
            <a:ext cx="552450" cy="550863"/>
          </a:xfrm>
          <a:prstGeom prst="ellipse">
            <a:avLst/>
          </a:prstGeom>
          <a:solidFill>
            <a:srgbClr val="BE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16"/>
          <p:cNvSpPr txBox="1">
            <a:spLocks noChangeArrowheads="1"/>
          </p:cNvSpPr>
          <p:nvPr/>
        </p:nvSpPr>
        <p:spPr bwMode="auto">
          <a:xfrm>
            <a:off x="1457643" y="1664210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组件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5659" y="2922553"/>
            <a:ext cx="73412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组件视图也称为实现视图、物理视图，描述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系统的实现模块及它们之间的依赖关系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组件视图显示代码组件的组织结构。</a:t>
            </a:r>
          </a:p>
        </p:txBody>
      </p:sp>
    </p:spTree>
    <p:extLst>
      <p:ext uri="{BB962C8B-B14F-4D97-AF65-F5344CB8AC3E}">
        <p14:creationId xmlns:p14="http://schemas.microsoft.com/office/powerpoint/2010/main" val="888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Oval 29"/>
          <p:cNvSpPr>
            <a:spLocks noChangeAspect="1"/>
          </p:cNvSpPr>
          <p:nvPr/>
        </p:nvSpPr>
        <p:spPr>
          <a:xfrm>
            <a:off x="739775" y="1599949"/>
            <a:ext cx="552450" cy="550863"/>
          </a:xfrm>
          <a:prstGeom prst="ellipse">
            <a:avLst/>
          </a:prstGeom>
          <a:solidFill>
            <a:srgbClr val="2F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16"/>
          <p:cNvSpPr txBox="1">
            <a:spLocks noChangeArrowheads="1"/>
          </p:cNvSpPr>
          <p:nvPr/>
        </p:nvSpPr>
        <p:spPr bwMode="auto">
          <a:xfrm>
            <a:off x="1457643" y="1664210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配置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6300" y="2699174"/>
            <a:ext cx="76702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配置视图也称为部署视图。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配置视图主要描述了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系统具体如何进行部署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。部署指的是将系统配置到由计算机和设备组成的物理结构上。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部署图主要包括三种标记符：节点、构件和关联关系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xmlns="" id="{2F64D2A0-403F-4205-BFBA-C2081A7C6598}"/>
              </a:ext>
            </a:extLst>
          </p:cNvPr>
          <p:cNvGrpSpPr/>
          <p:nvPr/>
        </p:nvGrpSpPr>
        <p:grpSpPr bwMode="auto">
          <a:xfrm>
            <a:off x="5083690" y="2244724"/>
            <a:ext cx="6469653" cy="1933278"/>
            <a:chOff x="128157" y="2420002"/>
            <a:chExt cx="6470625" cy="1932547"/>
          </a:xfrm>
        </p:grpSpPr>
        <p:sp>
          <p:nvSpPr>
            <p:cNvPr id="29" name="文本框 18">
              <a:extLst>
                <a:ext uri="{FF2B5EF4-FFF2-40B4-BE49-F238E27FC236}">
                  <a16:creationId xmlns:a16="http://schemas.microsoft.com/office/drawing/2014/main" xmlns="" id="{30CFBD2D-AF10-4A1A-94CC-81A98DBAC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 </a:t>
              </a:r>
              <a:r>
                <a:rPr lang="en-US" altLang="zh-CN" sz="6000" b="1" noProof="0" dirty="0" smtClean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	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DCCD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19">
              <a:extLst>
                <a:ext uri="{FF2B5EF4-FFF2-40B4-BE49-F238E27FC236}">
                  <a16:creationId xmlns:a16="http://schemas.microsoft.com/office/drawing/2014/main" xmlns="" id="{D6164B3C-15CD-483E-821B-729E9877C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57" y="3429568"/>
              <a:ext cx="6470625" cy="922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"4+1" </a:t>
              </a: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视图模型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20">
            <a:extLst>
              <a:ext uri="{FF2B5EF4-FFF2-40B4-BE49-F238E27FC236}">
                <a16:creationId xmlns:a16="http://schemas.microsoft.com/office/drawing/2014/main" xmlns="" id="{C1650AEA-8FEC-427E-8CDF-C4F7414B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719" y="4453833"/>
            <a:ext cx="6049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+1" VIEW MODEL</a:t>
            </a:r>
            <a:endParaRPr lang="zh-CN" altLang="en-US" sz="1600" dirty="0">
              <a:solidFill>
                <a:srgbClr val="353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77369" y="2336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[2]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4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814320" y="2320925"/>
            <a:ext cx="6299200" cy="1476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“4+1”视图是对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逻辑架构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进行描述，最早由 Philippe Kruchten 提出，他在1995年的《IEEE Software》上发表了题为《The 4+1 View Model of Architecture》的论文，引起了业界的极大关注，并最终被 RUP 采纳，现在已经成为架构设计的结构标准。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7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706452" y="1542008"/>
            <a:ext cx="6559467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"4+1"视图模型，从5个不同的视角包括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视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图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开发视图、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进程视图、物理视图、场景视图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来描述软件体系结构。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每一个视图只关心系统的一个侧面，5个</a:t>
            </a:r>
            <a:r>
              <a:rPr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视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图结合在一起才能反映系统的软件体系结构的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全部内容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。如下图：</a:t>
            </a:r>
          </a:p>
        </p:txBody>
      </p:sp>
      <p:sp>
        <p:nvSpPr>
          <p:cNvPr id="6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8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9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04" y="3151060"/>
            <a:ext cx="46005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907266" y="1772465"/>
            <a:ext cx="6299200" cy="3683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"4+1"视图</a:t>
            </a:r>
            <a:r>
              <a:rPr kumimoji="0" lang="zh-CN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UML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的对应关系：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476500"/>
          <a:ext cx="85331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 kern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"4+1"视图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kern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UML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逻辑视图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类图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开发视图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类图，组件图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无完全对应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物理视图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部署图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场景视图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用例图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6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7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7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925462" y="1434819"/>
            <a:ext cx="160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</a:p>
        </p:txBody>
      </p:sp>
      <p:sp>
        <p:nvSpPr>
          <p:cNvPr id="24" name="矩形 23"/>
          <p:cNvSpPr/>
          <p:nvPr/>
        </p:nvSpPr>
        <p:spPr>
          <a:xfrm>
            <a:off x="2520453" y="2251904"/>
            <a:ext cx="6701155" cy="17532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逻辑视图</a:t>
            </a:r>
            <a:r>
              <a:rPr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主要是用来描述系统的功能需求，即系统提供给最终用户的服务</a:t>
            </a:r>
            <a:r>
              <a:rPr lang="zh-CN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在逻辑视图中，系统分解成一系列的功能抽象、功能分解与功能分析，这些主要来自问题领域（Problem Definition)。 在面向对象技术中，通过抽象、封装、继承,可以用对象模型来代表逻辑视图，可以用</a:t>
            </a:r>
            <a:r>
              <a:rPr lang="zh-CN" b="1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类图</a:t>
            </a:r>
            <a:r>
              <a:rPr lang="zh-CN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来描述逻辑视图。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8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81990" y="1021080"/>
            <a:ext cx="160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</a:p>
        </p:txBody>
      </p:sp>
      <p:pic>
        <p:nvPicPr>
          <p:cNvPr id="4" name="图片 3" descr="类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35" y="240665"/>
            <a:ext cx="9414488" cy="6345665"/>
          </a:xfrm>
          <a:prstGeom prst="rect">
            <a:avLst/>
          </a:prstGeom>
        </p:spPr>
      </p:pic>
      <p:sp>
        <p:nvSpPr>
          <p:cNvPr id="5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6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7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9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47973" y="1471654"/>
            <a:ext cx="160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开发视图</a:t>
            </a:r>
          </a:p>
        </p:txBody>
      </p:sp>
      <p:sp>
        <p:nvSpPr>
          <p:cNvPr id="24" name="矩形 23"/>
          <p:cNvSpPr/>
          <p:nvPr/>
        </p:nvSpPr>
        <p:spPr>
          <a:xfrm>
            <a:off x="2705348" y="2583250"/>
            <a:ext cx="6701155" cy="9220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b="1" kern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开发视图</a:t>
            </a:r>
            <a:r>
              <a:rPr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主要用来描述软件模块的组织与管理</a:t>
            </a:r>
            <a:r>
              <a:rPr lang="zh-CN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。服务于软件编程人员， 方便后续的设计与实现。它通过系统输入输出关系的模型图和子系统图来描述。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7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81990" y="1021080"/>
            <a:ext cx="160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开发视图</a:t>
            </a:r>
          </a:p>
        </p:txBody>
      </p:sp>
      <p:pic>
        <p:nvPicPr>
          <p:cNvPr id="2" name="图片 1" descr="构件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43" y="622567"/>
            <a:ext cx="8797290" cy="5617210"/>
          </a:xfrm>
          <a:prstGeom prst="rect">
            <a:avLst/>
          </a:prstGeom>
        </p:spPr>
      </p:pic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8924925" y="0"/>
            <a:ext cx="3267075" cy="6858000"/>
          </a:xfrm>
          <a:prstGeom prst="triangle">
            <a:avLst>
              <a:gd name="adj" fmla="val 10000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3195042" y="1641215"/>
            <a:ext cx="3732792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black">
          <a:xfrm>
            <a:off x="3679475" y="1703893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0567" y="1641215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文本框 10"/>
          <p:cNvSpPr txBox="1">
            <a:spLocks noChangeArrowheads="1"/>
          </p:cNvSpPr>
          <p:nvPr/>
        </p:nvSpPr>
        <p:spPr bwMode="auto">
          <a:xfrm>
            <a:off x="1696907" y="1688377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3177774" y="2301615"/>
            <a:ext cx="3750060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black">
          <a:xfrm>
            <a:off x="3666916" y="2363665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noProof="0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noProof="0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80567" y="2301615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7" name="矩形 25"/>
          <p:cNvSpPr>
            <a:spLocks noChangeArrowheads="1"/>
          </p:cNvSpPr>
          <p:nvPr/>
        </p:nvSpPr>
        <p:spPr bwMode="auto">
          <a:xfrm>
            <a:off x="3186308" y="4757835"/>
            <a:ext cx="3741526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8" name="Rectangle 6"/>
          <p:cNvSpPr>
            <a:spLocks noChangeArrowheads="1"/>
          </p:cNvSpPr>
          <p:nvPr/>
        </p:nvSpPr>
        <p:spPr bwMode="black">
          <a:xfrm>
            <a:off x="3689435" y="5447302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绩效评价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73421" y="4757835"/>
            <a:ext cx="1328737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15" name="组合 34"/>
          <p:cNvGrpSpPr/>
          <p:nvPr/>
        </p:nvGrpSpPr>
        <p:grpSpPr bwMode="auto">
          <a:xfrm>
            <a:off x="1599424" y="214241"/>
            <a:ext cx="2701925" cy="898525"/>
            <a:chOff x="467913" y="1102550"/>
            <a:chExt cx="2702007" cy="899374"/>
          </a:xfrm>
        </p:grpSpPr>
        <p:grpSp>
          <p:nvGrpSpPr>
            <p:cNvPr id="4131" name="组合 35"/>
            <p:cNvGrpSpPr/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4133" name="文本框 37"/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</a:t>
                </a:r>
                <a:r>
                  <a: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7725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录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2" name="文本框 36"/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772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4" name="等腰三角形 4"/>
          <p:cNvSpPr/>
          <p:nvPr/>
        </p:nvSpPr>
        <p:spPr>
          <a:xfrm rot="11374545">
            <a:off x="8839200" y="1468438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等腰三角形 4"/>
          <p:cNvSpPr/>
          <p:nvPr/>
        </p:nvSpPr>
        <p:spPr>
          <a:xfrm rot="20476330">
            <a:off x="10464800" y="766763"/>
            <a:ext cx="1674813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等腰三角形 4"/>
          <p:cNvSpPr/>
          <p:nvPr/>
        </p:nvSpPr>
        <p:spPr>
          <a:xfrm>
            <a:off x="10202863" y="1533525"/>
            <a:ext cx="1282700" cy="134620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等腰三角形 4"/>
          <p:cNvSpPr/>
          <p:nvPr/>
        </p:nvSpPr>
        <p:spPr>
          <a:xfrm rot="3834254">
            <a:off x="9466263" y="5322888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等腰三角形 4"/>
          <p:cNvSpPr/>
          <p:nvPr/>
        </p:nvSpPr>
        <p:spPr>
          <a:xfrm rot="4726618">
            <a:off x="9940925" y="3300413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4"/>
          <p:cNvSpPr/>
          <p:nvPr/>
        </p:nvSpPr>
        <p:spPr>
          <a:xfrm rot="21025852">
            <a:off x="11661775" y="754063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等腰三角形 4"/>
          <p:cNvSpPr/>
          <p:nvPr/>
        </p:nvSpPr>
        <p:spPr>
          <a:xfrm rot="3834254">
            <a:off x="8044656" y="329407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等腰三角形 4"/>
          <p:cNvSpPr/>
          <p:nvPr/>
        </p:nvSpPr>
        <p:spPr>
          <a:xfrm rot="18038681">
            <a:off x="9340056" y="-207169"/>
            <a:ext cx="344488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等腰三角形 4"/>
          <p:cNvSpPr/>
          <p:nvPr/>
        </p:nvSpPr>
        <p:spPr>
          <a:xfrm rot="11374545">
            <a:off x="10853738" y="5605463"/>
            <a:ext cx="501650" cy="525462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152214" y="832757"/>
            <a:ext cx="3080989" cy="5591028"/>
            <a:chOff x="9152214" y="832757"/>
            <a:chExt cx="3080989" cy="5591028"/>
          </a:xfrm>
          <a:solidFill>
            <a:srgbClr val="FFFFFF"/>
          </a:solidFill>
        </p:grpSpPr>
        <p:sp>
          <p:nvSpPr>
            <p:cNvPr id="51" name="任意多边形 50"/>
            <p:cNvSpPr/>
            <p:nvPr/>
          </p:nvSpPr>
          <p:spPr>
            <a:xfrm rot="20476330">
              <a:off x="10748648" y="1409739"/>
              <a:ext cx="1484555" cy="991655"/>
            </a:xfrm>
            <a:custGeom>
              <a:avLst/>
              <a:gdLst>
                <a:gd name="connsiteX0" fmla="*/ 964253 w 1484555"/>
                <a:gd name="connsiteY0" fmla="*/ 0 h 991655"/>
                <a:gd name="connsiteX1" fmla="*/ 1484555 w 1484555"/>
                <a:gd name="connsiteY1" fmla="*/ 377030 h 991655"/>
                <a:gd name="connsiteX2" fmla="*/ 0 w 1484555"/>
                <a:gd name="connsiteY2" fmla="*/ 991655 h 99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555" h="991655">
                  <a:moveTo>
                    <a:pt x="964253" y="0"/>
                  </a:moveTo>
                  <a:lnTo>
                    <a:pt x="1484555" y="377030"/>
                  </a:lnTo>
                  <a:lnTo>
                    <a:pt x="0" y="9916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0971638" y="2127252"/>
              <a:ext cx="513649" cy="434792"/>
            </a:xfrm>
            <a:custGeom>
              <a:avLst/>
              <a:gdLst>
                <a:gd name="connsiteX0" fmla="*/ 207102 w 513649"/>
                <a:gd name="connsiteY0" fmla="*/ 0 h 434792"/>
                <a:gd name="connsiteX1" fmla="*/ 513649 w 513649"/>
                <a:gd name="connsiteY1" fmla="*/ 222135 h 434792"/>
                <a:gd name="connsiteX2" fmla="*/ 0 w 513649"/>
                <a:gd name="connsiteY2" fmla="*/ 434792 h 4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49" h="434792">
                  <a:moveTo>
                    <a:pt x="207102" y="0"/>
                  </a:moveTo>
                  <a:lnTo>
                    <a:pt x="513649" y="222135"/>
                  </a:lnTo>
                  <a:lnTo>
                    <a:pt x="0" y="434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3834254">
              <a:off x="9520560" y="5357206"/>
              <a:ext cx="314048" cy="287533"/>
            </a:xfrm>
            <a:custGeom>
              <a:avLst/>
              <a:gdLst>
                <a:gd name="connsiteX0" fmla="*/ 11468 w 314048"/>
                <a:gd name="connsiteY0" fmla="*/ 0 h 287533"/>
                <a:gd name="connsiteX1" fmla="*/ 314048 w 314048"/>
                <a:gd name="connsiteY1" fmla="*/ 219261 h 287533"/>
                <a:gd name="connsiteX2" fmla="*/ 149143 w 314048"/>
                <a:gd name="connsiteY2" fmla="*/ 287533 h 287533"/>
                <a:gd name="connsiteX3" fmla="*/ 0 w 314048"/>
                <a:gd name="connsiteY3" fmla="*/ 99595 h 2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048" h="287533">
                  <a:moveTo>
                    <a:pt x="11468" y="0"/>
                  </a:moveTo>
                  <a:lnTo>
                    <a:pt x="314048" y="219261"/>
                  </a:lnTo>
                  <a:lnTo>
                    <a:pt x="149143" y="287533"/>
                  </a:lnTo>
                  <a:lnTo>
                    <a:pt x="0" y="995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3834254">
              <a:off x="9141845" y="6212916"/>
              <a:ext cx="221238" cy="200499"/>
            </a:xfrm>
            <a:custGeom>
              <a:avLst/>
              <a:gdLst>
                <a:gd name="connsiteX0" fmla="*/ 6794 w 221238"/>
                <a:gd name="connsiteY0" fmla="*/ 0 h 200499"/>
                <a:gd name="connsiteX1" fmla="*/ 221238 w 221238"/>
                <a:gd name="connsiteY1" fmla="*/ 155395 h 200499"/>
                <a:gd name="connsiteX2" fmla="*/ 112294 w 221238"/>
                <a:gd name="connsiteY2" fmla="*/ 200499 h 200499"/>
                <a:gd name="connsiteX3" fmla="*/ 0 w 221238"/>
                <a:gd name="connsiteY3" fmla="*/ 58996 h 2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8" h="200499">
                  <a:moveTo>
                    <a:pt x="6794" y="0"/>
                  </a:moveTo>
                  <a:lnTo>
                    <a:pt x="221238" y="155395"/>
                  </a:lnTo>
                  <a:lnTo>
                    <a:pt x="112294" y="200499"/>
                  </a:lnTo>
                  <a:lnTo>
                    <a:pt x="0" y="58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4726618">
              <a:off x="10137641" y="3462627"/>
              <a:ext cx="1090268" cy="942332"/>
            </a:xfrm>
            <a:custGeom>
              <a:avLst/>
              <a:gdLst>
                <a:gd name="connsiteX0" fmla="*/ 54741 w 1090268"/>
                <a:gd name="connsiteY0" fmla="*/ 0 h 942332"/>
                <a:gd name="connsiteX1" fmla="*/ 1090268 w 1090268"/>
                <a:gd name="connsiteY1" fmla="*/ 750382 h 942332"/>
                <a:gd name="connsiteX2" fmla="*/ 626636 w 1090268"/>
                <a:gd name="connsiteY2" fmla="*/ 942332 h 942332"/>
                <a:gd name="connsiteX3" fmla="*/ 0 w 1090268"/>
                <a:gd name="connsiteY3" fmla="*/ 475377 h 94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268" h="942332">
                  <a:moveTo>
                    <a:pt x="54741" y="0"/>
                  </a:moveTo>
                  <a:lnTo>
                    <a:pt x="1090268" y="750382"/>
                  </a:lnTo>
                  <a:lnTo>
                    <a:pt x="626636" y="942332"/>
                  </a:lnTo>
                  <a:lnTo>
                    <a:pt x="0" y="475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025852">
              <a:off x="11693675" y="832757"/>
              <a:ext cx="217959" cy="164561"/>
            </a:xfrm>
            <a:custGeom>
              <a:avLst/>
              <a:gdLst>
                <a:gd name="connsiteX0" fmla="*/ 115393 w 217959"/>
                <a:gd name="connsiteY0" fmla="*/ 0 h 164561"/>
                <a:gd name="connsiteX1" fmla="*/ 217959 w 217959"/>
                <a:gd name="connsiteY1" fmla="*/ 74324 h 164561"/>
                <a:gd name="connsiteX2" fmla="*/ 0 w 217959"/>
                <a:gd name="connsiteY2" fmla="*/ 164561 h 16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59" h="164561">
                  <a:moveTo>
                    <a:pt x="115393" y="0"/>
                  </a:moveTo>
                  <a:lnTo>
                    <a:pt x="217959" y="74324"/>
                  </a:lnTo>
                  <a:lnTo>
                    <a:pt x="0" y="1645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10"/>
          <p:cNvSpPr txBox="1">
            <a:spLocks noChangeArrowheads="1"/>
          </p:cNvSpPr>
          <p:nvPr/>
        </p:nvSpPr>
        <p:spPr bwMode="auto">
          <a:xfrm>
            <a:off x="1704051" y="2346065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文本框 10"/>
          <p:cNvSpPr txBox="1">
            <a:spLocks noChangeArrowheads="1"/>
          </p:cNvSpPr>
          <p:nvPr/>
        </p:nvSpPr>
        <p:spPr bwMode="auto">
          <a:xfrm>
            <a:off x="1698491" y="4799904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矩形 25"/>
          <p:cNvSpPr>
            <a:spLocks noChangeArrowheads="1"/>
          </p:cNvSpPr>
          <p:nvPr/>
        </p:nvSpPr>
        <p:spPr bwMode="auto">
          <a:xfrm>
            <a:off x="3189353" y="5398632"/>
            <a:ext cx="3738481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black">
          <a:xfrm>
            <a:off x="3666914" y="4800645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76466" y="5398632"/>
            <a:ext cx="1328737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10"/>
          <p:cNvSpPr txBox="1">
            <a:spLocks noChangeArrowheads="1"/>
          </p:cNvSpPr>
          <p:nvPr/>
        </p:nvSpPr>
        <p:spPr bwMode="auto">
          <a:xfrm>
            <a:off x="1701536" y="5440701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18"/>
          <p:cNvSpPr>
            <a:spLocks noChangeArrowheads="1"/>
          </p:cNvSpPr>
          <p:nvPr/>
        </p:nvSpPr>
        <p:spPr bwMode="auto">
          <a:xfrm>
            <a:off x="3195042" y="2914264"/>
            <a:ext cx="3732792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black">
          <a:xfrm>
            <a:off x="3675550" y="2965905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680567" y="2914264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10"/>
          <p:cNvSpPr txBox="1">
            <a:spLocks noChangeArrowheads="1"/>
          </p:cNvSpPr>
          <p:nvPr/>
        </p:nvSpPr>
        <p:spPr bwMode="auto">
          <a:xfrm>
            <a:off x="1704051" y="2958714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18"/>
          <p:cNvSpPr>
            <a:spLocks noChangeArrowheads="1"/>
          </p:cNvSpPr>
          <p:nvPr/>
        </p:nvSpPr>
        <p:spPr bwMode="auto">
          <a:xfrm>
            <a:off x="3222812" y="3568986"/>
            <a:ext cx="3705022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black">
          <a:xfrm>
            <a:off x="3260239" y="3620586"/>
            <a:ext cx="3848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</a:p>
        </p:txBody>
      </p:sp>
      <p:sp>
        <p:nvSpPr>
          <p:cNvPr id="48" name="矩形 47"/>
          <p:cNvSpPr/>
          <p:nvPr/>
        </p:nvSpPr>
        <p:spPr>
          <a:xfrm>
            <a:off x="1708338" y="3568986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10"/>
          <p:cNvSpPr txBox="1">
            <a:spLocks noChangeArrowheads="1"/>
          </p:cNvSpPr>
          <p:nvPr/>
        </p:nvSpPr>
        <p:spPr bwMode="auto">
          <a:xfrm>
            <a:off x="1680567" y="3634098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矩形 18"/>
          <p:cNvSpPr>
            <a:spLocks noChangeArrowheads="1"/>
          </p:cNvSpPr>
          <p:nvPr/>
        </p:nvSpPr>
        <p:spPr bwMode="auto">
          <a:xfrm>
            <a:off x="3209028" y="4172108"/>
            <a:ext cx="3705022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black">
          <a:xfrm>
            <a:off x="3246455" y="4223708"/>
            <a:ext cx="3848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94554" y="4172108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10"/>
          <p:cNvSpPr txBox="1">
            <a:spLocks noChangeArrowheads="1"/>
          </p:cNvSpPr>
          <p:nvPr/>
        </p:nvSpPr>
        <p:spPr bwMode="auto">
          <a:xfrm>
            <a:off x="1666783" y="4237220"/>
            <a:ext cx="12785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510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291772" y="1299375"/>
            <a:ext cx="160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进程视图</a:t>
            </a:r>
          </a:p>
        </p:txBody>
      </p:sp>
      <p:sp>
        <p:nvSpPr>
          <p:cNvPr id="24" name="矩形 23"/>
          <p:cNvSpPr/>
          <p:nvPr/>
        </p:nvSpPr>
        <p:spPr>
          <a:xfrm>
            <a:off x="2651069" y="2490063"/>
            <a:ext cx="6889225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b="1" kern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进程视图</a:t>
            </a:r>
            <a:r>
              <a:rPr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侧重系统的运行特性，关注非功能性的需求（性能，可用性）。服务于系统集成人员，方便后续性能测试。强调并发性、分布性、集成性、鲁棒性（容错）、可扩充性、吞吐量等。定义逻辑视图中的各个类的具体操作是在哪一个线程中被执行。 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1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790164" y="1736698"/>
            <a:ext cx="215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物理视图</a:t>
            </a:r>
          </a:p>
        </p:txBody>
      </p:sp>
      <p:sp>
        <p:nvSpPr>
          <p:cNvPr id="24" name="矩形 23"/>
          <p:cNvSpPr/>
          <p:nvPr/>
        </p:nvSpPr>
        <p:spPr>
          <a:xfrm>
            <a:off x="2840355" y="2513013"/>
            <a:ext cx="6299200" cy="9220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物理视图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主要描述硬件配置。在UML中通常被称为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部署视图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，它主要考虑如何把软件映射到硬件上。通常需要考虑到解决系统拓扑结构、系统安装和通信等问题。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81990" y="1021080"/>
            <a:ext cx="145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物理视图</a:t>
            </a:r>
          </a:p>
        </p:txBody>
      </p:sp>
      <p:pic>
        <p:nvPicPr>
          <p:cNvPr id="3" name="图片 2" descr="部署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20" y="259715"/>
            <a:ext cx="7320280" cy="6337935"/>
          </a:xfrm>
          <a:prstGeom prst="rect">
            <a:avLst/>
          </a:prstGeom>
        </p:spPr>
      </p:pic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0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921815" y="1233115"/>
            <a:ext cx="202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场景视图</a:t>
            </a:r>
          </a:p>
        </p:txBody>
      </p:sp>
      <p:sp>
        <p:nvSpPr>
          <p:cNvPr id="24" name="矩形 23"/>
          <p:cNvSpPr/>
          <p:nvPr/>
        </p:nvSpPr>
        <p:spPr>
          <a:xfrm>
            <a:off x="2403033" y="1975187"/>
            <a:ext cx="7059019" cy="31393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场景视图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用于刻画构件之间的相互关系，将四个视图有机地联系起来。可以描述一个特定的视图内的构件关系，也可以描述不同视图间的构件关系。场景是最重要的需求抽象，它们的设计使用</a:t>
            </a:r>
            <a:r>
              <a:rPr kumimoji="0" lang="zh-CN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用例图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来表示。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该视图是其他视图的冗余</a:t>
            </a:r>
            <a:r>
              <a:rPr kumimoji="0" lang="zh-CN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但它起到了两个作用：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1.作为一项驱动因素来发现架构设计过程中的架构元素。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2.作为架构设计结束后的一项验证和说明功能，既以视图的角度来说明又作为架构原型测试的出发点。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71514" y="1418645"/>
            <a:ext cx="212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场景视图</a:t>
            </a:r>
          </a:p>
        </p:txBody>
      </p:sp>
      <p:pic>
        <p:nvPicPr>
          <p:cNvPr id="2" name="图片 1" descr="游客用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04" y="-1302169"/>
            <a:ext cx="6772027" cy="8027371"/>
          </a:xfrm>
          <a:prstGeom prst="rect">
            <a:avLst/>
          </a:prstGeom>
        </p:spPr>
      </p:pic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530226" y="293687"/>
            <a:ext cx="2666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</a:t>
            </a: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视图模型</a:t>
            </a:r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6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1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xmlns="" id="{2F64D2A0-403F-4205-BFBA-C2081A7C6598}"/>
              </a:ext>
            </a:extLst>
          </p:cNvPr>
          <p:cNvGrpSpPr/>
          <p:nvPr/>
        </p:nvGrpSpPr>
        <p:grpSpPr bwMode="auto">
          <a:xfrm>
            <a:off x="5226531" y="2244725"/>
            <a:ext cx="6469653" cy="2604381"/>
            <a:chOff x="271019" y="2420002"/>
            <a:chExt cx="6470625" cy="2603396"/>
          </a:xfrm>
        </p:grpSpPr>
        <p:sp>
          <p:nvSpPr>
            <p:cNvPr id="29" name="文本框 18">
              <a:extLst>
                <a:ext uri="{FF2B5EF4-FFF2-40B4-BE49-F238E27FC236}">
                  <a16:creationId xmlns:a16="http://schemas.microsoft.com/office/drawing/2014/main" xmlns="" id="{30CFBD2D-AF10-4A1A-94CC-81A98DBAC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 </a:t>
              </a:r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	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DCCD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19">
              <a:extLst>
                <a:ext uri="{FF2B5EF4-FFF2-40B4-BE49-F238E27FC236}">
                  <a16:creationId xmlns:a16="http://schemas.microsoft.com/office/drawing/2014/main" xmlns="" id="{D6164B3C-15CD-483E-821B-729E9877C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19" y="3269736"/>
              <a:ext cx="6470625" cy="175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UML2.x</a:t>
              </a: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与 </a:t>
              </a:r>
              <a:r>
                <a:rPr lang="en-US" altLang="zh-CN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UML1.x</a:t>
              </a: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的比较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0">
            <a:extLst>
              <a:ext uri="{FF2B5EF4-FFF2-40B4-BE49-F238E27FC236}">
                <a16:creationId xmlns:a16="http://schemas.microsoft.com/office/drawing/2014/main" xmlns="" id="{C1650AEA-8FEC-427E-8CDF-C4F7414B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394" y="4910795"/>
            <a:ext cx="6049593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noProof="0" dirty="0" smtClean="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 BETWEEN UML 2.X AND UML 1.X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53A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0211" y="2300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[3]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20180" y="2224385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UML1.x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 指的是从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1997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年发布的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UML1.0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2003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月发布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1.5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版本。</a:t>
            </a:r>
            <a:endParaRPr lang="en-US" altLang="zh-CN" u="none" strike="noStrike" dirty="0" smtClean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而 </a:t>
            </a:r>
            <a:r>
              <a:rPr lang="en-US" altLang="zh-CN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UML2.x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 由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2004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年发布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2.0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版本，至今最新的版本已是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UML2.1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u="none" strike="noStrike" dirty="0" smtClean="0">
              <a:solidFill>
                <a:srgbClr val="333333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完全建立在</a:t>
            </a:r>
            <a:r>
              <a:rPr lang="en-US" altLang="zh-CN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UML1.x</a:t>
            </a:r>
            <a:r>
              <a:rPr lang="zh-CN" altLang="en-US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基础之上，大多数的</a:t>
            </a:r>
            <a:r>
              <a:rPr lang="en-US" altLang="zh-CN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UML1.x</a:t>
            </a:r>
            <a:r>
              <a:rPr lang="zh-CN" altLang="en-US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模型在</a:t>
            </a:r>
            <a:r>
              <a:rPr lang="en-US" altLang="zh-CN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b="1" u="none" strike="noStrike" dirty="0" smtClean="0">
                <a:solidFill>
                  <a:srgbClr val="FF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中都可用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。但</a:t>
            </a:r>
            <a:r>
              <a:rPr lang="en-US" altLang="zh-CN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u="none" strike="noStrike" dirty="0" smtClean="0">
                <a:solidFill>
                  <a:srgbClr val="333333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在结构建模方面有一系列重大的改进，包括结构类、精确的接口和端口、拓展性、交互片断和操作符以及基于时间建模能力的增强。</a:t>
            </a:r>
            <a:endParaRPr lang="zh-CN" alt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0180" y="1244084"/>
            <a:ext cx="2893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从 </a:t>
            </a:r>
            <a:r>
              <a:rPr lang="en-US" altLang="zh-CN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1.x</a:t>
            </a:r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 到 </a:t>
            </a:r>
            <a:r>
              <a:rPr lang="en-US" altLang="zh-CN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2.x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05892" y="2567285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解决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了用户在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使用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UML1.x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过程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中所遇到的一些问题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。其中具体针对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用例图、顺序图、活动图和构件图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进行了一定程度的改进。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0180" y="124408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改进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6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277023"/>
            <a:ext cx="478752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用例图中的主体内容用例、参与者、通信关联并没有变化。不过如果用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UML1.x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，则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只能用用例图所归属的包来表达一组用例的逻辑组织关系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，即用用例在模型中所处的物理位置表达逻辑组织关系。在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中，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为每个用例增加了一个称为“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Subject”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的特征，这项特征的取值可以作为在逻辑层面划分一组用例的一项依据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。用例所属的“系统边界”就是“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Subject”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的一种典型例子。</a:t>
            </a: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用例图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515938"/>
            <a:ext cx="10651744" cy="59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xmlns="" id="{2F64D2A0-403F-4205-BFBA-C2081A7C6598}"/>
              </a:ext>
            </a:extLst>
          </p:cNvPr>
          <p:cNvGrpSpPr/>
          <p:nvPr/>
        </p:nvGrpSpPr>
        <p:grpSpPr bwMode="auto">
          <a:xfrm>
            <a:off x="5226531" y="2244725"/>
            <a:ext cx="6469653" cy="1773387"/>
            <a:chOff x="271019" y="2420002"/>
            <a:chExt cx="6470625" cy="1772715"/>
          </a:xfrm>
        </p:grpSpPr>
        <p:sp>
          <p:nvSpPr>
            <p:cNvPr id="29" name="文本框 18">
              <a:extLst>
                <a:ext uri="{FF2B5EF4-FFF2-40B4-BE49-F238E27FC236}">
                  <a16:creationId xmlns:a16="http://schemas.microsoft.com/office/drawing/2014/main" xmlns="" id="{30CFBD2D-AF10-4A1A-94CC-81A98DBAC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 </a:t>
              </a:r>
              <a:r>
                <a:rPr kumimoji="0" lang="en-US" altLang="zh-CN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	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DCCD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19">
              <a:extLst>
                <a:ext uri="{FF2B5EF4-FFF2-40B4-BE49-F238E27FC236}">
                  <a16:creationId xmlns:a16="http://schemas.microsoft.com/office/drawing/2014/main" xmlns="" id="{D6164B3C-15CD-483E-821B-729E9877C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19" y="3269736"/>
              <a:ext cx="6470625" cy="922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19713" y="4136248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THeiti" charset="-122"/>
              </a:rPr>
              <a:t>OVERVIEW</a:t>
            </a:r>
            <a:endParaRPr lang="en-US" altLang="zh-CN" b="0" i="0" u="none" strike="noStrike" dirty="0">
              <a:effectLst/>
              <a:latin typeface="ST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219248"/>
            <a:ext cx="5341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 顺序图是最常用的一种图示。我们用它来描述对象间的交互关系，着重体现交互的时间顺序。 对于顺序图，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主要做了三大改进。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zh-CN" altLang="en-US" sz="16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允许顺序图中明确的表达分支判断逻辑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。这是一个非常实用的功能，能够将以前要通过两张图才能表达的意思通过一个图就表达出来了。但这并不意味着顺序图擅长表达这种逻辑，所以并不需要在顺序图中展现所有的分支判断逻辑。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en-US" sz="16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允许“纵向”与“横向”地对顺序图进行拆分与引用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。这就解决了以前一张图由于流程过多造成幅面过大浏览不便的困难。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顺序图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9" y="2817376"/>
            <a:ext cx="5085174" cy="20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277023"/>
            <a:ext cx="478752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 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中，活动图增加了许多新特性。例如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泳道可以划分层次，增加丰富的同步表达能力，在活动图中引入对象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等。</a:t>
            </a: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活动</a:t>
            </a:r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8" y="1914478"/>
            <a:ext cx="5527753" cy="35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195185"/>
            <a:ext cx="525057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 构件图是在物理层面对系统结构及内容的直观描述，最接近于通常意义上的模块结构图。 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中，构件图有比较明显的改进。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构件本身内容的表述更清晰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，包括构件所提供的接口、所要求的接口、该构件所实现的类（逻辑内容）、以及该构件所对应的具体“制品”（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artifact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，即物理内容）。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构件之间的依赖关系通过“组装连接器”（</a:t>
            </a:r>
            <a:r>
              <a:rPr lang="en-US" altLang="zh-CN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assembling connector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）更加明确地表达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。其实构件图的改进在一定程度上得益于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新引入的另一种图以及相关的概念表述，即“组合结构图”（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composite structure diagram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构件图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2" y="2195185"/>
            <a:ext cx="5338836" cy="40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05892" y="25672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中新增了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包图、组织结构图、交互概览图和计时图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四种新图。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0180" y="124408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新增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2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597996"/>
            <a:ext cx="493290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包图展现模型要素的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基本组织单元，以及这些组织单元之间的依赖关系，包括引用关系（</a:t>
            </a:r>
            <a:r>
              <a:rPr lang="en-US" altLang="zh-CN" b="1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PackageImport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）和扩展关系（</a:t>
            </a:r>
            <a:r>
              <a:rPr lang="en-US" altLang="zh-CN" b="1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PackageMerge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 在通用的建模工具中，一般可以用类图描述包图中的逻辑内容。</a:t>
            </a: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包图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D3286FB-3726-4A80-BBAC-D007D859D414}"/>
              </a:ext>
            </a:extLst>
          </p:cNvPr>
          <p:cNvSpPr txBox="1"/>
          <p:nvPr/>
        </p:nvSpPr>
        <p:spPr>
          <a:xfrm>
            <a:off x="7578675" y="5918113"/>
            <a:ext cx="263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B/S</a:t>
            </a:r>
            <a:r>
              <a:rPr lang="zh-CN" altLang="en-US" dirty="0"/>
              <a:t>的</a:t>
            </a:r>
            <a:r>
              <a:rPr lang="en-US" altLang="zh-CN" dirty="0"/>
              <a:t>OA</a:t>
            </a:r>
            <a:r>
              <a:rPr lang="zh-CN" altLang="en-US" dirty="0"/>
              <a:t>系统的包图</a:t>
            </a:r>
          </a:p>
        </p:txBody>
      </p:sp>
      <p:pic>
        <p:nvPicPr>
          <p:cNvPr id="10" name="图片 9" descr="图片包含 屏幕截图&#10;&#10;已生成高可信度的说明">
            <a:extLst>
              <a:ext uri="{FF2B5EF4-FFF2-40B4-BE49-F238E27FC236}">
                <a16:creationId xmlns:a16="http://schemas.microsoft.com/office/drawing/2014/main" xmlns="" id="{02D49316-09AD-42DD-8999-1BB13FF8F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7" y="1914478"/>
            <a:ext cx="3742672" cy="35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37" y="1655181"/>
            <a:ext cx="4933345" cy="3159888"/>
          </a:xfrm>
          <a:prstGeom prst="rect">
            <a:avLst/>
          </a:prstGeom>
        </p:spPr>
      </p:pic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083944"/>
            <a:ext cx="647595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组合结构图描述系统中的某一部分（即组合结构）的内部内容，包括该部分与系统其他部分的交互点，这种图能够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展示该部分内容“内部”参与者的配置情况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。“组合结构图”中引入了一些重要的概念：例如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“端口”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port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），“端口”将组合结构与外部环境隔离，实现了双向的封装，既涵盖了该组合结构所提供的行为（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PrrovidedInterface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），同时也指出了该组合结构所需要的服务（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RequiredInterface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再如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“协议”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protocol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），基于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UML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中的“协作”（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collaboration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）的概念，展示那些可服用的交互序列，其实质目的是描述那些可以在不同上下文环境中复用的协作模式。“协议”中所反映的任务由具体的“端口”承担。</a:t>
            </a: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组合结构</a:t>
            </a:r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9946" y="52269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供应链组合结构图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3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390247"/>
            <a:ext cx="49329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交互概览图（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Interaction Overview Diagram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）可以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直观地表达一组相关顺序图之间的流转逻辑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。以前遇到这种情况通常只能通过活动图间接表达。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交互概览</a:t>
            </a:r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D3286FB-3726-4A80-BBAC-D007D859D414}"/>
              </a:ext>
            </a:extLst>
          </p:cNvPr>
          <p:cNvSpPr txBox="1"/>
          <p:nvPr/>
        </p:nvSpPr>
        <p:spPr>
          <a:xfrm>
            <a:off x="7764944" y="57384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在线商城交互概览图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7" y="1591312"/>
            <a:ext cx="4302172" cy="3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2643" y="2083944"/>
            <a:ext cx="4932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“计时图”是一种可选的交互图，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展示交互过程中的真实时间信息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，具体描述对象状态变化的时间点以及维持特定状态的时间段。</a:t>
            </a:r>
          </a:p>
        </p:txBody>
      </p:sp>
      <p:sp>
        <p:nvSpPr>
          <p:cNvPr id="3" name="矩形 2"/>
          <p:cNvSpPr/>
          <p:nvPr/>
        </p:nvSpPr>
        <p:spPr>
          <a:xfrm>
            <a:off x="1372643" y="12681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计时</a:t>
            </a:r>
            <a:r>
              <a:rPr lang="zh-CN" altLang="en-US" sz="3600" b="1" u="none" strike="noStrike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图</a:t>
            </a:r>
            <a:endParaRPr lang="zh-CN" altLang="en-US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6" y="2069377"/>
            <a:ext cx="5025648" cy="26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1">
            <a:extLst>
              <a:ext uri="{FF2B5EF4-FFF2-40B4-BE49-F238E27FC236}">
                <a16:creationId xmlns:a16="http://schemas.microsoft.com/office/drawing/2014/main" xmlns="" id="{852872A5-20B9-4A94-8A9D-7860E4668CED}"/>
              </a:ext>
            </a:extLst>
          </p:cNvPr>
          <p:cNvGrpSpPr/>
          <p:nvPr/>
        </p:nvGrpSpPr>
        <p:grpSpPr bwMode="auto">
          <a:xfrm>
            <a:off x="5226531" y="2244725"/>
            <a:ext cx="6469653" cy="2642345"/>
            <a:chOff x="5226064" y="2405563"/>
            <a:chExt cx="6470625" cy="2641346"/>
          </a:xfrm>
        </p:grpSpPr>
        <p:grpSp>
          <p:nvGrpSpPr>
            <p:cNvPr id="27" name="组合 17">
              <a:extLst>
                <a:ext uri="{FF2B5EF4-FFF2-40B4-BE49-F238E27FC236}">
                  <a16:creationId xmlns:a16="http://schemas.microsoft.com/office/drawing/2014/main" xmlns="" id="{2F64D2A0-403F-4205-BFBA-C2081A7C6598}"/>
                </a:ext>
              </a:extLst>
            </p:cNvPr>
            <p:cNvGrpSpPr/>
            <p:nvPr/>
          </p:nvGrpSpPr>
          <p:grpSpPr bwMode="auto">
            <a:xfrm>
              <a:off x="5226064" y="2405563"/>
              <a:ext cx="6470625" cy="1772715"/>
              <a:chOff x="271019" y="2420002"/>
              <a:chExt cx="6470625" cy="1772715"/>
            </a:xfrm>
          </p:grpSpPr>
          <p:sp>
            <p:nvSpPr>
              <p:cNvPr id="29" name="文本框 18">
                <a:extLst>
                  <a:ext uri="{FF2B5EF4-FFF2-40B4-BE49-F238E27FC236}">
                    <a16:creationId xmlns:a16="http://schemas.microsoft.com/office/drawing/2014/main" xmlns="" id="{30CFBD2D-AF10-4A1A-94CC-81A98DBAC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CCD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 </a:t>
                </a:r>
                <a:r>
                  <a:rPr lang="en-US" altLang="zh-CN" sz="6000" b="1" dirty="0">
                    <a:solidFill>
                      <a:srgbClr val="2DCC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kumimoji="0" lang="en-US" altLang="zh-CN" sz="6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DCCD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	</a:t>
                </a:r>
                <a:endPara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xmlns="" id="{D6164B3C-15CD-483E-821B-729E9877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019" y="3269736"/>
                <a:ext cx="6470625" cy="922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5400" b="1" dirty="0" smtClean="0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提问</a:t>
                </a:r>
                <a:endPara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0">
              <a:extLst>
                <a:ext uri="{FF2B5EF4-FFF2-40B4-BE49-F238E27FC236}">
                  <a16:creationId xmlns:a16="http://schemas.microsoft.com/office/drawing/2014/main" xmlns="" id="{C1650AEA-8FEC-427E-8CDF-C4F7414B9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64" y="4708355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 smtClean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ASK QUESTIONS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A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1ECF869-D5F2-499A-8707-FDE2FD195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" y="5743971"/>
            <a:ext cx="1277897" cy="12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578100" y="2425700"/>
            <a:ext cx="1930400" cy="1930400"/>
            <a:chOff x="2286000" y="2324100"/>
            <a:chExt cx="1930400" cy="1930400"/>
          </a:xfrm>
        </p:grpSpPr>
        <p:sp>
          <p:nvSpPr>
            <p:cNvPr id="3" name="椭圆 2"/>
            <p:cNvSpPr/>
            <p:nvPr/>
          </p:nvSpPr>
          <p:spPr>
            <a:xfrm>
              <a:off x="2286000" y="2324100"/>
              <a:ext cx="1930400" cy="1930400"/>
            </a:xfrm>
            <a:prstGeom prst="ellipse">
              <a:avLst/>
            </a:prstGeom>
            <a:solidFill>
              <a:srgbClr val="2BC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92819" y="2566025"/>
              <a:ext cx="151676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smtClean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Q1</a:t>
              </a:r>
              <a:endParaRPr kumimoji="1" lang="zh-CN" altLang="en-US" sz="8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128345" y="1221339"/>
            <a:ext cx="6348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请说出任意三个</a:t>
            </a:r>
            <a:r>
              <a:rPr lang="en-US" altLang="zh-CN" sz="40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"4+1</a:t>
            </a:r>
            <a:r>
              <a:rPr lang="en-US" altLang="zh-CN" sz="4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zh-CN" altLang="en-US" sz="4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视图和</a:t>
            </a:r>
            <a:r>
              <a:rPr lang="en-US" altLang="zh-CN" sz="4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UML</a:t>
            </a:r>
            <a:r>
              <a:rPr lang="zh-CN" altLang="en-US" sz="4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的对应关系：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5234608" y="3518834"/>
          <a:ext cx="57521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068"/>
                <a:gridCol w="2876068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 kern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"4+1"视图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kern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UML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逻辑视图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开发视图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？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物理视图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场景视图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2205276" y="1491712"/>
            <a:ext cx="775846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Unified Modeling Language (UML)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又称统一建模语言或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标准建模语言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，是始于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1997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年一个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hlinkClick r:id="rId3"/>
              </a:rPr>
              <a:t>OMG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标准，它是一个支持模型化和软件系统开发的图形化语言，为软件开发的所有阶段提供模型化和可视化支持，包括由需求分析到规格，到构造和配置。 可以用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UML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对软件密集型系统的制品进行可视化、详述、构造和文档化。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4FAADED-2C55-48CC-8245-6CEA3FAB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50" y="1030047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sz="2400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">
          <a:xfrm>
            <a:off x="4313250" y="4200145"/>
            <a:ext cx="355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"4+1" view model</a:t>
            </a:r>
            <a:endParaRPr lang="zh-CN" altLang="en-US" sz="2400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6767" y="4661810"/>
            <a:ext cx="7758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软件架构的“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4+1”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视图模型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“4+1” View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Model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of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Software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Architecture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多个并发的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视图（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charset="-122"/>
                <a:ea typeface="黑体" charset="-122"/>
              </a:rPr>
              <a:t>逻辑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charset="-122"/>
                <a:ea typeface="黑体" charset="-122"/>
              </a:rPr>
              <a:t>视图</a:t>
            </a:r>
            <a:r>
              <a:rPr lang="zh-CN" altLang="en-US" sz="2000" dirty="0">
                <a:latin typeface="黑体" charset="-122"/>
                <a:ea typeface="黑体" charset="-122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charset="-122"/>
                <a:ea typeface="黑体" charset="-122"/>
              </a:rPr>
              <a:t>进程视图</a:t>
            </a:r>
            <a:r>
              <a:rPr lang="zh-CN" altLang="en-US" sz="2000" dirty="0">
                <a:latin typeface="黑体" charset="-122"/>
                <a:ea typeface="黑体" charset="-122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charset="-122"/>
                <a:ea typeface="黑体" charset="-122"/>
              </a:rPr>
              <a:t>物理视图</a:t>
            </a:r>
            <a:r>
              <a:rPr lang="zh-CN" altLang="en-US" sz="2000" dirty="0">
                <a:latin typeface="黑体" charset="-122"/>
                <a:ea typeface="黑体" charset="-122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charset="-122"/>
                <a:ea typeface="黑体" charset="-122"/>
              </a:rPr>
              <a:t>开发视图</a:t>
            </a:r>
            <a:r>
              <a:rPr lang="zh-CN" altLang="en-US" sz="2000" dirty="0">
                <a:latin typeface="黑体" charset="-122"/>
                <a:ea typeface="黑体" charset="-122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charset="-122"/>
                <a:ea typeface="黑体" charset="-122"/>
              </a:rPr>
              <a:t>场景视图</a:t>
            </a:r>
            <a:r>
              <a:rPr lang="zh-CN" altLang="en-US" sz="2000" dirty="0" smtClean="0">
                <a:latin typeface="黑体" charset="-122"/>
                <a:ea typeface="黑体" charset="-122"/>
              </a:rPr>
              <a:t>）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来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组织软件架构的描述，每个视图仅用来描述一个特定的所关注的方面的问题集合。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4534" y="1046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[1]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02462" y="4204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[2]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578100" y="2425700"/>
            <a:ext cx="1930400" cy="1930400"/>
            <a:chOff x="2286000" y="2324100"/>
            <a:chExt cx="1930400" cy="1930400"/>
          </a:xfrm>
          <a:solidFill>
            <a:srgbClr val="F13F76"/>
          </a:solidFill>
        </p:grpSpPr>
        <p:sp>
          <p:nvSpPr>
            <p:cNvPr id="3" name="椭圆 2"/>
            <p:cNvSpPr/>
            <p:nvPr/>
          </p:nvSpPr>
          <p:spPr>
            <a:xfrm>
              <a:off x="2286000" y="2324100"/>
              <a:ext cx="1930400" cy="193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92819" y="2566025"/>
              <a:ext cx="140455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dirty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A</a:t>
              </a:r>
              <a:r>
                <a:rPr kumimoji="1" lang="en-US" altLang="zh-CN" sz="8800" dirty="0" smtClean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1</a:t>
              </a:r>
              <a:endParaRPr kumimoji="1" lang="zh-CN" altLang="en-US" sz="8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804512" y="327025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4765325" y="2247900"/>
          <a:ext cx="61194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725"/>
                <a:gridCol w="305972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 kern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"4+1"视图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kern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UML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逻辑视图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类图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开发视图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类图，组件图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无完全对应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物理视图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部署图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场景视图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用例图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578100" y="2425700"/>
            <a:ext cx="1939986" cy="1930400"/>
            <a:chOff x="2286000" y="2324100"/>
            <a:chExt cx="1939986" cy="1930400"/>
          </a:xfrm>
        </p:grpSpPr>
        <p:sp>
          <p:nvSpPr>
            <p:cNvPr id="3" name="椭圆 2"/>
            <p:cNvSpPr/>
            <p:nvPr/>
          </p:nvSpPr>
          <p:spPr>
            <a:xfrm>
              <a:off x="2286000" y="2324100"/>
              <a:ext cx="1930400" cy="1930400"/>
            </a:xfrm>
            <a:prstGeom prst="ellipse">
              <a:avLst/>
            </a:prstGeom>
            <a:solidFill>
              <a:srgbClr val="2BC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92819" y="2566025"/>
              <a:ext cx="173316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dirty="0" smtClean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Q2</a:t>
              </a:r>
              <a:endParaRPr kumimoji="1" lang="zh-CN" altLang="en-US" sz="8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56067" y="2170977"/>
            <a:ext cx="5897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4+1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”视图模型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中，哪个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视图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侧重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系统的运行特性，关注非功能性的需求（性能，可用性）。服务于系统集成人员，方便后续性能测试。强调并发性、分布性、集成性、鲁棒性（容错）、可扩充性、吞吐量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578100" y="2425700"/>
            <a:ext cx="1930400" cy="1930400"/>
            <a:chOff x="2286000" y="2324100"/>
            <a:chExt cx="1930400" cy="1930400"/>
          </a:xfrm>
          <a:solidFill>
            <a:srgbClr val="F13F76"/>
          </a:solidFill>
        </p:grpSpPr>
        <p:sp>
          <p:nvSpPr>
            <p:cNvPr id="3" name="椭圆 2"/>
            <p:cNvSpPr/>
            <p:nvPr/>
          </p:nvSpPr>
          <p:spPr>
            <a:xfrm>
              <a:off x="2286000" y="2324100"/>
              <a:ext cx="1930400" cy="193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92819" y="2566025"/>
              <a:ext cx="162095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dirty="0" smtClean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A</a:t>
              </a:r>
              <a:r>
                <a:rPr kumimoji="1" lang="en-US" altLang="zh-CN" sz="8800" dirty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2</a:t>
              </a:r>
              <a:endParaRPr kumimoji="1" lang="zh-CN" altLang="en-US" sz="8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908016" y="3161446"/>
            <a:ext cx="697634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进程视图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804512" y="327025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578100" y="2425700"/>
            <a:ext cx="1939986" cy="1930400"/>
            <a:chOff x="2286000" y="2324100"/>
            <a:chExt cx="1939986" cy="1930400"/>
          </a:xfrm>
        </p:grpSpPr>
        <p:sp>
          <p:nvSpPr>
            <p:cNvPr id="3" name="椭圆 2"/>
            <p:cNvSpPr/>
            <p:nvPr/>
          </p:nvSpPr>
          <p:spPr>
            <a:xfrm>
              <a:off x="2286000" y="2324100"/>
              <a:ext cx="1930400" cy="1930400"/>
            </a:xfrm>
            <a:prstGeom prst="ellipse">
              <a:avLst/>
            </a:prstGeom>
            <a:solidFill>
              <a:srgbClr val="2BC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92819" y="2566025"/>
              <a:ext cx="173316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dirty="0" smtClean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Q3</a:t>
              </a:r>
              <a:endParaRPr kumimoji="1" lang="zh-CN" altLang="en-US" sz="8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69319" y="2475777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请说出</a:t>
            </a:r>
            <a:r>
              <a:rPr kumimoji="1"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UML2.0</a:t>
            </a:r>
            <a:r>
              <a:rPr kumimoji="1"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新增的四个图分别是什么？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578100" y="2425700"/>
            <a:ext cx="1930400" cy="1930400"/>
            <a:chOff x="2286000" y="2324100"/>
            <a:chExt cx="1930400" cy="1930400"/>
          </a:xfrm>
          <a:solidFill>
            <a:srgbClr val="F13F76"/>
          </a:solidFill>
        </p:grpSpPr>
        <p:sp>
          <p:nvSpPr>
            <p:cNvPr id="3" name="椭圆 2"/>
            <p:cNvSpPr/>
            <p:nvPr/>
          </p:nvSpPr>
          <p:spPr>
            <a:xfrm>
              <a:off x="2286000" y="2324100"/>
              <a:ext cx="1930400" cy="193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92819" y="2566025"/>
              <a:ext cx="162095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dirty="0" smtClean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A</a:t>
              </a:r>
              <a:r>
                <a:rPr kumimoji="1" lang="en-US" altLang="zh-CN" sz="8800" dirty="0">
                  <a:solidFill>
                    <a:schemeClr val="bg1"/>
                  </a:solidFill>
                  <a:latin typeface="PingFang SC Medium" charset="-122"/>
                  <a:ea typeface="PingFang SC Medium" charset="-122"/>
                  <a:cs typeface="PingFang SC Medium" charset="-122"/>
                </a:rPr>
                <a:t>3</a:t>
              </a:r>
              <a:endParaRPr kumimoji="1" lang="zh-CN" altLang="en-US" sz="8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033372" y="2513737"/>
            <a:ext cx="6976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包图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组合结构图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交互概览图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计时图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804512" y="327025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6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1">
            <a:extLst>
              <a:ext uri="{FF2B5EF4-FFF2-40B4-BE49-F238E27FC236}">
                <a16:creationId xmlns:a16="http://schemas.microsoft.com/office/drawing/2014/main" xmlns="" id="{852872A5-20B9-4A94-8A9D-7860E4668CED}"/>
              </a:ext>
            </a:extLst>
          </p:cNvPr>
          <p:cNvGrpSpPr/>
          <p:nvPr/>
        </p:nvGrpSpPr>
        <p:grpSpPr bwMode="auto">
          <a:xfrm>
            <a:off x="5226531" y="2244725"/>
            <a:ext cx="6469653" cy="2642345"/>
            <a:chOff x="5226064" y="2405563"/>
            <a:chExt cx="6470625" cy="2641346"/>
          </a:xfrm>
        </p:grpSpPr>
        <p:grpSp>
          <p:nvGrpSpPr>
            <p:cNvPr id="27" name="组合 17">
              <a:extLst>
                <a:ext uri="{FF2B5EF4-FFF2-40B4-BE49-F238E27FC236}">
                  <a16:creationId xmlns:a16="http://schemas.microsoft.com/office/drawing/2014/main" xmlns="" id="{2F64D2A0-403F-4205-BFBA-C2081A7C6598}"/>
                </a:ext>
              </a:extLst>
            </p:cNvPr>
            <p:cNvGrpSpPr/>
            <p:nvPr/>
          </p:nvGrpSpPr>
          <p:grpSpPr bwMode="auto">
            <a:xfrm>
              <a:off x="5226064" y="2405563"/>
              <a:ext cx="6470625" cy="1772715"/>
              <a:chOff x="271019" y="2420002"/>
              <a:chExt cx="6470625" cy="1772715"/>
            </a:xfrm>
          </p:grpSpPr>
          <p:sp>
            <p:nvSpPr>
              <p:cNvPr id="29" name="文本框 18">
                <a:extLst>
                  <a:ext uri="{FF2B5EF4-FFF2-40B4-BE49-F238E27FC236}">
                    <a16:creationId xmlns:a16="http://schemas.microsoft.com/office/drawing/2014/main" xmlns="" id="{30CFBD2D-AF10-4A1A-94CC-81A98DBAC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CCD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 </a:t>
                </a:r>
                <a:r>
                  <a:rPr lang="en-US" altLang="zh-CN" sz="6000" b="1" noProof="0" dirty="0">
                    <a:solidFill>
                      <a:srgbClr val="2DCC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kumimoji="0" lang="en-US" altLang="zh-CN" sz="6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DCCD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	</a:t>
                </a:r>
                <a:endPara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xmlns="" id="{D6164B3C-15CD-483E-821B-729E9877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019" y="3269736"/>
                <a:ext cx="6470625" cy="922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5400" b="1" dirty="0" smtClean="0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绩效评价</a:t>
                </a:r>
                <a:endPara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0">
              <a:extLst>
                <a:ext uri="{FF2B5EF4-FFF2-40B4-BE49-F238E27FC236}">
                  <a16:creationId xmlns:a16="http://schemas.microsoft.com/office/drawing/2014/main" xmlns="" id="{C1650AEA-8FEC-427E-8CDF-C4F7414B9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64" y="4708355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 smtClean="0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PERFORMANCE EVALUATION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A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24" name="TextBox 18"/>
          <p:cNvSpPr txBox="1">
            <a:spLocks noChangeArrowheads="1"/>
          </p:cNvSpPr>
          <p:nvPr/>
        </p:nvSpPr>
        <p:spPr bwMode="auto">
          <a:xfrm>
            <a:off x="8840788" y="418941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赵佳锋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Block Arc 4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21562814"/>
              <a:gd name="adj2" fmla="val 10800000"/>
              <a:gd name="adj3" fmla="val 18660"/>
            </a:avLst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Block Arc 5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7812389"/>
              <a:gd name="adj2" fmla="val 12403941"/>
              <a:gd name="adj3" fmla="val 18008"/>
            </a:avLst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Block Arc 6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21550130"/>
              <a:gd name="adj2" fmla="val 7665187"/>
              <a:gd name="adj3" fmla="val 17797"/>
            </a:avLst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Block Arc 7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12551376"/>
              <a:gd name="adj2" fmla="val 14412706"/>
              <a:gd name="adj3" fmla="val 18112"/>
            </a:avLst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Block Arc 8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10869873"/>
              <a:gd name="adj2" fmla="val 12770327"/>
              <a:gd name="adj3" fmla="val 1865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Block Arc 9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20003512"/>
              <a:gd name="adj2" fmla="val 21502308"/>
              <a:gd name="adj3" fmla="val 18716"/>
            </a:avLst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Block Arc 19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14593541"/>
              <a:gd name="adj2" fmla="val 15981909"/>
              <a:gd name="adj3" fmla="val 18387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733" name="Group 20"/>
          <p:cNvGrpSpPr/>
          <p:nvPr/>
        </p:nvGrpSpPr>
        <p:grpSpPr bwMode="auto">
          <a:xfrm rot="5400000" flipH="1" flipV="1">
            <a:off x="6831013" y="1812925"/>
            <a:ext cx="2012950" cy="1412875"/>
            <a:chOff x="7368519" y="2580234"/>
            <a:chExt cx="1875697" cy="1400639"/>
          </a:xfrm>
        </p:grpSpPr>
        <p:cxnSp>
          <p:nvCxnSpPr>
            <p:cNvPr id="16" name="Straight Connector 21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2"/>
            <p:cNvCxnSpPr/>
            <p:nvPr/>
          </p:nvCxnSpPr>
          <p:spPr>
            <a:xfrm>
              <a:off x="924421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34" name="TextBox 25"/>
          <p:cNvSpPr txBox="1">
            <a:spLocks noChangeArrowheads="1"/>
          </p:cNvSpPr>
          <p:nvPr/>
        </p:nvSpPr>
        <p:spPr bwMode="auto">
          <a:xfrm>
            <a:off x="8686800" y="125095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赵唯皓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735" name="Group 31"/>
          <p:cNvGrpSpPr/>
          <p:nvPr/>
        </p:nvGrpSpPr>
        <p:grpSpPr bwMode="auto">
          <a:xfrm rot="16200000" flipV="1">
            <a:off x="3509169" y="1797844"/>
            <a:ext cx="1262062" cy="692150"/>
            <a:chOff x="7368519" y="2580234"/>
            <a:chExt cx="1875697" cy="1400639"/>
          </a:xfrm>
        </p:grpSpPr>
        <p:cxnSp>
          <p:nvCxnSpPr>
            <p:cNvPr id="20" name="Straight Connector 32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3"/>
            <p:cNvCxnSpPr/>
            <p:nvPr/>
          </p:nvCxnSpPr>
          <p:spPr>
            <a:xfrm>
              <a:off x="9225341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36" name="TextBox 36"/>
          <p:cNvSpPr txBox="1">
            <a:spLocks noChangeArrowheads="1"/>
          </p:cNvSpPr>
          <p:nvPr/>
        </p:nvSpPr>
        <p:spPr bwMode="auto">
          <a:xfrm>
            <a:off x="2718277" y="125095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刘祺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37" name="TextBox 39"/>
          <p:cNvSpPr txBox="1">
            <a:spLocks noChangeArrowheads="1"/>
          </p:cNvSpPr>
          <p:nvPr/>
        </p:nvSpPr>
        <p:spPr bwMode="auto">
          <a:xfrm>
            <a:off x="2087741" y="419417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陈铭阳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738" name="Group 40"/>
          <p:cNvGrpSpPr/>
          <p:nvPr/>
        </p:nvGrpSpPr>
        <p:grpSpPr bwMode="auto">
          <a:xfrm rot="-5400000" flipH="1" flipV="1">
            <a:off x="3950494" y="3320256"/>
            <a:ext cx="725488" cy="1546225"/>
            <a:chOff x="7368519" y="2580234"/>
            <a:chExt cx="1875697" cy="1400639"/>
          </a:xfrm>
        </p:grpSpPr>
        <p:cxnSp>
          <p:nvCxnSpPr>
            <p:cNvPr id="26" name="Straight Connector 41"/>
            <p:cNvCxnSpPr/>
            <p:nvPr/>
          </p:nvCxnSpPr>
          <p:spPr>
            <a:xfrm>
              <a:off x="7368520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/>
            <p:cNvCxnSpPr/>
            <p:nvPr/>
          </p:nvCxnSpPr>
          <p:spPr>
            <a:xfrm>
              <a:off x="9277051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39" name="Group 15"/>
          <p:cNvGrpSpPr/>
          <p:nvPr/>
        </p:nvGrpSpPr>
        <p:grpSpPr bwMode="auto">
          <a:xfrm rot="10800000" flipH="1" flipV="1">
            <a:off x="7858125" y="3833813"/>
            <a:ext cx="828675" cy="622300"/>
            <a:chOff x="7368519" y="2580234"/>
            <a:chExt cx="1875697" cy="1400639"/>
          </a:xfrm>
        </p:grpSpPr>
        <p:cxnSp>
          <p:nvCxnSpPr>
            <p:cNvPr id="32" name="Straight Connector 16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>
              <a:off x="924421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40" name="TextBox 16"/>
          <p:cNvSpPr txBox="1">
            <a:spLocks noChangeArrowheads="1"/>
          </p:cNvSpPr>
          <p:nvPr/>
        </p:nvSpPr>
        <p:spPr bwMode="auto">
          <a:xfrm>
            <a:off x="8772525" y="1803400"/>
            <a:ext cx="2243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Ppt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第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部分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0741" name="TextBox 16"/>
          <p:cNvSpPr txBox="1">
            <a:spLocks noChangeArrowheads="1"/>
          </p:cNvSpPr>
          <p:nvPr/>
        </p:nvSpPr>
        <p:spPr bwMode="auto">
          <a:xfrm>
            <a:off x="8772525" y="4632325"/>
            <a:ext cx="2243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Ppt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第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部分，资料搜集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0742" name="TextBox 16"/>
          <p:cNvSpPr txBox="1">
            <a:spLocks noChangeArrowheads="1"/>
          </p:cNvSpPr>
          <p:nvPr/>
        </p:nvSpPr>
        <p:spPr bwMode="auto">
          <a:xfrm>
            <a:off x="671514" y="1803400"/>
            <a:ext cx="29717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PPT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7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部分， 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ppt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整合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0743" name="TextBox 16"/>
          <p:cNvSpPr txBox="1">
            <a:spLocks noChangeArrowheads="1"/>
          </p:cNvSpPr>
          <p:nvPr/>
        </p:nvSpPr>
        <p:spPr bwMode="auto">
          <a:xfrm>
            <a:off x="388938" y="4632325"/>
            <a:ext cx="3030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PPT 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第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及审核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grpSp>
        <p:nvGrpSpPr>
          <p:cNvPr id="34" name="Group 40"/>
          <p:cNvGrpSpPr/>
          <p:nvPr/>
        </p:nvGrpSpPr>
        <p:grpSpPr bwMode="auto">
          <a:xfrm rot="10800000" flipH="1" flipV="1">
            <a:off x="5836444" y="2287588"/>
            <a:ext cx="451644" cy="3498357"/>
            <a:chOff x="7368519" y="2580234"/>
            <a:chExt cx="1875697" cy="1400639"/>
          </a:xfrm>
        </p:grpSpPr>
        <p:cxnSp>
          <p:nvCxnSpPr>
            <p:cNvPr id="35" name="Straight Connector 41"/>
            <p:cNvCxnSpPr/>
            <p:nvPr/>
          </p:nvCxnSpPr>
          <p:spPr>
            <a:xfrm>
              <a:off x="7368520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2"/>
            <p:cNvCxnSpPr/>
            <p:nvPr/>
          </p:nvCxnSpPr>
          <p:spPr>
            <a:xfrm>
              <a:off x="9277051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5626278" y="592098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蓝舒雯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5174424" y="6366606"/>
            <a:ext cx="2243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PPT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 第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，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5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部分资料搜集</a:t>
            </a: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9" name="文本框 23"/>
          <p:cNvSpPr txBox="1">
            <a:spLocks noChangeArrowheads="1"/>
          </p:cNvSpPr>
          <p:nvPr/>
        </p:nvSpPr>
        <p:spPr bwMode="auto">
          <a:xfrm>
            <a:off x="739774" y="298450"/>
            <a:ext cx="3019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2308225" y="2140843"/>
            <a:ext cx="2971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工作量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47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提交时间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	25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质量：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3584017" y="5935718"/>
            <a:ext cx="2971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工作量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43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提交时间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	24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提供资料质量：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8772525" y="2082452"/>
            <a:ext cx="2971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工作量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44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提交时间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	24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提供资料质量：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1088800" y="4955247"/>
            <a:ext cx="2971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工作量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46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提交时间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	23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提供资料质量：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23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8772525" y="5213917"/>
            <a:ext cx="2971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工作量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46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提交时间</a:t>
            </a: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	24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提供资料质量：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3416" y="137551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94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04181" y="422694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92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132593" y="4237979"/>
            <a:ext cx="148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91</a:t>
            </a:r>
            <a:endParaRPr kumimoji="1"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994569" y="126783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90</a:t>
            </a:r>
            <a:endParaRPr kumimoji="1"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004272" y="59517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89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23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35" name="组合 1"/>
          <p:cNvGrpSpPr/>
          <p:nvPr/>
        </p:nvGrpSpPr>
        <p:grpSpPr bwMode="auto">
          <a:xfrm>
            <a:off x="5222875" y="2244725"/>
            <a:ext cx="6237288" cy="2233613"/>
            <a:chOff x="5222408" y="2405563"/>
            <a:chExt cx="6238226" cy="2232768"/>
          </a:xfrm>
        </p:grpSpPr>
        <p:grpSp>
          <p:nvGrpSpPr>
            <p:cNvPr id="5136" name="组合 17"/>
            <p:cNvGrpSpPr/>
            <p:nvPr/>
          </p:nvGrpSpPr>
          <p:grpSpPr bwMode="auto">
            <a:xfrm>
              <a:off x="5226065" y="2405563"/>
              <a:ext cx="6234569" cy="1772715"/>
              <a:chOff x="271020" y="2420002"/>
              <a:chExt cx="6234569" cy="1772715"/>
            </a:xfrm>
          </p:grpSpPr>
          <p:sp>
            <p:nvSpPr>
              <p:cNvPr id="5138" name="文本框 18"/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CCD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 </a:t>
                </a:r>
                <a:r>
                  <a:rPr lang="en-US" altLang="zh-CN" sz="6000" b="1" noProof="0" dirty="0">
                    <a:solidFill>
                      <a:srgbClr val="2DCC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39" name="文本框 19"/>
              <p:cNvSpPr txBox="1">
                <a:spLocks noChangeArrowheads="1"/>
              </p:cNvSpPr>
              <p:nvPr/>
            </p:nvSpPr>
            <p:spPr bwMode="auto">
              <a:xfrm>
                <a:off x="271020" y="3269736"/>
                <a:ext cx="6234569" cy="922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A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5400" b="1" noProof="0" dirty="0" smtClean="0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参考文献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772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137" name="文本框 20"/>
            <p:cNvSpPr txBox="1">
              <a:spLocks noChangeArrowheads="1"/>
            </p:cNvSpPr>
            <p:nvPr/>
          </p:nvSpPr>
          <p:spPr bwMode="auto">
            <a:xfrm>
              <a:off x="5222408" y="4299777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53A3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REFERENCES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A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3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387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"/>
          <p:cNvGrpSpPr/>
          <p:nvPr/>
        </p:nvGrpSpPr>
        <p:grpSpPr>
          <a:xfrm>
            <a:off x="4394819" y="1885348"/>
            <a:ext cx="3402363" cy="3321353"/>
            <a:chOff x="2971800" y="1123056"/>
            <a:chExt cx="3200400" cy="3124199"/>
          </a:xfrm>
          <a:solidFill>
            <a:srgbClr val="F77258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028818" y="1123056"/>
              <a:ext cx="2487827" cy="2473554"/>
            </a:xfrm>
            <a:custGeom>
              <a:avLst/>
              <a:gdLst>
                <a:gd name="T0" fmla="*/ 2100 w 2100"/>
                <a:gd name="T1" fmla="*/ 630 h 2147"/>
                <a:gd name="T2" fmla="*/ 634 w 2100"/>
                <a:gd name="T3" fmla="*/ 510 h 2147"/>
                <a:gd name="T4" fmla="*/ 1574 w 2100"/>
                <a:gd name="T5" fmla="*/ 1621 h 2147"/>
                <a:gd name="T6" fmla="*/ 991 w 2100"/>
                <a:gd name="T7" fmla="*/ 1572 h 2147"/>
                <a:gd name="T8" fmla="*/ 2100 w 2100"/>
                <a:gd name="T9" fmla="*/ 63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7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7"/>
                    <a:pt x="953" y="2147"/>
                    <a:pt x="1574" y="1621"/>
                  </a:cubicBezTo>
                  <a:cubicBezTo>
                    <a:pt x="1400" y="1768"/>
                    <a:pt x="1139" y="1747"/>
                    <a:pt x="991" y="1572"/>
                  </a:cubicBezTo>
                  <a:cubicBezTo>
                    <a:pt x="466" y="952"/>
                    <a:pt x="1563" y="0"/>
                    <a:pt x="2100" y="630"/>
                  </a:cubicBezTo>
                  <a:close/>
                </a:path>
              </a:pathLst>
            </a:custGeom>
            <a:solidFill>
              <a:srgbClr val="FF6C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34920" y="1180212"/>
              <a:ext cx="2537280" cy="2416398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5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7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9" y="1400"/>
                    <a:pt x="400" y="1139"/>
                    <a:pt x="575" y="991"/>
                  </a:cubicBezTo>
                  <a:cubicBezTo>
                    <a:pt x="1194" y="467"/>
                    <a:pt x="2142" y="1558"/>
                    <a:pt x="1521" y="2097"/>
                  </a:cubicBezTo>
                  <a:close/>
                </a:path>
              </a:pathLst>
            </a:custGeom>
            <a:solidFill>
              <a:srgbClr val="BF55D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971800" y="1792659"/>
              <a:ext cx="2544844" cy="2420925"/>
            </a:xfrm>
            <a:custGeom>
              <a:avLst/>
              <a:gdLst>
                <a:gd name="T0" fmla="*/ 633 w 2148"/>
                <a:gd name="T1" fmla="*/ 0 h 2101"/>
                <a:gd name="T2" fmla="*/ 512 w 2148"/>
                <a:gd name="T3" fmla="*/ 1467 h 2101"/>
                <a:gd name="T4" fmla="*/ 1623 w 2148"/>
                <a:gd name="T5" fmla="*/ 527 h 2101"/>
                <a:gd name="T6" fmla="*/ 1574 w 2148"/>
                <a:gd name="T7" fmla="*/ 1110 h 2101"/>
                <a:gd name="T8" fmla="*/ 633 w 2148"/>
                <a:gd name="T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1">
                  <a:moveTo>
                    <a:pt x="633" y="0"/>
                  </a:moveTo>
                  <a:cubicBezTo>
                    <a:pt x="195" y="371"/>
                    <a:pt x="140" y="1028"/>
                    <a:pt x="512" y="1467"/>
                  </a:cubicBezTo>
                  <a:cubicBezTo>
                    <a:pt x="1048" y="2101"/>
                    <a:pt x="2148" y="1148"/>
                    <a:pt x="1623" y="527"/>
                  </a:cubicBezTo>
                  <a:cubicBezTo>
                    <a:pt x="1770" y="701"/>
                    <a:pt x="1748" y="962"/>
                    <a:pt x="1574" y="1110"/>
                  </a:cubicBezTo>
                  <a:cubicBezTo>
                    <a:pt x="953" y="1636"/>
                    <a:pt x="0" y="536"/>
                    <a:pt x="633" y="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627356" y="1778794"/>
              <a:ext cx="2484336" cy="2468461"/>
            </a:xfrm>
            <a:custGeom>
              <a:avLst/>
              <a:gdLst>
                <a:gd name="T0" fmla="*/ 0 w 2097"/>
                <a:gd name="T1" fmla="*/ 1520 h 2142"/>
                <a:gd name="T2" fmla="*/ 1463 w 2097"/>
                <a:gd name="T3" fmla="*/ 1636 h 2142"/>
                <a:gd name="T4" fmla="*/ 523 w 2097"/>
                <a:gd name="T5" fmla="*/ 525 h 2142"/>
                <a:gd name="T6" fmla="*/ 1106 w 2097"/>
                <a:gd name="T7" fmla="*/ 574 h 2142"/>
                <a:gd name="T8" fmla="*/ 0 w 2097"/>
                <a:gd name="T9" fmla="*/ 1520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7" h="2142">
                  <a:moveTo>
                    <a:pt x="0" y="1520"/>
                  </a:moveTo>
                  <a:cubicBezTo>
                    <a:pt x="373" y="1954"/>
                    <a:pt x="1026" y="2006"/>
                    <a:pt x="1463" y="1636"/>
                  </a:cubicBezTo>
                  <a:cubicBezTo>
                    <a:pt x="2097" y="1100"/>
                    <a:pt x="1144" y="0"/>
                    <a:pt x="523" y="525"/>
                  </a:cubicBezTo>
                  <a:cubicBezTo>
                    <a:pt x="697" y="378"/>
                    <a:pt x="958" y="400"/>
                    <a:pt x="1106" y="574"/>
                  </a:cubicBezTo>
                  <a:cubicBezTo>
                    <a:pt x="1630" y="1193"/>
                    <a:pt x="539" y="2142"/>
                    <a:pt x="0" y="1520"/>
                  </a:cubicBezTo>
                  <a:close/>
                </a:path>
              </a:pathLst>
            </a:custGeom>
            <a:solidFill>
              <a:srgbClr val="F8D8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389" name="Oval 75"/>
          <p:cNvSpPr>
            <a:spLocks noChangeArrowheads="1"/>
          </p:cNvSpPr>
          <p:nvPr/>
        </p:nvSpPr>
        <p:spPr bwMode="auto">
          <a:xfrm>
            <a:off x="812856" y="2052748"/>
            <a:ext cx="620335" cy="562630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Awesome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A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3" name="矩形 14"/>
          <p:cNvSpPr>
            <a:spLocks noChangeArrowheads="1"/>
          </p:cNvSpPr>
          <p:nvPr/>
        </p:nvSpPr>
        <p:spPr bwMode="auto">
          <a:xfrm>
            <a:off x="1577842" y="2303573"/>
            <a:ext cx="2279650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出版社：清华大学出版社</a:t>
            </a: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作者：杨弘平</a:t>
            </a: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国际书号：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9787302404491</a:t>
            </a: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1577842" y="1989248"/>
            <a:ext cx="2943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《UML2 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基础、建模与设计过程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7698200" y="1948147"/>
            <a:ext cx="620335" cy="562630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Awesome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A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>
            <a:off x="8463186" y="2198972"/>
            <a:ext cx="2279650" cy="13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网址：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blog.csdn.net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/antony0203/article/details/1966685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参考时间：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8463186" y="1884647"/>
            <a:ext cx="2943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CSDN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81"/>
          <p:cNvSpPr>
            <a:spLocks noChangeArrowheads="1"/>
          </p:cNvSpPr>
          <p:nvPr/>
        </p:nvSpPr>
        <p:spPr bwMode="auto">
          <a:xfrm>
            <a:off x="7781752" y="3506593"/>
            <a:ext cx="620335" cy="562630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Awesome"/>
                <a:ea typeface="宋体" panose="02010600030101010101" pitchFamily="2" charset="-122"/>
                <a:cs typeface="+mn-cs"/>
              </a:rPr>
              <a:t>04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A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714266" y="4016814"/>
            <a:ext cx="299846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出版社：人民邮电出版社</a:t>
            </a: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作者：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Grady 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Booch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; James Rumbaugh ; Ivar Jacobson</a:t>
            </a: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国际书号：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9787115296443</a:t>
            </a:r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参考时间：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8714266" y="3664797"/>
            <a:ext cx="2944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PRD2018-G12-UML</a:t>
            </a:r>
            <a:r>
              <a:rPr lang="zh-CN" altLang="en-US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r>
              <a:rPr lang="en-US" altLang="zh-CN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Oval 81"/>
          <p:cNvSpPr>
            <a:spLocks noChangeArrowheads="1"/>
          </p:cNvSpPr>
          <p:nvPr/>
        </p:nvSpPr>
        <p:spPr bwMode="auto">
          <a:xfrm>
            <a:off x="846798" y="3717739"/>
            <a:ext cx="620335" cy="562630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Awesome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A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1577842" y="4071818"/>
            <a:ext cx="2998469" cy="92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网址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 smtClean="0">
                <a:hlinkClick r:id="rId2"/>
              </a:rPr>
              <a:t>http</a:t>
            </a:r>
            <a:r>
              <a:rPr lang="en-US" altLang="zh-CN" sz="1400" dirty="0">
                <a:hlinkClick r:id="rId2"/>
              </a:rPr>
              <a:t>://www.cnblogs.com/I-am-Betty/p/5467847.html</a:t>
            </a:r>
            <a:endParaRPr lang="en-US" altLang="zh-CN" sz="1400" dirty="0"/>
          </a:p>
          <a:p>
            <a:pPr lvl="0" defTabSz="12160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时间：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23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1504522" y="3717739"/>
            <a:ext cx="2441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CNBLOG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0" name="文本框 19"/>
          <p:cNvSpPr txBox="1">
            <a:spLocks noChangeArrowheads="1"/>
          </p:cNvSpPr>
          <p:nvPr/>
        </p:nvSpPr>
        <p:spPr bwMode="auto">
          <a:xfrm>
            <a:off x="5130799" y="2989137"/>
            <a:ext cx="62341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353A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谢谢大家！</a:t>
            </a:r>
          </a:p>
        </p:txBody>
      </p:sp>
      <p:sp>
        <p:nvSpPr>
          <p:cNvPr id="3088" name="文本框 20"/>
          <p:cNvSpPr txBox="1">
            <a:spLocks noChangeArrowheads="1"/>
          </p:cNvSpPr>
          <p:nvPr/>
        </p:nvSpPr>
        <p:spPr bwMode="auto">
          <a:xfrm>
            <a:off x="5222875" y="4373563"/>
            <a:ext cx="4570349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THANKY YOU  FOR LISTNING!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53A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C1ECF869-D5F2-499A-8707-FDE2FD19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5" y="5158076"/>
            <a:ext cx="1705740" cy="17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xmlns="" id="{2F64D2A0-403F-4205-BFBA-C2081A7C6598}"/>
              </a:ext>
            </a:extLst>
          </p:cNvPr>
          <p:cNvGrpSpPr/>
          <p:nvPr/>
        </p:nvGrpSpPr>
        <p:grpSpPr bwMode="auto">
          <a:xfrm>
            <a:off x="5226531" y="2244725"/>
            <a:ext cx="6469653" cy="2604382"/>
            <a:chOff x="271019" y="2420002"/>
            <a:chExt cx="6470625" cy="2603395"/>
          </a:xfrm>
        </p:grpSpPr>
        <p:sp>
          <p:nvSpPr>
            <p:cNvPr id="29" name="文本框 18">
              <a:extLst>
                <a:ext uri="{FF2B5EF4-FFF2-40B4-BE49-F238E27FC236}">
                  <a16:creationId xmlns:a16="http://schemas.microsoft.com/office/drawing/2014/main" xmlns="" id="{30CFBD2D-AF10-4A1A-94CC-81A98DBAC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 </a:t>
              </a:r>
              <a:r>
                <a:rPr kumimoji="0" lang="en-US" altLang="zh-CN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DCCD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	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DCCD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19">
              <a:extLst>
                <a:ext uri="{FF2B5EF4-FFF2-40B4-BE49-F238E27FC236}">
                  <a16:creationId xmlns:a16="http://schemas.microsoft.com/office/drawing/2014/main" xmlns="" id="{D6164B3C-15CD-483E-821B-729E9877C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19" y="3269736"/>
              <a:ext cx="6470625" cy="175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A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5400" b="1" dirty="0" smtClean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的视图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5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75724" y="4152384"/>
            <a:ext cx="193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UML VIEW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373385" y="2336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[4]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Freeform 5"/>
          <p:cNvSpPr/>
          <p:nvPr/>
        </p:nvSpPr>
        <p:spPr bwMode="auto">
          <a:xfrm>
            <a:off x="3694652" y="4069152"/>
            <a:ext cx="795337" cy="728663"/>
          </a:xfrm>
          <a:custGeom>
            <a:avLst/>
            <a:gdLst>
              <a:gd name="T0" fmla="*/ 163 w 163"/>
              <a:gd name="T1" fmla="*/ 31 h 150"/>
              <a:gd name="T2" fmla="*/ 163 w 163"/>
              <a:gd name="T3" fmla="*/ 0 h 150"/>
              <a:gd name="T4" fmla="*/ 157 w 163"/>
              <a:gd name="T5" fmla="*/ 0 h 150"/>
              <a:gd name="T6" fmla="*/ 7 w 163"/>
              <a:gd name="T7" fmla="*/ 0 h 150"/>
              <a:gd name="T8" fmla="*/ 0 w 163"/>
              <a:gd name="T9" fmla="*/ 0 h 150"/>
              <a:gd name="T10" fmla="*/ 0 w 163"/>
              <a:gd name="T11" fmla="*/ 31 h 150"/>
              <a:gd name="T12" fmla="*/ 7 w 163"/>
              <a:gd name="T13" fmla="*/ 39 h 150"/>
              <a:gd name="T14" fmla="*/ 7 w 163"/>
              <a:gd name="T15" fmla="*/ 46 h 150"/>
              <a:gd name="T16" fmla="*/ 0 w 163"/>
              <a:gd name="T17" fmla="*/ 53 h 150"/>
              <a:gd name="T18" fmla="*/ 7 w 163"/>
              <a:gd name="T19" fmla="*/ 59 h 150"/>
              <a:gd name="T20" fmla="*/ 7 w 163"/>
              <a:gd name="T21" fmla="*/ 69 h 150"/>
              <a:gd name="T22" fmla="*/ 0 w 163"/>
              <a:gd name="T23" fmla="*/ 76 h 150"/>
              <a:gd name="T24" fmla="*/ 7 w 163"/>
              <a:gd name="T25" fmla="*/ 82 h 150"/>
              <a:gd name="T26" fmla="*/ 7 w 163"/>
              <a:gd name="T27" fmla="*/ 92 h 150"/>
              <a:gd name="T28" fmla="*/ 0 w 163"/>
              <a:gd name="T29" fmla="*/ 99 h 150"/>
              <a:gd name="T30" fmla="*/ 7 w 163"/>
              <a:gd name="T31" fmla="*/ 105 h 150"/>
              <a:gd name="T32" fmla="*/ 7 w 163"/>
              <a:gd name="T33" fmla="*/ 113 h 150"/>
              <a:gd name="T34" fmla="*/ 57 w 163"/>
              <a:gd name="T35" fmla="*/ 141 h 150"/>
              <a:gd name="T36" fmla="*/ 61 w 163"/>
              <a:gd name="T37" fmla="*/ 141 h 150"/>
              <a:gd name="T38" fmla="*/ 82 w 163"/>
              <a:gd name="T39" fmla="*/ 150 h 150"/>
              <a:gd name="T40" fmla="*/ 102 w 163"/>
              <a:gd name="T41" fmla="*/ 141 h 150"/>
              <a:gd name="T42" fmla="*/ 106 w 163"/>
              <a:gd name="T43" fmla="*/ 141 h 150"/>
              <a:gd name="T44" fmla="*/ 157 w 163"/>
              <a:gd name="T45" fmla="*/ 113 h 150"/>
              <a:gd name="T46" fmla="*/ 157 w 163"/>
              <a:gd name="T47" fmla="*/ 113 h 150"/>
              <a:gd name="T48" fmla="*/ 157 w 163"/>
              <a:gd name="T49" fmla="*/ 105 h 150"/>
              <a:gd name="T50" fmla="*/ 163 w 163"/>
              <a:gd name="T51" fmla="*/ 99 h 150"/>
              <a:gd name="T52" fmla="*/ 157 w 163"/>
              <a:gd name="T53" fmla="*/ 92 h 150"/>
              <a:gd name="T54" fmla="*/ 157 w 163"/>
              <a:gd name="T55" fmla="*/ 82 h 150"/>
              <a:gd name="T56" fmla="*/ 163 w 163"/>
              <a:gd name="T57" fmla="*/ 76 h 150"/>
              <a:gd name="T58" fmla="*/ 157 w 163"/>
              <a:gd name="T59" fmla="*/ 69 h 150"/>
              <a:gd name="T60" fmla="*/ 157 w 163"/>
              <a:gd name="T61" fmla="*/ 59 h 150"/>
              <a:gd name="T62" fmla="*/ 163 w 163"/>
              <a:gd name="T63" fmla="*/ 53 h 150"/>
              <a:gd name="T64" fmla="*/ 157 w 163"/>
              <a:gd name="T65" fmla="*/ 46 h 150"/>
              <a:gd name="T66" fmla="*/ 157 w 163"/>
              <a:gd name="T67" fmla="*/ 39 h 150"/>
              <a:gd name="T68" fmla="*/ 163 w 163"/>
              <a:gd name="T69" fmla="*/ 3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150">
                <a:moveTo>
                  <a:pt x="163" y="31"/>
                </a:moveTo>
                <a:cubicBezTo>
                  <a:pt x="163" y="0"/>
                  <a:pt x="163" y="0"/>
                  <a:pt x="163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46"/>
                  <a:pt x="0" y="49"/>
                  <a:pt x="0" y="53"/>
                </a:cubicBezTo>
                <a:cubicBezTo>
                  <a:pt x="0" y="56"/>
                  <a:pt x="3" y="59"/>
                  <a:pt x="7" y="59"/>
                </a:cubicBezTo>
                <a:cubicBezTo>
                  <a:pt x="7" y="69"/>
                  <a:pt x="7" y="69"/>
                  <a:pt x="7" y="69"/>
                </a:cubicBezTo>
                <a:cubicBezTo>
                  <a:pt x="3" y="69"/>
                  <a:pt x="0" y="72"/>
                  <a:pt x="0" y="76"/>
                </a:cubicBezTo>
                <a:cubicBezTo>
                  <a:pt x="0" y="79"/>
                  <a:pt x="3" y="82"/>
                  <a:pt x="7" y="82"/>
                </a:cubicBezTo>
                <a:cubicBezTo>
                  <a:pt x="7" y="92"/>
                  <a:pt x="7" y="92"/>
                  <a:pt x="7" y="92"/>
                </a:cubicBezTo>
                <a:cubicBezTo>
                  <a:pt x="3" y="92"/>
                  <a:pt x="0" y="95"/>
                  <a:pt x="0" y="99"/>
                </a:cubicBezTo>
                <a:cubicBezTo>
                  <a:pt x="0" y="102"/>
                  <a:pt x="3" y="105"/>
                  <a:pt x="7" y="105"/>
                </a:cubicBezTo>
                <a:cubicBezTo>
                  <a:pt x="7" y="113"/>
                  <a:pt x="7" y="113"/>
                  <a:pt x="7" y="113"/>
                </a:cubicBezTo>
                <a:cubicBezTo>
                  <a:pt x="57" y="141"/>
                  <a:pt x="57" y="141"/>
                  <a:pt x="57" y="141"/>
                </a:cubicBezTo>
                <a:cubicBezTo>
                  <a:pt x="61" y="141"/>
                  <a:pt x="61" y="141"/>
                  <a:pt x="61" y="141"/>
                </a:cubicBezTo>
                <a:cubicBezTo>
                  <a:pt x="64" y="146"/>
                  <a:pt x="72" y="150"/>
                  <a:pt x="82" y="150"/>
                </a:cubicBezTo>
                <a:cubicBezTo>
                  <a:pt x="91" y="150"/>
                  <a:pt x="99" y="146"/>
                  <a:pt x="102" y="141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60" y="105"/>
                  <a:pt x="163" y="102"/>
                  <a:pt x="163" y="99"/>
                </a:cubicBezTo>
                <a:cubicBezTo>
                  <a:pt x="163" y="95"/>
                  <a:pt x="160" y="92"/>
                  <a:pt x="157" y="92"/>
                </a:cubicBezTo>
                <a:cubicBezTo>
                  <a:pt x="157" y="82"/>
                  <a:pt x="157" y="82"/>
                  <a:pt x="157" y="82"/>
                </a:cubicBezTo>
                <a:cubicBezTo>
                  <a:pt x="160" y="82"/>
                  <a:pt x="163" y="79"/>
                  <a:pt x="163" y="76"/>
                </a:cubicBezTo>
                <a:cubicBezTo>
                  <a:pt x="163" y="72"/>
                  <a:pt x="160" y="69"/>
                  <a:pt x="157" y="69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60" y="59"/>
                  <a:pt x="163" y="56"/>
                  <a:pt x="163" y="53"/>
                </a:cubicBezTo>
                <a:cubicBezTo>
                  <a:pt x="163" y="49"/>
                  <a:pt x="160" y="46"/>
                  <a:pt x="157" y="46"/>
                </a:cubicBezTo>
                <a:cubicBezTo>
                  <a:pt x="157" y="39"/>
                  <a:pt x="157" y="39"/>
                  <a:pt x="157" y="39"/>
                </a:cubicBezTo>
                <a:lnTo>
                  <a:pt x="163" y="31"/>
                </a:lnTo>
                <a:close/>
              </a:path>
            </a:pathLst>
          </a:custGeom>
          <a:solidFill>
            <a:srgbClr val="2FCCD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" name="Group 18"/>
          <p:cNvGrpSpPr/>
          <p:nvPr/>
        </p:nvGrpSpPr>
        <p:grpSpPr>
          <a:xfrm>
            <a:off x="3179202" y="1619715"/>
            <a:ext cx="1777512" cy="597965"/>
            <a:chOff x="4333909" y="2176977"/>
            <a:chExt cx="1777512" cy="597965"/>
          </a:xfrm>
          <a:solidFill>
            <a:srgbClr val="F77258"/>
          </a:solidFill>
        </p:grpSpPr>
        <p:sp>
          <p:nvSpPr>
            <p:cNvPr id="21" name="Freeform 9"/>
            <p:cNvSpPr/>
            <p:nvPr/>
          </p:nvSpPr>
          <p:spPr bwMode="auto">
            <a:xfrm>
              <a:off x="4333909" y="2176977"/>
              <a:ext cx="1777512" cy="597965"/>
            </a:xfrm>
            <a:custGeom>
              <a:avLst/>
              <a:gdLst>
                <a:gd name="T0" fmla="*/ 0 w 365"/>
                <a:gd name="T1" fmla="*/ 123 h 123"/>
                <a:gd name="T2" fmla="*/ 365 w 365"/>
                <a:gd name="T3" fmla="*/ 123 h 123"/>
                <a:gd name="T4" fmla="*/ 183 w 365"/>
                <a:gd name="T5" fmla="*/ 0 h 123"/>
                <a:gd name="T6" fmla="*/ 0 w 36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123">
                  <a:moveTo>
                    <a:pt x="0" y="123"/>
                  </a:moveTo>
                  <a:cubicBezTo>
                    <a:pt x="365" y="123"/>
                    <a:pt x="365" y="123"/>
                    <a:pt x="365" y="123"/>
                  </a:cubicBezTo>
                  <a:cubicBezTo>
                    <a:pt x="341" y="60"/>
                    <a:pt x="282" y="0"/>
                    <a:pt x="183" y="0"/>
                  </a:cubicBezTo>
                  <a:cubicBezTo>
                    <a:pt x="83" y="0"/>
                    <a:pt x="24" y="60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487" y="2353192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3" name="Group 17"/>
          <p:cNvGrpSpPr/>
          <p:nvPr/>
        </p:nvGrpSpPr>
        <p:grpSpPr>
          <a:xfrm>
            <a:off x="3119814" y="2217680"/>
            <a:ext cx="1900382" cy="602061"/>
            <a:chOff x="4274521" y="2774942"/>
            <a:chExt cx="1900382" cy="602061"/>
          </a:xfrm>
          <a:solidFill>
            <a:srgbClr val="F04077"/>
          </a:solidFill>
        </p:grpSpPr>
        <p:sp>
          <p:nvSpPr>
            <p:cNvPr id="25" name="Freeform 8"/>
            <p:cNvSpPr/>
            <p:nvPr/>
          </p:nvSpPr>
          <p:spPr bwMode="auto">
            <a:xfrm>
              <a:off x="4274521" y="2774942"/>
              <a:ext cx="1900382" cy="602061"/>
            </a:xfrm>
            <a:custGeom>
              <a:avLst/>
              <a:gdLst>
                <a:gd name="T0" fmla="*/ 0 w 390"/>
                <a:gd name="T1" fmla="*/ 67 h 124"/>
                <a:gd name="T2" fmla="*/ 10 w 390"/>
                <a:gd name="T3" fmla="*/ 124 h 124"/>
                <a:gd name="T4" fmla="*/ 380 w 390"/>
                <a:gd name="T5" fmla="*/ 124 h 124"/>
                <a:gd name="T6" fmla="*/ 390 w 390"/>
                <a:gd name="T7" fmla="*/ 67 h 124"/>
                <a:gd name="T8" fmla="*/ 377 w 390"/>
                <a:gd name="T9" fmla="*/ 0 h 124"/>
                <a:gd name="T10" fmla="*/ 12 w 390"/>
                <a:gd name="T11" fmla="*/ 0 h 124"/>
                <a:gd name="T12" fmla="*/ 0 w 390"/>
                <a:gd name="T13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124">
                  <a:moveTo>
                    <a:pt x="0" y="67"/>
                  </a:moveTo>
                  <a:cubicBezTo>
                    <a:pt x="0" y="87"/>
                    <a:pt x="4" y="105"/>
                    <a:pt x="10" y="124"/>
                  </a:cubicBezTo>
                  <a:cubicBezTo>
                    <a:pt x="380" y="124"/>
                    <a:pt x="380" y="124"/>
                    <a:pt x="380" y="124"/>
                  </a:cubicBezTo>
                  <a:cubicBezTo>
                    <a:pt x="386" y="105"/>
                    <a:pt x="390" y="87"/>
                    <a:pt x="390" y="67"/>
                  </a:cubicBezTo>
                  <a:cubicBezTo>
                    <a:pt x="390" y="46"/>
                    <a:pt x="385" y="23"/>
                    <a:pt x="37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23"/>
                    <a:pt x="0" y="4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TextBox 22"/>
            <p:cNvSpPr txBox="1"/>
            <p:nvPr/>
          </p:nvSpPr>
          <p:spPr>
            <a:xfrm>
              <a:off x="5104488" y="2940083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7" name="Group 16"/>
          <p:cNvGrpSpPr/>
          <p:nvPr/>
        </p:nvGrpSpPr>
        <p:grpSpPr>
          <a:xfrm>
            <a:off x="3168962" y="2819741"/>
            <a:ext cx="1802086" cy="597965"/>
            <a:chOff x="4323669" y="3377003"/>
            <a:chExt cx="1802086" cy="597965"/>
          </a:xfrm>
          <a:solidFill>
            <a:srgbClr val="F8D845"/>
          </a:solidFill>
        </p:grpSpPr>
        <p:sp>
          <p:nvSpPr>
            <p:cNvPr id="31" name="Freeform 7"/>
            <p:cNvSpPr/>
            <p:nvPr/>
          </p:nvSpPr>
          <p:spPr bwMode="auto">
            <a:xfrm>
              <a:off x="4323669" y="3377003"/>
              <a:ext cx="1802086" cy="597965"/>
            </a:xfrm>
            <a:custGeom>
              <a:avLst/>
              <a:gdLst>
                <a:gd name="T0" fmla="*/ 65 w 370"/>
                <a:gd name="T1" fmla="*/ 123 h 123"/>
                <a:gd name="T2" fmla="*/ 304 w 370"/>
                <a:gd name="T3" fmla="*/ 123 h 123"/>
                <a:gd name="T4" fmla="*/ 370 w 370"/>
                <a:gd name="T5" fmla="*/ 0 h 123"/>
                <a:gd name="T6" fmla="*/ 0 w 370"/>
                <a:gd name="T7" fmla="*/ 0 h 123"/>
                <a:gd name="T8" fmla="*/ 65 w 370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23">
                  <a:moveTo>
                    <a:pt x="65" y="123"/>
                  </a:moveTo>
                  <a:cubicBezTo>
                    <a:pt x="304" y="123"/>
                    <a:pt x="304" y="123"/>
                    <a:pt x="304" y="123"/>
                  </a:cubicBezTo>
                  <a:cubicBezTo>
                    <a:pt x="324" y="87"/>
                    <a:pt x="354" y="45"/>
                    <a:pt x="3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45"/>
                    <a:pt x="45" y="87"/>
                    <a:pt x="65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Box 23"/>
            <p:cNvSpPr txBox="1"/>
            <p:nvPr/>
          </p:nvSpPr>
          <p:spPr>
            <a:xfrm>
              <a:off x="5104488" y="3549821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Group 8"/>
          <p:cNvGrpSpPr/>
          <p:nvPr/>
        </p:nvGrpSpPr>
        <p:grpSpPr>
          <a:xfrm>
            <a:off x="3486375" y="3417706"/>
            <a:ext cx="1163165" cy="597965"/>
            <a:chOff x="4641082" y="3974968"/>
            <a:chExt cx="1163165" cy="597965"/>
          </a:xfrm>
          <a:solidFill>
            <a:srgbClr val="BF55DB"/>
          </a:solidFill>
        </p:grpSpPr>
        <p:sp>
          <p:nvSpPr>
            <p:cNvPr id="34" name="Freeform 6"/>
            <p:cNvSpPr/>
            <p:nvPr/>
          </p:nvSpPr>
          <p:spPr bwMode="auto">
            <a:xfrm>
              <a:off x="4641082" y="3974968"/>
              <a:ext cx="1163165" cy="597965"/>
            </a:xfrm>
            <a:custGeom>
              <a:avLst/>
              <a:gdLst>
                <a:gd name="T0" fmla="*/ 221 w 239"/>
                <a:gd name="T1" fmla="*/ 52 h 123"/>
                <a:gd name="T2" fmla="*/ 239 w 239"/>
                <a:gd name="T3" fmla="*/ 0 h 123"/>
                <a:gd name="T4" fmla="*/ 0 w 239"/>
                <a:gd name="T5" fmla="*/ 0 h 123"/>
                <a:gd name="T6" fmla="*/ 19 w 239"/>
                <a:gd name="T7" fmla="*/ 52 h 123"/>
                <a:gd name="T8" fmla="*/ 51 w 239"/>
                <a:gd name="T9" fmla="*/ 123 h 123"/>
                <a:gd name="T10" fmla="*/ 120 w 239"/>
                <a:gd name="T11" fmla="*/ 123 h 123"/>
                <a:gd name="T12" fmla="*/ 188 w 239"/>
                <a:gd name="T13" fmla="*/ 123 h 123"/>
                <a:gd name="T14" fmla="*/ 221 w 239"/>
                <a:gd name="T15" fmla="*/ 5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23">
                  <a:moveTo>
                    <a:pt x="221" y="52"/>
                  </a:moveTo>
                  <a:cubicBezTo>
                    <a:pt x="221" y="37"/>
                    <a:pt x="228" y="19"/>
                    <a:pt x="2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19"/>
                    <a:pt x="19" y="37"/>
                    <a:pt x="19" y="52"/>
                  </a:cubicBezTo>
                  <a:cubicBezTo>
                    <a:pt x="19" y="105"/>
                    <a:pt x="37" y="123"/>
                    <a:pt x="51" y="123"/>
                  </a:cubicBezTo>
                  <a:cubicBezTo>
                    <a:pt x="65" y="123"/>
                    <a:pt x="120" y="123"/>
                    <a:pt x="120" y="123"/>
                  </a:cubicBezTo>
                  <a:cubicBezTo>
                    <a:pt x="120" y="123"/>
                    <a:pt x="174" y="123"/>
                    <a:pt x="188" y="123"/>
                  </a:cubicBezTo>
                  <a:cubicBezTo>
                    <a:pt x="202" y="123"/>
                    <a:pt x="221" y="105"/>
                    <a:pt x="22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TextBox 24"/>
            <p:cNvSpPr txBox="1"/>
            <p:nvPr/>
          </p:nvSpPr>
          <p:spPr>
            <a:xfrm>
              <a:off x="5104488" y="4136712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6" name="Oval 29"/>
          <p:cNvSpPr>
            <a:spLocks noChangeAspect="1"/>
          </p:cNvSpPr>
          <p:nvPr/>
        </p:nvSpPr>
        <p:spPr>
          <a:xfrm>
            <a:off x="6769639" y="1179902"/>
            <a:ext cx="552450" cy="550863"/>
          </a:xfrm>
          <a:prstGeom prst="ellipse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Oval 30"/>
          <p:cNvSpPr>
            <a:spLocks noChangeAspect="1"/>
          </p:cNvSpPr>
          <p:nvPr/>
        </p:nvSpPr>
        <p:spPr>
          <a:xfrm>
            <a:off x="6769639" y="2262577"/>
            <a:ext cx="552450" cy="550863"/>
          </a:xfrm>
          <a:prstGeom prst="ellipse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Oval 38"/>
          <p:cNvSpPr>
            <a:spLocks noChangeAspect="1"/>
          </p:cNvSpPr>
          <p:nvPr/>
        </p:nvSpPr>
        <p:spPr>
          <a:xfrm>
            <a:off x="6769639" y="3345252"/>
            <a:ext cx="552450" cy="552450"/>
          </a:xfrm>
          <a:prstGeom prst="ellipse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Oval 42"/>
          <p:cNvSpPr>
            <a:spLocks noChangeAspect="1"/>
          </p:cNvSpPr>
          <p:nvPr/>
        </p:nvSpPr>
        <p:spPr>
          <a:xfrm>
            <a:off x="6769639" y="4427927"/>
            <a:ext cx="552450" cy="552450"/>
          </a:xfrm>
          <a:prstGeom prst="ellipse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0" name="Elbow Connector 9"/>
          <p:cNvCxnSpPr/>
          <p:nvPr/>
        </p:nvCxnSpPr>
        <p:spPr>
          <a:xfrm flipV="1">
            <a:off x="5066252" y="1459302"/>
            <a:ext cx="1443037" cy="404813"/>
          </a:xfrm>
          <a:prstGeom prst="bentConnector3">
            <a:avLst>
              <a:gd name="adj1" fmla="val 39133"/>
            </a:avLst>
          </a:prstGeom>
          <a:ln w="12700">
            <a:solidFill>
              <a:srgbClr val="F0407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2"/>
          <p:cNvCxnSpPr/>
          <p:nvPr/>
        </p:nvCxnSpPr>
        <p:spPr>
          <a:xfrm>
            <a:off x="4764627" y="3716727"/>
            <a:ext cx="1744662" cy="987425"/>
          </a:xfrm>
          <a:prstGeom prst="bentConnector3">
            <a:avLst>
              <a:gd name="adj1" fmla="val 50000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64"/>
          <p:cNvCxnSpPr/>
          <p:nvPr/>
        </p:nvCxnSpPr>
        <p:spPr>
          <a:xfrm>
            <a:off x="5066252" y="3130940"/>
            <a:ext cx="1457325" cy="501650"/>
          </a:xfrm>
          <a:prstGeom prst="bentConnector3">
            <a:avLst>
              <a:gd name="adj1" fmla="val 58370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0"/>
          <p:cNvCxnSpPr/>
          <p:nvPr/>
        </p:nvCxnSpPr>
        <p:spPr>
          <a:xfrm>
            <a:off x="5280564" y="2527690"/>
            <a:ext cx="1228725" cy="0"/>
          </a:xfrm>
          <a:prstGeom prst="line">
            <a:avLst/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7487507" y="1270667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用例视图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50" name="TextBox 16"/>
          <p:cNvSpPr txBox="1">
            <a:spLocks noChangeArrowheads="1"/>
          </p:cNvSpPr>
          <p:nvPr/>
        </p:nvSpPr>
        <p:spPr bwMode="auto">
          <a:xfrm>
            <a:off x="7513693" y="2357965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逻辑视图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51" name="TextBox 16"/>
          <p:cNvSpPr txBox="1">
            <a:spLocks noChangeArrowheads="1"/>
          </p:cNvSpPr>
          <p:nvPr/>
        </p:nvSpPr>
        <p:spPr bwMode="auto">
          <a:xfrm>
            <a:off x="7513692" y="3425789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并发视图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52" name="TextBox 16"/>
          <p:cNvSpPr txBox="1">
            <a:spLocks noChangeArrowheads="1"/>
          </p:cNvSpPr>
          <p:nvPr/>
        </p:nvSpPr>
        <p:spPr bwMode="auto">
          <a:xfrm>
            <a:off x="7513692" y="4519486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组件视图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9762" y="4250332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5" name="Elbow Connector 62"/>
          <p:cNvCxnSpPr/>
          <p:nvPr/>
        </p:nvCxnSpPr>
        <p:spPr>
          <a:xfrm>
            <a:off x="4618577" y="4480056"/>
            <a:ext cx="1905000" cy="1306771"/>
          </a:xfrm>
          <a:prstGeom prst="bentConnector3">
            <a:avLst>
              <a:gd name="adj1" fmla="val 39063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2"/>
          <p:cNvSpPr>
            <a:spLocks noChangeAspect="1"/>
          </p:cNvSpPr>
          <p:nvPr/>
        </p:nvSpPr>
        <p:spPr>
          <a:xfrm>
            <a:off x="6769639" y="5510602"/>
            <a:ext cx="552450" cy="552450"/>
          </a:xfrm>
          <a:prstGeom prst="ellipse">
            <a:avLst/>
          </a:prstGeom>
          <a:solidFill>
            <a:srgbClr val="2C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7521787" y="5602161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配置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98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49"/>
          <p:cNvGrpSpPr/>
          <p:nvPr/>
        </p:nvGrpSpPr>
        <p:grpSpPr>
          <a:xfrm>
            <a:off x="9152214" y="832757"/>
            <a:ext cx="3080989" cy="5591028"/>
            <a:chOff x="9152214" y="832757"/>
            <a:chExt cx="3080989" cy="5591028"/>
          </a:xfrm>
          <a:solidFill>
            <a:srgbClr val="FFFFFF"/>
          </a:solidFill>
        </p:grpSpPr>
        <p:sp>
          <p:nvSpPr>
            <p:cNvPr id="62" name="任意多边形 50"/>
            <p:cNvSpPr/>
            <p:nvPr/>
          </p:nvSpPr>
          <p:spPr>
            <a:xfrm rot="20476330">
              <a:off x="10748648" y="1409739"/>
              <a:ext cx="1484555" cy="991655"/>
            </a:xfrm>
            <a:custGeom>
              <a:avLst/>
              <a:gdLst>
                <a:gd name="connsiteX0" fmla="*/ 964253 w 1484555"/>
                <a:gd name="connsiteY0" fmla="*/ 0 h 991655"/>
                <a:gd name="connsiteX1" fmla="*/ 1484555 w 1484555"/>
                <a:gd name="connsiteY1" fmla="*/ 377030 h 991655"/>
                <a:gd name="connsiteX2" fmla="*/ 0 w 1484555"/>
                <a:gd name="connsiteY2" fmla="*/ 991655 h 99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555" h="991655">
                  <a:moveTo>
                    <a:pt x="964253" y="0"/>
                  </a:moveTo>
                  <a:lnTo>
                    <a:pt x="1484555" y="377030"/>
                  </a:lnTo>
                  <a:lnTo>
                    <a:pt x="0" y="9916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任意多边形 51"/>
            <p:cNvSpPr/>
            <p:nvPr/>
          </p:nvSpPr>
          <p:spPr>
            <a:xfrm>
              <a:off x="10971638" y="2127252"/>
              <a:ext cx="513649" cy="434792"/>
            </a:xfrm>
            <a:custGeom>
              <a:avLst/>
              <a:gdLst>
                <a:gd name="connsiteX0" fmla="*/ 207102 w 513649"/>
                <a:gd name="connsiteY0" fmla="*/ 0 h 434792"/>
                <a:gd name="connsiteX1" fmla="*/ 513649 w 513649"/>
                <a:gd name="connsiteY1" fmla="*/ 222135 h 434792"/>
                <a:gd name="connsiteX2" fmla="*/ 0 w 513649"/>
                <a:gd name="connsiteY2" fmla="*/ 434792 h 4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49" h="434792">
                  <a:moveTo>
                    <a:pt x="207102" y="0"/>
                  </a:moveTo>
                  <a:lnTo>
                    <a:pt x="513649" y="222135"/>
                  </a:lnTo>
                  <a:lnTo>
                    <a:pt x="0" y="434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任意多边形 52"/>
            <p:cNvSpPr/>
            <p:nvPr/>
          </p:nvSpPr>
          <p:spPr>
            <a:xfrm rot="3834254">
              <a:off x="9520560" y="5357206"/>
              <a:ext cx="314048" cy="287533"/>
            </a:xfrm>
            <a:custGeom>
              <a:avLst/>
              <a:gdLst>
                <a:gd name="connsiteX0" fmla="*/ 11468 w 314048"/>
                <a:gd name="connsiteY0" fmla="*/ 0 h 287533"/>
                <a:gd name="connsiteX1" fmla="*/ 314048 w 314048"/>
                <a:gd name="connsiteY1" fmla="*/ 219261 h 287533"/>
                <a:gd name="connsiteX2" fmla="*/ 149143 w 314048"/>
                <a:gd name="connsiteY2" fmla="*/ 287533 h 287533"/>
                <a:gd name="connsiteX3" fmla="*/ 0 w 314048"/>
                <a:gd name="connsiteY3" fmla="*/ 99595 h 2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048" h="287533">
                  <a:moveTo>
                    <a:pt x="11468" y="0"/>
                  </a:moveTo>
                  <a:lnTo>
                    <a:pt x="314048" y="219261"/>
                  </a:lnTo>
                  <a:lnTo>
                    <a:pt x="149143" y="287533"/>
                  </a:lnTo>
                  <a:lnTo>
                    <a:pt x="0" y="995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任意多边形 66"/>
            <p:cNvSpPr/>
            <p:nvPr/>
          </p:nvSpPr>
          <p:spPr>
            <a:xfrm rot="3834254">
              <a:off x="9141845" y="6212916"/>
              <a:ext cx="221238" cy="200499"/>
            </a:xfrm>
            <a:custGeom>
              <a:avLst/>
              <a:gdLst>
                <a:gd name="connsiteX0" fmla="*/ 6794 w 221238"/>
                <a:gd name="connsiteY0" fmla="*/ 0 h 200499"/>
                <a:gd name="connsiteX1" fmla="*/ 221238 w 221238"/>
                <a:gd name="connsiteY1" fmla="*/ 155395 h 200499"/>
                <a:gd name="connsiteX2" fmla="*/ 112294 w 221238"/>
                <a:gd name="connsiteY2" fmla="*/ 200499 h 200499"/>
                <a:gd name="connsiteX3" fmla="*/ 0 w 221238"/>
                <a:gd name="connsiteY3" fmla="*/ 58996 h 2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8" h="200499">
                  <a:moveTo>
                    <a:pt x="6794" y="0"/>
                  </a:moveTo>
                  <a:lnTo>
                    <a:pt x="221238" y="155395"/>
                  </a:lnTo>
                  <a:lnTo>
                    <a:pt x="112294" y="200499"/>
                  </a:lnTo>
                  <a:lnTo>
                    <a:pt x="0" y="58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任意多边形 68"/>
            <p:cNvSpPr/>
            <p:nvPr/>
          </p:nvSpPr>
          <p:spPr>
            <a:xfrm rot="4726618">
              <a:off x="10137641" y="3462627"/>
              <a:ext cx="1090268" cy="942332"/>
            </a:xfrm>
            <a:custGeom>
              <a:avLst/>
              <a:gdLst>
                <a:gd name="connsiteX0" fmla="*/ 54741 w 1090268"/>
                <a:gd name="connsiteY0" fmla="*/ 0 h 942332"/>
                <a:gd name="connsiteX1" fmla="*/ 1090268 w 1090268"/>
                <a:gd name="connsiteY1" fmla="*/ 750382 h 942332"/>
                <a:gd name="connsiteX2" fmla="*/ 626636 w 1090268"/>
                <a:gd name="connsiteY2" fmla="*/ 942332 h 942332"/>
                <a:gd name="connsiteX3" fmla="*/ 0 w 1090268"/>
                <a:gd name="connsiteY3" fmla="*/ 475377 h 94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268" h="942332">
                  <a:moveTo>
                    <a:pt x="54741" y="0"/>
                  </a:moveTo>
                  <a:lnTo>
                    <a:pt x="1090268" y="750382"/>
                  </a:lnTo>
                  <a:lnTo>
                    <a:pt x="626636" y="942332"/>
                  </a:lnTo>
                  <a:lnTo>
                    <a:pt x="0" y="475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任意多边形 69"/>
            <p:cNvSpPr/>
            <p:nvPr/>
          </p:nvSpPr>
          <p:spPr>
            <a:xfrm rot="21025852">
              <a:off x="11693675" y="832757"/>
              <a:ext cx="217959" cy="164561"/>
            </a:xfrm>
            <a:custGeom>
              <a:avLst/>
              <a:gdLst>
                <a:gd name="connsiteX0" fmla="*/ 115393 w 217959"/>
                <a:gd name="connsiteY0" fmla="*/ 0 h 164561"/>
                <a:gd name="connsiteX1" fmla="*/ 217959 w 217959"/>
                <a:gd name="connsiteY1" fmla="*/ 74324 h 164561"/>
                <a:gd name="connsiteX2" fmla="*/ 0 w 217959"/>
                <a:gd name="connsiteY2" fmla="*/ 164561 h 16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59" h="164561">
                  <a:moveTo>
                    <a:pt x="115393" y="0"/>
                  </a:moveTo>
                  <a:lnTo>
                    <a:pt x="217959" y="74324"/>
                  </a:lnTo>
                  <a:lnTo>
                    <a:pt x="0" y="1645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Oval 29"/>
          <p:cNvSpPr>
            <a:spLocks noChangeAspect="1"/>
          </p:cNvSpPr>
          <p:nvPr/>
        </p:nvSpPr>
        <p:spPr>
          <a:xfrm>
            <a:off x="739775" y="1573445"/>
            <a:ext cx="552450" cy="550863"/>
          </a:xfrm>
          <a:prstGeom prst="ellipse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16"/>
          <p:cNvSpPr txBox="1">
            <a:spLocks noChangeArrowheads="1"/>
          </p:cNvSpPr>
          <p:nvPr/>
        </p:nvSpPr>
        <p:spPr bwMode="auto">
          <a:xfrm>
            <a:off x="1457643" y="1664210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用例视图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7775" y="2639011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用例视图，也称为外部视图、功能视图、用户视图。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用例视图主要强调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从系统的外部参与者（主要是用户）的角度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所看到的或需要的系统功能。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用例视图是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其他四种视图的核心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，它的内容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直接驱动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其它视图的开发。</a:t>
            </a:r>
          </a:p>
        </p:txBody>
      </p:sp>
    </p:spTree>
    <p:extLst>
      <p:ext uri="{BB962C8B-B14F-4D97-AF65-F5344CB8AC3E}">
        <p14:creationId xmlns:p14="http://schemas.microsoft.com/office/powerpoint/2010/main" val="2788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Oval 29"/>
          <p:cNvSpPr>
            <a:spLocks noChangeAspect="1"/>
          </p:cNvSpPr>
          <p:nvPr/>
        </p:nvSpPr>
        <p:spPr>
          <a:xfrm>
            <a:off x="739775" y="1573445"/>
            <a:ext cx="552450" cy="550863"/>
          </a:xfrm>
          <a:prstGeom prst="ellipse">
            <a:avLst/>
          </a:prstGeom>
          <a:solidFill>
            <a:srgbClr val="F14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16"/>
          <p:cNvSpPr txBox="1">
            <a:spLocks noChangeArrowheads="1"/>
          </p:cNvSpPr>
          <p:nvPr/>
        </p:nvSpPr>
        <p:spPr bwMode="auto">
          <a:xfrm>
            <a:off x="1457643" y="1664210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逻辑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2556" y="2413388"/>
            <a:ext cx="73412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逻辑视图也称为静态视图、结构模型视图，包括类图、对象图和包图。包含了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类、接口、协作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，静态方面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图和对象图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表现，动态方面用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活动图、状态图、交互图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表现。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逻辑视图主要是从系统的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静态结构和动态行为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角度显示如何实现系统的功能。</a:t>
            </a:r>
          </a:p>
        </p:txBody>
      </p:sp>
    </p:spTree>
    <p:extLst>
      <p:ext uri="{BB962C8B-B14F-4D97-AF65-F5344CB8AC3E}">
        <p14:creationId xmlns:p14="http://schemas.microsoft.com/office/powerpoint/2010/main" val="74614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的视图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772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Oval 29"/>
          <p:cNvSpPr>
            <a:spLocks noChangeAspect="1"/>
          </p:cNvSpPr>
          <p:nvPr/>
        </p:nvSpPr>
        <p:spPr>
          <a:xfrm>
            <a:off x="739775" y="1573445"/>
            <a:ext cx="552450" cy="550863"/>
          </a:xfrm>
          <a:prstGeom prst="ellipse">
            <a:avLst/>
          </a:prstGeom>
          <a:solidFill>
            <a:srgbClr val="F8D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16"/>
          <p:cNvSpPr txBox="1">
            <a:spLocks noChangeArrowheads="1"/>
          </p:cNvSpPr>
          <p:nvPr/>
        </p:nvSpPr>
        <p:spPr bwMode="auto">
          <a:xfrm>
            <a:off x="1457643" y="1664210"/>
            <a:ext cx="357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并发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视图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2911" y="2658957"/>
            <a:ext cx="7341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并发视图也称为动态视图、进程视图，进程视图包括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动态图（状态机图、交互图、活动图）和实现图（交互图和部署图）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并发视图显示了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系统的并发性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，并</a:t>
            </a:r>
            <a:r>
              <a:rPr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解决在并发系统中存在的通信问题和同步问题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1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2042</Words>
  <Application>Microsoft Macintosh PowerPoint</Application>
  <PresentationFormat>宽屏</PresentationFormat>
  <Paragraphs>309</Paragraphs>
  <Slides>49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Calibri</vt:lpstr>
      <vt:lpstr>DengXian</vt:lpstr>
      <vt:lpstr>DengXian Light</vt:lpstr>
      <vt:lpstr>FontAwesome</vt:lpstr>
      <vt:lpstr>Gill Sans</vt:lpstr>
      <vt:lpstr>Microsoft YaHei</vt:lpstr>
      <vt:lpstr>Open Sans Light</vt:lpstr>
      <vt:lpstr>PingFang SC Medium</vt:lpstr>
      <vt:lpstr>STHeiti</vt:lpstr>
      <vt:lpstr>等线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dcterms:created xsi:type="dcterms:W3CDTF">2018-12-23T11:06:25Z</dcterms:created>
  <dcterms:modified xsi:type="dcterms:W3CDTF">2018-12-23T11:46:34Z</dcterms:modified>
</cp:coreProperties>
</file>