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9"/>
  </p:notesMasterIdLst>
  <p:sldIdLst>
    <p:sldId id="257" r:id="rId2"/>
    <p:sldId id="258" r:id="rId3"/>
    <p:sldId id="259" r:id="rId4"/>
    <p:sldId id="323" r:id="rId5"/>
    <p:sldId id="334" r:id="rId6"/>
    <p:sldId id="335" r:id="rId7"/>
    <p:sldId id="336" r:id="rId8"/>
    <p:sldId id="339" r:id="rId9"/>
    <p:sldId id="340" r:id="rId10"/>
    <p:sldId id="342" r:id="rId11"/>
    <p:sldId id="341" r:id="rId12"/>
    <p:sldId id="343" r:id="rId13"/>
    <p:sldId id="344" r:id="rId14"/>
    <p:sldId id="345" r:id="rId15"/>
    <p:sldId id="346" r:id="rId16"/>
    <p:sldId id="348" r:id="rId17"/>
    <p:sldId id="349" r:id="rId18"/>
    <p:sldId id="347" r:id="rId19"/>
    <p:sldId id="350" r:id="rId20"/>
    <p:sldId id="355" r:id="rId21"/>
    <p:sldId id="357" r:id="rId22"/>
    <p:sldId id="359" r:id="rId23"/>
    <p:sldId id="360" r:id="rId24"/>
    <p:sldId id="367" r:id="rId25"/>
    <p:sldId id="368" r:id="rId26"/>
    <p:sldId id="369" r:id="rId27"/>
    <p:sldId id="370" r:id="rId28"/>
    <p:sldId id="374" r:id="rId29"/>
    <p:sldId id="375" r:id="rId30"/>
    <p:sldId id="376" r:id="rId31"/>
    <p:sldId id="377" r:id="rId32"/>
    <p:sldId id="378" r:id="rId33"/>
    <p:sldId id="379" r:id="rId34"/>
    <p:sldId id="363" r:id="rId35"/>
    <p:sldId id="365" r:id="rId36"/>
    <p:sldId id="366" r:id="rId37"/>
    <p:sldId id="362" r:id="rId38"/>
    <p:sldId id="380" r:id="rId39"/>
    <p:sldId id="381" r:id="rId40"/>
    <p:sldId id="382" r:id="rId41"/>
    <p:sldId id="383" r:id="rId42"/>
    <p:sldId id="384" r:id="rId43"/>
    <p:sldId id="385" r:id="rId44"/>
    <p:sldId id="387" r:id="rId45"/>
    <p:sldId id="388" r:id="rId46"/>
    <p:sldId id="389" r:id="rId47"/>
    <p:sldId id="390" r:id="rId48"/>
    <p:sldId id="391" r:id="rId49"/>
    <p:sldId id="392" r:id="rId50"/>
    <p:sldId id="386" r:id="rId51"/>
    <p:sldId id="393" r:id="rId52"/>
    <p:sldId id="394" r:id="rId53"/>
    <p:sldId id="395" r:id="rId54"/>
    <p:sldId id="396" r:id="rId55"/>
    <p:sldId id="397" r:id="rId56"/>
    <p:sldId id="398" r:id="rId57"/>
    <p:sldId id="399" r:id="rId58"/>
    <p:sldId id="400" r:id="rId59"/>
    <p:sldId id="401" r:id="rId60"/>
    <p:sldId id="402" r:id="rId61"/>
    <p:sldId id="408" r:id="rId62"/>
    <p:sldId id="409" r:id="rId63"/>
    <p:sldId id="403" r:id="rId64"/>
    <p:sldId id="404" r:id="rId65"/>
    <p:sldId id="410" r:id="rId66"/>
    <p:sldId id="405" r:id="rId67"/>
    <p:sldId id="411" r:id="rId68"/>
    <p:sldId id="412" r:id="rId69"/>
    <p:sldId id="413" r:id="rId70"/>
    <p:sldId id="414" r:id="rId71"/>
    <p:sldId id="406" r:id="rId72"/>
    <p:sldId id="415" r:id="rId73"/>
    <p:sldId id="416" r:id="rId74"/>
    <p:sldId id="417" r:id="rId75"/>
    <p:sldId id="418" r:id="rId76"/>
    <p:sldId id="421" r:id="rId77"/>
    <p:sldId id="429" r:id="rId78"/>
    <p:sldId id="422" r:id="rId79"/>
    <p:sldId id="423" r:id="rId80"/>
    <p:sldId id="424" r:id="rId81"/>
    <p:sldId id="425" r:id="rId82"/>
    <p:sldId id="426" r:id="rId83"/>
    <p:sldId id="427" r:id="rId84"/>
    <p:sldId id="428" r:id="rId85"/>
    <p:sldId id="430" r:id="rId86"/>
    <p:sldId id="431" r:id="rId87"/>
    <p:sldId id="432" r:id="rId88"/>
    <p:sldId id="433" r:id="rId89"/>
    <p:sldId id="434" r:id="rId90"/>
    <p:sldId id="435" r:id="rId91"/>
    <p:sldId id="436" r:id="rId92"/>
    <p:sldId id="321" r:id="rId93"/>
    <p:sldId id="331" r:id="rId94"/>
    <p:sldId id="318" r:id="rId95"/>
    <p:sldId id="319" r:id="rId96"/>
    <p:sldId id="320" r:id="rId97"/>
    <p:sldId id="290"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6E54"/>
    <a:srgbClr val="F8D745"/>
    <a:srgbClr val="A7A6A6"/>
    <a:srgbClr val="C155DC"/>
    <a:srgbClr val="F14076"/>
    <a:srgbClr val="2FCCDF"/>
    <a:srgbClr val="EF3F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autoAdjust="0"/>
    <p:restoredTop sz="94660"/>
  </p:normalViewPr>
  <p:slideViewPr>
    <p:cSldViewPr snapToGrid="0">
      <p:cViewPr>
        <p:scale>
          <a:sx n="89" d="100"/>
          <a:sy n="89" d="100"/>
        </p:scale>
        <p:origin x="328"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04"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FD89C-078C-4DA4-9D52-61FF06D16E65}"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2D69E-C9A1-410D-8E10-6AC7DEF0BEB5}" type="slidenum">
              <a:rPr lang="zh-CN" altLang="en-US" smtClean="0"/>
              <a:t>‹#›</a:t>
            </a:fld>
            <a:endParaRPr lang="zh-CN" altLang="en-US"/>
          </a:p>
        </p:txBody>
      </p:sp>
    </p:spTree>
    <p:extLst>
      <p:ext uri="{BB962C8B-B14F-4D97-AF65-F5344CB8AC3E}">
        <p14:creationId xmlns:p14="http://schemas.microsoft.com/office/powerpoint/2010/main" val="106062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9461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27998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t>2018/10/28</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t>‹#›</a:t>
            </a:fld>
            <a:endParaRPr lang="zh-CN" altLang="en-US"/>
          </a:p>
        </p:txBody>
      </p:sp>
    </p:spTree>
    <p:extLst>
      <p:ext uri="{BB962C8B-B14F-4D97-AF65-F5344CB8AC3E}">
        <p14:creationId xmlns:p14="http://schemas.microsoft.com/office/powerpoint/2010/main" val="36459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t>2018/10/28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t>‹#›</a:t>
            </a:fld>
            <a:endParaRPr lang="zh-CN" altLang="en-US"/>
          </a:p>
        </p:txBody>
      </p:sp>
    </p:spTree>
    <p:extLst>
      <p:ext uri="{BB962C8B-B14F-4D97-AF65-F5344CB8AC3E}">
        <p14:creationId xmlns:p14="http://schemas.microsoft.com/office/powerpoint/2010/main" val="23286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t>2018/10/28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t>‹#›</a:t>
            </a:fld>
            <a:endParaRPr lang="zh-CN" altLang="en-US"/>
          </a:p>
        </p:txBody>
      </p:sp>
    </p:spTree>
    <p:extLst>
      <p:ext uri="{BB962C8B-B14F-4D97-AF65-F5344CB8AC3E}">
        <p14:creationId xmlns:p14="http://schemas.microsoft.com/office/powerpoint/2010/main" val="3930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t>2018/10/28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t>‹#›</a:t>
            </a:fld>
            <a:endParaRPr lang="zh-CN" altLang="en-US"/>
          </a:p>
        </p:txBody>
      </p:sp>
    </p:spTree>
    <p:extLst>
      <p:ext uri="{BB962C8B-B14F-4D97-AF65-F5344CB8AC3E}">
        <p14:creationId xmlns:p14="http://schemas.microsoft.com/office/powerpoint/2010/main" val="413781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t>2018/10/28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t>‹#›</a:t>
            </a:fld>
            <a:endParaRPr lang="zh-CN" altLang="en-US"/>
          </a:p>
        </p:txBody>
      </p:sp>
    </p:spTree>
    <p:extLst>
      <p:ext uri="{BB962C8B-B14F-4D97-AF65-F5344CB8AC3E}">
        <p14:creationId xmlns:p14="http://schemas.microsoft.com/office/powerpoint/2010/main" val="2112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t>2018/10/28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t>‹#›</a:t>
            </a:fld>
            <a:endParaRPr lang="zh-CN" altLang="en-US"/>
          </a:p>
        </p:txBody>
      </p:sp>
    </p:spTree>
    <p:extLst>
      <p:ext uri="{BB962C8B-B14F-4D97-AF65-F5344CB8AC3E}">
        <p14:creationId xmlns:p14="http://schemas.microsoft.com/office/powerpoint/2010/main" val="337459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t>2018/10/28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t>‹#›</a:t>
            </a:fld>
            <a:endParaRPr lang="zh-CN" altLang="en-US"/>
          </a:p>
        </p:txBody>
      </p:sp>
    </p:spTree>
    <p:extLst>
      <p:ext uri="{BB962C8B-B14F-4D97-AF65-F5344CB8AC3E}">
        <p14:creationId xmlns:p14="http://schemas.microsoft.com/office/powerpoint/2010/main" val="2105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t>2018/10/28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t>‹#›</a:t>
            </a:fld>
            <a:endParaRPr lang="zh-CN" altLang="en-US"/>
          </a:p>
        </p:txBody>
      </p:sp>
    </p:spTree>
    <p:extLst>
      <p:ext uri="{BB962C8B-B14F-4D97-AF65-F5344CB8AC3E}">
        <p14:creationId xmlns:p14="http://schemas.microsoft.com/office/powerpoint/2010/main" val="5934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t>2018/10/28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t>‹#›</a:t>
            </a:fld>
            <a:endParaRPr lang="zh-CN" altLang="en-US"/>
          </a:p>
        </p:txBody>
      </p:sp>
    </p:spTree>
    <p:extLst>
      <p:ext uri="{BB962C8B-B14F-4D97-AF65-F5344CB8AC3E}">
        <p14:creationId xmlns:p14="http://schemas.microsoft.com/office/powerpoint/2010/main" val="51741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t>2018/10/28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t>‹#›</a:t>
            </a:fld>
            <a:endParaRPr lang="zh-CN" altLang="en-US"/>
          </a:p>
        </p:txBody>
      </p:sp>
    </p:spTree>
    <p:extLst>
      <p:ext uri="{BB962C8B-B14F-4D97-AF65-F5344CB8AC3E}">
        <p14:creationId xmlns:p14="http://schemas.microsoft.com/office/powerpoint/2010/main" val="1206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t>2018/10/28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t>‹#›</a:t>
            </a:fld>
            <a:endParaRPr lang="zh-CN" altLang="en-US"/>
          </a:p>
        </p:txBody>
      </p:sp>
    </p:spTree>
    <p:extLst>
      <p:ext uri="{BB962C8B-B14F-4D97-AF65-F5344CB8AC3E}">
        <p14:creationId xmlns:p14="http://schemas.microsoft.com/office/powerpoint/2010/main" val="17223174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A0204"/>
              </a:defRPr>
            </a:lvl1pPr>
          </a:lstStyle>
          <a:p>
            <a:pPr>
              <a:defRPr/>
            </a:pPr>
            <a:fld id="{51113AF7-8E6F-4278-AF14-1BCE30728F88}" type="datetimeFigureOut">
              <a:rPr lang="zh-CN" altLang="en-US"/>
              <a:t>2018/10/28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A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t>‹#›</a:t>
            </a:fld>
            <a:endParaRPr lang="zh-CN" altLang="en-US"/>
          </a:p>
        </p:txBody>
      </p:sp>
    </p:spTree>
    <p:extLst>
      <p:ext uri="{BB962C8B-B14F-4D97-AF65-F5344CB8AC3E}">
        <p14:creationId xmlns:p14="http://schemas.microsoft.com/office/powerpoint/2010/main" val="192006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tiff"/><Relationship Id="rId3" Type="http://schemas.openxmlformats.org/officeDocument/2006/relationships/image" Target="../media/image24.tif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tiff"/><Relationship Id="rId3" Type="http://schemas.openxmlformats.org/officeDocument/2006/relationships/image" Target="../media/image26.tif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6.xml.rels><?xml version="1.0" encoding="UTF-8" standalone="yes"?>
<Relationships xmlns="http://schemas.openxmlformats.org/package/2006/relationships"><Relationship Id="rId3" Type="http://schemas.openxmlformats.org/officeDocument/2006/relationships/hyperlink" Target="https://www.processon.com/" TargetMode="Externa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hyperlink" Target="https://www.cnblogs.com/wolf-sun/p/UML-collaboration-diagram.html"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5222875" y="2405064"/>
            <a:ext cx="7087657" cy="1815567"/>
            <a:chOff x="267845" y="2420002"/>
            <a:chExt cx="7088175" cy="1815164"/>
          </a:xfrm>
        </p:grpSpPr>
        <p:sp>
          <p:nvSpPr>
            <p:cNvPr id="3089" name="文本框 18"/>
            <p:cNvSpPr txBox="1">
              <a:spLocks noChangeArrowheads="1"/>
            </p:cNvSpPr>
            <p:nvPr/>
          </p:nvSpPr>
          <p:spPr bwMode="auto">
            <a:xfrm>
              <a:off x="297949" y="2420002"/>
              <a:ext cx="7058071"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基础工具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I</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67845" y="33118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图</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3088" name="文本框 20"/>
          <p:cNvSpPr txBox="1">
            <a:spLocks noChangeArrowheads="1"/>
          </p:cNvSpPr>
          <p:nvPr/>
        </p:nvSpPr>
        <p:spPr bwMode="auto">
          <a:xfrm>
            <a:off x="5222875" y="4373563"/>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-UML TOOLS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
        <p:nvSpPr>
          <p:cNvPr id="19" name="文本框 20"/>
          <p:cNvSpPr txBox="1">
            <a:spLocks noChangeArrowheads="1"/>
          </p:cNvSpPr>
          <p:nvPr/>
        </p:nvSpPr>
        <p:spPr bwMode="auto">
          <a:xfrm>
            <a:off x="5252978"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5252978"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8339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4"/>
            <a:ext cx="4005189" cy="4070417"/>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266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行为者是指与系统交互的人或其他系统，它代表外部实体。使用用例并且与系统交互的任何人或物都是行为者。</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行为者代表一种角色，而不是某个具体的人或物。一个具体的人可以充当多种不同角色。</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3.</a:t>
            </a:r>
            <a:r>
              <a:rPr lang="zh-CN" altLang="en-US" sz="2000" b="1" dirty="0" smtClean="0">
                <a:solidFill>
                  <a:prstClr val="white"/>
                </a:solidFill>
                <a:latin typeface="Arial" panose="020B0604020202020204" pitchFamily="34" charset="0"/>
                <a:ea typeface="微软雅黑" panose="020B0503020204020204" pitchFamily="34" charset="-122"/>
              </a:rPr>
              <a:t>行为者</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588" y="1339167"/>
            <a:ext cx="4892766" cy="4440026"/>
          </a:xfrm>
          <a:prstGeom prst="rect">
            <a:avLst/>
          </a:prstGeom>
        </p:spPr>
      </p:pic>
      <p:sp>
        <p:nvSpPr>
          <p:cNvPr id="14" name="框架 13"/>
          <p:cNvSpPr/>
          <p:nvPr/>
        </p:nvSpPr>
        <p:spPr>
          <a:xfrm>
            <a:off x="6541588" y="1487837"/>
            <a:ext cx="1340918" cy="4256134"/>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211306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4"/>
            <a:ext cx="4005189" cy="4070417"/>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266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行为者是指与系统交互的人或其他系统，它代表外部实体。使用用例并且与系统交互的任何人或物都是行为者。</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行为者代表一种角色，而不是某个具体的人或物。一个具体的人可以充当多种不同角色。</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3.</a:t>
            </a:r>
            <a:r>
              <a:rPr lang="zh-CN" altLang="en-US" sz="2000" b="1" dirty="0" smtClean="0">
                <a:solidFill>
                  <a:prstClr val="white"/>
                </a:solidFill>
                <a:latin typeface="Arial" panose="020B0604020202020204" pitchFamily="34" charset="0"/>
                <a:ea typeface="微软雅黑" panose="020B0503020204020204" pitchFamily="34" charset="-122"/>
              </a:rPr>
              <a:t>行为者</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矩形 8"/>
          <p:cNvSpPr>
            <a:spLocks noChangeArrowheads="1"/>
          </p:cNvSpPr>
          <p:nvPr/>
        </p:nvSpPr>
        <p:spPr bwMode="auto">
          <a:xfrm>
            <a:off x="5986430" y="1856156"/>
            <a:ext cx="5265339" cy="358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在用例图中用直线连接行为者和用例，表示两者之间交换信息，称为通信联系。行为者触发</a:t>
            </a:r>
            <a:r>
              <a:rPr lang="en-US" altLang="zh-CN" dirty="0">
                <a:latin typeface="微软雅黑" panose="020B0503020204020204" pitchFamily="34" charset="-122"/>
                <a:ea typeface="微软雅黑" panose="020B0503020204020204" pitchFamily="34" charset="-122"/>
                <a:sym typeface="Arial" panose="020B0604020202020204" pitchFamily="34" charset="0"/>
              </a:rPr>
              <a:t>(</a:t>
            </a:r>
            <a:r>
              <a:rPr lang="zh-CN" altLang="en-US" dirty="0">
                <a:latin typeface="微软雅黑" panose="020B0503020204020204" pitchFamily="34" charset="-122"/>
                <a:ea typeface="微软雅黑" panose="020B0503020204020204" pitchFamily="34" charset="-122"/>
                <a:sym typeface="Arial" panose="020B0604020202020204" pitchFamily="34" charset="0"/>
              </a:rPr>
              <a:t>激活</a:t>
            </a:r>
            <a:r>
              <a:rPr lang="en-US" altLang="zh-CN" dirty="0">
                <a:latin typeface="微软雅黑" panose="020B0503020204020204" pitchFamily="34" charset="-122"/>
                <a:ea typeface="微软雅黑" panose="020B0503020204020204" pitchFamily="34" charset="-122"/>
                <a:sym typeface="Arial" panose="020B0604020202020204" pitchFamily="34" charset="0"/>
              </a:rPr>
              <a:t>)</a:t>
            </a:r>
            <a:r>
              <a:rPr lang="zh-CN" altLang="en-US" dirty="0">
                <a:latin typeface="微软雅黑" panose="020B0503020204020204" pitchFamily="34" charset="-122"/>
                <a:ea typeface="微软雅黑" panose="020B0503020204020204" pitchFamily="34" charset="-122"/>
                <a:sym typeface="Arial" panose="020B0604020202020204" pitchFamily="34" charset="0"/>
              </a:rPr>
              <a:t>用例，并与用例交换信息。单个行为者可与多个用例联系；一个用例也可与多个行为者联系。</a:t>
            </a:r>
          </a:p>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可以把行为者分成主行为者和副行为者，还可分成主动行为者和被动行为者。</a:t>
            </a:r>
          </a:p>
          <a:p>
            <a:pPr defTabSz="1216025" fontAlgn="base">
              <a:lnSpc>
                <a:spcPct val="150000"/>
              </a:lnSpc>
              <a:spcBef>
                <a:spcPct val="20000"/>
              </a:spcBef>
              <a:spcAft>
                <a:spcPct val="0"/>
              </a:spcAft>
              <a:defRPr/>
            </a:pPr>
            <a:endParaRPr lang="en-US" altLang="zh-CN" dirty="0" smtClean="0">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2175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4"/>
            <a:ext cx="4005189" cy="4145976"/>
            <a:chOff x="1066800" y="1200150"/>
            <a:chExt cx="2990850" cy="4116802"/>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9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包含关系</a:t>
              </a:r>
              <a:endPar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基本用例的行为包含了另一个用例的行为。基本用例描述在多个用例中都有的公共行为。包含关系本质上是比较特殊的依赖关系。它比一般的依赖关系多了一些语义。在包含关系中箭头的方向是从基本用例到包含用例。</a:t>
              </a: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2192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4</a:t>
            </a:r>
            <a:r>
              <a:rPr lang="en-US" altLang="zh-CN" sz="2000" b="1" dirty="0" smtClean="0">
                <a:solidFill>
                  <a:prstClr val="white"/>
                </a:solidFill>
                <a:latin typeface="Arial" panose="020B0604020202020204" pitchFamily="34" charset="0"/>
                <a:ea typeface="微软雅黑" panose="020B0503020204020204" pitchFamily="34" charset="-122"/>
              </a:rPr>
              <a:t>.</a:t>
            </a:r>
            <a:r>
              <a:rPr lang="zh-CN" altLang="en-US" sz="2000" b="1" dirty="0" smtClean="0">
                <a:solidFill>
                  <a:prstClr val="white"/>
                </a:solidFill>
                <a:latin typeface="Arial" panose="020B0604020202020204" pitchFamily="34" charset="0"/>
                <a:ea typeface="微软雅黑" panose="020B0503020204020204" pitchFamily="34" charset="-122"/>
              </a:rPr>
              <a:t>用例之间的关系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2" name="图片 1"/>
          <p:cNvPicPr>
            <a:picLocks noChangeAspect="1"/>
          </p:cNvPicPr>
          <p:nvPr/>
        </p:nvPicPr>
        <p:blipFill>
          <a:blip r:embed="rId3"/>
          <a:stretch>
            <a:fillRect/>
          </a:stretch>
        </p:blipFill>
        <p:spPr>
          <a:xfrm>
            <a:off x="6172953" y="2164597"/>
            <a:ext cx="5270500" cy="2590800"/>
          </a:xfrm>
          <a:prstGeom prst="rect">
            <a:avLst/>
          </a:prstGeom>
        </p:spPr>
      </p:pic>
    </p:spTree>
    <p:extLst>
      <p:ext uri="{BB962C8B-B14F-4D97-AF65-F5344CB8AC3E}">
        <p14:creationId xmlns:p14="http://schemas.microsoft.com/office/powerpoint/2010/main" val="178966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3"/>
            <a:ext cx="4005189" cy="5068209"/>
            <a:chOff x="1066800" y="1200150"/>
            <a:chExt cx="2990850" cy="4474366"/>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27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扩展关系</a:t>
              </a:r>
              <a:endPar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基本含义和泛化关系类似，但在扩展、关系中，对于扩展用例有更多的规则限制，基本用例必须声明扩展点，而扩展用例只能在扩展点上增加新的行为和含义。与包含关系一样，扩展关系也是依赖关系的版型。在扩展关系中，箭头的方向是从扩展用例到基本用例，这与包含关系是不同的。</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2192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4</a:t>
            </a:r>
            <a:r>
              <a:rPr lang="en-US" altLang="zh-CN" sz="2000" b="1" dirty="0" smtClean="0">
                <a:solidFill>
                  <a:prstClr val="white"/>
                </a:solidFill>
                <a:latin typeface="Arial" panose="020B0604020202020204" pitchFamily="34" charset="0"/>
                <a:ea typeface="微软雅黑" panose="020B0503020204020204" pitchFamily="34" charset="-122"/>
              </a:rPr>
              <a:t>.</a:t>
            </a:r>
            <a:r>
              <a:rPr lang="zh-CN" altLang="en-US" sz="2000" b="1" dirty="0" smtClean="0">
                <a:solidFill>
                  <a:prstClr val="white"/>
                </a:solidFill>
                <a:latin typeface="Arial" panose="020B0604020202020204" pitchFamily="34" charset="0"/>
                <a:ea typeface="微软雅黑" panose="020B0503020204020204" pitchFamily="34" charset="-122"/>
              </a:rPr>
              <a:t>用例之间的关系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4" name="图片 3"/>
          <p:cNvPicPr>
            <a:picLocks noChangeAspect="1"/>
          </p:cNvPicPr>
          <p:nvPr/>
        </p:nvPicPr>
        <p:blipFill>
          <a:blip r:embed="rId3"/>
          <a:stretch>
            <a:fillRect/>
          </a:stretch>
        </p:blipFill>
        <p:spPr>
          <a:xfrm>
            <a:off x="5669119" y="2801211"/>
            <a:ext cx="5270500" cy="1968500"/>
          </a:xfrm>
          <a:prstGeom prst="rect">
            <a:avLst/>
          </a:prstGeom>
        </p:spPr>
      </p:pic>
    </p:spTree>
    <p:extLst>
      <p:ext uri="{BB962C8B-B14F-4D97-AF65-F5344CB8AC3E}">
        <p14:creationId xmlns:p14="http://schemas.microsoft.com/office/powerpoint/2010/main" val="86370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3"/>
            <a:ext cx="4005189" cy="5068209"/>
            <a:chOff x="1066800" y="1200150"/>
            <a:chExt cx="2990850" cy="4474366"/>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27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扩展关系</a:t>
              </a:r>
              <a:endPar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基本含义和泛化关系类似，但在扩展、关系中，对于扩展用例有更多的规则限制，基本用例必须声明扩展点，而扩展用例只能在扩展点上增加新的行为和含义。与包含关系一样，扩展关系也是依赖关系的版型。在扩展关系中，箭头的方向是从扩展用例到基本用例，这与包含关系是不同的。</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2192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4</a:t>
            </a:r>
            <a:r>
              <a:rPr lang="en-US" altLang="zh-CN" sz="2000" b="1" dirty="0" smtClean="0">
                <a:solidFill>
                  <a:prstClr val="white"/>
                </a:solidFill>
                <a:latin typeface="Arial" panose="020B0604020202020204" pitchFamily="34" charset="0"/>
                <a:ea typeface="微软雅黑" panose="020B0503020204020204" pitchFamily="34" charset="-122"/>
              </a:rPr>
              <a:t>.</a:t>
            </a:r>
            <a:r>
              <a:rPr lang="zh-CN" altLang="en-US" sz="2000" b="1" dirty="0" smtClean="0">
                <a:solidFill>
                  <a:prstClr val="white"/>
                </a:solidFill>
                <a:latin typeface="Arial" panose="020B0604020202020204" pitchFamily="34" charset="0"/>
                <a:ea typeface="微软雅黑" panose="020B0503020204020204" pitchFamily="34" charset="-122"/>
              </a:rPr>
              <a:t>用例之间的关系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4" name="图片 3"/>
          <p:cNvPicPr>
            <a:picLocks noChangeAspect="1"/>
          </p:cNvPicPr>
          <p:nvPr/>
        </p:nvPicPr>
        <p:blipFill>
          <a:blip r:embed="rId3"/>
          <a:stretch>
            <a:fillRect/>
          </a:stretch>
        </p:blipFill>
        <p:spPr>
          <a:xfrm>
            <a:off x="5669119" y="2801211"/>
            <a:ext cx="5270500" cy="1968500"/>
          </a:xfrm>
          <a:prstGeom prst="rect">
            <a:avLst/>
          </a:prstGeom>
        </p:spPr>
      </p:pic>
    </p:spTree>
    <p:extLst>
      <p:ext uri="{BB962C8B-B14F-4D97-AF65-F5344CB8AC3E}">
        <p14:creationId xmlns:p14="http://schemas.microsoft.com/office/powerpoint/2010/main" val="75976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3"/>
            <a:ext cx="4005189" cy="4578204"/>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79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泛化关系</a:t>
              </a:r>
              <a:endPar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代表一般与特殊的关系。它的意思和面向对象程序设计中的继承的概念是类似的。不同的是继承使用在实施阶段，泛化使用在分析、设计阶段。在泛化关系中子用例继承了父用例的行为和含义，子用例也可以增加新的行为和含义或者覆盖父用例中的行为和含义。</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2192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4</a:t>
            </a:r>
            <a:r>
              <a:rPr lang="en-US" altLang="zh-CN" sz="2000" b="1" dirty="0" smtClean="0">
                <a:solidFill>
                  <a:prstClr val="white"/>
                </a:solidFill>
                <a:latin typeface="Arial" panose="020B0604020202020204" pitchFamily="34" charset="0"/>
                <a:ea typeface="微软雅黑" panose="020B0503020204020204" pitchFamily="34" charset="-122"/>
              </a:rPr>
              <a:t>.</a:t>
            </a:r>
            <a:r>
              <a:rPr lang="zh-CN" altLang="en-US" sz="2000" b="1" dirty="0" smtClean="0">
                <a:solidFill>
                  <a:prstClr val="white"/>
                </a:solidFill>
                <a:latin typeface="Arial" panose="020B0604020202020204" pitchFamily="34" charset="0"/>
                <a:ea typeface="微软雅黑" panose="020B0503020204020204" pitchFamily="34" charset="-122"/>
              </a:rPr>
              <a:t>用例之间的关系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2" name="图片 1"/>
          <p:cNvPicPr>
            <a:picLocks noChangeAspect="1"/>
          </p:cNvPicPr>
          <p:nvPr/>
        </p:nvPicPr>
        <p:blipFill>
          <a:blip r:embed="rId3"/>
          <a:stretch>
            <a:fillRect/>
          </a:stretch>
        </p:blipFill>
        <p:spPr>
          <a:xfrm>
            <a:off x="5958417" y="2599266"/>
            <a:ext cx="5270500" cy="2184400"/>
          </a:xfrm>
          <a:prstGeom prst="rect">
            <a:avLst/>
          </a:prstGeom>
        </p:spPr>
      </p:pic>
    </p:spTree>
    <p:extLst>
      <p:ext uri="{BB962C8B-B14F-4D97-AF65-F5344CB8AC3E}">
        <p14:creationId xmlns:p14="http://schemas.microsoft.com/office/powerpoint/2010/main" val="4566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662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Rectangle 48"/>
          <p:cNvSpPr/>
          <p:nvPr/>
        </p:nvSpPr>
        <p:spPr>
          <a:xfrm>
            <a:off x="374650" y="1470025"/>
            <a:ext cx="10944225" cy="1476375"/>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2"/>
          <p:cNvSpPr/>
          <p:nvPr/>
        </p:nvSpPr>
        <p:spPr>
          <a:xfrm>
            <a:off x="374650" y="4654550"/>
            <a:ext cx="10944225" cy="1476375"/>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61"/>
          <p:cNvSpPr/>
          <p:nvPr/>
        </p:nvSpPr>
        <p:spPr>
          <a:xfrm>
            <a:off x="374650" y="3048000"/>
            <a:ext cx="10944225" cy="1474788"/>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6637" name="组合 14"/>
          <p:cNvGrpSpPr/>
          <p:nvPr/>
        </p:nvGrpSpPr>
        <p:grpSpPr bwMode="auto">
          <a:xfrm>
            <a:off x="461963" y="1724026"/>
            <a:ext cx="10749376" cy="1613324"/>
            <a:chOff x="2925414" y="1928792"/>
            <a:chExt cx="10748386" cy="1613957"/>
          </a:xfrm>
        </p:grpSpPr>
        <p:sp>
          <p:nvSpPr>
            <p:cNvPr id="26644" name="文本框 15"/>
            <p:cNvSpPr txBox="1">
              <a:spLocks noChangeArrowheads="1"/>
            </p:cNvSpPr>
            <p:nvPr/>
          </p:nvSpPr>
          <p:spPr bwMode="auto">
            <a:xfrm>
              <a:off x="2925414" y="1928792"/>
              <a:ext cx="3085625" cy="3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b="1">
                  <a:solidFill>
                    <a:srgbClr val="FFFFFF"/>
                  </a:solidFill>
                  <a:latin typeface="微软雅黑" panose="020B0503020204020204" pitchFamily="34" charset="-122"/>
                  <a:ea typeface="微软雅黑" panose="020B0503020204020204" pitchFamily="34" charset="-122"/>
                </a:rPr>
                <a:t>1. </a:t>
              </a:r>
              <a:r>
                <a:rPr lang="zh-CN" altLang="en-US" sz="1600" b="1" dirty="0">
                  <a:solidFill>
                    <a:srgbClr val="FFFFFF"/>
                  </a:solidFill>
                  <a:latin typeface="微软雅黑" panose="020B0503020204020204" pitchFamily="34" charset="-122"/>
                  <a:ea typeface="微软雅黑" panose="020B0503020204020204" pitchFamily="34" charset="-122"/>
                </a:rPr>
                <a:t>识别出系统中的角色和用例</a:t>
              </a:r>
            </a:p>
          </p:txBody>
        </p:sp>
        <p:sp>
          <p:nvSpPr>
            <p:cNvPr id="26645" name="矩形 16"/>
            <p:cNvSpPr>
              <a:spLocks noChangeArrowheads="1"/>
            </p:cNvSpPr>
            <p:nvPr/>
          </p:nvSpPr>
          <p:spPr bwMode="auto">
            <a:xfrm>
              <a:off x="2925414" y="2372739"/>
              <a:ext cx="10748386" cy="117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rPr>
                <a:t>为获取用例首先要找出系统的行为者，可通过请系统的用户回答一些问题来发现行为者。一旦找到了行为者，就可以</a:t>
              </a:r>
              <a:r>
                <a:rPr lang="zh-CN" altLang="en-US" sz="1400" dirty="0" smtClean="0">
                  <a:solidFill>
                    <a:srgbClr val="FFFFFF"/>
                  </a:solidFill>
                  <a:latin typeface="微软雅黑" panose="020B0503020204020204" pitchFamily="34" charset="-122"/>
                  <a:ea typeface="微软雅黑" panose="020B0503020204020204" pitchFamily="34" charset="-122"/>
                </a:rPr>
                <a:t>通过行为者来</a:t>
              </a:r>
              <a:r>
                <a:rPr lang="zh-CN" altLang="en-US" sz="1400" dirty="0">
                  <a:solidFill>
                    <a:srgbClr val="FFFFFF"/>
                  </a:solidFill>
                  <a:latin typeface="微软雅黑" panose="020B0503020204020204" pitchFamily="34" charset="-122"/>
                  <a:ea typeface="微软雅黑" panose="020B0503020204020204" pitchFamily="34" charset="-122"/>
                </a:rPr>
                <a:t>获取用例。行为者的日常工作是否因为系统的新功能而被简化或提高了效率</a:t>
              </a:r>
              <a:r>
                <a:rPr lang="zh-CN" altLang="en-US" sz="1400" dirty="0" smtClean="0">
                  <a:solidFill>
                    <a:srgbClr val="FFFFFF"/>
                  </a:solidFill>
                  <a:latin typeface="微软雅黑" panose="020B0503020204020204" pitchFamily="34" charset="-122"/>
                  <a:ea typeface="微软雅黑" panose="020B0503020204020204" pitchFamily="34" charset="-122"/>
                </a:rPr>
                <a:t>？还有</a:t>
              </a:r>
              <a:r>
                <a:rPr lang="zh-CN" altLang="en-US" sz="1400" dirty="0">
                  <a:solidFill>
                    <a:srgbClr val="FFFFFF"/>
                  </a:solidFill>
                  <a:latin typeface="微软雅黑" panose="020B0503020204020204" pitchFamily="34" charset="-122"/>
                  <a:ea typeface="微软雅黑" panose="020B0503020204020204" pitchFamily="34" charset="-122"/>
                </a:rPr>
                <a:t>一些不是针对具体行为者而是针对整个系统的问题，也能帮助建模者发现用</a:t>
              </a:r>
              <a:r>
                <a:rPr lang="zh-CN" altLang="en-US" sz="1400" dirty="0" smtClean="0">
                  <a:solidFill>
                    <a:srgbClr val="FFFFFF"/>
                  </a:solidFill>
                  <a:latin typeface="微软雅黑" panose="020B0503020204020204" pitchFamily="34" charset="-122"/>
                  <a:ea typeface="微软雅黑" panose="020B0503020204020204" pitchFamily="34" charset="-122"/>
                </a:rPr>
                <a:t>例。</a:t>
              </a:r>
              <a:endParaRPr lang="zh-CN" altLang="en-US" sz="1400" dirty="0">
                <a:solidFill>
                  <a:srgbClr val="FFFFFF"/>
                </a:solidFill>
                <a:latin typeface="微软雅黑" panose="020B0503020204020204" pitchFamily="34" charset="-122"/>
                <a:ea typeface="微软雅黑" panose="020B0503020204020204" pitchFamily="34" charset="-122"/>
              </a:endParaRPr>
            </a:p>
            <a:p>
              <a:pPr fontAlgn="base">
                <a:spcBef>
                  <a:spcPct val="0"/>
                </a:spcBef>
                <a:spcAft>
                  <a:spcPct val="0"/>
                </a:spcAft>
                <a:defRPr/>
              </a:pPr>
              <a:endParaRPr lang="zh-CN" altLang="en-US" sz="1400" dirty="0">
                <a:solidFill>
                  <a:srgbClr val="FFFFFF"/>
                </a:solidFill>
                <a:latin typeface="微软雅黑" panose="020B0503020204020204" pitchFamily="34" charset="-122"/>
                <a:ea typeface="微软雅黑" panose="020B0503020204020204" pitchFamily="34" charset="-122"/>
              </a:endParaRPr>
            </a:p>
            <a:p>
              <a:pPr fontAlgn="base">
                <a:spcBef>
                  <a:spcPct val="0"/>
                </a:spcBef>
                <a:spcAft>
                  <a:spcPct val="0"/>
                </a:spcAft>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26638" name="组合 17"/>
          <p:cNvGrpSpPr/>
          <p:nvPr/>
        </p:nvGrpSpPr>
        <p:grpSpPr bwMode="auto">
          <a:xfrm>
            <a:off x="461963" y="3406775"/>
            <a:ext cx="10749376" cy="966992"/>
            <a:chOff x="2925413" y="1928792"/>
            <a:chExt cx="10749616" cy="967371"/>
          </a:xfrm>
        </p:grpSpPr>
        <p:sp>
          <p:nvSpPr>
            <p:cNvPr id="26642" name="文本框 18"/>
            <p:cNvSpPr txBox="1">
              <a:spLocks noChangeArrowheads="1"/>
            </p:cNvSpPr>
            <p:nvPr/>
          </p:nvSpPr>
          <p:spPr bwMode="auto">
            <a:xfrm>
              <a:off x="2925413" y="1928792"/>
              <a:ext cx="3434252" cy="3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b="1" smtClean="0">
                  <a:solidFill>
                    <a:srgbClr val="FFFFFF"/>
                  </a:solidFill>
                  <a:latin typeface="微软雅黑" panose="020B0503020204020204" pitchFamily="34" charset="-122"/>
                  <a:ea typeface="微软雅黑" panose="020B0503020204020204" pitchFamily="34" charset="-122"/>
                </a:rPr>
                <a:t>2.</a:t>
              </a:r>
              <a:r>
                <a:rPr lang="zh-CN" altLang="en-US" sz="1600" b="1" dirty="0" smtClean="0">
                  <a:solidFill>
                    <a:srgbClr val="FFFFFF"/>
                  </a:solidFill>
                  <a:latin typeface="微软雅黑" panose="020B0503020204020204" pitchFamily="34" charset="-122"/>
                  <a:ea typeface="微软雅黑" panose="020B0503020204020204" pitchFamily="34" charset="-122"/>
                </a:rPr>
                <a:t>区分</a:t>
              </a:r>
              <a:r>
                <a:rPr lang="zh-CN" altLang="en-US" sz="1600" b="1" dirty="0">
                  <a:solidFill>
                    <a:srgbClr val="FFFFFF"/>
                  </a:solidFill>
                  <a:latin typeface="微软雅黑" panose="020B0503020204020204" pitchFamily="34" charset="-122"/>
                  <a:ea typeface="微软雅黑" panose="020B0503020204020204" pitchFamily="34" charset="-122"/>
                </a:rPr>
                <a:t>用例之间的先后关系</a:t>
              </a:r>
            </a:p>
          </p:txBody>
        </p:sp>
        <p:sp>
          <p:nvSpPr>
            <p:cNvPr id="26643" name="矩形 19"/>
            <p:cNvSpPr>
              <a:spLocks noChangeArrowheads="1"/>
            </p:cNvSpPr>
            <p:nvPr/>
          </p:nvSpPr>
          <p:spPr bwMode="auto">
            <a:xfrm>
              <a:off x="2925413" y="2372738"/>
              <a:ext cx="10749616" cy="52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1400">
                  <a:solidFill>
                    <a:srgbClr val="FFFFFF"/>
                  </a:solidFill>
                  <a:latin typeface="微软雅黑" panose="020B0503020204020204" pitchFamily="34" charset="-122"/>
                  <a:ea typeface="微软雅黑" panose="020B0503020204020204" pitchFamily="34" charset="-122"/>
                </a:rPr>
                <a:t>区分用例优先次序某些用例必须在其他用例之前完成，因为它们之间要相互依赖。例如，在系统借阅图书之前，必须记录图书的基本信息。因此很明显新增图书是最重要的用例。</a:t>
              </a:r>
            </a:p>
          </p:txBody>
        </p:sp>
      </p:grpSp>
      <p:grpSp>
        <p:nvGrpSpPr>
          <p:cNvPr id="26639" name="组合 20"/>
          <p:cNvGrpSpPr/>
          <p:nvPr/>
        </p:nvGrpSpPr>
        <p:grpSpPr bwMode="auto">
          <a:xfrm>
            <a:off x="461963" y="4905376"/>
            <a:ext cx="10749376" cy="1182437"/>
            <a:chOff x="2925414" y="1928792"/>
            <a:chExt cx="10750762" cy="1182900"/>
          </a:xfrm>
        </p:grpSpPr>
        <p:sp>
          <p:nvSpPr>
            <p:cNvPr id="26640" name="文本框 21"/>
            <p:cNvSpPr txBox="1">
              <a:spLocks noChangeArrowheads="1"/>
            </p:cNvSpPr>
            <p:nvPr/>
          </p:nvSpPr>
          <p:spPr bwMode="auto">
            <a:xfrm>
              <a:off x="2925414" y="1928792"/>
              <a:ext cx="2457487" cy="3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b="1" dirty="0" smtClean="0">
                  <a:solidFill>
                    <a:srgbClr val="FFFFFF"/>
                  </a:solidFill>
                  <a:latin typeface="微软雅黑" panose="020B0503020204020204" pitchFamily="34" charset="-122"/>
                  <a:ea typeface="微软雅黑" panose="020B0503020204020204" pitchFamily="34" charset="-122"/>
                </a:rPr>
                <a:t>3.</a:t>
              </a:r>
              <a:r>
                <a:rPr lang="zh-CN" altLang="en-US" sz="1600" b="1" dirty="0" smtClean="0">
                  <a:solidFill>
                    <a:srgbClr val="FFFFFF"/>
                  </a:solidFill>
                  <a:latin typeface="微软雅黑" panose="020B0503020204020204" pitchFamily="34" charset="-122"/>
                  <a:ea typeface="微软雅黑" panose="020B0503020204020204" pitchFamily="34" charset="-122"/>
                </a:rPr>
                <a:t>创建</a:t>
              </a:r>
              <a:r>
                <a:rPr lang="zh-CN" altLang="en-US" sz="1600" b="1" dirty="0">
                  <a:solidFill>
                    <a:srgbClr val="FFFFFF"/>
                  </a:solidFill>
                  <a:latin typeface="微软雅黑" panose="020B0503020204020204" pitchFamily="34" charset="-122"/>
                  <a:ea typeface="微软雅黑" panose="020B0503020204020204" pitchFamily="34" charset="-122"/>
                </a:rPr>
                <a:t>用例图模型结构</a:t>
              </a:r>
            </a:p>
          </p:txBody>
        </p:sp>
        <p:sp>
          <p:nvSpPr>
            <p:cNvPr id="26641" name="矩形 22"/>
            <p:cNvSpPr>
              <a:spLocks noChangeArrowheads="1"/>
            </p:cNvSpPr>
            <p:nvPr/>
          </p:nvSpPr>
          <p:spPr bwMode="auto">
            <a:xfrm>
              <a:off x="2925414" y="2372739"/>
              <a:ext cx="10750762" cy="738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rPr>
                <a:t> 将已确定并细化的角色和用例放人用例图中。此时，再借助包含、扩展和泛化的关系给出用例之间的结构模型。</a:t>
              </a:r>
            </a:p>
            <a:p>
              <a:pPr lvl="0" fontAlgn="base">
                <a:spcBef>
                  <a:spcPct val="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rPr>
                <a:t>  在系统需求分析中需考虑系统用例图模型需要哪些视图，每个视图包含什么内容</a:t>
              </a:r>
              <a:r>
                <a:rPr lang="en-US" altLang="zh-CN" sz="1400" dirty="0">
                  <a:solidFill>
                    <a:srgbClr val="FFFFFF"/>
                  </a:solidFill>
                  <a:latin typeface="微软雅黑" panose="020B0503020204020204" pitchFamily="34" charset="-122"/>
                  <a:ea typeface="微软雅黑" panose="020B0503020204020204" pitchFamily="34" charset="-122"/>
                </a:rPr>
                <a:t>?</a:t>
              </a:r>
              <a:r>
                <a:rPr lang="zh-CN" altLang="en-US" sz="1400" dirty="0">
                  <a:solidFill>
                    <a:srgbClr val="FFFFFF"/>
                  </a:solidFill>
                  <a:latin typeface="微软雅黑" panose="020B0503020204020204" pitchFamily="34" charset="-122"/>
                  <a:ea typeface="微软雅黑" panose="020B0503020204020204" pitchFamily="34" charset="-122"/>
                </a:rPr>
                <a:t>视图中成员是否需构成包</a:t>
              </a:r>
              <a:r>
                <a:rPr lang="en-US" altLang="zh-CN" sz="1400" dirty="0">
                  <a:solidFill>
                    <a:srgbClr val="FFFFFF"/>
                  </a:solidFill>
                  <a:latin typeface="微软雅黑" panose="020B0503020204020204" pitchFamily="34" charset="-122"/>
                  <a:ea typeface="微软雅黑" panose="020B0503020204020204" pitchFamily="34" charset="-122"/>
                </a:rPr>
                <a:t>? </a:t>
              </a:r>
              <a:r>
                <a:rPr lang="zh-CN" altLang="en-US" sz="1400" dirty="0">
                  <a:solidFill>
                    <a:srgbClr val="FFFFFF"/>
                  </a:solidFill>
                  <a:latin typeface="微软雅黑" panose="020B0503020204020204" pitchFamily="34" charset="-122"/>
                  <a:ea typeface="微软雅黑" panose="020B0503020204020204" pitchFamily="34" charset="-122"/>
                </a:rPr>
                <a:t>下面针对</a:t>
              </a:r>
              <a:r>
                <a:rPr lang="en-US" altLang="zh-CN" sz="1400" dirty="0">
                  <a:solidFill>
                    <a:srgbClr val="FFFFFF"/>
                  </a:solidFill>
                  <a:latin typeface="微软雅黑" panose="020B0503020204020204" pitchFamily="34" charset="-122"/>
                  <a:ea typeface="微软雅黑" panose="020B0503020204020204" pitchFamily="34" charset="-122"/>
                </a:rPr>
                <a:t>_</a:t>
              </a:r>
              <a:r>
                <a:rPr lang="zh-CN" altLang="en-US" sz="1400" dirty="0">
                  <a:solidFill>
                    <a:srgbClr val="FFFFFF"/>
                  </a:solidFill>
                  <a:latin typeface="微软雅黑" panose="020B0503020204020204" pitchFamily="34" charset="-122"/>
                  <a:ea typeface="微软雅黑" panose="020B0503020204020204" pitchFamily="34" charset="-122"/>
                </a:rPr>
                <a:t>述的图书管理系统</a:t>
              </a:r>
              <a:r>
                <a:rPr lang="en-US" altLang="zh-CN" sz="1400" dirty="0">
                  <a:solidFill>
                    <a:srgbClr val="FFFFFF"/>
                  </a:solidFill>
                  <a:latin typeface="微软雅黑" panose="020B0503020204020204" pitchFamily="34" charset="-122"/>
                  <a:ea typeface="微软雅黑" panose="020B0503020204020204" pitchFamily="34" charset="-122"/>
                </a:rPr>
                <a:t>·</a:t>
              </a:r>
              <a:r>
                <a:rPr lang="zh-CN" altLang="en-US" sz="1400" dirty="0">
                  <a:solidFill>
                    <a:srgbClr val="FFFFFF"/>
                  </a:solidFill>
                  <a:latin typeface="微软雅黑" panose="020B0503020204020204" pitchFamily="34" charset="-122"/>
                  <a:ea typeface="微软雅黑" panose="020B0503020204020204" pitchFamily="34" charset="-122"/>
                </a:rPr>
                <a:t>为其建立系统的用例图模型。</a:t>
              </a:r>
            </a:p>
          </p:txBody>
        </p:sp>
      </p:grpSp>
      <p:sp>
        <p:nvSpPr>
          <p:cNvPr id="24" name="文本框 23"/>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如何创建用例图模型？</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6241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nodeType="withEffect">
                                  <p:stCondLst>
                                    <p:cond delay="0"/>
                                  </p:stCondLst>
                                  <p:childTnLst>
                                    <p:set>
                                      <p:cBhvr>
                                        <p:cTn id="15" dur="1" fill="hold">
                                          <p:stCondLst>
                                            <p:cond delay="0"/>
                                          </p:stCondLst>
                                        </p:cTn>
                                        <p:tgtEl>
                                          <p:spTgt spid="26637"/>
                                        </p:tgtEl>
                                        <p:attrNameLst>
                                          <p:attrName>style.visibility</p:attrName>
                                        </p:attrNameLst>
                                      </p:cBhvr>
                                      <p:to>
                                        <p:strVal val="visible"/>
                                      </p:to>
                                    </p:set>
                                    <p:animEffect transition="in" filter="randombar(horizontal)">
                                      <p:cBhvr>
                                        <p:cTn id="16" dur="500"/>
                                        <p:tgtEl>
                                          <p:spTgt spid="26637"/>
                                        </p:tgtEl>
                                      </p:cBhvr>
                                    </p:animEffect>
                                  </p:childTnLst>
                                </p:cTn>
                              </p:par>
                              <p:par>
                                <p:cTn id="17" presetID="14" presetClass="entr" presetSubtype="10" fill="hold" nodeType="withEffect">
                                  <p:stCondLst>
                                    <p:cond delay="0"/>
                                  </p:stCondLst>
                                  <p:childTnLst>
                                    <p:set>
                                      <p:cBhvr>
                                        <p:cTn id="18" dur="1" fill="hold">
                                          <p:stCondLst>
                                            <p:cond delay="0"/>
                                          </p:stCondLst>
                                        </p:cTn>
                                        <p:tgtEl>
                                          <p:spTgt spid="26638"/>
                                        </p:tgtEl>
                                        <p:attrNameLst>
                                          <p:attrName>style.visibility</p:attrName>
                                        </p:attrNameLst>
                                      </p:cBhvr>
                                      <p:to>
                                        <p:strVal val="visible"/>
                                      </p:to>
                                    </p:set>
                                    <p:animEffect transition="in" filter="randombar(horizontal)">
                                      <p:cBhvr>
                                        <p:cTn id="19" dur="500"/>
                                        <p:tgtEl>
                                          <p:spTgt spid="26638"/>
                                        </p:tgtEl>
                                      </p:cBhvr>
                                    </p:animEffect>
                                  </p:childTnLst>
                                </p:cTn>
                              </p:par>
                              <p:par>
                                <p:cTn id="20" presetID="14" presetClass="entr" presetSubtype="10" fill="hold" nodeType="withEffect">
                                  <p:stCondLst>
                                    <p:cond delay="0"/>
                                  </p:stCondLst>
                                  <p:childTnLst>
                                    <p:set>
                                      <p:cBhvr>
                                        <p:cTn id="21" dur="1" fill="hold">
                                          <p:stCondLst>
                                            <p:cond delay="0"/>
                                          </p:stCondLst>
                                        </p:cTn>
                                        <p:tgtEl>
                                          <p:spTgt spid="26639"/>
                                        </p:tgtEl>
                                        <p:attrNameLst>
                                          <p:attrName>style.visibility</p:attrName>
                                        </p:attrNameLst>
                                      </p:cBhvr>
                                      <p:to>
                                        <p:strVal val="visible"/>
                                      </p:to>
                                    </p:set>
                                    <p:animEffect transition="in" filter="randombar(horizontal)">
                                      <p:cBhvr>
                                        <p:cTn id="22" dur="500"/>
                                        <p:tgtEl>
                                          <p:spTgt spid="26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CLASS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112062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874" y="2322593"/>
            <a:ext cx="5312804" cy="2474648"/>
          </a:xfrm>
          <a:prstGeom prst="rect">
            <a:avLst/>
          </a:prstGeom>
        </p:spPr>
      </p:pic>
      <p:grpSp>
        <p:nvGrpSpPr>
          <p:cNvPr id="13" name="组 12"/>
          <p:cNvGrpSpPr/>
          <p:nvPr/>
        </p:nvGrpSpPr>
        <p:grpSpPr>
          <a:xfrm>
            <a:off x="1346394" y="1673555"/>
            <a:ext cx="4005189" cy="4041775"/>
            <a:chOff x="1066800" y="1200150"/>
            <a:chExt cx="2990850" cy="4041775"/>
          </a:xfrm>
        </p:grpSpPr>
        <p:sp>
          <p:nvSpPr>
            <p:cNvPr id="14"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矩形 8"/>
            <p:cNvSpPr>
              <a:spLocks noChangeArrowheads="1"/>
            </p:cNvSpPr>
            <p:nvPr/>
          </p:nvSpPr>
          <p:spPr bwMode="auto">
            <a:xfrm>
              <a:off x="1268375" y="1402077"/>
              <a:ext cx="2587698" cy="336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类是对一组具有相同属性、操作、关系和语义的对象的抽象。主要包括名称部分（</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Name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）、属性部分（</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Attribute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）和操作部分（</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Operation</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中类用一个矩形框表示，它包含三个区域，最上面是类名、中间是类的属性、最下面是类的方法。</a:t>
              </a:r>
            </a:p>
          </p:txBody>
        </p:sp>
      </p:grpSp>
    </p:spTree>
    <p:extLst>
      <p:ext uri="{BB962C8B-B14F-4D97-AF65-F5344CB8AC3E}">
        <p14:creationId xmlns:p14="http://schemas.microsoft.com/office/powerpoint/2010/main" val="90667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1"/>
            <a:ext cx="5292945" cy="5555936"/>
            <a:chOff x="1066800" y="1200150"/>
            <a:chExt cx="2990850" cy="5342117"/>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5140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每个类都必须有一个能和其他类进行区分的名称，类的名称部分是不能省略的，其他组成部分可以省略。名称是一个文本串，类的命名要求为由字符、数字、下划线组成的唯一的字符串即可。表示方法有以下两种：</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简单名：如该图中的</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Account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，它只是一个单独的名称。</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全名：也称为路径名，就是在类名前面加上包的名称，例如</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Business</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Account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1.</a:t>
            </a:r>
            <a:r>
              <a:rPr lang="zh-CN" altLang="en-US" sz="2000" b="1" dirty="0" smtClean="0">
                <a:solidFill>
                  <a:prstClr val="white"/>
                </a:solidFill>
                <a:latin typeface="Arial" panose="020B0604020202020204" pitchFamily="34" charset="0"/>
                <a:ea typeface="微软雅黑" panose="020B0503020204020204" pitchFamily="34" charset="-122"/>
              </a:rPr>
              <a:t>名称</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492" y="2586681"/>
            <a:ext cx="4616726" cy="2389687"/>
          </a:xfrm>
          <a:prstGeom prst="rect">
            <a:avLst/>
          </a:prstGeom>
        </p:spPr>
      </p:pic>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6503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2083641" y="1989707"/>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1932825" y="203507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smtClean="0">
                <a:solidFill>
                  <a:srgbClr val="F77258"/>
                </a:solidFill>
                <a:latin typeface="微软雅黑" panose="020B0503020204020204" pitchFamily="34" charset="-122"/>
                <a:ea typeface="微软雅黑" panose="020B0503020204020204" pitchFamily="34" charset="-122"/>
              </a:rPr>
              <a:t>引言</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69166" y="1989707"/>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585506" y="2036869"/>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01</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103" name="矩形 18"/>
          <p:cNvSpPr>
            <a:spLocks noChangeArrowheads="1"/>
          </p:cNvSpPr>
          <p:nvPr/>
        </p:nvSpPr>
        <p:spPr bwMode="auto">
          <a:xfrm>
            <a:off x="2083641" y="2650107"/>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1981403" y="2694527"/>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用</a:t>
            </a: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569166" y="2650107"/>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7" name="矩形 25"/>
          <p:cNvSpPr>
            <a:spLocks noChangeArrowheads="1"/>
          </p:cNvSpPr>
          <p:nvPr/>
        </p:nvSpPr>
        <p:spPr bwMode="auto">
          <a:xfrm>
            <a:off x="2074907" y="3888041"/>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1932825" y="3930110"/>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562020" y="3888041"/>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1599424" y="214241"/>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5" name="文本框 10"/>
          <p:cNvSpPr txBox="1">
            <a:spLocks noChangeArrowheads="1"/>
          </p:cNvSpPr>
          <p:nvPr/>
        </p:nvSpPr>
        <p:spPr bwMode="auto">
          <a:xfrm>
            <a:off x="592650" y="2694557"/>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02</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7" name="文本框 10"/>
          <p:cNvSpPr txBox="1">
            <a:spLocks noChangeArrowheads="1"/>
          </p:cNvSpPr>
          <p:nvPr/>
        </p:nvSpPr>
        <p:spPr bwMode="auto">
          <a:xfrm>
            <a:off x="587090" y="3930110"/>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04</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8" name="矩形 25"/>
          <p:cNvSpPr>
            <a:spLocks noChangeArrowheads="1"/>
          </p:cNvSpPr>
          <p:nvPr/>
        </p:nvSpPr>
        <p:spPr bwMode="auto">
          <a:xfrm>
            <a:off x="2077952" y="4528838"/>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Rectangle 6"/>
          <p:cNvSpPr>
            <a:spLocks noChangeArrowheads="1"/>
          </p:cNvSpPr>
          <p:nvPr/>
        </p:nvSpPr>
        <p:spPr bwMode="black">
          <a:xfrm>
            <a:off x="1935870" y="4570907"/>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a:xfrm>
            <a:off x="565065" y="4528838"/>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文本框 10"/>
          <p:cNvSpPr txBox="1">
            <a:spLocks noChangeArrowheads="1"/>
          </p:cNvSpPr>
          <p:nvPr/>
        </p:nvSpPr>
        <p:spPr bwMode="auto">
          <a:xfrm>
            <a:off x="590135" y="4570907"/>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05</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8" name="矩形 25"/>
          <p:cNvSpPr>
            <a:spLocks noChangeArrowheads="1"/>
          </p:cNvSpPr>
          <p:nvPr/>
        </p:nvSpPr>
        <p:spPr bwMode="auto">
          <a:xfrm>
            <a:off x="6519455" y="3344446"/>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Rectangle 6"/>
          <p:cNvSpPr>
            <a:spLocks noChangeArrowheads="1"/>
          </p:cNvSpPr>
          <p:nvPr/>
        </p:nvSpPr>
        <p:spPr bwMode="black">
          <a:xfrm>
            <a:off x="6377373" y="3386515"/>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73" name="矩形 72"/>
          <p:cNvSpPr/>
          <p:nvPr/>
        </p:nvSpPr>
        <p:spPr>
          <a:xfrm>
            <a:off x="5006568" y="3344446"/>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4" name="文本框 10"/>
          <p:cNvSpPr txBox="1">
            <a:spLocks noChangeArrowheads="1"/>
          </p:cNvSpPr>
          <p:nvPr/>
        </p:nvSpPr>
        <p:spPr bwMode="auto">
          <a:xfrm>
            <a:off x="5031638" y="3386515"/>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07</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5" name="矩形 25"/>
          <p:cNvSpPr>
            <a:spLocks noChangeArrowheads="1"/>
          </p:cNvSpPr>
          <p:nvPr/>
        </p:nvSpPr>
        <p:spPr bwMode="auto">
          <a:xfrm>
            <a:off x="6527079" y="5186459"/>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Rectangle 6"/>
          <p:cNvSpPr>
            <a:spLocks noChangeArrowheads="1"/>
          </p:cNvSpPr>
          <p:nvPr/>
        </p:nvSpPr>
        <p:spPr bwMode="black">
          <a:xfrm>
            <a:off x="6384997" y="5228528"/>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77" name="矩形 76"/>
          <p:cNvSpPr/>
          <p:nvPr/>
        </p:nvSpPr>
        <p:spPr>
          <a:xfrm>
            <a:off x="5014192" y="5186459"/>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8" name="文本框 10"/>
          <p:cNvSpPr txBox="1">
            <a:spLocks noChangeArrowheads="1"/>
          </p:cNvSpPr>
          <p:nvPr/>
        </p:nvSpPr>
        <p:spPr bwMode="auto">
          <a:xfrm>
            <a:off x="5039262" y="5228528"/>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a:t>
            </a:r>
            <a:r>
              <a:rPr lang="en-US" altLang="zh-CN" sz="2000" b="1" dirty="0" smtClean="0">
                <a:solidFill>
                  <a:srgbClr val="FFFFFF"/>
                </a:solidFill>
                <a:latin typeface="微软雅黑" panose="020B0503020204020204" pitchFamily="34" charset="-122"/>
                <a:ea typeface="微软雅黑" panose="020B0503020204020204" pitchFamily="34" charset="-122"/>
              </a:rPr>
              <a:t>10</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9" name="矩形 25"/>
          <p:cNvSpPr>
            <a:spLocks noChangeArrowheads="1"/>
          </p:cNvSpPr>
          <p:nvPr/>
        </p:nvSpPr>
        <p:spPr bwMode="auto">
          <a:xfrm>
            <a:off x="6519455" y="271943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0" name="Rectangle 6"/>
          <p:cNvSpPr>
            <a:spLocks noChangeArrowheads="1"/>
          </p:cNvSpPr>
          <p:nvPr/>
        </p:nvSpPr>
        <p:spPr bwMode="black">
          <a:xfrm>
            <a:off x="6377373" y="276150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通信图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1" name="矩形 80"/>
          <p:cNvSpPr/>
          <p:nvPr/>
        </p:nvSpPr>
        <p:spPr>
          <a:xfrm>
            <a:off x="5006568" y="271943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2" name="文本框 10"/>
          <p:cNvSpPr txBox="1">
            <a:spLocks noChangeArrowheads="1"/>
          </p:cNvSpPr>
          <p:nvPr/>
        </p:nvSpPr>
        <p:spPr bwMode="auto">
          <a:xfrm>
            <a:off x="5031638" y="2761501"/>
            <a:ext cx="12785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06</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83" name="图片 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84" name="矩形 18"/>
          <p:cNvSpPr>
            <a:spLocks noChangeArrowheads="1"/>
          </p:cNvSpPr>
          <p:nvPr/>
        </p:nvSpPr>
        <p:spPr bwMode="auto">
          <a:xfrm>
            <a:off x="2083641" y="3262756"/>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5" name="Rectangle 6"/>
          <p:cNvSpPr>
            <a:spLocks noChangeArrowheads="1"/>
          </p:cNvSpPr>
          <p:nvPr/>
        </p:nvSpPr>
        <p:spPr bwMode="black">
          <a:xfrm>
            <a:off x="1939972" y="3295866"/>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6" name="矩形 85"/>
          <p:cNvSpPr/>
          <p:nvPr/>
        </p:nvSpPr>
        <p:spPr>
          <a:xfrm>
            <a:off x="569166" y="3262756"/>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7" name="文本框 10"/>
          <p:cNvSpPr txBox="1">
            <a:spLocks noChangeArrowheads="1"/>
          </p:cNvSpPr>
          <p:nvPr/>
        </p:nvSpPr>
        <p:spPr bwMode="auto">
          <a:xfrm>
            <a:off x="592650" y="3307206"/>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03</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8" name="矩形 25"/>
          <p:cNvSpPr>
            <a:spLocks noChangeArrowheads="1"/>
          </p:cNvSpPr>
          <p:nvPr/>
        </p:nvSpPr>
        <p:spPr bwMode="auto">
          <a:xfrm>
            <a:off x="6525492" y="4561505"/>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9" name="Rectangle 6"/>
          <p:cNvSpPr>
            <a:spLocks noChangeArrowheads="1"/>
          </p:cNvSpPr>
          <p:nvPr/>
        </p:nvSpPr>
        <p:spPr bwMode="black">
          <a:xfrm>
            <a:off x="6383410" y="4603574"/>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90" name="矩形 89"/>
          <p:cNvSpPr/>
          <p:nvPr/>
        </p:nvSpPr>
        <p:spPr>
          <a:xfrm>
            <a:off x="5012605" y="4561505"/>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1" name="文本框 10"/>
          <p:cNvSpPr txBox="1">
            <a:spLocks noChangeArrowheads="1"/>
          </p:cNvSpPr>
          <p:nvPr/>
        </p:nvSpPr>
        <p:spPr bwMode="auto">
          <a:xfrm>
            <a:off x="5037675" y="4603574"/>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a:t>
            </a: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09</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2" name="矩形 25"/>
          <p:cNvSpPr>
            <a:spLocks noChangeArrowheads="1"/>
          </p:cNvSpPr>
          <p:nvPr/>
        </p:nvSpPr>
        <p:spPr bwMode="auto">
          <a:xfrm>
            <a:off x="6494385" y="3969340"/>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3" name="Rectangle 6"/>
          <p:cNvSpPr>
            <a:spLocks noChangeArrowheads="1"/>
          </p:cNvSpPr>
          <p:nvPr/>
        </p:nvSpPr>
        <p:spPr bwMode="black">
          <a:xfrm>
            <a:off x="6352303" y="4011409"/>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94" name="矩形 93"/>
          <p:cNvSpPr/>
          <p:nvPr/>
        </p:nvSpPr>
        <p:spPr>
          <a:xfrm>
            <a:off x="4981498" y="3969340"/>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5" name="文本框 10"/>
          <p:cNvSpPr txBox="1">
            <a:spLocks noChangeArrowheads="1"/>
          </p:cNvSpPr>
          <p:nvPr/>
        </p:nvSpPr>
        <p:spPr bwMode="auto">
          <a:xfrm>
            <a:off x="5006568" y="4011409"/>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a:t>
            </a: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08</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0740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0"/>
            <a:ext cx="5292945" cy="5052353"/>
            <a:chOff x="1066800" y="1200150"/>
            <a:chExt cx="2990850" cy="4345281"/>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14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属性描述了类在软件系统中代表的食物（即对象）所具备的特征。类可以有任意数目的属性，也可以没有属性。类如果有属性，则每一个属性都必须有一个名字（如下图中</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Account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类中的</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balance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属性），另外还可以有其他的描述信息，如可见性、数据类型、默认值等。</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中，类属性的语法为：</a:t>
              </a:r>
            </a:p>
            <a:p>
              <a:pPr lvl="0" defTabSz="1216025" fontAlgn="base">
                <a:lnSpc>
                  <a:spcPct val="150000"/>
                </a:lnSpc>
                <a:spcBef>
                  <a:spcPct val="20000"/>
                </a:spcBef>
                <a:spcAft>
                  <a:spcPct val="0"/>
                </a:spcAft>
                <a:defRPr/>
              </a:pP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可见性</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属性名</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：类型</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初始值</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属性字符串</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2.</a:t>
            </a:r>
            <a:r>
              <a:rPr lang="zh-CN" altLang="en-US" sz="2000" b="1" dirty="0" smtClean="0">
                <a:solidFill>
                  <a:prstClr val="white"/>
                </a:solidFill>
                <a:latin typeface="Arial" panose="020B0604020202020204" pitchFamily="34" charset="0"/>
                <a:ea typeface="微软雅黑" panose="020B0503020204020204" pitchFamily="34" charset="-122"/>
              </a:rPr>
              <a:t>属性</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矩形 8"/>
          <p:cNvSpPr>
            <a:spLocks noChangeArrowheads="1"/>
          </p:cNvSpPr>
          <p:nvPr/>
        </p:nvSpPr>
        <p:spPr bwMode="auto">
          <a:xfrm>
            <a:off x="6948472" y="842306"/>
            <a:ext cx="4579482" cy="572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可见性</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：类中属性的可见性主要包括公有（</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Public</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表达）、私有（</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Private</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表达）和受保护（</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Protected</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表达）。</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UML</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的类中</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不存在默认的可见性</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，如果没有显示任何一种符号，就表示</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没有定义该属性的可见性</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属性名</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：每个属性都必须有一个名字以区别于类中的其他属性，是</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类的一个特性</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。属性名由描述所属类的特性的名词或名词短语组成。单字属性名小写。如果属性名包含多个单词，这些单词要合并，且除了第一个单词外其余单词的首字母要大写。</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类型</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：说明属性的类型。可以指定每个属性值的类型。指明类型时要在属性值的后面加上类型名，</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中间用冒号隔开</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。还可以为属性指定一个默认值。</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初始值</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：为了</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保护系统的完整性</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，防止漏掉取值或被非法的值破坏系统的完整性，可以设定属性的初始值。</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属性字符串</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：属性字符串用来指定关于属性的其他信息，例如某个属性应该是</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永久</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的。</a:t>
            </a:r>
          </a:p>
        </p:txBody>
      </p:sp>
    </p:spTree>
    <p:extLst>
      <p:ext uri="{BB962C8B-B14F-4D97-AF65-F5344CB8AC3E}">
        <p14:creationId xmlns:p14="http://schemas.microsoft.com/office/powerpoint/2010/main" val="20154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0"/>
            <a:ext cx="5292945" cy="5178250"/>
            <a:chOff x="1066800" y="1200150"/>
            <a:chExt cx="2990850" cy="4937511"/>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73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操作是对类的对象所能做的事物的一个抽象。一个类可以有任意数量的操作或者根本没有操作。类如果有操作，则每一个操作也有一个名字，其他信息包括可见性、参数的名字、参数类型、参数默认值和操作的返回值的类型等</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中类的操作语法为：</a:t>
              </a:r>
            </a:p>
            <a:p>
              <a:pPr lvl="0" defTabSz="1216025" fontAlgn="base">
                <a:lnSpc>
                  <a:spcPct val="150000"/>
                </a:lnSpc>
                <a:spcBef>
                  <a:spcPct val="20000"/>
                </a:spcBef>
                <a:spcAft>
                  <a:spcPct val="0"/>
                </a:spcAft>
                <a:defRPr/>
              </a:pP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可见性</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操作名</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参数表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：返回类型</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属性字符串</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3</a:t>
            </a:r>
            <a:r>
              <a:rPr lang="en-US" altLang="zh-CN" sz="2000" b="1" dirty="0" smtClean="0">
                <a:solidFill>
                  <a:prstClr val="white"/>
                </a:solidFill>
                <a:latin typeface="Arial" panose="020B0604020202020204" pitchFamily="34" charset="0"/>
                <a:ea typeface="微软雅黑" panose="020B0503020204020204" pitchFamily="34" charset="-122"/>
              </a:rPr>
              <a:t>.</a:t>
            </a:r>
            <a:r>
              <a:rPr lang="zh-CN" altLang="en-US" sz="2000" b="1" dirty="0" smtClean="0">
                <a:solidFill>
                  <a:prstClr val="white"/>
                </a:solidFill>
                <a:latin typeface="Arial" panose="020B0604020202020204" pitchFamily="34" charset="0"/>
                <a:ea typeface="微软雅黑" panose="020B0503020204020204" pitchFamily="34" charset="-122"/>
              </a:rPr>
              <a:t>操作</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矩形 8"/>
          <p:cNvSpPr>
            <a:spLocks noChangeArrowheads="1"/>
          </p:cNvSpPr>
          <p:nvPr/>
        </p:nvSpPr>
        <p:spPr bwMode="auto">
          <a:xfrm>
            <a:off x="6948472" y="1891522"/>
            <a:ext cx="4579482" cy="414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可见性</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：类中属性的可见性主要包括公有（</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Public</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表达）、私有（</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Private</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表达）、受保护（</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Protected</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表达）和包内公有（</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Package</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表示）。</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操作名</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：用来描述所属类的行为的动词或动词短语。</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参数表</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：一些</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按顺序排列</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的属性定义了操作的输入。</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参数的定义方式</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：“名称：类型”。若存在多个参数，将各个参数</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用逗号隔开</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。参数可以具有默认值。</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返回类型</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：是</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可选</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的，即操作不一定具有返回类型。绝大部分编程语言只支持一个返回值。</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属性字符串</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：在操作的定义中加入一些除了预定义元素之外的信息。</a:t>
            </a:r>
          </a:p>
        </p:txBody>
      </p:sp>
    </p:spTree>
    <p:extLst>
      <p:ext uri="{BB962C8B-B14F-4D97-AF65-F5344CB8AC3E}">
        <p14:creationId xmlns:p14="http://schemas.microsoft.com/office/powerpoint/2010/main" val="58823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1"/>
            <a:ext cx="5292945" cy="3660875"/>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8"/>
              <a:ext cx="2587698" cy="37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在操作列表框下面的区域，可以用来说明类的职责。职责位于操作部分下面的区域，可以用来说明类要做什么或说明另一个类的信息。类的职责可以是一个短语或一个句子。在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中，把职责列在类图底部的分隔栏中。</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如右图中</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，借阅者类的职责是借阅者可以从图书管理系统中借阅图书和将图书归还。</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4.</a:t>
            </a:r>
            <a:r>
              <a:rPr lang="zh-CN" altLang="en-US" sz="2000" b="1" dirty="0" smtClean="0">
                <a:solidFill>
                  <a:prstClr val="white"/>
                </a:solidFill>
                <a:latin typeface="Arial" panose="020B0604020202020204" pitchFamily="34" charset="0"/>
                <a:ea typeface="微软雅黑" panose="020B0503020204020204" pitchFamily="34" charset="-122"/>
              </a:rPr>
              <a:t>职责</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487" y="2227193"/>
            <a:ext cx="3552908" cy="2565989"/>
          </a:xfrm>
          <a:prstGeom prst="rect">
            <a:avLst/>
          </a:prstGeom>
        </p:spPr>
      </p:pic>
    </p:spTree>
    <p:extLst>
      <p:ext uri="{BB962C8B-B14F-4D97-AF65-F5344CB8AC3E}">
        <p14:creationId xmlns:p14="http://schemas.microsoft.com/office/powerpoint/2010/main" val="187046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1"/>
            <a:ext cx="5292945" cy="3660875"/>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8"/>
              <a:ext cx="2587698" cy="377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说明类的职责是消除类的二义性的一种非形式化的方法，形式化的方法是使用约束。约束指定了该类所需要满足的一个或多个规则。在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中，约束是用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的格式写在类的边上，指定个别属性的取值范围。括号中的文本指定了该类所要满足的一个或多个规则。</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5.</a:t>
            </a:r>
            <a:r>
              <a:rPr lang="zh-CN" altLang="en-US" sz="2000" b="1" dirty="0" smtClean="0">
                <a:solidFill>
                  <a:prstClr val="white"/>
                </a:solidFill>
                <a:latin typeface="Arial" panose="020B0604020202020204" pitchFamily="34" charset="0"/>
                <a:ea typeface="微软雅黑" panose="020B0503020204020204" pitchFamily="34" charset="-122"/>
              </a:rPr>
              <a:t>约束</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8544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355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4" name="文本框 43"/>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什么是接口？</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0" name="组 29"/>
          <p:cNvGrpSpPr/>
          <p:nvPr/>
        </p:nvGrpSpPr>
        <p:grpSpPr>
          <a:xfrm>
            <a:off x="5084734" y="1451257"/>
            <a:ext cx="6184273" cy="5960196"/>
            <a:chOff x="1066799" y="1325843"/>
            <a:chExt cx="2990850" cy="7181443"/>
          </a:xfrm>
        </p:grpSpPr>
        <p:sp>
          <p:nvSpPr>
            <p:cNvPr id="34" name="Rounded Rectangle 2"/>
            <p:cNvSpPr/>
            <p:nvPr/>
          </p:nvSpPr>
          <p:spPr>
            <a:xfrm>
              <a:off x="1066799" y="1325843"/>
              <a:ext cx="2990850" cy="603501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5" name="矩形 8"/>
            <p:cNvSpPr>
              <a:spLocks noChangeArrowheads="1"/>
            </p:cNvSpPr>
            <p:nvPr/>
          </p:nvSpPr>
          <p:spPr bwMode="auto">
            <a:xfrm>
              <a:off x="1268375" y="1402078"/>
              <a:ext cx="2587698" cy="710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接口（</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Interface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是描述类的部分行为的一组操作，它也是一个类提供给另一个类的一组操作。通常接口被描述为抽象操作，也就是只用标识（返回值、操作名称、参数表）说明它的行为，而真正实现部分放在使用该接口的对象中，也就是说接口只负责定义操作而不具体地实现。</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接口的模型表示法和类大致相同，都是用一个矩形图来代表。和类的不同之处在于，接口只是一组操作，没有属性。接口的表示和类图的表示类似，只是在最上面的一层类名前加描述</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&lt;&lt;interface&gt;&gt;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，或是简化表示，用一个圆圈表示。</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4" y="2669072"/>
            <a:ext cx="4641545" cy="1793918"/>
          </a:xfrm>
          <a:prstGeom prst="rect">
            <a:avLst/>
          </a:prstGeom>
        </p:spPr>
      </p:pic>
    </p:spTree>
    <p:extLst>
      <p:ext uri="{BB962C8B-B14F-4D97-AF65-F5344CB8AC3E}">
        <p14:creationId xmlns:p14="http://schemas.microsoft.com/office/powerpoint/2010/main" val="6008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355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4" name="文本框 43"/>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什么</a:t>
            </a:r>
            <a:r>
              <a:rPr kumimoji="0" lang="zh-CN" altLang="en-US" sz="24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是接口？</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0" name="组 29"/>
          <p:cNvGrpSpPr/>
          <p:nvPr/>
        </p:nvGrpSpPr>
        <p:grpSpPr>
          <a:xfrm>
            <a:off x="5084734" y="1451257"/>
            <a:ext cx="6184273" cy="5960196"/>
            <a:chOff x="1066799" y="1325843"/>
            <a:chExt cx="2990850" cy="7181443"/>
          </a:xfrm>
        </p:grpSpPr>
        <p:sp>
          <p:nvSpPr>
            <p:cNvPr id="34" name="Rounded Rectangle 2"/>
            <p:cNvSpPr/>
            <p:nvPr/>
          </p:nvSpPr>
          <p:spPr>
            <a:xfrm>
              <a:off x="1066799" y="1325843"/>
              <a:ext cx="2990850" cy="603501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5" name="矩形 8"/>
            <p:cNvSpPr>
              <a:spLocks noChangeArrowheads="1"/>
            </p:cNvSpPr>
            <p:nvPr/>
          </p:nvSpPr>
          <p:spPr bwMode="auto">
            <a:xfrm>
              <a:off x="1268375" y="1402078"/>
              <a:ext cx="2587698" cy="710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接口（</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Interface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是描述类的部分行为的一组操作，它也是一个类提供给另一个类的一组操作。通常接口被描述为抽象操作，也就是只用标识（返回值、操作名称、参数表）说明它的行为，而真正实现部分放在使用该接口的对象中，也就是说接口只负责定义操作而不具体地实现。</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接口的模型表示法和类大致相同，都是用一个矩形图来代表。和类的不同之处在于，接口只是一组操作，没有属性。接口的表示和类图的表示类似，只是在最上面的一层类名前加描述</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&lt;&lt;interface&gt;&gt;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，或是简化表示，用一个圆圈表示。</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4" y="2669072"/>
            <a:ext cx="4641545" cy="1793918"/>
          </a:xfrm>
          <a:prstGeom prst="rect">
            <a:avLst/>
          </a:prstGeom>
        </p:spPr>
      </p:pic>
    </p:spTree>
    <p:extLst>
      <p:ext uri="{BB962C8B-B14F-4D97-AF65-F5344CB8AC3E}">
        <p14:creationId xmlns:p14="http://schemas.microsoft.com/office/powerpoint/2010/main" val="8006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355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4" name="文本框 43"/>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什么是抽象类？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0" name="组 29"/>
          <p:cNvGrpSpPr/>
          <p:nvPr/>
        </p:nvGrpSpPr>
        <p:grpSpPr>
          <a:xfrm>
            <a:off x="2773363" y="1374197"/>
            <a:ext cx="6184273" cy="5008722"/>
            <a:chOff x="1066799" y="1325843"/>
            <a:chExt cx="2990850" cy="6035012"/>
          </a:xfrm>
        </p:grpSpPr>
        <p:sp>
          <p:nvSpPr>
            <p:cNvPr id="34" name="Rounded Rectangle 2"/>
            <p:cNvSpPr/>
            <p:nvPr/>
          </p:nvSpPr>
          <p:spPr>
            <a:xfrm>
              <a:off x="1066799" y="1325843"/>
              <a:ext cx="2990850" cy="6035012"/>
            </a:xfrm>
            <a:prstGeom prst="roundRect">
              <a:avLst>
                <a:gd name="adj" fmla="val 1163"/>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5" name="矩形 8"/>
            <p:cNvSpPr>
              <a:spLocks noChangeArrowheads="1"/>
            </p:cNvSpPr>
            <p:nvPr/>
          </p:nvSpPr>
          <p:spPr bwMode="auto">
            <a:xfrm>
              <a:off x="1268375" y="1873373"/>
              <a:ext cx="2587698" cy="4624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抽象类是包含一种或多种抽象方法的类，它本身不需要构造实例。定义抽象类后，其他类可以对它进行扩充并且通过实现其中的抽象方法，使抽象类具体化。和类的不同之处在于，接口只是一组操作，没有属性。</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抽象类的图形表示和类图的表示类似，只是在最上面的一层类名前加描述</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&lt;&lt;abstract&gt;&gt;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，或是在类的属性描述上设置该类为抽象类，抽象类的类名用斜体表示。</a:t>
              </a:r>
            </a:p>
          </p:txBody>
        </p:sp>
      </p:grpSp>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6905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355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4" name="文本框 43"/>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2" name="Oval 1"/>
          <p:cNvSpPr/>
          <p:nvPr/>
        </p:nvSpPr>
        <p:spPr>
          <a:xfrm>
            <a:off x="1135732" y="2917073"/>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Arc 5"/>
          <p:cNvSpPr/>
          <p:nvPr/>
        </p:nvSpPr>
        <p:spPr>
          <a:xfrm>
            <a:off x="1007144" y="2790073"/>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Rectangle 2"/>
          <p:cNvSpPr>
            <a:spLocks noChangeArrowheads="1"/>
          </p:cNvSpPr>
          <p:nvPr/>
        </p:nvSpPr>
        <p:spPr bwMode="auto">
          <a:xfrm>
            <a:off x="1123866" y="325679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依赖关系</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Oval 8"/>
          <p:cNvSpPr/>
          <p:nvPr/>
        </p:nvSpPr>
        <p:spPr>
          <a:xfrm>
            <a:off x="3920207" y="2917073"/>
            <a:ext cx="1084262" cy="1084262"/>
          </a:xfrm>
          <a:prstGeom prst="ellipse">
            <a:avLst/>
          </a:prstGeom>
          <a:noFill/>
          <a:ln w="1016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Arc 11"/>
          <p:cNvSpPr/>
          <p:nvPr/>
        </p:nvSpPr>
        <p:spPr>
          <a:xfrm flipV="1">
            <a:off x="3793207" y="2790073"/>
            <a:ext cx="1339850" cy="1339850"/>
          </a:xfrm>
          <a:prstGeom prst="arc">
            <a:avLst>
              <a:gd name="adj1" fmla="val 13728661"/>
              <a:gd name="adj2" fmla="val 2971125"/>
            </a:avLst>
          </a:prstGeom>
          <a:noFill/>
          <a:ln w="1270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Rectangle 13"/>
          <p:cNvSpPr>
            <a:spLocks noChangeArrowheads="1"/>
          </p:cNvSpPr>
          <p:nvPr/>
        </p:nvSpPr>
        <p:spPr bwMode="auto">
          <a:xfrm>
            <a:off x="3908342" y="325679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t>泛化关系</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1" name="Oval 15"/>
          <p:cNvSpPr/>
          <p:nvPr/>
        </p:nvSpPr>
        <p:spPr>
          <a:xfrm>
            <a:off x="6706269" y="2917073"/>
            <a:ext cx="1084263" cy="1084262"/>
          </a:xfrm>
          <a:prstGeom prst="ellipse">
            <a:avLst/>
          </a:prstGeom>
          <a:noFill/>
          <a:ln w="1016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Arc 16"/>
          <p:cNvSpPr/>
          <p:nvPr/>
        </p:nvSpPr>
        <p:spPr>
          <a:xfrm rot="5400000" flipV="1">
            <a:off x="6577682" y="2790073"/>
            <a:ext cx="1339850" cy="1339850"/>
          </a:xfrm>
          <a:prstGeom prst="arc">
            <a:avLst>
              <a:gd name="adj1" fmla="val 13728661"/>
              <a:gd name="adj2" fmla="val 1183738"/>
            </a:avLst>
          </a:prstGeom>
          <a:noFill/>
          <a:ln w="1270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Rectangle 17"/>
          <p:cNvSpPr>
            <a:spLocks noChangeArrowheads="1"/>
          </p:cNvSpPr>
          <p:nvPr/>
        </p:nvSpPr>
        <p:spPr bwMode="auto">
          <a:xfrm>
            <a:off x="6694406" y="325679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关联关系</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5" name="Oval 19"/>
          <p:cNvSpPr/>
          <p:nvPr/>
        </p:nvSpPr>
        <p:spPr>
          <a:xfrm>
            <a:off x="9490744" y="2917073"/>
            <a:ext cx="1084263" cy="1084262"/>
          </a:xfrm>
          <a:prstGeom prst="ellipse">
            <a:avLst/>
          </a:prstGeom>
          <a:noFill/>
          <a:ln w="101600">
            <a:solidFill>
              <a:srgbClr val="F8D84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Arc 20"/>
          <p:cNvSpPr/>
          <p:nvPr/>
        </p:nvSpPr>
        <p:spPr>
          <a:xfrm rot="5400000" flipH="1" flipV="1">
            <a:off x="9363744" y="2790073"/>
            <a:ext cx="1339850" cy="1339850"/>
          </a:xfrm>
          <a:prstGeom prst="arc">
            <a:avLst>
              <a:gd name="adj1" fmla="val 13728661"/>
              <a:gd name="adj2" fmla="val 2971125"/>
            </a:avLst>
          </a:prstGeom>
          <a:noFill/>
          <a:ln w="127000">
            <a:solidFill>
              <a:srgbClr val="F8D84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Rectangle 21"/>
          <p:cNvSpPr>
            <a:spLocks noChangeArrowheads="1"/>
          </p:cNvSpPr>
          <p:nvPr/>
        </p:nvSpPr>
        <p:spPr bwMode="auto">
          <a:xfrm>
            <a:off x="9478879" y="325679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实力关系</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1652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1000"/>
                                        <p:tgtEl>
                                          <p:spTgt spid="43"/>
                                        </p:tgtEl>
                                      </p:cBhvr>
                                    </p:animEffect>
                                    <p:anim calcmode="lin" valueType="num">
                                      <p:cBhvr>
                                        <p:cTn id="48" dur="1000" fill="hold"/>
                                        <p:tgtEl>
                                          <p:spTgt spid="43"/>
                                        </p:tgtEl>
                                        <p:attrNameLst>
                                          <p:attrName>ppt_x</p:attrName>
                                        </p:attrNameLst>
                                      </p:cBhvr>
                                      <p:tavLst>
                                        <p:tav tm="0">
                                          <p:val>
                                            <p:strVal val="#ppt_x"/>
                                          </p:val>
                                        </p:tav>
                                        <p:tav tm="100000">
                                          <p:val>
                                            <p:strVal val="#ppt_x"/>
                                          </p:val>
                                        </p:tav>
                                      </p:tavLst>
                                    </p:anim>
                                    <p:anim calcmode="lin" valueType="num">
                                      <p:cBhvr>
                                        <p:cTn id="49" dur="1000" fill="hold"/>
                                        <p:tgtEl>
                                          <p:spTgt spid="4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1000"/>
                                        <p:tgtEl>
                                          <p:spTgt spid="45"/>
                                        </p:tgtEl>
                                      </p:cBhvr>
                                    </p:animEffect>
                                    <p:anim calcmode="lin" valueType="num">
                                      <p:cBhvr>
                                        <p:cTn id="53" dur="1000" fill="hold"/>
                                        <p:tgtEl>
                                          <p:spTgt spid="45"/>
                                        </p:tgtEl>
                                        <p:attrNameLst>
                                          <p:attrName>ppt_x</p:attrName>
                                        </p:attrNameLst>
                                      </p:cBhvr>
                                      <p:tavLst>
                                        <p:tav tm="0">
                                          <p:val>
                                            <p:strVal val="#ppt_x"/>
                                          </p:val>
                                        </p:tav>
                                        <p:tav tm="100000">
                                          <p:val>
                                            <p:strVal val="#ppt_x"/>
                                          </p:val>
                                        </p:tav>
                                      </p:tavLst>
                                    </p:anim>
                                    <p:anim calcmode="lin" valueType="num">
                                      <p:cBhvr>
                                        <p:cTn id="54" dur="1000" fill="hold"/>
                                        <p:tgtEl>
                                          <p:spTgt spid="4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1000"/>
                                        <p:tgtEl>
                                          <p:spTgt spid="46"/>
                                        </p:tgtEl>
                                      </p:cBhvr>
                                    </p:animEffect>
                                    <p:anim calcmode="lin" valueType="num">
                                      <p:cBhvr>
                                        <p:cTn id="58" dur="1000" fill="hold"/>
                                        <p:tgtEl>
                                          <p:spTgt spid="46"/>
                                        </p:tgtEl>
                                        <p:attrNameLst>
                                          <p:attrName>ppt_x</p:attrName>
                                        </p:attrNameLst>
                                      </p:cBhvr>
                                      <p:tavLst>
                                        <p:tav tm="0">
                                          <p:val>
                                            <p:strVal val="#ppt_x"/>
                                          </p:val>
                                        </p:tav>
                                        <p:tav tm="100000">
                                          <p:val>
                                            <p:strVal val="#ppt_x"/>
                                          </p:val>
                                        </p:tav>
                                      </p:tavLst>
                                    </p:anim>
                                    <p:anim calcmode="lin" valueType="num">
                                      <p:cBhvr>
                                        <p:cTn id="59" dur="1000" fill="hold"/>
                                        <p:tgtEl>
                                          <p:spTgt spid="4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1000"/>
                                        <p:tgtEl>
                                          <p:spTgt spid="47"/>
                                        </p:tgtEl>
                                      </p:cBhvr>
                                    </p:animEffect>
                                    <p:anim calcmode="lin" valueType="num">
                                      <p:cBhvr>
                                        <p:cTn id="63" dur="1000" fill="hold"/>
                                        <p:tgtEl>
                                          <p:spTgt spid="47"/>
                                        </p:tgtEl>
                                        <p:attrNameLst>
                                          <p:attrName>ppt_x</p:attrName>
                                        </p:attrNameLst>
                                      </p:cBhvr>
                                      <p:tavLst>
                                        <p:tav tm="0">
                                          <p:val>
                                            <p:strVal val="#ppt_x"/>
                                          </p:val>
                                        </p:tav>
                                        <p:tav tm="100000">
                                          <p:val>
                                            <p:strVal val="#ppt_x"/>
                                          </p:val>
                                        </p:tav>
                                      </p:tavLst>
                                    </p:anim>
                                    <p:anim calcmode="lin" valueType="num">
                                      <p:cBhvr>
                                        <p:cTn id="6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7" grpId="0"/>
      <p:bldP spid="38" grpId="0" animBg="1"/>
      <p:bldP spid="39" grpId="0" animBg="1"/>
      <p:bldP spid="40" grpId="0"/>
      <p:bldP spid="41" grpId="0" animBg="1"/>
      <p:bldP spid="42" grpId="0" animBg="1"/>
      <p:bldP spid="43" grpId="0"/>
      <p:bldP spid="45" grpId="0" animBg="1"/>
      <p:bldP spid="46" grpId="0" animBg="1"/>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1"/>
            <a:ext cx="5292945" cy="4203548"/>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74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依赖关系表示两个或多个模型元素之间语义上的关系。它表示了这样一种情形，对于一个元素（服务提供者）的某些改变可能会影响或提供消息给其他元素（使用者），即使用者以某种形式依赖于其他类元。在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图形上，把依赖画成一条有向的虚线，指向被依赖的事物。</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定义了四种依赖，分别是使用依赖、抽象依赖、授权依赖和绑定依赖。</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1.</a:t>
            </a:r>
            <a:r>
              <a:rPr lang="zh-CN" altLang="en-US" sz="2000" b="1" dirty="0" smtClean="0">
                <a:solidFill>
                  <a:prstClr val="white"/>
                </a:solidFill>
                <a:latin typeface="Arial" panose="020B0604020202020204" pitchFamily="34" charset="0"/>
                <a:ea typeface="微软雅黑" panose="020B0503020204020204" pitchFamily="34" charset="-122"/>
              </a:rPr>
              <a:t>依赖关系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472" y="2755900"/>
            <a:ext cx="4183380" cy="1333500"/>
          </a:xfrm>
          <a:prstGeom prst="rect">
            <a:avLst/>
          </a:prstGeom>
        </p:spPr>
      </p:pic>
    </p:spTree>
    <p:extLst>
      <p:ext uri="{BB962C8B-B14F-4D97-AF65-F5344CB8AC3E}">
        <p14:creationId xmlns:p14="http://schemas.microsoft.com/office/powerpoint/2010/main" val="89338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1"/>
            <a:ext cx="5292945" cy="4203548"/>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74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依赖关系表示两个或多个模型元素之间语义上的关系。它表示了这样一种情形，对于一个元素（服务提供者）的某些改变可能会影响或提供消息给其他元素（使用者），即使用者以某种形式依赖于其他类元。在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图形上，把依赖画成一条有向的虚线，指向被依赖的事物。</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定义了四种依赖，分别是使用依赖、抽象依赖、授权依赖和绑定依赖。</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1.</a:t>
            </a:r>
            <a:r>
              <a:rPr lang="zh-CN" altLang="en-US" sz="2000" b="1" dirty="0" smtClean="0">
                <a:solidFill>
                  <a:prstClr val="white"/>
                </a:solidFill>
                <a:latin typeface="Arial" panose="020B0604020202020204" pitchFamily="34" charset="0"/>
                <a:ea typeface="微软雅黑" panose="020B0503020204020204" pitchFamily="34" charset="-122"/>
              </a:rPr>
              <a:t>依赖关系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4" name="矩形 8"/>
          <p:cNvSpPr>
            <a:spLocks noChangeArrowheads="1"/>
          </p:cNvSpPr>
          <p:nvPr/>
        </p:nvSpPr>
        <p:spPr bwMode="auto">
          <a:xfrm>
            <a:off x="6948472" y="1769669"/>
            <a:ext cx="4579482" cy="50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使用依赖</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：使用</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依赖是一种非常</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直接</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的关系，它通常表示</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使用者使用服务提供者所提供的服务实现它的行为</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抽象</a:t>
            </a: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依赖</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：抽象</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依赖建模表示使用者和提供者之间的关系，它依赖于在</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不同抽象层次上的事物</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。共有三种类型的抽象依赖：跟踪依赖（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&lt;&lt;trace&gt;&gt;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）、精化依赖（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&lt;&lt;refine&gt;&gt;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）和派生依赖（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&lt;&lt;derive&gt;&gt;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授权依赖</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：授权</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依赖表达了</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一个事物访问另一个事物的能力</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。提供者可以规定使用者的权限，这是提供者控制和限制对其内容访问的方法。主要有三种类型的授权依赖：访问依赖（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&lt;&lt;access&gt;&gt;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）、导入依赖（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&lt;&lt;import&gt;&gt;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）和友元依赖（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&lt;&lt;friend&gt;&gt;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绑定依赖</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：它</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表明</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对目标模板使用给定的实际参数进行实例化</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。当对模板类的细节建模时，要使用绑定（</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&lt;&lt;bind&gt;&gt;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p>
        </p:txBody>
      </p:sp>
    </p:spTree>
    <p:extLst>
      <p:ext uri="{BB962C8B-B14F-4D97-AF65-F5344CB8AC3E}">
        <p14:creationId xmlns:p14="http://schemas.microsoft.com/office/powerpoint/2010/main" val="10442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585224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2417688"/>
            <a:ext cx="5292945" cy="2409649"/>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20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泛化关系（</a:t>
              </a:r>
              <a:r>
                <a:rPr lang="en-US" altLang="zh-CN" dirty="0" err="1">
                  <a:solidFill>
                    <a:srgbClr val="FFFFFF"/>
                  </a:solidFill>
                  <a:latin typeface="微软雅黑" panose="020B0503020204020204" pitchFamily="34" charset="-122"/>
                  <a:ea typeface="微软雅黑" panose="020B0503020204020204" pitchFamily="34" charset="-122"/>
                  <a:sym typeface="Arial" panose="020B0604020202020204" pitchFamily="34" charset="0"/>
                </a:rPr>
                <a:t>Gerneralization</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）是一种存在于一般元素和特殊元素之间的分类关系，他只使用在类型上，而不是实例上。在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中，泛化关系用一条从子类指向父类的空心三角箭头表示。</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2074548"/>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2.</a:t>
            </a:r>
            <a:r>
              <a:rPr lang="zh-CN" altLang="en-US" sz="2000" b="1" dirty="0" smtClean="0">
                <a:solidFill>
                  <a:prstClr val="white"/>
                </a:solidFill>
                <a:latin typeface="Arial" panose="020B0604020202020204" pitchFamily="34" charset="0"/>
                <a:ea typeface="微软雅黑" panose="020B0503020204020204" pitchFamily="34" charset="-122"/>
              </a:rPr>
              <a:t>泛化关系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574" y="2823411"/>
            <a:ext cx="4015740" cy="1356360"/>
          </a:xfrm>
          <a:prstGeom prst="rect">
            <a:avLst/>
          </a:prstGeom>
        </p:spPr>
      </p:pic>
    </p:spTree>
    <p:extLst>
      <p:ext uri="{BB962C8B-B14F-4D97-AF65-F5344CB8AC3E}">
        <p14:creationId xmlns:p14="http://schemas.microsoft.com/office/powerpoint/2010/main" val="26394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2417688"/>
            <a:ext cx="5292945" cy="3116838"/>
            <a:chOff x="1066800" y="1200150"/>
            <a:chExt cx="2990850" cy="445630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25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关联关系是一种结构关系，它指明一个事物的对象与另一个事物的对象之间的联系。在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中，关联关系用一条连接两个类的实线表示。在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中有</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种可应用到关联的基本修饰：关联名、关联端的角色、关连端的多重性和聚合。</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2074548"/>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3.</a:t>
            </a:r>
            <a:r>
              <a:rPr lang="zh-CN" altLang="en-US" sz="2000" b="1" dirty="0" smtClean="0">
                <a:solidFill>
                  <a:prstClr val="white"/>
                </a:solidFill>
                <a:latin typeface="Arial" panose="020B0604020202020204" pitchFamily="34" charset="0"/>
                <a:ea typeface="微软雅黑" panose="020B0503020204020204" pitchFamily="34" charset="-122"/>
              </a:rPr>
              <a:t>关联关系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524" y="2983163"/>
            <a:ext cx="3474720" cy="1234440"/>
          </a:xfrm>
          <a:prstGeom prst="rect">
            <a:avLst/>
          </a:prstGeom>
        </p:spPr>
      </p:pic>
    </p:spTree>
    <p:extLst>
      <p:ext uri="{BB962C8B-B14F-4D97-AF65-F5344CB8AC3E}">
        <p14:creationId xmlns:p14="http://schemas.microsoft.com/office/powerpoint/2010/main" val="1455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2417688"/>
            <a:ext cx="5292945" cy="3116838"/>
            <a:chOff x="1066800" y="1200150"/>
            <a:chExt cx="2990850" cy="445630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25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关联关系是一种结构关系，它指明一个事物的对象与另一个事物的对象之间的联系。在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中，关联关系用一条连接两个类的实线表示。在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中有</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种可应用到关联的基本修饰：关联名、关联端的角色、关连端的多重性和聚合。</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2074548"/>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3.</a:t>
            </a:r>
            <a:r>
              <a:rPr lang="zh-CN" altLang="en-US" sz="2000" b="1" dirty="0" smtClean="0">
                <a:solidFill>
                  <a:prstClr val="white"/>
                </a:solidFill>
                <a:latin typeface="Arial" panose="020B0604020202020204" pitchFamily="34" charset="0"/>
                <a:ea typeface="微软雅黑" panose="020B0503020204020204" pitchFamily="34" charset="-122"/>
              </a:rPr>
              <a:t>关联关系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4" name="矩形 8"/>
          <p:cNvSpPr>
            <a:spLocks noChangeArrowheads="1"/>
          </p:cNvSpPr>
          <p:nvPr/>
        </p:nvSpPr>
        <p:spPr bwMode="auto">
          <a:xfrm>
            <a:off x="6948472" y="1996931"/>
            <a:ext cx="4579482" cy="409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关联名即</a:t>
            </a: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名称</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：名称</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用来描述关联的性质，通常使用一个动词或动词短语来命名关联，因为它表明源对象正在目标对象上执行的动作。</a:t>
            </a:r>
          </a:p>
          <a:p>
            <a:pPr marL="285750" lvl="0" indent="-285750" defTabSz="1216025" fontAlgn="base">
              <a:lnSpc>
                <a:spcPct val="150000"/>
              </a:lnSpc>
              <a:spcBef>
                <a:spcPct val="20000"/>
              </a:spcBef>
              <a:spcAft>
                <a:spcPct val="0"/>
              </a:spcAft>
              <a:buFont typeface="Arial" charset="0"/>
              <a:buChar char="•"/>
              <a:defRPr/>
            </a:pP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角色</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：当</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一个类处于关联的某一端时，该类就在这个关系中扮演了一个特定的角色。它呈现的是对另一端的职责。</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多</a:t>
            </a: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重性</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：关联</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表示了对象间的结构关系。</a:t>
            </a:r>
          </a:p>
          <a:p>
            <a:pPr marL="285750" lvl="0" indent="-285750" defTabSz="1216025" fontAlgn="base">
              <a:lnSpc>
                <a:spcPct val="150000"/>
              </a:lnSpc>
              <a:spcBef>
                <a:spcPct val="20000"/>
              </a:spcBef>
              <a:spcAft>
                <a:spcPct val="0"/>
              </a:spcAft>
              <a:buFont typeface="Arial" charset="0"/>
              <a:buChar char="•"/>
              <a:defRPr/>
            </a:pP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聚合</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：两</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个类之间的简单关联表示了两个同等地位类之间的结构关系，这样说明这两个类是同一级别的，一个类并不比另一个类显得重要。在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UML</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中，聚合被表示为在整体的一端用一个空心的菱形修饰的简单关联</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a:t>
            </a: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101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2417688"/>
            <a:ext cx="5292945" cy="3116838"/>
            <a:chOff x="1066800" y="1200150"/>
            <a:chExt cx="2990850" cy="445630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25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关联关系是一种结构关系，它指明一个事物的对象与另一个事物的对象之间的联系。在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中，关联关系用一条连接两个类的实线表示。在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中有</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种可应用到关联的基本修饰：关联名、关联端的角色、关连端的多重性和聚合。</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2074548"/>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3.</a:t>
            </a:r>
            <a:r>
              <a:rPr lang="zh-CN" altLang="en-US" sz="2000" b="1" dirty="0" smtClean="0">
                <a:solidFill>
                  <a:prstClr val="white"/>
                </a:solidFill>
                <a:latin typeface="Arial" panose="020B0604020202020204" pitchFamily="34" charset="0"/>
                <a:ea typeface="微软雅黑" panose="020B0503020204020204" pitchFamily="34" charset="-122"/>
              </a:rPr>
              <a:t>关联关系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4" name="矩形 8"/>
          <p:cNvSpPr>
            <a:spLocks noChangeArrowheads="1"/>
          </p:cNvSpPr>
          <p:nvPr/>
        </p:nvSpPr>
        <p:spPr bwMode="auto">
          <a:xfrm>
            <a:off x="6948472" y="1512183"/>
            <a:ext cx="4826433" cy="50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组合</a:t>
            </a: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关系</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：在</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组合中，成员对象的生命周期取决于</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聚合的生命周期</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，聚合不仅控制着成员对象的行为，而且控制着成员对象的创建和撤销。这就意味着，在组合式聚合中，一个对象在一个时间内只能是一个组合的一部分。</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导航</a:t>
            </a: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性</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：导航</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性描述的是一个对象通过链（关联的实例）进行导航访问另一个对象，即对一个关联端点设置导航属性意味着本对象可以被另一端的对象</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访问</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导航</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共分为以下两类</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单向</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关联</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err="1">
                <a:latin typeface="微软雅黑" panose="020B0503020204020204" pitchFamily="34" charset="-122"/>
                <a:ea typeface="微软雅黑" panose="020B0503020204020204" pitchFamily="34" charset="-122"/>
                <a:sym typeface="Arial" panose="020B0604020202020204" pitchFamily="34" charset="0"/>
              </a:rPr>
              <a:t>Unidirection</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 Association</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）：只在一个方向上可以导航的关联，用一条带箭头的实线表示</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双向</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关联</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err="1">
                <a:latin typeface="微软雅黑" panose="020B0503020204020204" pitchFamily="34" charset="-122"/>
                <a:ea typeface="微软雅黑" panose="020B0503020204020204" pitchFamily="34" charset="-122"/>
                <a:sym typeface="Arial" panose="020B0604020202020204" pitchFamily="34" charset="0"/>
              </a:rPr>
              <a:t>Bidirection</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 Association</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）：在两个方向上都可以导航的关联，用一条没有箭头的实线表示。</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关联</a:t>
            </a: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类</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：在</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两个类之间的关联中，关联本身可以有特征。即关联和类一样，也可以有自己的属性和操作。</a:t>
            </a:r>
          </a:p>
          <a:p>
            <a:pPr marL="285750" lvl="0" indent="-285750" defTabSz="1216025" fontAlgn="base">
              <a:lnSpc>
                <a:spcPct val="150000"/>
              </a:lnSpc>
              <a:spcBef>
                <a:spcPct val="20000"/>
              </a:spcBef>
              <a:spcAft>
                <a:spcPct val="0"/>
              </a:spcAft>
              <a:buFont typeface="Arial" charset="0"/>
              <a:buChar char="•"/>
              <a:defRPr/>
            </a:pP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约束</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：由于</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两个类之间的一个关联可能对应有一个规则。可以通过关联线附近加注一个约束来说明这个规则。</a:t>
            </a:r>
          </a:p>
        </p:txBody>
      </p:sp>
    </p:spTree>
    <p:extLst>
      <p:ext uri="{BB962C8B-B14F-4D97-AF65-F5344CB8AC3E}">
        <p14:creationId xmlns:p14="http://schemas.microsoft.com/office/powerpoint/2010/main" val="18160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3" name="文本框 4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类图的建模技术及应用</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4" name="Oval 1"/>
          <p:cNvSpPr/>
          <p:nvPr/>
        </p:nvSpPr>
        <p:spPr>
          <a:xfrm>
            <a:off x="1095125" y="2722144"/>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45" name="Oval 5"/>
          <p:cNvSpPr/>
          <p:nvPr/>
        </p:nvSpPr>
        <p:spPr>
          <a:xfrm>
            <a:off x="1231650" y="2858669"/>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zh-CN" altLang="en-US" sz="2400" b="1" dirty="0">
                <a:solidFill>
                  <a:prstClr val="black"/>
                </a:solidFill>
                <a:latin typeface="微软雅黑" panose="020B0503020204020204" pitchFamily="34" charset="-122"/>
                <a:ea typeface="微软雅黑" panose="020B0503020204020204" pitchFamily="34" charset="-122"/>
              </a:rPr>
              <a:t>概念层类图</a:t>
            </a:r>
          </a:p>
        </p:txBody>
      </p:sp>
      <p:sp>
        <p:nvSpPr>
          <p:cNvPr id="46" name="Arc 6"/>
          <p:cNvSpPr/>
          <p:nvPr/>
        </p:nvSpPr>
        <p:spPr>
          <a:xfrm>
            <a:off x="1166563" y="2793582"/>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47" name="矩形 8"/>
          <p:cNvSpPr>
            <a:spLocks noChangeArrowheads="1"/>
          </p:cNvSpPr>
          <p:nvPr/>
        </p:nvSpPr>
        <p:spPr bwMode="auto">
          <a:xfrm>
            <a:off x="3557020" y="1790285"/>
            <a:ext cx="4579482" cy="51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概念层的类图描述的是现实世界中对问题领域的概念理解，类图中表达的类与现实世界的问题领域有着明显的对应关系，类之间的关系也与问题领域中实际事物的关系有着明显的对应关系。</a:t>
            </a:r>
          </a:p>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概念层类图中的类和类关系和最终的实现类并不一定有直接和明显的对应关系，在概念层上，类图着重于对问题领域的概念化理解，而不是实现。因此类名通常是问题领域中实际事物的名称，并且独立于具体的编程语言。</a:t>
            </a:r>
          </a:p>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
            </a:r>
            <a:br>
              <a:rPr lang="zh-CN" altLang="en-US" dirty="0">
                <a:latin typeface="微软雅黑" panose="020B0503020204020204" pitchFamily="34" charset="-122"/>
                <a:ea typeface="微软雅黑" panose="020B0503020204020204" pitchFamily="34" charset="-122"/>
                <a:sym typeface="Arial" panose="020B0604020202020204" pitchFamily="34" charset="0"/>
              </a:rPr>
            </a:b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610" y="2577674"/>
            <a:ext cx="2445485" cy="2117740"/>
          </a:xfrm>
          <a:prstGeom prst="rect">
            <a:avLst/>
          </a:prstGeom>
        </p:spPr>
      </p:pic>
    </p:spTree>
    <p:extLst>
      <p:ext uri="{BB962C8B-B14F-4D97-AF65-F5344CB8AC3E}">
        <p14:creationId xmlns:p14="http://schemas.microsoft.com/office/powerpoint/2010/main" val="12807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3" name="文本框 4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类图的建模技术及应用</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4" name="Oval 1"/>
          <p:cNvSpPr/>
          <p:nvPr/>
        </p:nvSpPr>
        <p:spPr>
          <a:xfrm>
            <a:off x="1095125" y="2722144"/>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45" name="Oval 5"/>
          <p:cNvSpPr/>
          <p:nvPr/>
        </p:nvSpPr>
        <p:spPr>
          <a:xfrm>
            <a:off x="1231650" y="2858669"/>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zh-CN" altLang="en-US" sz="2400" b="1" dirty="0" smtClean="0">
                <a:solidFill>
                  <a:prstClr val="black"/>
                </a:solidFill>
                <a:latin typeface="微软雅黑" panose="020B0503020204020204" pitchFamily="34" charset="-122"/>
                <a:ea typeface="微软雅黑" panose="020B0503020204020204" pitchFamily="34" charset="-122"/>
              </a:rPr>
              <a:t>说明层</a:t>
            </a:r>
            <a:r>
              <a:rPr lang="zh-CN" altLang="en-US" sz="2400" b="1" dirty="0">
                <a:solidFill>
                  <a:prstClr val="black"/>
                </a:solidFill>
                <a:latin typeface="微软雅黑" panose="020B0503020204020204" pitchFamily="34" charset="-122"/>
                <a:ea typeface="微软雅黑" panose="020B0503020204020204" pitchFamily="34" charset="-122"/>
              </a:rPr>
              <a:t>类图</a:t>
            </a:r>
          </a:p>
        </p:txBody>
      </p:sp>
      <p:sp>
        <p:nvSpPr>
          <p:cNvPr id="46" name="Arc 6"/>
          <p:cNvSpPr/>
          <p:nvPr/>
        </p:nvSpPr>
        <p:spPr>
          <a:xfrm>
            <a:off x="1166563" y="2793582"/>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47" name="矩形 8"/>
          <p:cNvSpPr>
            <a:spLocks noChangeArrowheads="1"/>
          </p:cNvSpPr>
          <p:nvPr/>
        </p:nvSpPr>
        <p:spPr bwMode="auto">
          <a:xfrm>
            <a:off x="3557020" y="2991591"/>
            <a:ext cx="4579482"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a:latin typeface="微软雅黑" panose="020B0503020204020204" pitchFamily="34" charset="-122"/>
                <a:ea typeface="微软雅黑" panose="020B0503020204020204" pitchFamily="34" charset="-122"/>
                <a:sym typeface="Arial" panose="020B0604020202020204" pitchFamily="34" charset="0"/>
              </a:rPr>
              <a:t>在说明层阶段主要考虑的是类的接口部分，而不是实现部分。这个接口可能因为实现环境、运行特性等有多种不同的实现。</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355" y="2490635"/>
            <a:ext cx="4045645" cy="2291815"/>
          </a:xfrm>
          <a:prstGeom prst="rect">
            <a:avLst/>
          </a:prstGeom>
        </p:spPr>
      </p:pic>
    </p:spTree>
    <p:extLst>
      <p:ext uri="{BB962C8B-B14F-4D97-AF65-F5344CB8AC3E}">
        <p14:creationId xmlns:p14="http://schemas.microsoft.com/office/powerpoint/2010/main" val="150997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3" name="文本框 4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类图的建模技术及应用</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4" name="Oval 1"/>
          <p:cNvSpPr/>
          <p:nvPr/>
        </p:nvSpPr>
        <p:spPr>
          <a:xfrm>
            <a:off x="1095125" y="2722144"/>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45" name="Oval 5"/>
          <p:cNvSpPr/>
          <p:nvPr/>
        </p:nvSpPr>
        <p:spPr>
          <a:xfrm>
            <a:off x="1231650" y="2858669"/>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zh-CN" altLang="en-US" sz="2400" b="1" dirty="0">
                <a:solidFill>
                  <a:prstClr val="black"/>
                </a:solidFill>
                <a:latin typeface="微软雅黑" panose="020B0503020204020204" pitchFamily="34" charset="-122"/>
                <a:ea typeface="微软雅黑" panose="020B0503020204020204" pitchFamily="34" charset="-122"/>
              </a:rPr>
              <a:t>实现层类图</a:t>
            </a:r>
          </a:p>
        </p:txBody>
      </p:sp>
      <p:sp>
        <p:nvSpPr>
          <p:cNvPr id="46" name="Arc 6"/>
          <p:cNvSpPr/>
          <p:nvPr/>
        </p:nvSpPr>
        <p:spPr>
          <a:xfrm>
            <a:off x="1166563" y="2793582"/>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47" name="矩形 8"/>
          <p:cNvSpPr>
            <a:spLocks noChangeArrowheads="1"/>
          </p:cNvSpPr>
          <p:nvPr/>
        </p:nvSpPr>
        <p:spPr bwMode="auto">
          <a:xfrm>
            <a:off x="4075508" y="1692202"/>
            <a:ext cx="5842076"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真正需要考虑类的实现问题是在实现层类图阶段。提供实现的细节，在实现层阶段的类的概念才是严格意义上的类。它揭示了软件实体的构成情况。说明层的类有助于人们对软件的理解，而实现层的类是最常用的。</a:t>
            </a:r>
          </a:p>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使用</a:t>
            </a:r>
            <a:r>
              <a:rPr lang="en-US" altLang="zh-CN" dirty="0">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latin typeface="微软雅黑" panose="020B0503020204020204" pitchFamily="34" charset="-122"/>
                <a:ea typeface="微软雅黑" panose="020B0503020204020204" pitchFamily="34" charset="-122"/>
                <a:sym typeface="Arial" panose="020B0604020202020204" pitchFamily="34" charset="0"/>
              </a:rPr>
              <a:t>对系统进行建模时，最终的目标是识别出系统中所有必需的类，并分析这些类之间的关系，类的识别贯穿于整个建模过程，分析阶段主要识别问题域相关的类，在设计阶段需要加入一些反映设计思想、方法的类以及实现问题域所需要的类，在编码实现阶段，因为语言的特点，可能需要加入一些其他的类。</a:t>
            </a:r>
          </a:p>
        </p:txBody>
      </p:sp>
    </p:spTree>
    <p:extLst>
      <p:ext uri="{BB962C8B-B14F-4D97-AF65-F5344CB8AC3E}">
        <p14:creationId xmlns:p14="http://schemas.microsoft.com/office/powerpoint/2010/main" val="53125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355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3556" name="组合 5"/>
          <p:cNvGrpSpPr/>
          <p:nvPr/>
        </p:nvGrpSpPr>
        <p:grpSpPr bwMode="auto">
          <a:xfrm>
            <a:off x="6929633" y="2113353"/>
            <a:ext cx="2755900" cy="838172"/>
            <a:chOff x="7048400" y="1405263"/>
            <a:chExt cx="2756000" cy="838129"/>
          </a:xfrm>
        </p:grpSpPr>
        <p:sp>
          <p:nvSpPr>
            <p:cNvPr id="23574" name="TextBox 7"/>
            <p:cNvSpPr txBox="1">
              <a:spLocks noChangeArrowheads="1"/>
            </p:cNvSpPr>
            <p:nvPr/>
          </p:nvSpPr>
          <p:spPr bwMode="auto">
            <a:xfrm>
              <a:off x="7074430" y="1405263"/>
              <a:ext cx="184738" cy="3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3575" name="Rectangle 8"/>
            <p:cNvSpPr>
              <a:spLocks noChangeArrowheads="1"/>
            </p:cNvSpPr>
            <p:nvPr/>
          </p:nvSpPr>
          <p:spPr bwMode="auto">
            <a:xfrm>
              <a:off x="7048400" y="1720199"/>
              <a:ext cx="2756000" cy="5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fontAlgn="base">
                <a:spcBef>
                  <a:spcPct val="0"/>
                </a:spcBef>
                <a:spcAft>
                  <a:spcPct val="0"/>
                </a:spcAft>
                <a:defRPr/>
              </a:pPr>
              <a:r>
                <a:rPr lang="en-US" altLang="zh-CN" sz="1400" dirty="0" smtClean="0">
                  <a:solidFill>
                    <a:srgbClr val="262626"/>
                  </a:solidFill>
                  <a:latin typeface="微软雅黑" panose="020B0503020204020204" pitchFamily="34" charset="-122"/>
                  <a:ea typeface="微软雅黑" panose="020B0503020204020204" pitchFamily="34" charset="-122"/>
                </a:rPr>
                <a:t>1.</a:t>
              </a:r>
              <a:r>
                <a:rPr lang="zh-CN" altLang="en-US" sz="1400" dirty="0" smtClean="0">
                  <a:solidFill>
                    <a:srgbClr val="262626"/>
                  </a:solidFill>
                  <a:latin typeface="微软雅黑" panose="020B0503020204020204" pitchFamily="34" charset="-122"/>
                  <a:ea typeface="微软雅黑" panose="020B0503020204020204" pitchFamily="34" charset="-122"/>
                </a:rPr>
                <a:t>研究</a:t>
              </a:r>
              <a:r>
                <a:rPr lang="zh-CN" altLang="en-US" sz="1400" dirty="0">
                  <a:solidFill>
                    <a:srgbClr val="262626"/>
                  </a:solidFill>
                  <a:latin typeface="微软雅黑" panose="020B0503020204020204" pitchFamily="34" charset="-122"/>
                  <a:ea typeface="微软雅黑" panose="020B0503020204020204" pitchFamily="34" charset="-122"/>
                </a:rPr>
                <a:t>分析问题领域，对系统进行需求分析，确定系统需求。</a:t>
              </a:r>
            </a:p>
          </p:txBody>
        </p:sp>
      </p:grpSp>
      <p:sp>
        <p:nvSpPr>
          <p:cNvPr id="23573" name="Rectangle 10"/>
          <p:cNvSpPr>
            <a:spLocks noChangeArrowheads="1"/>
          </p:cNvSpPr>
          <p:nvPr/>
        </p:nvSpPr>
        <p:spPr bwMode="auto">
          <a:xfrm>
            <a:off x="1776079" y="4455238"/>
            <a:ext cx="27559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en-US" altLang="zh-CN" sz="1400" dirty="0" smtClean="0">
                <a:solidFill>
                  <a:srgbClr val="262626"/>
                </a:solidFill>
                <a:latin typeface="微软雅黑" panose="020B0503020204020204" pitchFamily="34" charset="-122"/>
                <a:ea typeface="微软雅黑" panose="020B0503020204020204" pitchFamily="34" charset="-122"/>
              </a:rPr>
              <a:t>3.</a:t>
            </a:r>
            <a:r>
              <a:rPr lang="zh-CN" altLang="en-US" sz="1400" dirty="0" smtClean="0">
                <a:solidFill>
                  <a:srgbClr val="262626"/>
                </a:solidFill>
                <a:latin typeface="微软雅黑" panose="020B0503020204020204" pitchFamily="34" charset="-122"/>
                <a:ea typeface="微软雅黑" panose="020B0503020204020204" pitchFamily="34" charset="-122"/>
              </a:rPr>
              <a:t>最后</a:t>
            </a:r>
            <a:r>
              <a:rPr lang="zh-CN" altLang="en-US" sz="1400" dirty="0">
                <a:solidFill>
                  <a:srgbClr val="262626"/>
                </a:solidFill>
                <a:latin typeface="微软雅黑" panose="020B0503020204020204" pitchFamily="34" charset="-122"/>
                <a:ea typeface="微软雅黑" panose="020B0503020204020204" pitchFamily="34" charset="-122"/>
              </a:rPr>
              <a:t>确定类之间的关系。</a:t>
            </a:r>
          </a:p>
        </p:txBody>
      </p:sp>
      <p:sp>
        <p:nvSpPr>
          <p:cNvPr id="23571" name="Rectangle 12"/>
          <p:cNvSpPr>
            <a:spLocks noChangeArrowheads="1"/>
          </p:cNvSpPr>
          <p:nvPr/>
        </p:nvSpPr>
        <p:spPr bwMode="auto">
          <a:xfrm>
            <a:off x="7957804" y="3732323"/>
            <a:ext cx="27559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fontAlgn="base">
              <a:spcBef>
                <a:spcPct val="0"/>
              </a:spcBef>
              <a:spcAft>
                <a:spcPct val="0"/>
              </a:spcAft>
              <a:defRPr/>
            </a:pPr>
            <a:r>
              <a:rPr lang="en-US" altLang="zh-CN" sz="1400" dirty="0" smtClean="0">
                <a:solidFill>
                  <a:srgbClr val="262626"/>
                </a:solidFill>
                <a:latin typeface="微软雅黑" panose="020B0503020204020204" pitchFamily="34" charset="-122"/>
                <a:ea typeface="微软雅黑" panose="020B0503020204020204" pitchFamily="34" charset="-122"/>
              </a:rPr>
              <a:t>2.</a:t>
            </a:r>
            <a:r>
              <a:rPr lang="zh-CN" altLang="en-US" sz="1400" dirty="0" smtClean="0">
                <a:solidFill>
                  <a:srgbClr val="262626"/>
                </a:solidFill>
                <a:latin typeface="微软雅黑" panose="020B0503020204020204" pitchFamily="34" charset="-122"/>
                <a:ea typeface="微软雅黑" panose="020B0503020204020204" pitchFamily="34" charset="-122"/>
              </a:rPr>
              <a:t>确定</a:t>
            </a:r>
            <a:r>
              <a:rPr lang="zh-CN" altLang="en-US" sz="1400" dirty="0">
                <a:solidFill>
                  <a:srgbClr val="262626"/>
                </a:solidFill>
                <a:latin typeface="微软雅黑" panose="020B0503020204020204" pitchFamily="34" charset="-122"/>
                <a:ea typeface="微软雅黑" panose="020B0503020204020204" pitchFamily="34" charset="-122"/>
              </a:rPr>
              <a:t>系统中的类，明确类的含义和职责以及确定类的属性和操作。</a:t>
            </a:r>
          </a:p>
        </p:txBody>
      </p:sp>
      <p:sp>
        <p:nvSpPr>
          <p:cNvPr id="23560" name="Freeform 3"/>
          <p:cNvSpPr>
            <a:spLocks noEditPoints="1"/>
          </p:cNvSpPr>
          <p:nvPr/>
        </p:nvSpPr>
        <p:spPr bwMode="auto">
          <a:xfrm>
            <a:off x="6027404" y="3267159"/>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3561" name="Freeform 4"/>
          <p:cNvSpPr>
            <a:spLocks noEditPoints="1"/>
          </p:cNvSpPr>
          <p:nvPr/>
        </p:nvSpPr>
        <p:spPr bwMode="auto">
          <a:xfrm>
            <a:off x="4603416" y="3830721"/>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3563" name="Freeform 6"/>
          <p:cNvSpPr>
            <a:spLocks noEditPoints="1"/>
          </p:cNvSpPr>
          <p:nvPr/>
        </p:nvSpPr>
        <p:spPr bwMode="auto">
          <a:xfrm>
            <a:off x="4868529" y="1884446"/>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23" name="Group 15"/>
          <p:cNvGrpSpPr/>
          <p:nvPr/>
        </p:nvGrpSpPr>
        <p:grpSpPr>
          <a:xfrm>
            <a:off x="5623650" y="2525791"/>
            <a:ext cx="374651" cy="580503"/>
            <a:chOff x="619125" y="4081463"/>
            <a:chExt cx="288925" cy="447675"/>
          </a:xfrm>
          <a:solidFill>
            <a:srgbClr val="F77258"/>
          </a:solidFill>
        </p:grpSpPr>
        <p:sp>
          <p:nvSpPr>
            <p:cNvPr id="40" name="Freeform 5"/>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1" name="Freeform 6"/>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Rectangle 7"/>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Freeform 8"/>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25" name="Group 20"/>
          <p:cNvGrpSpPr/>
          <p:nvPr/>
        </p:nvGrpSpPr>
        <p:grpSpPr>
          <a:xfrm>
            <a:off x="6654996" y="3850830"/>
            <a:ext cx="504825" cy="531813"/>
            <a:chOff x="2513013" y="2098675"/>
            <a:chExt cx="504825" cy="531813"/>
          </a:xfrm>
          <a:solidFill>
            <a:srgbClr val="F8D845"/>
          </a:solidFill>
        </p:grpSpPr>
        <p:sp>
          <p:nvSpPr>
            <p:cNvPr id="37" name="Freeform 9"/>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8" name="Freeform 10"/>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9" name="Freeform 11"/>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27" name="Group 28"/>
          <p:cNvGrpSpPr/>
          <p:nvPr/>
        </p:nvGrpSpPr>
        <p:grpSpPr>
          <a:xfrm>
            <a:off x="5187616" y="4415980"/>
            <a:ext cx="368300" cy="366542"/>
            <a:chOff x="7886700" y="4848225"/>
            <a:chExt cx="665163" cy="661988"/>
          </a:xfrm>
          <a:solidFill>
            <a:srgbClr val="F04077"/>
          </a:solidFill>
        </p:grpSpPr>
        <p:sp>
          <p:nvSpPr>
            <p:cNvPr id="31" name="Freeform 21"/>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2"/>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3"/>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44" name="文本框 43"/>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如何创建类图？</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024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1000"/>
                                        <p:tgtEl>
                                          <p:spTgt spid="23556"/>
                                        </p:tgtEl>
                                      </p:cBhvr>
                                    </p:animEffect>
                                    <p:anim calcmode="lin" valueType="num">
                                      <p:cBhvr>
                                        <p:cTn id="8" dur="1000" fill="hold"/>
                                        <p:tgtEl>
                                          <p:spTgt spid="23556"/>
                                        </p:tgtEl>
                                        <p:attrNameLst>
                                          <p:attrName>ppt_x</p:attrName>
                                        </p:attrNameLst>
                                      </p:cBhvr>
                                      <p:tavLst>
                                        <p:tav tm="0">
                                          <p:val>
                                            <p:strVal val="#ppt_x"/>
                                          </p:val>
                                        </p:tav>
                                        <p:tav tm="100000">
                                          <p:val>
                                            <p:strVal val="#ppt_x"/>
                                          </p:val>
                                        </p:tav>
                                      </p:tavLst>
                                    </p:anim>
                                    <p:anim calcmode="lin" valueType="num">
                                      <p:cBhvr>
                                        <p:cTn id="9" dur="1000" fill="hold"/>
                                        <p:tgtEl>
                                          <p:spTgt spid="2355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560"/>
                                        </p:tgtEl>
                                        <p:attrNameLst>
                                          <p:attrName>style.visibility</p:attrName>
                                        </p:attrNameLst>
                                      </p:cBhvr>
                                      <p:to>
                                        <p:strVal val="visible"/>
                                      </p:to>
                                    </p:set>
                                    <p:animEffect transition="in" filter="fade">
                                      <p:cBhvr>
                                        <p:cTn id="12" dur="1000"/>
                                        <p:tgtEl>
                                          <p:spTgt spid="23560"/>
                                        </p:tgtEl>
                                      </p:cBhvr>
                                    </p:animEffect>
                                    <p:anim calcmode="lin" valueType="num">
                                      <p:cBhvr>
                                        <p:cTn id="13" dur="1000" fill="hold"/>
                                        <p:tgtEl>
                                          <p:spTgt spid="23560"/>
                                        </p:tgtEl>
                                        <p:attrNameLst>
                                          <p:attrName>ppt_x</p:attrName>
                                        </p:attrNameLst>
                                      </p:cBhvr>
                                      <p:tavLst>
                                        <p:tav tm="0">
                                          <p:val>
                                            <p:strVal val="#ppt_x"/>
                                          </p:val>
                                        </p:tav>
                                        <p:tav tm="100000">
                                          <p:val>
                                            <p:strVal val="#ppt_x"/>
                                          </p:val>
                                        </p:tav>
                                      </p:tavLst>
                                    </p:anim>
                                    <p:anim calcmode="lin" valueType="num">
                                      <p:cBhvr>
                                        <p:cTn id="14" dur="1000" fill="hold"/>
                                        <p:tgtEl>
                                          <p:spTgt spid="2356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561"/>
                                        </p:tgtEl>
                                        <p:attrNameLst>
                                          <p:attrName>style.visibility</p:attrName>
                                        </p:attrNameLst>
                                      </p:cBhvr>
                                      <p:to>
                                        <p:strVal val="visible"/>
                                      </p:to>
                                    </p:set>
                                    <p:animEffect transition="in" filter="fade">
                                      <p:cBhvr>
                                        <p:cTn id="17" dur="1000"/>
                                        <p:tgtEl>
                                          <p:spTgt spid="23561"/>
                                        </p:tgtEl>
                                      </p:cBhvr>
                                    </p:animEffect>
                                    <p:anim calcmode="lin" valueType="num">
                                      <p:cBhvr>
                                        <p:cTn id="18" dur="1000" fill="hold"/>
                                        <p:tgtEl>
                                          <p:spTgt spid="23561"/>
                                        </p:tgtEl>
                                        <p:attrNameLst>
                                          <p:attrName>ppt_x</p:attrName>
                                        </p:attrNameLst>
                                      </p:cBhvr>
                                      <p:tavLst>
                                        <p:tav tm="0">
                                          <p:val>
                                            <p:strVal val="#ppt_x"/>
                                          </p:val>
                                        </p:tav>
                                        <p:tav tm="100000">
                                          <p:val>
                                            <p:strVal val="#ppt_x"/>
                                          </p:val>
                                        </p:tav>
                                      </p:tavLst>
                                    </p:anim>
                                    <p:anim calcmode="lin" valueType="num">
                                      <p:cBhvr>
                                        <p:cTn id="19" dur="1000" fill="hold"/>
                                        <p:tgtEl>
                                          <p:spTgt spid="2356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563"/>
                                        </p:tgtEl>
                                        <p:attrNameLst>
                                          <p:attrName>style.visibility</p:attrName>
                                        </p:attrNameLst>
                                      </p:cBhvr>
                                      <p:to>
                                        <p:strVal val="visible"/>
                                      </p:to>
                                    </p:set>
                                    <p:animEffect transition="in" filter="fade">
                                      <p:cBhvr>
                                        <p:cTn id="22" dur="1000"/>
                                        <p:tgtEl>
                                          <p:spTgt spid="23563"/>
                                        </p:tgtEl>
                                      </p:cBhvr>
                                    </p:animEffect>
                                    <p:anim calcmode="lin" valueType="num">
                                      <p:cBhvr>
                                        <p:cTn id="23" dur="1000" fill="hold"/>
                                        <p:tgtEl>
                                          <p:spTgt spid="23563"/>
                                        </p:tgtEl>
                                        <p:attrNameLst>
                                          <p:attrName>ppt_x</p:attrName>
                                        </p:attrNameLst>
                                      </p:cBhvr>
                                      <p:tavLst>
                                        <p:tav tm="0">
                                          <p:val>
                                            <p:strVal val="#ppt_x"/>
                                          </p:val>
                                        </p:tav>
                                        <p:tav tm="100000">
                                          <p:val>
                                            <p:strVal val="#ppt_x"/>
                                          </p:val>
                                        </p:tav>
                                      </p:tavLst>
                                    </p:anim>
                                    <p:anim calcmode="lin" valueType="num">
                                      <p:cBhvr>
                                        <p:cTn id="24" dur="1000" fill="hold"/>
                                        <p:tgtEl>
                                          <p:spTgt spid="2356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animBg="1"/>
      <p:bldP spid="23561" grpId="0" animBg="1"/>
      <p:bldP spid="2356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smtClean="0">
                    <a:solidFill>
                      <a:srgbClr val="F77258"/>
                    </a:solidFill>
                    <a:latin typeface="微软雅黑" panose="020B0503020204020204" pitchFamily="34" charset="-122"/>
                    <a:ea typeface="微软雅黑" panose="020B0503020204020204" pitchFamily="34" charset="-122"/>
                  </a:rPr>
                  <a:t>状态图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STATE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917684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3" name="组 12"/>
          <p:cNvGrpSpPr/>
          <p:nvPr/>
        </p:nvGrpSpPr>
        <p:grpSpPr>
          <a:xfrm>
            <a:off x="500062" y="1234912"/>
            <a:ext cx="11455206" cy="4326192"/>
            <a:chOff x="1054373" y="1232234"/>
            <a:chExt cx="2990850" cy="4326192"/>
          </a:xfrm>
        </p:grpSpPr>
        <p:sp>
          <p:nvSpPr>
            <p:cNvPr id="14" name="Rounded Rectangle 2"/>
            <p:cNvSpPr/>
            <p:nvPr/>
          </p:nvSpPr>
          <p:spPr>
            <a:xfrm>
              <a:off x="1054373" y="1232234"/>
              <a:ext cx="2990850" cy="432619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矩形 8"/>
            <p:cNvSpPr>
              <a:spLocks noChangeArrowheads="1"/>
            </p:cNvSpPr>
            <p:nvPr/>
          </p:nvSpPr>
          <p:spPr bwMode="auto">
            <a:xfrm>
              <a:off x="1268375" y="1402077"/>
              <a:ext cx="2587698" cy="3942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状态图是系统分析的常用工具之一，它通过建立类对象的生存周期模型来描述对象随时间变化的动态行为。</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状态图由状态、转换、事件、活动和动作</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部分组成，是展示状态与状态转换的图。通常一个状态图依附于一个类，并且描述一类的实例。状态图包含一个类的对象在其生命周期期间的所有状态的序列以及对象对接收到的事件所产生的反应。它是状态节点通过转移连接的图，描述了一个特定对象的所有可能状态，以及由于各种事件的发生而引起状态之间的转移。大多数面向对象技术都使用状态图来描述一个对象在其生命周期中的行为。</a:t>
              </a:r>
            </a:p>
            <a:p>
              <a:pPr lvl="0" defTabSz="1216025" fontAlgn="base">
                <a:lnSpc>
                  <a:spcPct val="150000"/>
                </a:lnSpc>
                <a:spcBef>
                  <a:spcPct val="20000"/>
                </a:spcBef>
                <a:spcAft>
                  <a:spcPct val="0"/>
                </a:spcAft>
                <a:defRPr/>
              </a:pPr>
              <a:r>
                <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状态图用初始状态表示对象创建时的状态，每一个状态图只有一个初始状态，用实心圆点表示。每一个状态图可能有多个终止状态，用一个实心圆外加一个圆圈表示。</a:t>
              </a:r>
            </a:p>
          </p:txBody>
        </p:sp>
      </p:grpSp>
    </p:spTree>
    <p:extLst>
      <p:ext uri="{BB962C8B-B14F-4D97-AF65-F5344CB8AC3E}">
        <p14:creationId xmlns:p14="http://schemas.microsoft.com/office/powerpoint/2010/main" val="58414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点此添加标题</a:t>
            </a:r>
          </a:p>
        </p:txBody>
      </p:sp>
      <p:grpSp>
        <p:nvGrpSpPr>
          <p:cNvPr id="819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7"/>
          <p:cNvGrpSpPr/>
          <p:nvPr/>
        </p:nvGrpSpPr>
        <p:grpSpPr>
          <a:xfrm flipH="1">
            <a:off x="671514" y="3273425"/>
            <a:ext cx="10582275" cy="3667125"/>
            <a:chOff x="1150658" y="3304146"/>
            <a:chExt cx="10582275" cy="3667125"/>
          </a:xfrm>
          <a:solidFill>
            <a:srgbClr val="F04077"/>
          </a:solidFill>
        </p:grpSpPr>
        <p:sp>
          <p:nvSpPr>
            <p:cNvPr id="7" name="Freeform 272"/>
            <p:cNvSpPr/>
            <p:nvPr/>
          </p:nvSpPr>
          <p:spPr bwMode="auto">
            <a:xfrm>
              <a:off x="1150658" y="3304146"/>
              <a:ext cx="10582275" cy="3622676"/>
            </a:xfrm>
            <a:custGeom>
              <a:avLst/>
              <a:gdLst>
                <a:gd name="T0" fmla="*/ 1552 w 2819"/>
                <a:gd name="T1" fmla="*/ 200 h 1307"/>
                <a:gd name="T2" fmla="*/ 1606 w 2819"/>
                <a:gd name="T3" fmla="*/ 586 h 1307"/>
                <a:gd name="T4" fmla="*/ 0 w 2819"/>
                <a:gd name="T5" fmla="*/ 1307 h 1307"/>
                <a:gd name="T6" fmla="*/ 2310 w 2819"/>
                <a:gd name="T7" fmla="*/ 1307 h 1307"/>
                <a:gd name="T8" fmla="*/ 2570 w 2819"/>
                <a:gd name="T9" fmla="*/ 963 h 1307"/>
                <a:gd name="T10" fmla="*/ 2066 w 2819"/>
                <a:gd name="T11" fmla="*/ 216 h 1307"/>
                <a:gd name="T12" fmla="*/ 1410 w 2819"/>
                <a:gd name="T13" fmla="*/ 70 h 1307"/>
                <a:gd name="T14" fmla="*/ 1662 w 2819"/>
                <a:gd name="T15" fmla="*/ 0 h 1307"/>
                <a:gd name="T16" fmla="*/ 1638 w 2819"/>
                <a:gd name="T17" fmla="*/ 0 h 1307"/>
                <a:gd name="T18" fmla="*/ 1278 w 2819"/>
                <a:gd name="T19" fmla="*/ 43 h 1307"/>
                <a:gd name="T20" fmla="*/ 1552 w 2819"/>
                <a:gd name="T21" fmla="*/ 20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19" h="1307">
                  <a:moveTo>
                    <a:pt x="1552" y="200"/>
                  </a:moveTo>
                  <a:cubicBezTo>
                    <a:pt x="1772" y="247"/>
                    <a:pt x="1980" y="360"/>
                    <a:pt x="1606" y="586"/>
                  </a:cubicBezTo>
                  <a:cubicBezTo>
                    <a:pt x="946" y="983"/>
                    <a:pt x="368" y="1198"/>
                    <a:pt x="0" y="1307"/>
                  </a:cubicBezTo>
                  <a:cubicBezTo>
                    <a:pt x="2310" y="1307"/>
                    <a:pt x="2310" y="1307"/>
                    <a:pt x="2310" y="1307"/>
                  </a:cubicBezTo>
                  <a:cubicBezTo>
                    <a:pt x="2416" y="1182"/>
                    <a:pt x="2517" y="1050"/>
                    <a:pt x="2570" y="963"/>
                  </a:cubicBezTo>
                  <a:cubicBezTo>
                    <a:pt x="2819" y="560"/>
                    <a:pt x="2533" y="331"/>
                    <a:pt x="2066" y="216"/>
                  </a:cubicBezTo>
                  <a:cubicBezTo>
                    <a:pt x="1599" y="101"/>
                    <a:pt x="1450" y="101"/>
                    <a:pt x="1410" y="70"/>
                  </a:cubicBezTo>
                  <a:cubicBezTo>
                    <a:pt x="1374" y="44"/>
                    <a:pt x="1603" y="8"/>
                    <a:pt x="1662" y="0"/>
                  </a:cubicBezTo>
                  <a:cubicBezTo>
                    <a:pt x="1638" y="0"/>
                    <a:pt x="1638" y="0"/>
                    <a:pt x="1638" y="0"/>
                  </a:cubicBezTo>
                  <a:cubicBezTo>
                    <a:pt x="1579" y="3"/>
                    <a:pt x="1449" y="14"/>
                    <a:pt x="1278" y="43"/>
                  </a:cubicBezTo>
                  <a:cubicBezTo>
                    <a:pt x="1061" y="80"/>
                    <a:pt x="1332" y="153"/>
                    <a:pt x="1552" y="20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sp>
          <p:nvSpPr>
            <p:cNvPr id="8" name="Freeform 273"/>
            <p:cNvSpPr/>
            <p:nvPr/>
          </p:nvSpPr>
          <p:spPr bwMode="auto">
            <a:xfrm>
              <a:off x="5700154" y="3307320"/>
              <a:ext cx="3727450" cy="3663951"/>
            </a:xfrm>
            <a:custGeom>
              <a:avLst/>
              <a:gdLst>
                <a:gd name="T0" fmla="*/ 95 w 993"/>
                <a:gd name="T1" fmla="*/ 103 h 1307"/>
                <a:gd name="T2" fmla="*/ 170 w 993"/>
                <a:gd name="T3" fmla="*/ 123 h 1307"/>
                <a:gd name="T4" fmla="*/ 524 w 993"/>
                <a:gd name="T5" fmla="*/ 202 h 1307"/>
                <a:gd name="T6" fmla="*/ 726 w 993"/>
                <a:gd name="T7" fmla="*/ 263 h 1307"/>
                <a:gd name="T8" fmla="*/ 919 w 993"/>
                <a:gd name="T9" fmla="*/ 380 h 1307"/>
                <a:gd name="T10" fmla="*/ 939 w 993"/>
                <a:gd name="T11" fmla="*/ 603 h 1307"/>
                <a:gd name="T12" fmla="*/ 767 w 993"/>
                <a:gd name="T13" fmla="*/ 796 h 1307"/>
                <a:gd name="T14" fmla="*/ 0 w 993"/>
                <a:gd name="T15" fmla="*/ 1307 h 1307"/>
                <a:gd name="T16" fmla="*/ 62 w 993"/>
                <a:gd name="T17" fmla="*/ 1307 h 1307"/>
                <a:gd name="T18" fmla="*/ 777 w 993"/>
                <a:gd name="T19" fmla="*/ 802 h 1307"/>
                <a:gd name="T20" fmla="*/ 944 w 993"/>
                <a:gd name="T21" fmla="*/ 606 h 1307"/>
                <a:gd name="T22" fmla="*/ 923 w 993"/>
                <a:gd name="T23" fmla="*/ 376 h 1307"/>
                <a:gd name="T24" fmla="*/ 728 w 993"/>
                <a:gd name="T25" fmla="*/ 258 h 1307"/>
                <a:gd name="T26" fmla="*/ 525 w 993"/>
                <a:gd name="T27" fmla="*/ 197 h 1307"/>
                <a:gd name="T28" fmla="*/ 170 w 993"/>
                <a:gd name="T29" fmla="*/ 119 h 1307"/>
                <a:gd name="T30" fmla="*/ 96 w 993"/>
                <a:gd name="T31" fmla="*/ 99 h 1307"/>
                <a:gd name="T32" fmla="*/ 65 w 993"/>
                <a:gd name="T33" fmla="*/ 83 h 1307"/>
                <a:gd name="T34" fmla="*/ 82 w 993"/>
                <a:gd name="T35" fmla="*/ 62 h 1307"/>
                <a:gd name="T36" fmla="*/ 202 w 993"/>
                <a:gd name="T37" fmla="*/ 30 h 1307"/>
                <a:gd name="T38" fmla="*/ 415 w 993"/>
                <a:gd name="T39" fmla="*/ 0 h 1307"/>
                <a:gd name="T40" fmla="*/ 406 w 993"/>
                <a:gd name="T41" fmla="*/ 0 h 1307"/>
                <a:gd name="T42" fmla="*/ 202 w 993"/>
                <a:gd name="T43" fmla="*/ 27 h 1307"/>
                <a:gd name="T44" fmla="*/ 80 w 993"/>
                <a:gd name="T45" fmla="*/ 59 h 1307"/>
                <a:gd name="T46" fmla="*/ 62 w 993"/>
                <a:gd name="T47" fmla="*/ 85 h 1307"/>
                <a:gd name="T48" fmla="*/ 95 w 993"/>
                <a:gd name="T49" fmla="*/ 10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3" h="1307">
                  <a:moveTo>
                    <a:pt x="95" y="103"/>
                  </a:moveTo>
                  <a:cubicBezTo>
                    <a:pt x="118" y="111"/>
                    <a:pt x="144" y="117"/>
                    <a:pt x="170" y="123"/>
                  </a:cubicBezTo>
                  <a:cubicBezTo>
                    <a:pt x="274" y="145"/>
                    <a:pt x="393" y="171"/>
                    <a:pt x="524" y="202"/>
                  </a:cubicBezTo>
                  <a:cubicBezTo>
                    <a:pt x="589" y="218"/>
                    <a:pt x="657" y="237"/>
                    <a:pt x="726" y="263"/>
                  </a:cubicBezTo>
                  <a:cubicBezTo>
                    <a:pt x="793" y="290"/>
                    <a:pt x="866" y="322"/>
                    <a:pt x="919" y="380"/>
                  </a:cubicBezTo>
                  <a:cubicBezTo>
                    <a:pt x="974" y="437"/>
                    <a:pt x="987" y="533"/>
                    <a:pt x="939" y="603"/>
                  </a:cubicBezTo>
                  <a:cubicBezTo>
                    <a:pt x="896" y="676"/>
                    <a:pt x="833" y="737"/>
                    <a:pt x="767" y="796"/>
                  </a:cubicBezTo>
                  <a:cubicBezTo>
                    <a:pt x="548" y="982"/>
                    <a:pt x="284" y="1148"/>
                    <a:pt x="0" y="1307"/>
                  </a:cubicBezTo>
                  <a:cubicBezTo>
                    <a:pt x="62" y="1307"/>
                    <a:pt x="62" y="1307"/>
                    <a:pt x="62" y="1307"/>
                  </a:cubicBezTo>
                  <a:cubicBezTo>
                    <a:pt x="330" y="1150"/>
                    <a:pt x="560" y="987"/>
                    <a:pt x="777" y="802"/>
                  </a:cubicBezTo>
                  <a:cubicBezTo>
                    <a:pt x="843" y="743"/>
                    <a:pt x="901" y="680"/>
                    <a:pt x="944" y="606"/>
                  </a:cubicBezTo>
                  <a:cubicBezTo>
                    <a:pt x="993" y="534"/>
                    <a:pt x="979" y="434"/>
                    <a:pt x="923" y="376"/>
                  </a:cubicBezTo>
                  <a:cubicBezTo>
                    <a:pt x="868" y="317"/>
                    <a:pt x="796" y="285"/>
                    <a:pt x="728" y="258"/>
                  </a:cubicBezTo>
                  <a:cubicBezTo>
                    <a:pt x="659" y="232"/>
                    <a:pt x="591" y="213"/>
                    <a:pt x="525" y="197"/>
                  </a:cubicBezTo>
                  <a:cubicBezTo>
                    <a:pt x="394" y="166"/>
                    <a:pt x="275" y="141"/>
                    <a:pt x="170" y="119"/>
                  </a:cubicBezTo>
                  <a:cubicBezTo>
                    <a:pt x="144" y="113"/>
                    <a:pt x="119" y="107"/>
                    <a:pt x="96" y="99"/>
                  </a:cubicBezTo>
                  <a:cubicBezTo>
                    <a:pt x="85" y="95"/>
                    <a:pt x="72" y="91"/>
                    <a:pt x="65" y="83"/>
                  </a:cubicBezTo>
                  <a:cubicBezTo>
                    <a:pt x="57" y="74"/>
                    <a:pt x="73" y="66"/>
                    <a:pt x="82" y="62"/>
                  </a:cubicBezTo>
                  <a:cubicBezTo>
                    <a:pt x="124" y="44"/>
                    <a:pt x="165" y="38"/>
                    <a:pt x="202" y="30"/>
                  </a:cubicBezTo>
                  <a:cubicBezTo>
                    <a:pt x="309" y="11"/>
                    <a:pt x="382" y="3"/>
                    <a:pt x="415" y="0"/>
                  </a:cubicBezTo>
                  <a:cubicBezTo>
                    <a:pt x="406" y="0"/>
                    <a:pt x="406" y="0"/>
                    <a:pt x="406" y="0"/>
                  </a:cubicBezTo>
                  <a:cubicBezTo>
                    <a:pt x="370" y="3"/>
                    <a:pt x="300" y="10"/>
                    <a:pt x="202" y="27"/>
                  </a:cubicBezTo>
                  <a:cubicBezTo>
                    <a:pt x="165" y="35"/>
                    <a:pt x="123" y="41"/>
                    <a:pt x="80" y="59"/>
                  </a:cubicBezTo>
                  <a:cubicBezTo>
                    <a:pt x="72" y="63"/>
                    <a:pt x="52" y="71"/>
                    <a:pt x="62" y="85"/>
                  </a:cubicBezTo>
                  <a:cubicBezTo>
                    <a:pt x="71" y="95"/>
                    <a:pt x="83" y="98"/>
                    <a:pt x="95"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grpSp>
      <p:sp>
        <p:nvSpPr>
          <p:cNvPr id="9" name="Rectangle 1"/>
          <p:cNvSpPr/>
          <p:nvPr/>
        </p:nvSpPr>
        <p:spPr>
          <a:xfrm>
            <a:off x="0" y="0"/>
            <a:ext cx="12192000" cy="3273425"/>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9F9F9"/>
              </a:solidFill>
              <a:effectLst/>
              <a:uLnTx/>
              <a:uFillTx/>
              <a:latin typeface="Calibri"/>
              <a:ea typeface="+mn-ea"/>
              <a:cs typeface="+mn-cs"/>
            </a:endParaRPr>
          </a:p>
        </p:txBody>
      </p:sp>
      <p:sp>
        <p:nvSpPr>
          <p:cNvPr id="8198" name="Freeform 13"/>
          <p:cNvSpPr>
            <a:spLocks noEditPoints="1"/>
          </p:cNvSpPr>
          <p:nvPr/>
        </p:nvSpPr>
        <p:spPr bwMode="auto">
          <a:xfrm flipH="1">
            <a:off x="1816100" y="1327150"/>
            <a:ext cx="7627938" cy="1946275"/>
          </a:xfrm>
          <a:custGeom>
            <a:avLst/>
            <a:gdLst>
              <a:gd name="T0" fmla="*/ 2147483647 w 895"/>
              <a:gd name="T1" fmla="*/ 2147483647 h 228"/>
              <a:gd name="T2" fmla="*/ 2147483647 w 895"/>
              <a:gd name="T3" fmla="*/ 2147483647 h 228"/>
              <a:gd name="T4" fmla="*/ 2147483647 w 895"/>
              <a:gd name="T5" fmla="*/ 2147483647 h 228"/>
              <a:gd name="T6" fmla="*/ 2147483647 w 895"/>
              <a:gd name="T7" fmla="*/ 2147483647 h 228"/>
              <a:gd name="T8" fmla="*/ 2147483647 w 895"/>
              <a:gd name="T9" fmla="*/ 2147483647 h 228"/>
              <a:gd name="T10" fmla="*/ 2147483647 w 895"/>
              <a:gd name="T11" fmla="*/ 2147483647 h 228"/>
              <a:gd name="T12" fmla="*/ 2147483647 w 895"/>
              <a:gd name="T13" fmla="*/ 2147483647 h 228"/>
              <a:gd name="T14" fmla="*/ 2147483647 w 895"/>
              <a:gd name="T15" fmla="*/ 2147483647 h 228"/>
              <a:gd name="T16" fmla="*/ 2147483647 w 895"/>
              <a:gd name="T17" fmla="*/ 2147483647 h 228"/>
              <a:gd name="T18" fmla="*/ 2147483647 w 895"/>
              <a:gd name="T19" fmla="*/ 2147483647 h 228"/>
              <a:gd name="T20" fmla="*/ 2147483647 w 895"/>
              <a:gd name="T21" fmla="*/ 2147483647 h 228"/>
              <a:gd name="T22" fmla="*/ 2147483647 w 895"/>
              <a:gd name="T23" fmla="*/ 2147483647 h 228"/>
              <a:gd name="T24" fmla="*/ 2147483647 w 895"/>
              <a:gd name="T25" fmla="*/ 2147483647 h 228"/>
              <a:gd name="T26" fmla="*/ 2147483647 w 895"/>
              <a:gd name="T27" fmla="*/ 2147483647 h 228"/>
              <a:gd name="T28" fmla="*/ 2147483647 w 895"/>
              <a:gd name="T29" fmla="*/ 2147483647 h 228"/>
              <a:gd name="T30" fmla="*/ 2147483647 w 895"/>
              <a:gd name="T31" fmla="*/ 2147483647 h 228"/>
              <a:gd name="T32" fmla="*/ 2147483647 w 895"/>
              <a:gd name="T33" fmla="*/ 2147483647 h 228"/>
              <a:gd name="T34" fmla="*/ 2147483647 w 895"/>
              <a:gd name="T35" fmla="*/ 2147483647 h 228"/>
              <a:gd name="T36" fmla="*/ 2147483647 w 895"/>
              <a:gd name="T37" fmla="*/ 2147483647 h 228"/>
              <a:gd name="T38" fmla="*/ 2147483647 w 895"/>
              <a:gd name="T39" fmla="*/ 2147483647 h 228"/>
              <a:gd name="T40" fmla="*/ 2147483647 w 895"/>
              <a:gd name="T41" fmla="*/ 2147483647 h 228"/>
              <a:gd name="T42" fmla="*/ 2147483647 w 895"/>
              <a:gd name="T43" fmla="*/ 2147483647 h 228"/>
              <a:gd name="T44" fmla="*/ 2147483647 w 895"/>
              <a:gd name="T45" fmla="*/ 2147483647 h 228"/>
              <a:gd name="T46" fmla="*/ 2147483647 w 895"/>
              <a:gd name="T47" fmla="*/ 2147483647 h 228"/>
              <a:gd name="T48" fmla="*/ 2147483647 w 895"/>
              <a:gd name="T49" fmla="*/ 2147483647 h 228"/>
              <a:gd name="T50" fmla="*/ 2147483647 w 895"/>
              <a:gd name="T51" fmla="*/ 2147483647 h 228"/>
              <a:gd name="T52" fmla="*/ 2147483647 w 895"/>
              <a:gd name="T53" fmla="*/ 2147483647 h 228"/>
              <a:gd name="T54" fmla="*/ 2147483647 w 895"/>
              <a:gd name="T55" fmla="*/ 2147483647 h 228"/>
              <a:gd name="T56" fmla="*/ 2147483647 w 895"/>
              <a:gd name="T57" fmla="*/ 2147483647 h 228"/>
              <a:gd name="T58" fmla="*/ 2147483647 w 895"/>
              <a:gd name="T59" fmla="*/ 2147483647 h 228"/>
              <a:gd name="T60" fmla="*/ 2147483647 w 895"/>
              <a:gd name="T61" fmla="*/ 2147483647 h 228"/>
              <a:gd name="T62" fmla="*/ 2147483647 w 895"/>
              <a:gd name="T63" fmla="*/ 2147483647 h 228"/>
              <a:gd name="T64" fmla="*/ 2147483647 w 895"/>
              <a:gd name="T65" fmla="*/ 2147483647 h 228"/>
              <a:gd name="T66" fmla="*/ 2147483647 w 895"/>
              <a:gd name="T67" fmla="*/ 2147483647 h 228"/>
              <a:gd name="T68" fmla="*/ 2147483647 w 895"/>
              <a:gd name="T69" fmla="*/ 2147483647 h 228"/>
              <a:gd name="T70" fmla="*/ 2147483647 w 895"/>
              <a:gd name="T71" fmla="*/ 2147483647 h 228"/>
              <a:gd name="T72" fmla="*/ 2147483647 w 895"/>
              <a:gd name="T73" fmla="*/ 2147483647 h 228"/>
              <a:gd name="T74" fmla="*/ 2147483647 w 895"/>
              <a:gd name="T75" fmla="*/ 2147483647 h 228"/>
              <a:gd name="T76" fmla="*/ 2147483647 w 895"/>
              <a:gd name="T77" fmla="*/ 2147483647 h 228"/>
              <a:gd name="T78" fmla="*/ 2147483647 w 895"/>
              <a:gd name="T79" fmla="*/ 2147483647 h 228"/>
              <a:gd name="T80" fmla="*/ 2147483647 w 895"/>
              <a:gd name="T81" fmla="*/ 2147483647 h 228"/>
              <a:gd name="T82" fmla="*/ 2147483647 w 895"/>
              <a:gd name="T83" fmla="*/ 2147483647 h 228"/>
              <a:gd name="T84" fmla="*/ 2147483647 w 895"/>
              <a:gd name="T85" fmla="*/ 2147483647 h 228"/>
              <a:gd name="T86" fmla="*/ 2147483647 w 895"/>
              <a:gd name="T87" fmla="*/ 2147483647 h 228"/>
              <a:gd name="T88" fmla="*/ 2147483647 w 895"/>
              <a:gd name="T89" fmla="*/ 2147483647 h 228"/>
              <a:gd name="T90" fmla="*/ 2147483647 w 895"/>
              <a:gd name="T91" fmla="*/ 2147483647 h 228"/>
              <a:gd name="T92" fmla="*/ 2147483647 w 895"/>
              <a:gd name="T93" fmla="*/ 2147483647 h 228"/>
              <a:gd name="T94" fmla="*/ 2147483647 w 895"/>
              <a:gd name="T95" fmla="*/ 2147483647 h 228"/>
              <a:gd name="T96" fmla="*/ 2147483647 w 895"/>
              <a:gd name="T97" fmla="*/ 2147483647 h 228"/>
              <a:gd name="T98" fmla="*/ 2147483647 w 895"/>
              <a:gd name="T99" fmla="*/ 2147483647 h 228"/>
              <a:gd name="T100" fmla="*/ 2147483647 w 895"/>
              <a:gd name="T101" fmla="*/ 2147483647 h 228"/>
              <a:gd name="T102" fmla="*/ 2147483647 w 895"/>
              <a:gd name="T103" fmla="*/ 2147483647 h 228"/>
              <a:gd name="T104" fmla="*/ 2147483647 w 895"/>
              <a:gd name="T105" fmla="*/ 2147483647 h 228"/>
              <a:gd name="T106" fmla="*/ 2147483647 w 895"/>
              <a:gd name="T107" fmla="*/ 2147483647 h 228"/>
              <a:gd name="T108" fmla="*/ 2147483647 w 895"/>
              <a:gd name="T109" fmla="*/ 2147483647 h 228"/>
              <a:gd name="T110" fmla="*/ 2147483647 w 895"/>
              <a:gd name="T111" fmla="*/ 2147483647 h 228"/>
              <a:gd name="T112" fmla="*/ 2147483647 w 895"/>
              <a:gd name="T113" fmla="*/ 2147483647 h 228"/>
              <a:gd name="T114" fmla="*/ 2147483647 w 895"/>
              <a:gd name="T115" fmla="*/ 2147483647 h 228"/>
              <a:gd name="T116" fmla="*/ 2147483647 w 895"/>
              <a:gd name="T117" fmla="*/ 2147483647 h 228"/>
              <a:gd name="T118" fmla="*/ 2147483647 w 895"/>
              <a:gd name="T119" fmla="*/ 2147483647 h 228"/>
              <a:gd name="T120" fmla="*/ 2147483647 w 895"/>
              <a:gd name="T121" fmla="*/ 2147483647 h 228"/>
              <a:gd name="T122" fmla="*/ 2147483647 w 895"/>
              <a:gd name="T123" fmla="*/ 2147483647 h 2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95" h="228">
                <a:moveTo>
                  <a:pt x="868" y="189"/>
                </a:moveTo>
                <a:cubicBezTo>
                  <a:pt x="868" y="187"/>
                  <a:pt x="868" y="187"/>
                  <a:pt x="868" y="187"/>
                </a:cubicBezTo>
                <a:cubicBezTo>
                  <a:pt x="872" y="187"/>
                  <a:pt x="872" y="187"/>
                  <a:pt x="872" y="187"/>
                </a:cubicBezTo>
                <a:cubicBezTo>
                  <a:pt x="872" y="186"/>
                  <a:pt x="872" y="186"/>
                  <a:pt x="872" y="186"/>
                </a:cubicBezTo>
                <a:cubicBezTo>
                  <a:pt x="868" y="185"/>
                  <a:pt x="868" y="185"/>
                  <a:pt x="868" y="185"/>
                </a:cubicBezTo>
                <a:cubicBezTo>
                  <a:pt x="868" y="185"/>
                  <a:pt x="868" y="185"/>
                  <a:pt x="868" y="185"/>
                </a:cubicBezTo>
                <a:cubicBezTo>
                  <a:pt x="868" y="183"/>
                  <a:pt x="868" y="183"/>
                  <a:pt x="868" y="183"/>
                </a:cubicBezTo>
                <a:cubicBezTo>
                  <a:pt x="873" y="181"/>
                  <a:pt x="873" y="181"/>
                  <a:pt x="873" y="181"/>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78"/>
                  <a:pt x="872" y="178"/>
                  <a:pt x="872" y="178"/>
                </a:cubicBezTo>
                <a:cubicBezTo>
                  <a:pt x="873" y="178"/>
                  <a:pt x="873" y="178"/>
                  <a:pt x="873" y="178"/>
                </a:cubicBezTo>
                <a:cubicBezTo>
                  <a:pt x="875" y="178"/>
                  <a:pt x="875" y="178"/>
                  <a:pt x="875" y="178"/>
                </a:cubicBezTo>
                <a:cubicBezTo>
                  <a:pt x="875" y="176"/>
                  <a:pt x="875" y="176"/>
                  <a:pt x="875" y="176"/>
                </a:cubicBezTo>
                <a:cubicBezTo>
                  <a:pt x="875" y="176"/>
                  <a:pt x="875" y="176"/>
                  <a:pt x="875" y="176"/>
                </a:cubicBezTo>
                <a:cubicBezTo>
                  <a:pt x="875" y="176"/>
                  <a:pt x="875" y="176"/>
                  <a:pt x="875"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5"/>
                  <a:pt x="874" y="175"/>
                  <a:pt x="874" y="175"/>
                </a:cubicBezTo>
                <a:cubicBezTo>
                  <a:pt x="873" y="175"/>
                  <a:pt x="873" y="175"/>
                  <a:pt x="873" y="175"/>
                </a:cubicBezTo>
                <a:cubicBezTo>
                  <a:pt x="873" y="175"/>
                  <a:pt x="873" y="175"/>
                  <a:pt x="873" y="175"/>
                </a:cubicBezTo>
                <a:cubicBezTo>
                  <a:pt x="873" y="174"/>
                  <a:pt x="873" y="174"/>
                  <a:pt x="873" y="174"/>
                </a:cubicBezTo>
                <a:cubicBezTo>
                  <a:pt x="872" y="174"/>
                  <a:pt x="872" y="174"/>
                  <a:pt x="872" y="174"/>
                </a:cubicBezTo>
                <a:cubicBezTo>
                  <a:pt x="872" y="173"/>
                  <a:pt x="872" y="173"/>
                  <a:pt x="872" y="173"/>
                </a:cubicBezTo>
                <a:cubicBezTo>
                  <a:pt x="872" y="172"/>
                  <a:pt x="872" y="172"/>
                  <a:pt x="872" y="172"/>
                </a:cubicBezTo>
                <a:cubicBezTo>
                  <a:pt x="870" y="172"/>
                  <a:pt x="870" y="172"/>
                  <a:pt x="870" y="172"/>
                </a:cubicBezTo>
                <a:cubicBezTo>
                  <a:pt x="870" y="172"/>
                  <a:pt x="870" y="172"/>
                  <a:pt x="870" y="172"/>
                </a:cubicBezTo>
                <a:cubicBezTo>
                  <a:pt x="870" y="171"/>
                  <a:pt x="870" y="171"/>
                  <a:pt x="870" y="171"/>
                </a:cubicBezTo>
                <a:cubicBezTo>
                  <a:pt x="869" y="171"/>
                  <a:pt x="869" y="171"/>
                  <a:pt x="869" y="171"/>
                </a:cubicBezTo>
                <a:cubicBezTo>
                  <a:pt x="867" y="172"/>
                  <a:pt x="867" y="172"/>
                  <a:pt x="867" y="172"/>
                </a:cubicBezTo>
                <a:cubicBezTo>
                  <a:pt x="864" y="172"/>
                  <a:pt x="864" y="172"/>
                  <a:pt x="864" y="172"/>
                </a:cubicBezTo>
                <a:cubicBezTo>
                  <a:pt x="863" y="172"/>
                  <a:pt x="863" y="172"/>
                  <a:pt x="863" y="172"/>
                </a:cubicBezTo>
                <a:cubicBezTo>
                  <a:pt x="859" y="171"/>
                  <a:pt x="859" y="171"/>
                  <a:pt x="859" y="171"/>
                </a:cubicBezTo>
                <a:cubicBezTo>
                  <a:pt x="857" y="171"/>
                  <a:pt x="857" y="171"/>
                  <a:pt x="857" y="171"/>
                </a:cubicBezTo>
                <a:cubicBezTo>
                  <a:pt x="856" y="171"/>
                  <a:pt x="856" y="171"/>
                  <a:pt x="856" y="171"/>
                </a:cubicBezTo>
                <a:cubicBezTo>
                  <a:pt x="852" y="170"/>
                  <a:pt x="852" y="170"/>
                  <a:pt x="852" y="170"/>
                </a:cubicBezTo>
                <a:cubicBezTo>
                  <a:pt x="850" y="170"/>
                  <a:pt x="850" y="170"/>
                  <a:pt x="850" y="170"/>
                </a:cubicBezTo>
                <a:cubicBezTo>
                  <a:pt x="849" y="170"/>
                  <a:pt x="849" y="170"/>
                  <a:pt x="849" y="170"/>
                </a:cubicBezTo>
                <a:cubicBezTo>
                  <a:pt x="846" y="169"/>
                  <a:pt x="846" y="169"/>
                  <a:pt x="846" y="169"/>
                </a:cubicBezTo>
                <a:cubicBezTo>
                  <a:pt x="845" y="168"/>
                  <a:pt x="845" y="168"/>
                  <a:pt x="845" y="168"/>
                </a:cubicBezTo>
                <a:cubicBezTo>
                  <a:pt x="844" y="168"/>
                  <a:pt x="844" y="168"/>
                  <a:pt x="844" y="168"/>
                </a:cubicBezTo>
                <a:cubicBezTo>
                  <a:pt x="842" y="167"/>
                  <a:pt x="842" y="167"/>
                  <a:pt x="842" y="167"/>
                </a:cubicBezTo>
                <a:cubicBezTo>
                  <a:pt x="842" y="167"/>
                  <a:pt x="842" y="167"/>
                  <a:pt x="842" y="167"/>
                </a:cubicBezTo>
                <a:cubicBezTo>
                  <a:pt x="841" y="166"/>
                  <a:pt x="841" y="166"/>
                  <a:pt x="841" y="166"/>
                </a:cubicBezTo>
                <a:cubicBezTo>
                  <a:pt x="838" y="165"/>
                  <a:pt x="838" y="165"/>
                  <a:pt x="838" y="165"/>
                </a:cubicBezTo>
                <a:cubicBezTo>
                  <a:pt x="838" y="165"/>
                  <a:pt x="838" y="165"/>
                  <a:pt x="838" y="165"/>
                </a:cubicBezTo>
                <a:cubicBezTo>
                  <a:pt x="838" y="163"/>
                  <a:pt x="838" y="163"/>
                  <a:pt x="838" y="163"/>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1"/>
                  <a:pt x="837" y="161"/>
                  <a:pt x="837" y="161"/>
                </a:cubicBezTo>
                <a:cubicBezTo>
                  <a:pt x="837" y="161"/>
                  <a:pt x="837" y="161"/>
                  <a:pt x="837"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2"/>
                  <a:pt x="834" y="162"/>
                  <a:pt x="834"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2" y="163"/>
                  <a:pt x="832" y="163"/>
                  <a:pt x="832" y="163"/>
                </a:cubicBezTo>
                <a:cubicBezTo>
                  <a:pt x="833" y="165"/>
                  <a:pt x="833" y="165"/>
                  <a:pt x="833" y="165"/>
                </a:cubicBezTo>
                <a:cubicBezTo>
                  <a:pt x="831" y="166"/>
                  <a:pt x="831" y="166"/>
                  <a:pt x="831" y="166"/>
                </a:cubicBezTo>
                <a:cubicBezTo>
                  <a:pt x="830" y="166"/>
                  <a:pt x="830" y="166"/>
                  <a:pt x="830" y="166"/>
                </a:cubicBezTo>
                <a:cubicBezTo>
                  <a:pt x="828" y="167"/>
                  <a:pt x="828" y="167"/>
                  <a:pt x="828" y="167"/>
                </a:cubicBezTo>
                <a:cubicBezTo>
                  <a:pt x="826" y="168"/>
                  <a:pt x="826" y="168"/>
                  <a:pt x="826" y="168"/>
                </a:cubicBezTo>
                <a:cubicBezTo>
                  <a:pt x="825" y="169"/>
                  <a:pt x="825" y="169"/>
                  <a:pt x="825" y="169"/>
                </a:cubicBezTo>
                <a:cubicBezTo>
                  <a:pt x="823" y="169"/>
                  <a:pt x="823" y="169"/>
                  <a:pt x="823" y="169"/>
                </a:cubicBezTo>
                <a:cubicBezTo>
                  <a:pt x="820" y="170"/>
                  <a:pt x="820" y="170"/>
                  <a:pt x="820" y="170"/>
                </a:cubicBezTo>
                <a:cubicBezTo>
                  <a:pt x="819" y="170"/>
                  <a:pt x="819" y="170"/>
                  <a:pt x="819" y="170"/>
                </a:cubicBezTo>
                <a:cubicBezTo>
                  <a:pt x="817" y="171"/>
                  <a:pt x="817" y="171"/>
                  <a:pt x="817" y="171"/>
                </a:cubicBezTo>
                <a:cubicBezTo>
                  <a:pt x="814" y="172"/>
                  <a:pt x="814" y="172"/>
                  <a:pt x="814" y="172"/>
                </a:cubicBezTo>
                <a:cubicBezTo>
                  <a:pt x="813" y="172"/>
                  <a:pt x="813" y="172"/>
                  <a:pt x="813" y="172"/>
                </a:cubicBezTo>
                <a:cubicBezTo>
                  <a:pt x="810" y="172"/>
                  <a:pt x="810" y="172"/>
                  <a:pt x="810" y="172"/>
                </a:cubicBezTo>
                <a:cubicBezTo>
                  <a:pt x="806" y="172"/>
                  <a:pt x="806" y="172"/>
                  <a:pt x="806" y="172"/>
                </a:cubicBezTo>
                <a:cubicBezTo>
                  <a:pt x="805" y="172"/>
                  <a:pt x="805" y="172"/>
                  <a:pt x="805" y="172"/>
                </a:cubicBezTo>
                <a:cubicBezTo>
                  <a:pt x="802" y="172"/>
                  <a:pt x="802" y="172"/>
                  <a:pt x="802" y="172"/>
                </a:cubicBezTo>
                <a:cubicBezTo>
                  <a:pt x="800" y="172"/>
                  <a:pt x="800" y="172"/>
                  <a:pt x="800" y="172"/>
                </a:cubicBezTo>
                <a:cubicBezTo>
                  <a:pt x="799" y="172"/>
                  <a:pt x="799" y="172"/>
                  <a:pt x="799" y="172"/>
                </a:cubicBezTo>
                <a:cubicBezTo>
                  <a:pt x="799" y="173"/>
                  <a:pt x="799" y="173"/>
                  <a:pt x="799" y="173"/>
                </a:cubicBezTo>
                <a:cubicBezTo>
                  <a:pt x="799" y="173"/>
                  <a:pt x="799" y="173"/>
                  <a:pt x="799" y="173"/>
                </a:cubicBezTo>
                <a:cubicBezTo>
                  <a:pt x="798" y="173"/>
                  <a:pt x="798" y="173"/>
                  <a:pt x="798" y="173"/>
                </a:cubicBezTo>
                <a:cubicBezTo>
                  <a:pt x="798" y="174"/>
                  <a:pt x="798" y="174"/>
                  <a:pt x="798" y="174"/>
                </a:cubicBezTo>
                <a:cubicBezTo>
                  <a:pt x="798" y="175"/>
                  <a:pt x="798" y="175"/>
                  <a:pt x="798" y="175"/>
                </a:cubicBezTo>
                <a:cubicBezTo>
                  <a:pt x="798" y="175"/>
                  <a:pt x="798" y="175"/>
                  <a:pt x="798" y="175"/>
                </a:cubicBezTo>
                <a:cubicBezTo>
                  <a:pt x="798" y="175"/>
                  <a:pt x="798" y="175"/>
                  <a:pt x="798" y="175"/>
                </a:cubicBezTo>
                <a:cubicBezTo>
                  <a:pt x="798" y="176"/>
                  <a:pt x="798" y="176"/>
                  <a:pt x="798" y="176"/>
                </a:cubicBezTo>
                <a:cubicBezTo>
                  <a:pt x="798" y="176"/>
                  <a:pt x="798" y="176"/>
                  <a:pt x="798" y="176"/>
                </a:cubicBezTo>
                <a:cubicBezTo>
                  <a:pt x="798" y="176"/>
                  <a:pt x="798" y="176"/>
                  <a:pt x="798" y="176"/>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9"/>
                  <a:pt x="798" y="179"/>
                  <a:pt x="798" y="179"/>
                </a:cubicBezTo>
                <a:cubicBezTo>
                  <a:pt x="800" y="179"/>
                  <a:pt x="800" y="179"/>
                  <a:pt x="800" y="179"/>
                </a:cubicBezTo>
                <a:cubicBezTo>
                  <a:pt x="800" y="179"/>
                  <a:pt x="800" y="179"/>
                  <a:pt x="800" y="179"/>
                </a:cubicBezTo>
                <a:cubicBezTo>
                  <a:pt x="800" y="179"/>
                  <a:pt x="800" y="179"/>
                  <a:pt x="800" y="179"/>
                </a:cubicBezTo>
                <a:cubicBezTo>
                  <a:pt x="800" y="179"/>
                  <a:pt x="800" y="179"/>
                  <a:pt x="800" y="179"/>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1"/>
                  <a:pt x="800" y="181"/>
                  <a:pt x="800" y="181"/>
                </a:cubicBezTo>
                <a:cubicBezTo>
                  <a:pt x="800" y="181"/>
                  <a:pt x="800" y="181"/>
                  <a:pt x="800" y="181"/>
                </a:cubicBezTo>
                <a:cubicBezTo>
                  <a:pt x="800" y="181"/>
                  <a:pt x="800" y="181"/>
                  <a:pt x="800" y="181"/>
                </a:cubicBezTo>
                <a:cubicBezTo>
                  <a:pt x="799" y="181"/>
                  <a:pt x="799" y="181"/>
                  <a:pt x="799" y="181"/>
                </a:cubicBezTo>
                <a:cubicBezTo>
                  <a:pt x="804" y="184"/>
                  <a:pt x="804" y="184"/>
                  <a:pt x="804" y="184"/>
                </a:cubicBezTo>
                <a:cubicBezTo>
                  <a:pt x="804" y="185"/>
                  <a:pt x="804" y="185"/>
                  <a:pt x="804" y="185"/>
                </a:cubicBezTo>
                <a:cubicBezTo>
                  <a:pt x="804" y="185"/>
                  <a:pt x="804" y="185"/>
                  <a:pt x="804" y="185"/>
                </a:cubicBezTo>
                <a:cubicBezTo>
                  <a:pt x="801" y="185"/>
                  <a:pt x="801" y="185"/>
                  <a:pt x="801" y="185"/>
                </a:cubicBezTo>
                <a:cubicBezTo>
                  <a:pt x="801" y="186"/>
                  <a:pt x="801" y="186"/>
                  <a:pt x="801" y="186"/>
                </a:cubicBezTo>
                <a:cubicBezTo>
                  <a:pt x="796" y="188"/>
                  <a:pt x="796" y="188"/>
                  <a:pt x="796" y="188"/>
                </a:cubicBezTo>
                <a:cubicBezTo>
                  <a:pt x="795" y="188"/>
                  <a:pt x="795" y="188"/>
                  <a:pt x="795" y="188"/>
                </a:cubicBezTo>
                <a:cubicBezTo>
                  <a:pt x="795" y="188"/>
                  <a:pt x="795" y="188"/>
                  <a:pt x="795" y="188"/>
                </a:cubicBezTo>
                <a:cubicBezTo>
                  <a:pt x="795" y="188"/>
                  <a:pt x="795" y="188"/>
                  <a:pt x="795" y="188"/>
                </a:cubicBezTo>
                <a:cubicBezTo>
                  <a:pt x="794" y="188"/>
                  <a:pt x="794" y="188"/>
                  <a:pt x="794" y="188"/>
                </a:cubicBezTo>
                <a:cubicBezTo>
                  <a:pt x="794" y="188"/>
                  <a:pt x="794" y="188"/>
                  <a:pt x="794" y="188"/>
                </a:cubicBezTo>
                <a:cubicBezTo>
                  <a:pt x="791" y="189"/>
                  <a:pt x="791" y="189"/>
                  <a:pt x="791" y="189"/>
                </a:cubicBezTo>
                <a:cubicBezTo>
                  <a:pt x="783" y="189"/>
                  <a:pt x="783" y="189"/>
                  <a:pt x="783" y="189"/>
                </a:cubicBezTo>
                <a:cubicBezTo>
                  <a:pt x="783" y="189"/>
                  <a:pt x="783" y="189"/>
                  <a:pt x="783" y="189"/>
                </a:cubicBezTo>
                <a:cubicBezTo>
                  <a:pt x="783" y="177"/>
                  <a:pt x="783" y="177"/>
                  <a:pt x="783" y="177"/>
                </a:cubicBezTo>
                <a:cubicBezTo>
                  <a:pt x="780" y="173"/>
                  <a:pt x="780" y="173"/>
                  <a:pt x="780" y="173"/>
                </a:cubicBezTo>
                <a:cubicBezTo>
                  <a:pt x="780" y="161"/>
                  <a:pt x="780" y="161"/>
                  <a:pt x="780" y="161"/>
                </a:cubicBezTo>
                <a:cubicBezTo>
                  <a:pt x="777" y="158"/>
                  <a:pt x="777" y="158"/>
                  <a:pt x="777" y="158"/>
                </a:cubicBezTo>
                <a:cubicBezTo>
                  <a:pt x="777" y="149"/>
                  <a:pt x="777" y="149"/>
                  <a:pt x="777" y="149"/>
                </a:cubicBezTo>
                <a:cubicBezTo>
                  <a:pt x="772" y="145"/>
                  <a:pt x="772" y="145"/>
                  <a:pt x="772" y="145"/>
                </a:cubicBezTo>
                <a:cubicBezTo>
                  <a:pt x="772" y="145"/>
                  <a:pt x="772" y="145"/>
                  <a:pt x="772" y="145"/>
                </a:cubicBezTo>
                <a:cubicBezTo>
                  <a:pt x="772" y="145"/>
                  <a:pt x="772" y="145"/>
                  <a:pt x="772" y="145"/>
                </a:cubicBezTo>
                <a:cubicBezTo>
                  <a:pt x="772" y="143"/>
                  <a:pt x="772" y="143"/>
                  <a:pt x="772" y="143"/>
                </a:cubicBezTo>
                <a:cubicBezTo>
                  <a:pt x="765" y="150"/>
                  <a:pt x="765" y="150"/>
                  <a:pt x="765" y="150"/>
                </a:cubicBezTo>
                <a:cubicBezTo>
                  <a:pt x="765" y="152"/>
                  <a:pt x="765" y="152"/>
                  <a:pt x="765" y="152"/>
                </a:cubicBezTo>
                <a:cubicBezTo>
                  <a:pt x="765" y="154"/>
                  <a:pt x="765" y="154"/>
                  <a:pt x="765" y="154"/>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0" y="163"/>
                  <a:pt x="760" y="163"/>
                  <a:pt x="760" y="163"/>
                </a:cubicBezTo>
                <a:cubicBezTo>
                  <a:pt x="760" y="171"/>
                  <a:pt x="760" y="171"/>
                  <a:pt x="760" y="171"/>
                </a:cubicBezTo>
                <a:cubicBezTo>
                  <a:pt x="756" y="175"/>
                  <a:pt x="756" y="175"/>
                  <a:pt x="756" y="175"/>
                </a:cubicBezTo>
                <a:cubicBezTo>
                  <a:pt x="756" y="132"/>
                  <a:pt x="756" y="132"/>
                  <a:pt x="756" y="132"/>
                </a:cubicBezTo>
                <a:cubicBezTo>
                  <a:pt x="748" y="132"/>
                  <a:pt x="748" y="132"/>
                  <a:pt x="748" y="132"/>
                </a:cubicBezTo>
                <a:cubicBezTo>
                  <a:pt x="748" y="132"/>
                  <a:pt x="748" y="132"/>
                  <a:pt x="748" y="132"/>
                </a:cubicBezTo>
                <a:cubicBezTo>
                  <a:pt x="741" y="132"/>
                  <a:pt x="741" y="132"/>
                  <a:pt x="741" y="132"/>
                </a:cubicBezTo>
                <a:cubicBezTo>
                  <a:pt x="741" y="133"/>
                  <a:pt x="741" y="133"/>
                  <a:pt x="741" y="133"/>
                </a:cubicBezTo>
                <a:cubicBezTo>
                  <a:pt x="735" y="133"/>
                  <a:pt x="735" y="133"/>
                  <a:pt x="735" y="133"/>
                </a:cubicBezTo>
                <a:cubicBezTo>
                  <a:pt x="734" y="137"/>
                  <a:pt x="734" y="137"/>
                  <a:pt x="734" y="137"/>
                </a:cubicBezTo>
                <a:cubicBezTo>
                  <a:pt x="734" y="137"/>
                  <a:pt x="734" y="137"/>
                  <a:pt x="734" y="137"/>
                </a:cubicBezTo>
                <a:cubicBezTo>
                  <a:pt x="734" y="137"/>
                  <a:pt x="734" y="137"/>
                  <a:pt x="734" y="137"/>
                </a:cubicBezTo>
                <a:cubicBezTo>
                  <a:pt x="734" y="189"/>
                  <a:pt x="734" y="189"/>
                  <a:pt x="734" y="189"/>
                </a:cubicBezTo>
                <a:cubicBezTo>
                  <a:pt x="715" y="189"/>
                  <a:pt x="715" y="189"/>
                  <a:pt x="715" y="189"/>
                </a:cubicBezTo>
                <a:cubicBezTo>
                  <a:pt x="715" y="136"/>
                  <a:pt x="715" y="136"/>
                  <a:pt x="715" y="136"/>
                </a:cubicBezTo>
                <a:cubicBezTo>
                  <a:pt x="714" y="131"/>
                  <a:pt x="714" y="131"/>
                  <a:pt x="714" y="131"/>
                </a:cubicBezTo>
                <a:cubicBezTo>
                  <a:pt x="714" y="130"/>
                  <a:pt x="714" y="130"/>
                  <a:pt x="714" y="130"/>
                </a:cubicBezTo>
                <a:cubicBezTo>
                  <a:pt x="714" y="130"/>
                  <a:pt x="714" y="130"/>
                  <a:pt x="714" y="130"/>
                </a:cubicBezTo>
                <a:cubicBezTo>
                  <a:pt x="714" y="129"/>
                  <a:pt x="714" y="129"/>
                  <a:pt x="714" y="129"/>
                </a:cubicBezTo>
                <a:cubicBezTo>
                  <a:pt x="713" y="129"/>
                  <a:pt x="713" y="129"/>
                  <a:pt x="713" y="129"/>
                </a:cubicBezTo>
                <a:cubicBezTo>
                  <a:pt x="712" y="129"/>
                  <a:pt x="712" y="129"/>
                  <a:pt x="712" y="129"/>
                </a:cubicBezTo>
                <a:cubicBezTo>
                  <a:pt x="711" y="130"/>
                  <a:pt x="711" y="130"/>
                  <a:pt x="711" y="130"/>
                </a:cubicBezTo>
                <a:cubicBezTo>
                  <a:pt x="708" y="130"/>
                  <a:pt x="708" y="130"/>
                  <a:pt x="708" y="130"/>
                </a:cubicBezTo>
                <a:cubicBezTo>
                  <a:pt x="708" y="130"/>
                  <a:pt x="708" y="130"/>
                  <a:pt x="708" y="130"/>
                </a:cubicBezTo>
                <a:cubicBezTo>
                  <a:pt x="699" y="130"/>
                  <a:pt x="699" y="130"/>
                  <a:pt x="699" y="130"/>
                </a:cubicBezTo>
                <a:cubicBezTo>
                  <a:pt x="699" y="130"/>
                  <a:pt x="699" y="130"/>
                  <a:pt x="699" y="130"/>
                </a:cubicBezTo>
                <a:cubicBezTo>
                  <a:pt x="692" y="130"/>
                  <a:pt x="692" y="130"/>
                  <a:pt x="692" y="130"/>
                </a:cubicBezTo>
                <a:cubicBezTo>
                  <a:pt x="691" y="186"/>
                  <a:pt x="691" y="186"/>
                  <a:pt x="691" y="186"/>
                </a:cubicBezTo>
                <a:cubicBezTo>
                  <a:pt x="691" y="186"/>
                  <a:pt x="691" y="186"/>
                  <a:pt x="691" y="186"/>
                </a:cubicBezTo>
                <a:cubicBezTo>
                  <a:pt x="690" y="186"/>
                  <a:pt x="690" y="186"/>
                  <a:pt x="690" y="186"/>
                </a:cubicBezTo>
                <a:cubicBezTo>
                  <a:pt x="688" y="186"/>
                  <a:pt x="688" y="186"/>
                  <a:pt x="688" y="186"/>
                </a:cubicBezTo>
                <a:cubicBezTo>
                  <a:pt x="688" y="179"/>
                  <a:pt x="688" y="179"/>
                  <a:pt x="688" y="179"/>
                </a:cubicBezTo>
                <a:cubicBezTo>
                  <a:pt x="688" y="158"/>
                  <a:pt x="688" y="158"/>
                  <a:pt x="688" y="158"/>
                </a:cubicBezTo>
                <a:cubicBezTo>
                  <a:pt x="688" y="156"/>
                  <a:pt x="688" y="156"/>
                  <a:pt x="688" y="156"/>
                </a:cubicBezTo>
                <a:cubicBezTo>
                  <a:pt x="667" y="156"/>
                  <a:pt x="667" y="156"/>
                  <a:pt x="667" y="156"/>
                </a:cubicBezTo>
                <a:cubicBezTo>
                  <a:pt x="666" y="157"/>
                  <a:pt x="666" y="157"/>
                  <a:pt x="666" y="157"/>
                </a:cubicBezTo>
                <a:cubicBezTo>
                  <a:pt x="666" y="158"/>
                  <a:pt x="666" y="158"/>
                  <a:pt x="666" y="158"/>
                </a:cubicBezTo>
                <a:cubicBezTo>
                  <a:pt x="661" y="158"/>
                  <a:pt x="661" y="158"/>
                  <a:pt x="661" y="158"/>
                </a:cubicBezTo>
                <a:cubicBezTo>
                  <a:pt x="661" y="157"/>
                  <a:pt x="661" y="157"/>
                  <a:pt x="661" y="157"/>
                </a:cubicBezTo>
                <a:cubicBezTo>
                  <a:pt x="659" y="157"/>
                  <a:pt x="659" y="157"/>
                  <a:pt x="659" y="157"/>
                </a:cubicBezTo>
                <a:cubicBezTo>
                  <a:pt x="659" y="158"/>
                  <a:pt x="659" y="158"/>
                  <a:pt x="659" y="158"/>
                </a:cubicBezTo>
                <a:cubicBezTo>
                  <a:pt x="659" y="158"/>
                  <a:pt x="659" y="158"/>
                  <a:pt x="659" y="158"/>
                </a:cubicBezTo>
                <a:cubicBezTo>
                  <a:pt x="658" y="158"/>
                  <a:pt x="658" y="158"/>
                  <a:pt x="658" y="158"/>
                </a:cubicBezTo>
                <a:cubicBezTo>
                  <a:pt x="658" y="156"/>
                  <a:pt x="658" y="156"/>
                  <a:pt x="658" y="156"/>
                </a:cubicBezTo>
                <a:cubicBezTo>
                  <a:pt x="658" y="156"/>
                  <a:pt x="658" y="156"/>
                  <a:pt x="658" y="156"/>
                </a:cubicBezTo>
                <a:cubicBezTo>
                  <a:pt x="658" y="155"/>
                  <a:pt x="658" y="155"/>
                  <a:pt x="658" y="155"/>
                </a:cubicBezTo>
                <a:cubicBezTo>
                  <a:pt x="656" y="155"/>
                  <a:pt x="656" y="155"/>
                  <a:pt x="656" y="155"/>
                </a:cubicBezTo>
                <a:cubicBezTo>
                  <a:pt x="656" y="155"/>
                  <a:pt x="656" y="155"/>
                  <a:pt x="656" y="155"/>
                </a:cubicBezTo>
                <a:cubicBezTo>
                  <a:pt x="656" y="156"/>
                  <a:pt x="656" y="156"/>
                  <a:pt x="656" y="156"/>
                </a:cubicBezTo>
                <a:cubicBezTo>
                  <a:pt x="656" y="156"/>
                  <a:pt x="656" y="156"/>
                  <a:pt x="656" y="156"/>
                </a:cubicBezTo>
                <a:cubicBezTo>
                  <a:pt x="656" y="156"/>
                  <a:pt x="656" y="156"/>
                  <a:pt x="656" y="156"/>
                </a:cubicBezTo>
                <a:cubicBezTo>
                  <a:pt x="656" y="158"/>
                  <a:pt x="656" y="158"/>
                  <a:pt x="656" y="158"/>
                </a:cubicBezTo>
                <a:cubicBezTo>
                  <a:pt x="652" y="158"/>
                  <a:pt x="652" y="158"/>
                  <a:pt x="652" y="158"/>
                </a:cubicBezTo>
                <a:cubicBezTo>
                  <a:pt x="650" y="158"/>
                  <a:pt x="650" y="158"/>
                  <a:pt x="650" y="158"/>
                </a:cubicBezTo>
                <a:cubicBezTo>
                  <a:pt x="649" y="158"/>
                  <a:pt x="649" y="158"/>
                  <a:pt x="649" y="158"/>
                </a:cubicBezTo>
                <a:cubicBezTo>
                  <a:pt x="649" y="157"/>
                  <a:pt x="649" y="157"/>
                  <a:pt x="649" y="157"/>
                </a:cubicBezTo>
                <a:cubicBezTo>
                  <a:pt x="649" y="157"/>
                  <a:pt x="649" y="157"/>
                  <a:pt x="649" y="157"/>
                </a:cubicBezTo>
                <a:cubicBezTo>
                  <a:pt x="648" y="156"/>
                  <a:pt x="648" y="156"/>
                  <a:pt x="648" y="156"/>
                </a:cubicBezTo>
                <a:cubicBezTo>
                  <a:pt x="648" y="155"/>
                  <a:pt x="648" y="155"/>
                  <a:pt x="648" y="155"/>
                </a:cubicBezTo>
                <a:cubicBezTo>
                  <a:pt x="647" y="154"/>
                  <a:pt x="647" y="154"/>
                  <a:pt x="647" y="154"/>
                </a:cubicBezTo>
                <a:cubicBezTo>
                  <a:pt x="646" y="154"/>
                  <a:pt x="646" y="154"/>
                  <a:pt x="646" y="154"/>
                </a:cubicBezTo>
                <a:cubicBezTo>
                  <a:pt x="645" y="154"/>
                  <a:pt x="645" y="154"/>
                  <a:pt x="645" y="154"/>
                </a:cubicBezTo>
                <a:cubicBezTo>
                  <a:pt x="645" y="154"/>
                  <a:pt x="645" y="154"/>
                  <a:pt x="645" y="154"/>
                </a:cubicBezTo>
                <a:cubicBezTo>
                  <a:pt x="645" y="154"/>
                  <a:pt x="645" y="154"/>
                  <a:pt x="645" y="154"/>
                </a:cubicBezTo>
                <a:cubicBezTo>
                  <a:pt x="645" y="154"/>
                  <a:pt x="645" y="154"/>
                  <a:pt x="645" y="154"/>
                </a:cubicBezTo>
                <a:cubicBezTo>
                  <a:pt x="644" y="154"/>
                  <a:pt x="644" y="154"/>
                  <a:pt x="644" y="154"/>
                </a:cubicBezTo>
                <a:cubicBezTo>
                  <a:pt x="643" y="154"/>
                  <a:pt x="643" y="154"/>
                  <a:pt x="643" y="154"/>
                </a:cubicBezTo>
                <a:cubicBezTo>
                  <a:pt x="643" y="154"/>
                  <a:pt x="643" y="154"/>
                  <a:pt x="643" y="154"/>
                </a:cubicBezTo>
                <a:cubicBezTo>
                  <a:pt x="643" y="154"/>
                  <a:pt x="643" y="154"/>
                  <a:pt x="643" y="154"/>
                </a:cubicBezTo>
                <a:cubicBezTo>
                  <a:pt x="643" y="154"/>
                  <a:pt x="643" y="154"/>
                  <a:pt x="643" y="154"/>
                </a:cubicBezTo>
                <a:cubicBezTo>
                  <a:pt x="642" y="154"/>
                  <a:pt x="642" y="154"/>
                  <a:pt x="642" y="154"/>
                </a:cubicBezTo>
                <a:cubicBezTo>
                  <a:pt x="641" y="155"/>
                  <a:pt x="641" y="155"/>
                  <a:pt x="641" y="155"/>
                </a:cubicBezTo>
                <a:cubicBezTo>
                  <a:pt x="640" y="156"/>
                  <a:pt x="640" y="156"/>
                  <a:pt x="640" y="156"/>
                </a:cubicBezTo>
                <a:cubicBezTo>
                  <a:pt x="640" y="156"/>
                  <a:pt x="640" y="156"/>
                  <a:pt x="640" y="156"/>
                </a:cubicBezTo>
                <a:cubicBezTo>
                  <a:pt x="640" y="157"/>
                  <a:pt x="640" y="157"/>
                  <a:pt x="640" y="157"/>
                </a:cubicBezTo>
                <a:cubicBezTo>
                  <a:pt x="639" y="157"/>
                  <a:pt x="639" y="157"/>
                  <a:pt x="639" y="157"/>
                </a:cubicBezTo>
                <a:cubicBezTo>
                  <a:pt x="639" y="158"/>
                  <a:pt x="639" y="158"/>
                  <a:pt x="639" y="158"/>
                </a:cubicBezTo>
                <a:cubicBezTo>
                  <a:pt x="635" y="158"/>
                  <a:pt x="635" y="158"/>
                  <a:pt x="635" y="158"/>
                </a:cubicBezTo>
                <a:cubicBezTo>
                  <a:pt x="635" y="155"/>
                  <a:pt x="635" y="155"/>
                  <a:pt x="635" y="155"/>
                </a:cubicBezTo>
                <a:cubicBezTo>
                  <a:pt x="634" y="152"/>
                  <a:pt x="634" y="152"/>
                  <a:pt x="634" y="152"/>
                </a:cubicBezTo>
                <a:cubicBezTo>
                  <a:pt x="620" y="152"/>
                  <a:pt x="620" y="152"/>
                  <a:pt x="620" y="152"/>
                </a:cubicBezTo>
                <a:cubicBezTo>
                  <a:pt x="620" y="157"/>
                  <a:pt x="620" y="157"/>
                  <a:pt x="620" y="157"/>
                </a:cubicBezTo>
                <a:cubicBezTo>
                  <a:pt x="620" y="158"/>
                  <a:pt x="620" y="158"/>
                  <a:pt x="620" y="158"/>
                </a:cubicBezTo>
                <a:cubicBezTo>
                  <a:pt x="619" y="158"/>
                  <a:pt x="619" y="158"/>
                  <a:pt x="619" y="158"/>
                </a:cubicBezTo>
                <a:cubicBezTo>
                  <a:pt x="619" y="186"/>
                  <a:pt x="619" y="186"/>
                  <a:pt x="619" y="186"/>
                </a:cubicBezTo>
                <a:cubicBezTo>
                  <a:pt x="617" y="187"/>
                  <a:pt x="617" y="187"/>
                  <a:pt x="617" y="187"/>
                </a:cubicBezTo>
                <a:cubicBezTo>
                  <a:pt x="617" y="183"/>
                  <a:pt x="617" y="183"/>
                  <a:pt x="617" y="183"/>
                </a:cubicBezTo>
                <a:cubicBezTo>
                  <a:pt x="613" y="183"/>
                  <a:pt x="613" y="183"/>
                  <a:pt x="613" y="183"/>
                </a:cubicBezTo>
                <a:cubicBezTo>
                  <a:pt x="612" y="183"/>
                  <a:pt x="612" y="183"/>
                  <a:pt x="612" y="183"/>
                </a:cubicBezTo>
                <a:cubicBezTo>
                  <a:pt x="612" y="186"/>
                  <a:pt x="612" y="186"/>
                  <a:pt x="612" y="186"/>
                </a:cubicBezTo>
                <a:cubicBezTo>
                  <a:pt x="606" y="186"/>
                  <a:pt x="606" y="186"/>
                  <a:pt x="606" y="186"/>
                </a:cubicBezTo>
                <a:cubicBezTo>
                  <a:pt x="606" y="186"/>
                  <a:pt x="606" y="186"/>
                  <a:pt x="606" y="186"/>
                </a:cubicBezTo>
                <a:cubicBezTo>
                  <a:pt x="606" y="189"/>
                  <a:pt x="606" y="189"/>
                  <a:pt x="606" y="189"/>
                </a:cubicBezTo>
                <a:cubicBezTo>
                  <a:pt x="605" y="189"/>
                  <a:pt x="605" y="189"/>
                  <a:pt x="605" y="189"/>
                </a:cubicBezTo>
                <a:cubicBezTo>
                  <a:pt x="605" y="175"/>
                  <a:pt x="605" y="175"/>
                  <a:pt x="605" y="175"/>
                </a:cubicBezTo>
                <a:cubicBezTo>
                  <a:pt x="604" y="175"/>
                  <a:pt x="604" y="175"/>
                  <a:pt x="604" y="175"/>
                </a:cubicBezTo>
                <a:cubicBezTo>
                  <a:pt x="619" y="158"/>
                  <a:pt x="619" y="158"/>
                  <a:pt x="619" y="158"/>
                </a:cubicBezTo>
                <a:cubicBezTo>
                  <a:pt x="615" y="158"/>
                  <a:pt x="615" y="158"/>
                  <a:pt x="615" y="158"/>
                </a:cubicBezTo>
                <a:cubicBezTo>
                  <a:pt x="615" y="156"/>
                  <a:pt x="615" y="156"/>
                  <a:pt x="615" y="156"/>
                </a:cubicBezTo>
                <a:cubicBezTo>
                  <a:pt x="613" y="157"/>
                  <a:pt x="613" y="157"/>
                  <a:pt x="613" y="157"/>
                </a:cubicBezTo>
                <a:cubicBezTo>
                  <a:pt x="611" y="156"/>
                  <a:pt x="611" y="156"/>
                  <a:pt x="611" y="156"/>
                </a:cubicBezTo>
                <a:cubicBezTo>
                  <a:pt x="611" y="158"/>
                  <a:pt x="611" y="158"/>
                  <a:pt x="611" y="158"/>
                </a:cubicBezTo>
                <a:cubicBezTo>
                  <a:pt x="611" y="158"/>
                  <a:pt x="611" y="158"/>
                  <a:pt x="611" y="158"/>
                </a:cubicBezTo>
                <a:cubicBezTo>
                  <a:pt x="606" y="158"/>
                  <a:pt x="606" y="158"/>
                  <a:pt x="606" y="158"/>
                </a:cubicBezTo>
                <a:cubicBezTo>
                  <a:pt x="606" y="158"/>
                  <a:pt x="606" y="158"/>
                  <a:pt x="606" y="158"/>
                </a:cubicBezTo>
                <a:cubicBezTo>
                  <a:pt x="603" y="158"/>
                  <a:pt x="603" y="158"/>
                  <a:pt x="603" y="158"/>
                </a:cubicBezTo>
                <a:cubicBezTo>
                  <a:pt x="603" y="151"/>
                  <a:pt x="603" y="151"/>
                  <a:pt x="603" y="151"/>
                </a:cubicBezTo>
                <a:cubicBezTo>
                  <a:pt x="597" y="151"/>
                  <a:pt x="597" y="151"/>
                  <a:pt x="597" y="151"/>
                </a:cubicBezTo>
                <a:cubicBezTo>
                  <a:pt x="597" y="153"/>
                  <a:pt x="597" y="153"/>
                  <a:pt x="597" y="153"/>
                </a:cubicBezTo>
                <a:cubicBezTo>
                  <a:pt x="597" y="155"/>
                  <a:pt x="597" y="155"/>
                  <a:pt x="597" y="155"/>
                </a:cubicBezTo>
                <a:cubicBezTo>
                  <a:pt x="586" y="155"/>
                  <a:pt x="586" y="155"/>
                  <a:pt x="586" y="155"/>
                </a:cubicBezTo>
                <a:cubicBezTo>
                  <a:pt x="586" y="155"/>
                  <a:pt x="586" y="155"/>
                  <a:pt x="586" y="155"/>
                </a:cubicBezTo>
                <a:cubicBezTo>
                  <a:pt x="586" y="155"/>
                  <a:pt x="586" y="155"/>
                  <a:pt x="586" y="155"/>
                </a:cubicBezTo>
                <a:cubicBezTo>
                  <a:pt x="575" y="155"/>
                  <a:pt x="575" y="155"/>
                  <a:pt x="575" y="155"/>
                </a:cubicBezTo>
                <a:cubicBezTo>
                  <a:pt x="575" y="153"/>
                  <a:pt x="575" y="153"/>
                  <a:pt x="575" y="153"/>
                </a:cubicBezTo>
                <a:cubicBezTo>
                  <a:pt x="574" y="151"/>
                  <a:pt x="574" y="151"/>
                  <a:pt x="574" y="151"/>
                </a:cubicBezTo>
                <a:cubicBezTo>
                  <a:pt x="568" y="151"/>
                  <a:pt x="568" y="151"/>
                  <a:pt x="568" y="151"/>
                </a:cubicBezTo>
                <a:cubicBezTo>
                  <a:pt x="568" y="157"/>
                  <a:pt x="568" y="157"/>
                  <a:pt x="568" y="157"/>
                </a:cubicBezTo>
                <a:cubicBezTo>
                  <a:pt x="565" y="157"/>
                  <a:pt x="565" y="157"/>
                  <a:pt x="565" y="157"/>
                </a:cubicBezTo>
                <a:cubicBezTo>
                  <a:pt x="565" y="158"/>
                  <a:pt x="565" y="158"/>
                  <a:pt x="565" y="158"/>
                </a:cubicBezTo>
                <a:cubicBezTo>
                  <a:pt x="561" y="158"/>
                  <a:pt x="561" y="158"/>
                  <a:pt x="561" y="158"/>
                </a:cubicBezTo>
                <a:cubicBezTo>
                  <a:pt x="561" y="158"/>
                  <a:pt x="561" y="158"/>
                  <a:pt x="561" y="158"/>
                </a:cubicBezTo>
                <a:cubicBezTo>
                  <a:pt x="560" y="156"/>
                  <a:pt x="560" y="156"/>
                  <a:pt x="560" y="156"/>
                </a:cubicBezTo>
                <a:cubicBezTo>
                  <a:pt x="559" y="157"/>
                  <a:pt x="559" y="157"/>
                  <a:pt x="559" y="157"/>
                </a:cubicBezTo>
                <a:cubicBezTo>
                  <a:pt x="557" y="156"/>
                  <a:pt x="557" y="156"/>
                  <a:pt x="557" y="156"/>
                </a:cubicBezTo>
                <a:cubicBezTo>
                  <a:pt x="557" y="158"/>
                  <a:pt x="557" y="158"/>
                  <a:pt x="557" y="158"/>
                </a:cubicBezTo>
                <a:cubicBezTo>
                  <a:pt x="553" y="158"/>
                  <a:pt x="553" y="158"/>
                  <a:pt x="553" y="158"/>
                </a:cubicBezTo>
                <a:cubicBezTo>
                  <a:pt x="559" y="166"/>
                  <a:pt x="559" y="166"/>
                  <a:pt x="559" y="166"/>
                </a:cubicBezTo>
                <a:cubicBezTo>
                  <a:pt x="559" y="169"/>
                  <a:pt x="559" y="169"/>
                  <a:pt x="559" y="169"/>
                </a:cubicBezTo>
                <a:cubicBezTo>
                  <a:pt x="552" y="173"/>
                  <a:pt x="552" y="173"/>
                  <a:pt x="552" y="173"/>
                </a:cubicBezTo>
                <a:cubicBezTo>
                  <a:pt x="552" y="173"/>
                  <a:pt x="552" y="173"/>
                  <a:pt x="552" y="173"/>
                </a:cubicBezTo>
                <a:cubicBezTo>
                  <a:pt x="549" y="173"/>
                  <a:pt x="549" y="173"/>
                  <a:pt x="549" y="173"/>
                </a:cubicBezTo>
                <a:cubicBezTo>
                  <a:pt x="549" y="173"/>
                  <a:pt x="549" y="173"/>
                  <a:pt x="549" y="173"/>
                </a:cubicBezTo>
                <a:cubicBezTo>
                  <a:pt x="548" y="171"/>
                  <a:pt x="548" y="171"/>
                  <a:pt x="548" y="171"/>
                </a:cubicBezTo>
                <a:cubicBezTo>
                  <a:pt x="539" y="171"/>
                  <a:pt x="539" y="171"/>
                  <a:pt x="539" y="171"/>
                </a:cubicBezTo>
                <a:cubicBezTo>
                  <a:pt x="539" y="162"/>
                  <a:pt x="539" y="162"/>
                  <a:pt x="539" y="162"/>
                </a:cubicBezTo>
                <a:cubicBezTo>
                  <a:pt x="538" y="106"/>
                  <a:pt x="538" y="106"/>
                  <a:pt x="538" y="106"/>
                </a:cubicBezTo>
                <a:cubicBezTo>
                  <a:pt x="538" y="106"/>
                  <a:pt x="538" y="106"/>
                  <a:pt x="538" y="106"/>
                </a:cubicBezTo>
                <a:cubicBezTo>
                  <a:pt x="538" y="84"/>
                  <a:pt x="538" y="84"/>
                  <a:pt x="538" y="84"/>
                </a:cubicBezTo>
                <a:cubicBezTo>
                  <a:pt x="537" y="84"/>
                  <a:pt x="537" y="84"/>
                  <a:pt x="537" y="84"/>
                </a:cubicBezTo>
                <a:cubicBezTo>
                  <a:pt x="537" y="55"/>
                  <a:pt x="537" y="55"/>
                  <a:pt x="537" y="55"/>
                </a:cubicBezTo>
                <a:cubicBezTo>
                  <a:pt x="528" y="52"/>
                  <a:pt x="528" y="52"/>
                  <a:pt x="528" y="52"/>
                </a:cubicBezTo>
                <a:cubicBezTo>
                  <a:pt x="526" y="53"/>
                  <a:pt x="526" y="53"/>
                  <a:pt x="526" y="53"/>
                </a:cubicBezTo>
                <a:cubicBezTo>
                  <a:pt x="525" y="52"/>
                  <a:pt x="525" y="52"/>
                  <a:pt x="525" y="52"/>
                </a:cubicBezTo>
                <a:cubicBezTo>
                  <a:pt x="514" y="55"/>
                  <a:pt x="514" y="55"/>
                  <a:pt x="514" y="55"/>
                </a:cubicBezTo>
                <a:cubicBezTo>
                  <a:pt x="514" y="56"/>
                  <a:pt x="514" y="56"/>
                  <a:pt x="514" y="56"/>
                </a:cubicBezTo>
                <a:cubicBezTo>
                  <a:pt x="514" y="56"/>
                  <a:pt x="514" y="56"/>
                  <a:pt x="514" y="56"/>
                </a:cubicBezTo>
                <a:cubicBezTo>
                  <a:pt x="514" y="86"/>
                  <a:pt x="514" y="86"/>
                  <a:pt x="514" y="86"/>
                </a:cubicBezTo>
                <a:cubicBezTo>
                  <a:pt x="514" y="86"/>
                  <a:pt x="514" y="86"/>
                  <a:pt x="514" y="86"/>
                </a:cubicBezTo>
                <a:cubicBezTo>
                  <a:pt x="514" y="105"/>
                  <a:pt x="514" y="105"/>
                  <a:pt x="514" y="105"/>
                </a:cubicBezTo>
                <a:cubicBezTo>
                  <a:pt x="501" y="105"/>
                  <a:pt x="501" y="105"/>
                  <a:pt x="501" y="105"/>
                </a:cubicBezTo>
                <a:cubicBezTo>
                  <a:pt x="500" y="84"/>
                  <a:pt x="500" y="84"/>
                  <a:pt x="500" y="84"/>
                </a:cubicBezTo>
                <a:cubicBezTo>
                  <a:pt x="500" y="84"/>
                  <a:pt x="500" y="84"/>
                  <a:pt x="500" y="84"/>
                </a:cubicBezTo>
                <a:cubicBezTo>
                  <a:pt x="500" y="55"/>
                  <a:pt x="500" y="55"/>
                  <a:pt x="500" y="55"/>
                </a:cubicBezTo>
                <a:cubicBezTo>
                  <a:pt x="491" y="53"/>
                  <a:pt x="491" y="53"/>
                  <a:pt x="491" y="53"/>
                </a:cubicBezTo>
                <a:cubicBezTo>
                  <a:pt x="489" y="53"/>
                  <a:pt x="489" y="53"/>
                  <a:pt x="489" y="53"/>
                </a:cubicBezTo>
                <a:cubicBezTo>
                  <a:pt x="487" y="53"/>
                  <a:pt x="487" y="53"/>
                  <a:pt x="487" y="53"/>
                </a:cubicBezTo>
                <a:cubicBezTo>
                  <a:pt x="478" y="55"/>
                  <a:pt x="478" y="55"/>
                  <a:pt x="478" y="55"/>
                </a:cubicBezTo>
                <a:cubicBezTo>
                  <a:pt x="478" y="56"/>
                  <a:pt x="478" y="56"/>
                  <a:pt x="478" y="56"/>
                </a:cubicBezTo>
                <a:cubicBezTo>
                  <a:pt x="478" y="56"/>
                  <a:pt x="478" y="56"/>
                  <a:pt x="478" y="56"/>
                </a:cubicBezTo>
                <a:cubicBezTo>
                  <a:pt x="478" y="86"/>
                  <a:pt x="478" y="86"/>
                  <a:pt x="478" y="86"/>
                </a:cubicBezTo>
                <a:cubicBezTo>
                  <a:pt x="478" y="86"/>
                  <a:pt x="478" y="86"/>
                  <a:pt x="478" y="86"/>
                </a:cubicBezTo>
                <a:cubicBezTo>
                  <a:pt x="478" y="108"/>
                  <a:pt x="478" y="108"/>
                  <a:pt x="478" y="108"/>
                </a:cubicBezTo>
                <a:cubicBezTo>
                  <a:pt x="478" y="108"/>
                  <a:pt x="478" y="108"/>
                  <a:pt x="478" y="108"/>
                </a:cubicBezTo>
                <a:cubicBezTo>
                  <a:pt x="478" y="163"/>
                  <a:pt x="478" y="163"/>
                  <a:pt x="478" y="163"/>
                </a:cubicBezTo>
                <a:cubicBezTo>
                  <a:pt x="478" y="173"/>
                  <a:pt x="478" y="173"/>
                  <a:pt x="478" y="173"/>
                </a:cubicBezTo>
                <a:cubicBezTo>
                  <a:pt x="476" y="173"/>
                  <a:pt x="476" y="173"/>
                  <a:pt x="476" y="173"/>
                </a:cubicBezTo>
                <a:cubicBezTo>
                  <a:pt x="476" y="173"/>
                  <a:pt x="476" y="173"/>
                  <a:pt x="476" y="173"/>
                </a:cubicBezTo>
                <a:cubicBezTo>
                  <a:pt x="476" y="174"/>
                  <a:pt x="476" y="174"/>
                  <a:pt x="476" y="174"/>
                </a:cubicBezTo>
                <a:cubicBezTo>
                  <a:pt x="471" y="174"/>
                  <a:pt x="471" y="174"/>
                  <a:pt x="471" y="174"/>
                </a:cubicBezTo>
                <a:cubicBezTo>
                  <a:pt x="471" y="175"/>
                  <a:pt x="471" y="175"/>
                  <a:pt x="471" y="175"/>
                </a:cubicBezTo>
                <a:cubicBezTo>
                  <a:pt x="471" y="175"/>
                  <a:pt x="471" y="175"/>
                  <a:pt x="471" y="175"/>
                </a:cubicBezTo>
                <a:cubicBezTo>
                  <a:pt x="471" y="177"/>
                  <a:pt x="471" y="177"/>
                  <a:pt x="471" y="177"/>
                </a:cubicBezTo>
                <a:cubicBezTo>
                  <a:pt x="438" y="177"/>
                  <a:pt x="438" y="177"/>
                  <a:pt x="438" y="177"/>
                </a:cubicBezTo>
                <a:cubicBezTo>
                  <a:pt x="439" y="173"/>
                  <a:pt x="439" y="173"/>
                  <a:pt x="439" y="173"/>
                </a:cubicBezTo>
                <a:cubicBezTo>
                  <a:pt x="439" y="148"/>
                  <a:pt x="439" y="148"/>
                  <a:pt x="439" y="148"/>
                </a:cubicBezTo>
                <a:cubicBezTo>
                  <a:pt x="439" y="148"/>
                  <a:pt x="439" y="148"/>
                  <a:pt x="439" y="148"/>
                </a:cubicBezTo>
                <a:cubicBezTo>
                  <a:pt x="439" y="135"/>
                  <a:pt x="439" y="135"/>
                  <a:pt x="439" y="135"/>
                </a:cubicBezTo>
                <a:cubicBezTo>
                  <a:pt x="438" y="135"/>
                  <a:pt x="438" y="135"/>
                  <a:pt x="438" y="135"/>
                </a:cubicBezTo>
                <a:cubicBezTo>
                  <a:pt x="439" y="124"/>
                  <a:pt x="439" y="124"/>
                  <a:pt x="439" y="124"/>
                </a:cubicBezTo>
                <a:cubicBezTo>
                  <a:pt x="438" y="124"/>
                  <a:pt x="438" y="124"/>
                  <a:pt x="438" y="124"/>
                </a:cubicBezTo>
                <a:cubicBezTo>
                  <a:pt x="438" y="123"/>
                  <a:pt x="438" y="123"/>
                  <a:pt x="438" y="123"/>
                </a:cubicBezTo>
                <a:cubicBezTo>
                  <a:pt x="426" y="122"/>
                  <a:pt x="426" y="122"/>
                  <a:pt x="426" y="122"/>
                </a:cubicBezTo>
                <a:cubicBezTo>
                  <a:pt x="425" y="122"/>
                  <a:pt x="425" y="122"/>
                  <a:pt x="425" y="122"/>
                </a:cubicBezTo>
                <a:cubicBezTo>
                  <a:pt x="424" y="122"/>
                  <a:pt x="424" y="122"/>
                  <a:pt x="424" y="122"/>
                </a:cubicBezTo>
                <a:cubicBezTo>
                  <a:pt x="424" y="112"/>
                  <a:pt x="424" y="112"/>
                  <a:pt x="424" y="112"/>
                </a:cubicBezTo>
                <a:cubicBezTo>
                  <a:pt x="424" y="112"/>
                  <a:pt x="424" y="112"/>
                  <a:pt x="424" y="112"/>
                </a:cubicBezTo>
                <a:cubicBezTo>
                  <a:pt x="424" y="112"/>
                  <a:pt x="424" y="112"/>
                  <a:pt x="424" y="112"/>
                </a:cubicBezTo>
                <a:cubicBezTo>
                  <a:pt x="412" y="110"/>
                  <a:pt x="412" y="110"/>
                  <a:pt x="412" y="110"/>
                </a:cubicBezTo>
                <a:cubicBezTo>
                  <a:pt x="410" y="110"/>
                  <a:pt x="410" y="110"/>
                  <a:pt x="410" y="110"/>
                </a:cubicBezTo>
                <a:cubicBezTo>
                  <a:pt x="410" y="110"/>
                  <a:pt x="410" y="110"/>
                  <a:pt x="410" y="110"/>
                </a:cubicBezTo>
                <a:cubicBezTo>
                  <a:pt x="410" y="101"/>
                  <a:pt x="410" y="101"/>
                  <a:pt x="410" y="101"/>
                </a:cubicBezTo>
                <a:cubicBezTo>
                  <a:pt x="409" y="101"/>
                  <a:pt x="409" y="101"/>
                  <a:pt x="409" y="101"/>
                </a:cubicBezTo>
                <a:cubicBezTo>
                  <a:pt x="409" y="100"/>
                  <a:pt x="409" y="100"/>
                  <a:pt x="409" y="100"/>
                </a:cubicBezTo>
                <a:cubicBezTo>
                  <a:pt x="397" y="98"/>
                  <a:pt x="397" y="98"/>
                  <a:pt x="397" y="98"/>
                </a:cubicBezTo>
                <a:cubicBezTo>
                  <a:pt x="396" y="98"/>
                  <a:pt x="396" y="98"/>
                  <a:pt x="396" y="98"/>
                </a:cubicBezTo>
                <a:cubicBezTo>
                  <a:pt x="394" y="98"/>
                  <a:pt x="394" y="98"/>
                  <a:pt x="394" y="98"/>
                </a:cubicBezTo>
                <a:cubicBezTo>
                  <a:pt x="384" y="100"/>
                  <a:pt x="384" y="100"/>
                  <a:pt x="384" y="100"/>
                </a:cubicBezTo>
                <a:cubicBezTo>
                  <a:pt x="384" y="112"/>
                  <a:pt x="384" y="112"/>
                  <a:pt x="384" y="112"/>
                </a:cubicBezTo>
                <a:cubicBezTo>
                  <a:pt x="384" y="112"/>
                  <a:pt x="384" y="112"/>
                  <a:pt x="384" y="112"/>
                </a:cubicBezTo>
                <a:cubicBezTo>
                  <a:pt x="384" y="124"/>
                  <a:pt x="384" y="124"/>
                  <a:pt x="384" y="124"/>
                </a:cubicBezTo>
                <a:cubicBezTo>
                  <a:pt x="383" y="124"/>
                  <a:pt x="383" y="124"/>
                  <a:pt x="383" y="124"/>
                </a:cubicBezTo>
                <a:cubicBezTo>
                  <a:pt x="383" y="173"/>
                  <a:pt x="383" y="173"/>
                  <a:pt x="383" y="173"/>
                </a:cubicBezTo>
                <a:cubicBezTo>
                  <a:pt x="382" y="189"/>
                  <a:pt x="382" y="189"/>
                  <a:pt x="382" y="189"/>
                </a:cubicBezTo>
                <a:cubicBezTo>
                  <a:pt x="378" y="189"/>
                  <a:pt x="378" y="189"/>
                  <a:pt x="378" y="189"/>
                </a:cubicBezTo>
                <a:cubicBezTo>
                  <a:pt x="378" y="189"/>
                  <a:pt x="378" y="189"/>
                  <a:pt x="378" y="189"/>
                </a:cubicBezTo>
                <a:cubicBezTo>
                  <a:pt x="378" y="184"/>
                  <a:pt x="378" y="184"/>
                  <a:pt x="378" y="184"/>
                </a:cubicBezTo>
                <a:cubicBezTo>
                  <a:pt x="378" y="183"/>
                  <a:pt x="378" y="183"/>
                  <a:pt x="378" y="183"/>
                </a:cubicBezTo>
                <a:cubicBezTo>
                  <a:pt x="375" y="183"/>
                  <a:pt x="375" y="183"/>
                  <a:pt x="375" y="183"/>
                </a:cubicBezTo>
                <a:cubicBezTo>
                  <a:pt x="369" y="169"/>
                  <a:pt x="369" y="169"/>
                  <a:pt x="369" y="169"/>
                </a:cubicBezTo>
                <a:cubicBezTo>
                  <a:pt x="366" y="161"/>
                  <a:pt x="366" y="161"/>
                  <a:pt x="366" y="161"/>
                </a:cubicBezTo>
                <a:cubicBezTo>
                  <a:pt x="364" y="154"/>
                  <a:pt x="364" y="154"/>
                  <a:pt x="364" y="154"/>
                </a:cubicBezTo>
                <a:cubicBezTo>
                  <a:pt x="363" y="148"/>
                  <a:pt x="363" y="148"/>
                  <a:pt x="363" y="148"/>
                </a:cubicBezTo>
                <a:cubicBezTo>
                  <a:pt x="361" y="137"/>
                  <a:pt x="361" y="137"/>
                  <a:pt x="361" y="137"/>
                </a:cubicBezTo>
                <a:cubicBezTo>
                  <a:pt x="361" y="129"/>
                  <a:pt x="361" y="129"/>
                  <a:pt x="361" y="129"/>
                </a:cubicBezTo>
                <a:cubicBezTo>
                  <a:pt x="361" y="125"/>
                  <a:pt x="361" y="125"/>
                  <a:pt x="361" y="125"/>
                </a:cubicBezTo>
                <a:cubicBezTo>
                  <a:pt x="362" y="125"/>
                  <a:pt x="362" y="125"/>
                  <a:pt x="362" y="125"/>
                </a:cubicBezTo>
                <a:cubicBezTo>
                  <a:pt x="364" y="125"/>
                  <a:pt x="364" y="125"/>
                  <a:pt x="364" y="125"/>
                </a:cubicBezTo>
                <a:cubicBezTo>
                  <a:pt x="364" y="120"/>
                  <a:pt x="364" y="120"/>
                  <a:pt x="364" y="120"/>
                </a:cubicBezTo>
                <a:cubicBezTo>
                  <a:pt x="364" y="118"/>
                  <a:pt x="364" y="118"/>
                  <a:pt x="364" y="118"/>
                </a:cubicBezTo>
                <a:cubicBezTo>
                  <a:pt x="362" y="118"/>
                  <a:pt x="362" y="118"/>
                  <a:pt x="362" y="118"/>
                </a:cubicBezTo>
                <a:cubicBezTo>
                  <a:pt x="360" y="118"/>
                  <a:pt x="360" y="118"/>
                  <a:pt x="360" y="118"/>
                </a:cubicBezTo>
                <a:cubicBezTo>
                  <a:pt x="360" y="103"/>
                  <a:pt x="360" y="103"/>
                  <a:pt x="360" y="103"/>
                </a:cubicBezTo>
                <a:cubicBezTo>
                  <a:pt x="359" y="88"/>
                  <a:pt x="359" y="88"/>
                  <a:pt x="359" y="88"/>
                </a:cubicBezTo>
                <a:cubicBezTo>
                  <a:pt x="359" y="71"/>
                  <a:pt x="359" y="71"/>
                  <a:pt x="359" y="71"/>
                </a:cubicBezTo>
                <a:cubicBezTo>
                  <a:pt x="359" y="71"/>
                  <a:pt x="359" y="71"/>
                  <a:pt x="359" y="71"/>
                </a:cubicBezTo>
                <a:cubicBezTo>
                  <a:pt x="359" y="71"/>
                  <a:pt x="359" y="71"/>
                  <a:pt x="359" y="71"/>
                </a:cubicBezTo>
                <a:cubicBezTo>
                  <a:pt x="360" y="70"/>
                  <a:pt x="360" y="70"/>
                  <a:pt x="360" y="70"/>
                </a:cubicBezTo>
                <a:cubicBezTo>
                  <a:pt x="360" y="70"/>
                  <a:pt x="360" y="70"/>
                  <a:pt x="360" y="70"/>
                </a:cubicBezTo>
                <a:cubicBezTo>
                  <a:pt x="361" y="70"/>
                  <a:pt x="361" y="70"/>
                  <a:pt x="361" y="70"/>
                </a:cubicBezTo>
                <a:cubicBezTo>
                  <a:pt x="361" y="69"/>
                  <a:pt x="361" y="69"/>
                  <a:pt x="361" y="69"/>
                </a:cubicBezTo>
                <a:cubicBezTo>
                  <a:pt x="360" y="69"/>
                  <a:pt x="360" y="69"/>
                  <a:pt x="360" y="69"/>
                </a:cubicBezTo>
                <a:cubicBezTo>
                  <a:pt x="360" y="69"/>
                  <a:pt x="360" y="69"/>
                  <a:pt x="360" y="69"/>
                </a:cubicBezTo>
                <a:cubicBezTo>
                  <a:pt x="360" y="69"/>
                  <a:pt x="360" y="69"/>
                  <a:pt x="360" y="69"/>
                </a:cubicBezTo>
                <a:cubicBezTo>
                  <a:pt x="359" y="68"/>
                  <a:pt x="359" y="68"/>
                  <a:pt x="359" y="68"/>
                </a:cubicBezTo>
                <a:cubicBezTo>
                  <a:pt x="359" y="65"/>
                  <a:pt x="359" y="65"/>
                  <a:pt x="359" y="65"/>
                </a:cubicBezTo>
                <a:cubicBezTo>
                  <a:pt x="359" y="64"/>
                  <a:pt x="359" y="64"/>
                  <a:pt x="359" y="64"/>
                </a:cubicBezTo>
                <a:cubicBezTo>
                  <a:pt x="359" y="64"/>
                  <a:pt x="359" y="64"/>
                  <a:pt x="359" y="64"/>
                </a:cubicBezTo>
                <a:cubicBezTo>
                  <a:pt x="359" y="64"/>
                  <a:pt x="359" y="64"/>
                  <a:pt x="359" y="64"/>
                </a:cubicBezTo>
                <a:cubicBezTo>
                  <a:pt x="360" y="64"/>
                  <a:pt x="360" y="64"/>
                  <a:pt x="360" y="64"/>
                </a:cubicBezTo>
                <a:cubicBezTo>
                  <a:pt x="360" y="63"/>
                  <a:pt x="360" y="63"/>
                  <a:pt x="360" y="63"/>
                </a:cubicBezTo>
                <a:cubicBezTo>
                  <a:pt x="360" y="62"/>
                  <a:pt x="360" y="62"/>
                  <a:pt x="360" y="62"/>
                </a:cubicBezTo>
                <a:cubicBezTo>
                  <a:pt x="360" y="62"/>
                  <a:pt x="360" y="62"/>
                  <a:pt x="360" y="62"/>
                </a:cubicBezTo>
                <a:cubicBezTo>
                  <a:pt x="360" y="62"/>
                  <a:pt x="360" y="62"/>
                  <a:pt x="360" y="62"/>
                </a:cubicBezTo>
                <a:cubicBezTo>
                  <a:pt x="361" y="61"/>
                  <a:pt x="361" y="61"/>
                  <a:pt x="361" y="61"/>
                </a:cubicBezTo>
                <a:cubicBezTo>
                  <a:pt x="361" y="56"/>
                  <a:pt x="361" y="56"/>
                  <a:pt x="361" y="56"/>
                </a:cubicBezTo>
                <a:cubicBezTo>
                  <a:pt x="361" y="56"/>
                  <a:pt x="361" y="56"/>
                  <a:pt x="361" y="56"/>
                </a:cubicBezTo>
                <a:cubicBezTo>
                  <a:pt x="360" y="56"/>
                  <a:pt x="360" y="56"/>
                  <a:pt x="360" y="56"/>
                </a:cubicBezTo>
                <a:cubicBezTo>
                  <a:pt x="360" y="55"/>
                  <a:pt x="360" y="55"/>
                  <a:pt x="360" y="55"/>
                </a:cubicBezTo>
                <a:cubicBezTo>
                  <a:pt x="359" y="55"/>
                  <a:pt x="359" y="55"/>
                  <a:pt x="359" y="55"/>
                </a:cubicBezTo>
                <a:cubicBezTo>
                  <a:pt x="358" y="55"/>
                  <a:pt x="358" y="55"/>
                  <a:pt x="358" y="55"/>
                </a:cubicBezTo>
                <a:cubicBezTo>
                  <a:pt x="358" y="55"/>
                  <a:pt x="358" y="55"/>
                  <a:pt x="358" y="55"/>
                </a:cubicBezTo>
                <a:cubicBezTo>
                  <a:pt x="358" y="37"/>
                  <a:pt x="358" y="37"/>
                  <a:pt x="358" y="37"/>
                </a:cubicBezTo>
                <a:cubicBezTo>
                  <a:pt x="358" y="28"/>
                  <a:pt x="358" y="28"/>
                  <a:pt x="358" y="28"/>
                </a:cubicBezTo>
                <a:cubicBezTo>
                  <a:pt x="358" y="27"/>
                  <a:pt x="358" y="27"/>
                  <a:pt x="358" y="27"/>
                </a:cubicBezTo>
                <a:cubicBezTo>
                  <a:pt x="357" y="27"/>
                  <a:pt x="357" y="27"/>
                  <a:pt x="357" y="27"/>
                </a:cubicBezTo>
                <a:cubicBezTo>
                  <a:pt x="357" y="18"/>
                  <a:pt x="357" y="18"/>
                  <a:pt x="357" y="18"/>
                </a:cubicBezTo>
                <a:cubicBezTo>
                  <a:pt x="357" y="18"/>
                  <a:pt x="357" y="18"/>
                  <a:pt x="357" y="18"/>
                </a:cubicBezTo>
                <a:cubicBezTo>
                  <a:pt x="357" y="18"/>
                  <a:pt x="357" y="18"/>
                  <a:pt x="357" y="18"/>
                </a:cubicBezTo>
                <a:cubicBezTo>
                  <a:pt x="357" y="27"/>
                  <a:pt x="357" y="27"/>
                  <a:pt x="357" y="27"/>
                </a:cubicBezTo>
                <a:cubicBezTo>
                  <a:pt x="356" y="27"/>
                  <a:pt x="356" y="27"/>
                  <a:pt x="356" y="27"/>
                </a:cubicBezTo>
                <a:cubicBezTo>
                  <a:pt x="356" y="37"/>
                  <a:pt x="356" y="37"/>
                  <a:pt x="356" y="37"/>
                </a:cubicBezTo>
                <a:cubicBezTo>
                  <a:pt x="356" y="55"/>
                  <a:pt x="356" y="55"/>
                  <a:pt x="356" y="55"/>
                </a:cubicBezTo>
                <a:cubicBezTo>
                  <a:pt x="356" y="55"/>
                  <a:pt x="356" y="55"/>
                  <a:pt x="356" y="55"/>
                </a:cubicBezTo>
                <a:cubicBezTo>
                  <a:pt x="355" y="55"/>
                  <a:pt x="355" y="55"/>
                  <a:pt x="355" y="55"/>
                </a:cubicBezTo>
                <a:cubicBezTo>
                  <a:pt x="354" y="55"/>
                  <a:pt x="354" y="55"/>
                  <a:pt x="354" y="55"/>
                </a:cubicBezTo>
                <a:cubicBezTo>
                  <a:pt x="353" y="56"/>
                  <a:pt x="353" y="56"/>
                  <a:pt x="353" y="56"/>
                </a:cubicBezTo>
                <a:cubicBezTo>
                  <a:pt x="353" y="56"/>
                  <a:pt x="353" y="56"/>
                  <a:pt x="353" y="56"/>
                </a:cubicBezTo>
                <a:cubicBezTo>
                  <a:pt x="353" y="56"/>
                  <a:pt x="353" y="56"/>
                  <a:pt x="353" y="56"/>
                </a:cubicBezTo>
                <a:cubicBezTo>
                  <a:pt x="353" y="61"/>
                  <a:pt x="353" y="61"/>
                  <a:pt x="353" y="61"/>
                </a:cubicBezTo>
                <a:cubicBezTo>
                  <a:pt x="353" y="62"/>
                  <a:pt x="353" y="62"/>
                  <a:pt x="353" y="62"/>
                </a:cubicBezTo>
                <a:cubicBezTo>
                  <a:pt x="353" y="62"/>
                  <a:pt x="353" y="62"/>
                  <a:pt x="353" y="62"/>
                </a:cubicBezTo>
                <a:cubicBezTo>
                  <a:pt x="353" y="62"/>
                  <a:pt x="353" y="62"/>
                  <a:pt x="353" y="62"/>
                </a:cubicBezTo>
                <a:cubicBezTo>
                  <a:pt x="353" y="63"/>
                  <a:pt x="353" y="63"/>
                  <a:pt x="353" y="63"/>
                </a:cubicBezTo>
                <a:cubicBezTo>
                  <a:pt x="354" y="63"/>
                  <a:pt x="354" y="63"/>
                  <a:pt x="354" y="63"/>
                </a:cubicBezTo>
                <a:cubicBezTo>
                  <a:pt x="354" y="64"/>
                  <a:pt x="354" y="64"/>
                  <a:pt x="354" y="64"/>
                </a:cubicBezTo>
                <a:cubicBezTo>
                  <a:pt x="354" y="64"/>
                  <a:pt x="354" y="64"/>
                  <a:pt x="354" y="64"/>
                </a:cubicBezTo>
                <a:cubicBezTo>
                  <a:pt x="355" y="64"/>
                  <a:pt x="355" y="64"/>
                  <a:pt x="355" y="64"/>
                </a:cubicBezTo>
                <a:cubicBezTo>
                  <a:pt x="355" y="68"/>
                  <a:pt x="355" y="68"/>
                  <a:pt x="355" y="68"/>
                </a:cubicBezTo>
                <a:cubicBezTo>
                  <a:pt x="354" y="68"/>
                  <a:pt x="354" y="68"/>
                  <a:pt x="354" y="68"/>
                </a:cubicBezTo>
                <a:cubicBezTo>
                  <a:pt x="353" y="69"/>
                  <a:pt x="353" y="69"/>
                  <a:pt x="353" y="69"/>
                </a:cubicBezTo>
                <a:cubicBezTo>
                  <a:pt x="353" y="69"/>
                  <a:pt x="353" y="69"/>
                  <a:pt x="353" y="69"/>
                </a:cubicBezTo>
                <a:cubicBezTo>
                  <a:pt x="353" y="69"/>
                  <a:pt x="353" y="69"/>
                  <a:pt x="353" y="69"/>
                </a:cubicBezTo>
                <a:cubicBezTo>
                  <a:pt x="353" y="70"/>
                  <a:pt x="353" y="70"/>
                  <a:pt x="353" y="70"/>
                </a:cubicBezTo>
                <a:cubicBezTo>
                  <a:pt x="353" y="70"/>
                  <a:pt x="353" y="70"/>
                  <a:pt x="353" y="70"/>
                </a:cubicBezTo>
                <a:cubicBezTo>
                  <a:pt x="353" y="70"/>
                  <a:pt x="353" y="70"/>
                  <a:pt x="353" y="70"/>
                </a:cubicBezTo>
                <a:cubicBezTo>
                  <a:pt x="354" y="71"/>
                  <a:pt x="354" y="71"/>
                  <a:pt x="354" y="71"/>
                </a:cubicBezTo>
                <a:cubicBezTo>
                  <a:pt x="355" y="71"/>
                  <a:pt x="355" y="71"/>
                  <a:pt x="355" y="71"/>
                </a:cubicBezTo>
                <a:cubicBezTo>
                  <a:pt x="354" y="87"/>
                  <a:pt x="354" y="87"/>
                  <a:pt x="354" y="87"/>
                </a:cubicBezTo>
                <a:cubicBezTo>
                  <a:pt x="353" y="102"/>
                  <a:pt x="353" y="102"/>
                  <a:pt x="353" y="102"/>
                </a:cubicBezTo>
                <a:cubicBezTo>
                  <a:pt x="352" y="118"/>
                  <a:pt x="352" y="118"/>
                  <a:pt x="352" y="118"/>
                </a:cubicBezTo>
                <a:cubicBezTo>
                  <a:pt x="350" y="118"/>
                  <a:pt x="350" y="118"/>
                  <a:pt x="350" y="118"/>
                </a:cubicBezTo>
                <a:cubicBezTo>
                  <a:pt x="348" y="118"/>
                  <a:pt x="348" y="118"/>
                  <a:pt x="348" y="118"/>
                </a:cubicBezTo>
                <a:cubicBezTo>
                  <a:pt x="349" y="124"/>
                  <a:pt x="349" y="124"/>
                  <a:pt x="349" y="124"/>
                </a:cubicBezTo>
                <a:cubicBezTo>
                  <a:pt x="349" y="125"/>
                  <a:pt x="349" y="125"/>
                  <a:pt x="349" y="125"/>
                </a:cubicBezTo>
                <a:cubicBezTo>
                  <a:pt x="351" y="125"/>
                  <a:pt x="351" y="125"/>
                  <a:pt x="351" y="125"/>
                </a:cubicBezTo>
                <a:cubicBezTo>
                  <a:pt x="351" y="125"/>
                  <a:pt x="351" y="125"/>
                  <a:pt x="351" y="125"/>
                </a:cubicBezTo>
                <a:cubicBezTo>
                  <a:pt x="351" y="128"/>
                  <a:pt x="351" y="128"/>
                  <a:pt x="351" y="128"/>
                </a:cubicBezTo>
                <a:cubicBezTo>
                  <a:pt x="351" y="137"/>
                  <a:pt x="351" y="137"/>
                  <a:pt x="351" y="137"/>
                </a:cubicBezTo>
                <a:cubicBezTo>
                  <a:pt x="349" y="148"/>
                  <a:pt x="349" y="148"/>
                  <a:pt x="349" y="148"/>
                </a:cubicBezTo>
                <a:cubicBezTo>
                  <a:pt x="348" y="154"/>
                  <a:pt x="348" y="154"/>
                  <a:pt x="348" y="154"/>
                </a:cubicBezTo>
                <a:cubicBezTo>
                  <a:pt x="346" y="161"/>
                  <a:pt x="346" y="161"/>
                  <a:pt x="346" y="161"/>
                </a:cubicBezTo>
                <a:cubicBezTo>
                  <a:pt x="343" y="169"/>
                  <a:pt x="343" y="169"/>
                  <a:pt x="343" y="169"/>
                </a:cubicBezTo>
                <a:cubicBezTo>
                  <a:pt x="336" y="183"/>
                  <a:pt x="336" y="183"/>
                  <a:pt x="336" y="183"/>
                </a:cubicBezTo>
                <a:cubicBezTo>
                  <a:pt x="335" y="183"/>
                  <a:pt x="335" y="183"/>
                  <a:pt x="335" y="183"/>
                </a:cubicBezTo>
                <a:cubicBezTo>
                  <a:pt x="334" y="183"/>
                  <a:pt x="334" y="183"/>
                  <a:pt x="334" y="183"/>
                </a:cubicBezTo>
                <a:cubicBezTo>
                  <a:pt x="332" y="183"/>
                  <a:pt x="332" y="183"/>
                  <a:pt x="332" y="183"/>
                </a:cubicBezTo>
                <a:cubicBezTo>
                  <a:pt x="332" y="183"/>
                  <a:pt x="332" y="183"/>
                  <a:pt x="332" y="183"/>
                </a:cubicBezTo>
                <a:cubicBezTo>
                  <a:pt x="331" y="183"/>
                  <a:pt x="331" y="183"/>
                  <a:pt x="331" y="183"/>
                </a:cubicBezTo>
                <a:cubicBezTo>
                  <a:pt x="329" y="183"/>
                  <a:pt x="329" y="183"/>
                  <a:pt x="329" y="183"/>
                </a:cubicBezTo>
                <a:cubicBezTo>
                  <a:pt x="329" y="183"/>
                  <a:pt x="329" y="183"/>
                  <a:pt x="329" y="183"/>
                </a:cubicBezTo>
                <a:cubicBezTo>
                  <a:pt x="326" y="183"/>
                  <a:pt x="326" y="183"/>
                  <a:pt x="326" y="183"/>
                </a:cubicBezTo>
                <a:cubicBezTo>
                  <a:pt x="326" y="183"/>
                  <a:pt x="326" y="183"/>
                  <a:pt x="326" y="183"/>
                </a:cubicBezTo>
                <a:cubicBezTo>
                  <a:pt x="325" y="183"/>
                  <a:pt x="325" y="183"/>
                  <a:pt x="325" y="183"/>
                </a:cubicBezTo>
                <a:cubicBezTo>
                  <a:pt x="326" y="183"/>
                  <a:pt x="326" y="183"/>
                  <a:pt x="326" y="183"/>
                </a:cubicBezTo>
                <a:cubicBezTo>
                  <a:pt x="326" y="183"/>
                  <a:pt x="326" y="183"/>
                  <a:pt x="326" y="183"/>
                </a:cubicBezTo>
                <a:cubicBezTo>
                  <a:pt x="323" y="183"/>
                  <a:pt x="323" y="183"/>
                  <a:pt x="323" y="183"/>
                </a:cubicBezTo>
                <a:cubicBezTo>
                  <a:pt x="323" y="182"/>
                  <a:pt x="323" y="182"/>
                  <a:pt x="323"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3" y="182"/>
                  <a:pt x="323" y="182"/>
                  <a:pt x="323" y="182"/>
                </a:cubicBezTo>
                <a:cubicBezTo>
                  <a:pt x="323" y="179"/>
                  <a:pt x="323" y="179"/>
                  <a:pt x="323" y="179"/>
                </a:cubicBezTo>
                <a:cubicBezTo>
                  <a:pt x="321" y="179"/>
                  <a:pt x="321" y="179"/>
                  <a:pt x="321" y="179"/>
                </a:cubicBezTo>
                <a:cubicBezTo>
                  <a:pt x="320" y="167"/>
                  <a:pt x="320" y="167"/>
                  <a:pt x="320" y="167"/>
                </a:cubicBezTo>
                <a:cubicBezTo>
                  <a:pt x="320" y="167"/>
                  <a:pt x="320" y="167"/>
                  <a:pt x="320" y="167"/>
                </a:cubicBezTo>
                <a:cubicBezTo>
                  <a:pt x="320" y="163"/>
                  <a:pt x="320" y="163"/>
                  <a:pt x="320" y="163"/>
                </a:cubicBezTo>
                <a:cubicBezTo>
                  <a:pt x="320" y="112"/>
                  <a:pt x="320" y="112"/>
                  <a:pt x="320" y="112"/>
                </a:cubicBezTo>
                <a:cubicBezTo>
                  <a:pt x="320" y="112"/>
                  <a:pt x="320" y="112"/>
                  <a:pt x="320" y="112"/>
                </a:cubicBezTo>
                <a:cubicBezTo>
                  <a:pt x="320" y="110"/>
                  <a:pt x="320" y="110"/>
                  <a:pt x="320" y="110"/>
                </a:cubicBezTo>
                <a:cubicBezTo>
                  <a:pt x="320" y="110"/>
                  <a:pt x="320" y="110"/>
                  <a:pt x="320" y="110"/>
                </a:cubicBezTo>
                <a:cubicBezTo>
                  <a:pt x="319" y="110"/>
                  <a:pt x="319" y="110"/>
                  <a:pt x="319" y="110"/>
                </a:cubicBezTo>
                <a:cubicBezTo>
                  <a:pt x="318" y="110"/>
                  <a:pt x="318" y="110"/>
                  <a:pt x="318" y="110"/>
                </a:cubicBezTo>
                <a:cubicBezTo>
                  <a:pt x="318" y="110"/>
                  <a:pt x="318" y="110"/>
                  <a:pt x="318" y="110"/>
                </a:cubicBezTo>
                <a:cubicBezTo>
                  <a:pt x="314" y="110"/>
                  <a:pt x="314" y="110"/>
                  <a:pt x="314" y="110"/>
                </a:cubicBezTo>
                <a:cubicBezTo>
                  <a:pt x="314" y="110"/>
                  <a:pt x="314" y="110"/>
                  <a:pt x="314" y="110"/>
                </a:cubicBezTo>
                <a:cubicBezTo>
                  <a:pt x="314" y="110"/>
                  <a:pt x="314" y="110"/>
                  <a:pt x="314" y="110"/>
                </a:cubicBezTo>
                <a:cubicBezTo>
                  <a:pt x="310" y="109"/>
                  <a:pt x="310" y="109"/>
                  <a:pt x="310" y="109"/>
                </a:cubicBezTo>
                <a:cubicBezTo>
                  <a:pt x="310" y="109"/>
                  <a:pt x="310" y="109"/>
                  <a:pt x="310" y="109"/>
                </a:cubicBezTo>
                <a:cubicBezTo>
                  <a:pt x="313" y="110"/>
                  <a:pt x="313" y="110"/>
                  <a:pt x="313" y="110"/>
                </a:cubicBezTo>
                <a:cubicBezTo>
                  <a:pt x="310" y="110"/>
                  <a:pt x="310" y="110"/>
                  <a:pt x="310" y="110"/>
                </a:cubicBezTo>
                <a:cubicBezTo>
                  <a:pt x="310" y="110"/>
                  <a:pt x="310" y="110"/>
                  <a:pt x="310" y="110"/>
                </a:cubicBezTo>
                <a:cubicBezTo>
                  <a:pt x="307" y="110"/>
                  <a:pt x="307" y="110"/>
                  <a:pt x="307" y="110"/>
                </a:cubicBezTo>
                <a:cubicBezTo>
                  <a:pt x="306" y="110"/>
                  <a:pt x="306" y="110"/>
                  <a:pt x="306" y="110"/>
                </a:cubicBezTo>
                <a:cubicBezTo>
                  <a:pt x="301" y="110"/>
                  <a:pt x="301" y="110"/>
                  <a:pt x="301" y="110"/>
                </a:cubicBezTo>
                <a:cubicBezTo>
                  <a:pt x="300" y="110"/>
                  <a:pt x="300" y="110"/>
                  <a:pt x="300" y="110"/>
                </a:cubicBezTo>
                <a:cubicBezTo>
                  <a:pt x="298" y="110"/>
                  <a:pt x="298" y="110"/>
                  <a:pt x="298" y="110"/>
                </a:cubicBezTo>
                <a:cubicBezTo>
                  <a:pt x="298" y="110"/>
                  <a:pt x="298" y="110"/>
                  <a:pt x="298" y="110"/>
                </a:cubicBezTo>
                <a:cubicBezTo>
                  <a:pt x="295" y="110"/>
                  <a:pt x="295" y="110"/>
                  <a:pt x="295" y="110"/>
                </a:cubicBezTo>
                <a:cubicBezTo>
                  <a:pt x="298" y="109"/>
                  <a:pt x="298" y="109"/>
                  <a:pt x="298" y="109"/>
                </a:cubicBezTo>
                <a:cubicBezTo>
                  <a:pt x="298" y="109"/>
                  <a:pt x="298" y="109"/>
                  <a:pt x="298" y="109"/>
                </a:cubicBezTo>
                <a:cubicBezTo>
                  <a:pt x="294" y="109"/>
                  <a:pt x="294" y="109"/>
                  <a:pt x="294" y="109"/>
                </a:cubicBezTo>
                <a:cubicBezTo>
                  <a:pt x="294" y="110"/>
                  <a:pt x="294" y="110"/>
                  <a:pt x="294" y="110"/>
                </a:cubicBezTo>
                <a:cubicBezTo>
                  <a:pt x="294" y="110"/>
                  <a:pt x="294" y="110"/>
                  <a:pt x="294" y="110"/>
                </a:cubicBezTo>
                <a:cubicBezTo>
                  <a:pt x="293" y="110"/>
                  <a:pt x="293" y="110"/>
                  <a:pt x="293" y="110"/>
                </a:cubicBezTo>
                <a:cubicBezTo>
                  <a:pt x="293" y="110"/>
                  <a:pt x="293" y="110"/>
                  <a:pt x="293" y="110"/>
                </a:cubicBezTo>
                <a:cubicBezTo>
                  <a:pt x="293" y="110"/>
                  <a:pt x="293" y="110"/>
                  <a:pt x="293" y="110"/>
                </a:cubicBezTo>
                <a:cubicBezTo>
                  <a:pt x="293" y="110"/>
                  <a:pt x="293" y="110"/>
                  <a:pt x="293" y="110"/>
                </a:cubicBezTo>
                <a:cubicBezTo>
                  <a:pt x="292" y="110"/>
                  <a:pt x="292" y="110"/>
                  <a:pt x="292" y="110"/>
                </a:cubicBezTo>
                <a:cubicBezTo>
                  <a:pt x="289" y="110"/>
                  <a:pt x="289" y="110"/>
                  <a:pt x="289" y="110"/>
                </a:cubicBezTo>
                <a:cubicBezTo>
                  <a:pt x="287" y="109"/>
                  <a:pt x="287" y="109"/>
                  <a:pt x="287" y="109"/>
                </a:cubicBezTo>
                <a:cubicBezTo>
                  <a:pt x="287" y="109"/>
                  <a:pt x="287" y="109"/>
                  <a:pt x="287" y="109"/>
                </a:cubicBezTo>
                <a:cubicBezTo>
                  <a:pt x="287" y="111"/>
                  <a:pt x="287" y="111"/>
                  <a:pt x="287" y="111"/>
                </a:cubicBezTo>
                <a:cubicBezTo>
                  <a:pt x="287" y="111"/>
                  <a:pt x="287" y="111"/>
                  <a:pt x="287" y="111"/>
                </a:cubicBezTo>
                <a:cubicBezTo>
                  <a:pt x="287" y="174"/>
                  <a:pt x="287" y="174"/>
                  <a:pt x="287" y="174"/>
                </a:cubicBezTo>
                <a:cubicBezTo>
                  <a:pt x="287" y="176"/>
                  <a:pt x="287" y="176"/>
                  <a:pt x="287" y="176"/>
                </a:cubicBezTo>
                <a:cubicBezTo>
                  <a:pt x="283" y="176"/>
                  <a:pt x="283" y="176"/>
                  <a:pt x="283" y="176"/>
                </a:cubicBezTo>
                <a:cubicBezTo>
                  <a:pt x="283" y="166"/>
                  <a:pt x="283" y="166"/>
                  <a:pt x="283" y="166"/>
                </a:cubicBezTo>
                <a:cubicBezTo>
                  <a:pt x="276" y="165"/>
                  <a:pt x="276" y="165"/>
                  <a:pt x="276" y="165"/>
                </a:cubicBezTo>
                <a:cubicBezTo>
                  <a:pt x="275" y="92"/>
                  <a:pt x="275" y="92"/>
                  <a:pt x="275"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77"/>
                  <a:pt x="276" y="77"/>
                  <a:pt x="276" y="77"/>
                </a:cubicBezTo>
                <a:cubicBezTo>
                  <a:pt x="272" y="77"/>
                  <a:pt x="272" y="77"/>
                  <a:pt x="272" y="77"/>
                </a:cubicBezTo>
                <a:cubicBezTo>
                  <a:pt x="272" y="59"/>
                  <a:pt x="272" y="59"/>
                  <a:pt x="272" y="59"/>
                </a:cubicBezTo>
                <a:cubicBezTo>
                  <a:pt x="272" y="59"/>
                  <a:pt x="272" y="59"/>
                  <a:pt x="272" y="59"/>
                </a:cubicBezTo>
                <a:cubicBezTo>
                  <a:pt x="272" y="59"/>
                  <a:pt x="272" y="59"/>
                  <a:pt x="272" y="59"/>
                </a:cubicBezTo>
                <a:cubicBezTo>
                  <a:pt x="272" y="58"/>
                  <a:pt x="272" y="58"/>
                  <a:pt x="272" y="58"/>
                </a:cubicBezTo>
                <a:cubicBezTo>
                  <a:pt x="271" y="57"/>
                  <a:pt x="271" y="57"/>
                  <a:pt x="271" y="57"/>
                </a:cubicBezTo>
                <a:cubicBezTo>
                  <a:pt x="270" y="58"/>
                  <a:pt x="270" y="58"/>
                  <a:pt x="270" y="58"/>
                </a:cubicBezTo>
                <a:cubicBezTo>
                  <a:pt x="270" y="59"/>
                  <a:pt x="270" y="59"/>
                  <a:pt x="270" y="59"/>
                </a:cubicBezTo>
                <a:cubicBezTo>
                  <a:pt x="270" y="48"/>
                  <a:pt x="270" y="48"/>
                  <a:pt x="270" y="48"/>
                </a:cubicBezTo>
                <a:cubicBezTo>
                  <a:pt x="270" y="47"/>
                  <a:pt x="270" y="47"/>
                  <a:pt x="270" y="47"/>
                </a:cubicBezTo>
                <a:cubicBezTo>
                  <a:pt x="270" y="47"/>
                  <a:pt x="270" y="47"/>
                  <a:pt x="270" y="47"/>
                </a:cubicBezTo>
                <a:cubicBezTo>
                  <a:pt x="270" y="47"/>
                  <a:pt x="270" y="47"/>
                  <a:pt x="270" y="47"/>
                </a:cubicBezTo>
                <a:cubicBezTo>
                  <a:pt x="269" y="46"/>
                  <a:pt x="269" y="46"/>
                  <a:pt x="269" y="46"/>
                </a:cubicBezTo>
                <a:cubicBezTo>
                  <a:pt x="268" y="46"/>
                  <a:pt x="268" y="46"/>
                  <a:pt x="268" y="46"/>
                </a:cubicBezTo>
                <a:cubicBezTo>
                  <a:pt x="268" y="46"/>
                  <a:pt x="268" y="46"/>
                  <a:pt x="268" y="46"/>
                </a:cubicBezTo>
                <a:cubicBezTo>
                  <a:pt x="268" y="47"/>
                  <a:pt x="268" y="47"/>
                  <a:pt x="268" y="47"/>
                </a:cubicBezTo>
                <a:cubicBezTo>
                  <a:pt x="268" y="47"/>
                  <a:pt x="268" y="47"/>
                  <a:pt x="268" y="47"/>
                </a:cubicBezTo>
                <a:cubicBezTo>
                  <a:pt x="268" y="47"/>
                  <a:pt x="268" y="47"/>
                  <a:pt x="268" y="47"/>
                </a:cubicBezTo>
                <a:cubicBezTo>
                  <a:pt x="268" y="39"/>
                  <a:pt x="268" y="39"/>
                  <a:pt x="268" y="39"/>
                </a:cubicBezTo>
                <a:cubicBezTo>
                  <a:pt x="268" y="38"/>
                  <a:pt x="268" y="38"/>
                  <a:pt x="268" y="38"/>
                </a:cubicBezTo>
                <a:cubicBezTo>
                  <a:pt x="265" y="38"/>
                  <a:pt x="265" y="38"/>
                  <a:pt x="265" y="38"/>
                </a:cubicBezTo>
                <a:cubicBezTo>
                  <a:pt x="265" y="23"/>
                  <a:pt x="265" y="23"/>
                  <a:pt x="265" y="23"/>
                </a:cubicBezTo>
                <a:cubicBezTo>
                  <a:pt x="265" y="23"/>
                  <a:pt x="265" y="23"/>
                  <a:pt x="265" y="23"/>
                </a:cubicBezTo>
                <a:cubicBezTo>
                  <a:pt x="264" y="23"/>
                  <a:pt x="264" y="23"/>
                  <a:pt x="264" y="23"/>
                </a:cubicBezTo>
                <a:cubicBezTo>
                  <a:pt x="264" y="20"/>
                  <a:pt x="264" y="20"/>
                  <a:pt x="264" y="20"/>
                </a:cubicBezTo>
                <a:cubicBezTo>
                  <a:pt x="264" y="20"/>
                  <a:pt x="264" y="20"/>
                  <a:pt x="264" y="20"/>
                </a:cubicBezTo>
                <a:cubicBezTo>
                  <a:pt x="265" y="19"/>
                  <a:pt x="265" y="19"/>
                  <a:pt x="265" y="19"/>
                </a:cubicBezTo>
                <a:cubicBezTo>
                  <a:pt x="264" y="19"/>
                  <a:pt x="264" y="19"/>
                  <a:pt x="264" y="19"/>
                </a:cubicBezTo>
                <a:cubicBezTo>
                  <a:pt x="264" y="18"/>
                  <a:pt x="264" y="18"/>
                  <a:pt x="264" y="18"/>
                </a:cubicBezTo>
                <a:cubicBezTo>
                  <a:pt x="264" y="17"/>
                  <a:pt x="264" y="17"/>
                  <a:pt x="264" y="17"/>
                </a:cubicBezTo>
                <a:cubicBezTo>
                  <a:pt x="264" y="17"/>
                  <a:pt x="264" y="17"/>
                  <a:pt x="264" y="17"/>
                </a:cubicBezTo>
                <a:cubicBezTo>
                  <a:pt x="264" y="17"/>
                  <a:pt x="264" y="17"/>
                  <a:pt x="264" y="17"/>
                </a:cubicBezTo>
                <a:cubicBezTo>
                  <a:pt x="264" y="17"/>
                  <a:pt x="264" y="17"/>
                  <a:pt x="264" y="17"/>
                </a:cubicBezTo>
                <a:cubicBezTo>
                  <a:pt x="263" y="17"/>
                  <a:pt x="263" y="17"/>
                  <a:pt x="263" y="17"/>
                </a:cubicBezTo>
                <a:cubicBezTo>
                  <a:pt x="263" y="15"/>
                  <a:pt x="263" y="15"/>
                  <a:pt x="263" y="15"/>
                </a:cubicBezTo>
                <a:cubicBezTo>
                  <a:pt x="263" y="12"/>
                  <a:pt x="263" y="12"/>
                  <a:pt x="263" y="12"/>
                </a:cubicBezTo>
                <a:cubicBezTo>
                  <a:pt x="263" y="10"/>
                  <a:pt x="263" y="10"/>
                  <a:pt x="263" y="10"/>
                </a:cubicBezTo>
                <a:cubicBezTo>
                  <a:pt x="263" y="7"/>
                  <a:pt x="263" y="7"/>
                  <a:pt x="263" y="7"/>
                </a:cubicBezTo>
                <a:cubicBezTo>
                  <a:pt x="263" y="5"/>
                  <a:pt x="263" y="5"/>
                  <a:pt x="263" y="5"/>
                </a:cubicBezTo>
                <a:cubicBezTo>
                  <a:pt x="263" y="2"/>
                  <a:pt x="263" y="2"/>
                  <a:pt x="263" y="2"/>
                </a:cubicBezTo>
                <a:cubicBezTo>
                  <a:pt x="263" y="0"/>
                  <a:pt x="263" y="0"/>
                  <a:pt x="263" y="0"/>
                </a:cubicBezTo>
                <a:cubicBezTo>
                  <a:pt x="263" y="0"/>
                  <a:pt x="263" y="0"/>
                  <a:pt x="263" y="0"/>
                </a:cubicBezTo>
                <a:cubicBezTo>
                  <a:pt x="263" y="0"/>
                  <a:pt x="263" y="0"/>
                  <a:pt x="263" y="0"/>
                </a:cubicBezTo>
                <a:cubicBezTo>
                  <a:pt x="263" y="2"/>
                  <a:pt x="263" y="2"/>
                  <a:pt x="263" y="2"/>
                </a:cubicBezTo>
                <a:cubicBezTo>
                  <a:pt x="263" y="5"/>
                  <a:pt x="263" y="5"/>
                  <a:pt x="263" y="5"/>
                </a:cubicBezTo>
                <a:cubicBezTo>
                  <a:pt x="263" y="7"/>
                  <a:pt x="263" y="7"/>
                  <a:pt x="263" y="7"/>
                </a:cubicBezTo>
                <a:cubicBezTo>
                  <a:pt x="263" y="10"/>
                  <a:pt x="263" y="10"/>
                  <a:pt x="263" y="10"/>
                </a:cubicBezTo>
                <a:cubicBezTo>
                  <a:pt x="263" y="12"/>
                  <a:pt x="263" y="12"/>
                  <a:pt x="263" y="12"/>
                </a:cubicBezTo>
                <a:cubicBezTo>
                  <a:pt x="263" y="14"/>
                  <a:pt x="263" y="14"/>
                  <a:pt x="263" y="14"/>
                </a:cubicBezTo>
                <a:cubicBezTo>
                  <a:pt x="263" y="17"/>
                  <a:pt x="263" y="17"/>
                  <a:pt x="263" y="17"/>
                </a:cubicBezTo>
                <a:cubicBezTo>
                  <a:pt x="262" y="17"/>
                  <a:pt x="262" y="17"/>
                  <a:pt x="262" y="17"/>
                </a:cubicBezTo>
                <a:cubicBezTo>
                  <a:pt x="262" y="17"/>
                  <a:pt x="262" y="17"/>
                  <a:pt x="262" y="17"/>
                </a:cubicBezTo>
                <a:cubicBezTo>
                  <a:pt x="262" y="17"/>
                  <a:pt x="262" y="17"/>
                  <a:pt x="262" y="17"/>
                </a:cubicBezTo>
                <a:cubicBezTo>
                  <a:pt x="261" y="18"/>
                  <a:pt x="261" y="18"/>
                  <a:pt x="261" y="18"/>
                </a:cubicBezTo>
                <a:cubicBezTo>
                  <a:pt x="262" y="19"/>
                  <a:pt x="262" y="19"/>
                  <a:pt x="262" y="19"/>
                </a:cubicBezTo>
                <a:cubicBezTo>
                  <a:pt x="262" y="19"/>
                  <a:pt x="262" y="19"/>
                  <a:pt x="262" y="19"/>
                </a:cubicBezTo>
                <a:cubicBezTo>
                  <a:pt x="262" y="20"/>
                  <a:pt x="262" y="20"/>
                  <a:pt x="262" y="20"/>
                </a:cubicBezTo>
                <a:cubicBezTo>
                  <a:pt x="262" y="20"/>
                  <a:pt x="262" y="20"/>
                  <a:pt x="262" y="20"/>
                </a:cubicBezTo>
                <a:cubicBezTo>
                  <a:pt x="262" y="23"/>
                  <a:pt x="262" y="23"/>
                  <a:pt x="262" y="23"/>
                </a:cubicBezTo>
                <a:cubicBezTo>
                  <a:pt x="261" y="23"/>
                  <a:pt x="261" y="23"/>
                  <a:pt x="261" y="23"/>
                </a:cubicBezTo>
                <a:cubicBezTo>
                  <a:pt x="261" y="38"/>
                  <a:pt x="261" y="38"/>
                  <a:pt x="261" y="38"/>
                </a:cubicBezTo>
                <a:cubicBezTo>
                  <a:pt x="258" y="38"/>
                  <a:pt x="258" y="38"/>
                  <a:pt x="258" y="38"/>
                </a:cubicBezTo>
                <a:cubicBezTo>
                  <a:pt x="258" y="47"/>
                  <a:pt x="258" y="47"/>
                  <a:pt x="258" y="47"/>
                </a:cubicBezTo>
                <a:cubicBezTo>
                  <a:pt x="257" y="47"/>
                  <a:pt x="257" y="47"/>
                  <a:pt x="257" y="47"/>
                </a:cubicBezTo>
                <a:cubicBezTo>
                  <a:pt x="258" y="47"/>
                  <a:pt x="258" y="47"/>
                  <a:pt x="258" y="47"/>
                </a:cubicBezTo>
                <a:cubicBezTo>
                  <a:pt x="258" y="46"/>
                  <a:pt x="258" y="46"/>
                  <a:pt x="258" y="46"/>
                </a:cubicBezTo>
                <a:cubicBezTo>
                  <a:pt x="258" y="45"/>
                  <a:pt x="258" y="45"/>
                  <a:pt x="258" y="45"/>
                </a:cubicBezTo>
                <a:cubicBezTo>
                  <a:pt x="258" y="45"/>
                  <a:pt x="258" y="45"/>
                  <a:pt x="258" y="45"/>
                </a:cubicBezTo>
                <a:cubicBezTo>
                  <a:pt x="257" y="45"/>
                  <a:pt x="257" y="45"/>
                  <a:pt x="257" y="45"/>
                </a:cubicBezTo>
                <a:cubicBezTo>
                  <a:pt x="256" y="46"/>
                  <a:pt x="256" y="46"/>
                  <a:pt x="256" y="46"/>
                </a:cubicBezTo>
                <a:cubicBezTo>
                  <a:pt x="256" y="47"/>
                  <a:pt x="256" y="47"/>
                  <a:pt x="256" y="47"/>
                </a:cubicBezTo>
                <a:cubicBezTo>
                  <a:pt x="257" y="47"/>
                  <a:pt x="257" y="47"/>
                  <a:pt x="257" y="47"/>
                </a:cubicBezTo>
                <a:cubicBezTo>
                  <a:pt x="256" y="47"/>
                  <a:pt x="256" y="47"/>
                  <a:pt x="256" y="47"/>
                </a:cubicBezTo>
                <a:cubicBezTo>
                  <a:pt x="256" y="59"/>
                  <a:pt x="256" y="59"/>
                  <a:pt x="256" y="59"/>
                </a:cubicBezTo>
                <a:cubicBezTo>
                  <a:pt x="255" y="59"/>
                  <a:pt x="255" y="59"/>
                  <a:pt x="255" y="59"/>
                </a:cubicBezTo>
                <a:cubicBezTo>
                  <a:pt x="255" y="58"/>
                  <a:pt x="255" y="58"/>
                  <a:pt x="255" y="58"/>
                </a:cubicBezTo>
                <a:cubicBezTo>
                  <a:pt x="256" y="57"/>
                  <a:pt x="256" y="57"/>
                  <a:pt x="256" y="57"/>
                </a:cubicBezTo>
                <a:cubicBezTo>
                  <a:pt x="256" y="56"/>
                  <a:pt x="256" y="56"/>
                  <a:pt x="256" y="56"/>
                </a:cubicBezTo>
                <a:cubicBezTo>
                  <a:pt x="255" y="56"/>
                  <a:pt x="255" y="56"/>
                  <a:pt x="255" y="56"/>
                </a:cubicBezTo>
                <a:cubicBezTo>
                  <a:pt x="254" y="56"/>
                  <a:pt x="254" y="56"/>
                  <a:pt x="254" y="56"/>
                </a:cubicBezTo>
                <a:cubicBezTo>
                  <a:pt x="254" y="57"/>
                  <a:pt x="254" y="57"/>
                  <a:pt x="254" y="57"/>
                </a:cubicBezTo>
                <a:cubicBezTo>
                  <a:pt x="254" y="58"/>
                  <a:pt x="254" y="58"/>
                  <a:pt x="254" y="58"/>
                </a:cubicBezTo>
                <a:cubicBezTo>
                  <a:pt x="254" y="59"/>
                  <a:pt x="254" y="59"/>
                  <a:pt x="254" y="59"/>
                </a:cubicBezTo>
                <a:cubicBezTo>
                  <a:pt x="253" y="59"/>
                  <a:pt x="253" y="59"/>
                  <a:pt x="253" y="59"/>
                </a:cubicBezTo>
                <a:cubicBezTo>
                  <a:pt x="253" y="77"/>
                  <a:pt x="253" y="77"/>
                  <a:pt x="253" y="77"/>
                </a:cubicBezTo>
                <a:cubicBezTo>
                  <a:pt x="250" y="77"/>
                  <a:pt x="250" y="77"/>
                  <a:pt x="250" y="77"/>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182"/>
                  <a:pt x="250" y="182"/>
                  <a:pt x="250" y="182"/>
                </a:cubicBezTo>
                <a:cubicBezTo>
                  <a:pt x="250" y="185"/>
                  <a:pt x="250" y="185"/>
                  <a:pt x="250" y="185"/>
                </a:cubicBezTo>
                <a:cubicBezTo>
                  <a:pt x="250" y="189"/>
                  <a:pt x="250" y="189"/>
                  <a:pt x="250" y="189"/>
                </a:cubicBezTo>
                <a:cubicBezTo>
                  <a:pt x="243" y="189"/>
                  <a:pt x="243" y="189"/>
                  <a:pt x="243" y="189"/>
                </a:cubicBezTo>
                <a:cubicBezTo>
                  <a:pt x="243" y="95"/>
                  <a:pt x="243" y="95"/>
                  <a:pt x="243" y="95"/>
                </a:cubicBezTo>
                <a:cubicBezTo>
                  <a:pt x="237" y="92"/>
                  <a:pt x="237" y="92"/>
                  <a:pt x="237" y="92"/>
                </a:cubicBezTo>
                <a:cubicBezTo>
                  <a:pt x="207" y="93"/>
                  <a:pt x="207" y="93"/>
                  <a:pt x="207" y="93"/>
                </a:cubicBezTo>
                <a:cubicBezTo>
                  <a:pt x="204" y="95"/>
                  <a:pt x="204" y="95"/>
                  <a:pt x="204" y="95"/>
                </a:cubicBezTo>
                <a:cubicBezTo>
                  <a:pt x="204" y="189"/>
                  <a:pt x="204" y="189"/>
                  <a:pt x="204" y="189"/>
                </a:cubicBezTo>
                <a:cubicBezTo>
                  <a:pt x="197" y="189"/>
                  <a:pt x="197" y="189"/>
                  <a:pt x="197" y="189"/>
                </a:cubicBezTo>
                <a:cubicBezTo>
                  <a:pt x="197" y="189"/>
                  <a:pt x="197" y="189"/>
                  <a:pt x="197" y="189"/>
                </a:cubicBezTo>
                <a:cubicBezTo>
                  <a:pt x="198" y="189"/>
                  <a:pt x="198" y="189"/>
                  <a:pt x="198" y="189"/>
                </a:cubicBezTo>
                <a:cubicBezTo>
                  <a:pt x="198" y="189"/>
                  <a:pt x="198" y="189"/>
                  <a:pt x="198" y="189"/>
                </a:cubicBezTo>
                <a:cubicBezTo>
                  <a:pt x="198" y="188"/>
                  <a:pt x="198" y="188"/>
                  <a:pt x="198" y="188"/>
                </a:cubicBezTo>
                <a:cubicBezTo>
                  <a:pt x="198" y="188"/>
                  <a:pt x="198" y="188"/>
                  <a:pt x="198" y="188"/>
                </a:cubicBezTo>
                <a:cubicBezTo>
                  <a:pt x="197" y="188"/>
                  <a:pt x="197" y="188"/>
                  <a:pt x="197" y="188"/>
                </a:cubicBezTo>
                <a:cubicBezTo>
                  <a:pt x="197" y="188"/>
                  <a:pt x="197" y="188"/>
                  <a:pt x="197" y="188"/>
                </a:cubicBezTo>
                <a:cubicBezTo>
                  <a:pt x="196" y="118"/>
                  <a:pt x="196" y="118"/>
                  <a:pt x="196" y="118"/>
                </a:cubicBezTo>
                <a:cubicBezTo>
                  <a:pt x="196" y="112"/>
                  <a:pt x="196" y="112"/>
                  <a:pt x="196" y="112"/>
                </a:cubicBezTo>
                <a:cubicBezTo>
                  <a:pt x="196" y="106"/>
                  <a:pt x="196" y="106"/>
                  <a:pt x="196" y="106"/>
                </a:cubicBezTo>
                <a:cubicBezTo>
                  <a:pt x="195" y="100"/>
                  <a:pt x="195" y="100"/>
                  <a:pt x="195" y="100"/>
                </a:cubicBezTo>
                <a:cubicBezTo>
                  <a:pt x="195" y="95"/>
                  <a:pt x="195" y="95"/>
                  <a:pt x="195" y="95"/>
                </a:cubicBezTo>
                <a:cubicBezTo>
                  <a:pt x="193" y="95"/>
                  <a:pt x="193" y="95"/>
                  <a:pt x="193" y="95"/>
                </a:cubicBezTo>
                <a:cubicBezTo>
                  <a:pt x="189" y="94"/>
                  <a:pt x="189" y="94"/>
                  <a:pt x="189" y="94"/>
                </a:cubicBezTo>
                <a:cubicBezTo>
                  <a:pt x="189" y="94"/>
                  <a:pt x="189" y="94"/>
                  <a:pt x="189" y="94"/>
                </a:cubicBezTo>
                <a:cubicBezTo>
                  <a:pt x="180" y="94"/>
                  <a:pt x="180" y="94"/>
                  <a:pt x="180" y="94"/>
                </a:cubicBezTo>
                <a:cubicBezTo>
                  <a:pt x="179" y="94"/>
                  <a:pt x="179" y="94"/>
                  <a:pt x="179" y="94"/>
                </a:cubicBezTo>
                <a:cubicBezTo>
                  <a:pt x="175" y="95"/>
                  <a:pt x="175" y="95"/>
                  <a:pt x="175" y="95"/>
                </a:cubicBezTo>
                <a:cubicBezTo>
                  <a:pt x="173" y="95"/>
                  <a:pt x="173" y="95"/>
                  <a:pt x="173" y="95"/>
                </a:cubicBezTo>
                <a:cubicBezTo>
                  <a:pt x="173" y="100"/>
                  <a:pt x="173" y="100"/>
                  <a:pt x="173" y="100"/>
                </a:cubicBezTo>
                <a:cubicBezTo>
                  <a:pt x="173" y="106"/>
                  <a:pt x="173" y="106"/>
                  <a:pt x="173" y="106"/>
                </a:cubicBezTo>
                <a:cubicBezTo>
                  <a:pt x="172" y="112"/>
                  <a:pt x="172" y="112"/>
                  <a:pt x="172" y="112"/>
                </a:cubicBezTo>
                <a:cubicBezTo>
                  <a:pt x="172" y="118"/>
                  <a:pt x="172" y="118"/>
                  <a:pt x="172" y="118"/>
                </a:cubicBezTo>
                <a:cubicBezTo>
                  <a:pt x="172" y="183"/>
                  <a:pt x="172" y="183"/>
                  <a:pt x="172" y="183"/>
                </a:cubicBezTo>
                <a:cubicBezTo>
                  <a:pt x="169" y="183"/>
                  <a:pt x="169" y="183"/>
                  <a:pt x="169" y="183"/>
                </a:cubicBezTo>
                <a:cubicBezTo>
                  <a:pt x="169" y="182"/>
                  <a:pt x="169" y="182"/>
                  <a:pt x="169" y="182"/>
                </a:cubicBezTo>
                <a:cubicBezTo>
                  <a:pt x="169" y="182"/>
                  <a:pt x="169" y="182"/>
                  <a:pt x="169" y="182"/>
                </a:cubicBezTo>
                <a:cubicBezTo>
                  <a:pt x="168" y="182"/>
                  <a:pt x="168" y="182"/>
                  <a:pt x="168" y="182"/>
                </a:cubicBezTo>
                <a:cubicBezTo>
                  <a:pt x="168" y="183"/>
                  <a:pt x="168" y="183"/>
                  <a:pt x="168" y="183"/>
                </a:cubicBezTo>
                <a:cubicBezTo>
                  <a:pt x="165" y="183"/>
                  <a:pt x="165" y="183"/>
                  <a:pt x="165" y="183"/>
                </a:cubicBezTo>
                <a:cubicBezTo>
                  <a:pt x="165" y="182"/>
                  <a:pt x="165" y="182"/>
                  <a:pt x="165" y="182"/>
                </a:cubicBezTo>
                <a:cubicBezTo>
                  <a:pt x="165" y="181"/>
                  <a:pt x="165" y="181"/>
                  <a:pt x="165" y="181"/>
                </a:cubicBezTo>
                <a:cubicBezTo>
                  <a:pt x="164" y="179"/>
                  <a:pt x="164" y="179"/>
                  <a:pt x="164" y="179"/>
                </a:cubicBezTo>
                <a:cubicBezTo>
                  <a:pt x="163" y="179"/>
                  <a:pt x="163" y="179"/>
                  <a:pt x="163" y="179"/>
                </a:cubicBezTo>
                <a:cubicBezTo>
                  <a:pt x="163" y="179"/>
                  <a:pt x="163" y="179"/>
                  <a:pt x="163" y="179"/>
                </a:cubicBezTo>
                <a:cubicBezTo>
                  <a:pt x="163" y="179"/>
                  <a:pt x="163" y="179"/>
                  <a:pt x="163" y="179"/>
                </a:cubicBezTo>
                <a:cubicBezTo>
                  <a:pt x="160" y="179"/>
                  <a:pt x="160" y="179"/>
                  <a:pt x="160" y="179"/>
                </a:cubicBezTo>
                <a:cubicBezTo>
                  <a:pt x="159" y="179"/>
                  <a:pt x="159" y="179"/>
                  <a:pt x="159" y="179"/>
                </a:cubicBezTo>
                <a:cubicBezTo>
                  <a:pt x="159" y="179"/>
                  <a:pt x="159" y="179"/>
                  <a:pt x="159" y="179"/>
                </a:cubicBezTo>
                <a:cubicBezTo>
                  <a:pt x="158" y="178"/>
                  <a:pt x="158" y="178"/>
                  <a:pt x="158" y="178"/>
                </a:cubicBezTo>
                <a:cubicBezTo>
                  <a:pt x="158" y="178"/>
                  <a:pt x="158" y="178"/>
                  <a:pt x="158" y="178"/>
                </a:cubicBezTo>
                <a:cubicBezTo>
                  <a:pt x="158" y="177"/>
                  <a:pt x="158" y="177"/>
                  <a:pt x="158" y="177"/>
                </a:cubicBezTo>
                <a:cubicBezTo>
                  <a:pt x="158" y="177"/>
                  <a:pt x="158" y="177"/>
                  <a:pt x="158" y="177"/>
                </a:cubicBezTo>
                <a:cubicBezTo>
                  <a:pt x="158" y="177"/>
                  <a:pt x="158" y="177"/>
                  <a:pt x="158" y="177"/>
                </a:cubicBezTo>
                <a:cubicBezTo>
                  <a:pt x="157" y="176"/>
                  <a:pt x="157" y="176"/>
                  <a:pt x="157" y="176"/>
                </a:cubicBezTo>
                <a:cubicBezTo>
                  <a:pt x="143" y="175"/>
                  <a:pt x="143" y="175"/>
                  <a:pt x="143" y="175"/>
                </a:cubicBezTo>
                <a:cubicBezTo>
                  <a:pt x="143" y="175"/>
                  <a:pt x="143" y="175"/>
                  <a:pt x="143" y="175"/>
                </a:cubicBezTo>
                <a:cubicBezTo>
                  <a:pt x="138" y="175"/>
                  <a:pt x="138" y="175"/>
                  <a:pt x="138" y="175"/>
                </a:cubicBezTo>
                <a:cubicBezTo>
                  <a:pt x="138" y="179"/>
                  <a:pt x="138" y="179"/>
                  <a:pt x="138" y="179"/>
                </a:cubicBezTo>
                <a:cubicBezTo>
                  <a:pt x="135" y="179"/>
                  <a:pt x="135" y="179"/>
                  <a:pt x="135" y="179"/>
                </a:cubicBezTo>
                <a:cubicBezTo>
                  <a:pt x="134" y="179"/>
                  <a:pt x="134" y="179"/>
                  <a:pt x="134" y="179"/>
                </a:cubicBezTo>
                <a:cubicBezTo>
                  <a:pt x="134" y="179"/>
                  <a:pt x="134" y="179"/>
                  <a:pt x="134" y="179"/>
                </a:cubicBezTo>
                <a:cubicBezTo>
                  <a:pt x="129" y="104"/>
                  <a:pt x="129" y="104"/>
                  <a:pt x="129" y="104"/>
                </a:cubicBezTo>
                <a:cubicBezTo>
                  <a:pt x="129" y="104"/>
                  <a:pt x="129" y="104"/>
                  <a:pt x="129"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3" y="96"/>
                  <a:pt x="133" y="96"/>
                  <a:pt x="133" y="96"/>
                </a:cubicBezTo>
                <a:cubicBezTo>
                  <a:pt x="132" y="95"/>
                  <a:pt x="132" y="95"/>
                  <a:pt x="132" y="95"/>
                </a:cubicBezTo>
                <a:cubicBezTo>
                  <a:pt x="132" y="95"/>
                  <a:pt x="132" y="95"/>
                  <a:pt x="132" y="95"/>
                </a:cubicBezTo>
                <a:cubicBezTo>
                  <a:pt x="132" y="95"/>
                  <a:pt x="132" y="95"/>
                  <a:pt x="132" y="95"/>
                </a:cubicBezTo>
                <a:cubicBezTo>
                  <a:pt x="132" y="95"/>
                  <a:pt x="132" y="95"/>
                  <a:pt x="132" y="95"/>
                </a:cubicBezTo>
                <a:cubicBezTo>
                  <a:pt x="132" y="94"/>
                  <a:pt x="132" y="94"/>
                  <a:pt x="132" y="94"/>
                </a:cubicBezTo>
                <a:cubicBezTo>
                  <a:pt x="132" y="93"/>
                  <a:pt x="132" y="93"/>
                  <a:pt x="132" y="93"/>
                </a:cubicBezTo>
                <a:cubicBezTo>
                  <a:pt x="132" y="93"/>
                  <a:pt x="132" y="93"/>
                  <a:pt x="132" y="93"/>
                </a:cubicBezTo>
                <a:cubicBezTo>
                  <a:pt x="132" y="93"/>
                  <a:pt x="132" y="93"/>
                  <a:pt x="132" y="93"/>
                </a:cubicBezTo>
                <a:cubicBezTo>
                  <a:pt x="131" y="93"/>
                  <a:pt x="131" y="93"/>
                  <a:pt x="131" y="93"/>
                </a:cubicBezTo>
                <a:cubicBezTo>
                  <a:pt x="131" y="92"/>
                  <a:pt x="131" y="92"/>
                  <a:pt x="131" y="92"/>
                </a:cubicBezTo>
                <a:cubicBezTo>
                  <a:pt x="130" y="92"/>
                  <a:pt x="130" y="92"/>
                  <a:pt x="130" y="92"/>
                </a:cubicBezTo>
                <a:cubicBezTo>
                  <a:pt x="130" y="92"/>
                  <a:pt x="130" y="92"/>
                  <a:pt x="130" y="92"/>
                </a:cubicBezTo>
                <a:cubicBezTo>
                  <a:pt x="130" y="90"/>
                  <a:pt x="130" y="90"/>
                  <a:pt x="130" y="90"/>
                </a:cubicBezTo>
                <a:cubicBezTo>
                  <a:pt x="130" y="89"/>
                  <a:pt x="130" y="89"/>
                  <a:pt x="130" y="89"/>
                </a:cubicBezTo>
                <a:cubicBezTo>
                  <a:pt x="130" y="89"/>
                  <a:pt x="130" y="89"/>
                  <a:pt x="130" y="89"/>
                </a:cubicBezTo>
                <a:cubicBezTo>
                  <a:pt x="129" y="89"/>
                  <a:pt x="129" y="89"/>
                  <a:pt x="129" y="89"/>
                </a:cubicBezTo>
                <a:cubicBezTo>
                  <a:pt x="129" y="89"/>
                  <a:pt x="129" y="89"/>
                  <a:pt x="129" y="89"/>
                </a:cubicBezTo>
                <a:cubicBezTo>
                  <a:pt x="128" y="89"/>
                  <a:pt x="128" y="89"/>
                  <a:pt x="128" y="89"/>
                </a:cubicBezTo>
                <a:cubicBezTo>
                  <a:pt x="128" y="73"/>
                  <a:pt x="128" y="73"/>
                  <a:pt x="128" y="73"/>
                </a:cubicBezTo>
                <a:cubicBezTo>
                  <a:pt x="128" y="73"/>
                  <a:pt x="128" y="73"/>
                  <a:pt x="128" y="73"/>
                </a:cubicBezTo>
                <a:cubicBezTo>
                  <a:pt x="129" y="73"/>
                  <a:pt x="129" y="73"/>
                  <a:pt x="129" y="73"/>
                </a:cubicBezTo>
                <a:cubicBezTo>
                  <a:pt x="129" y="73"/>
                  <a:pt x="129" y="73"/>
                  <a:pt x="129" y="73"/>
                </a:cubicBezTo>
                <a:cubicBezTo>
                  <a:pt x="129" y="73"/>
                  <a:pt x="129" y="73"/>
                  <a:pt x="129" y="73"/>
                </a:cubicBezTo>
                <a:cubicBezTo>
                  <a:pt x="129" y="72"/>
                  <a:pt x="129" y="72"/>
                  <a:pt x="129" y="72"/>
                </a:cubicBezTo>
                <a:cubicBezTo>
                  <a:pt x="130" y="71"/>
                  <a:pt x="130" y="71"/>
                  <a:pt x="130" y="71"/>
                </a:cubicBezTo>
                <a:cubicBezTo>
                  <a:pt x="130" y="71"/>
                  <a:pt x="130" y="71"/>
                  <a:pt x="130" y="71"/>
                </a:cubicBezTo>
                <a:cubicBezTo>
                  <a:pt x="130" y="71"/>
                  <a:pt x="130" y="71"/>
                  <a:pt x="130" y="71"/>
                </a:cubicBezTo>
                <a:cubicBezTo>
                  <a:pt x="130" y="70"/>
                  <a:pt x="130" y="70"/>
                  <a:pt x="130" y="70"/>
                </a:cubicBezTo>
                <a:cubicBezTo>
                  <a:pt x="130" y="70"/>
                  <a:pt x="130" y="70"/>
                  <a:pt x="130" y="70"/>
                </a:cubicBezTo>
                <a:cubicBezTo>
                  <a:pt x="130" y="69"/>
                  <a:pt x="130" y="69"/>
                  <a:pt x="130" y="69"/>
                </a:cubicBezTo>
                <a:cubicBezTo>
                  <a:pt x="129" y="69"/>
                  <a:pt x="129" y="69"/>
                  <a:pt x="129" y="69"/>
                </a:cubicBezTo>
                <a:cubicBezTo>
                  <a:pt x="130" y="68"/>
                  <a:pt x="130" y="68"/>
                  <a:pt x="130" y="68"/>
                </a:cubicBezTo>
                <a:cubicBezTo>
                  <a:pt x="129" y="68"/>
                  <a:pt x="129" y="68"/>
                  <a:pt x="129" y="68"/>
                </a:cubicBezTo>
                <a:cubicBezTo>
                  <a:pt x="129" y="68"/>
                  <a:pt x="129" y="68"/>
                  <a:pt x="129" y="68"/>
                </a:cubicBezTo>
                <a:cubicBezTo>
                  <a:pt x="128" y="68"/>
                  <a:pt x="128" y="68"/>
                  <a:pt x="128" y="68"/>
                </a:cubicBezTo>
                <a:cubicBezTo>
                  <a:pt x="128" y="67"/>
                  <a:pt x="128" y="67"/>
                  <a:pt x="128" y="67"/>
                </a:cubicBezTo>
                <a:cubicBezTo>
                  <a:pt x="128" y="67"/>
                  <a:pt x="128" y="67"/>
                  <a:pt x="128" y="67"/>
                </a:cubicBezTo>
                <a:cubicBezTo>
                  <a:pt x="128" y="67"/>
                  <a:pt x="128" y="67"/>
                  <a:pt x="128" y="67"/>
                </a:cubicBezTo>
                <a:cubicBezTo>
                  <a:pt x="128" y="58"/>
                  <a:pt x="128" y="58"/>
                  <a:pt x="128" y="58"/>
                </a:cubicBezTo>
                <a:cubicBezTo>
                  <a:pt x="128" y="57"/>
                  <a:pt x="128" y="57"/>
                  <a:pt x="128" y="57"/>
                </a:cubicBezTo>
                <a:cubicBezTo>
                  <a:pt x="127" y="57"/>
                  <a:pt x="127" y="57"/>
                  <a:pt x="127" y="57"/>
                </a:cubicBezTo>
                <a:cubicBezTo>
                  <a:pt x="127" y="57"/>
                  <a:pt x="127" y="57"/>
                  <a:pt x="127"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3"/>
                  <a:pt x="126" y="23"/>
                  <a:pt x="126" y="23"/>
                </a:cubicBezTo>
                <a:cubicBezTo>
                  <a:pt x="126" y="23"/>
                  <a:pt x="126" y="23"/>
                  <a:pt x="126" y="23"/>
                </a:cubicBezTo>
                <a:cubicBezTo>
                  <a:pt x="126" y="22"/>
                  <a:pt x="126" y="22"/>
                  <a:pt x="126" y="22"/>
                </a:cubicBezTo>
                <a:cubicBezTo>
                  <a:pt x="126" y="22"/>
                  <a:pt x="126" y="22"/>
                  <a:pt x="126" y="22"/>
                </a:cubicBezTo>
                <a:cubicBezTo>
                  <a:pt x="126" y="22"/>
                  <a:pt x="126" y="22"/>
                  <a:pt x="126" y="22"/>
                </a:cubicBezTo>
                <a:cubicBezTo>
                  <a:pt x="126" y="22"/>
                  <a:pt x="126" y="22"/>
                  <a:pt x="126" y="22"/>
                </a:cubicBezTo>
                <a:cubicBezTo>
                  <a:pt x="126" y="20"/>
                  <a:pt x="126" y="20"/>
                  <a:pt x="126" y="20"/>
                </a:cubicBezTo>
                <a:cubicBezTo>
                  <a:pt x="126" y="20"/>
                  <a:pt x="126" y="20"/>
                  <a:pt x="126" y="20"/>
                </a:cubicBezTo>
                <a:cubicBezTo>
                  <a:pt x="126" y="20"/>
                  <a:pt x="126" y="20"/>
                  <a:pt x="126" y="20"/>
                </a:cubicBezTo>
                <a:cubicBezTo>
                  <a:pt x="126" y="19"/>
                  <a:pt x="126" y="19"/>
                  <a:pt x="126" y="19"/>
                </a:cubicBezTo>
                <a:cubicBezTo>
                  <a:pt x="125" y="19"/>
                  <a:pt x="125" y="19"/>
                  <a:pt x="125" y="19"/>
                </a:cubicBezTo>
                <a:cubicBezTo>
                  <a:pt x="125" y="19"/>
                  <a:pt x="125" y="19"/>
                  <a:pt x="125" y="19"/>
                </a:cubicBezTo>
                <a:cubicBezTo>
                  <a:pt x="125" y="19"/>
                  <a:pt x="125" y="19"/>
                  <a:pt x="125" y="19"/>
                </a:cubicBezTo>
                <a:cubicBezTo>
                  <a:pt x="125" y="19"/>
                  <a:pt x="125" y="19"/>
                  <a:pt x="125" y="19"/>
                </a:cubicBezTo>
                <a:cubicBezTo>
                  <a:pt x="124" y="19"/>
                  <a:pt x="124" y="19"/>
                  <a:pt x="124" y="19"/>
                </a:cubicBezTo>
                <a:cubicBezTo>
                  <a:pt x="124" y="20"/>
                  <a:pt x="124" y="20"/>
                  <a:pt x="124" y="20"/>
                </a:cubicBezTo>
                <a:cubicBezTo>
                  <a:pt x="124" y="20"/>
                  <a:pt x="124" y="20"/>
                  <a:pt x="124" y="20"/>
                </a:cubicBezTo>
                <a:cubicBezTo>
                  <a:pt x="124" y="20"/>
                  <a:pt x="124" y="20"/>
                  <a:pt x="124" y="20"/>
                </a:cubicBezTo>
                <a:cubicBezTo>
                  <a:pt x="124" y="20"/>
                  <a:pt x="124" y="20"/>
                  <a:pt x="124" y="20"/>
                </a:cubicBezTo>
                <a:cubicBezTo>
                  <a:pt x="124" y="22"/>
                  <a:pt x="124" y="22"/>
                  <a:pt x="124" y="22"/>
                </a:cubicBezTo>
                <a:cubicBezTo>
                  <a:pt x="124" y="22"/>
                  <a:pt x="124" y="22"/>
                  <a:pt x="124" y="22"/>
                </a:cubicBezTo>
                <a:cubicBezTo>
                  <a:pt x="124" y="22"/>
                  <a:pt x="124" y="22"/>
                  <a:pt x="124" y="22"/>
                </a:cubicBezTo>
                <a:cubicBezTo>
                  <a:pt x="124" y="23"/>
                  <a:pt x="124" y="23"/>
                  <a:pt x="124" y="23"/>
                </a:cubicBezTo>
                <a:cubicBezTo>
                  <a:pt x="124" y="23"/>
                  <a:pt x="124" y="23"/>
                  <a:pt x="124" y="23"/>
                </a:cubicBezTo>
                <a:cubicBezTo>
                  <a:pt x="124" y="23"/>
                  <a:pt x="124" y="23"/>
                  <a:pt x="124" y="23"/>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6"/>
                  <a:pt x="124" y="26"/>
                  <a:pt x="124" y="26"/>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3" y="57"/>
                  <a:pt x="123" y="57"/>
                  <a:pt x="123" y="57"/>
                </a:cubicBezTo>
                <a:cubicBezTo>
                  <a:pt x="123" y="57"/>
                  <a:pt x="123" y="57"/>
                  <a:pt x="123" y="57"/>
                </a:cubicBezTo>
                <a:cubicBezTo>
                  <a:pt x="122" y="58"/>
                  <a:pt x="122" y="58"/>
                  <a:pt x="122" y="58"/>
                </a:cubicBezTo>
                <a:cubicBezTo>
                  <a:pt x="122" y="58"/>
                  <a:pt x="122" y="58"/>
                  <a:pt x="122" y="58"/>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0" y="68"/>
                  <a:pt x="120" y="68"/>
                  <a:pt x="120" y="68"/>
                </a:cubicBezTo>
                <a:cubicBezTo>
                  <a:pt x="120" y="68"/>
                  <a:pt x="120" y="68"/>
                  <a:pt x="120" y="68"/>
                </a:cubicBezTo>
                <a:cubicBezTo>
                  <a:pt x="120" y="68"/>
                  <a:pt x="120" y="68"/>
                  <a:pt x="120" y="68"/>
                </a:cubicBezTo>
                <a:cubicBezTo>
                  <a:pt x="120" y="69"/>
                  <a:pt x="120" y="69"/>
                  <a:pt x="120" y="69"/>
                </a:cubicBezTo>
                <a:cubicBezTo>
                  <a:pt x="120" y="69"/>
                  <a:pt x="120" y="69"/>
                  <a:pt x="120" y="69"/>
                </a:cubicBezTo>
                <a:cubicBezTo>
                  <a:pt x="120" y="70"/>
                  <a:pt x="120" y="70"/>
                  <a:pt x="120" y="70"/>
                </a:cubicBezTo>
                <a:cubicBezTo>
                  <a:pt x="120" y="70"/>
                  <a:pt x="120" y="70"/>
                  <a:pt x="120" y="70"/>
                </a:cubicBezTo>
                <a:cubicBezTo>
                  <a:pt x="120" y="71"/>
                  <a:pt x="120" y="71"/>
                  <a:pt x="120" y="71"/>
                </a:cubicBezTo>
                <a:cubicBezTo>
                  <a:pt x="121" y="71"/>
                  <a:pt x="121" y="71"/>
                  <a:pt x="121" y="71"/>
                </a:cubicBezTo>
                <a:cubicBezTo>
                  <a:pt x="121" y="72"/>
                  <a:pt x="121" y="72"/>
                  <a:pt x="121" y="72"/>
                </a:cubicBezTo>
                <a:cubicBezTo>
                  <a:pt x="121" y="72"/>
                  <a:pt x="121" y="72"/>
                  <a:pt x="121" y="72"/>
                </a:cubicBezTo>
                <a:cubicBezTo>
                  <a:pt x="121" y="73"/>
                  <a:pt x="121" y="73"/>
                  <a:pt x="121" y="73"/>
                </a:cubicBezTo>
                <a:cubicBezTo>
                  <a:pt x="121" y="73"/>
                  <a:pt x="121" y="73"/>
                  <a:pt x="121" y="73"/>
                </a:cubicBezTo>
                <a:cubicBezTo>
                  <a:pt x="122" y="73"/>
                  <a:pt x="122" y="73"/>
                  <a:pt x="122" y="73"/>
                </a:cubicBezTo>
                <a:cubicBezTo>
                  <a:pt x="122" y="73"/>
                  <a:pt x="122" y="73"/>
                  <a:pt x="122" y="73"/>
                </a:cubicBezTo>
                <a:cubicBezTo>
                  <a:pt x="122" y="89"/>
                  <a:pt x="122" y="89"/>
                  <a:pt x="122" y="89"/>
                </a:cubicBezTo>
                <a:cubicBezTo>
                  <a:pt x="122" y="89"/>
                  <a:pt x="122" y="89"/>
                  <a:pt x="122" y="89"/>
                </a:cubicBezTo>
                <a:cubicBezTo>
                  <a:pt x="121" y="89"/>
                  <a:pt x="121" y="89"/>
                  <a:pt x="121" y="89"/>
                </a:cubicBezTo>
                <a:cubicBezTo>
                  <a:pt x="121" y="89"/>
                  <a:pt x="121" y="89"/>
                  <a:pt x="121" y="89"/>
                </a:cubicBezTo>
                <a:cubicBezTo>
                  <a:pt x="121" y="89"/>
                  <a:pt x="121" y="89"/>
                  <a:pt x="121" y="89"/>
                </a:cubicBezTo>
                <a:cubicBezTo>
                  <a:pt x="121" y="90"/>
                  <a:pt x="121" y="90"/>
                  <a:pt x="121" y="90"/>
                </a:cubicBezTo>
                <a:cubicBezTo>
                  <a:pt x="120" y="90"/>
                  <a:pt x="120" y="90"/>
                  <a:pt x="120" y="90"/>
                </a:cubicBezTo>
                <a:cubicBezTo>
                  <a:pt x="121" y="92"/>
                  <a:pt x="121" y="92"/>
                  <a:pt x="121" y="92"/>
                </a:cubicBezTo>
                <a:cubicBezTo>
                  <a:pt x="120" y="93"/>
                  <a:pt x="120" y="93"/>
                  <a:pt x="120" y="93"/>
                </a:cubicBezTo>
                <a:cubicBezTo>
                  <a:pt x="119" y="93"/>
                  <a:pt x="119" y="93"/>
                  <a:pt x="119" y="93"/>
                </a:cubicBezTo>
                <a:cubicBezTo>
                  <a:pt x="119" y="93"/>
                  <a:pt x="119" y="93"/>
                  <a:pt x="119" y="93"/>
                </a:cubicBezTo>
                <a:cubicBezTo>
                  <a:pt x="118" y="93"/>
                  <a:pt x="118" y="93"/>
                  <a:pt x="118" y="93"/>
                </a:cubicBezTo>
                <a:cubicBezTo>
                  <a:pt x="118" y="93"/>
                  <a:pt x="118" y="93"/>
                  <a:pt x="118" y="93"/>
                </a:cubicBezTo>
                <a:cubicBezTo>
                  <a:pt x="118" y="93"/>
                  <a:pt x="118" y="93"/>
                  <a:pt x="118" y="93"/>
                </a:cubicBezTo>
                <a:cubicBezTo>
                  <a:pt x="118" y="94"/>
                  <a:pt x="118" y="94"/>
                  <a:pt x="118" y="94"/>
                </a:cubicBezTo>
                <a:cubicBezTo>
                  <a:pt x="118" y="95"/>
                  <a:pt x="118" y="95"/>
                  <a:pt x="118" y="95"/>
                </a:cubicBezTo>
                <a:cubicBezTo>
                  <a:pt x="118" y="95"/>
                  <a:pt x="118" y="95"/>
                  <a:pt x="118" y="95"/>
                </a:cubicBezTo>
                <a:cubicBezTo>
                  <a:pt x="118" y="95"/>
                  <a:pt x="118" y="95"/>
                  <a:pt x="118" y="95"/>
                </a:cubicBezTo>
                <a:cubicBezTo>
                  <a:pt x="118" y="96"/>
                  <a:pt x="118" y="96"/>
                  <a:pt x="118" y="96"/>
                </a:cubicBezTo>
                <a:cubicBezTo>
                  <a:pt x="118" y="96"/>
                  <a:pt x="118" y="96"/>
                  <a:pt x="118" y="96"/>
                </a:cubicBezTo>
                <a:cubicBezTo>
                  <a:pt x="120" y="104"/>
                  <a:pt x="120" y="104"/>
                  <a:pt x="120" y="104"/>
                </a:cubicBezTo>
                <a:cubicBezTo>
                  <a:pt x="120" y="104"/>
                  <a:pt x="120" y="104"/>
                  <a:pt x="120" y="104"/>
                </a:cubicBezTo>
                <a:cubicBezTo>
                  <a:pt x="120" y="104"/>
                  <a:pt x="120" y="104"/>
                  <a:pt x="120" y="104"/>
                </a:cubicBezTo>
                <a:cubicBezTo>
                  <a:pt x="121" y="104"/>
                  <a:pt x="121" y="104"/>
                  <a:pt x="121" y="104"/>
                </a:cubicBezTo>
                <a:cubicBezTo>
                  <a:pt x="121" y="104"/>
                  <a:pt x="121" y="104"/>
                  <a:pt x="121" y="104"/>
                </a:cubicBezTo>
                <a:cubicBezTo>
                  <a:pt x="121" y="104"/>
                  <a:pt x="121" y="104"/>
                  <a:pt x="121" y="104"/>
                </a:cubicBezTo>
                <a:cubicBezTo>
                  <a:pt x="121" y="107"/>
                  <a:pt x="121" y="107"/>
                  <a:pt x="121" y="107"/>
                </a:cubicBezTo>
                <a:cubicBezTo>
                  <a:pt x="117" y="181"/>
                  <a:pt x="117" y="181"/>
                  <a:pt x="117" y="181"/>
                </a:cubicBezTo>
                <a:cubicBezTo>
                  <a:pt x="117" y="181"/>
                  <a:pt x="117" y="181"/>
                  <a:pt x="117" y="181"/>
                </a:cubicBezTo>
                <a:cubicBezTo>
                  <a:pt x="115" y="182"/>
                  <a:pt x="115" y="182"/>
                  <a:pt x="115" y="182"/>
                </a:cubicBezTo>
                <a:cubicBezTo>
                  <a:pt x="100" y="181"/>
                  <a:pt x="100" y="181"/>
                  <a:pt x="100" y="181"/>
                </a:cubicBezTo>
                <a:cubicBezTo>
                  <a:pt x="100" y="178"/>
                  <a:pt x="100" y="178"/>
                  <a:pt x="100" y="178"/>
                </a:cubicBezTo>
                <a:cubicBezTo>
                  <a:pt x="99" y="178"/>
                  <a:pt x="99" y="178"/>
                  <a:pt x="99" y="178"/>
                </a:cubicBezTo>
                <a:cubicBezTo>
                  <a:pt x="99" y="177"/>
                  <a:pt x="99" y="177"/>
                  <a:pt x="99" y="177"/>
                </a:cubicBezTo>
                <a:cubicBezTo>
                  <a:pt x="99" y="177"/>
                  <a:pt x="99" y="177"/>
                  <a:pt x="99" y="177"/>
                </a:cubicBezTo>
                <a:cubicBezTo>
                  <a:pt x="99" y="176"/>
                  <a:pt x="99" y="176"/>
                  <a:pt x="99" y="176"/>
                </a:cubicBezTo>
                <a:cubicBezTo>
                  <a:pt x="99" y="164"/>
                  <a:pt x="99" y="164"/>
                  <a:pt x="99" y="164"/>
                </a:cubicBezTo>
                <a:cubicBezTo>
                  <a:pt x="100" y="164"/>
                  <a:pt x="100" y="164"/>
                  <a:pt x="100" y="164"/>
                </a:cubicBezTo>
                <a:cubicBezTo>
                  <a:pt x="100" y="163"/>
                  <a:pt x="100" y="163"/>
                  <a:pt x="100" y="163"/>
                </a:cubicBezTo>
                <a:cubicBezTo>
                  <a:pt x="100" y="163"/>
                  <a:pt x="100" y="163"/>
                  <a:pt x="100" y="163"/>
                </a:cubicBezTo>
                <a:cubicBezTo>
                  <a:pt x="100" y="163"/>
                  <a:pt x="100" y="163"/>
                  <a:pt x="100" y="163"/>
                </a:cubicBezTo>
                <a:cubicBezTo>
                  <a:pt x="101" y="163"/>
                  <a:pt x="101" y="163"/>
                  <a:pt x="101" y="163"/>
                </a:cubicBezTo>
                <a:cubicBezTo>
                  <a:pt x="101" y="162"/>
                  <a:pt x="101" y="162"/>
                  <a:pt x="101" y="162"/>
                </a:cubicBezTo>
                <a:cubicBezTo>
                  <a:pt x="101" y="162"/>
                  <a:pt x="101" y="162"/>
                  <a:pt x="101" y="162"/>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8"/>
                  <a:pt x="89" y="158"/>
                  <a:pt x="89" y="158"/>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2"/>
                  <a:pt x="78" y="162"/>
                  <a:pt x="78" y="162"/>
                </a:cubicBezTo>
                <a:cubicBezTo>
                  <a:pt x="78" y="162"/>
                  <a:pt x="78" y="162"/>
                  <a:pt x="78" y="162"/>
                </a:cubicBezTo>
                <a:cubicBezTo>
                  <a:pt x="78" y="163"/>
                  <a:pt x="78" y="163"/>
                  <a:pt x="78" y="163"/>
                </a:cubicBezTo>
                <a:cubicBezTo>
                  <a:pt x="78" y="163"/>
                  <a:pt x="78" y="163"/>
                  <a:pt x="78" y="163"/>
                </a:cubicBezTo>
                <a:cubicBezTo>
                  <a:pt x="78" y="163"/>
                  <a:pt x="78" y="163"/>
                  <a:pt x="78" y="163"/>
                </a:cubicBezTo>
                <a:cubicBezTo>
                  <a:pt x="79" y="163"/>
                  <a:pt x="79" y="163"/>
                  <a:pt x="79" y="163"/>
                </a:cubicBezTo>
                <a:cubicBezTo>
                  <a:pt x="79" y="164"/>
                  <a:pt x="79" y="164"/>
                  <a:pt x="79" y="164"/>
                </a:cubicBezTo>
                <a:cubicBezTo>
                  <a:pt x="80" y="164"/>
                  <a:pt x="80" y="164"/>
                  <a:pt x="80" y="164"/>
                </a:cubicBezTo>
                <a:cubicBezTo>
                  <a:pt x="80" y="175"/>
                  <a:pt x="80" y="175"/>
                  <a:pt x="80" y="175"/>
                </a:cubicBezTo>
                <a:cubicBezTo>
                  <a:pt x="76" y="173"/>
                  <a:pt x="76" y="173"/>
                  <a:pt x="76" y="173"/>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0" y="148"/>
                  <a:pt x="70" y="148"/>
                  <a:pt x="70" y="148"/>
                </a:cubicBezTo>
                <a:cubicBezTo>
                  <a:pt x="69" y="148"/>
                  <a:pt x="69" y="148"/>
                  <a:pt x="69" y="148"/>
                </a:cubicBezTo>
                <a:cubicBezTo>
                  <a:pt x="69" y="148"/>
                  <a:pt x="69" y="148"/>
                  <a:pt x="69" y="148"/>
                </a:cubicBezTo>
                <a:cubicBezTo>
                  <a:pt x="68" y="148"/>
                  <a:pt x="68" y="148"/>
                  <a:pt x="68" y="148"/>
                </a:cubicBezTo>
                <a:cubicBezTo>
                  <a:pt x="68" y="148"/>
                  <a:pt x="68" y="148"/>
                  <a:pt x="68" y="148"/>
                </a:cubicBezTo>
                <a:cubicBezTo>
                  <a:pt x="67" y="148"/>
                  <a:pt x="67" y="148"/>
                  <a:pt x="67" y="148"/>
                </a:cubicBezTo>
                <a:cubicBezTo>
                  <a:pt x="67" y="148"/>
                  <a:pt x="67" y="148"/>
                  <a:pt x="67" y="148"/>
                </a:cubicBezTo>
                <a:cubicBezTo>
                  <a:pt x="66" y="148"/>
                  <a:pt x="66" y="148"/>
                  <a:pt x="66" y="148"/>
                </a:cubicBezTo>
                <a:cubicBezTo>
                  <a:pt x="66" y="148"/>
                  <a:pt x="66" y="148"/>
                  <a:pt x="66" y="148"/>
                </a:cubicBezTo>
                <a:cubicBezTo>
                  <a:pt x="66" y="148"/>
                  <a:pt x="66" y="148"/>
                  <a:pt x="66"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2" y="149"/>
                  <a:pt x="62" y="149"/>
                  <a:pt x="62" y="149"/>
                </a:cubicBezTo>
                <a:cubicBezTo>
                  <a:pt x="62" y="160"/>
                  <a:pt x="62" y="160"/>
                  <a:pt x="62" y="160"/>
                </a:cubicBezTo>
                <a:cubicBezTo>
                  <a:pt x="41" y="160"/>
                  <a:pt x="41" y="160"/>
                  <a:pt x="41" y="160"/>
                </a:cubicBezTo>
                <a:cubicBezTo>
                  <a:pt x="16" y="160"/>
                  <a:pt x="16" y="160"/>
                  <a:pt x="16" y="160"/>
                </a:cubicBezTo>
                <a:cubicBezTo>
                  <a:pt x="16" y="164"/>
                  <a:pt x="16" y="164"/>
                  <a:pt x="16" y="164"/>
                </a:cubicBezTo>
                <a:cubicBezTo>
                  <a:pt x="16" y="164"/>
                  <a:pt x="16" y="164"/>
                  <a:pt x="16" y="164"/>
                </a:cubicBezTo>
                <a:cubicBezTo>
                  <a:pt x="17" y="164"/>
                  <a:pt x="17" y="164"/>
                  <a:pt x="17" y="164"/>
                </a:cubicBezTo>
                <a:cubicBezTo>
                  <a:pt x="17" y="164"/>
                  <a:pt x="17" y="164"/>
                  <a:pt x="17" y="164"/>
                </a:cubicBezTo>
                <a:cubicBezTo>
                  <a:pt x="17" y="166"/>
                  <a:pt x="17" y="166"/>
                  <a:pt x="17" y="166"/>
                </a:cubicBezTo>
                <a:cubicBezTo>
                  <a:pt x="18" y="166"/>
                  <a:pt x="18" y="166"/>
                  <a:pt x="18" y="166"/>
                </a:cubicBezTo>
                <a:cubicBezTo>
                  <a:pt x="19" y="166"/>
                  <a:pt x="19" y="166"/>
                  <a:pt x="19" y="166"/>
                </a:cubicBezTo>
                <a:cubicBezTo>
                  <a:pt x="19" y="166"/>
                  <a:pt x="19" y="166"/>
                  <a:pt x="19" y="166"/>
                </a:cubicBezTo>
                <a:cubicBezTo>
                  <a:pt x="19" y="166"/>
                  <a:pt x="19" y="166"/>
                  <a:pt x="19" y="166"/>
                </a:cubicBezTo>
                <a:cubicBezTo>
                  <a:pt x="18" y="166"/>
                  <a:pt x="18" y="166"/>
                  <a:pt x="18" y="166"/>
                </a:cubicBezTo>
                <a:cubicBezTo>
                  <a:pt x="18" y="166"/>
                  <a:pt x="18" y="166"/>
                  <a:pt x="18" y="166"/>
                </a:cubicBezTo>
                <a:cubicBezTo>
                  <a:pt x="18" y="166"/>
                  <a:pt x="18" y="166"/>
                  <a:pt x="18" y="166"/>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 y="175"/>
                  <a:pt x="1" y="175"/>
                  <a:pt x="1" y="175"/>
                </a:cubicBezTo>
                <a:cubicBezTo>
                  <a:pt x="0" y="178"/>
                  <a:pt x="0" y="178"/>
                  <a:pt x="0" y="178"/>
                </a:cubicBezTo>
                <a:cubicBezTo>
                  <a:pt x="3" y="179"/>
                  <a:pt x="3" y="179"/>
                  <a:pt x="3" y="179"/>
                </a:cubicBezTo>
                <a:cubicBezTo>
                  <a:pt x="3" y="181"/>
                  <a:pt x="3" y="181"/>
                  <a:pt x="3" y="181"/>
                </a:cubicBezTo>
                <a:cubicBezTo>
                  <a:pt x="5" y="181"/>
                  <a:pt x="5" y="181"/>
                  <a:pt x="5" y="181"/>
                </a:cubicBezTo>
                <a:cubicBezTo>
                  <a:pt x="5" y="183"/>
                  <a:pt x="5" y="183"/>
                  <a:pt x="5" y="183"/>
                </a:cubicBezTo>
                <a:cubicBezTo>
                  <a:pt x="8" y="184"/>
                  <a:pt x="8" y="184"/>
                  <a:pt x="8" y="184"/>
                </a:cubicBezTo>
                <a:cubicBezTo>
                  <a:pt x="10" y="184"/>
                  <a:pt x="10" y="184"/>
                  <a:pt x="10" y="184"/>
                </a:cubicBezTo>
                <a:cubicBezTo>
                  <a:pt x="18" y="184"/>
                  <a:pt x="18" y="184"/>
                  <a:pt x="18" y="184"/>
                </a:cubicBezTo>
                <a:cubicBezTo>
                  <a:pt x="18" y="189"/>
                  <a:pt x="18" y="189"/>
                  <a:pt x="18" y="189"/>
                </a:cubicBezTo>
                <a:cubicBezTo>
                  <a:pt x="0" y="189"/>
                  <a:pt x="0" y="189"/>
                  <a:pt x="0" y="189"/>
                </a:cubicBezTo>
                <a:cubicBezTo>
                  <a:pt x="0" y="228"/>
                  <a:pt x="0" y="228"/>
                  <a:pt x="0" y="228"/>
                </a:cubicBezTo>
                <a:cubicBezTo>
                  <a:pt x="895" y="228"/>
                  <a:pt x="895" y="228"/>
                  <a:pt x="895" y="228"/>
                </a:cubicBezTo>
                <a:cubicBezTo>
                  <a:pt x="895" y="189"/>
                  <a:pt x="895" y="189"/>
                  <a:pt x="895" y="189"/>
                </a:cubicBezTo>
                <a:lnTo>
                  <a:pt x="868" y="189"/>
                </a:lnTo>
                <a:close/>
                <a:moveTo>
                  <a:pt x="29" y="189"/>
                </a:moveTo>
                <a:cubicBezTo>
                  <a:pt x="29" y="184"/>
                  <a:pt x="29" y="184"/>
                  <a:pt x="29" y="184"/>
                </a:cubicBezTo>
                <a:cubicBezTo>
                  <a:pt x="34" y="184"/>
                  <a:pt x="34" y="184"/>
                  <a:pt x="34" y="184"/>
                </a:cubicBezTo>
                <a:cubicBezTo>
                  <a:pt x="40" y="184"/>
                  <a:pt x="40" y="184"/>
                  <a:pt x="40" y="184"/>
                </a:cubicBezTo>
                <a:cubicBezTo>
                  <a:pt x="45" y="184"/>
                  <a:pt x="45" y="184"/>
                  <a:pt x="45" y="184"/>
                </a:cubicBezTo>
                <a:cubicBezTo>
                  <a:pt x="51" y="184"/>
                  <a:pt x="51" y="184"/>
                  <a:pt x="51" y="184"/>
                </a:cubicBezTo>
                <a:cubicBezTo>
                  <a:pt x="51" y="189"/>
                  <a:pt x="51" y="189"/>
                  <a:pt x="51" y="189"/>
                </a:cubicBezTo>
                <a:lnTo>
                  <a:pt x="29" y="189"/>
                </a:lnTo>
                <a:close/>
                <a:moveTo>
                  <a:pt x="84" y="169"/>
                </a:moveTo>
                <a:cubicBezTo>
                  <a:pt x="84" y="169"/>
                  <a:pt x="84" y="169"/>
                  <a:pt x="84" y="169"/>
                </a:cubicBezTo>
                <a:cubicBezTo>
                  <a:pt x="84" y="169"/>
                  <a:pt x="84" y="169"/>
                  <a:pt x="84" y="169"/>
                </a:cubicBezTo>
                <a:cubicBezTo>
                  <a:pt x="84" y="169"/>
                  <a:pt x="84" y="169"/>
                  <a:pt x="84" y="169"/>
                </a:cubicBezTo>
                <a:cubicBezTo>
                  <a:pt x="84" y="169"/>
                  <a:pt x="84" y="169"/>
                  <a:pt x="84" y="169"/>
                </a:cubicBezTo>
                <a:cubicBezTo>
                  <a:pt x="84" y="171"/>
                  <a:pt x="84" y="171"/>
                  <a:pt x="84" y="171"/>
                </a:cubicBezTo>
                <a:cubicBezTo>
                  <a:pt x="84" y="171"/>
                  <a:pt x="84" y="171"/>
                  <a:pt x="84" y="171"/>
                </a:cubicBezTo>
                <a:cubicBezTo>
                  <a:pt x="84" y="169"/>
                  <a:pt x="84" y="169"/>
                  <a:pt x="84" y="169"/>
                </a:cubicBezTo>
                <a:cubicBezTo>
                  <a:pt x="84" y="169"/>
                  <a:pt x="84" y="169"/>
                  <a:pt x="84" y="169"/>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lnTo>
                  <a:pt x="84" y="169"/>
                </a:lnTo>
                <a:close/>
                <a:moveTo>
                  <a:pt x="94" y="171"/>
                </a:moveTo>
                <a:cubicBezTo>
                  <a:pt x="85" y="171"/>
                  <a:pt x="85" y="171"/>
                  <a:pt x="85" y="171"/>
                </a:cubicBezTo>
                <a:cubicBezTo>
                  <a:pt x="85" y="169"/>
                  <a:pt x="85" y="169"/>
                  <a:pt x="85" y="169"/>
                </a:cubicBezTo>
                <a:cubicBezTo>
                  <a:pt x="85" y="169"/>
                  <a:pt x="85" y="169"/>
                  <a:pt x="85" y="169"/>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6" y="165"/>
                  <a:pt x="86" y="165"/>
                  <a:pt x="86" y="165"/>
                </a:cubicBezTo>
                <a:cubicBezTo>
                  <a:pt x="86" y="165"/>
                  <a:pt x="86" y="165"/>
                  <a:pt x="86" y="165"/>
                </a:cubicBezTo>
                <a:cubicBezTo>
                  <a:pt x="86" y="165"/>
                  <a:pt x="86" y="165"/>
                  <a:pt x="86"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1" y="165"/>
                  <a:pt x="91" y="165"/>
                  <a:pt x="91" y="165"/>
                </a:cubicBezTo>
                <a:cubicBezTo>
                  <a:pt x="91" y="165"/>
                  <a:pt x="91" y="165"/>
                  <a:pt x="91" y="165"/>
                </a:cubicBezTo>
                <a:cubicBezTo>
                  <a:pt x="91" y="165"/>
                  <a:pt x="91" y="165"/>
                  <a:pt x="91" y="165"/>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3" y="164"/>
                  <a:pt x="93" y="164"/>
                  <a:pt x="93" y="164"/>
                </a:cubicBezTo>
                <a:cubicBezTo>
                  <a:pt x="93" y="165"/>
                  <a:pt x="93" y="165"/>
                  <a:pt x="93" y="165"/>
                </a:cubicBezTo>
                <a:cubicBezTo>
                  <a:pt x="93" y="165"/>
                  <a:pt x="93" y="165"/>
                  <a:pt x="93" y="165"/>
                </a:cubicBezTo>
                <a:cubicBezTo>
                  <a:pt x="93" y="165"/>
                  <a:pt x="93" y="165"/>
                  <a:pt x="93"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9"/>
                  <a:pt x="94" y="169"/>
                  <a:pt x="94" y="169"/>
                </a:cubicBezTo>
                <a:cubicBezTo>
                  <a:pt x="94" y="169"/>
                  <a:pt x="94" y="169"/>
                  <a:pt x="94" y="169"/>
                </a:cubicBezTo>
                <a:cubicBezTo>
                  <a:pt x="94" y="171"/>
                  <a:pt x="94" y="171"/>
                  <a:pt x="94" y="171"/>
                </a:cubicBezTo>
                <a:close/>
                <a:moveTo>
                  <a:pt x="95" y="171"/>
                </a:move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9"/>
                  <a:pt x="95" y="169"/>
                  <a:pt x="95" y="169"/>
                </a:cubicBezTo>
                <a:cubicBezTo>
                  <a:pt x="95" y="169"/>
                  <a:pt x="95" y="169"/>
                  <a:pt x="95" y="169"/>
                </a:cubicBezTo>
                <a:cubicBezTo>
                  <a:pt x="95" y="171"/>
                  <a:pt x="95" y="171"/>
                  <a:pt x="95" y="171"/>
                </a:cubicBezTo>
                <a:close/>
                <a:moveTo>
                  <a:pt x="253" y="87"/>
                </a:moveTo>
                <a:cubicBezTo>
                  <a:pt x="253" y="87"/>
                  <a:pt x="253" y="87"/>
                  <a:pt x="253" y="87"/>
                </a:cubicBezTo>
                <a:cubicBezTo>
                  <a:pt x="253" y="87"/>
                  <a:pt x="253" y="87"/>
                  <a:pt x="253" y="87"/>
                </a:cubicBezTo>
                <a:cubicBezTo>
                  <a:pt x="252" y="87"/>
                  <a:pt x="252" y="87"/>
                  <a:pt x="252" y="87"/>
                </a:cubicBezTo>
                <a:cubicBezTo>
                  <a:pt x="252" y="82"/>
                  <a:pt x="252" y="82"/>
                  <a:pt x="252" y="82"/>
                </a:cubicBezTo>
                <a:cubicBezTo>
                  <a:pt x="253" y="82"/>
                  <a:pt x="253" y="82"/>
                  <a:pt x="253" y="82"/>
                </a:cubicBezTo>
                <a:lnTo>
                  <a:pt x="253" y="87"/>
                </a:lnTo>
                <a:close/>
                <a:moveTo>
                  <a:pt x="253" y="80"/>
                </a:moveTo>
                <a:cubicBezTo>
                  <a:pt x="252" y="80"/>
                  <a:pt x="252" y="80"/>
                  <a:pt x="252" y="80"/>
                </a:cubicBezTo>
                <a:cubicBezTo>
                  <a:pt x="252" y="79"/>
                  <a:pt x="252" y="79"/>
                  <a:pt x="252" y="79"/>
                </a:cubicBezTo>
                <a:cubicBezTo>
                  <a:pt x="253" y="79"/>
                  <a:pt x="253" y="79"/>
                  <a:pt x="253" y="79"/>
                </a:cubicBezTo>
                <a:lnTo>
                  <a:pt x="253" y="80"/>
                </a:lnTo>
                <a:close/>
                <a:moveTo>
                  <a:pt x="275" y="80"/>
                </a:moveTo>
                <a:cubicBezTo>
                  <a:pt x="272" y="80"/>
                  <a:pt x="272" y="80"/>
                  <a:pt x="272" y="80"/>
                </a:cubicBezTo>
                <a:cubicBezTo>
                  <a:pt x="272" y="79"/>
                  <a:pt x="272" y="79"/>
                  <a:pt x="272" y="79"/>
                </a:cubicBezTo>
                <a:cubicBezTo>
                  <a:pt x="275" y="79"/>
                  <a:pt x="275" y="79"/>
                  <a:pt x="275" y="79"/>
                </a:cubicBezTo>
                <a:lnTo>
                  <a:pt x="275" y="80"/>
                </a:lnTo>
                <a:close/>
                <a:moveTo>
                  <a:pt x="275" y="87"/>
                </a:moveTo>
                <a:cubicBezTo>
                  <a:pt x="274" y="87"/>
                  <a:pt x="274" y="87"/>
                  <a:pt x="274" y="87"/>
                </a:cubicBezTo>
                <a:cubicBezTo>
                  <a:pt x="272" y="87"/>
                  <a:pt x="272" y="87"/>
                  <a:pt x="272" y="87"/>
                </a:cubicBezTo>
                <a:cubicBezTo>
                  <a:pt x="272" y="87"/>
                  <a:pt x="272" y="87"/>
                  <a:pt x="272" y="87"/>
                </a:cubicBezTo>
                <a:cubicBezTo>
                  <a:pt x="272" y="87"/>
                  <a:pt x="272" y="87"/>
                  <a:pt x="272" y="87"/>
                </a:cubicBezTo>
                <a:cubicBezTo>
                  <a:pt x="272" y="82"/>
                  <a:pt x="272" y="82"/>
                  <a:pt x="272" y="82"/>
                </a:cubicBezTo>
                <a:cubicBezTo>
                  <a:pt x="275" y="82"/>
                  <a:pt x="275" y="82"/>
                  <a:pt x="275" y="82"/>
                </a:cubicBezTo>
                <a:lnTo>
                  <a:pt x="275" y="87"/>
                </a:lnTo>
                <a:close/>
                <a:moveTo>
                  <a:pt x="362" y="189"/>
                </a:moveTo>
                <a:cubicBezTo>
                  <a:pt x="362" y="186"/>
                  <a:pt x="362" y="186"/>
                  <a:pt x="362" y="186"/>
                </a:cubicBezTo>
                <a:cubicBezTo>
                  <a:pt x="349" y="186"/>
                  <a:pt x="349" y="186"/>
                  <a:pt x="349" y="186"/>
                </a:cubicBezTo>
                <a:cubicBezTo>
                  <a:pt x="347" y="185"/>
                  <a:pt x="347" y="185"/>
                  <a:pt x="347" y="185"/>
                </a:cubicBezTo>
                <a:cubicBezTo>
                  <a:pt x="346" y="185"/>
                  <a:pt x="346" y="185"/>
                  <a:pt x="346" y="185"/>
                </a:cubicBezTo>
                <a:cubicBezTo>
                  <a:pt x="346" y="181"/>
                  <a:pt x="346" y="181"/>
                  <a:pt x="346" y="181"/>
                </a:cubicBezTo>
                <a:cubicBezTo>
                  <a:pt x="346" y="181"/>
                  <a:pt x="346" y="181"/>
                  <a:pt x="346" y="181"/>
                </a:cubicBezTo>
                <a:cubicBezTo>
                  <a:pt x="348" y="181"/>
                  <a:pt x="348" y="181"/>
                  <a:pt x="348" y="181"/>
                </a:cubicBezTo>
                <a:cubicBezTo>
                  <a:pt x="348" y="181"/>
                  <a:pt x="348" y="181"/>
                  <a:pt x="348" y="181"/>
                </a:cubicBezTo>
                <a:cubicBezTo>
                  <a:pt x="346" y="181"/>
                  <a:pt x="346" y="181"/>
                  <a:pt x="346" y="181"/>
                </a:cubicBezTo>
                <a:cubicBezTo>
                  <a:pt x="344" y="181"/>
                  <a:pt x="344" y="181"/>
                  <a:pt x="344" y="181"/>
                </a:cubicBezTo>
                <a:cubicBezTo>
                  <a:pt x="347" y="177"/>
                  <a:pt x="351" y="175"/>
                  <a:pt x="355" y="175"/>
                </a:cubicBezTo>
                <a:cubicBezTo>
                  <a:pt x="363" y="175"/>
                  <a:pt x="370" y="183"/>
                  <a:pt x="372" y="189"/>
                </a:cubicBezTo>
                <a:lnTo>
                  <a:pt x="362" y="189"/>
                </a:lnTo>
                <a:close/>
                <a:moveTo>
                  <a:pt x="438" y="184"/>
                </a:moveTo>
                <a:cubicBezTo>
                  <a:pt x="471" y="184"/>
                  <a:pt x="471" y="184"/>
                  <a:pt x="471" y="184"/>
                </a:cubicBezTo>
                <a:cubicBezTo>
                  <a:pt x="471" y="189"/>
                  <a:pt x="471" y="189"/>
                  <a:pt x="471" y="189"/>
                </a:cubicBezTo>
                <a:cubicBezTo>
                  <a:pt x="438" y="189"/>
                  <a:pt x="438" y="189"/>
                  <a:pt x="438" y="189"/>
                </a:cubicBezTo>
                <a:lnTo>
                  <a:pt x="438" y="184"/>
                </a:lnTo>
                <a:close/>
                <a:moveTo>
                  <a:pt x="481" y="70"/>
                </a:moveTo>
                <a:cubicBezTo>
                  <a:pt x="481" y="60"/>
                  <a:pt x="481" y="60"/>
                  <a:pt x="481" y="60"/>
                </a:cubicBezTo>
                <a:cubicBezTo>
                  <a:pt x="481" y="58"/>
                  <a:pt x="481" y="58"/>
                  <a:pt x="481" y="58"/>
                </a:cubicBezTo>
                <a:cubicBezTo>
                  <a:pt x="484" y="57"/>
                  <a:pt x="484" y="57"/>
                  <a:pt x="484" y="57"/>
                </a:cubicBezTo>
                <a:cubicBezTo>
                  <a:pt x="484" y="70"/>
                  <a:pt x="484" y="70"/>
                  <a:pt x="484" y="70"/>
                </a:cubicBezTo>
                <a:lnTo>
                  <a:pt x="481" y="70"/>
                </a:lnTo>
                <a:close/>
                <a:moveTo>
                  <a:pt x="494" y="70"/>
                </a:moveTo>
                <a:cubicBezTo>
                  <a:pt x="494" y="57"/>
                  <a:pt x="494" y="57"/>
                  <a:pt x="494" y="57"/>
                </a:cubicBezTo>
                <a:cubicBezTo>
                  <a:pt x="496" y="58"/>
                  <a:pt x="496" y="58"/>
                  <a:pt x="496" y="58"/>
                </a:cubicBezTo>
                <a:cubicBezTo>
                  <a:pt x="496" y="60"/>
                  <a:pt x="496" y="60"/>
                  <a:pt x="496" y="60"/>
                </a:cubicBezTo>
                <a:cubicBezTo>
                  <a:pt x="496" y="70"/>
                  <a:pt x="496" y="70"/>
                  <a:pt x="496" y="70"/>
                </a:cubicBezTo>
                <a:lnTo>
                  <a:pt x="494" y="70"/>
                </a:lnTo>
                <a:close/>
                <a:moveTo>
                  <a:pt x="518" y="70"/>
                </a:moveTo>
                <a:cubicBezTo>
                  <a:pt x="518" y="60"/>
                  <a:pt x="518" y="60"/>
                  <a:pt x="518" y="60"/>
                </a:cubicBezTo>
                <a:cubicBezTo>
                  <a:pt x="518" y="58"/>
                  <a:pt x="518" y="58"/>
                  <a:pt x="518" y="58"/>
                </a:cubicBezTo>
                <a:cubicBezTo>
                  <a:pt x="521" y="57"/>
                  <a:pt x="521" y="57"/>
                  <a:pt x="521" y="57"/>
                </a:cubicBezTo>
                <a:cubicBezTo>
                  <a:pt x="521" y="70"/>
                  <a:pt x="521" y="70"/>
                  <a:pt x="521" y="70"/>
                </a:cubicBezTo>
                <a:lnTo>
                  <a:pt x="518" y="70"/>
                </a:lnTo>
                <a:close/>
                <a:moveTo>
                  <a:pt x="532" y="70"/>
                </a:moveTo>
                <a:cubicBezTo>
                  <a:pt x="531" y="57"/>
                  <a:pt x="531" y="57"/>
                  <a:pt x="531" y="57"/>
                </a:cubicBezTo>
                <a:cubicBezTo>
                  <a:pt x="533" y="58"/>
                  <a:pt x="533" y="58"/>
                  <a:pt x="533" y="58"/>
                </a:cubicBezTo>
                <a:cubicBezTo>
                  <a:pt x="533" y="59"/>
                  <a:pt x="533" y="59"/>
                  <a:pt x="533" y="59"/>
                </a:cubicBezTo>
                <a:cubicBezTo>
                  <a:pt x="533" y="70"/>
                  <a:pt x="533" y="70"/>
                  <a:pt x="533" y="70"/>
                </a:cubicBezTo>
                <a:lnTo>
                  <a:pt x="532" y="70"/>
                </a:lnTo>
                <a:close/>
                <a:moveTo>
                  <a:pt x="566" y="175"/>
                </a:moveTo>
                <a:cubicBezTo>
                  <a:pt x="566" y="189"/>
                  <a:pt x="566" y="189"/>
                  <a:pt x="566" y="189"/>
                </a:cubicBezTo>
                <a:cubicBezTo>
                  <a:pt x="561" y="189"/>
                  <a:pt x="561" y="189"/>
                  <a:pt x="561" y="189"/>
                </a:cubicBezTo>
                <a:cubicBezTo>
                  <a:pt x="561" y="174"/>
                  <a:pt x="561" y="174"/>
                  <a:pt x="561" y="174"/>
                </a:cubicBezTo>
                <a:cubicBezTo>
                  <a:pt x="559" y="174"/>
                  <a:pt x="559" y="174"/>
                  <a:pt x="559" y="174"/>
                </a:cubicBezTo>
                <a:cubicBezTo>
                  <a:pt x="560" y="173"/>
                  <a:pt x="560" y="173"/>
                  <a:pt x="560" y="173"/>
                </a:cubicBezTo>
                <a:cubicBezTo>
                  <a:pt x="560" y="174"/>
                  <a:pt x="560" y="174"/>
                  <a:pt x="560" y="174"/>
                </a:cubicBezTo>
                <a:cubicBezTo>
                  <a:pt x="566" y="174"/>
                  <a:pt x="566" y="174"/>
                  <a:pt x="566" y="174"/>
                </a:cubicBezTo>
                <a:cubicBezTo>
                  <a:pt x="567" y="175"/>
                  <a:pt x="567" y="175"/>
                  <a:pt x="567" y="175"/>
                </a:cubicBezTo>
                <a:lnTo>
                  <a:pt x="566" y="175"/>
                </a:lnTo>
                <a:close/>
                <a:moveTo>
                  <a:pt x="595" y="188"/>
                </a:moveTo>
                <a:cubicBezTo>
                  <a:pt x="595" y="188"/>
                  <a:pt x="595" y="188"/>
                  <a:pt x="595"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9" y="189"/>
                  <a:pt x="589" y="189"/>
                  <a:pt x="589" y="189"/>
                </a:cubicBezTo>
                <a:cubicBezTo>
                  <a:pt x="583" y="189"/>
                  <a:pt x="583" y="189"/>
                  <a:pt x="583" y="189"/>
                </a:cubicBezTo>
                <a:cubicBezTo>
                  <a:pt x="584" y="188"/>
                  <a:pt x="584" y="188"/>
                  <a:pt x="584" y="188"/>
                </a:cubicBezTo>
                <a:cubicBezTo>
                  <a:pt x="584" y="188"/>
                  <a:pt x="584" y="188"/>
                  <a:pt x="584" y="188"/>
                </a:cubicBezTo>
                <a:cubicBezTo>
                  <a:pt x="577" y="188"/>
                  <a:pt x="577" y="188"/>
                  <a:pt x="577" y="188"/>
                </a:cubicBezTo>
                <a:cubicBezTo>
                  <a:pt x="577" y="188"/>
                  <a:pt x="577" y="188"/>
                  <a:pt x="577" y="188"/>
                </a:cubicBezTo>
                <a:cubicBezTo>
                  <a:pt x="577" y="178"/>
                  <a:pt x="577" y="178"/>
                  <a:pt x="577" y="178"/>
                </a:cubicBezTo>
                <a:cubicBezTo>
                  <a:pt x="576" y="177"/>
                  <a:pt x="576" y="177"/>
                  <a:pt x="576" y="177"/>
                </a:cubicBezTo>
                <a:cubicBezTo>
                  <a:pt x="579" y="175"/>
                  <a:pt x="579" y="175"/>
                  <a:pt x="579" y="175"/>
                </a:cubicBezTo>
                <a:cubicBezTo>
                  <a:pt x="586" y="175"/>
                  <a:pt x="586" y="175"/>
                  <a:pt x="586" y="175"/>
                </a:cubicBezTo>
                <a:cubicBezTo>
                  <a:pt x="592" y="175"/>
                  <a:pt x="592" y="175"/>
                  <a:pt x="592" y="175"/>
                </a:cubicBezTo>
                <a:cubicBezTo>
                  <a:pt x="595" y="177"/>
                  <a:pt x="595" y="177"/>
                  <a:pt x="595" y="177"/>
                </a:cubicBezTo>
                <a:cubicBezTo>
                  <a:pt x="595" y="178"/>
                  <a:pt x="595" y="178"/>
                  <a:pt x="595" y="178"/>
                </a:cubicBezTo>
                <a:lnTo>
                  <a:pt x="595" y="188"/>
                </a:lnTo>
                <a:close/>
                <a:moveTo>
                  <a:pt x="642" y="181"/>
                </a:move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8" y="181"/>
                  <a:pt x="638" y="181"/>
                  <a:pt x="638" y="181"/>
                </a:cubicBezTo>
                <a:cubicBezTo>
                  <a:pt x="638" y="181"/>
                  <a:pt x="638" y="181"/>
                  <a:pt x="638" y="181"/>
                </a:cubicBezTo>
                <a:cubicBezTo>
                  <a:pt x="638" y="181"/>
                  <a:pt x="638" y="181"/>
                  <a:pt x="638" y="181"/>
                </a:cubicBezTo>
                <a:cubicBezTo>
                  <a:pt x="638" y="181"/>
                  <a:pt x="638" y="181"/>
                  <a:pt x="638" y="181"/>
                </a:cubicBezTo>
                <a:cubicBezTo>
                  <a:pt x="638" y="179"/>
                  <a:pt x="638" y="179"/>
                  <a:pt x="638" y="179"/>
                </a:cubicBezTo>
                <a:cubicBezTo>
                  <a:pt x="638" y="179"/>
                  <a:pt x="638" y="179"/>
                  <a:pt x="638" y="179"/>
                </a:cubicBezTo>
                <a:cubicBezTo>
                  <a:pt x="638" y="179"/>
                  <a:pt x="638" y="179"/>
                  <a:pt x="638" y="179"/>
                </a:cubicBezTo>
                <a:cubicBezTo>
                  <a:pt x="637" y="179"/>
                  <a:pt x="637" y="179"/>
                  <a:pt x="637" y="179"/>
                </a:cubicBezTo>
                <a:cubicBezTo>
                  <a:pt x="637" y="179"/>
                  <a:pt x="637" y="179"/>
                  <a:pt x="637" y="179"/>
                </a:cubicBezTo>
                <a:cubicBezTo>
                  <a:pt x="637" y="179"/>
                  <a:pt x="637" y="179"/>
                  <a:pt x="637" y="179"/>
                </a:cubicBezTo>
                <a:cubicBezTo>
                  <a:pt x="636" y="179"/>
                  <a:pt x="636" y="179"/>
                  <a:pt x="636" y="179"/>
                </a:cubicBezTo>
                <a:cubicBezTo>
                  <a:pt x="635" y="179"/>
                  <a:pt x="635" y="179"/>
                  <a:pt x="635" y="179"/>
                </a:cubicBezTo>
                <a:cubicBezTo>
                  <a:pt x="635" y="176"/>
                  <a:pt x="635" y="176"/>
                  <a:pt x="635" y="176"/>
                </a:cubicBezTo>
                <a:cubicBezTo>
                  <a:pt x="640" y="176"/>
                  <a:pt x="640" y="176"/>
                  <a:pt x="640" y="176"/>
                </a:cubicBezTo>
                <a:cubicBezTo>
                  <a:pt x="640" y="176"/>
                  <a:pt x="640" y="176"/>
                  <a:pt x="640" y="176"/>
                </a:cubicBezTo>
                <a:cubicBezTo>
                  <a:pt x="642" y="176"/>
                  <a:pt x="642" y="176"/>
                  <a:pt x="642" y="176"/>
                </a:cubicBezTo>
                <a:lnTo>
                  <a:pt x="642" y="181"/>
                </a:lnTo>
                <a:close/>
                <a:moveTo>
                  <a:pt x="642" y="168"/>
                </a:moveTo>
                <a:cubicBezTo>
                  <a:pt x="642" y="174"/>
                  <a:pt x="642" y="174"/>
                  <a:pt x="642" y="174"/>
                </a:cubicBezTo>
                <a:cubicBezTo>
                  <a:pt x="640" y="174"/>
                  <a:pt x="640" y="174"/>
                  <a:pt x="640" y="174"/>
                </a:cubicBezTo>
                <a:cubicBezTo>
                  <a:pt x="635" y="174"/>
                  <a:pt x="635" y="174"/>
                  <a:pt x="635" y="174"/>
                </a:cubicBezTo>
                <a:cubicBezTo>
                  <a:pt x="635" y="168"/>
                  <a:pt x="635" y="168"/>
                  <a:pt x="635" y="168"/>
                </a:cubicBezTo>
                <a:cubicBezTo>
                  <a:pt x="640" y="168"/>
                  <a:pt x="640" y="168"/>
                  <a:pt x="640" y="168"/>
                </a:cubicBezTo>
                <a:cubicBezTo>
                  <a:pt x="640" y="168"/>
                  <a:pt x="640" y="168"/>
                  <a:pt x="640" y="168"/>
                </a:cubicBezTo>
                <a:cubicBezTo>
                  <a:pt x="642" y="168"/>
                  <a:pt x="642" y="168"/>
                  <a:pt x="642" y="168"/>
                </a:cubicBezTo>
                <a:close/>
                <a:moveTo>
                  <a:pt x="642" y="166"/>
                </a:moveTo>
                <a:cubicBezTo>
                  <a:pt x="640" y="166"/>
                  <a:pt x="640" y="166"/>
                  <a:pt x="640" y="166"/>
                </a:cubicBezTo>
                <a:cubicBezTo>
                  <a:pt x="635" y="166"/>
                  <a:pt x="635" y="166"/>
                  <a:pt x="635" y="166"/>
                </a:cubicBezTo>
                <a:cubicBezTo>
                  <a:pt x="635" y="161"/>
                  <a:pt x="635" y="161"/>
                  <a:pt x="635" y="161"/>
                </a:cubicBezTo>
                <a:cubicBezTo>
                  <a:pt x="640" y="161"/>
                  <a:pt x="640" y="161"/>
                  <a:pt x="640" y="161"/>
                </a:cubicBezTo>
                <a:cubicBezTo>
                  <a:pt x="640" y="161"/>
                  <a:pt x="640" y="161"/>
                  <a:pt x="640" y="161"/>
                </a:cubicBezTo>
                <a:cubicBezTo>
                  <a:pt x="640" y="161"/>
                  <a:pt x="640" y="161"/>
                  <a:pt x="640" y="161"/>
                </a:cubicBezTo>
                <a:cubicBezTo>
                  <a:pt x="641" y="162"/>
                  <a:pt x="641" y="162"/>
                  <a:pt x="641" y="162"/>
                </a:cubicBezTo>
                <a:cubicBezTo>
                  <a:pt x="642" y="163"/>
                  <a:pt x="642" y="163"/>
                  <a:pt x="642" y="163"/>
                </a:cubicBezTo>
                <a:lnTo>
                  <a:pt x="642" y="166"/>
                </a:lnTo>
                <a:close/>
                <a:moveTo>
                  <a:pt x="650" y="181"/>
                </a:move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76"/>
                  <a:pt x="645" y="176"/>
                  <a:pt x="645" y="176"/>
                </a:cubicBezTo>
                <a:cubicBezTo>
                  <a:pt x="650" y="176"/>
                  <a:pt x="650" y="176"/>
                  <a:pt x="650" y="176"/>
                </a:cubicBezTo>
                <a:lnTo>
                  <a:pt x="650" y="181"/>
                </a:lnTo>
                <a:close/>
                <a:moveTo>
                  <a:pt x="650" y="174"/>
                </a:moveTo>
                <a:cubicBezTo>
                  <a:pt x="645" y="174"/>
                  <a:pt x="645" y="174"/>
                  <a:pt x="645" y="174"/>
                </a:cubicBezTo>
                <a:cubicBezTo>
                  <a:pt x="645" y="168"/>
                  <a:pt x="645" y="168"/>
                  <a:pt x="645" y="168"/>
                </a:cubicBezTo>
                <a:cubicBezTo>
                  <a:pt x="650" y="168"/>
                  <a:pt x="650" y="168"/>
                  <a:pt x="650" y="168"/>
                </a:cubicBezTo>
                <a:lnTo>
                  <a:pt x="650" y="174"/>
                </a:lnTo>
                <a:close/>
                <a:moveTo>
                  <a:pt x="650" y="166"/>
                </a:moveTo>
                <a:cubicBezTo>
                  <a:pt x="645" y="166"/>
                  <a:pt x="645" y="166"/>
                  <a:pt x="645" y="166"/>
                </a:cubicBezTo>
                <a:cubicBezTo>
                  <a:pt x="645" y="163"/>
                  <a:pt x="645" y="163"/>
                  <a:pt x="645" y="163"/>
                </a:cubicBezTo>
                <a:cubicBezTo>
                  <a:pt x="645" y="163"/>
                  <a:pt x="645" y="163"/>
                  <a:pt x="645" y="163"/>
                </a:cubicBezTo>
                <a:cubicBezTo>
                  <a:pt x="645" y="163"/>
                  <a:pt x="645" y="163"/>
                  <a:pt x="645" y="163"/>
                </a:cubicBezTo>
                <a:cubicBezTo>
                  <a:pt x="646" y="163"/>
                  <a:pt x="646" y="163"/>
                  <a:pt x="646" y="163"/>
                </a:cubicBezTo>
                <a:cubicBezTo>
                  <a:pt x="647" y="163"/>
                  <a:pt x="647" y="163"/>
                  <a:pt x="647" y="163"/>
                </a:cubicBezTo>
                <a:cubicBezTo>
                  <a:pt x="648" y="162"/>
                  <a:pt x="648" y="162"/>
                  <a:pt x="648" y="162"/>
                </a:cubicBezTo>
                <a:cubicBezTo>
                  <a:pt x="648" y="161"/>
                  <a:pt x="648" y="161"/>
                  <a:pt x="648" y="161"/>
                </a:cubicBezTo>
                <a:cubicBezTo>
                  <a:pt x="648" y="161"/>
                  <a:pt x="648" y="161"/>
                  <a:pt x="648" y="161"/>
                </a:cubicBezTo>
                <a:cubicBezTo>
                  <a:pt x="650" y="161"/>
                  <a:pt x="650" y="161"/>
                  <a:pt x="650" y="161"/>
                </a:cubicBezTo>
                <a:lnTo>
                  <a:pt x="650" y="166"/>
                </a:lnTo>
                <a:close/>
                <a:moveTo>
                  <a:pt x="652" y="161"/>
                </a:moveTo>
                <a:cubicBezTo>
                  <a:pt x="656" y="161"/>
                  <a:pt x="656" y="161"/>
                  <a:pt x="656" y="161"/>
                </a:cubicBezTo>
                <a:cubicBezTo>
                  <a:pt x="656" y="166"/>
                  <a:pt x="656" y="166"/>
                  <a:pt x="656" y="166"/>
                </a:cubicBezTo>
                <a:cubicBezTo>
                  <a:pt x="652" y="166"/>
                  <a:pt x="652" y="166"/>
                  <a:pt x="652" y="166"/>
                </a:cubicBezTo>
                <a:lnTo>
                  <a:pt x="652" y="161"/>
                </a:lnTo>
                <a:close/>
                <a:moveTo>
                  <a:pt x="652" y="168"/>
                </a:moveTo>
                <a:cubicBezTo>
                  <a:pt x="656" y="168"/>
                  <a:pt x="656" y="168"/>
                  <a:pt x="656" y="168"/>
                </a:cubicBezTo>
                <a:cubicBezTo>
                  <a:pt x="656" y="174"/>
                  <a:pt x="656" y="174"/>
                  <a:pt x="656" y="174"/>
                </a:cubicBezTo>
                <a:cubicBezTo>
                  <a:pt x="652" y="174"/>
                  <a:pt x="652" y="174"/>
                  <a:pt x="652" y="174"/>
                </a:cubicBezTo>
                <a:lnTo>
                  <a:pt x="652" y="168"/>
                </a:lnTo>
                <a:close/>
                <a:moveTo>
                  <a:pt x="656" y="181"/>
                </a:moveTo>
                <a:cubicBezTo>
                  <a:pt x="656" y="181"/>
                  <a:pt x="656" y="181"/>
                  <a:pt x="656"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3" y="181"/>
                  <a:pt x="653" y="181"/>
                  <a:pt x="653"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76"/>
                  <a:pt x="652" y="176"/>
                  <a:pt x="652" y="176"/>
                </a:cubicBezTo>
                <a:cubicBezTo>
                  <a:pt x="656" y="176"/>
                  <a:pt x="656" y="176"/>
                  <a:pt x="656" y="176"/>
                </a:cubicBezTo>
                <a:cubicBezTo>
                  <a:pt x="656" y="181"/>
                  <a:pt x="656" y="181"/>
                  <a:pt x="656" y="181"/>
                </a:cubicBezTo>
                <a:cubicBezTo>
                  <a:pt x="656" y="181"/>
                  <a:pt x="656" y="181"/>
                  <a:pt x="656" y="181"/>
                </a:cubicBezTo>
                <a:close/>
                <a:moveTo>
                  <a:pt x="661" y="161"/>
                </a:moveTo>
                <a:cubicBezTo>
                  <a:pt x="666" y="161"/>
                  <a:pt x="666" y="161"/>
                  <a:pt x="666" y="161"/>
                </a:cubicBezTo>
                <a:cubicBezTo>
                  <a:pt x="666" y="166"/>
                  <a:pt x="666" y="166"/>
                  <a:pt x="666" y="166"/>
                </a:cubicBezTo>
                <a:cubicBezTo>
                  <a:pt x="661" y="166"/>
                  <a:pt x="661" y="166"/>
                  <a:pt x="661" y="166"/>
                </a:cubicBezTo>
                <a:lnTo>
                  <a:pt x="661" y="161"/>
                </a:lnTo>
                <a:close/>
                <a:moveTo>
                  <a:pt x="661" y="168"/>
                </a:moveTo>
                <a:cubicBezTo>
                  <a:pt x="666" y="168"/>
                  <a:pt x="666" y="168"/>
                  <a:pt x="666" y="168"/>
                </a:cubicBezTo>
                <a:cubicBezTo>
                  <a:pt x="666" y="174"/>
                  <a:pt x="666" y="174"/>
                  <a:pt x="666" y="174"/>
                </a:cubicBezTo>
                <a:cubicBezTo>
                  <a:pt x="661" y="174"/>
                  <a:pt x="661" y="174"/>
                  <a:pt x="661" y="174"/>
                </a:cubicBezTo>
                <a:lnTo>
                  <a:pt x="661" y="168"/>
                </a:lnTo>
                <a:close/>
                <a:moveTo>
                  <a:pt x="661" y="181"/>
                </a:moveTo>
                <a:cubicBezTo>
                  <a:pt x="661" y="176"/>
                  <a:pt x="661" y="176"/>
                  <a:pt x="661" y="176"/>
                </a:cubicBezTo>
                <a:cubicBezTo>
                  <a:pt x="666" y="176"/>
                  <a:pt x="666" y="176"/>
                  <a:pt x="666" y="176"/>
                </a:cubicBezTo>
                <a:cubicBezTo>
                  <a:pt x="666" y="181"/>
                  <a:pt x="666" y="181"/>
                  <a:pt x="666" y="181"/>
                </a:cubicBezTo>
                <a:lnTo>
                  <a:pt x="661" y="181"/>
                </a:lnTo>
                <a:close/>
                <a:moveTo>
                  <a:pt x="691" y="189"/>
                </a:moveTo>
                <a:cubicBezTo>
                  <a:pt x="689" y="189"/>
                  <a:pt x="689" y="189"/>
                  <a:pt x="689" y="189"/>
                </a:cubicBezTo>
                <a:cubicBezTo>
                  <a:pt x="689" y="187"/>
                  <a:pt x="689" y="187"/>
                  <a:pt x="689" y="187"/>
                </a:cubicBezTo>
                <a:cubicBezTo>
                  <a:pt x="691" y="187"/>
                  <a:pt x="691" y="187"/>
                  <a:pt x="691" y="187"/>
                </a:cubicBezTo>
                <a:lnTo>
                  <a:pt x="691" y="189"/>
                </a:lnTo>
                <a:close/>
                <a:moveTo>
                  <a:pt x="796" y="189"/>
                </a:moveTo>
                <a:cubicBezTo>
                  <a:pt x="801" y="187"/>
                  <a:pt x="801" y="187"/>
                  <a:pt x="801" y="187"/>
                </a:cubicBezTo>
                <a:cubicBezTo>
                  <a:pt x="804" y="187"/>
                  <a:pt x="804" y="187"/>
                  <a:pt x="804" y="187"/>
                </a:cubicBezTo>
                <a:cubicBezTo>
                  <a:pt x="804" y="189"/>
                  <a:pt x="804" y="189"/>
                  <a:pt x="804" y="189"/>
                </a:cubicBezTo>
                <a:lnTo>
                  <a:pt x="796" y="1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8199" name="矩形 10"/>
          <p:cNvSpPr>
            <a:spLocks noChangeArrowheads="1"/>
          </p:cNvSpPr>
          <p:nvPr/>
        </p:nvSpPr>
        <p:spPr bwMode="auto">
          <a:xfrm>
            <a:off x="8259108" y="3612515"/>
            <a:ext cx="3932892" cy="271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图是描述</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视图内容的图形。</a:t>
            </a:r>
          </a:p>
          <a:p>
            <a:pPr lvl="0" defTabSz="1216025" fontAlgn="base">
              <a:lnSpc>
                <a:spcPct val="15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有</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种不同的图。</a:t>
            </a:r>
          </a:p>
          <a:p>
            <a:pPr lvl="0" defTabSz="1216025" fontAlgn="base">
              <a:lnSpc>
                <a:spcPct val="15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通过不同图的相互结合，提供被建模系统的所有视图</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的图包括了十三种，分别是：用例图、类图、对象图、状态机图、活动图、顺序图、通信图、构件图、部署图、包图、交互概览图、时间图、组合结构图。</a:t>
            </a:r>
          </a:p>
          <a:p>
            <a:pPr lvl="0" defTabSz="1216025" fontAlgn="base">
              <a:lnSpc>
                <a:spcPct val="150000"/>
              </a:lnSpc>
              <a:spcBef>
                <a:spcPct val="20000"/>
              </a:spcBef>
              <a:spcAft>
                <a:spcPct val="0"/>
              </a:spcAft>
              <a:defRPr/>
            </a:pPr>
            <a:endPar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chemeClr val="bg1"/>
                </a:solidFill>
                <a:latin typeface="微软雅黑" panose="020B0503020204020204" pitchFamily="34" charset="-122"/>
                <a:ea typeface="微软雅黑" panose="020B0503020204020204" pitchFamily="34" charset="-122"/>
              </a:rPr>
              <a:t>引言</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29"/>
          <p:cNvGrpSpPr/>
          <p:nvPr/>
        </p:nvGrpSpPr>
        <p:grpSpPr bwMode="auto">
          <a:xfrm>
            <a:off x="338138" y="293688"/>
            <a:ext cx="333375" cy="411162"/>
            <a:chOff x="10668001" y="925959"/>
            <a:chExt cx="444498" cy="545940"/>
          </a:xfrm>
        </p:grpSpPr>
        <p:sp>
          <p:nvSpPr>
            <p:cNvPr id="1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6618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919" y="1087395"/>
            <a:ext cx="4930922" cy="5101210"/>
          </a:xfrm>
          <a:prstGeom prst="rect">
            <a:avLst/>
          </a:prstGeom>
        </p:spPr>
      </p:pic>
      <p:grpSp>
        <p:nvGrpSpPr>
          <p:cNvPr id="16" name="组 15"/>
          <p:cNvGrpSpPr/>
          <p:nvPr/>
        </p:nvGrpSpPr>
        <p:grpSpPr>
          <a:xfrm>
            <a:off x="1562744" y="1179883"/>
            <a:ext cx="4096652" cy="5995730"/>
            <a:chOff x="1066799" y="1325843"/>
            <a:chExt cx="2990850" cy="7224259"/>
          </a:xfrm>
        </p:grpSpPr>
        <p:sp>
          <p:nvSpPr>
            <p:cNvPr id="17" name="Rounded Rectangle 2"/>
            <p:cNvSpPr/>
            <p:nvPr/>
          </p:nvSpPr>
          <p:spPr>
            <a:xfrm>
              <a:off x="1066799" y="1325843"/>
              <a:ext cx="2990850" cy="603501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363220"/>
              <a:ext cx="2587698" cy="718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如右图，一</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个图书对象从它的起始点开始，首先是“新书”状态（</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new book</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），然后是“可以借阅”（</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available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）的状态，如果读者将书借走，则该书的状态为“已借出”状态（</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borrowed</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），如果图书被归还图书馆，图书的状态又变成“可以借阅”状态。图书馆如果放弃该图书对象的收藏，则图书对象处于“删除”状态（</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delete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），最后到达“终止”状态。</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72820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3" name="矩形 8"/>
          <p:cNvSpPr>
            <a:spLocks noChangeArrowheads="1"/>
          </p:cNvSpPr>
          <p:nvPr/>
        </p:nvSpPr>
        <p:spPr bwMode="auto">
          <a:xfrm>
            <a:off x="2935793" y="1224232"/>
            <a:ext cx="6320414" cy="305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状态之间的过渡事件（</a:t>
            </a:r>
            <a:r>
              <a:rPr lang="en-US" altLang="zh-CN" dirty="0">
                <a:latin typeface="微软雅黑" panose="020B0503020204020204" pitchFamily="34" charset="-122"/>
                <a:ea typeface="微软雅黑" panose="020B0503020204020204" pitchFamily="34" charset="-122"/>
                <a:sym typeface="Arial" panose="020B0604020202020204" pitchFamily="34" charset="0"/>
              </a:rPr>
              <a:t>Event</a:t>
            </a:r>
            <a:r>
              <a:rPr lang="zh-CN" altLang="en-US" dirty="0">
                <a:latin typeface="微软雅黑" panose="020B0503020204020204" pitchFamily="34" charset="-122"/>
                <a:ea typeface="微软雅黑" panose="020B0503020204020204" pitchFamily="34" charset="-122"/>
                <a:sym typeface="Arial" panose="020B0604020202020204" pitchFamily="34" charset="0"/>
              </a:rPr>
              <a:t>），对应对象的操作。事件有可能在特定的条件下发生，在</a:t>
            </a:r>
            <a:r>
              <a:rPr lang="en-US" altLang="zh-CN" dirty="0">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latin typeface="微软雅黑" panose="020B0503020204020204" pitchFamily="34" charset="-122"/>
                <a:ea typeface="微软雅黑" panose="020B0503020204020204" pitchFamily="34" charset="-122"/>
                <a:sym typeface="Arial" panose="020B0604020202020204" pitchFamily="34" charset="0"/>
              </a:rPr>
              <a:t>中这样的条件称为警戒条件（</a:t>
            </a:r>
            <a:r>
              <a:rPr lang="en-US" altLang="zh-CN" dirty="0">
                <a:latin typeface="微软雅黑" panose="020B0503020204020204" pitchFamily="34" charset="-122"/>
                <a:ea typeface="微软雅黑" panose="020B0503020204020204" pitchFamily="34" charset="-122"/>
                <a:sym typeface="Arial" panose="020B0604020202020204" pitchFamily="34" charset="0"/>
              </a:rPr>
              <a:t>Guard Condition</a:t>
            </a:r>
            <a:r>
              <a:rPr lang="zh-CN" altLang="en-US" dirty="0">
                <a:latin typeface="微软雅黑" panose="020B0503020204020204" pitchFamily="34" charset="-122"/>
                <a:ea typeface="微软雅黑" panose="020B0503020204020204" pitchFamily="34" charset="-122"/>
                <a:sym typeface="Arial" panose="020B0604020202020204" pitchFamily="34" charset="0"/>
              </a:rPr>
              <a:t>）。发生事件时的处理称为动作（</a:t>
            </a:r>
            <a:r>
              <a:rPr lang="en-US" altLang="zh-CN" dirty="0">
                <a:latin typeface="微软雅黑" panose="020B0503020204020204" pitchFamily="34" charset="-122"/>
                <a:ea typeface="微软雅黑" panose="020B0503020204020204" pitchFamily="34" charset="-122"/>
                <a:sym typeface="Arial" panose="020B0604020202020204" pitchFamily="34" charset="0"/>
              </a:rPr>
              <a:t>Action</a:t>
            </a:r>
            <a:r>
              <a:rPr lang="zh-CN" altLang="en-US" dirty="0">
                <a:latin typeface="微软雅黑" panose="020B0503020204020204" pitchFamily="34" charset="-122"/>
                <a:ea typeface="微软雅黑" panose="020B0503020204020204" pitchFamily="34" charset="-122"/>
                <a:sym typeface="Arial" panose="020B0604020202020204" pitchFamily="34" charset="0"/>
              </a:rPr>
              <a:t>）。从一个状态到另一个状态之间的连线称为转移（</a:t>
            </a:r>
            <a:r>
              <a:rPr lang="en-US" altLang="zh-CN" dirty="0">
                <a:latin typeface="微软雅黑" panose="020B0503020204020204" pitchFamily="34" charset="-122"/>
                <a:ea typeface="微软雅黑" panose="020B0503020204020204" pitchFamily="34" charset="-122"/>
                <a:sym typeface="Arial" panose="020B0604020202020204" pitchFamily="34" charset="0"/>
              </a:rPr>
              <a:t>Transitions</a:t>
            </a:r>
            <a:r>
              <a:rPr lang="zh-CN" altLang="en-US" dirty="0">
                <a:latin typeface="微软雅黑" panose="020B0503020204020204" pitchFamily="34" charset="-122"/>
                <a:ea typeface="微软雅黑" panose="020B0503020204020204" pitchFamily="34" charset="-122"/>
                <a:sym typeface="Arial" panose="020B0604020202020204" pitchFamily="34" charset="0"/>
              </a:rPr>
              <a:t>）。状态图通常包含如下</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内容：</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
            </a:r>
            <a:br>
              <a:rPr lang="zh-CN" altLang="en-US" dirty="0">
                <a:latin typeface="微软雅黑" panose="020B0503020204020204" pitchFamily="34" charset="-122"/>
                <a:ea typeface="微软雅黑" panose="020B0503020204020204" pitchFamily="34" charset="-122"/>
                <a:sym typeface="Arial" panose="020B0604020202020204" pitchFamily="34" charset="0"/>
              </a:rPr>
            </a:b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Oval 29"/>
          <p:cNvSpPr>
            <a:spLocks noChangeAspect="1"/>
          </p:cNvSpPr>
          <p:nvPr/>
        </p:nvSpPr>
        <p:spPr>
          <a:xfrm>
            <a:off x="3072764" y="4005021"/>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3762395" y="4112891"/>
            <a:ext cx="5493812"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sym typeface="Arial" panose="020B0604020202020204" pitchFamily="34" charset="0"/>
              </a:rPr>
              <a:t>状态</a:t>
            </a:r>
            <a:r>
              <a:rPr lang="zh-CN" altLang="en-US" dirty="0">
                <a:latin typeface="微软雅黑" panose="020B0503020204020204" pitchFamily="34" charset="-122"/>
                <a:ea typeface="微软雅黑" panose="020B0503020204020204" pitchFamily="34" charset="-122"/>
                <a:sym typeface="Arial" panose="020B0604020202020204" pitchFamily="34" charset="0"/>
              </a:rPr>
              <a:t>：状态定义对象在其生命周期中的条件或状况</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Oval 29"/>
          <p:cNvSpPr>
            <a:spLocks noChangeAspect="1"/>
          </p:cNvSpPr>
          <p:nvPr/>
        </p:nvSpPr>
        <p:spPr>
          <a:xfrm>
            <a:off x="3072764" y="480612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矩形 18"/>
          <p:cNvSpPr/>
          <p:nvPr/>
        </p:nvSpPr>
        <p:spPr>
          <a:xfrm>
            <a:off x="3762395" y="4894048"/>
            <a:ext cx="6186309"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sym typeface="Arial" panose="020B0604020202020204" pitchFamily="34" charset="0"/>
              </a:rPr>
              <a:t>转换</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：对象</a:t>
            </a:r>
            <a:r>
              <a:rPr lang="zh-CN" altLang="en-US" dirty="0">
                <a:latin typeface="微软雅黑" panose="020B0503020204020204" pitchFamily="34" charset="-122"/>
                <a:ea typeface="微软雅黑" panose="020B0503020204020204" pitchFamily="34" charset="-122"/>
                <a:sym typeface="Arial" panose="020B0604020202020204" pitchFamily="34" charset="0"/>
              </a:rPr>
              <a:t>的状态之间的转移叫转换，它包括事件和动作。</a:t>
            </a:r>
          </a:p>
        </p:txBody>
      </p:sp>
    </p:spTree>
    <p:extLst>
      <p:ext uri="{BB962C8B-B14F-4D97-AF65-F5344CB8AC3E}">
        <p14:creationId xmlns:p14="http://schemas.microsoft.com/office/powerpoint/2010/main" val="149165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Freeform 5"/>
          <p:cNvSpPr/>
          <p:nvPr/>
        </p:nvSpPr>
        <p:spPr bwMode="auto">
          <a:xfrm>
            <a:off x="4863750" y="4238464"/>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4348300" y="1789027"/>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4288912" y="2386993"/>
            <a:ext cx="1900382" cy="595760"/>
            <a:chOff x="4274521" y="2774942"/>
            <a:chExt cx="1900382" cy="602061"/>
          </a:xfrm>
          <a:solidFill>
            <a:srgbClr val="F04077"/>
          </a:solidFill>
        </p:grpSpPr>
        <p:sp>
          <p:nvSpPr>
            <p:cNvPr id="25"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Group 16"/>
          <p:cNvGrpSpPr/>
          <p:nvPr/>
        </p:nvGrpSpPr>
        <p:grpSpPr>
          <a:xfrm>
            <a:off x="4338060" y="2989053"/>
            <a:ext cx="1802086" cy="597965"/>
            <a:chOff x="4323669" y="3377003"/>
            <a:chExt cx="1802086" cy="597965"/>
          </a:xfrm>
          <a:solidFill>
            <a:srgbClr val="F8D845"/>
          </a:solidFill>
        </p:grpSpPr>
        <p:sp>
          <p:nvSpPr>
            <p:cNvPr id="31"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Group 8"/>
          <p:cNvGrpSpPr/>
          <p:nvPr/>
        </p:nvGrpSpPr>
        <p:grpSpPr>
          <a:xfrm>
            <a:off x="4655473" y="3587018"/>
            <a:ext cx="1163165" cy="597965"/>
            <a:chOff x="4641082" y="3974968"/>
            <a:chExt cx="1163165" cy="597965"/>
          </a:xfrm>
          <a:solidFill>
            <a:srgbClr val="BF55DB"/>
          </a:solidFill>
        </p:grpSpPr>
        <p:sp>
          <p:nvSpPr>
            <p:cNvPr id="34"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6" name="Oval 29"/>
          <p:cNvSpPr>
            <a:spLocks noChangeAspect="1"/>
          </p:cNvSpPr>
          <p:nvPr/>
        </p:nvSpPr>
        <p:spPr>
          <a:xfrm>
            <a:off x="7938737" y="1349214"/>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Oval 30"/>
          <p:cNvSpPr>
            <a:spLocks noChangeAspect="1"/>
          </p:cNvSpPr>
          <p:nvPr/>
        </p:nvSpPr>
        <p:spPr>
          <a:xfrm>
            <a:off x="7938737" y="2431889"/>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8"/>
          <p:cNvSpPr>
            <a:spLocks noChangeAspect="1"/>
          </p:cNvSpPr>
          <p:nvPr/>
        </p:nvSpPr>
        <p:spPr>
          <a:xfrm>
            <a:off x="7938737" y="3514564"/>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42"/>
          <p:cNvSpPr>
            <a:spLocks noChangeAspect="1"/>
          </p:cNvSpPr>
          <p:nvPr/>
        </p:nvSpPr>
        <p:spPr>
          <a:xfrm>
            <a:off x="7938737" y="4597239"/>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0" name="Elbow Connector 9"/>
          <p:cNvCxnSpPr/>
          <p:nvPr/>
        </p:nvCxnSpPr>
        <p:spPr>
          <a:xfrm flipV="1">
            <a:off x="6235350" y="1628614"/>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62"/>
          <p:cNvCxnSpPr/>
          <p:nvPr/>
        </p:nvCxnSpPr>
        <p:spPr>
          <a:xfrm>
            <a:off x="5933725" y="3886039"/>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4"/>
          <p:cNvCxnSpPr/>
          <p:nvPr/>
        </p:nvCxnSpPr>
        <p:spPr>
          <a:xfrm>
            <a:off x="6235350" y="3300252"/>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0"/>
          <p:cNvCxnSpPr/>
          <p:nvPr/>
        </p:nvCxnSpPr>
        <p:spPr>
          <a:xfrm>
            <a:off x="6449662" y="2697002"/>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16"/>
          <p:cNvSpPr txBox="1">
            <a:spLocks noChangeArrowheads="1"/>
          </p:cNvSpPr>
          <p:nvPr/>
        </p:nvSpPr>
        <p:spPr bwMode="auto">
          <a:xfrm>
            <a:off x="8751537" y="1379596"/>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smtClean="0">
                <a:latin typeface="Microsoft YaHei" charset="-122"/>
                <a:ea typeface="Microsoft YaHei" charset="-122"/>
                <a:cs typeface="Microsoft YaHei" charset="-122"/>
              </a:rPr>
              <a:t>名称</a:t>
            </a:r>
            <a:endParaRPr lang="zh-CN" altLang="en-US" sz="2400" dirty="0">
              <a:latin typeface="Microsoft YaHei" charset="-122"/>
              <a:ea typeface="Microsoft YaHei" charset="-122"/>
              <a:cs typeface="Microsoft YaHei" charset="-122"/>
            </a:endParaRPr>
          </a:p>
        </p:txBody>
      </p:sp>
      <p:sp>
        <p:nvSpPr>
          <p:cNvPr id="44" name="TextBox 24"/>
          <p:cNvSpPr txBox="1"/>
          <p:nvPr/>
        </p:nvSpPr>
        <p:spPr>
          <a:xfrm>
            <a:off x="5116830" y="4411188"/>
            <a:ext cx="240451" cy="246221"/>
          </a:xfrm>
          <a:prstGeom prst="rect">
            <a:avLst/>
          </a:prstGeom>
          <a:solidFill>
            <a:srgbClr val="A7A6A6"/>
          </a:solid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a:t>
            </a:r>
            <a:r>
              <a:rPr kumimoji="0" lang="en-US" altLang="zh-CN"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5" name="Oval 42"/>
          <p:cNvSpPr>
            <a:spLocks noChangeAspect="1"/>
          </p:cNvSpPr>
          <p:nvPr/>
        </p:nvSpPr>
        <p:spPr>
          <a:xfrm>
            <a:off x="7953025" y="5668801"/>
            <a:ext cx="552450" cy="552450"/>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6" name="Elbow Connector 62"/>
          <p:cNvCxnSpPr>
            <a:stCxn id="19" idx="28"/>
          </p:cNvCxnSpPr>
          <p:nvPr/>
        </p:nvCxnSpPr>
        <p:spPr>
          <a:xfrm>
            <a:off x="5659087" y="4607653"/>
            <a:ext cx="2033588" cy="1337373"/>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124003" y="2148858"/>
            <a:ext cx="2334944" cy="2951898"/>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一个对象的状态可能包含子状态或其他一些更加详细的内容。具体由以下</a:t>
            </a:r>
            <a:r>
              <a:rPr lang="en-US" altLang="zh-CN" dirty="0">
                <a:solidFill>
                  <a:srgbClr val="000000"/>
                </a:solidFill>
                <a:latin typeface="Microsoft YaHei" charset="-122"/>
                <a:ea typeface="Microsoft YaHei" charset="-122"/>
                <a:cs typeface="Microsoft YaHei" charset="-122"/>
              </a:rPr>
              <a:t>5</a:t>
            </a:r>
            <a:r>
              <a:rPr lang="zh-CN" altLang="en-US" dirty="0">
                <a:solidFill>
                  <a:srgbClr val="000000"/>
                </a:solidFill>
                <a:latin typeface="Microsoft YaHei" charset="-122"/>
                <a:ea typeface="Microsoft YaHei" charset="-122"/>
                <a:cs typeface="Microsoft YaHei" charset="-122"/>
              </a:rPr>
              <a:t>个部分组成：名称、进入</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退出动作、内部转换、子状态和延迟事件。</a:t>
            </a:r>
            <a:endParaRPr lang="zh-CN" altLang="en-US" dirty="0">
              <a:solidFill>
                <a:srgbClr val="000000"/>
              </a:solidFill>
              <a:effectLst/>
              <a:latin typeface="Microsoft YaHei" charset="-122"/>
              <a:ea typeface="Microsoft YaHei" charset="-122"/>
              <a:cs typeface="Microsoft YaHei" charset="-122"/>
            </a:endParaRPr>
          </a:p>
        </p:txBody>
      </p:sp>
      <p:sp>
        <p:nvSpPr>
          <p:cNvPr id="48" name="TextBox 16"/>
          <p:cNvSpPr txBox="1">
            <a:spLocks noChangeArrowheads="1"/>
          </p:cNvSpPr>
          <p:nvPr/>
        </p:nvSpPr>
        <p:spPr bwMode="auto">
          <a:xfrm>
            <a:off x="8751536" y="2476487"/>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a:latin typeface="Microsoft YaHei" charset="-122"/>
                <a:ea typeface="Microsoft YaHei" charset="-122"/>
                <a:cs typeface="Microsoft YaHei" charset="-122"/>
              </a:rPr>
              <a:t>进入</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退出动作</a:t>
            </a:r>
          </a:p>
        </p:txBody>
      </p:sp>
      <p:sp>
        <p:nvSpPr>
          <p:cNvPr id="49" name="TextBox 16"/>
          <p:cNvSpPr txBox="1">
            <a:spLocks noChangeArrowheads="1"/>
          </p:cNvSpPr>
          <p:nvPr/>
        </p:nvSpPr>
        <p:spPr bwMode="auto">
          <a:xfrm>
            <a:off x="8751536" y="3542981"/>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a:latin typeface="Microsoft YaHei" charset="-122"/>
                <a:ea typeface="Microsoft YaHei" charset="-122"/>
                <a:cs typeface="Microsoft YaHei" charset="-122"/>
              </a:rPr>
              <a:t>内部转换</a:t>
            </a:r>
          </a:p>
        </p:txBody>
      </p:sp>
      <p:sp>
        <p:nvSpPr>
          <p:cNvPr id="50" name="TextBox 16"/>
          <p:cNvSpPr txBox="1">
            <a:spLocks noChangeArrowheads="1"/>
          </p:cNvSpPr>
          <p:nvPr/>
        </p:nvSpPr>
        <p:spPr bwMode="auto">
          <a:xfrm>
            <a:off x="8751536" y="4639091"/>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子状态</a:t>
            </a:r>
            <a:endParaRPr lang="zh-CN" altLang="en-US" sz="2400" dirty="0">
              <a:latin typeface="Microsoft YaHei" charset="-122"/>
              <a:ea typeface="Microsoft YaHei" charset="-122"/>
              <a:cs typeface="Microsoft YaHei" charset="-122"/>
            </a:endParaRPr>
          </a:p>
        </p:txBody>
      </p:sp>
      <p:sp>
        <p:nvSpPr>
          <p:cNvPr id="51" name="TextBox 16"/>
          <p:cNvSpPr txBox="1">
            <a:spLocks noChangeArrowheads="1"/>
          </p:cNvSpPr>
          <p:nvPr/>
        </p:nvSpPr>
        <p:spPr bwMode="auto">
          <a:xfrm>
            <a:off x="8751535" y="5714193"/>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延迟事件</a:t>
            </a:r>
            <a:endParaRPr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742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449"/>
                                        </p:tgtEl>
                                        <p:attrNameLst>
                                          <p:attrName>style.visibility</p:attrName>
                                        </p:attrNameLst>
                                      </p:cBhvr>
                                      <p:to>
                                        <p:strVal val="visible"/>
                                      </p:to>
                                    </p:set>
                                    <p:animEffect transition="in" filter="fade">
                                      <p:cBhvr>
                                        <p:cTn id="72" dur="1000"/>
                                        <p:tgtEl>
                                          <p:spTgt spid="18449"/>
                                        </p:tgtEl>
                                      </p:cBhvr>
                                    </p:animEffect>
                                    <p:anim calcmode="lin" valueType="num">
                                      <p:cBhvr>
                                        <p:cTn id="73" dur="1000" fill="hold"/>
                                        <p:tgtEl>
                                          <p:spTgt spid="18449"/>
                                        </p:tgtEl>
                                        <p:attrNameLst>
                                          <p:attrName>ppt_x</p:attrName>
                                        </p:attrNameLst>
                                      </p:cBhvr>
                                      <p:tavLst>
                                        <p:tav tm="0">
                                          <p:val>
                                            <p:strVal val="#ppt_x"/>
                                          </p:val>
                                        </p:tav>
                                        <p:tav tm="100000">
                                          <p:val>
                                            <p:strVal val="#ppt_x"/>
                                          </p:val>
                                        </p:tav>
                                      </p:tavLst>
                                    </p:anim>
                                    <p:anim calcmode="lin" valueType="num">
                                      <p:cBhvr>
                                        <p:cTn id="74" dur="1000" fill="hold"/>
                                        <p:tgtEl>
                                          <p:spTgt spid="1844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anim calcmode="lin" valueType="num">
                                      <p:cBhvr>
                                        <p:cTn id="83" dur="1000" fill="hold"/>
                                        <p:tgtEl>
                                          <p:spTgt spid="46"/>
                                        </p:tgtEl>
                                        <p:attrNameLst>
                                          <p:attrName>ppt_x</p:attrName>
                                        </p:attrNameLst>
                                      </p:cBhvr>
                                      <p:tavLst>
                                        <p:tav tm="0">
                                          <p:val>
                                            <p:strVal val="#ppt_x"/>
                                          </p:val>
                                        </p:tav>
                                        <p:tav tm="100000">
                                          <p:val>
                                            <p:strVal val="#ppt_x"/>
                                          </p:val>
                                        </p:tav>
                                      </p:tavLst>
                                    </p:anim>
                                    <p:anim calcmode="lin" valueType="num">
                                      <p:cBhvr>
                                        <p:cTn id="84" dur="1000" fill="hold"/>
                                        <p:tgtEl>
                                          <p:spTgt spid="4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1000"/>
                                        <p:tgtEl>
                                          <p:spTgt spid="48"/>
                                        </p:tgtEl>
                                      </p:cBhvr>
                                    </p:animEffect>
                                    <p:anim calcmode="lin" valueType="num">
                                      <p:cBhvr>
                                        <p:cTn id="88" dur="1000" fill="hold"/>
                                        <p:tgtEl>
                                          <p:spTgt spid="48"/>
                                        </p:tgtEl>
                                        <p:attrNameLst>
                                          <p:attrName>ppt_x</p:attrName>
                                        </p:attrNameLst>
                                      </p:cBhvr>
                                      <p:tavLst>
                                        <p:tav tm="0">
                                          <p:val>
                                            <p:strVal val="#ppt_x"/>
                                          </p:val>
                                        </p:tav>
                                        <p:tav tm="100000">
                                          <p:val>
                                            <p:strVal val="#ppt_x"/>
                                          </p:val>
                                        </p:tav>
                                      </p:tavLst>
                                    </p:anim>
                                    <p:anim calcmode="lin" valueType="num">
                                      <p:cBhvr>
                                        <p:cTn id="89" dur="1000" fill="hold"/>
                                        <p:tgtEl>
                                          <p:spTgt spid="4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1000"/>
                                        <p:tgtEl>
                                          <p:spTgt spid="49"/>
                                        </p:tgtEl>
                                      </p:cBhvr>
                                    </p:animEffect>
                                    <p:anim calcmode="lin" valueType="num">
                                      <p:cBhvr>
                                        <p:cTn id="93" dur="1000" fill="hold"/>
                                        <p:tgtEl>
                                          <p:spTgt spid="49"/>
                                        </p:tgtEl>
                                        <p:attrNameLst>
                                          <p:attrName>ppt_x</p:attrName>
                                        </p:attrNameLst>
                                      </p:cBhvr>
                                      <p:tavLst>
                                        <p:tav tm="0">
                                          <p:val>
                                            <p:strVal val="#ppt_x"/>
                                          </p:val>
                                        </p:tav>
                                        <p:tav tm="100000">
                                          <p:val>
                                            <p:strVal val="#ppt_x"/>
                                          </p:val>
                                        </p:tav>
                                      </p:tavLst>
                                    </p:anim>
                                    <p:anim calcmode="lin" valueType="num">
                                      <p:cBhvr>
                                        <p:cTn id="94" dur="1000" fill="hold"/>
                                        <p:tgtEl>
                                          <p:spTgt spid="4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fade">
                                      <p:cBhvr>
                                        <p:cTn id="102" dur="1000"/>
                                        <p:tgtEl>
                                          <p:spTgt spid="51"/>
                                        </p:tgtEl>
                                      </p:cBhvr>
                                    </p:animEffect>
                                    <p:anim calcmode="lin" valueType="num">
                                      <p:cBhvr>
                                        <p:cTn id="103" dur="1000" fill="hold"/>
                                        <p:tgtEl>
                                          <p:spTgt spid="51"/>
                                        </p:tgtEl>
                                        <p:attrNameLst>
                                          <p:attrName>ppt_x</p:attrName>
                                        </p:attrNameLst>
                                      </p:cBhvr>
                                      <p:tavLst>
                                        <p:tav tm="0">
                                          <p:val>
                                            <p:strVal val="#ppt_x"/>
                                          </p:val>
                                        </p:tav>
                                        <p:tav tm="100000">
                                          <p:val>
                                            <p:strVal val="#ppt_x"/>
                                          </p:val>
                                        </p:tav>
                                      </p:tavLst>
                                    </p:anim>
                                    <p:anim calcmode="lin" valueType="num">
                                      <p:cBhvr>
                                        <p:cTn id="10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6" grpId="0" animBg="1"/>
      <p:bldP spid="37" grpId="0" animBg="1"/>
      <p:bldP spid="38" grpId="0" animBg="1"/>
      <p:bldP spid="39" grpId="0" animBg="1"/>
      <p:bldP spid="18449" grpId="0"/>
      <p:bldP spid="45" grpId="0" animBg="1"/>
      <p:bldP spid="48" grpId="0"/>
      <p:bldP spid="49" grpId="0"/>
      <p:bldP spid="50" grpId="0"/>
      <p:bldP spid="5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smtClean="0">
                <a:latin typeface="Microsoft YaHei" charset="-122"/>
                <a:ea typeface="Microsoft YaHei" charset="-122"/>
                <a:cs typeface="Microsoft YaHei" charset="-122"/>
              </a:rPr>
              <a:t>名称</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381331"/>
            <a:ext cx="4935834" cy="1338828"/>
          </a:xfrm>
          <a:prstGeom prst="rect">
            <a:avLst/>
          </a:prstGeom>
        </p:spPr>
        <p:txBody>
          <a:bodyPr wrap="square">
            <a:spAutoFit/>
          </a:bodyPr>
          <a:lstStyle/>
          <a:p>
            <a:pPr algn="just">
              <a:lnSpc>
                <a:spcPct val="150000"/>
              </a:lnSpc>
            </a:pPr>
            <a:r>
              <a:rPr lang="zh-CN" altLang="en-US">
                <a:solidFill>
                  <a:srgbClr val="000000"/>
                </a:solidFill>
                <a:latin typeface="Microsoft YaHei" charset="-122"/>
                <a:ea typeface="Microsoft YaHei" charset="-122"/>
                <a:cs typeface="Microsoft YaHei" charset="-122"/>
              </a:rPr>
              <a:t>名称（</a:t>
            </a:r>
            <a:r>
              <a:rPr lang="en-US" altLang="zh-CN" dirty="0">
                <a:solidFill>
                  <a:srgbClr val="000000"/>
                </a:solidFill>
                <a:latin typeface="Microsoft YaHei" charset="-122"/>
                <a:ea typeface="Microsoft YaHei" charset="-122"/>
                <a:cs typeface="Microsoft YaHei" charset="-122"/>
              </a:rPr>
              <a:t>name</a:t>
            </a:r>
            <a:r>
              <a:rPr lang="zh-CN" altLang="en-US" dirty="0">
                <a:solidFill>
                  <a:srgbClr val="000000"/>
                </a:solidFill>
                <a:latin typeface="Microsoft YaHei" charset="-122"/>
                <a:ea typeface="Microsoft YaHei" charset="-122"/>
                <a:cs typeface="Microsoft YaHei" charset="-122"/>
              </a:rPr>
              <a:t>）是将一个状态与其他状态区分开来的文本字符串；状态也可能是匿名的，这表示它没有名称。</a:t>
            </a:r>
          </a:p>
        </p:txBody>
      </p:sp>
      <p:sp>
        <p:nvSpPr>
          <p:cNvPr id="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6016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进入</a:t>
            </a:r>
            <a:r>
              <a:rPr lang="en-US" altLang="zh-CN"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退出动作</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3831818"/>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进入</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退出动作（</a:t>
            </a:r>
            <a:r>
              <a:rPr lang="en-US" altLang="zh-CN" dirty="0">
                <a:solidFill>
                  <a:srgbClr val="000000"/>
                </a:solidFill>
                <a:latin typeface="Microsoft YaHei" charset="-122"/>
                <a:ea typeface="Microsoft YaHei" charset="-122"/>
                <a:cs typeface="Microsoft YaHei" charset="-122"/>
              </a:rPr>
              <a:t>entry/exit action</a:t>
            </a:r>
            <a:r>
              <a:rPr lang="zh-CN" altLang="en-US" dirty="0">
                <a:solidFill>
                  <a:srgbClr val="000000"/>
                </a:solidFill>
                <a:latin typeface="Microsoft YaHei" charset="-122"/>
                <a:ea typeface="Microsoft YaHei" charset="-122"/>
                <a:cs typeface="Microsoft YaHei" charset="-122"/>
              </a:rPr>
              <a:t>）表示进入</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退出这个状态所执行的动作。入口动作的语法是</a:t>
            </a:r>
            <a:r>
              <a:rPr lang="en-US" altLang="zh-CN" dirty="0">
                <a:solidFill>
                  <a:srgbClr val="000000"/>
                </a:solidFill>
                <a:latin typeface="Microsoft YaHei" charset="-122"/>
                <a:ea typeface="Microsoft YaHei" charset="-122"/>
                <a:cs typeface="Microsoft YaHei" charset="-122"/>
              </a:rPr>
              <a:t>entry/</a:t>
            </a:r>
            <a:r>
              <a:rPr lang="zh-CN" altLang="en-US" dirty="0">
                <a:solidFill>
                  <a:srgbClr val="000000"/>
                </a:solidFill>
                <a:latin typeface="Microsoft YaHei" charset="-122"/>
                <a:ea typeface="Microsoft YaHei" charset="-122"/>
                <a:cs typeface="Microsoft YaHei" charset="-122"/>
              </a:rPr>
              <a:t>执行的动作；出口动作的语法是</a:t>
            </a:r>
            <a:r>
              <a:rPr lang="en-US" altLang="zh-CN" dirty="0">
                <a:solidFill>
                  <a:srgbClr val="000000"/>
                </a:solidFill>
                <a:latin typeface="Microsoft YaHei" charset="-122"/>
                <a:ea typeface="Microsoft YaHei" charset="-122"/>
                <a:cs typeface="Microsoft YaHei" charset="-122"/>
              </a:rPr>
              <a:t>exit/</a:t>
            </a:r>
            <a:r>
              <a:rPr lang="zh-CN" altLang="en-US" dirty="0">
                <a:solidFill>
                  <a:srgbClr val="000000"/>
                </a:solidFill>
                <a:latin typeface="Microsoft YaHei" charset="-122"/>
                <a:ea typeface="Microsoft YaHei" charset="-122"/>
                <a:cs typeface="Microsoft YaHei" charset="-122"/>
              </a:rPr>
              <a:t>执行的动作。每当进入或退出状态时，进入和退出操作将分别允许发出同一操作。这可以通过进入和退出操作来顺利地完成，而不必明确地将操作放在每个输入或输出转移上。动作与一个转移相关联，在较少的时间内完成，其操作具有原子性，也可以是动作序列，通常发生于状态的初始化、进入和退出时。</a:t>
            </a:r>
          </a:p>
          <a:p>
            <a:pPr algn="just">
              <a:lnSpc>
                <a:spcPct val="150000"/>
              </a:lnSpc>
            </a:pPr>
            <a:r>
              <a:rPr lang="zh-CN" altLang="en-US" dirty="0">
                <a:solidFill>
                  <a:srgbClr val="000000"/>
                </a:solidFill>
                <a:latin typeface="Microsoft YaHei" charset="-122"/>
                <a:ea typeface="Microsoft YaHei" charset="-122"/>
                <a:cs typeface="Microsoft YaHei" charset="-122"/>
              </a:rPr>
              <a:t>进入和退出操作时。进入和退出操作可能没有实参或警戒条件。位于模型元素的状态机顶层的进入操作可能具有特定的参数，这些参数代表了在创建该模型元素时状态机所接收到的实参。</a:t>
            </a: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052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8D7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内部转换</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951898"/>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内部转换（</a:t>
            </a:r>
            <a:r>
              <a:rPr lang="en-US" altLang="zh-CN" dirty="0">
                <a:solidFill>
                  <a:srgbClr val="000000"/>
                </a:solidFill>
                <a:latin typeface="Microsoft YaHei" charset="-122"/>
                <a:ea typeface="Microsoft YaHei" charset="-122"/>
                <a:cs typeface="Microsoft YaHei" charset="-122"/>
              </a:rPr>
              <a:t>Internal Transition</a:t>
            </a:r>
            <a:r>
              <a:rPr lang="zh-CN" altLang="en-US" dirty="0">
                <a:solidFill>
                  <a:srgbClr val="000000"/>
                </a:solidFill>
                <a:latin typeface="Microsoft YaHei" charset="-122"/>
                <a:ea typeface="Microsoft YaHei" charset="-122"/>
                <a:cs typeface="Microsoft YaHei" charset="-122"/>
              </a:rPr>
              <a:t>）使事件可以在不退出状态的情况下在状态内得到处理，从而可避免出触发进入或退出操作。定义内部转换的原因是有时候入口</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出口动作显得是多余的。例如，某状态的入口</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出口分别是打开</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关闭某文件，但如果用户仅仅是想更改该文件的文件名，那么，这里定义的入口</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出口动作显得多余，这时就可以使用内部转换，而不触发入口</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出口动作的执行。内部转移可能会有带参数和警戒条件的事件，它们所代表的基本上是中断处理程序。</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4198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C15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子状态</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1705403"/>
          </a:xfrm>
          <a:prstGeom prst="rect">
            <a:avLst/>
          </a:prstGeom>
        </p:spPr>
        <p:txBody>
          <a:bodyPr wrap="square">
            <a:spAutoFit/>
          </a:bodyPr>
          <a:lstStyle/>
          <a:p>
            <a:pPr algn="just">
              <a:lnSpc>
                <a:spcPct val="150000"/>
              </a:lnSpc>
            </a:pPr>
            <a:r>
              <a:rPr lang="en-US" altLang="zh-CN" dirty="0">
                <a:solidFill>
                  <a:srgbClr val="000000"/>
                </a:solidFill>
                <a:latin typeface="Microsoft YaHei" charset="-122"/>
                <a:ea typeface="Microsoft YaHei" charset="-122"/>
                <a:cs typeface="Microsoft YaHei" charset="-122"/>
              </a:rPr>
              <a:t>UML</a:t>
            </a:r>
            <a:r>
              <a:rPr lang="zh-CN" altLang="en-US" dirty="0">
                <a:solidFill>
                  <a:srgbClr val="000000"/>
                </a:solidFill>
                <a:latin typeface="Microsoft YaHei" charset="-122"/>
                <a:ea typeface="Microsoft YaHei" charset="-122"/>
                <a:cs typeface="Microsoft YaHei" charset="-122"/>
              </a:rPr>
              <a:t>状态图中嵌套在另外一个状态中的状态称为子状态（</a:t>
            </a:r>
            <a:r>
              <a:rPr lang="en-US" altLang="zh-CN" dirty="0">
                <a:solidFill>
                  <a:srgbClr val="000000"/>
                </a:solidFill>
                <a:latin typeface="Microsoft YaHei" charset="-122"/>
                <a:ea typeface="Microsoft YaHei" charset="-122"/>
                <a:cs typeface="Microsoft YaHei" charset="-122"/>
              </a:rPr>
              <a:t>Sub State</a:t>
            </a:r>
            <a:r>
              <a:rPr lang="zh-CN" altLang="en-US" dirty="0">
                <a:solidFill>
                  <a:srgbClr val="000000"/>
                </a:solidFill>
                <a:latin typeface="Microsoft YaHei" charset="-122"/>
                <a:ea typeface="Microsoft YaHei" charset="-122"/>
                <a:cs typeface="Microsoft YaHei" charset="-122"/>
              </a:rPr>
              <a:t>），简单状态是没有子结构的状态。具有子状态（嵌套状态）的状态被称为组合状态。子状态可能被嵌套到任意级别。嵌套的状态机最多可能有一个初始状态和一个终止状态。</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00" y="3846637"/>
            <a:ext cx="5273040" cy="2791968"/>
          </a:xfrm>
          <a:prstGeom prst="rect">
            <a:avLst/>
          </a:prstGeom>
        </p:spPr>
      </p:pic>
    </p:spTree>
    <p:extLst>
      <p:ext uri="{BB962C8B-B14F-4D97-AF65-F5344CB8AC3E}">
        <p14:creationId xmlns:p14="http://schemas.microsoft.com/office/powerpoint/2010/main" val="145596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C15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子状态</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7901848" cy="2120902"/>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顺序子状态</a:t>
            </a:r>
          </a:p>
          <a:p>
            <a:pPr algn="just">
              <a:lnSpc>
                <a:spcPct val="150000"/>
              </a:lnSpc>
            </a:pPr>
            <a:r>
              <a:rPr lang="zh-CN" altLang="en-US" dirty="0">
                <a:solidFill>
                  <a:srgbClr val="000000"/>
                </a:solidFill>
                <a:latin typeface="Microsoft YaHei" charset="-122"/>
                <a:ea typeface="Microsoft YaHei" charset="-122"/>
                <a:cs typeface="Microsoft YaHei" charset="-122"/>
              </a:rPr>
              <a:t>顺序子状态（</a:t>
            </a:r>
            <a:r>
              <a:rPr lang="en-US" altLang="zh-CN" dirty="0">
                <a:solidFill>
                  <a:srgbClr val="000000"/>
                </a:solidFill>
                <a:latin typeface="Microsoft YaHei" charset="-122"/>
                <a:ea typeface="Microsoft YaHei" charset="-122"/>
                <a:cs typeface="Microsoft YaHei" charset="-122"/>
              </a:rPr>
              <a:t>Sequence </a:t>
            </a:r>
            <a:r>
              <a:rPr lang="en-US" altLang="zh-CN" dirty="0" err="1">
                <a:solidFill>
                  <a:srgbClr val="000000"/>
                </a:solidFill>
                <a:latin typeface="Microsoft YaHei" charset="-122"/>
                <a:ea typeface="Microsoft YaHei" charset="-122"/>
                <a:cs typeface="Microsoft YaHei" charset="-122"/>
              </a:rPr>
              <a:t>Substate</a:t>
            </a:r>
            <a:r>
              <a:rPr lang="zh-CN" altLang="en-US" dirty="0">
                <a:solidFill>
                  <a:srgbClr val="000000"/>
                </a:solidFill>
                <a:latin typeface="Microsoft YaHei" charset="-122"/>
                <a:ea typeface="Microsoft YaHei" charset="-122"/>
                <a:cs typeface="Microsoft YaHei" charset="-122"/>
              </a:rPr>
              <a:t>）顾名思义是按照顺序一个接一个出现。如果一个复合状态的子状态对应的对象在其生命期内任何时刻都只能处于一个子状态，即不会有多个子状态同时发生的情况，这个子状态就叫顺序子</a:t>
            </a:r>
            <a:r>
              <a:rPr lang="zh-CN" altLang="en-US" dirty="0" smtClean="0">
                <a:solidFill>
                  <a:srgbClr val="000000"/>
                </a:solidFill>
                <a:latin typeface="Microsoft YaHei" charset="-122"/>
                <a:ea typeface="Microsoft YaHei" charset="-122"/>
                <a:cs typeface="Microsoft YaHei" charset="-122"/>
              </a:rPr>
              <a:t>状态。</a:t>
            </a:r>
            <a:endParaRPr lang="zh-CN" altLang="en-US" dirty="0">
              <a:solidFill>
                <a:srgbClr val="000000"/>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298" y="3992880"/>
            <a:ext cx="4956048" cy="2865120"/>
          </a:xfrm>
          <a:prstGeom prst="rect">
            <a:avLst/>
          </a:prstGeom>
        </p:spPr>
      </p:pic>
    </p:spTree>
    <p:extLst>
      <p:ext uri="{BB962C8B-B14F-4D97-AF65-F5344CB8AC3E}">
        <p14:creationId xmlns:p14="http://schemas.microsoft.com/office/powerpoint/2010/main" val="184100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C15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子状态</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7901848" cy="1705403"/>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并发子状态</a:t>
            </a:r>
          </a:p>
          <a:p>
            <a:pPr algn="just">
              <a:lnSpc>
                <a:spcPct val="150000"/>
              </a:lnSpc>
            </a:pPr>
            <a:r>
              <a:rPr lang="zh-CN" altLang="en-US" dirty="0">
                <a:solidFill>
                  <a:srgbClr val="000000"/>
                </a:solidFill>
                <a:latin typeface="Microsoft YaHei" charset="-122"/>
                <a:ea typeface="Microsoft YaHei" charset="-122"/>
                <a:cs typeface="Microsoft YaHei" charset="-122"/>
              </a:rPr>
              <a:t>所有这些与前面的顺序子状态的转移同时进行。尽管每个状态序列是一组顺序子状态，但是两个状态序列之间是并发关系。并发子状态（</a:t>
            </a:r>
            <a:r>
              <a:rPr lang="en-US" altLang="zh-CN" dirty="0">
                <a:solidFill>
                  <a:srgbClr val="000000"/>
                </a:solidFill>
                <a:latin typeface="Microsoft YaHei" charset="-122"/>
                <a:ea typeface="Microsoft YaHei" charset="-122"/>
                <a:cs typeface="Microsoft YaHei" charset="-122"/>
              </a:rPr>
              <a:t>Concurrent </a:t>
            </a:r>
            <a:r>
              <a:rPr lang="en-US" altLang="zh-CN" dirty="0" err="1">
                <a:solidFill>
                  <a:srgbClr val="000000"/>
                </a:solidFill>
                <a:latin typeface="Microsoft YaHei" charset="-122"/>
                <a:ea typeface="Microsoft YaHei" charset="-122"/>
                <a:cs typeface="Microsoft YaHei" charset="-122"/>
              </a:rPr>
              <a:t>Substate</a:t>
            </a:r>
            <a:r>
              <a:rPr lang="zh-CN" altLang="en-US" dirty="0">
                <a:solidFill>
                  <a:srgbClr val="000000"/>
                </a:solidFill>
                <a:latin typeface="Microsoft YaHei" charset="-122"/>
                <a:ea typeface="Microsoft YaHei" charset="-122"/>
                <a:cs typeface="Microsoft YaHei" charset="-122"/>
              </a:rPr>
              <a:t>）之间用虚线隔开，表示状态序列之间是并发关系。</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410" y="4057559"/>
            <a:ext cx="3861140" cy="2650480"/>
          </a:xfrm>
          <a:prstGeom prst="rect">
            <a:avLst/>
          </a:prstGeom>
        </p:spPr>
      </p:pic>
    </p:spTree>
    <p:extLst>
      <p:ext uri="{BB962C8B-B14F-4D97-AF65-F5344CB8AC3E}">
        <p14:creationId xmlns:p14="http://schemas.microsoft.com/office/powerpoint/2010/main" val="160319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延迟事件</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7901848" cy="2951898"/>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延迟事件（</a:t>
            </a:r>
            <a:r>
              <a:rPr lang="en-US" altLang="zh-CN" dirty="0">
                <a:solidFill>
                  <a:srgbClr val="000000"/>
                </a:solidFill>
                <a:latin typeface="Microsoft YaHei" charset="-122"/>
                <a:ea typeface="Microsoft YaHei" charset="-122"/>
                <a:cs typeface="Microsoft YaHei" charset="-122"/>
              </a:rPr>
              <a:t>Deferred Event</a:t>
            </a:r>
            <a:r>
              <a:rPr lang="zh-CN" altLang="en-US" dirty="0">
                <a:solidFill>
                  <a:srgbClr val="000000"/>
                </a:solidFill>
                <a:latin typeface="Microsoft YaHei" charset="-122"/>
                <a:ea typeface="Microsoft YaHei" charset="-122"/>
                <a:cs typeface="Microsoft YaHei" charset="-122"/>
              </a:rPr>
              <a:t>）是其处理过程被推迟的事件，它们的处理过程要到事件不被延迟的状态被激活时才会执行。当该状态被激活时，将触发该事件，同时可能导致转移（好像该事件刚刚发生）。要实践延迟的事件，需要有事件的内部队列，也就是延迟事件的一个列表，如果事件已发生但被列为延迟，它就会被添加到队列中。队列中的事件当前状态下不会处理。当对象进入了不会使事件延迟的状态时，将立即从该队列中取出这些事件。对于这些被延迟的事件，可以使用状态的延迟事件来建模。</a:t>
            </a:r>
          </a:p>
        </p:txBody>
      </p:sp>
    </p:spTree>
    <p:extLst>
      <p:ext uri="{BB962C8B-B14F-4D97-AF65-F5344CB8AC3E}">
        <p14:creationId xmlns:p14="http://schemas.microsoft.com/office/powerpoint/2010/main" val="204325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用例和用例图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USE-CASE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201930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Freeform 5"/>
          <p:cNvSpPr/>
          <p:nvPr/>
        </p:nvSpPr>
        <p:spPr bwMode="auto">
          <a:xfrm>
            <a:off x="6256227" y="3216275"/>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5740777" y="766838"/>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5681389" y="1364804"/>
            <a:ext cx="1900382" cy="595760"/>
            <a:chOff x="4274521" y="2774942"/>
            <a:chExt cx="1900382" cy="602061"/>
          </a:xfrm>
          <a:solidFill>
            <a:srgbClr val="F04077"/>
          </a:solidFill>
        </p:grpSpPr>
        <p:sp>
          <p:nvSpPr>
            <p:cNvPr id="25"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Group 16"/>
          <p:cNvGrpSpPr/>
          <p:nvPr/>
        </p:nvGrpSpPr>
        <p:grpSpPr>
          <a:xfrm>
            <a:off x="5730537" y="1966864"/>
            <a:ext cx="1802086" cy="597965"/>
            <a:chOff x="4323669" y="3377003"/>
            <a:chExt cx="1802086" cy="597965"/>
          </a:xfrm>
          <a:solidFill>
            <a:srgbClr val="F8D845"/>
          </a:solidFill>
        </p:grpSpPr>
        <p:sp>
          <p:nvSpPr>
            <p:cNvPr id="31"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Group 8"/>
          <p:cNvGrpSpPr/>
          <p:nvPr/>
        </p:nvGrpSpPr>
        <p:grpSpPr>
          <a:xfrm>
            <a:off x="6047950" y="2564829"/>
            <a:ext cx="1163165" cy="597965"/>
            <a:chOff x="4641082" y="3974968"/>
            <a:chExt cx="1163165" cy="597965"/>
          </a:xfrm>
          <a:solidFill>
            <a:srgbClr val="BF55DB"/>
          </a:solidFill>
        </p:grpSpPr>
        <p:sp>
          <p:nvSpPr>
            <p:cNvPr id="34"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6" name="Oval 29"/>
          <p:cNvSpPr>
            <a:spLocks noChangeAspect="1"/>
          </p:cNvSpPr>
          <p:nvPr/>
        </p:nvSpPr>
        <p:spPr>
          <a:xfrm>
            <a:off x="9331214" y="32702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Oval 30"/>
          <p:cNvSpPr>
            <a:spLocks noChangeAspect="1"/>
          </p:cNvSpPr>
          <p:nvPr/>
        </p:nvSpPr>
        <p:spPr>
          <a:xfrm>
            <a:off x="9331214" y="1409700"/>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8"/>
          <p:cNvSpPr>
            <a:spLocks noChangeAspect="1"/>
          </p:cNvSpPr>
          <p:nvPr/>
        </p:nvSpPr>
        <p:spPr>
          <a:xfrm>
            <a:off x="9331214" y="2492375"/>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42"/>
          <p:cNvSpPr>
            <a:spLocks noChangeAspect="1"/>
          </p:cNvSpPr>
          <p:nvPr/>
        </p:nvSpPr>
        <p:spPr>
          <a:xfrm>
            <a:off x="9331214" y="3575050"/>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0" name="Elbow Connector 9"/>
          <p:cNvCxnSpPr/>
          <p:nvPr/>
        </p:nvCxnSpPr>
        <p:spPr>
          <a:xfrm flipV="1">
            <a:off x="7627827" y="606425"/>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62"/>
          <p:cNvCxnSpPr/>
          <p:nvPr/>
        </p:nvCxnSpPr>
        <p:spPr>
          <a:xfrm>
            <a:off x="7326202" y="2863850"/>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4"/>
          <p:cNvCxnSpPr/>
          <p:nvPr/>
        </p:nvCxnSpPr>
        <p:spPr>
          <a:xfrm>
            <a:off x="7627827" y="2278063"/>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0"/>
          <p:cNvCxnSpPr/>
          <p:nvPr/>
        </p:nvCxnSpPr>
        <p:spPr>
          <a:xfrm>
            <a:off x="7842139" y="1674813"/>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16"/>
          <p:cNvSpPr txBox="1">
            <a:spLocks noChangeArrowheads="1"/>
          </p:cNvSpPr>
          <p:nvPr/>
        </p:nvSpPr>
        <p:spPr bwMode="auto">
          <a:xfrm>
            <a:off x="10144014" y="357407"/>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源状态</a:t>
            </a:r>
            <a:endParaRPr lang="zh-CN" altLang="en-US" sz="2400" dirty="0">
              <a:latin typeface="Microsoft YaHei" charset="-122"/>
              <a:ea typeface="Microsoft YaHei" charset="-122"/>
              <a:cs typeface="Microsoft YaHei" charset="-122"/>
            </a:endParaRPr>
          </a:p>
        </p:txBody>
      </p:sp>
      <p:sp>
        <p:nvSpPr>
          <p:cNvPr id="44" name="TextBox 24"/>
          <p:cNvSpPr txBox="1"/>
          <p:nvPr/>
        </p:nvSpPr>
        <p:spPr>
          <a:xfrm>
            <a:off x="6509307" y="3388999"/>
            <a:ext cx="240451" cy="246221"/>
          </a:xfrm>
          <a:prstGeom prst="rect">
            <a:avLst/>
          </a:prstGeom>
          <a:solidFill>
            <a:srgbClr val="A7A6A6"/>
          </a:solid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a:t>
            </a:r>
            <a:r>
              <a:rPr kumimoji="0" lang="en-US" altLang="zh-CN"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5" name="Oval 42"/>
          <p:cNvSpPr>
            <a:spLocks noChangeAspect="1"/>
          </p:cNvSpPr>
          <p:nvPr/>
        </p:nvSpPr>
        <p:spPr>
          <a:xfrm>
            <a:off x="9345502" y="4646612"/>
            <a:ext cx="552450" cy="552450"/>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6" name="Elbow Connector 62"/>
          <p:cNvCxnSpPr>
            <a:stCxn id="19" idx="28"/>
          </p:cNvCxnSpPr>
          <p:nvPr/>
        </p:nvCxnSpPr>
        <p:spPr>
          <a:xfrm>
            <a:off x="7051564" y="3585464"/>
            <a:ext cx="2033588" cy="1337373"/>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97891" y="1248077"/>
            <a:ext cx="3973013" cy="4662815"/>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对象的状态之间的转移叫转换，它包括事件和动作。</a:t>
            </a:r>
          </a:p>
          <a:p>
            <a:pPr algn="just">
              <a:lnSpc>
                <a:spcPct val="150000"/>
              </a:lnSpc>
            </a:pPr>
            <a:r>
              <a:rPr lang="en-US" altLang="zh-CN" dirty="0">
                <a:solidFill>
                  <a:srgbClr val="000000"/>
                </a:solidFill>
                <a:latin typeface="Microsoft YaHei" charset="-122"/>
                <a:ea typeface="Microsoft YaHei" charset="-122"/>
                <a:cs typeface="Microsoft YaHei" charset="-122"/>
              </a:rPr>
              <a:t>UML</a:t>
            </a:r>
            <a:r>
              <a:rPr lang="zh-CN" altLang="en-US" dirty="0">
                <a:solidFill>
                  <a:srgbClr val="000000"/>
                </a:solidFill>
                <a:latin typeface="Microsoft YaHei" charset="-122"/>
                <a:ea typeface="Microsoft YaHei" charset="-122"/>
                <a:cs typeface="Microsoft YaHei" charset="-122"/>
              </a:rPr>
              <a:t>状态图中转换是两个状态之间的一种关系，表示对象将在源状态（</a:t>
            </a:r>
            <a:r>
              <a:rPr lang="en-US" altLang="zh-CN" dirty="0">
                <a:solidFill>
                  <a:srgbClr val="000000"/>
                </a:solidFill>
                <a:latin typeface="Microsoft YaHei" charset="-122"/>
                <a:ea typeface="Microsoft YaHei" charset="-122"/>
                <a:cs typeface="Microsoft YaHei" charset="-122"/>
              </a:rPr>
              <a:t>Source State</a:t>
            </a:r>
            <a:r>
              <a:rPr lang="zh-CN" altLang="en-US" dirty="0">
                <a:solidFill>
                  <a:srgbClr val="000000"/>
                </a:solidFill>
                <a:latin typeface="Microsoft YaHei" charset="-122"/>
                <a:ea typeface="Microsoft YaHei" charset="-122"/>
                <a:cs typeface="Microsoft YaHei" charset="-122"/>
              </a:rPr>
              <a:t>）或当前状态中执行一定的动作，并在特定事件发生而且某个特定的警戒条件满足时进入目标状态。</a:t>
            </a:r>
          </a:p>
          <a:p>
            <a:pPr algn="just">
              <a:lnSpc>
                <a:spcPct val="150000"/>
              </a:lnSpc>
            </a:pPr>
            <a:r>
              <a:rPr lang="zh-CN" altLang="en-US" dirty="0">
                <a:solidFill>
                  <a:srgbClr val="000000"/>
                </a:solidFill>
                <a:latin typeface="Microsoft YaHei" charset="-122"/>
                <a:ea typeface="Microsoft YaHei" charset="-122"/>
                <a:cs typeface="Microsoft YaHei" charset="-122"/>
              </a:rPr>
              <a:t>转换是由如下</a:t>
            </a:r>
            <a:r>
              <a:rPr lang="en-US" altLang="zh-CN" dirty="0">
                <a:solidFill>
                  <a:srgbClr val="000000"/>
                </a:solidFill>
                <a:latin typeface="Microsoft YaHei" charset="-122"/>
                <a:ea typeface="Microsoft YaHei" charset="-122"/>
                <a:cs typeface="Microsoft YaHei" charset="-122"/>
              </a:rPr>
              <a:t>5</a:t>
            </a:r>
            <a:r>
              <a:rPr lang="zh-CN" altLang="en-US" dirty="0">
                <a:solidFill>
                  <a:srgbClr val="000000"/>
                </a:solidFill>
                <a:latin typeface="Microsoft YaHei" charset="-122"/>
                <a:ea typeface="Microsoft YaHei" charset="-122"/>
                <a:cs typeface="Microsoft YaHei" charset="-122"/>
              </a:rPr>
              <a:t>部分组成：源状态、触发事件、监护条件、动作和目标状态。</a:t>
            </a:r>
          </a:p>
        </p:txBody>
      </p:sp>
      <p:sp>
        <p:nvSpPr>
          <p:cNvPr id="48" name="TextBox 16"/>
          <p:cNvSpPr txBox="1">
            <a:spLocks noChangeArrowheads="1"/>
          </p:cNvSpPr>
          <p:nvPr/>
        </p:nvSpPr>
        <p:spPr bwMode="auto">
          <a:xfrm>
            <a:off x="10144013" y="14542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触发事件</a:t>
            </a:r>
            <a:endParaRPr lang="zh-CN" altLang="en-US" sz="2400" dirty="0">
              <a:latin typeface="Microsoft YaHei" charset="-122"/>
              <a:ea typeface="Microsoft YaHei" charset="-122"/>
              <a:cs typeface="Microsoft YaHei" charset="-122"/>
            </a:endParaRPr>
          </a:p>
        </p:txBody>
      </p:sp>
      <p:sp>
        <p:nvSpPr>
          <p:cNvPr id="49" name="TextBox 16"/>
          <p:cNvSpPr txBox="1">
            <a:spLocks noChangeArrowheads="1"/>
          </p:cNvSpPr>
          <p:nvPr/>
        </p:nvSpPr>
        <p:spPr bwMode="auto">
          <a:xfrm>
            <a:off x="10144013" y="2520792"/>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监护条件</a:t>
            </a:r>
            <a:endParaRPr lang="zh-CN" altLang="en-US" sz="2400" dirty="0">
              <a:latin typeface="Microsoft YaHei" charset="-122"/>
              <a:ea typeface="Microsoft YaHei" charset="-122"/>
              <a:cs typeface="Microsoft YaHei" charset="-122"/>
            </a:endParaRPr>
          </a:p>
        </p:txBody>
      </p:sp>
      <p:sp>
        <p:nvSpPr>
          <p:cNvPr id="50" name="TextBox 16"/>
          <p:cNvSpPr txBox="1">
            <a:spLocks noChangeArrowheads="1"/>
          </p:cNvSpPr>
          <p:nvPr/>
        </p:nvSpPr>
        <p:spPr bwMode="auto">
          <a:xfrm>
            <a:off x="10144013" y="3616902"/>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动作</a:t>
            </a:r>
            <a:endParaRPr lang="zh-CN" altLang="en-US" sz="2400" dirty="0">
              <a:latin typeface="Microsoft YaHei" charset="-122"/>
              <a:ea typeface="Microsoft YaHei" charset="-122"/>
              <a:cs typeface="Microsoft YaHei" charset="-122"/>
            </a:endParaRPr>
          </a:p>
        </p:txBody>
      </p:sp>
      <p:sp>
        <p:nvSpPr>
          <p:cNvPr id="51" name="TextBox 16"/>
          <p:cNvSpPr txBox="1">
            <a:spLocks noChangeArrowheads="1"/>
          </p:cNvSpPr>
          <p:nvPr/>
        </p:nvSpPr>
        <p:spPr bwMode="auto">
          <a:xfrm>
            <a:off x="10144012" y="4692004"/>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目标状态</a:t>
            </a:r>
            <a:endParaRPr lang="zh-CN" altLang="en-US" sz="2400" dirty="0">
              <a:latin typeface="Microsoft YaHei" charset="-122"/>
              <a:ea typeface="Microsoft YaHei" charset="-122"/>
              <a:cs typeface="Microsoft YaHei"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505" y="5361571"/>
            <a:ext cx="5059680" cy="1359408"/>
          </a:xfrm>
          <a:prstGeom prst="rect">
            <a:avLst/>
          </a:prstGeom>
        </p:spPr>
      </p:pic>
    </p:spTree>
    <p:extLst>
      <p:ext uri="{BB962C8B-B14F-4D97-AF65-F5344CB8AC3E}">
        <p14:creationId xmlns:p14="http://schemas.microsoft.com/office/powerpoint/2010/main" val="125368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449"/>
                                        </p:tgtEl>
                                        <p:attrNameLst>
                                          <p:attrName>style.visibility</p:attrName>
                                        </p:attrNameLst>
                                      </p:cBhvr>
                                      <p:to>
                                        <p:strVal val="visible"/>
                                      </p:to>
                                    </p:set>
                                    <p:animEffect transition="in" filter="fade">
                                      <p:cBhvr>
                                        <p:cTn id="72" dur="1000"/>
                                        <p:tgtEl>
                                          <p:spTgt spid="18449"/>
                                        </p:tgtEl>
                                      </p:cBhvr>
                                    </p:animEffect>
                                    <p:anim calcmode="lin" valueType="num">
                                      <p:cBhvr>
                                        <p:cTn id="73" dur="1000" fill="hold"/>
                                        <p:tgtEl>
                                          <p:spTgt spid="18449"/>
                                        </p:tgtEl>
                                        <p:attrNameLst>
                                          <p:attrName>ppt_x</p:attrName>
                                        </p:attrNameLst>
                                      </p:cBhvr>
                                      <p:tavLst>
                                        <p:tav tm="0">
                                          <p:val>
                                            <p:strVal val="#ppt_x"/>
                                          </p:val>
                                        </p:tav>
                                        <p:tav tm="100000">
                                          <p:val>
                                            <p:strVal val="#ppt_x"/>
                                          </p:val>
                                        </p:tav>
                                      </p:tavLst>
                                    </p:anim>
                                    <p:anim calcmode="lin" valueType="num">
                                      <p:cBhvr>
                                        <p:cTn id="74" dur="1000" fill="hold"/>
                                        <p:tgtEl>
                                          <p:spTgt spid="1844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anim calcmode="lin" valueType="num">
                                      <p:cBhvr>
                                        <p:cTn id="83" dur="1000" fill="hold"/>
                                        <p:tgtEl>
                                          <p:spTgt spid="46"/>
                                        </p:tgtEl>
                                        <p:attrNameLst>
                                          <p:attrName>ppt_x</p:attrName>
                                        </p:attrNameLst>
                                      </p:cBhvr>
                                      <p:tavLst>
                                        <p:tav tm="0">
                                          <p:val>
                                            <p:strVal val="#ppt_x"/>
                                          </p:val>
                                        </p:tav>
                                        <p:tav tm="100000">
                                          <p:val>
                                            <p:strVal val="#ppt_x"/>
                                          </p:val>
                                        </p:tav>
                                      </p:tavLst>
                                    </p:anim>
                                    <p:anim calcmode="lin" valueType="num">
                                      <p:cBhvr>
                                        <p:cTn id="84" dur="1000" fill="hold"/>
                                        <p:tgtEl>
                                          <p:spTgt spid="4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1000"/>
                                        <p:tgtEl>
                                          <p:spTgt spid="48"/>
                                        </p:tgtEl>
                                      </p:cBhvr>
                                    </p:animEffect>
                                    <p:anim calcmode="lin" valueType="num">
                                      <p:cBhvr>
                                        <p:cTn id="88" dur="1000" fill="hold"/>
                                        <p:tgtEl>
                                          <p:spTgt spid="48"/>
                                        </p:tgtEl>
                                        <p:attrNameLst>
                                          <p:attrName>ppt_x</p:attrName>
                                        </p:attrNameLst>
                                      </p:cBhvr>
                                      <p:tavLst>
                                        <p:tav tm="0">
                                          <p:val>
                                            <p:strVal val="#ppt_x"/>
                                          </p:val>
                                        </p:tav>
                                        <p:tav tm="100000">
                                          <p:val>
                                            <p:strVal val="#ppt_x"/>
                                          </p:val>
                                        </p:tav>
                                      </p:tavLst>
                                    </p:anim>
                                    <p:anim calcmode="lin" valueType="num">
                                      <p:cBhvr>
                                        <p:cTn id="89" dur="1000" fill="hold"/>
                                        <p:tgtEl>
                                          <p:spTgt spid="4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1000"/>
                                        <p:tgtEl>
                                          <p:spTgt spid="49"/>
                                        </p:tgtEl>
                                      </p:cBhvr>
                                    </p:animEffect>
                                    <p:anim calcmode="lin" valueType="num">
                                      <p:cBhvr>
                                        <p:cTn id="93" dur="1000" fill="hold"/>
                                        <p:tgtEl>
                                          <p:spTgt spid="49"/>
                                        </p:tgtEl>
                                        <p:attrNameLst>
                                          <p:attrName>ppt_x</p:attrName>
                                        </p:attrNameLst>
                                      </p:cBhvr>
                                      <p:tavLst>
                                        <p:tav tm="0">
                                          <p:val>
                                            <p:strVal val="#ppt_x"/>
                                          </p:val>
                                        </p:tav>
                                        <p:tav tm="100000">
                                          <p:val>
                                            <p:strVal val="#ppt_x"/>
                                          </p:val>
                                        </p:tav>
                                      </p:tavLst>
                                    </p:anim>
                                    <p:anim calcmode="lin" valueType="num">
                                      <p:cBhvr>
                                        <p:cTn id="94" dur="1000" fill="hold"/>
                                        <p:tgtEl>
                                          <p:spTgt spid="4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fade">
                                      <p:cBhvr>
                                        <p:cTn id="102" dur="1000"/>
                                        <p:tgtEl>
                                          <p:spTgt spid="51"/>
                                        </p:tgtEl>
                                      </p:cBhvr>
                                    </p:animEffect>
                                    <p:anim calcmode="lin" valueType="num">
                                      <p:cBhvr>
                                        <p:cTn id="103" dur="1000" fill="hold"/>
                                        <p:tgtEl>
                                          <p:spTgt spid="51"/>
                                        </p:tgtEl>
                                        <p:attrNameLst>
                                          <p:attrName>ppt_x</p:attrName>
                                        </p:attrNameLst>
                                      </p:cBhvr>
                                      <p:tavLst>
                                        <p:tav tm="0">
                                          <p:val>
                                            <p:strVal val="#ppt_x"/>
                                          </p:val>
                                        </p:tav>
                                        <p:tav tm="100000">
                                          <p:val>
                                            <p:strVal val="#ppt_x"/>
                                          </p:val>
                                        </p:tav>
                                      </p:tavLst>
                                    </p:anim>
                                    <p:anim calcmode="lin" valueType="num">
                                      <p:cBhvr>
                                        <p:cTn id="10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6" grpId="0" animBg="1"/>
      <p:bldP spid="37" grpId="0" animBg="1"/>
      <p:bldP spid="38" grpId="0" animBg="1"/>
      <p:bldP spid="39" grpId="0" animBg="1"/>
      <p:bldP spid="18449" grpId="0"/>
      <p:bldP spid="45" grpId="0" animBg="1"/>
      <p:bldP spid="48" grpId="0"/>
      <p:bldP spid="49" grpId="0"/>
      <p:bldP spid="50" grpId="0"/>
      <p:bldP spid="5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源状态</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381331"/>
            <a:ext cx="4935834" cy="1705403"/>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源状态、转换是指状态机从一个状态到另外一个状态的转换，这种转换要接受触发事件或满足监护条件才能完成。对象在被激发前所处的状态就是转换的源状态。</a:t>
            </a:r>
          </a:p>
        </p:txBody>
      </p:sp>
      <p:sp>
        <p:nvSpPr>
          <p:cNvPr id="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4345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触发事件</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5809577" cy="1754326"/>
          </a:xfrm>
          <a:prstGeom prst="rect">
            <a:avLst/>
          </a:prstGeom>
        </p:spPr>
        <p:txBody>
          <a:bodyPr wrap="square">
            <a:spAutoFit/>
          </a:bodyPr>
          <a:lstStyle/>
          <a:p>
            <a:pPr algn="just">
              <a:lnSpc>
                <a:spcPct val="150000"/>
              </a:lnSpc>
            </a:pPr>
            <a:r>
              <a:rPr lang="zh-CN" altLang="en-US">
                <a:solidFill>
                  <a:srgbClr val="000000"/>
                </a:solidFill>
                <a:latin typeface="Microsoft YaHei" charset="-122"/>
                <a:ea typeface="Microsoft YaHei" charset="-122"/>
                <a:cs typeface="Microsoft YaHei" charset="-122"/>
              </a:rPr>
              <a:t>转换的触发事件就是引起转变的事件，是转移的诱因，可以是一个信号、事件、条件变化和时间表达式。一个信号或调用可以带有参数，参数值可以由监护条件和动作的表达式的转换得到。</a:t>
            </a: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6810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8D7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监护条件</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536400"/>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当转移的触发事件发生时，将对监护条件进行求值。监护条件是一个方括号括起来的布尔表达式，它被放在触发条件的后面。只要监护条件不重叠，就只可能会有来自同一源状态并具有同一事件触发器的多个转移。当事件发生时，只为转移进行一次监护条件求值。如果是“真”，则触发事件使转移有效。如果值是“假”，则不会引起转移。该布尔表达式可能会引用对象的状态。</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3360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C15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动作</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1706878"/>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当转换发生时，它对应的动作被执行。它是一个可执行的原子操作，也就是说动作是不可中断的，其执行时间是可忽略不计的。动作包括操作调用、向一个对象发送信号和另外一个对象的创建或撤销。它可以是包含一系列简单动作的动作序列。</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679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目标状态</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7901848" cy="1705403"/>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转换使对象从一个状态转换到另一个状态。当转换完成后，对象的状态发生了变化，这时所处的状态就是转换的目标状态。在图形上，源状态和目标状态不同于初始状态和终止状态。源状态位于表示转换的箭头的起始位置的状态，目标状态位于表示转换的箭头所指的那个状态。</a:t>
            </a:r>
          </a:p>
        </p:txBody>
      </p:sp>
    </p:spTree>
    <p:extLst>
      <p:ext uri="{BB962C8B-B14F-4D97-AF65-F5344CB8AC3E}">
        <p14:creationId xmlns:p14="http://schemas.microsoft.com/office/powerpoint/2010/main" val="56553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smtClean="0">
                    <a:solidFill>
                      <a:srgbClr val="F77258"/>
                    </a:solidFill>
                    <a:latin typeface="微软雅黑" panose="020B0503020204020204" pitchFamily="34" charset="-122"/>
                    <a:ea typeface="微软雅黑" panose="020B0503020204020204" pitchFamily="34" charset="-122"/>
                  </a:rPr>
                  <a:t>顺序图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noProof="0" dirty="0" smtClean="0">
                  <a:solidFill>
                    <a:srgbClr val="353A3E"/>
                  </a:solidFill>
                  <a:latin typeface="微软雅黑" panose="020B0503020204020204" pitchFamily="34" charset="-122"/>
                  <a:ea typeface="微软雅黑" panose="020B0503020204020204" pitchFamily="34" charset="-122"/>
                </a:rPr>
                <a:t>SEQUENCE</a:t>
              </a: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581188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1535850" y="1861259"/>
            <a:ext cx="4096652" cy="3553482"/>
            <a:chOff x="1066799" y="1325843"/>
            <a:chExt cx="2990850" cy="6035012"/>
          </a:xfrm>
        </p:grpSpPr>
        <p:sp>
          <p:nvSpPr>
            <p:cNvPr id="17" name="Rounded Rectangle 2"/>
            <p:cNvSpPr/>
            <p:nvPr/>
          </p:nvSpPr>
          <p:spPr>
            <a:xfrm>
              <a:off x="1066799" y="1325843"/>
              <a:ext cx="2990850" cy="603501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363220"/>
              <a:ext cx="2587698" cy="461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182" y="1861259"/>
            <a:ext cx="4176119" cy="3550024"/>
          </a:xfrm>
          <a:prstGeom prst="rect">
            <a:avLst/>
          </a:prstGeom>
        </p:spPr>
      </p:pic>
    </p:spTree>
    <p:extLst>
      <p:ext uri="{BB962C8B-B14F-4D97-AF65-F5344CB8AC3E}">
        <p14:creationId xmlns:p14="http://schemas.microsoft.com/office/powerpoint/2010/main" val="36304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Freeform 5"/>
          <p:cNvSpPr/>
          <p:nvPr/>
        </p:nvSpPr>
        <p:spPr bwMode="auto">
          <a:xfrm>
            <a:off x="4863750" y="4238464"/>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4348300" y="1789027"/>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4288912" y="2386993"/>
            <a:ext cx="1900382" cy="595760"/>
            <a:chOff x="4274521" y="2774942"/>
            <a:chExt cx="1900382" cy="602061"/>
          </a:xfrm>
          <a:solidFill>
            <a:srgbClr val="F04077"/>
          </a:solidFill>
        </p:grpSpPr>
        <p:sp>
          <p:nvSpPr>
            <p:cNvPr id="25"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Group 16"/>
          <p:cNvGrpSpPr/>
          <p:nvPr/>
        </p:nvGrpSpPr>
        <p:grpSpPr>
          <a:xfrm>
            <a:off x="4338060" y="2989053"/>
            <a:ext cx="1802086" cy="597965"/>
            <a:chOff x="4323669" y="3377003"/>
            <a:chExt cx="1802086" cy="597965"/>
          </a:xfrm>
          <a:solidFill>
            <a:srgbClr val="F8D845"/>
          </a:solidFill>
        </p:grpSpPr>
        <p:sp>
          <p:nvSpPr>
            <p:cNvPr id="31"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Group 8"/>
          <p:cNvGrpSpPr/>
          <p:nvPr/>
        </p:nvGrpSpPr>
        <p:grpSpPr>
          <a:xfrm>
            <a:off x="4655473" y="3587018"/>
            <a:ext cx="1163165" cy="597965"/>
            <a:chOff x="4641082" y="3974968"/>
            <a:chExt cx="1163165" cy="597965"/>
          </a:xfrm>
          <a:solidFill>
            <a:srgbClr val="BF55DB"/>
          </a:solidFill>
        </p:grpSpPr>
        <p:sp>
          <p:nvSpPr>
            <p:cNvPr id="34"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6" name="Oval 29"/>
          <p:cNvSpPr>
            <a:spLocks noChangeAspect="1"/>
          </p:cNvSpPr>
          <p:nvPr/>
        </p:nvSpPr>
        <p:spPr>
          <a:xfrm>
            <a:off x="7938737" y="1349214"/>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Oval 30"/>
          <p:cNvSpPr>
            <a:spLocks noChangeAspect="1"/>
          </p:cNvSpPr>
          <p:nvPr/>
        </p:nvSpPr>
        <p:spPr>
          <a:xfrm>
            <a:off x="7938737" y="2431889"/>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8"/>
          <p:cNvSpPr>
            <a:spLocks noChangeAspect="1"/>
          </p:cNvSpPr>
          <p:nvPr/>
        </p:nvSpPr>
        <p:spPr>
          <a:xfrm>
            <a:off x="7938737" y="3514564"/>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42"/>
          <p:cNvSpPr>
            <a:spLocks noChangeAspect="1"/>
          </p:cNvSpPr>
          <p:nvPr/>
        </p:nvSpPr>
        <p:spPr>
          <a:xfrm>
            <a:off x="7938737" y="4597239"/>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0" name="Elbow Connector 9"/>
          <p:cNvCxnSpPr/>
          <p:nvPr/>
        </p:nvCxnSpPr>
        <p:spPr>
          <a:xfrm flipV="1">
            <a:off x="6235350" y="1628614"/>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62"/>
          <p:cNvCxnSpPr/>
          <p:nvPr/>
        </p:nvCxnSpPr>
        <p:spPr>
          <a:xfrm>
            <a:off x="5933725" y="3886039"/>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4"/>
          <p:cNvCxnSpPr/>
          <p:nvPr/>
        </p:nvCxnSpPr>
        <p:spPr>
          <a:xfrm>
            <a:off x="6235350" y="3300252"/>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0"/>
          <p:cNvCxnSpPr/>
          <p:nvPr/>
        </p:nvCxnSpPr>
        <p:spPr>
          <a:xfrm>
            <a:off x="6449662" y="2697002"/>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16"/>
          <p:cNvSpPr txBox="1">
            <a:spLocks noChangeArrowheads="1"/>
          </p:cNvSpPr>
          <p:nvPr/>
        </p:nvSpPr>
        <p:spPr bwMode="auto">
          <a:xfrm>
            <a:off x="8751537" y="1379596"/>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角色</a:t>
            </a:r>
            <a:endParaRPr lang="zh-CN" altLang="en-US" sz="2400" dirty="0">
              <a:latin typeface="Microsoft YaHei" charset="-122"/>
              <a:ea typeface="Microsoft YaHei" charset="-122"/>
              <a:cs typeface="Microsoft YaHei" charset="-122"/>
            </a:endParaRPr>
          </a:p>
        </p:txBody>
      </p:sp>
      <p:sp>
        <p:nvSpPr>
          <p:cNvPr id="44" name="TextBox 24"/>
          <p:cNvSpPr txBox="1"/>
          <p:nvPr/>
        </p:nvSpPr>
        <p:spPr>
          <a:xfrm>
            <a:off x="5116830" y="4411188"/>
            <a:ext cx="240451" cy="246221"/>
          </a:xfrm>
          <a:prstGeom prst="rect">
            <a:avLst/>
          </a:prstGeom>
          <a:solidFill>
            <a:srgbClr val="A7A6A6"/>
          </a:solid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a:t>
            </a:r>
            <a:r>
              <a:rPr kumimoji="0" lang="en-US" altLang="zh-CN"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5" name="Oval 42"/>
          <p:cNvSpPr>
            <a:spLocks noChangeAspect="1"/>
          </p:cNvSpPr>
          <p:nvPr/>
        </p:nvSpPr>
        <p:spPr>
          <a:xfrm>
            <a:off x="7953025" y="5668801"/>
            <a:ext cx="552450" cy="552450"/>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6" name="Elbow Connector 62"/>
          <p:cNvCxnSpPr>
            <a:stCxn id="19" idx="28"/>
          </p:cNvCxnSpPr>
          <p:nvPr/>
        </p:nvCxnSpPr>
        <p:spPr>
          <a:xfrm>
            <a:off x="5659087" y="4607653"/>
            <a:ext cx="2033588" cy="1337373"/>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128395" y="2443636"/>
            <a:ext cx="2334944" cy="1754326"/>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顺序图中包括的建模元素主要有：角色、对象、生命线、激活期</a:t>
            </a:r>
            <a:r>
              <a:rPr lang="zh-CN" altLang="en-US" smtClean="0">
                <a:solidFill>
                  <a:srgbClr val="000000"/>
                </a:solidFill>
                <a:latin typeface="Microsoft YaHei" charset="-122"/>
                <a:ea typeface="Microsoft YaHei" charset="-122"/>
                <a:cs typeface="Microsoft YaHei" charset="-122"/>
              </a:rPr>
              <a:t>、消息等。</a:t>
            </a:r>
            <a:endParaRPr lang="zh-CN" altLang="en-US" dirty="0">
              <a:solidFill>
                <a:srgbClr val="000000"/>
              </a:solidFill>
              <a:effectLst/>
              <a:latin typeface="Microsoft YaHei" charset="-122"/>
              <a:ea typeface="Microsoft YaHei" charset="-122"/>
              <a:cs typeface="Microsoft YaHei" charset="-122"/>
            </a:endParaRPr>
          </a:p>
        </p:txBody>
      </p:sp>
      <p:sp>
        <p:nvSpPr>
          <p:cNvPr id="48" name="TextBox 16"/>
          <p:cNvSpPr txBox="1">
            <a:spLocks noChangeArrowheads="1"/>
          </p:cNvSpPr>
          <p:nvPr/>
        </p:nvSpPr>
        <p:spPr bwMode="auto">
          <a:xfrm>
            <a:off x="8751536" y="2476487"/>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对象</a:t>
            </a:r>
            <a:endParaRPr lang="zh-CN" altLang="en-US" sz="2400" dirty="0">
              <a:latin typeface="Microsoft YaHei" charset="-122"/>
              <a:ea typeface="Microsoft YaHei" charset="-122"/>
              <a:cs typeface="Microsoft YaHei" charset="-122"/>
            </a:endParaRPr>
          </a:p>
        </p:txBody>
      </p:sp>
      <p:sp>
        <p:nvSpPr>
          <p:cNvPr id="49" name="TextBox 16"/>
          <p:cNvSpPr txBox="1">
            <a:spLocks noChangeArrowheads="1"/>
          </p:cNvSpPr>
          <p:nvPr/>
        </p:nvSpPr>
        <p:spPr bwMode="auto">
          <a:xfrm>
            <a:off x="8751536" y="3542981"/>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生命线</a:t>
            </a:r>
            <a:endParaRPr lang="zh-CN" altLang="en-US" sz="2400" dirty="0">
              <a:latin typeface="Microsoft YaHei" charset="-122"/>
              <a:ea typeface="Microsoft YaHei" charset="-122"/>
              <a:cs typeface="Microsoft YaHei" charset="-122"/>
            </a:endParaRPr>
          </a:p>
        </p:txBody>
      </p:sp>
      <p:sp>
        <p:nvSpPr>
          <p:cNvPr id="50" name="TextBox 16"/>
          <p:cNvSpPr txBox="1">
            <a:spLocks noChangeArrowheads="1"/>
          </p:cNvSpPr>
          <p:nvPr/>
        </p:nvSpPr>
        <p:spPr bwMode="auto">
          <a:xfrm>
            <a:off x="8751536" y="4639091"/>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激活期</a:t>
            </a:r>
            <a:endParaRPr lang="zh-CN" altLang="en-US" sz="2400" dirty="0">
              <a:latin typeface="Microsoft YaHei" charset="-122"/>
              <a:ea typeface="Microsoft YaHei" charset="-122"/>
              <a:cs typeface="Microsoft YaHei" charset="-122"/>
            </a:endParaRPr>
          </a:p>
        </p:txBody>
      </p:sp>
      <p:sp>
        <p:nvSpPr>
          <p:cNvPr id="51" name="TextBox 16"/>
          <p:cNvSpPr txBox="1">
            <a:spLocks noChangeArrowheads="1"/>
          </p:cNvSpPr>
          <p:nvPr/>
        </p:nvSpPr>
        <p:spPr bwMode="auto">
          <a:xfrm>
            <a:off x="8751535" y="5714193"/>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消息</a:t>
            </a:r>
            <a:endParaRPr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9260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449"/>
                                        </p:tgtEl>
                                        <p:attrNameLst>
                                          <p:attrName>style.visibility</p:attrName>
                                        </p:attrNameLst>
                                      </p:cBhvr>
                                      <p:to>
                                        <p:strVal val="visible"/>
                                      </p:to>
                                    </p:set>
                                    <p:animEffect transition="in" filter="fade">
                                      <p:cBhvr>
                                        <p:cTn id="72" dur="1000"/>
                                        <p:tgtEl>
                                          <p:spTgt spid="18449"/>
                                        </p:tgtEl>
                                      </p:cBhvr>
                                    </p:animEffect>
                                    <p:anim calcmode="lin" valueType="num">
                                      <p:cBhvr>
                                        <p:cTn id="73" dur="1000" fill="hold"/>
                                        <p:tgtEl>
                                          <p:spTgt spid="18449"/>
                                        </p:tgtEl>
                                        <p:attrNameLst>
                                          <p:attrName>ppt_x</p:attrName>
                                        </p:attrNameLst>
                                      </p:cBhvr>
                                      <p:tavLst>
                                        <p:tav tm="0">
                                          <p:val>
                                            <p:strVal val="#ppt_x"/>
                                          </p:val>
                                        </p:tav>
                                        <p:tav tm="100000">
                                          <p:val>
                                            <p:strVal val="#ppt_x"/>
                                          </p:val>
                                        </p:tav>
                                      </p:tavLst>
                                    </p:anim>
                                    <p:anim calcmode="lin" valueType="num">
                                      <p:cBhvr>
                                        <p:cTn id="74" dur="1000" fill="hold"/>
                                        <p:tgtEl>
                                          <p:spTgt spid="1844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anim calcmode="lin" valueType="num">
                                      <p:cBhvr>
                                        <p:cTn id="83" dur="1000" fill="hold"/>
                                        <p:tgtEl>
                                          <p:spTgt spid="46"/>
                                        </p:tgtEl>
                                        <p:attrNameLst>
                                          <p:attrName>ppt_x</p:attrName>
                                        </p:attrNameLst>
                                      </p:cBhvr>
                                      <p:tavLst>
                                        <p:tav tm="0">
                                          <p:val>
                                            <p:strVal val="#ppt_x"/>
                                          </p:val>
                                        </p:tav>
                                        <p:tav tm="100000">
                                          <p:val>
                                            <p:strVal val="#ppt_x"/>
                                          </p:val>
                                        </p:tav>
                                      </p:tavLst>
                                    </p:anim>
                                    <p:anim calcmode="lin" valueType="num">
                                      <p:cBhvr>
                                        <p:cTn id="84" dur="1000" fill="hold"/>
                                        <p:tgtEl>
                                          <p:spTgt spid="4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1000"/>
                                        <p:tgtEl>
                                          <p:spTgt spid="48"/>
                                        </p:tgtEl>
                                      </p:cBhvr>
                                    </p:animEffect>
                                    <p:anim calcmode="lin" valueType="num">
                                      <p:cBhvr>
                                        <p:cTn id="88" dur="1000" fill="hold"/>
                                        <p:tgtEl>
                                          <p:spTgt spid="48"/>
                                        </p:tgtEl>
                                        <p:attrNameLst>
                                          <p:attrName>ppt_x</p:attrName>
                                        </p:attrNameLst>
                                      </p:cBhvr>
                                      <p:tavLst>
                                        <p:tav tm="0">
                                          <p:val>
                                            <p:strVal val="#ppt_x"/>
                                          </p:val>
                                        </p:tav>
                                        <p:tav tm="100000">
                                          <p:val>
                                            <p:strVal val="#ppt_x"/>
                                          </p:val>
                                        </p:tav>
                                      </p:tavLst>
                                    </p:anim>
                                    <p:anim calcmode="lin" valueType="num">
                                      <p:cBhvr>
                                        <p:cTn id="89" dur="1000" fill="hold"/>
                                        <p:tgtEl>
                                          <p:spTgt spid="4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1000"/>
                                        <p:tgtEl>
                                          <p:spTgt spid="49"/>
                                        </p:tgtEl>
                                      </p:cBhvr>
                                    </p:animEffect>
                                    <p:anim calcmode="lin" valueType="num">
                                      <p:cBhvr>
                                        <p:cTn id="93" dur="1000" fill="hold"/>
                                        <p:tgtEl>
                                          <p:spTgt spid="49"/>
                                        </p:tgtEl>
                                        <p:attrNameLst>
                                          <p:attrName>ppt_x</p:attrName>
                                        </p:attrNameLst>
                                      </p:cBhvr>
                                      <p:tavLst>
                                        <p:tav tm="0">
                                          <p:val>
                                            <p:strVal val="#ppt_x"/>
                                          </p:val>
                                        </p:tav>
                                        <p:tav tm="100000">
                                          <p:val>
                                            <p:strVal val="#ppt_x"/>
                                          </p:val>
                                        </p:tav>
                                      </p:tavLst>
                                    </p:anim>
                                    <p:anim calcmode="lin" valueType="num">
                                      <p:cBhvr>
                                        <p:cTn id="94" dur="1000" fill="hold"/>
                                        <p:tgtEl>
                                          <p:spTgt spid="4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fade">
                                      <p:cBhvr>
                                        <p:cTn id="102" dur="1000"/>
                                        <p:tgtEl>
                                          <p:spTgt spid="51"/>
                                        </p:tgtEl>
                                      </p:cBhvr>
                                    </p:animEffect>
                                    <p:anim calcmode="lin" valueType="num">
                                      <p:cBhvr>
                                        <p:cTn id="103" dur="1000" fill="hold"/>
                                        <p:tgtEl>
                                          <p:spTgt spid="51"/>
                                        </p:tgtEl>
                                        <p:attrNameLst>
                                          <p:attrName>ppt_x</p:attrName>
                                        </p:attrNameLst>
                                      </p:cBhvr>
                                      <p:tavLst>
                                        <p:tav tm="0">
                                          <p:val>
                                            <p:strVal val="#ppt_x"/>
                                          </p:val>
                                        </p:tav>
                                        <p:tav tm="100000">
                                          <p:val>
                                            <p:strVal val="#ppt_x"/>
                                          </p:val>
                                        </p:tav>
                                      </p:tavLst>
                                    </p:anim>
                                    <p:anim calcmode="lin" valueType="num">
                                      <p:cBhvr>
                                        <p:cTn id="10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6" grpId="0" animBg="1"/>
      <p:bldP spid="37" grpId="0" animBg="1"/>
      <p:bldP spid="38" grpId="0" animBg="1"/>
      <p:bldP spid="39" grpId="0" animBg="1"/>
      <p:bldP spid="18449" grpId="0"/>
      <p:bldP spid="45" grpId="0" animBg="1"/>
      <p:bldP spid="48" grpId="0"/>
      <p:bldP spid="49" grpId="0"/>
      <p:bldP spid="50" grpId="0"/>
      <p:bldP spid="5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角色</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381331"/>
            <a:ext cx="4935834" cy="507831"/>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系统角色可以是人或其他的系统或者其子系统。</a:t>
            </a:r>
            <a:endParaRPr lang="zh-CN" altLang="en-US" dirty="0">
              <a:solidFill>
                <a:srgbClr val="000000"/>
              </a:solidFill>
              <a:latin typeface="Microsoft YaHei" charset="-122"/>
              <a:ea typeface="Microsoft YaHei" charset="-122"/>
              <a:cs typeface="Microsoft YaHei" charset="-122"/>
            </a:endParaRPr>
          </a:p>
        </p:txBody>
      </p:sp>
      <p:sp>
        <p:nvSpPr>
          <p:cNvPr id="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9042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5"/>
            <a:ext cx="4005189" cy="4041775"/>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367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一幅用例图包含的模型元素有</a:t>
              </a:r>
              <a:r>
                <a:rPr lang="zh-CN" altLang="en-US" b="1" dirty="0">
                  <a:solidFill>
                    <a:srgbClr val="2FCCDF"/>
                  </a:solidFill>
                  <a:latin typeface="微软雅黑" panose="020B0503020204020204" pitchFamily="34" charset="-122"/>
                  <a:ea typeface="微软雅黑" panose="020B0503020204020204" pitchFamily="34" charset="-122"/>
                  <a:sym typeface="Arial" panose="020B0604020202020204" pitchFamily="34" charset="0"/>
                </a:rPr>
                <a:t>系统、行为者、用例及用例之间的关系</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。图是自动售货机系统的用例图。图中的方框代表系统，椭圆代表用例（售货、供货和取货款是自动售货机系统的典型用例），线条人代表行为者，它们之间的连线表示关系。</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588" y="1339167"/>
            <a:ext cx="4892766" cy="4440026"/>
          </a:xfrm>
          <a:prstGeom prst="rect">
            <a:avLst/>
          </a:prstGeom>
        </p:spPr>
      </p:pic>
    </p:spTree>
    <p:extLst>
      <p:ext uri="{BB962C8B-B14F-4D97-AF65-F5344CB8AC3E}">
        <p14:creationId xmlns:p14="http://schemas.microsoft.com/office/powerpoint/2010/main" val="119158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对象</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585323"/>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顺序图中的对象在概念上和它在类图中的定义是一致的，它们之间可以进行交互，交互的顺序按时间的顺序。在顺序图中，对象用矩形框表示，对象名带有下划线。对象包括三种命名方式。</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1.</a:t>
            </a:r>
            <a:r>
              <a:rPr lang="zh-CN" altLang="en-US" dirty="0" smtClean="0">
                <a:solidFill>
                  <a:srgbClr val="000000"/>
                </a:solidFill>
                <a:latin typeface="Microsoft YaHei" charset="-122"/>
                <a:ea typeface="Microsoft YaHei" charset="-122"/>
                <a:cs typeface="Microsoft YaHei" charset="-122"/>
              </a:rPr>
              <a:t>包括对象名和它所属的类名，中间用冒号隔开；</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2.</a:t>
            </a:r>
            <a:r>
              <a:rPr lang="zh-CN" altLang="en-US" dirty="0" smtClean="0">
                <a:solidFill>
                  <a:srgbClr val="000000"/>
                </a:solidFill>
                <a:latin typeface="Microsoft YaHei" charset="-122"/>
                <a:ea typeface="Microsoft YaHei" charset="-122"/>
                <a:cs typeface="Microsoft YaHei" charset="-122"/>
              </a:rPr>
              <a:t>只显示对象名，不显示类名；</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3.</a:t>
            </a:r>
            <a:r>
              <a:rPr lang="zh-CN" altLang="en-US" dirty="0" smtClean="0">
                <a:solidFill>
                  <a:srgbClr val="000000"/>
                </a:solidFill>
                <a:latin typeface="Microsoft YaHei" charset="-122"/>
                <a:ea typeface="Microsoft YaHei" charset="-122"/>
                <a:cs typeface="Microsoft YaHei" charset="-122"/>
              </a:rPr>
              <a:t>只显示类名不显示对象名，即表示它是一个匿名对象。</a:t>
            </a:r>
            <a:endParaRPr lang="zh-CN" altLang="en-US" dirty="0">
              <a:solidFill>
                <a:srgbClr val="000000"/>
              </a:solidFill>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1393685" y="4995278"/>
            <a:ext cx="2759355" cy="923330"/>
          </a:xfrm>
          <a:prstGeom prst="rect">
            <a:avLst/>
          </a:prstGeom>
          <a:noFill/>
          <a:ln>
            <a:solidFill>
              <a:schemeClr val="tx1"/>
            </a:solidFill>
          </a:ln>
        </p:spPr>
        <p:txBody>
          <a:bodyPr wrap="square" rtlCol="0">
            <a:spAutoFit/>
          </a:bodyPr>
          <a:lstStyle/>
          <a:p>
            <a:pPr algn="ctr"/>
            <a:endParaRPr kumimoji="1" lang="en-US" altLang="zh-CN" u="sng" smtClean="0"/>
          </a:p>
          <a:p>
            <a:pPr algn="ctr"/>
            <a:r>
              <a:rPr kumimoji="1" lang="en-US" altLang="zh-CN" u="sng" dirty="0" smtClean="0"/>
              <a:t>ObejectName1:ClassName</a:t>
            </a:r>
          </a:p>
          <a:p>
            <a:pPr algn="ctr"/>
            <a:endParaRPr kumimoji="1" lang="en-US" altLang="zh-CN" u="sng" dirty="0" smtClean="0"/>
          </a:p>
        </p:txBody>
      </p:sp>
      <p:sp>
        <p:nvSpPr>
          <p:cNvPr id="11" name="文本框 10"/>
          <p:cNvSpPr txBox="1"/>
          <p:nvPr/>
        </p:nvSpPr>
        <p:spPr>
          <a:xfrm>
            <a:off x="4692697" y="4995278"/>
            <a:ext cx="2759355" cy="923330"/>
          </a:xfrm>
          <a:prstGeom prst="rect">
            <a:avLst/>
          </a:prstGeom>
          <a:noFill/>
          <a:ln>
            <a:solidFill>
              <a:schemeClr val="tx1"/>
            </a:solidFill>
          </a:ln>
        </p:spPr>
        <p:txBody>
          <a:bodyPr wrap="square" rtlCol="0">
            <a:spAutoFit/>
          </a:bodyPr>
          <a:lstStyle/>
          <a:p>
            <a:pPr algn="ctr"/>
            <a:endParaRPr kumimoji="1" lang="en-US" altLang="zh-CN" u="sng" dirty="0" smtClean="0"/>
          </a:p>
          <a:p>
            <a:pPr algn="ctr"/>
            <a:r>
              <a:rPr kumimoji="1" lang="en-US" altLang="zh-CN" u="sng" dirty="0" smtClean="0"/>
              <a:t>ObejectName2</a:t>
            </a:r>
            <a:endParaRPr kumimoji="1" lang="en-US" altLang="zh-CN" u="sng" dirty="0"/>
          </a:p>
          <a:p>
            <a:pPr algn="ctr"/>
            <a:endParaRPr kumimoji="1" lang="en-US" altLang="zh-CN" u="sng" dirty="0" smtClean="0"/>
          </a:p>
        </p:txBody>
      </p:sp>
      <p:sp>
        <p:nvSpPr>
          <p:cNvPr id="12" name="文本框 11"/>
          <p:cNvSpPr txBox="1"/>
          <p:nvPr/>
        </p:nvSpPr>
        <p:spPr>
          <a:xfrm>
            <a:off x="7991709" y="4995278"/>
            <a:ext cx="2759355" cy="923330"/>
          </a:xfrm>
          <a:prstGeom prst="rect">
            <a:avLst/>
          </a:prstGeom>
          <a:noFill/>
          <a:ln>
            <a:solidFill>
              <a:schemeClr val="tx1"/>
            </a:solidFill>
          </a:ln>
        </p:spPr>
        <p:txBody>
          <a:bodyPr wrap="square" rtlCol="0">
            <a:spAutoFit/>
          </a:bodyPr>
          <a:lstStyle/>
          <a:p>
            <a:pPr algn="ctr"/>
            <a:endParaRPr kumimoji="1" lang="en-US" altLang="zh-CN" u="sng" dirty="0" smtClean="0"/>
          </a:p>
          <a:p>
            <a:pPr algn="ctr"/>
            <a:r>
              <a:rPr kumimoji="1" lang="en-US" altLang="zh-CN" u="sng" dirty="0" smtClean="0"/>
              <a:t>:</a:t>
            </a:r>
            <a:r>
              <a:rPr kumimoji="1" lang="en-US" altLang="zh-CN" u="sng" dirty="0" err="1" smtClean="0"/>
              <a:t>ClassName</a:t>
            </a:r>
            <a:endParaRPr kumimoji="1" lang="en-US" altLang="zh-CN" u="sng" dirty="0"/>
          </a:p>
          <a:p>
            <a:pPr algn="ctr"/>
            <a:endParaRPr kumimoji="1" lang="en-US" altLang="zh-CN" u="sng" dirty="0" smtClean="0"/>
          </a:p>
        </p:txBody>
      </p:sp>
    </p:spTree>
    <p:extLst>
      <p:ext uri="{BB962C8B-B14F-4D97-AF65-F5344CB8AC3E}">
        <p14:creationId xmlns:p14="http://schemas.microsoft.com/office/powerpoint/2010/main" val="6613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对象</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585323"/>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顺序图中的对象在概念上和它在类图中的定义是一致的，它们之间可以进行交互，交互的顺序按时间的顺序。在顺序图中，对象用矩形框表示，对象名带有下划线。对象包括三种命名方式。</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1.</a:t>
            </a:r>
            <a:r>
              <a:rPr lang="zh-CN" altLang="en-US" dirty="0" smtClean="0">
                <a:solidFill>
                  <a:srgbClr val="000000"/>
                </a:solidFill>
                <a:latin typeface="Microsoft YaHei" charset="-122"/>
                <a:ea typeface="Microsoft YaHei" charset="-122"/>
                <a:cs typeface="Microsoft YaHei" charset="-122"/>
              </a:rPr>
              <a:t>包括对象名和它所属的类名，中间用冒号隔开；</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2.</a:t>
            </a:r>
            <a:r>
              <a:rPr lang="zh-CN" altLang="en-US" dirty="0" smtClean="0">
                <a:solidFill>
                  <a:srgbClr val="000000"/>
                </a:solidFill>
                <a:latin typeface="Microsoft YaHei" charset="-122"/>
                <a:ea typeface="Microsoft YaHei" charset="-122"/>
                <a:cs typeface="Microsoft YaHei" charset="-122"/>
              </a:rPr>
              <a:t>只显示对象名，不显示类名；</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3.</a:t>
            </a:r>
            <a:r>
              <a:rPr lang="zh-CN" altLang="en-US" dirty="0" smtClean="0">
                <a:solidFill>
                  <a:srgbClr val="000000"/>
                </a:solidFill>
                <a:latin typeface="Microsoft YaHei" charset="-122"/>
                <a:ea typeface="Microsoft YaHei" charset="-122"/>
                <a:cs typeface="Microsoft YaHei" charset="-122"/>
              </a:rPr>
              <a:t>只显示类名不显示对象名，即表示它是一个匿名对象。</a:t>
            </a:r>
            <a:endParaRPr lang="zh-CN" altLang="en-US" dirty="0">
              <a:solidFill>
                <a:srgbClr val="000000"/>
              </a:solidFill>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1393685" y="4995278"/>
            <a:ext cx="2759355" cy="923330"/>
          </a:xfrm>
          <a:prstGeom prst="rect">
            <a:avLst/>
          </a:prstGeom>
          <a:noFill/>
          <a:ln>
            <a:solidFill>
              <a:schemeClr val="tx1"/>
            </a:solidFill>
          </a:ln>
        </p:spPr>
        <p:txBody>
          <a:bodyPr wrap="square" rtlCol="0">
            <a:spAutoFit/>
          </a:bodyPr>
          <a:lstStyle/>
          <a:p>
            <a:pPr algn="ctr"/>
            <a:endParaRPr kumimoji="1" lang="en-US" altLang="zh-CN" u="sng" smtClean="0"/>
          </a:p>
          <a:p>
            <a:pPr algn="ctr"/>
            <a:r>
              <a:rPr kumimoji="1" lang="en-US" altLang="zh-CN" u="sng" dirty="0" smtClean="0"/>
              <a:t>ObejectName1:ClassName</a:t>
            </a:r>
          </a:p>
          <a:p>
            <a:pPr algn="ctr"/>
            <a:endParaRPr kumimoji="1" lang="en-US" altLang="zh-CN" u="sng" dirty="0" smtClean="0"/>
          </a:p>
        </p:txBody>
      </p:sp>
      <p:sp>
        <p:nvSpPr>
          <p:cNvPr id="11" name="文本框 10"/>
          <p:cNvSpPr txBox="1"/>
          <p:nvPr/>
        </p:nvSpPr>
        <p:spPr>
          <a:xfrm>
            <a:off x="4692697" y="4995278"/>
            <a:ext cx="2759355" cy="923330"/>
          </a:xfrm>
          <a:prstGeom prst="rect">
            <a:avLst/>
          </a:prstGeom>
          <a:noFill/>
          <a:ln>
            <a:solidFill>
              <a:schemeClr val="tx1"/>
            </a:solidFill>
          </a:ln>
        </p:spPr>
        <p:txBody>
          <a:bodyPr wrap="square" rtlCol="0">
            <a:spAutoFit/>
          </a:bodyPr>
          <a:lstStyle/>
          <a:p>
            <a:pPr algn="ctr"/>
            <a:endParaRPr kumimoji="1" lang="en-US" altLang="zh-CN" u="sng" dirty="0" smtClean="0"/>
          </a:p>
          <a:p>
            <a:pPr algn="ctr"/>
            <a:r>
              <a:rPr kumimoji="1" lang="en-US" altLang="zh-CN" u="sng" dirty="0" smtClean="0"/>
              <a:t>ObejectName2</a:t>
            </a:r>
            <a:endParaRPr kumimoji="1" lang="en-US" altLang="zh-CN" u="sng" dirty="0"/>
          </a:p>
          <a:p>
            <a:pPr algn="ctr"/>
            <a:endParaRPr kumimoji="1" lang="en-US" altLang="zh-CN" u="sng" dirty="0" smtClean="0"/>
          </a:p>
        </p:txBody>
      </p:sp>
      <p:sp>
        <p:nvSpPr>
          <p:cNvPr id="12" name="文本框 11"/>
          <p:cNvSpPr txBox="1"/>
          <p:nvPr/>
        </p:nvSpPr>
        <p:spPr>
          <a:xfrm>
            <a:off x="7991709" y="4995278"/>
            <a:ext cx="2759355" cy="923330"/>
          </a:xfrm>
          <a:prstGeom prst="rect">
            <a:avLst/>
          </a:prstGeom>
          <a:noFill/>
          <a:ln>
            <a:solidFill>
              <a:schemeClr val="tx1"/>
            </a:solidFill>
          </a:ln>
        </p:spPr>
        <p:txBody>
          <a:bodyPr wrap="square" rtlCol="0">
            <a:spAutoFit/>
          </a:bodyPr>
          <a:lstStyle/>
          <a:p>
            <a:pPr algn="ctr"/>
            <a:endParaRPr kumimoji="1" lang="en-US" altLang="zh-CN" u="sng" dirty="0" smtClean="0"/>
          </a:p>
          <a:p>
            <a:pPr algn="ctr"/>
            <a:r>
              <a:rPr kumimoji="1" lang="en-US" altLang="zh-CN" u="sng" dirty="0" smtClean="0"/>
              <a:t>:</a:t>
            </a:r>
            <a:r>
              <a:rPr kumimoji="1" lang="en-US" altLang="zh-CN" u="sng" dirty="0" err="1" smtClean="0"/>
              <a:t>ClassName</a:t>
            </a:r>
            <a:endParaRPr kumimoji="1" lang="en-US" altLang="zh-CN" u="sng" dirty="0"/>
          </a:p>
          <a:p>
            <a:pPr algn="ctr"/>
            <a:endParaRPr kumimoji="1" lang="en-US" altLang="zh-CN" u="sng" dirty="0" smtClean="0"/>
          </a:p>
        </p:txBody>
      </p:sp>
    </p:spTree>
    <p:extLst>
      <p:ext uri="{BB962C8B-B14F-4D97-AF65-F5344CB8AC3E}">
        <p14:creationId xmlns:p14="http://schemas.microsoft.com/office/powerpoint/2010/main" val="162393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对象</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1338828"/>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对象的左右顺序并不重要，但是为了图的清晰整洁，通常应遵循以下原则：</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1.</a:t>
            </a:r>
            <a:r>
              <a:rPr lang="zh-CN" altLang="en-US" dirty="0" smtClean="0">
                <a:solidFill>
                  <a:srgbClr val="000000"/>
                </a:solidFill>
                <a:latin typeface="Microsoft YaHei" charset="-122"/>
                <a:ea typeface="Microsoft YaHei" charset="-122"/>
                <a:cs typeface="Microsoft YaHei" charset="-122"/>
              </a:rPr>
              <a:t>把交互频繁的对象尽可能的靠拢；</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2.</a:t>
            </a:r>
            <a:r>
              <a:rPr lang="zh-CN" altLang="en-US" dirty="0" smtClean="0">
                <a:solidFill>
                  <a:srgbClr val="000000"/>
                </a:solidFill>
                <a:latin typeface="Microsoft YaHei" charset="-122"/>
                <a:ea typeface="Microsoft YaHei" charset="-122"/>
                <a:cs typeface="Microsoft YaHei" charset="-122"/>
              </a:rPr>
              <a:t>把初始化整个交互活动的对象（有时是一个参与者）放置在最左边。</a:t>
            </a:r>
            <a:endParaRPr lang="zh-CN" altLang="en-US" dirty="0">
              <a:solidFill>
                <a:srgbClr val="000000"/>
              </a:solidFill>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2275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8D7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生命线</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585323"/>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生命线代表顺序图中对象在一段时间内的存在</a:t>
            </a:r>
            <a:r>
              <a:rPr lang="zh-CN" altLang="en-US" dirty="0" smtClean="0">
                <a:solidFill>
                  <a:srgbClr val="000000"/>
                </a:solidFill>
                <a:latin typeface="Microsoft YaHei" charset="-122"/>
                <a:ea typeface="Microsoft YaHei" charset="-122"/>
                <a:cs typeface="Microsoft YaHei" charset="-122"/>
              </a:rPr>
              <a:t>。</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zh-CN" altLang="en-US" dirty="0" smtClean="0">
                <a:solidFill>
                  <a:srgbClr val="000000"/>
                </a:solidFill>
                <a:latin typeface="Microsoft YaHei" charset="-122"/>
                <a:ea typeface="Microsoft YaHei" charset="-122"/>
                <a:cs typeface="Microsoft YaHei" charset="-122"/>
              </a:rPr>
              <a:t>生命线</a:t>
            </a:r>
            <a:r>
              <a:rPr lang="zh-CN" altLang="en-US" dirty="0">
                <a:solidFill>
                  <a:srgbClr val="000000"/>
                </a:solidFill>
                <a:latin typeface="Microsoft YaHei" charset="-122"/>
                <a:ea typeface="Microsoft YaHei" charset="-122"/>
                <a:cs typeface="Microsoft YaHei" charset="-122"/>
              </a:rPr>
              <a:t>在顺序图中表示为从对象图标底部中心位置向下延伸的一条虚线</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但</a:t>
            </a:r>
            <a:r>
              <a:rPr lang="zh-CN" altLang="en-US" dirty="0" smtClean="0">
                <a:solidFill>
                  <a:srgbClr val="000000"/>
                </a:solidFill>
                <a:latin typeface="Microsoft YaHei" charset="-122"/>
                <a:ea typeface="Microsoft YaHei" charset="-122"/>
                <a:cs typeface="Microsoft YaHei" charset="-122"/>
              </a:rPr>
              <a:t>事实上</a:t>
            </a:r>
            <a:r>
              <a:rPr lang="en-US" altLang="zh-CN" dirty="0" smtClean="0">
                <a:solidFill>
                  <a:srgbClr val="000000"/>
                </a:solidFill>
                <a:latin typeface="Microsoft YaHei" charset="-122"/>
                <a:ea typeface="Microsoft YaHei" charset="-122"/>
                <a:cs typeface="Microsoft YaHei" charset="-122"/>
              </a:rPr>
              <a:t>UML2</a:t>
            </a:r>
            <a:r>
              <a:rPr lang="zh-CN" altLang="en-US" dirty="0">
                <a:solidFill>
                  <a:srgbClr val="000000"/>
                </a:solidFill>
                <a:latin typeface="Microsoft YaHei" charset="-122"/>
                <a:ea typeface="Microsoft YaHei" charset="-122"/>
                <a:cs typeface="Microsoft YaHei" charset="-122"/>
              </a:rPr>
              <a:t>中定义的生命线可以用实线来表示</a:t>
            </a:r>
            <a:r>
              <a:rPr lang="en-US" altLang="zh-CN" dirty="0">
                <a:solidFill>
                  <a:srgbClr val="000000"/>
                </a:solidFill>
                <a:latin typeface="Microsoft YaHei" charset="-122"/>
                <a:ea typeface="Microsoft YaHei" charset="-122"/>
                <a:cs typeface="Microsoft YaHei" charset="-122"/>
              </a:rPr>
              <a:t>)</a:t>
            </a:r>
            <a:r>
              <a:rPr lang="zh-CN" altLang="en-US" dirty="0" smtClean="0">
                <a:solidFill>
                  <a:srgbClr val="000000"/>
                </a:solidFill>
                <a:latin typeface="Microsoft YaHei" charset="-122"/>
                <a:ea typeface="Microsoft YaHei" charset="-122"/>
                <a:cs typeface="Microsoft YaHei" charset="-122"/>
              </a:rPr>
              <a:t>。</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zh-CN" altLang="en-US" dirty="0" smtClean="0">
                <a:solidFill>
                  <a:srgbClr val="000000"/>
                </a:solidFill>
                <a:latin typeface="Microsoft YaHei" charset="-122"/>
                <a:ea typeface="Microsoft YaHei" charset="-122"/>
                <a:cs typeface="Microsoft YaHei" charset="-122"/>
              </a:rPr>
              <a:t>生命线</a:t>
            </a:r>
            <a:r>
              <a:rPr lang="zh-CN" altLang="en-US" dirty="0">
                <a:solidFill>
                  <a:srgbClr val="000000"/>
                </a:solidFill>
                <a:latin typeface="Microsoft YaHei" charset="-122"/>
                <a:ea typeface="Microsoft YaHei" charset="-122"/>
                <a:cs typeface="Microsoft YaHei" charset="-122"/>
              </a:rPr>
              <a:t>是一</a:t>
            </a:r>
            <a:r>
              <a:rPr lang="zh-CN" altLang="en-US" dirty="0" smtClean="0">
                <a:solidFill>
                  <a:srgbClr val="000000"/>
                </a:solidFill>
                <a:latin typeface="Microsoft YaHei" charset="-122"/>
                <a:ea typeface="Microsoft YaHei" charset="-122"/>
                <a:cs typeface="Microsoft YaHei" charset="-122"/>
              </a:rPr>
              <a:t>个时间线，</a:t>
            </a:r>
            <a:r>
              <a:rPr lang="zh-CN" altLang="en-US" dirty="0">
                <a:solidFill>
                  <a:srgbClr val="000000"/>
                </a:solidFill>
                <a:latin typeface="Microsoft YaHei" charset="-122"/>
                <a:ea typeface="Microsoft YaHei" charset="-122"/>
                <a:cs typeface="Microsoft YaHei" charset="-122"/>
              </a:rPr>
              <a:t>其所用的时同取决于交互持续的时间。每个对象的底部都带有</a:t>
            </a:r>
            <a:r>
              <a:rPr lang="zh-CN" altLang="en-US" dirty="0" smtClean="0">
                <a:solidFill>
                  <a:srgbClr val="000000"/>
                </a:solidFill>
                <a:latin typeface="Microsoft YaHei" charset="-122"/>
                <a:ea typeface="Microsoft YaHei" charset="-122"/>
                <a:cs typeface="Microsoft YaHei" charset="-122"/>
              </a:rPr>
              <a:t>生命线，对象</a:t>
            </a:r>
            <a:r>
              <a:rPr lang="zh-CN" altLang="en-US" dirty="0">
                <a:solidFill>
                  <a:srgbClr val="000000"/>
                </a:solidFill>
                <a:latin typeface="Microsoft YaHei" charset="-122"/>
                <a:ea typeface="Microsoft YaHei" charset="-122"/>
                <a:cs typeface="Microsoft YaHei" charset="-122"/>
              </a:rPr>
              <a:t>与生命线结合</a:t>
            </a:r>
            <a:r>
              <a:rPr lang="zh-CN" altLang="en-US" dirty="0" smtClean="0">
                <a:solidFill>
                  <a:srgbClr val="000000"/>
                </a:solidFill>
                <a:latin typeface="Microsoft YaHei" charset="-122"/>
                <a:ea typeface="Microsoft YaHei" charset="-122"/>
                <a:cs typeface="Microsoft YaHei" charset="-122"/>
              </a:rPr>
              <a:t>在一起</a:t>
            </a:r>
            <a:r>
              <a:rPr lang="zh-CN" altLang="en-US" dirty="0">
                <a:solidFill>
                  <a:srgbClr val="000000"/>
                </a:solidFill>
                <a:latin typeface="Microsoft YaHei" charset="-122"/>
                <a:ea typeface="Microsoft YaHei" charset="-122"/>
                <a:cs typeface="Microsoft YaHei" charset="-122"/>
              </a:rPr>
              <a:t>被称为对象的</a:t>
            </a:r>
            <a:r>
              <a:rPr lang="zh-CN" altLang="en-US" dirty="0" smtClean="0">
                <a:solidFill>
                  <a:srgbClr val="000000"/>
                </a:solidFill>
                <a:latin typeface="Microsoft YaHei" charset="-122"/>
                <a:ea typeface="Microsoft YaHei" charset="-122"/>
                <a:cs typeface="Microsoft YaHei" charset="-122"/>
              </a:rPr>
              <a:t>生命线。</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zh-CN" altLang="en-US" dirty="0" smtClean="0">
                <a:solidFill>
                  <a:srgbClr val="000000"/>
                </a:solidFill>
                <a:latin typeface="Microsoft YaHei" charset="-122"/>
                <a:ea typeface="Microsoft YaHei" charset="-122"/>
                <a:cs typeface="Microsoft YaHei" charset="-122"/>
              </a:rPr>
              <a:t>对象</a:t>
            </a:r>
            <a:r>
              <a:rPr lang="zh-CN" altLang="en-US" dirty="0">
                <a:solidFill>
                  <a:srgbClr val="000000"/>
                </a:solidFill>
                <a:latin typeface="Microsoft YaHei" charset="-122"/>
                <a:ea typeface="Microsoft YaHei" charset="-122"/>
                <a:cs typeface="Microsoft YaHei" charset="-122"/>
              </a:rPr>
              <a:t>在</a:t>
            </a:r>
            <a:r>
              <a:rPr lang="zh-CN" altLang="en-US" dirty="0" smtClean="0">
                <a:solidFill>
                  <a:srgbClr val="000000"/>
                </a:solidFill>
                <a:latin typeface="Microsoft YaHei" charset="-122"/>
                <a:ea typeface="Microsoft YaHei" charset="-122"/>
                <a:cs typeface="Microsoft YaHei" charset="-122"/>
              </a:rPr>
              <a:t>生命线上的</a:t>
            </a:r>
            <a:r>
              <a:rPr lang="zh-CN" altLang="en-US" dirty="0">
                <a:solidFill>
                  <a:srgbClr val="000000"/>
                </a:solidFill>
                <a:latin typeface="Microsoft YaHei" charset="-122"/>
                <a:ea typeface="Microsoft YaHei" charset="-122"/>
                <a:cs typeface="Microsoft YaHei" charset="-122"/>
              </a:rPr>
              <a:t>两种</a:t>
            </a:r>
            <a:r>
              <a:rPr lang="zh-CN" altLang="en-US" dirty="0" smtClean="0">
                <a:solidFill>
                  <a:srgbClr val="000000"/>
                </a:solidFill>
                <a:latin typeface="Microsoft YaHei" charset="-122"/>
                <a:ea typeface="Microsoft YaHei" charset="-122"/>
                <a:cs typeface="Microsoft YaHei" charset="-122"/>
              </a:rPr>
              <a:t>状态：休眠</a:t>
            </a:r>
            <a:r>
              <a:rPr lang="zh-CN" altLang="en-US" dirty="0">
                <a:solidFill>
                  <a:srgbClr val="000000"/>
                </a:solidFill>
                <a:latin typeface="Microsoft YaHei" charset="-122"/>
                <a:ea typeface="Microsoft YaHei" charset="-122"/>
                <a:cs typeface="Microsoft YaHei" charset="-122"/>
              </a:rPr>
              <a:t>状态和激活状态。</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9825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C15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激活期</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1706878"/>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激</a:t>
            </a:r>
            <a:r>
              <a:rPr lang="zh-CN" altLang="en-US" dirty="0" smtClean="0">
                <a:solidFill>
                  <a:srgbClr val="000000"/>
                </a:solidFill>
                <a:latin typeface="Microsoft YaHei" charset="-122"/>
                <a:ea typeface="Microsoft YaHei" charset="-122"/>
                <a:cs typeface="Microsoft YaHei" charset="-122"/>
              </a:rPr>
              <a:t>活期也</a:t>
            </a:r>
            <a:r>
              <a:rPr lang="zh-CN" altLang="en-US" dirty="0">
                <a:solidFill>
                  <a:srgbClr val="000000"/>
                </a:solidFill>
                <a:latin typeface="Microsoft YaHei" charset="-122"/>
                <a:ea typeface="Microsoft YaHei" charset="-122"/>
                <a:cs typeface="Microsoft YaHei" charset="-122"/>
              </a:rPr>
              <a:t>被称为控制</a:t>
            </a:r>
            <a:r>
              <a:rPr lang="zh-CN" altLang="en-US" dirty="0" smtClean="0">
                <a:solidFill>
                  <a:srgbClr val="000000"/>
                </a:solidFill>
                <a:latin typeface="Microsoft YaHei" charset="-122"/>
                <a:ea typeface="Microsoft YaHei" charset="-122"/>
                <a:cs typeface="Microsoft YaHei" charset="-122"/>
              </a:rPr>
              <a:t>焦点，代表</a:t>
            </a:r>
            <a:r>
              <a:rPr lang="zh-CN" altLang="en-US" dirty="0">
                <a:solidFill>
                  <a:srgbClr val="000000"/>
                </a:solidFill>
                <a:latin typeface="Microsoft YaHei" charset="-122"/>
                <a:ea typeface="Microsoft YaHei" charset="-122"/>
                <a:cs typeface="Microsoft YaHei" charset="-122"/>
              </a:rPr>
              <a:t>顺序图中的对象执行一项操作的</a:t>
            </a:r>
            <a:r>
              <a:rPr lang="zh-CN" altLang="en-US" dirty="0" smtClean="0">
                <a:solidFill>
                  <a:srgbClr val="000000"/>
                </a:solidFill>
                <a:latin typeface="Microsoft YaHei" charset="-122"/>
                <a:ea typeface="Microsoft YaHei" charset="-122"/>
                <a:cs typeface="Microsoft YaHei" charset="-122"/>
              </a:rPr>
              <a:t>时期，是</a:t>
            </a:r>
            <a:r>
              <a:rPr lang="zh-CN" altLang="en-US" dirty="0">
                <a:solidFill>
                  <a:srgbClr val="000000"/>
                </a:solidFill>
                <a:latin typeface="Microsoft YaHei" charset="-122"/>
                <a:ea typeface="Microsoft YaHei" charset="-122"/>
                <a:cs typeface="Microsoft YaHei" charset="-122"/>
              </a:rPr>
              <a:t>顺序图中表示时间段的符号，在这个时间段内对象将执行相应的操作。</a:t>
            </a:r>
            <a:r>
              <a:rPr lang="zh-CN" altLang="en-US" dirty="0" smtClean="0">
                <a:solidFill>
                  <a:srgbClr val="000000"/>
                </a:solidFill>
                <a:latin typeface="Microsoft YaHei" charset="-122"/>
                <a:ea typeface="Microsoft YaHei" charset="-122"/>
                <a:cs typeface="Microsoft YaHei" charset="-122"/>
              </a:rPr>
              <a:t>在</a:t>
            </a:r>
            <a:r>
              <a:rPr lang="en-US" altLang="zh-CN" dirty="0" smtClean="0">
                <a:solidFill>
                  <a:srgbClr val="000000"/>
                </a:solidFill>
                <a:latin typeface="Microsoft YaHei" charset="-122"/>
                <a:ea typeface="Microsoft YaHei" charset="-122"/>
                <a:cs typeface="Microsoft YaHei" charset="-122"/>
              </a:rPr>
              <a:t>UML</a:t>
            </a:r>
            <a:r>
              <a:rPr lang="zh-CN" altLang="en-US" dirty="0" smtClean="0">
                <a:solidFill>
                  <a:srgbClr val="000000"/>
                </a:solidFill>
                <a:latin typeface="Microsoft YaHei" charset="-122"/>
                <a:ea typeface="Microsoft YaHei" charset="-122"/>
                <a:cs typeface="Microsoft YaHei" charset="-122"/>
              </a:rPr>
              <a:t>中，用</a:t>
            </a:r>
            <a:r>
              <a:rPr lang="zh-CN" altLang="en-US" dirty="0">
                <a:solidFill>
                  <a:srgbClr val="000000"/>
                </a:solidFill>
                <a:latin typeface="Microsoft YaHei" charset="-122"/>
                <a:ea typeface="Microsoft YaHei" charset="-122"/>
                <a:cs typeface="Microsoft YaHei" charset="-122"/>
              </a:rPr>
              <a:t>小矩形</a:t>
            </a:r>
            <a:r>
              <a:rPr lang="zh-CN" altLang="en-US" dirty="0" smtClean="0">
                <a:solidFill>
                  <a:srgbClr val="000000"/>
                </a:solidFill>
                <a:latin typeface="Microsoft YaHei" charset="-122"/>
                <a:ea typeface="Microsoft YaHei" charset="-122"/>
                <a:cs typeface="Microsoft YaHei" charset="-122"/>
              </a:rPr>
              <a:t>表示，被</a:t>
            </a:r>
            <a:r>
              <a:rPr lang="zh-CN" altLang="en-US" dirty="0">
                <a:solidFill>
                  <a:srgbClr val="000000"/>
                </a:solidFill>
                <a:latin typeface="Microsoft YaHei" charset="-122"/>
                <a:ea typeface="Microsoft YaHei" charset="-122"/>
                <a:cs typeface="Microsoft YaHei" charset="-122"/>
              </a:rPr>
              <a:t>称为激活条或控制期</a:t>
            </a:r>
            <a:r>
              <a:rPr lang="zh-CN" altLang="en-US" dirty="0" smtClean="0">
                <a:solidFill>
                  <a:srgbClr val="000000"/>
                </a:solidFill>
                <a:latin typeface="Microsoft YaHei" charset="-122"/>
                <a:ea typeface="Microsoft YaHei" charset="-122"/>
                <a:cs typeface="Microsoft YaHei" charset="-122"/>
              </a:rPr>
              <a:t>，对象就</a:t>
            </a:r>
            <a:r>
              <a:rPr lang="zh-CN" altLang="en-US" dirty="0">
                <a:solidFill>
                  <a:srgbClr val="000000"/>
                </a:solidFill>
                <a:latin typeface="Microsoft YaHei" charset="-122"/>
                <a:ea typeface="Microsoft YaHei" charset="-122"/>
                <a:cs typeface="Microsoft YaHei" charset="-122"/>
              </a:rPr>
              <a:t>是在激活条的顶部被激活的，</a:t>
            </a:r>
            <a:r>
              <a:rPr lang="zh-CN" altLang="en-US" dirty="0" smtClean="0">
                <a:solidFill>
                  <a:srgbClr val="000000"/>
                </a:solidFill>
                <a:latin typeface="Microsoft YaHei" charset="-122"/>
                <a:ea typeface="Microsoft YaHei" charset="-122"/>
                <a:cs typeface="Microsoft YaHei" charset="-122"/>
              </a:rPr>
              <a:t>在完成自己的工作</a:t>
            </a:r>
            <a:r>
              <a:rPr lang="zh-CN" altLang="en-US" dirty="0">
                <a:solidFill>
                  <a:srgbClr val="000000"/>
                </a:solidFill>
                <a:latin typeface="Microsoft YaHei" charset="-122"/>
                <a:ea typeface="Microsoft YaHei" charset="-122"/>
                <a:cs typeface="Microsoft YaHei" charset="-122"/>
              </a:rPr>
              <a:t>后被去</a:t>
            </a:r>
            <a:r>
              <a:rPr lang="zh-CN" altLang="en-US" dirty="0" smtClean="0">
                <a:solidFill>
                  <a:srgbClr val="000000"/>
                </a:solidFill>
                <a:latin typeface="Microsoft YaHei" charset="-122"/>
                <a:ea typeface="Microsoft YaHei" charset="-122"/>
                <a:cs typeface="Microsoft YaHei" charset="-122"/>
              </a:rPr>
              <a:t>激活。</a:t>
            </a:r>
            <a:endParaRPr lang="zh-CN" altLang="en-US" dirty="0">
              <a:solidFill>
                <a:srgbClr val="000000"/>
              </a:solidFill>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964" y="3618055"/>
            <a:ext cx="5761945" cy="3252081"/>
          </a:xfrm>
          <a:prstGeom prst="rect">
            <a:avLst/>
          </a:prstGeom>
        </p:spPr>
      </p:pic>
    </p:spTree>
    <p:extLst>
      <p:ext uri="{BB962C8B-B14F-4D97-AF65-F5344CB8AC3E}">
        <p14:creationId xmlns:p14="http://schemas.microsoft.com/office/powerpoint/2010/main" val="130307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C15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激活期</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120902"/>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激活矩形的</a:t>
            </a:r>
            <a:r>
              <a:rPr lang="zh-CN" altLang="en-US" dirty="0">
                <a:solidFill>
                  <a:srgbClr val="000000"/>
                </a:solidFill>
                <a:latin typeface="Microsoft YaHei" charset="-122"/>
                <a:ea typeface="Microsoft YaHei" charset="-122"/>
                <a:cs typeface="Microsoft YaHei" charset="-122"/>
              </a:rPr>
              <a:t>长度表示出激活的持续时间。矩形长度只是激活期长短的一个粗略表示，而没有精确的要求，基本是从发出一条消息开始，到接收到最后一条消息结束。持续时间通常以一种大概的、普通的方式来表示。这意味着生命线中的每一段虚线通常不会代表具体的时间</a:t>
            </a:r>
            <a:r>
              <a:rPr lang="zh-CN" altLang="en-US" dirty="0" smtClean="0">
                <a:solidFill>
                  <a:srgbClr val="000000"/>
                </a:solidFill>
                <a:latin typeface="Microsoft YaHei" charset="-122"/>
                <a:ea typeface="Microsoft YaHei" charset="-122"/>
                <a:cs typeface="Microsoft YaHei" charset="-122"/>
              </a:rPr>
              <a:t>单元，而是</a:t>
            </a:r>
            <a:r>
              <a:rPr lang="zh-CN" altLang="en-US" dirty="0">
                <a:solidFill>
                  <a:srgbClr val="000000"/>
                </a:solidFill>
                <a:latin typeface="Microsoft YaHei" charset="-122"/>
                <a:ea typeface="Microsoft YaHei" charset="-122"/>
                <a:cs typeface="Microsoft YaHei" charset="-122"/>
              </a:rPr>
              <a:t>试图表示一般意义上的持续时间。</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964" y="3618055"/>
            <a:ext cx="5761945" cy="3252081"/>
          </a:xfrm>
          <a:prstGeom prst="rect">
            <a:avLst/>
          </a:prstGeom>
        </p:spPr>
      </p:pic>
    </p:spTree>
    <p:extLst>
      <p:ext uri="{BB962C8B-B14F-4D97-AF65-F5344CB8AC3E}">
        <p14:creationId xmlns:p14="http://schemas.microsoft.com/office/powerpoint/2010/main" val="4241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消息</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5487987" cy="4524315"/>
          </a:xfrm>
          <a:prstGeom prst="rect">
            <a:avLst/>
          </a:prstGeom>
        </p:spPr>
        <p:txBody>
          <a:bodyPr wrap="square">
            <a:spAutoFit/>
          </a:bodyPr>
          <a:lstStyle/>
          <a:p>
            <a:pPr algn="just">
              <a:lnSpc>
                <a:spcPct val="150000"/>
              </a:lnSpc>
            </a:pPr>
            <a:r>
              <a:rPr lang="zh-CN" altLang="en-US" sz="1600" dirty="0">
                <a:solidFill>
                  <a:srgbClr val="000000"/>
                </a:solidFill>
                <a:latin typeface="Microsoft YaHei" charset="-122"/>
                <a:ea typeface="Microsoft YaHei" charset="-122"/>
                <a:cs typeface="Microsoft YaHei" charset="-122"/>
              </a:rPr>
              <a:t>消息是对象之间某种形式的</a:t>
            </a:r>
            <a:r>
              <a:rPr lang="zh-CN" altLang="en-US" sz="1600" dirty="0" smtClean="0">
                <a:solidFill>
                  <a:srgbClr val="000000"/>
                </a:solidFill>
                <a:latin typeface="Microsoft YaHei" charset="-122"/>
                <a:ea typeface="Microsoft YaHei" charset="-122"/>
                <a:cs typeface="Microsoft YaHei" charset="-122"/>
              </a:rPr>
              <a:t>通信，在垂直生命线之间，用</a:t>
            </a:r>
            <a:r>
              <a:rPr lang="zh-CN" altLang="en-US" sz="1600" dirty="0">
                <a:solidFill>
                  <a:srgbClr val="000000"/>
                </a:solidFill>
                <a:latin typeface="Microsoft YaHei" charset="-122"/>
                <a:ea typeface="Microsoft YaHei" charset="-122"/>
                <a:cs typeface="Microsoft YaHei" charset="-122"/>
              </a:rPr>
              <a:t>带有箭头的线并附以消息表达式方式</a:t>
            </a:r>
            <a:r>
              <a:rPr lang="zh-CN" altLang="en-US" sz="1600" dirty="0" smtClean="0">
                <a:solidFill>
                  <a:srgbClr val="000000"/>
                </a:solidFill>
                <a:latin typeface="Microsoft YaHei" charset="-122"/>
                <a:ea typeface="Microsoft YaHei" charset="-122"/>
                <a:cs typeface="Microsoft YaHei" charset="-122"/>
              </a:rPr>
              <a:t>表示。它</a:t>
            </a:r>
            <a:r>
              <a:rPr lang="zh-CN" altLang="en-US" sz="1600" dirty="0">
                <a:solidFill>
                  <a:srgbClr val="000000"/>
                </a:solidFill>
                <a:latin typeface="Microsoft YaHei" charset="-122"/>
                <a:ea typeface="Microsoft YaHei" charset="-122"/>
                <a:cs typeface="Microsoft YaHei" charset="-122"/>
              </a:rPr>
              <a:t>可以激发某个操作、唤起信号或导致目标对象的创建或撤销。一个对象到</a:t>
            </a:r>
            <a:r>
              <a:rPr lang="zh-CN" altLang="en-US" sz="1600" dirty="0" smtClean="0">
                <a:solidFill>
                  <a:srgbClr val="000000"/>
                </a:solidFill>
                <a:latin typeface="Microsoft YaHei" charset="-122"/>
                <a:ea typeface="Microsoft YaHei" charset="-122"/>
                <a:cs typeface="Microsoft YaHei" charset="-122"/>
              </a:rPr>
              <a:t>另一个对象</a:t>
            </a:r>
            <a:r>
              <a:rPr lang="zh-CN" altLang="en-US" sz="1600" dirty="0">
                <a:solidFill>
                  <a:srgbClr val="000000"/>
                </a:solidFill>
                <a:latin typeface="Microsoft YaHei" charset="-122"/>
                <a:ea typeface="Microsoft YaHei" charset="-122"/>
                <a:cs typeface="Microsoft YaHei" charset="-122"/>
              </a:rPr>
              <a:t>的消息用跨越对象生命线的消息线表示。对象还可以发送消息给它</a:t>
            </a:r>
            <a:r>
              <a:rPr lang="zh-CN" altLang="en-US" sz="1600" dirty="0" smtClean="0">
                <a:solidFill>
                  <a:srgbClr val="000000"/>
                </a:solidFill>
                <a:latin typeface="Microsoft YaHei" charset="-122"/>
                <a:ea typeface="Microsoft YaHei" charset="-122"/>
                <a:cs typeface="Microsoft YaHei" charset="-122"/>
              </a:rPr>
              <a:t>自己，即消息线</a:t>
            </a:r>
            <a:r>
              <a:rPr lang="zh-CN" altLang="en-US" sz="1600" dirty="0">
                <a:solidFill>
                  <a:srgbClr val="000000"/>
                </a:solidFill>
                <a:latin typeface="Microsoft YaHei" charset="-122"/>
                <a:ea typeface="Microsoft YaHei" charset="-122"/>
                <a:cs typeface="Microsoft YaHei" charset="-122"/>
              </a:rPr>
              <a:t>从自己的生命线</a:t>
            </a:r>
            <a:r>
              <a:rPr lang="zh-CN" altLang="en-US" sz="1600" dirty="0" smtClean="0">
                <a:solidFill>
                  <a:srgbClr val="000000"/>
                </a:solidFill>
                <a:latin typeface="Microsoft YaHei" charset="-122"/>
                <a:ea typeface="Microsoft YaHei" charset="-122"/>
                <a:cs typeface="Microsoft YaHei" charset="-122"/>
              </a:rPr>
              <a:t>出发又回到</a:t>
            </a:r>
            <a:r>
              <a:rPr lang="zh-CN" altLang="en-US" sz="1600" dirty="0">
                <a:solidFill>
                  <a:srgbClr val="000000"/>
                </a:solidFill>
                <a:latin typeface="Microsoft YaHei" charset="-122"/>
                <a:ea typeface="Microsoft YaHei" charset="-122"/>
                <a:cs typeface="Microsoft YaHei" charset="-122"/>
              </a:rPr>
              <a:t>自己的生命线</a:t>
            </a:r>
            <a:r>
              <a:rPr lang="zh-CN" altLang="en-US" sz="1600" dirty="0" smtClean="0">
                <a:solidFill>
                  <a:srgbClr val="000000"/>
                </a:solidFill>
                <a:latin typeface="Microsoft YaHei" charset="-122"/>
                <a:ea typeface="Microsoft YaHei" charset="-122"/>
                <a:cs typeface="Microsoft YaHei" charset="-122"/>
              </a:rPr>
              <a:t>。</a:t>
            </a:r>
            <a:r>
              <a:rPr lang="en-US" altLang="zh-CN" sz="1600" dirty="0" smtClean="0">
                <a:solidFill>
                  <a:srgbClr val="000000"/>
                </a:solidFill>
                <a:latin typeface="Microsoft YaHei" charset="-122"/>
                <a:ea typeface="Microsoft YaHei" charset="-122"/>
                <a:cs typeface="Microsoft YaHei" charset="-122"/>
              </a:rPr>
              <a:t>UML</a:t>
            </a:r>
            <a:r>
              <a:rPr lang="zh-CN" altLang="en-US" sz="1600" dirty="0" smtClean="0">
                <a:solidFill>
                  <a:srgbClr val="000000"/>
                </a:solidFill>
                <a:latin typeface="Microsoft YaHei" charset="-122"/>
                <a:ea typeface="Microsoft YaHei" charset="-122"/>
                <a:cs typeface="Microsoft YaHei" charset="-122"/>
              </a:rPr>
              <a:t>用从一条</a:t>
            </a:r>
            <a:r>
              <a:rPr lang="zh-CN" altLang="en-US" sz="1600" dirty="0">
                <a:solidFill>
                  <a:srgbClr val="000000"/>
                </a:solidFill>
                <a:latin typeface="Microsoft YaHei" charset="-122"/>
                <a:ea typeface="Microsoft YaHei" charset="-122"/>
                <a:cs typeface="Microsoft YaHei" charset="-122"/>
              </a:rPr>
              <a:t>生命线开始到另一条</a:t>
            </a:r>
            <a:r>
              <a:rPr lang="zh-CN" altLang="en-US" sz="1600" dirty="0" smtClean="0">
                <a:solidFill>
                  <a:srgbClr val="000000"/>
                </a:solidFill>
                <a:latin typeface="Microsoft YaHei" charset="-122"/>
                <a:ea typeface="Microsoft YaHei" charset="-122"/>
                <a:cs typeface="Microsoft YaHei" charset="-122"/>
              </a:rPr>
              <a:t>生命线结束的</a:t>
            </a:r>
            <a:r>
              <a:rPr lang="zh-CN" altLang="en-US" sz="1600" dirty="0">
                <a:solidFill>
                  <a:srgbClr val="000000"/>
                </a:solidFill>
                <a:latin typeface="Microsoft YaHei" charset="-122"/>
                <a:ea typeface="Microsoft YaHei" charset="-122"/>
                <a:cs typeface="Microsoft YaHei" charset="-122"/>
              </a:rPr>
              <a:t>箭头来表示一个消息。消息在图中生命线的上下位置决定了它的</a:t>
            </a:r>
            <a:r>
              <a:rPr lang="zh-CN" altLang="en-US" sz="1600" dirty="0" smtClean="0">
                <a:solidFill>
                  <a:srgbClr val="000000"/>
                </a:solidFill>
                <a:latin typeface="Microsoft YaHei" charset="-122"/>
                <a:ea typeface="Microsoft YaHei" charset="-122"/>
                <a:cs typeface="Microsoft YaHei" charset="-122"/>
              </a:rPr>
              <a:t>传递时间。</a:t>
            </a:r>
            <a:r>
              <a:rPr lang="zh-CN" altLang="en-US" sz="1600" dirty="0">
                <a:solidFill>
                  <a:srgbClr val="000000"/>
                </a:solidFill>
                <a:latin typeface="Microsoft YaHei" charset="-122"/>
                <a:ea typeface="Microsoft YaHei" charset="-122"/>
                <a:cs typeface="Microsoft YaHei" charset="-122"/>
              </a:rPr>
              <a:t>消息可以用消息名及参数来</a:t>
            </a:r>
            <a:r>
              <a:rPr lang="zh-CN" altLang="en-US" sz="1600" dirty="0" smtClean="0">
                <a:solidFill>
                  <a:srgbClr val="000000"/>
                </a:solidFill>
                <a:latin typeface="Microsoft YaHei" charset="-122"/>
                <a:ea typeface="Microsoft YaHei" charset="-122"/>
                <a:cs typeface="Microsoft YaHei" charset="-122"/>
              </a:rPr>
              <a:t>标识，也</a:t>
            </a:r>
            <a:r>
              <a:rPr lang="zh-CN" altLang="en-US" sz="1600" dirty="0">
                <a:solidFill>
                  <a:srgbClr val="000000"/>
                </a:solidFill>
                <a:latin typeface="Microsoft YaHei" charset="-122"/>
                <a:ea typeface="Microsoft YaHei" charset="-122"/>
                <a:cs typeface="Microsoft YaHei" charset="-122"/>
              </a:rPr>
              <a:t>可带有顺序号</a:t>
            </a:r>
            <a:r>
              <a:rPr lang="zh-CN" altLang="en-US" sz="1600" dirty="0" smtClean="0">
                <a:solidFill>
                  <a:srgbClr val="000000"/>
                </a:solidFill>
                <a:latin typeface="Microsoft YaHei" charset="-122"/>
                <a:ea typeface="Microsoft YaHei" charset="-122"/>
                <a:cs typeface="Microsoft YaHei" charset="-122"/>
              </a:rPr>
              <a:t>。消息</a:t>
            </a:r>
            <a:r>
              <a:rPr lang="zh-CN" altLang="en-US" sz="1600" dirty="0">
                <a:solidFill>
                  <a:srgbClr val="000000"/>
                </a:solidFill>
                <a:latin typeface="Microsoft YaHei" charset="-122"/>
                <a:ea typeface="Microsoft YaHei" charset="-122"/>
                <a:cs typeface="Microsoft YaHei" charset="-122"/>
              </a:rPr>
              <a:t>的</a:t>
            </a:r>
            <a:r>
              <a:rPr lang="zh-CN" altLang="en-US" sz="1600" dirty="0" smtClean="0">
                <a:solidFill>
                  <a:srgbClr val="000000"/>
                </a:solidFill>
                <a:latin typeface="Microsoft YaHei" charset="-122"/>
                <a:ea typeface="Microsoft YaHei" charset="-122"/>
                <a:cs typeface="Microsoft YaHei" charset="-122"/>
              </a:rPr>
              <a:t>阅读顺序是</a:t>
            </a:r>
            <a:r>
              <a:rPr lang="zh-CN" altLang="en-US" sz="1600" dirty="0">
                <a:solidFill>
                  <a:srgbClr val="000000"/>
                </a:solidFill>
                <a:latin typeface="Microsoft YaHei" charset="-122"/>
                <a:ea typeface="Microsoft YaHei" charset="-122"/>
                <a:cs typeface="Microsoft YaHei" charset="-122"/>
              </a:rPr>
              <a:t>严格</a:t>
            </a:r>
            <a:r>
              <a:rPr lang="zh-CN" altLang="en-US" sz="1600" dirty="0" smtClean="0">
                <a:solidFill>
                  <a:srgbClr val="000000"/>
                </a:solidFill>
                <a:latin typeface="Microsoft YaHei" charset="-122"/>
                <a:ea typeface="Microsoft YaHei" charset="-122"/>
                <a:cs typeface="Microsoft YaHei" charset="-122"/>
              </a:rPr>
              <a:t>自上而下的</a:t>
            </a:r>
            <a:r>
              <a:rPr lang="zh-CN" altLang="en-US" sz="1600" dirty="0">
                <a:solidFill>
                  <a:srgbClr val="000000"/>
                </a:solidFill>
                <a:latin typeface="Microsoft YaHei" charset="-122"/>
                <a:ea typeface="Microsoft YaHei" charset="-122"/>
                <a:cs typeface="Microsoft YaHei" charset="-122"/>
              </a:rPr>
              <a:t>。对象之间的交互是通过互发消息来实现的，一个对象可以请求或要求另一个对象做某件事件。消息从源对象指向目标</a:t>
            </a:r>
            <a:r>
              <a:rPr lang="zh-CN" altLang="en-US" sz="1600" dirty="0" smtClean="0">
                <a:solidFill>
                  <a:srgbClr val="000000"/>
                </a:solidFill>
                <a:latin typeface="Microsoft YaHei" charset="-122"/>
                <a:ea typeface="Microsoft YaHei" charset="-122"/>
                <a:cs typeface="Microsoft YaHei" charset="-122"/>
              </a:rPr>
              <a:t>对象，消息</a:t>
            </a:r>
            <a:r>
              <a:rPr lang="zh-CN" altLang="en-US" sz="1600" dirty="0">
                <a:solidFill>
                  <a:srgbClr val="000000"/>
                </a:solidFill>
                <a:latin typeface="Microsoft YaHei" charset="-122"/>
                <a:ea typeface="Microsoft YaHei" charset="-122"/>
                <a:cs typeface="Microsoft YaHei" charset="-122"/>
              </a:rPr>
              <a:t>一旦发送便将控制从源对象转移到目标对象</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0255" y="2302536"/>
            <a:ext cx="5166620" cy="2916075"/>
          </a:xfrm>
          <a:prstGeom prst="rect">
            <a:avLst/>
          </a:prstGeom>
        </p:spPr>
      </p:pic>
    </p:spTree>
    <p:extLst>
      <p:ext uri="{BB962C8B-B14F-4D97-AF65-F5344CB8AC3E}">
        <p14:creationId xmlns:p14="http://schemas.microsoft.com/office/powerpoint/2010/main" val="94677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消息</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2513013" y="2117859"/>
            <a:ext cx="7901848" cy="874407"/>
          </a:xfrm>
          <a:prstGeom prst="rect">
            <a:avLst/>
          </a:prstGeom>
        </p:spPr>
        <p:txBody>
          <a:bodyPr wrap="square">
            <a:spAutoFit/>
          </a:bodyPr>
          <a:lstStyle/>
          <a:p>
            <a:pPr algn="just">
              <a:lnSpc>
                <a:spcPct val="150000"/>
              </a:lnSpc>
            </a:pPr>
            <a:r>
              <a:rPr lang="en-US" altLang="zh-CN" dirty="0" smtClean="0">
                <a:solidFill>
                  <a:srgbClr val="000000"/>
                </a:solidFill>
                <a:latin typeface="Microsoft YaHei" charset="-122"/>
                <a:ea typeface="Microsoft YaHei" charset="-122"/>
                <a:cs typeface="Microsoft YaHei" charset="-122"/>
              </a:rPr>
              <a:t>1.</a:t>
            </a:r>
            <a:r>
              <a:rPr lang="zh-CN" altLang="en-US" dirty="0">
                <a:solidFill>
                  <a:srgbClr val="000000"/>
                </a:solidFill>
                <a:latin typeface="Microsoft YaHei" charset="-122"/>
                <a:ea typeface="Microsoft YaHei" charset="-122"/>
                <a:cs typeface="Microsoft YaHei" charset="-122"/>
              </a:rPr>
              <a:t>同步消息：一个对象向另一个对象发出同步消息后，将处于阻塞状态，一直等到另一个对象的回应</a:t>
            </a:r>
            <a:r>
              <a:rPr lang="zh-CN" altLang="en-US" dirty="0" smtClean="0">
                <a:solidFill>
                  <a:srgbClr val="000000"/>
                </a:solidFill>
                <a:latin typeface="Microsoft YaHei" charset="-122"/>
                <a:ea typeface="Microsoft YaHei" charset="-122"/>
                <a:cs typeface="Microsoft YaHei" charset="-122"/>
              </a:rPr>
              <a:t>。</a:t>
            </a:r>
            <a:endParaRPr lang="zh-CN" altLang="en-US" dirty="0">
              <a:solidFill>
                <a:srgbClr val="000000"/>
              </a:solidFill>
              <a:latin typeface="Microsoft YaHei" charset="-122"/>
              <a:ea typeface="Microsoft YaHei" charset="-122"/>
              <a:cs typeface="Microsoft YaHei" charset="-122"/>
            </a:endParaRPr>
          </a:p>
        </p:txBody>
      </p:sp>
      <p:pic>
        <p:nvPicPr>
          <p:cNvPr id="2" name="图片 1"/>
          <p:cNvPicPr>
            <a:picLocks noChangeAspect="1"/>
          </p:cNvPicPr>
          <p:nvPr/>
        </p:nvPicPr>
        <p:blipFill>
          <a:blip r:embed="rId2"/>
          <a:stretch>
            <a:fillRect/>
          </a:stretch>
        </p:blipFill>
        <p:spPr>
          <a:xfrm>
            <a:off x="2513013" y="3303938"/>
            <a:ext cx="2590800" cy="431800"/>
          </a:xfrm>
          <a:prstGeom prst="rect">
            <a:avLst/>
          </a:prstGeom>
        </p:spPr>
      </p:pic>
      <p:sp>
        <p:nvSpPr>
          <p:cNvPr id="12" name="矩形 11"/>
          <p:cNvSpPr/>
          <p:nvPr/>
        </p:nvSpPr>
        <p:spPr>
          <a:xfrm>
            <a:off x="2513013" y="3974421"/>
            <a:ext cx="7901848" cy="874407"/>
          </a:xfrm>
          <a:prstGeom prst="rect">
            <a:avLst/>
          </a:prstGeom>
        </p:spPr>
        <p:txBody>
          <a:bodyPr wrap="square">
            <a:spAutoFit/>
          </a:bodyPr>
          <a:lstStyle/>
          <a:p>
            <a:pPr algn="just">
              <a:lnSpc>
                <a:spcPct val="150000"/>
              </a:lnSpc>
            </a:pPr>
            <a:r>
              <a:rPr lang="en-US" altLang="zh-CN" dirty="0">
                <a:solidFill>
                  <a:srgbClr val="000000"/>
                </a:solidFill>
                <a:latin typeface="Microsoft YaHei" charset="-122"/>
                <a:ea typeface="Microsoft YaHei" charset="-122"/>
                <a:cs typeface="Microsoft YaHei" charset="-122"/>
              </a:rPr>
              <a:t>2.</a:t>
            </a:r>
            <a:r>
              <a:rPr lang="zh-CN" altLang="en-US" dirty="0">
                <a:solidFill>
                  <a:srgbClr val="000000"/>
                </a:solidFill>
                <a:latin typeface="Microsoft YaHei" charset="-122"/>
                <a:ea typeface="Microsoft YaHei" charset="-122"/>
                <a:cs typeface="Microsoft YaHei" charset="-122"/>
              </a:rPr>
              <a:t>异步消息：一个对象向另一个对象发出异步消息后，这个对象可以进行其他的操作，不需要等到另一个对象的响应</a:t>
            </a:r>
            <a:r>
              <a:rPr lang="zh-CN" altLang="en-US" dirty="0" smtClean="0">
                <a:solidFill>
                  <a:srgbClr val="000000"/>
                </a:solidFill>
                <a:latin typeface="Microsoft YaHei" charset="-122"/>
                <a:ea typeface="Microsoft YaHei" charset="-122"/>
                <a:cs typeface="Microsoft YaHei" charset="-122"/>
              </a:rPr>
              <a:t>。</a:t>
            </a:r>
            <a:endParaRPr lang="zh-CN" altLang="en-US" dirty="0">
              <a:solidFill>
                <a:srgbClr val="000000"/>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487613" y="5396003"/>
            <a:ext cx="2616200" cy="406400"/>
          </a:xfrm>
          <a:prstGeom prst="rect">
            <a:avLst/>
          </a:prstGeom>
        </p:spPr>
      </p:pic>
    </p:spTree>
    <p:extLst>
      <p:ext uri="{BB962C8B-B14F-4D97-AF65-F5344CB8AC3E}">
        <p14:creationId xmlns:p14="http://schemas.microsoft.com/office/powerpoint/2010/main" val="65924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消息</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2513013" y="2117859"/>
            <a:ext cx="7901848" cy="458908"/>
          </a:xfrm>
          <a:prstGeom prst="rect">
            <a:avLst/>
          </a:prstGeom>
        </p:spPr>
        <p:txBody>
          <a:bodyPr wrap="square">
            <a:spAutoFit/>
          </a:bodyPr>
          <a:lstStyle/>
          <a:p>
            <a:pPr algn="just">
              <a:lnSpc>
                <a:spcPct val="150000"/>
              </a:lnSpc>
            </a:pPr>
            <a:r>
              <a:rPr lang="en-US" altLang="zh-CN" dirty="0" smtClean="0">
                <a:solidFill>
                  <a:srgbClr val="000000"/>
                </a:solidFill>
                <a:latin typeface="Microsoft YaHei" charset="-122"/>
                <a:ea typeface="Microsoft YaHei" charset="-122"/>
                <a:cs typeface="Microsoft YaHei" charset="-122"/>
              </a:rPr>
              <a:t>3.</a:t>
            </a:r>
            <a:r>
              <a:rPr lang="zh-CN" altLang="en-US" dirty="0" smtClean="0">
                <a:solidFill>
                  <a:srgbClr val="000000"/>
                </a:solidFill>
                <a:latin typeface="Microsoft YaHei" charset="-122"/>
                <a:ea typeface="Microsoft YaHei" charset="-122"/>
                <a:cs typeface="Microsoft YaHei" charset="-122"/>
              </a:rPr>
              <a:t>返回</a:t>
            </a:r>
            <a:r>
              <a:rPr lang="zh-CN" altLang="en-US" dirty="0">
                <a:solidFill>
                  <a:srgbClr val="000000"/>
                </a:solidFill>
                <a:latin typeface="Microsoft YaHei" charset="-122"/>
                <a:ea typeface="Microsoft YaHei" charset="-122"/>
                <a:cs typeface="Microsoft YaHei" charset="-122"/>
              </a:rPr>
              <a:t>消息：同步消息的返回消息</a:t>
            </a:r>
          </a:p>
        </p:txBody>
      </p:sp>
      <p:sp>
        <p:nvSpPr>
          <p:cNvPr id="12" name="矩形 11"/>
          <p:cNvSpPr/>
          <p:nvPr/>
        </p:nvSpPr>
        <p:spPr>
          <a:xfrm>
            <a:off x="2513013" y="3974421"/>
            <a:ext cx="7901848" cy="458908"/>
          </a:xfrm>
          <a:prstGeom prst="rect">
            <a:avLst/>
          </a:prstGeom>
        </p:spPr>
        <p:txBody>
          <a:bodyPr wrap="square">
            <a:spAutoFit/>
          </a:bodyPr>
          <a:lstStyle/>
          <a:p>
            <a:pPr algn="just">
              <a:lnSpc>
                <a:spcPct val="150000"/>
              </a:lnSpc>
            </a:pPr>
            <a:r>
              <a:rPr lang="en-US" altLang="zh-CN" dirty="0">
                <a:solidFill>
                  <a:srgbClr val="000000"/>
                </a:solidFill>
                <a:latin typeface="Microsoft YaHei" charset="-122"/>
                <a:ea typeface="Microsoft YaHei" charset="-122"/>
                <a:cs typeface="Microsoft YaHei" charset="-122"/>
              </a:rPr>
              <a:t>4.</a:t>
            </a:r>
            <a:r>
              <a:rPr lang="zh-CN" altLang="en-US" dirty="0">
                <a:solidFill>
                  <a:srgbClr val="000000"/>
                </a:solidFill>
                <a:latin typeface="Microsoft YaHei" charset="-122"/>
                <a:ea typeface="Microsoft YaHei" charset="-122"/>
                <a:cs typeface="Microsoft YaHei" charset="-122"/>
              </a:rPr>
              <a:t>自关联消息：用来描述对象内部函数的互相调用</a:t>
            </a:r>
            <a:r>
              <a:rPr lang="zh-CN" altLang="en-US" dirty="0" smtClean="0">
                <a:solidFill>
                  <a:srgbClr val="000000"/>
                </a:solidFill>
                <a:latin typeface="Microsoft YaHei" charset="-122"/>
                <a:ea typeface="Microsoft YaHei" charset="-122"/>
                <a:cs typeface="Microsoft YaHei" charset="-122"/>
              </a:rPr>
              <a:t>。</a:t>
            </a:r>
            <a:endParaRPr lang="zh-CN" altLang="en-US" dirty="0">
              <a:solidFill>
                <a:srgbClr val="000000"/>
              </a:solidFill>
              <a:latin typeface="Microsoft YaHei" charset="-122"/>
              <a:ea typeface="Microsoft YaHei" charset="-122"/>
              <a:cs typeface="Microsoft YaHei" charset="-122"/>
            </a:endParaRPr>
          </a:p>
        </p:txBody>
      </p:sp>
      <p:pic>
        <p:nvPicPr>
          <p:cNvPr id="4" name="图片 3"/>
          <p:cNvPicPr>
            <a:picLocks noChangeAspect="1"/>
          </p:cNvPicPr>
          <p:nvPr/>
        </p:nvPicPr>
        <p:blipFill>
          <a:blip r:embed="rId2"/>
          <a:stretch>
            <a:fillRect/>
          </a:stretch>
        </p:blipFill>
        <p:spPr>
          <a:xfrm>
            <a:off x="2513013" y="3002833"/>
            <a:ext cx="2298700" cy="558800"/>
          </a:xfrm>
          <a:prstGeom prst="rect">
            <a:avLst/>
          </a:prstGeom>
        </p:spPr>
      </p:pic>
      <p:pic>
        <p:nvPicPr>
          <p:cNvPr id="5" name="图片 4"/>
          <p:cNvPicPr>
            <a:picLocks noChangeAspect="1"/>
          </p:cNvPicPr>
          <p:nvPr/>
        </p:nvPicPr>
        <p:blipFill>
          <a:blip r:embed="rId3"/>
          <a:stretch>
            <a:fillRect/>
          </a:stretch>
        </p:blipFill>
        <p:spPr>
          <a:xfrm>
            <a:off x="2513013" y="4846117"/>
            <a:ext cx="1231900" cy="1663700"/>
          </a:xfrm>
          <a:prstGeom prst="rect">
            <a:avLst/>
          </a:prstGeom>
        </p:spPr>
      </p:pic>
    </p:spTree>
    <p:extLst>
      <p:ext uri="{BB962C8B-B14F-4D97-AF65-F5344CB8AC3E}">
        <p14:creationId xmlns:p14="http://schemas.microsoft.com/office/powerpoint/2010/main" val="7546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2"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smtClean="0">
                <a:solidFill>
                  <a:srgbClr val="F06E54"/>
                </a:solidFill>
                <a:latin typeface="Microsoft YaHei" charset="-122"/>
                <a:ea typeface="Microsoft YaHei" charset="-122"/>
                <a:cs typeface="Microsoft YaHei" charset="-122"/>
              </a:rPr>
              <a:t>约束</a:t>
            </a:r>
            <a:endParaRPr lang="zh-CN" altLang="en-US" sz="2800" b="1" dirty="0">
              <a:solidFill>
                <a:srgbClr val="F06E54"/>
              </a:solidFill>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1261269" y="1796118"/>
            <a:ext cx="5263517" cy="3416320"/>
          </a:xfrm>
          <a:prstGeom prst="rect">
            <a:avLst/>
          </a:prstGeom>
        </p:spPr>
        <p:txBody>
          <a:bodyPr wrap="square">
            <a:spAutoFit/>
          </a:bodyPr>
          <a:lstStyle/>
          <a:p>
            <a:pPr>
              <a:lnSpc>
                <a:spcPct val="150000"/>
              </a:lnSpc>
            </a:pPr>
            <a:r>
              <a:rPr lang="zh-CN" altLang="en-US" dirty="0">
                <a:solidFill>
                  <a:srgbClr val="000000"/>
                </a:solidFill>
                <a:latin typeface="Microsoft YaHei" charset="-122"/>
                <a:ea typeface="Microsoft YaHei" charset="-122"/>
                <a:cs typeface="Microsoft YaHei" charset="-122"/>
              </a:rPr>
              <a:t>当为对象的交互建模时，有时需要在某种条件满足时消息才会传递给对象。约束在</a:t>
            </a:r>
            <a:r>
              <a:rPr lang="en-US" altLang="zh-CN" dirty="0">
                <a:solidFill>
                  <a:srgbClr val="000000"/>
                </a:solidFill>
                <a:latin typeface="Microsoft YaHei" charset="-122"/>
                <a:ea typeface="Microsoft YaHei" charset="-122"/>
                <a:cs typeface="Microsoft YaHei" charset="-122"/>
              </a:rPr>
              <a:t>UML</a:t>
            </a:r>
            <a:r>
              <a:rPr lang="zh-CN" altLang="en-US" dirty="0">
                <a:solidFill>
                  <a:srgbClr val="000000"/>
                </a:solidFill>
                <a:latin typeface="Microsoft YaHei" charset="-122"/>
                <a:ea typeface="Microsoft YaHei" charset="-122"/>
                <a:cs typeface="Microsoft YaHei" charset="-122"/>
              </a:rPr>
              <a:t>图中用作控制流。一个约束只能被分配到一个单一消息。</a:t>
            </a:r>
            <a:r>
              <a:rPr lang="en-US" altLang="zh-CN" dirty="0" smtClean="0">
                <a:solidFill>
                  <a:srgbClr val="000000"/>
                </a:solidFill>
                <a:latin typeface="Microsoft YaHei" charset="-122"/>
                <a:ea typeface="Microsoft YaHei" charset="-122"/>
                <a:cs typeface="Microsoft YaHei" charset="-122"/>
              </a:rPr>
              <a:t>UML</a:t>
            </a:r>
            <a:r>
              <a:rPr lang="zh-CN" altLang="en-US" dirty="0" smtClean="0">
                <a:solidFill>
                  <a:srgbClr val="000000"/>
                </a:solidFill>
                <a:latin typeface="Microsoft YaHei" charset="-122"/>
                <a:ea typeface="Microsoft YaHei" charset="-122"/>
                <a:cs typeface="Microsoft YaHei" charset="-122"/>
              </a:rPr>
              <a:t> </a:t>
            </a:r>
            <a:r>
              <a:rPr lang="en-US" altLang="zh-CN" dirty="0" smtClean="0">
                <a:solidFill>
                  <a:srgbClr val="000000"/>
                </a:solidFill>
                <a:latin typeface="Microsoft YaHei" charset="-122"/>
                <a:ea typeface="Microsoft YaHei" charset="-122"/>
                <a:cs typeface="Microsoft YaHei" charset="-122"/>
              </a:rPr>
              <a:t>1.x</a:t>
            </a:r>
            <a:r>
              <a:rPr lang="zh-CN" altLang="en-US" dirty="0" smtClean="0">
                <a:solidFill>
                  <a:srgbClr val="000000"/>
                </a:solidFill>
                <a:latin typeface="Microsoft YaHei" charset="-122"/>
                <a:ea typeface="Microsoft YaHei" charset="-122"/>
                <a:cs typeface="Microsoft YaHei" charset="-122"/>
              </a:rPr>
              <a:t>中，为了</a:t>
            </a:r>
            <a:r>
              <a:rPr lang="zh-CN" altLang="en-US" dirty="0">
                <a:solidFill>
                  <a:srgbClr val="000000"/>
                </a:solidFill>
                <a:latin typeface="Microsoft YaHei" charset="-122"/>
                <a:ea typeface="Microsoft YaHei" charset="-122"/>
                <a:cs typeface="Microsoft YaHei" charset="-122"/>
              </a:rPr>
              <a:t>实现约朿条件，需要在消息名前加人约束条件，并放</a:t>
            </a:r>
            <a:r>
              <a:rPr lang="zh-CN" altLang="en-US" dirty="0" smtClean="0">
                <a:solidFill>
                  <a:srgbClr val="000000"/>
                </a:solidFill>
                <a:latin typeface="Microsoft YaHei" charset="-122"/>
                <a:ea typeface="Microsoft YaHei" charset="-122"/>
                <a:cs typeface="Microsoft YaHei" charset="-122"/>
              </a:rPr>
              <a:t>于</a:t>
            </a:r>
            <a:r>
              <a:rPr lang="zh-CN" altLang="en-US" dirty="0">
                <a:solidFill>
                  <a:srgbClr val="000000"/>
                </a:solidFill>
                <a:latin typeface="Microsoft YaHei" charset="-122"/>
                <a:ea typeface="Microsoft YaHei" charset="-122"/>
                <a:cs typeface="Microsoft YaHei" charset="-122"/>
              </a:rPr>
              <a:t>“</a:t>
            </a:r>
            <a:r>
              <a:rPr lang="en-US" altLang="zh-CN" dirty="0" smtClean="0">
                <a:solidFill>
                  <a:srgbClr val="000000"/>
                </a:solidFill>
                <a:latin typeface="Microsoft YaHei" charset="-122"/>
                <a:ea typeface="Microsoft YaHei" charset="-122"/>
                <a:cs typeface="Microsoft YaHei" charset="-122"/>
              </a:rPr>
              <a:t>[ ] </a:t>
            </a:r>
            <a:r>
              <a:rPr lang="zh-CN" altLang="en-US" dirty="0" smtClean="0">
                <a:solidFill>
                  <a:srgbClr val="000000"/>
                </a:solidFill>
                <a:latin typeface="Microsoft YaHei" charset="-122"/>
                <a:ea typeface="Microsoft YaHei" charset="-122"/>
                <a:cs typeface="Microsoft YaHei" charset="-122"/>
              </a:rPr>
              <a:t>”中</a:t>
            </a:r>
            <a:r>
              <a:rPr lang="zh-CN" altLang="en-US" dirty="0">
                <a:solidFill>
                  <a:srgbClr val="000000"/>
                </a:solidFill>
                <a:latin typeface="Microsoft YaHei" charset="-122"/>
                <a:ea typeface="Microsoft YaHei" charset="-122"/>
                <a:cs typeface="Microsoft YaHei" charset="-122"/>
              </a:rPr>
              <a:t>。约束条件用于描述</a:t>
            </a:r>
            <a:r>
              <a:rPr lang="zh-CN" altLang="en-US" dirty="0" smtClean="0">
                <a:solidFill>
                  <a:srgbClr val="000000"/>
                </a:solidFill>
                <a:latin typeface="Microsoft YaHei" charset="-122"/>
                <a:ea typeface="Microsoft YaHei" charset="-122"/>
                <a:cs typeface="Microsoft YaHei" charset="-122"/>
              </a:rPr>
              <a:t>代码中</a:t>
            </a:r>
            <a:r>
              <a:rPr lang="en-US" altLang="zh-CN" dirty="0" smtClean="0">
                <a:solidFill>
                  <a:srgbClr val="000000"/>
                </a:solidFill>
                <a:latin typeface="Microsoft YaHei" charset="-122"/>
                <a:ea typeface="Microsoft YaHei" charset="-122"/>
                <a:cs typeface="Microsoft YaHei" charset="-122"/>
              </a:rPr>
              <a:t>if</a:t>
            </a:r>
            <a:r>
              <a:rPr lang="zh-CN" altLang="en-US" dirty="0">
                <a:solidFill>
                  <a:srgbClr val="000000"/>
                </a:solidFill>
                <a:latin typeface="Microsoft YaHei" charset="-122"/>
                <a:ea typeface="Microsoft YaHei" charset="-122"/>
                <a:cs typeface="Microsoft YaHei" charset="-122"/>
              </a:rPr>
              <a:t>语句结构</a:t>
            </a:r>
            <a:r>
              <a:rPr lang="zh-CN" altLang="en-US" dirty="0" smtClean="0">
                <a:solidFill>
                  <a:srgbClr val="000000"/>
                </a:solidFill>
                <a:latin typeface="Microsoft YaHei" charset="-122"/>
                <a:ea typeface="Microsoft YaHei" charset="-122"/>
                <a:cs typeface="Microsoft YaHei" charset="-122"/>
              </a:rPr>
              <a:t>。</a:t>
            </a:r>
            <a:endParaRPr lang="en-US" altLang="zh-CN" dirty="0" smtClean="0">
              <a:solidFill>
                <a:srgbClr val="000000"/>
              </a:solidFill>
              <a:latin typeface="Microsoft YaHei" charset="-122"/>
              <a:ea typeface="Microsoft YaHei" charset="-122"/>
              <a:cs typeface="Microsoft YaHei" charset="-122"/>
            </a:endParaRPr>
          </a:p>
          <a:p>
            <a:pPr>
              <a:lnSpc>
                <a:spcPct val="150000"/>
              </a:lnSpc>
            </a:pPr>
            <a:r>
              <a:rPr lang="zh-CN" altLang="en-US" dirty="0" smtClean="0">
                <a:solidFill>
                  <a:srgbClr val="000000"/>
                </a:solidFill>
                <a:latin typeface="Microsoft YaHei" charset="-122"/>
                <a:ea typeface="Microsoft YaHei" charset="-122"/>
                <a:cs typeface="Microsoft YaHei" charset="-122"/>
              </a:rPr>
              <a:t>例如</a:t>
            </a:r>
            <a:r>
              <a:rPr lang="zh-CN" altLang="en-US" dirty="0">
                <a:solidFill>
                  <a:srgbClr val="000000"/>
                </a:solidFill>
                <a:latin typeface="Microsoft YaHei" charset="-122"/>
                <a:ea typeface="Microsoft YaHei" charset="-122"/>
                <a:cs typeface="Microsoft YaHei" charset="-122"/>
              </a:rPr>
              <a:t>，若</a:t>
            </a:r>
            <a:r>
              <a:rPr lang="en-US" altLang="zh-CN" dirty="0" smtClean="0">
                <a:solidFill>
                  <a:srgbClr val="000000"/>
                </a:solidFill>
                <a:latin typeface="Microsoft YaHei" charset="-122"/>
                <a:ea typeface="Microsoft YaHei" charset="-122"/>
                <a:cs typeface="Microsoft YaHei" charset="-122"/>
              </a:rPr>
              <a:t>b=1</a:t>
            </a:r>
            <a:r>
              <a:rPr lang="zh-CN" altLang="en-US" dirty="0">
                <a:solidFill>
                  <a:srgbClr val="000000"/>
                </a:solidFill>
                <a:latin typeface="Microsoft YaHei" charset="-122"/>
                <a:ea typeface="Microsoft YaHei" charset="-122"/>
                <a:cs typeface="Microsoft YaHei" charset="-122"/>
              </a:rPr>
              <a:t>调用类</a:t>
            </a:r>
            <a:r>
              <a:rPr lang="en-US" altLang="zh-CN" dirty="0" smtClean="0">
                <a:solidFill>
                  <a:srgbClr val="000000"/>
                </a:solidFill>
                <a:latin typeface="Microsoft YaHei" charset="-122"/>
                <a:ea typeface="Microsoft YaHei" charset="-122"/>
                <a:cs typeface="Microsoft YaHei" charset="-122"/>
              </a:rPr>
              <a:t>Object2</a:t>
            </a:r>
            <a:r>
              <a:rPr lang="zh-CN" altLang="en-US" dirty="0" smtClean="0">
                <a:solidFill>
                  <a:srgbClr val="000000"/>
                </a:solidFill>
                <a:latin typeface="Microsoft YaHei" charset="-122"/>
                <a:ea typeface="Microsoft YaHei" charset="-122"/>
                <a:cs typeface="Microsoft YaHei" charset="-122"/>
              </a:rPr>
              <a:t>的消息方法；若</a:t>
            </a:r>
            <a:r>
              <a:rPr lang="en-US" altLang="zh-CN" dirty="0" smtClean="0">
                <a:solidFill>
                  <a:srgbClr val="000000"/>
                </a:solidFill>
                <a:latin typeface="Microsoft YaHei" charset="-122"/>
                <a:ea typeface="Microsoft YaHei" charset="-122"/>
                <a:cs typeface="Microsoft YaHei" charset="-122"/>
              </a:rPr>
              <a:t>b=2</a:t>
            </a:r>
            <a:r>
              <a:rPr lang="zh-CN" altLang="en-US" dirty="0">
                <a:solidFill>
                  <a:srgbClr val="000000"/>
                </a:solidFill>
                <a:latin typeface="Microsoft YaHei" charset="-122"/>
                <a:ea typeface="Microsoft YaHei" charset="-122"/>
                <a:cs typeface="Microsoft YaHei" charset="-122"/>
              </a:rPr>
              <a:t>则调用类</a:t>
            </a:r>
            <a:r>
              <a:rPr lang="en-US" altLang="zh-CN" dirty="0">
                <a:solidFill>
                  <a:srgbClr val="000000"/>
                </a:solidFill>
                <a:latin typeface="Microsoft YaHei" charset="-122"/>
                <a:ea typeface="Microsoft YaHei" charset="-122"/>
                <a:cs typeface="Microsoft YaHei" charset="-122"/>
              </a:rPr>
              <a:t>Object3</a:t>
            </a:r>
            <a:r>
              <a:rPr lang="zh-CN" altLang="en-US" dirty="0" smtClean="0">
                <a:solidFill>
                  <a:srgbClr val="000000"/>
                </a:solidFill>
                <a:latin typeface="Microsoft YaHei" charset="-122"/>
                <a:ea typeface="Microsoft YaHei" charset="-122"/>
                <a:cs typeface="Microsoft YaHei" charset="-122"/>
              </a:rPr>
              <a:t>的消息</a:t>
            </a:r>
            <a:r>
              <a:rPr lang="en-US" altLang="zh-CN" dirty="0" smtClean="0">
                <a:solidFill>
                  <a:srgbClr val="000000"/>
                </a:solidFill>
                <a:latin typeface="Microsoft YaHei" charset="-122"/>
                <a:ea typeface="Microsoft YaHei" charset="-122"/>
                <a:cs typeface="Microsoft YaHei" charset="-122"/>
              </a:rPr>
              <a:t>2</a:t>
            </a:r>
            <a:r>
              <a:rPr lang="zh-CN" altLang="en-US" dirty="0">
                <a:solidFill>
                  <a:srgbClr val="000000"/>
                </a:solidFill>
                <a:latin typeface="Microsoft YaHei" charset="-122"/>
                <a:ea typeface="Microsoft YaHei" charset="-122"/>
                <a:cs typeface="Microsoft YaHei" charset="-122"/>
              </a:rPr>
              <a:t>方法，</a:t>
            </a:r>
            <a:r>
              <a:rPr lang="zh-CN" altLang="en-US" dirty="0" smtClean="0">
                <a:solidFill>
                  <a:srgbClr val="000000"/>
                </a:solidFill>
                <a:latin typeface="Microsoft YaHei" charset="-122"/>
                <a:ea typeface="Microsoft YaHei" charset="-122"/>
                <a:cs typeface="Microsoft YaHei" charset="-122"/>
              </a:rPr>
              <a:t>如右图所</a:t>
            </a:r>
            <a:r>
              <a:rPr lang="zh-CN" altLang="en-US" dirty="0">
                <a:solidFill>
                  <a:srgbClr val="000000"/>
                </a:solidFill>
                <a:latin typeface="Microsoft YaHei" charset="-122"/>
                <a:ea typeface="Microsoft YaHei" charset="-122"/>
                <a:cs typeface="Microsoft YaHei" charset="-122"/>
              </a:rPr>
              <a:t>示。</a:t>
            </a:r>
            <a:endParaRPr lang="zh-CN" altLang="en-US" dirty="0">
              <a:solidFill>
                <a:srgbClr val="000000"/>
              </a:solidFill>
              <a:effectLst/>
              <a:latin typeface="Microsoft YaHei" charset="-122"/>
              <a:ea typeface="Microsoft YaHei" charset="-122"/>
              <a:cs typeface="Microsoft YaHei"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786" y="2319338"/>
            <a:ext cx="5139110" cy="3077920"/>
          </a:xfrm>
          <a:prstGeom prst="rect">
            <a:avLst/>
          </a:prstGeom>
        </p:spPr>
      </p:pic>
    </p:spTree>
    <p:extLst>
      <p:ext uri="{BB962C8B-B14F-4D97-AF65-F5344CB8AC3E}">
        <p14:creationId xmlns:p14="http://schemas.microsoft.com/office/powerpoint/2010/main" val="70422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5"/>
            <a:ext cx="4005189" cy="4041775"/>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78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系统被看作是一个提供用例的黑盒子，内部如何工作、用例如何实现对于建立用例模型来说都是不重要的</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。代表</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系统的方框的边线表示系统的边界，用于划定系统的功能范围，定义了系统所具有的功能。描述该系统功能的用例置于方框内，代表外部实体的行为者置于方框外。</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1.</a:t>
            </a:r>
            <a:r>
              <a:rPr lang="zh-CN" altLang="en-US" sz="2000" b="1" dirty="0" smtClean="0">
                <a:solidFill>
                  <a:prstClr val="white"/>
                </a:solidFill>
                <a:latin typeface="Arial" panose="020B0604020202020204" pitchFamily="34" charset="0"/>
                <a:ea typeface="微软雅黑" panose="020B0503020204020204" pitchFamily="34" charset="-122"/>
              </a:rPr>
              <a:t>系统</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588" y="1339167"/>
            <a:ext cx="4892766" cy="4440026"/>
          </a:xfrm>
          <a:prstGeom prst="rect">
            <a:avLst/>
          </a:prstGeom>
        </p:spPr>
      </p:pic>
      <p:sp>
        <p:nvSpPr>
          <p:cNvPr id="4" name="框架 3"/>
          <p:cNvSpPr/>
          <p:nvPr/>
        </p:nvSpPr>
        <p:spPr>
          <a:xfrm>
            <a:off x="9269327" y="1596383"/>
            <a:ext cx="1908313" cy="597245"/>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50030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smtClean="0">
                    <a:solidFill>
                      <a:srgbClr val="F77258"/>
                    </a:solidFill>
                    <a:latin typeface="微软雅黑" panose="020B0503020204020204" pitchFamily="34" charset="-122"/>
                    <a:ea typeface="微软雅黑" panose="020B0503020204020204" pitchFamily="34" charset="-122"/>
                  </a:rPr>
                  <a:t>通信图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noProof="0" dirty="0" smtClean="0">
                  <a:solidFill>
                    <a:srgbClr val="353A3E"/>
                  </a:solidFill>
                  <a:latin typeface="微软雅黑" panose="020B0503020204020204" pitchFamily="34" charset="-122"/>
                  <a:ea typeface="微软雅黑" panose="020B0503020204020204" pitchFamily="34" charset="-122"/>
                </a:rPr>
                <a:t>COLLABORATION</a:t>
              </a: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088965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通信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1"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什么是通信图？</a:t>
            </a:r>
            <a:endParaRPr lang="zh-CN" altLang="en-US" sz="2800" b="1" dirty="0">
              <a:solidFill>
                <a:srgbClr val="F06E54"/>
              </a:solidFill>
              <a:latin typeface="Microsoft YaHei" charset="-122"/>
              <a:ea typeface="Microsoft YaHei" charset="-122"/>
              <a:cs typeface="Microsoft YaHei" charset="-122"/>
            </a:endParaRPr>
          </a:p>
        </p:txBody>
      </p:sp>
      <p:sp>
        <p:nvSpPr>
          <p:cNvPr id="12" name="矩形 11"/>
          <p:cNvSpPr/>
          <p:nvPr/>
        </p:nvSpPr>
        <p:spPr>
          <a:xfrm>
            <a:off x="3464241" y="2321898"/>
            <a:ext cx="5263517" cy="2951898"/>
          </a:xfrm>
          <a:prstGeom prst="rect">
            <a:avLst/>
          </a:prstGeom>
        </p:spPr>
        <p:txBody>
          <a:bodyPr wrap="square">
            <a:spAutoFit/>
          </a:bodyPr>
          <a:lstStyle/>
          <a:p>
            <a:pPr>
              <a:lnSpc>
                <a:spcPct val="150000"/>
              </a:lnSpc>
            </a:pPr>
            <a:r>
              <a:rPr lang="zh-CN" altLang="en-US" dirty="0" smtClean="0">
                <a:solidFill>
                  <a:srgbClr val="000000"/>
                </a:solidFill>
                <a:latin typeface="Microsoft YaHei" charset="-122"/>
                <a:ea typeface="Microsoft YaHei" charset="-122"/>
                <a:cs typeface="Microsoft YaHei" charset="-122"/>
              </a:rPr>
              <a:t>通信图，也称为协作图，强调</a:t>
            </a:r>
            <a:r>
              <a:rPr lang="zh-CN" altLang="en-US" dirty="0">
                <a:solidFill>
                  <a:srgbClr val="000000"/>
                </a:solidFill>
                <a:latin typeface="Microsoft YaHei" charset="-122"/>
                <a:ea typeface="Microsoft YaHei" charset="-122"/>
                <a:cs typeface="Microsoft YaHei" charset="-122"/>
              </a:rPr>
              <a:t>的是发送和接收消息的对象之间的组织结构。一个</a:t>
            </a:r>
            <a:r>
              <a:rPr lang="en-US" altLang="zh-CN" dirty="0" smtClean="0">
                <a:solidFill>
                  <a:srgbClr val="000000"/>
                </a:solidFill>
                <a:latin typeface="Microsoft YaHei" charset="-122"/>
                <a:ea typeface="Microsoft YaHei" charset="-122"/>
                <a:cs typeface="Microsoft YaHei" charset="-122"/>
              </a:rPr>
              <a:t>UML</a:t>
            </a:r>
            <a:r>
              <a:rPr lang="zh-CN" altLang="en-US" dirty="0">
                <a:solidFill>
                  <a:srgbClr val="000000"/>
                </a:solidFill>
                <a:latin typeface="Microsoft YaHei" charset="-122"/>
                <a:ea typeface="Microsoft YaHei" charset="-122"/>
                <a:cs typeface="Microsoft YaHei" charset="-122"/>
              </a:rPr>
              <a:t>通信图</a:t>
            </a:r>
            <a:r>
              <a:rPr lang="zh-CN" altLang="en-US" dirty="0" smtClean="0">
                <a:solidFill>
                  <a:srgbClr val="000000"/>
                </a:solidFill>
                <a:latin typeface="Microsoft YaHei" charset="-122"/>
                <a:ea typeface="Microsoft YaHei" charset="-122"/>
                <a:cs typeface="Microsoft YaHei" charset="-122"/>
              </a:rPr>
              <a:t>显示</a:t>
            </a:r>
            <a:r>
              <a:rPr lang="zh-CN" altLang="en-US" dirty="0">
                <a:solidFill>
                  <a:srgbClr val="000000"/>
                </a:solidFill>
                <a:latin typeface="Microsoft YaHei" charset="-122"/>
                <a:ea typeface="Microsoft YaHei" charset="-122"/>
                <a:cs typeface="Microsoft YaHei" charset="-122"/>
              </a:rPr>
              <a:t>了一系列的对象和在这些对象之间的联系以及对象间发送和接收的消息。对象通常是命名或匿名的类的实例，也可以代表其他事物的实例，例如协作、组件和节点。使用</a:t>
            </a:r>
            <a:r>
              <a:rPr lang="en-US" altLang="zh-CN" dirty="0" smtClean="0">
                <a:solidFill>
                  <a:srgbClr val="000000"/>
                </a:solidFill>
                <a:latin typeface="Microsoft YaHei" charset="-122"/>
                <a:ea typeface="Microsoft YaHei" charset="-122"/>
                <a:cs typeface="Microsoft YaHei" charset="-122"/>
              </a:rPr>
              <a:t>UML</a:t>
            </a:r>
            <a:r>
              <a:rPr lang="zh-CN" altLang="en-US" dirty="0">
                <a:solidFill>
                  <a:srgbClr val="000000"/>
                </a:solidFill>
                <a:latin typeface="Microsoft YaHei" charset="-122"/>
                <a:ea typeface="Microsoft YaHei" charset="-122"/>
                <a:cs typeface="Microsoft YaHei" charset="-122"/>
              </a:rPr>
              <a:t>通信图</a:t>
            </a:r>
            <a:r>
              <a:rPr lang="zh-CN" altLang="en-US" dirty="0" smtClean="0">
                <a:solidFill>
                  <a:srgbClr val="000000"/>
                </a:solidFill>
                <a:latin typeface="Microsoft YaHei" charset="-122"/>
                <a:ea typeface="Microsoft YaHei" charset="-122"/>
                <a:cs typeface="Microsoft YaHei" charset="-122"/>
              </a:rPr>
              <a:t>来说</a:t>
            </a:r>
            <a:r>
              <a:rPr lang="zh-CN" altLang="en-US" dirty="0">
                <a:solidFill>
                  <a:srgbClr val="000000"/>
                </a:solidFill>
                <a:latin typeface="Microsoft YaHei" charset="-122"/>
                <a:ea typeface="Microsoft YaHei" charset="-122"/>
                <a:cs typeface="Microsoft YaHei" charset="-122"/>
              </a:rPr>
              <a:t>明系统的动态情况。</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强调的是参与交互的对象的组织</a:t>
            </a:r>
            <a:r>
              <a:rPr lang="en-US" altLang="zh-CN" dirty="0">
                <a:solidFill>
                  <a:srgbClr val="000000"/>
                </a:solidFill>
                <a:latin typeface="Microsoft YaHei" charset="-122"/>
                <a:ea typeface="Microsoft YaHei" charset="-122"/>
                <a:cs typeface="Microsoft YaHei" charset="-122"/>
              </a:rPr>
              <a:t>)</a:t>
            </a:r>
            <a:r>
              <a:rPr lang="zh-CN" altLang="en-US" dirty="0" smtClean="0">
                <a:solidFill>
                  <a:srgbClr val="000000"/>
                </a:solidFill>
                <a:latin typeface="Microsoft YaHei" charset="-122"/>
                <a:ea typeface="Microsoft YaHei" charset="-122"/>
                <a:cs typeface="Microsoft YaHei" charset="-122"/>
              </a:rPr>
              <a:t>。</a:t>
            </a:r>
            <a:endParaRPr lang="zh-CN" altLang="en-US" dirty="0">
              <a:solidFill>
                <a:srgbClr val="0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7483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通信图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Oval 1"/>
          <p:cNvSpPr/>
          <p:nvPr/>
        </p:nvSpPr>
        <p:spPr>
          <a:xfrm>
            <a:off x="2322195" y="2306955"/>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7" name="Oval 5"/>
          <p:cNvSpPr/>
          <p:nvPr/>
        </p:nvSpPr>
        <p:spPr>
          <a:xfrm>
            <a:off x="2458720" y="2443480"/>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作用</a:t>
            </a:r>
            <a:r>
              <a:rPr kumimoji="0" lang="en-US" altLang="zh-CN"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Arc 6"/>
          <p:cNvSpPr/>
          <p:nvPr/>
        </p:nvSpPr>
        <p:spPr>
          <a:xfrm>
            <a:off x="2393633" y="2378393"/>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9" name="Oval 7"/>
          <p:cNvSpPr/>
          <p:nvPr/>
        </p:nvSpPr>
        <p:spPr>
          <a:xfrm>
            <a:off x="5097145" y="2306955"/>
            <a:ext cx="1828800" cy="18288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8"/>
          <p:cNvSpPr/>
          <p:nvPr/>
        </p:nvSpPr>
        <p:spPr>
          <a:xfrm>
            <a:off x="5233670" y="2443480"/>
            <a:ext cx="1555750" cy="155575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prstClr val="black"/>
                </a:solidFill>
                <a:latin typeface="微软雅黑" panose="020B0503020204020204" pitchFamily="34" charset="-122"/>
                <a:ea typeface="微软雅黑" panose="020B0503020204020204" pitchFamily="34" charset="-122"/>
              </a:rPr>
              <a:t>作用</a:t>
            </a:r>
            <a:r>
              <a:rPr lang="en-US" altLang="zh-CN" sz="2400" b="1" dirty="0" smtClean="0">
                <a:solidFill>
                  <a:prstClr val="black"/>
                </a:solidFill>
                <a:latin typeface="微软雅黑" panose="020B0503020204020204" pitchFamily="34" charset="-122"/>
                <a:ea typeface="微软雅黑" panose="020B0503020204020204" pitchFamily="34" charset="-122"/>
              </a:rPr>
              <a:t>2</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Arc 11"/>
          <p:cNvSpPr/>
          <p:nvPr/>
        </p:nvSpPr>
        <p:spPr>
          <a:xfrm>
            <a:off x="5168583" y="2378393"/>
            <a:ext cx="1685925" cy="1685925"/>
          </a:xfrm>
          <a:prstGeom prst="arc">
            <a:avLst>
              <a:gd name="adj1" fmla="val 16200000"/>
              <a:gd name="adj2" fmla="val 19517212"/>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2" name="Oval 13"/>
          <p:cNvSpPr/>
          <p:nvPr/>
        </p:nvSpPr>
        <p:spPr>
          <a:xfrm>
            <a:off x="7872095" y="2306955"/>
            <a:ext cx="1828800" cy="182880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val 14"/>
          <p:cNvSpPr/>
          <p:nvPr/>
        </p:nvSpPr>
        <p:spPr>
          <a:xfrm>
            <a:off x="8008620" y="2443480"/>
            <a:ext cx="1555750" cy="155575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作用</a:t>
            </a:r>
            <a:r>
              <a:rPr kumimoji="0" lang="en-US" altLang="zh-CN"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Arc 15"/>
          <p:cNvSpPr/>
          <p:nvPr/>
        </p:nvSpPr>
        <p:spPr>
          <a:xfrm>
            <a:off x="7943533" y="2378393"/>
            <a:ext cx="1685925" cy="1685925"/>
          </a:xfrm>
          <a:prstGeom prst="arc">
            <a:avLst>
              <a:gd name="adj1" fmla="val 16200000"/>
              <a:gd name="adj2" fmla="val 12510888"/>
            </a:avLst>
          </a:prstGeom>
          <a:noFill/>
          <a:ln w="127000"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1290" name="矩形 18"/>
          <p:cNvSpPr>
            <a:spLocks noChangeArrowheads="1"/>
          </p:cNvSpPr>
          <p:nvPr/>
        </p:nvSpPr>
        <p:spPr bwMode="auto">
          <a:xfrm>
            <a:off x="2345213" y="4509656"/>
            <a:ext cx="1782763" cy="143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50000"/>
              </a:lnSpc>
              <a:spcBef>
                <a:spcPct val="20000"/>
              </a:spcBef>
              <a:spcAft>
                <a:spcPct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通过描绘对象之间消息的传递情况来反映具体</a:t>
            </a:r>
            <a:r>
              <a:rPr kumimoji="0" lang="zh-CN" altLang="en-US" sz="16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的使用语境的</a:t>
            </a:r>
            <a:r>
              <a:rPr kumimoji="0" lang="zh-CN" altLang="en-US" sz="16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逻辑表达</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4"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通信图的作用</a:t>
            </a:r>
            <a:endParaRPr lang="zh-CN" altLang="en-US" sz="2800" b="1" dirty="0">
              <a:solidFill>
                <a:srgbClr val="F06E54"/>
              </a:solidFill>
              <a:latin typeface="Microsoft YaHei" charset="-122"/>
              <a:ea typeface="Microsoft YaHei" charset="-122"/>
              <a:cs typeface="Microsoft YaHei" charset="-122"/>
            </a:endParaRPr>
          </a:p>
        </p:txBody>
      </p:sp>
      <p:sp>
        <p:nvSpPr>
          <p:cNvPr id="25" name="矩形 18"/>
          <p:cNvSpPr>
            <a:spLocks noChangeArrowheads="1"/>
          </p:cNvSpPr>
          <p:nvPr/>
        </p:nvSpPr>
        <p:spPr bwMode="auto">
          <a:xfrm>
            <a:off x="5204618" y="4504063"/>
            <a:ext cx="1782763" cy="106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50000"/>
              </a:lnSpc>
              <a:spcBef>
                <a:spcPct val="20000"/>
              </a:spcBef>
              <a:spcAft>
                <a:spcPct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显示对象及其交互关系的空间组织结构</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6" name="矩形 18"/>
          <p:cNvSpPr>
            <a:spLocks noChangeArrowheads="1"/>
          </p:cNvSpPr>
          <p:nvPr/>
        </p:nvSpPr>
        <p:spPr bwMode="auto">
          <a:xfrm>
            <a:off x="7895113" y="4497710"/>
            <a:ext cx="17827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50000"/>
              </a:lnSpc>
              <a:spcBef>
                <a:spcPct val="20000"/>
              </a:spcBef>
              <a:spcAft>
                <a:spcPct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表现一个类操作的实现</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58480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anim calcmode="lin" valueType="num">
                                      <p:cBhvr>
                                        <p:cTn id="53" dur="1000" fill="hold"/>
                                        <p:tgtEl>
                                          <p:spTgt spid="24"/>
                                        </p:tgtEl>
                                        <p:attrNameLst>
                                          <p:attrName>ppt_x</p:attrName>
                                        </p:attrNameLst>
                                      </p:cBhvr>
                                      <p:tavLst>
                                        <p:tav tm="0">
                                          <p:val>
                                            <p:strVal val="#ppt_x"/>
                                          </p:val>
                                        </p:tav>
                                        <p:tav tm="100000">
                                          <p:val>
                                            <p:strVal val="#ppt_x"/>
                                          </p:val>
                                        </p:tav>
                                      </p:tavLst>
                                    </p:anim>
                                    <p:anim calcmode="lin" valueType="num">
                                      <p:cBhvr>
                                        <p:cTn id="5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通信图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通信图的基本内容</a:t>
            </a:r>
            <a:endParaRPr lang="zh-CN" altLang="en-US" sz="2800" b="1" dirty="0">
              <a:solidFill>
                <a:srgbClr val="F06E54"/>
              </a:solidFill>
              <a:latin typeface="Microsoft YaHei" charset="-122"/>
              <a:ea typeface="Microsoft YaHei" charset="-122"/>
              <a:cs typeface="Microsoft YaHei" charset="-122"/>
            </a:endParaRPr>
          </a:p>
        </p:txBody>
      </p:sp>
      <p:sp>
        <p:nvSpPr>
          <p:cNvPr id="19" name="Freeform 5"/>
          <p:cNvSpPr/>
          <p:nvPr/>
        </p:nvSpPr>
        <p:spPr bwMode="auto">
          <a:xfrm>
            <a:off x="5999823" y="4515555"/>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5484373" y="2066118"/>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5424985" y="2664084"/>
            <a:ext cx="1900382" cy="595760"/>
            <a:chOff x="4274521" y="2774942"/>
            <a:chExt cx="1900382" cy="602061"/>
          </a:xfrm>
          <a:solidFill>
            <a:srgbClr val="F04077"/>
          </a:solidFill>
        </p:grpSpPr>
        <p:sp>
          <p:nvSpPr>
            <p:cNvPr id="27"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1" name="Group 16"/>
          <p:cNvGrpSpPr/>
          <p:nvPr/>
        </p:nvGrpSpPr>
        <p:grpSpPr>
          <a:xfrm>
            <a:off x="5474133" y="3266144"/>
            <a:ext cx="1802086" cy="597965"/>
            <a:chOff x="4323669" y="3377003"/>
            <a:chExt cx="1802086" cy="597965"/>
          </a:xfrm>
          <a:solidFill>
            <a:srgbClr val="F8D845"/>
          </a:solidFill>
        </p:grpSpPr>
        <p:sp>
          <p:nvSpPr>
            <p:cNvPr id="32"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3"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4" name="Group 8"/>
          <p:cNvGrpSpPr/>
          <p:nvPr/>
        </p:nvGrpSpPr>
        <p:grpSpPr>
          <a:xfrm>
            <a:off x="5791546" y="3864109"/>
            <a:ext cx="1163165" cy="597965"/>
            <a:chOff x="4641082" y="3974968"/>
            <a:chExt cx="1163165" cy="597965"/>
          </a:xfrm>
          <a:solidFill>
            <a:srgbClr val="BF55DB"/>
          </a:solidFill>
        </p:grpSpPr>
        <p:sp>
          <p:nvSpPr>
            <p:cNvPr id="35"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6"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7" name="Oval 29"/>
          <p:cNvSpPr>
            <a:spLocks noChangeAspect="1"/>
          </p:cNvSpPr>
          <p:nvPr/>
        </p:nvSpPr>
        <p:spPr>
          <a:xfrm>
            <a:off x="9074810" y="162630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0"/>
          <p:cNvSpPr>
            <a:spLocks noChangeAspect="1"/>
          </p:cNvSpPr>
          <p:nvPr/>
        </p:nvSpPr>
        <p:spPr>
          <a:xfrm>
            <a:off x="9074810" y="2708980"/>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38"/>
          <p:cNvSpPr>
            <a:spLocks noChangeAspect="1"/>
          </p:cNvSpPr>
          <p:nvPr/>
        </p:nvSpPr>
        <p:spPr>
          <a:xfrm>
            <a:off x="9074810" y="3791655"/>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Oval 42"/>
          <p:cNvSpPr>
            <a:spLocks noChangeAspect="1"/>
          </p:cNvSpPr>
          <p:nvPr/>
        </p:nvSpPr>
        <p:spPr>
          <a:xfrm>
            <a:off x="9074810" y="4874330"/>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1" name="Elbow Connector 9"/>
          <p:cNvCxnSpPr/>
          <p:nvPr/>
        </p:nvCxnSpPr>
        <p:spPr>
          <a:xfrm flipV="1">
            <a:off x="7371423" y="1905705"/>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2"/>
          <p:cNvCxnSpPr/>
          <p:nvPr/>
        </p:nvCxnSpPr>
        <p:spPr>
          <a:xfrm>
            <a:off x="7069798" y="4163130"/>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64"/>
          <p:cNvCxnSpPr/>
          <p:nvPr/>
        </p:nvCxnSpPr>
        <p:spPr>
          <a:xfrm>
            <a:off x="7371423" y="3577343"/>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60"/>
          <p:cNvCxnSpPr/>
          <p:nvPr/>
        </p:nvCxnSpPr>
        <p:spPr>
          <a:xfrm>
            <a:off x="7585735" y="2974093"/>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2264468" y="2720727"/>
            <a:ext cx="2334944" cy="2169825"/>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通信图强调参与一个交互对象的组织，它由以下基本元素组成：活动者、对象、链接和消息。</a:t>
            </a:r>
            <a:endParaRPr lang="zh-CN" altLang="en-US" dirty="0">
              <a:solidFill>
                <a:srgbClr val="000000"/>
              </a:solidFill>
              <a:effectLst/>
              <a:latin typeface="Microsoft YaHei" charset="-122"/>
              <a:ea typeface="Microsoft YaHei" charset="-122"/>
              <a:cs typeface="Microsoft YaHei" charset="-122"/>
            </a:endParaRPr>
          </a:p>
        </p:txBody>
      </p:sp>
      <p:sp>
        <p:nvSpPr>
          <p:cNvPr id="49" name="TextBox 16"/>
          <p:cNvSpPr txBox="1">
            <a:spLocks noChangeArrowheads="1"/>
          </p:cNvSpPr>
          <p:nvPr/>
        </p:nvSpPr>
        <p:spPr bwMode="auto">
          <a:xfrm>
            <a:off x="9887612" y="169756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活动者</a:t>
            </a:r>
            <a:endParaRPr lang="zh-CN" altLang="en-US" sz="2400" dirty="0">
              <a:latin typeface="Microsoft YaHei" charset="-122"/>
              <a:ea typeface="Microsoft YaHei" charset="-122"/>
              <a:cs typeface="Microsoft YaHei" charset="-122"/>
            </a:endParaRPr>
          </a:p>
        </p:txBody>
      </p:sp>
      <p:sp>
        <p:nvSpPr>
          <p:cNvPr id="50" name="TextBox 16"/>
          <p:cNvSpPr txBox="1">
            <a:spLocks noChangeArrowheads="1"/>
          </p:cNvSpPr>
          <p:nvPr/>
        </p:nvSpPr>
        <p:spPr bwMode="auto">
          <a:xfrm>
            <a:off x="9887611" y="2794459"/>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对象</a:t>
            </a:r>
            <a:endParaRPr lang="zh-CN" altLang="en-US" sz="2400" dirty="0">
              <a:latin typeface="Microsoft YaHei" charset="-122"/>
              <a:ea typeface="Microsoft YaHei" charset="-122"/>
              <a:cs typeface="Microsoft YaHei" charset="-122"/>
            </a:endParaRPr>
          </a:p>
        </p:txBody>
      </p:sp>
      <p:sp>
        <p:nvSpPr>
          <p:cNvPr id="51" name="TextBox 16"/>
          <p:cNvSpPr txBox="1">
            <a:spLocks noChangeArrowheads="1"/>
          </p:cNvSpPr>
          <p:nvPr/>
        </p:nvSpPr>
        <p:spPr bwMode="auto">
          <a:xfrm>
            <a:off x="9887611" y="3860953"/>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链接</a:t>
            </a:r>
            <a:endParaRPr lang="zh-CN" altLang="en-US" sz="2400" dirty="0">
              <a:latin typeface="Microsoft YaHei" charset="-122"/>
              <a:ea typeface="Microsoft YaHei" charset="-122"/>
              <a:cs typeface="Microsoft YaHei" charset="-122"/>
            </a:endParaRPr>
          </a:p>
        </p:txBody>
      </p:sp>
      <p:sp>
        <p:nvSpPr>
          <p:cNvPr id="52" name="TextBox 16"/>
          <p:cNvSpPr txBox="1">
            <a:spLocks noChangeArrowheads="1"/>
          </p:cNvSpPr>
          <p:nvPr/>
        </p:nvSpPr>
        <p:spPr bwMode="auto">
          <a:xfrm>
            <a:off x="9887611" y="4957063"/>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消息</a:t>
            </a:r>
            <a:endParaRPr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92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anim calcmode="lin" valueType="num">
                                      <p:cBhvr>
                                        <p:cTn id="35" dur="1000" fill="hold"/>
                                        <p:tgtEl>
                                          <p:spTgt spid="34"/>
                                        </p:tgtEl>
                                        <p:attrNameLst>
                                          <p:attrName>ppt_x</p:attrName>
                                        </p:attrNameLst>
                                      </p:cBhvr>
                                      <p:tavLst>
                                        <p:tav tm="0">
                                          <p:val>
                                            <p:strVal val="#ppt_x"/>
                                          </p:val>
                                        </p:tav>
                                        <p:tav tm="100000">
                                          <p:val>
                                            <p:strVal val="#ppt_x"/>
                                          </p:val>
                                        </p:tav>
                                      </p:tavLst>
                                    </p:anim>
                                    <p:anim calcmode="lin" valueType="num">
                                      <p:cBhvr>
                                        <p:cTn id="36" dur="1000" fill="hold"/>
                                        <p:tgtEl>
                                          <p:spTgt spid="3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1000"/>
                                        <p:tgtEl>
                                          <p:spTgt spid="37"/>
                                        </p:tgtEl>
                                      </p:cBhvr>
                                    </p:animEffect>
                                    <p:anim calcmode="lin" valueType="num">
                                      <p:cBhvr>
                                        <p:cTn id="40" dur="1000" fill="hold"/>
                                        <p:tgtEl>
                                          <p:spTgt spid="37"/>
                                        </p:tgtEl>
                                        <p:attrNameLst>
                                          <p:attrName>ppt_x</p:attrName>
                                        </p:attrNameLst>
                                      </p:cBhvr>
                                      <p:tavLst>
                                        <p:tav tm="0">
                                          <p:val>
                                            <p:strVal val="#ppt_x"/>
                                          </p:val>
                                        </p:tav>
                                        <p:tav tm="100000">
                                          <p:val>
                                            <p:strVal val="#ppt_x"/>
                                          </p:val>
                                        </p:tav>
                                      </p:tavLst>
                                    </p:anim>
                                    <p:anim calcmode="lin" valueType="num">
                                      <p:cBhvr>
                                        <p:cTn id="41" dur="1000" fill="hold"/>
                                        <p:tgtEl>
                                          <p:spTgt spid="3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0"/>
                                        <p:tgtEl>
                                          <p:spTgt spid="38"/>
                                        </p:tgtEl>
                                      </p:cBhvr>
                                    </p:animEffect>
                                    <p:anim calcmode="lin" valueType="num">
                                      <p:cBhvr>
                                        <p:cTn id="45" dur="1000" fill="hold"/>
                                        <p:tgtEl>
                                          <p:spTgt spid="38"/>
                                        </p:tgtEl>
                                        <p:attrNameLst>
                                          <p:attrName>ppt_x</p:attrName>
                                        </p:attrNameLst>
                                      </p:cBhvr>
                                      <p:tavLst>
                                        <p:tav tm="0">
                                          <p:val>
                                            <p:strVal val="#ppt_x"/>
                                          </p:val>
                                        </p:tav>
                                        <p:tav tm="100000">
                                          <p:val>
                                            <p:strVal val="#ppt_x"/>
                                          </p:val>
                                        </p:tav>
                                      </p:tavLst>
                                    </p:anim>
                                    <p:anim calcmode="lin" valueType="num">
                                      <p:cBhvr>
                                        <p:cTn id="46" dur="1000" fill="hold"/>
                                        <p:tgtEl>
                                          <p:spTgt spid="3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1000"/>
                                        <p:tgtEl>
                                          <p:spTgt spid="39"/>
                                        </p:tgtEl>
                                      </p:cBhvr>
                                    </p:animEffect>
                                    <p:anim calcmode="lin" valueType="num">
                                      <p:cBhvr>
                                        <p:cTn id="50" dur="1000" fill="hold"/>
                                        <p:tgtEl>
                                          <p:spTgt spid="39"/>
                                        </p:tgtEl>
                                        <p:attrNameLst>
                                          <p:attrName>ppt_x</p:attrName>
                                        </p:attrNameLst>
                                      </p:cBhvr>
                                      <p:tavLst>
                                        <p:tav tm="0">
                                          <p:val>
                                            <p:strVal val="#ppt_x"/>
                                          </p:val>
                                        </p:tav>
                                        <p:tav tm="100000">
                                          <p:val>
                                            <p:strVal val="#ppt_x"/>
                                          </p:val>
                                        </p:tav>
                                      </p:tavLst>
                                    </p:anim>
                                    <p:anim calcmode="lin" valueType="num">
                                      <p:cBhvr>
                                        <p:cTn id="51" dur="1000" fill="hold"/>
                                        <p:tgtEl>
                                          <p:spTgt spid="3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1000"/>
                                        <p:tgtEl>
                                          <p:spTgt spid="40"/>
                                        </p:tgtEl>
                                      </p:cBhvr>
                                    </p:animEffect>
                                    <p:anim calcmode="lin" valueType="num">
                                      <p:cBhvr>
                                        <p:cTn id="55" dur="1000" fill="hold"/>
                                        <p:tgtEl>
                                          <p:spTgt spid="40"/>
                                        </p:tgtEl>
                                        <p:attrNameLst>
                                          <p:attrName>ppt_x</p:attrName>
                                        </p:attrNameLst>
                                      </p:cBhvr>
                                      <p:tavLst>
                                        <p:tav tm="0">
                                          <p:val>
                                            <p:strVal val="#ppt_x"/>
                                          </p:val>
                                        </p:tav>
                                        <p:tav tm="100000">
                                          <p:val>
                                            <p:strVal val="#ppt_x"/>
                                          </p:val>
                                        </p:tav>
                                      </p:tavLst>
                                    </p:anim>
                                    <p:anim calcmode="lin" valueType="num">
                                      <p:cBhvr>
                                        <p:cTn id="56" dur="1000" fill="hold"/>
                                        <p:tgtEl>
                                          <p:spTgt spid="4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1000"/>
                                        <p:tgtEl>
                                          <p:spTgt spid="41"/>
                                        </p:tgtEl>
                                      </p:cBhvr>
                                    </p:animEffect>
                                    <p:anim calcmode="lin" valueType="num">
                                      <p:cBhvr>
                                        <p:cTn id="60" dur="1000" fill="hold"/>
                                        <p:tgtEl>
                                          <p:spTgt spid="41"/>
                                        </p:tgtEl>
                                        <p:attrNameLst>
                                          <p:attrName>ppt_x</p:attrName>
                                        </p:attrNameLst>
                                      </p:cBhvr>
                                      <p:tavLst>
                                        <p:tav tm="0">
                                          <p:val>
                                            <p:strVal val="#ppt_x"/>
                                          </p:val>
                                        </p:tav>
                                        <p:tav tm="100000">
                                          <p:val>
                                            <p:strVal val="#ppt_x"/>
                                          </p:val>
                                        </p:tav>
                                      </p:tavLst>
                                    </p:anim>
                                    <p:anim calcmode="lin" valueType="num">
                                      <p:cBhvr>
                                        <p:cTn id="61" dur="1000" fill="hold"/>
                                        <p:tgtEl>
                                          <p:spTgt spid="4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1000"/>
                                        <p:tgtEl>
                                          <p:spTgt spid="42"/>
                                        </p:tgtEl>
                                      </p:cBhvr>
                                    </p:animEffect>
                                    <p:anim calcmode="lin" valueType="num">
                                      <p:cBhvr>
                                        <p:cTn id="65" dur="1000" fill="hold"/>
                                        <p:tgtEl>
                                          <p:spTgt spid="42"/>
                                        </p:tgtEl>
                                        <p:attrNameLst>
                                          <p:attrName>ppt_x</p:attrName>
                                        </p:attrNameLst>
                                      </p:cBhvr>
                                      <p:tavLst>
                                        <p:tav tm="0">
                                          <p:val>
                                            <p:strVal val="#ppt_x"/>
                                          </p:val>
                                        </p:tav>
                                        <p:tav tm="100000">
                                          <p:val>
                                            <p:strVal val="#ppt_x"/>
                                          </p:val>
                                        </p:tav>
                                      </p:tavLst>
                                    </p:anim>
                                    <p:anim calcmode="lin" valueType="num">
                                      <p:cBhvr>
                                        <p:cTn id="66" dur="1000" fill="hold"/>
                                        <p:tgtEl>
                                          <p:spTgt spid="4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1000"/>
                                        <p:tgtEl>
                                          <p:spTgt spid="43"/>
                                        </p:tgtEl>
                                      </p:cBhvr>
                                    </p:animEffect>
                                    <p:anim calcmode="lin" valueType="num">
                                      <p:cBhvr>
                                        <p:cTn id="70" dur="1000" fill="hold"/>
                                        <p:tgtEl>
                                          <p:spTgt spid="43"/>
                                        </p:tgtEl>
                                        <p:attrNameLst>
                                          <p:attrName>ppt_x</p:attrName>
                                        </p:attrNameLst>
                                      </p:cBhvr>
                                      <p:tavLst>
                                        <p:tav tm="0">
                                          <p:val>
                                            <p:strVal val="#ppt_x"/>
                                          </p:val>
                                        </p:tav>
                                        <p:tav tm="100000">
                                          <p:val>
                                            <p:strVal val="#ppt_x"/>
                                          </p:val>
                                        </p:tav>
                                      </p:tavLst>
                                    </p:anim>
                                    <p:anim calcmode="lin" valueType="num">
                                      <p:cBhvr>
                                        <p:cTn id="71" dur="1000" fill="hold"/>
                                        <p:tgtEl>
                                          <p:spTgt spid="43"/>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fade">
                                      <p:cBhvr>
                                        <p:cTn id="74" dur="1000"/>
                                        <p:tgtEl>
                                          <p:spTgt spid="44"/>
                                        </p:tgtEl>
                                      </p:cBhvr>
                                    </p:animEffect>
                                    <p:anim calcmode="lin" valueType="num">
                                      <p:cBhvr>
                                        <p:cTn id="75" dur="1000" fill="hold"/>
                                        <p:tgtEl>
                                          <p:spTgt spid="44"/>
                                        </p:tgtEl>
                                        <p:attrNameLst>
                                          <p:attrName>ppt_x</p:attrName>
                                        </p:attrNameLst>
                                      </p:cBhvr>
                                      <p:tavLst>
                                        <p:tav tm="0">
                                          <p:val>
                                            <p:strVal val="#ppt_x"/>
                                          </p:val>
                                        </p:tav>
                                        <p:tav tm="100000">
                                          <p:val>
                                            <p:strVal val="#ppt_x"/>
                                          </p:val>
                                        </p:tav>
                                      </p:tavLst>
                                    </p:anim>
                                    <p:anim calcmode="lin" valueType="num">
                                      <p:cBhvr>
                                        <p:cTn id="76" dur="1000" fill="hold"/>
                                        <p:tgtEl>
                                          <p:spTgt spid="4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1000"/>
                                        <p:tgtEl>
                                          <p:spTgt spid="49"/>
                                        </p:tgtEl>
                                      </p:cBhvr>
                                    </p:animEffect>
                                    <p:anim calcmode="lin" valueType="num">
                                      <p:cBhvr>
                                        <p:cTn id="80" dur="1000" fill="hold"/>
                                        <p:tgtEl>
                                          <p:spTgt spid="49"/>
                                        </p:tgtEl>
                                        <p:attrNameLst>
                                          <p:attrName>ppt_x</p:attrName>
                                        </p:attrNameLst>
                                      </p:cBhvr>
                                      <p:tavLst>
                                        <p:tav tm="0">
                                          <p:val>
                                            <p:strVal val="#ppt_x"/>
                                          </p:val>
                                        </p:tav>
                                        <p:tav tm="100000">
                                          <p:val>
                                            <p:strVal val="#ppt_x"/>
                                          </p:val>
                                        </p:tav>
                                      </p:tavLst>
                                    </p:anim>
                                    <p:anim calcmode="lin" valueType="num">
                                      <p:cBhvr>
                                        <p:cTn id="81" dur="1000" fill="hold"/>
                                        <p:tgtEl>
                                          <p:spTgt spid="4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1000"/>
                                        <p:tgtEl>
                                          <p:spTgt spid="50"/>
                                        </p:tgtEl>
                                      </p:cBhvr>
                                    </p:animEffect>
                                    <p:anim calcmode="lin" valueType="num">
                                      <p:cBhvr>
                                        <p:cTn id="85" dur="1000" fill="hold"/>
                                        <p:tgtEl>
                                          <p:spTgt spid="50"/>
                                        </p:tgtEl>
                                        <p:attrNameLst>
                                          <p:attrName>ppt_x</p:attrName>
                                        </p:attrNameLst>
                                      </p:cBhvr>
                                      <p:tavLst>
                                        <p:tav tm="0">
                                          <p:val>
                                            <p:strVal val="#ppt_x"/>
                                          </p:val>
                                        </p:tav>
                                        <p:tav tm="100000">
                                          <p:val>
                                            <p:strVal val="#ppt_x"/>
                                          </p:val>
                                        </p:tav>
                                      </p:tavLst>
                                    </p:anim>
                                    <p:anim calcmode="lin" valueType="num">
                                      <p:cBhvr>
                                        <p:cTn id="86" dur="1000" fill="hold"/>
                                        <p:tgtEl>
                                          <p:spTgt spid="5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fade">
                                      <p:cBhvr>
                                        <p:cTn id="89" dur="1000"/>
                                        <p:tgtEl>
                                          <p:spTgt spid="51"/>
                                        </p:tgtEl>
                                      </p:cBhvr>
                                    </p:animEffect>
                                    <p:anim calcmode="lin" valueType="num">
                                      <p:cBhvr>
                                        <p:cTn id="90" dur="1000" fill="hold"/>
                                        <p:tgtEl>
                                          <p:spTgt spid="51"/>
                                        </p:tgtEl>
                                        <p:attrNameLst>
                                          <p:attrName>ppt_x</p:attrName>
                                        </p:attrNameLst>
                                      </p:cBhvr>
                                      <p:tavLst>
                                        <p:tav tm="0">
                                          <p:val>
                                            <p:strVal val="#ppt_x"/>
                                          </p:val>
                                        </p:tav>
                                        <p:tav tm="100000">
                                          <p:val>
                                            <p:strVal val="#ppt_x"/>
                                          </p:val>
                                        </p:tav>
                                      </p:tavLst>
                                    </p:anim>
                                    <p:anim calcmode="lin" valueType="num">
                                      <p:cBhvr>
                                        <p:cTn id="91" dur="1000" fill="hold"/>
                                        <p:tgtEl>
                                          <p:spTgt spid="5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fade">
                                      <p:cBhvr>
                                        <p:cTn id="94" dur="1000"/>
                                        <p:tgtEl>
                                          <p:spTgt spid="52"/>
                                        </p:tgtEl>
                                      </p:cBhvr>
                                    </p:animEffect>
                                    <p:anim calcmode="lin" valueType="num">
                                      <p:cBhvr>
                                        <p:cTn id="95" dur="1000" fill="hold"/>
                                        <p:tgtEl>
                                          <p:spTgt spid="52"/>
                                        </p:tgtEl>
                                        <p:attrNameLst>
                                          <p:attrName>ppt_x</p:attrName>
                                        </p:attrNameLst>
                                      </p:cBhvr>
                                      <p:tavLst>
                                        <p:tav tm="0">
                                          <p:val>
                                            <p:strVal val="#ppt_x"/>
                                          </p:val>
                                        </p:tav>
                                        <p:tav tm="100000">
                                          <p:val>
                                            <p:strVal val="#ppt_x"/>
                                          </p:val>
                                        </p:tav>
                                      </p:tavLst>
                                    </p:anim>
                                    <p:anim calcmode="lin" valueType="num">
                                      <p:cBhvr>
                                        <p:cTn id="96"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9" grpId="0" animBg="1"/>
      <p:bldP spid="37" grpId="0" animBg="1"/>
      <p:bldP spid="38" grpId="0" animBg="1"/>
      <p:bldP spid="39" grpId="0" animBg="1"/>
      <p:bldP spid="40" grpId="0" animBg="1"/>
      <p:bldP spid="49" grpId="0"/>
      <p:bldP spid="50" grpId="0"/>
      <p:bldP spid="51" grpId="0"/>
      <p:bldP spid="5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活动者</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381331"/>
            <a:ext cx="4935834" cy="923330"/>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活动者发出主动操作的对象，负责发送初始消息，启动一个操作。</a:t>
            </a:r>
            <a:endParaRPr lang="zh-CN" altLang="en-US" dirty="0">
              <a:solidFill>
                <a:srgbClr val="000000"/>
              </a:solidFill>
              <a:latin typeface="Microsoft YaHei" charset="-122"/>
              <a:ea typeface="Microsoft YaHei" charset="-122"/>
              <a:cs typeface="Microsoft YaHei" charset="-122"/>
            </a:endParaRPr>
          </a:p>
        </p:txBody>
      </p:sp>
      <p:sp>
        <p:nvSpPr>
          <p:cNvPr id="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通信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944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对象</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4247317"/>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对象是类的实例，负责发送和接收消息。一个协作代表了为了完成某个目标而共同工作的一组对象。对象的角色表示一个或一组对象在完成目标的过程中所应该起的作用。通信图中的对象与顺序图中的对象元素概念基本相同，表示方法也相同，只不过没有生命线，而且在通信图中，无法表示对象的创建和撤销，所以对象在通信图中的位置没有限制。在通信图中，可以按照以下方式使用对象：</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1.</a:t>
            </a:r>
            <a:r>
              <a:rPr lang="zh-CN" altLang="en-US" dirty="0" smtClean="0">
                <a:solidFill>
                  <a:srgbClr val="000000"/>
                </a:solidFill>
                <a:latin typeface="Microsoft YaHei" charset="-122"/>
                <a:ea typeface="Microsoft YaHei" charset="-122"/>
                <a:cs typeface="Microsoft YaHei" charset="-122"/>
              </a:rPr>
              <a:t>可以不指定对象的类，通常先制作只带有对象的通信图，而后制定它们的类。</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2.</a:t>
            </a:r>
            <a:r>
              <a:rPr lang="zh-CN" altLang="en-US" dirty="0" smtClean="0">
                <a:solidFill>
                  <a:srgbClr val="000000"/>
                </a:solidFill>
                <a:latin typeface="Microsoft YaHei" charset="-122"/>
                <a:ea typeface="Microsoft YaHei" charset="-122"/>
                <a:cs typeface="Microsoft YaHei" charset="-122"/>
              </a:rPr>
              <a:t>可以给对象命名，但如果要区分同一个类的不同对象，则应该给对象命名。</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3.</a:t>
            </a:r>
            <a:r>
              <a:rPr lang="zh-CN" altLang="en-US" dirty="0" smtClean="0">
                <a:solidFill>
                  <a:srgbClr val="000000"/>
                </a:solidFill>
                <a:latin typeface="Microsoft YaHei" charset="-122"/>
                <a:ea typeface="Microsoft YaHei" charset="-122"/>
                <a:cs typeface="Microsoft YaHei" charset="-122"/>
              </a:rPr>
              <a:t>如果对象的类主动参与了协作，则可以将类本身在通信图中表现出来。</a:t>
            </a:r>
            <a:endParaRPr lang="zh-CN" altLang="en-US" dirty="0">
              <a:solidFill>
                <a:srgbClr val="000000"/>
              </a:solidFill>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通信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9829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8D7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链接</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169825"/>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链接用线条来表示。链接表示两个对象共享一个消息，位于对象之间或参与者与对象之间。</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zh-CN" altLang="en-US" dirty="0" smtClean="0">
                <a:solidFill>
                  <a:srgbClr val="000000"/>
                </a:solidFill>
                <a:latin typeface="Microsoft YaHei" charset="-122"/>
                <a:ea typeface="Microsoft YaHei" charset="-122"/>
                <a:cs typeface="Microsoft YaHei" charset="-122"/>
              </a:rPr>
              <a:t>表示两个或多个对象间的独立连接，是关联的实例。通信图中，关联角色是与具体语境有关的暂时的类元之间的关系，关系角色的实例也是链。链表示为一个或多个相连的线或弧。</a:t>
            </a:r>
            <a:endParaRPr lang="zh-CN" altLang="en-US" dirty="0">
              <a:solidFill>
                <a:srgbClr val="000000"/>
              </a:solidFill>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通信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7106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消息</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通信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7403719" cy="4111510"/>
          </a:xfrm>
          <a:prstGeom prst="rect">
            <a:avLst/>
          </a:prstGeom>
        </p:spPr>
        <p:txBody>
          <a:bodyPr wrap="square">
            <a:spAutoFit/>
          </a:bodyPr>
          <a:lstStyle/>
          <a:p>
            <a:pPr algn="just">
              <a:lnSpc>
                <a:spcPct val="150000"/>
              </a:lnSpc>
            </a:pPr>
            <a:r>
              <a:rPr lang="zh-CN" altLang="en-US" sz="1600" dirty="0">
                <a:solidFill>
                  <a:srgbClr val="000000"/>
                </a:solidFill>
                <a:latin typeface="Microsoft YaHei" charset="-122"/>
                <a:ea typeface="Microsoft YaHei" charset="-122"/>
                <a:cs typeface="Microsoft YaHei" charset="-122"/>
              </a:rPr>
              <a:t>消息</a:t>
            </a:r>
            <a:r>
              <a:rPr lang="en-US" altLang="zh-CN" sz="1600" dirty="0">
                <a:solidFill>
                  <a:srgbClr val="000000"/>
                </a:solidFill>
                <a:latin typeface="Microsoft YaHei" charset="-122"/>
                <a:ea typeface="Microsoft YaHei" charset="-122"/>
                <a:cs typeface="Microsoft YaHei" charset="-122"/>
              </a:rPr>
              <a:t>(Message)</a:t>
            </a:r>
            <a:r>
              <a:rPr lang="zh-CN" altLang="en-US" sz="1600" dirty="0">
                <a:solidFill>
                  <a:srgbClr val="000000"/>
                </a:solidFill>
                <a:latin typeface="Microsoft YaHei" charset="-122"/>
                <a:ea typeface="Microsoft YaHei" charset="-122"/>
                <a:cs typeface="Microsoft YaHei" charset="-122"/>
              </a:rPr>
              <a:t>的含义与顺序图中的消息基本类似。在通信图中，不带有消息的通信图</a:t>
            </a:r>
            <a:r>
              <a:rPr lang="zh-CN" altLang="en-US" sz="1600" b="1" dirty="0">
                <a:solidFill>
                  <a:srgbClr val="FF0000"/>
                </a:solidFill>
                <a:latin typeface="Microsoft YaHei" charset="-122"/>
                <a:ea typeface="Microsoft YaHei" charset="-122"/>
                <a:cs typeface="Microsoft YaHei" charset="-122"/>
              </a:rPr>
              <a:t>标明了交互作用发生的上下文，而不表示交互</a:t>
            </a:r>
            <a:r>
              <a:rPr lang="zh-CN" altLang="en-US" sz="1600" dirty="0">
                <a:solidFill>
                  <a:srgbClr val="000000"/>
                </a:solidFill>
                <a:latin typeface="Microsoft YaHei" charset="-122"/>
                <a:ea typeface="Microsoft YaHei" charset="-122"/>
                <a:cs typeface="Microsoft YaHei" charset="-122"/>
              </a:rPr>
              <a:t>。它可以用来表示单一操作的上下文</a:t>
            </a:r>
            <a:r>
              <a:rPr lang="zh-CN" altLang="en-US" sz="1600" dirty="0" smtClean="0">
                <a:solidFill>
                  <a:srgbClr val="000000"/>
                </a:solidFill>
                <a:latin typeface="Microsoft YaHei" charset="-122"/>
                <a:ea typeface="Microsoft YaHei" charset="-122"/>
                <a:cs typeface="Microsoft YaHei" charset="-122"/>
              </a:rPr>
              <a:t>，甚至可以</a:t>
            </a:r>
            <a:r>
              <a:rPr lang="zh-CN" altLang="en-US" sz="1600" dirty="0">
                <a:solidFill>
                  <a:srgbClr val="000000"/>
                </a:solidFill>
                <a:latin typeface="Microsoft YaHei" charset="-122"/>
                <a:ea typeface="Microsoft YaHei" charset="-122"/>
                <a:cs typeface="Microsoft YaHei" charset="-122"/>
              </a:rPr>
              <a:t>表示一个或一组类中所有操作的上下文。如果关联线上标有消息，图形就可以表示一个</a:t>
            </a:r>
            <a:r>
              <a:rPr lang="zh-CN" altLang="en-US" sz="1600" dirty="0" smtClean="0">
                <a:solidFill>
                  <a:srgbClr val="000000"/>
                </a:solidFill>
                <a:latin typeface="Microsoft YaHei" charset="-122"/>
                <a:ea typeface="Microsoft YaHei" charset="-122"/>
                <a:cs typeface="Microsoft YaHei" charset="-122"/>
              </a:rPr>
              <a:t>交互。</a:t>
            </a:r>
            <a:endParaRPr lang="en-US" altLang="zh-CN" sz="1600" dirty="0" smtClean="0">
              <a:solidFill>
                <a:srgbClr val="000000"/>
              </a:solidFill>
              <a:latin typeface="Microsoft YaHei" charset="-122"/>
              <a:ea typeface="Microsoft YaHei" charset="-122"/>
              <a:cs typeface="Microsoft YaHei" charset="-122"/>
            </a:endParaRPr>
          </a:p>
          <a:p>
            <a:pPr algn="just">
              <a:lnSpc>
                <a:spcPct val="150000"/>
              </a:lnSpc>
            </a:pPr>
            <a:r>
              <a:rPr lang="zh-CN" altLang="en-US" sz="1600" dirty="0" smtClean="0">
                <a:solidFill>
                  <a:srgbClr val="000000"/>
                </a:solidFill>
                <a:latin typeface="Microsoft YaHei" charset="-122"/>
                <a:ea typeface="Microsoft YaHei" charset="-122"/>
                <a:cs typeface="Microsoft YaHei" charset="-122"/>
              </a:rPr>
              <a:t>消息</a:t>
            </a:r>
            <a:r>
              <a:rPr lang="zh-CN" altLang="en-US" sz="1600" dirty="0">
                <a:solidFill>
                  <a:srgbClr val="000000"/>
                </a:solidFill>
                <a:latin typeface="Microsoft YaHei" charset="-122"/>
                <a:ea typeface="Microsoft YaHei" charset="-122"/>
                <a:cs typeface="Microsoft YaHei" charset="-122"/>
              </a:rPr>
              <a:t>用来</a:t>
            </a:r>
            <a:r>
              <a:rPr lang="zh-CN" altLang="en-US" sz="1600" b="1" dirty="0">
                <a:solidFill>
                  <a:srgbClr val="FF0000"/>
                </a:solidFill>
                <a:latin typeface="Microsoft YaHei" charset="-122"/>
                <a:ea typeface="Microsoft YaHei" charset="-122"/>
                <a:cs typeface="Microsoft YaHei" charset="-122"/>
              </a:rPr>
              <a:t>描述系统动态行为</a:t>
            </a:r>
            <a:r>
              <a:rPr lang="zh-CN" altLang="en-US" sz="1600" dirty="0">
                <a:solidFill>
                  <a:srgbClr val="000000"/>
                </a:solidFill>
                <a:latin typeface="Microsoft YaHei" charset="-122"/>
                <a:ea typeface="Microsoft YaHei" charset="-122"/>
                <a:cs typeface="Microsoft YaHei" charset="-122"/>
              </a:rPr>
              <a:t>，它是从一个对象向另一个或几个对象发送</a:t>
            </a:r>
            <a:r>
              <a:rPr lang="zh-CN" altLang="en-US" sz="1600" dirty="0" smtClean="0">
                <a:solidFill>
                  <a:srgbClr val="000000"/>
                </a:solidFill>
                <a:latin typeface="Microsoft YaHei" charset="-122"/>
                <a:ea typeface="Microsoft YaHei" charset="-122"/>
                <a:cs typeface="Microsoft YaHei" charset="-122"/>
              </a:rPr>
              <a:t>信息，或</a:t>
            </a:r>
            <a:r>
              <a:rPr lang="zh-CN" altLang="en-US" sz="1600" dirty="0">
                <a:solidFill>
                  <a:srgbClr val="000000"/>
                </a:solidFill>
                <a:latin typeface="Microsoft YaHei" charset="-122"/>
                <a:ea typeface="Microsoft YaHei" charset="-122"/>
                <a:cs typeface="Microsoft YaHei" charset="-122"/>
              </a:rPr>
              <a:t>由一个对象调用另一个对象的</a:t>
            </a:r>
            <a:r>
              <a:rPr lang="zh-CN" altLang="en-US" sz="1600" dirty="0" smtClean="0">
                <a:solidFill>
                  <a:srgbClr val="000000"/>
                </a:solidFill>
                <a:latin typeface="Microsoft YaHei" charset="-122"/>
                <a:ea typeface="Microsoft YaHei" charset="-122"/>
                <a:cs typeface="Microsoft YaHei" charset="-122"/>
              </a:rPr>
              <a:t>操作。由</a:t>
            </a:r>
            <a:r>
              <a:rPr lang="zh-CN" altLang="en-US" sz="1600" dirty="0">
                <a:solidFill>
                  <a:srgbClr val="000000"/>
                </a:solidFill>
                <a:latin typeface="Microsoft YaHei" charset="-122"/>
                <a:ea typeface="Microsoft YaHei" charset="-122"/>
                <a:cs typeface="Microsoft YaHei" charset="-122"/>
              </a:rPr>
              <a:t>三部分</a:t>
            </a:r>
            <a:r>
              <a:rPr lang="zh-CN" altLang="en-US" sz="1600" dirty="0" smtClean="0">
                <a:solidFill>
                  <a:srgbClr val="000000"/>
                </a:solidFill>
                <a:latin typeface="Microsoft YaHei" charset="-122"/>
                <a:ea typeface="Microsoft YaHei" charset="-122"/>
                <a:cs typeface="Microsoft YaHei" charset="-122"/>
              </a:rPr>
              <a:t>组成：</a:t>
            </a:r>
            <a:r>
              <a:rPr lang="zh-CN" altLang="en-US" sz="1600" b="1" dirty="0" smtClean="0">
                <a:solidFill>
                  <a:srgbClr val="FF0000"/>
                </a:solidFill>
                <a:latin typeface="Microsoft YaHei" charset="-122"/>
                <a:ea typeface="Microsoft YaHei" charset="-122"/>
                <a:cs typeface="Microsoft YaHei" charset="-122"/>
              </a:rPr>
              <a:t>发送者</a:t>
            </a:r>
            <a:r>
              <a:rPr lang="zh-CN" altLang="en-US" sz="1600" b="1" dirty="0">
                <a:solidFill>
                  <a:srgbClr val="FF0000"/>
                </a:solidFill>
                <a:latin typeface="Microsoft YaHei" charset="-122"/>
                <a:ea typeface="Microsoft YaHei" charset="-122"/>
                <a:cs typeface="Microsoft YaHei" charset="-122"/>
              </a:rPr>
              <a:t>，</a:t>
            </a:r>
            <a:r>
              <a:rPr lang="zh-CN" altLang="en-US" sz="1600" b="1" dirty="0" smtClean="0">
                <a:solidFill>
                  <a:srgbClr val="FF0000"/>
                </a:solidFill>
                <a:latin typeface="Microsoft YaHei" charset="-122"/>
                <a:ea typeface="Microsoft YaHei" charset="-122"/>
                <a:cs typeface="Microsoft YaHei" charset="-122"/>
              </a:rPr>
              <a:t>接收者，活动</a:t>
            </a:r>
            <a:r>
              <a:rPr lang="zh-CN" altLang="en-US" sz="1600" dirty="0">
                <a:solidFill>
                  <a:srgbClr val="000000"/>
                </a:solidFill>
                <a:latin typeface="Microsoft YaHei" charset="-122"/>
                <a:ea typeface="Microsoft YaHei" charset="-122"/>
                <a:cs typeface="Microsoft YaHei" charset="-122"/>
              </a:rPr>
              <a:t>。消息用带标签的箭头表示，它附在链</a:t>
            </a:r>
            <a:r>
              <a:rPr lang="zh-CN" altLang="en-US" sz="1600" dirty="0" smtClean="0">
                <a:solidFill>
                  <a:srgbClr val="000000"/>
                </a:solidFill>
                <a:latin typeface="Microsoft YaHei" charset="-122"/>
                <a:ea typeface="Microsoft YaHei" charset="-122"/>
                <a:cs typeface="Microsoft YaHei" charset="-122"/>
              </a:rPr>
              <a:t>上。链</a:t>
            </a:r>
            <a:r>
              <a:rPr lang="zh-CN" altLang="en-US" sz="1600" dirty="0">
                <a:solidFill>
                  <a:srgbClr val="000000"/>
                </a:solidFill>
                <a:latin typeface="Microsoft YaHei" charset="-122"/>
                <a:ea typeface="Microsoft YaHei" charset="-122"/>
                <a:cs typeface="Microsoft YaHei" charset="-122"/>
              </a:rPr>
              <a:t>连接了发送者和接收者，箭头所指方向为接收者。每个消息包括一个顺序号以及消息的名称，其中顺序号</a:t>
            </a:r>
            <a:r>
              <a:rPr lang="zh-CN" altLang="en-US" sz="1600" dirty="0" smtClean="0">
                <a:solidFill>
                  <a:srgbClr val="000000"/>
                </a:solidFill>
                <a:latin typeface="Microsoft YaHei" charset="-122"/>
                <a:ea typeface="Microsoft YaHei" charset="-122"/>
                <a:cs typeface="Microsoft YaHei" charset="-122"/>
              </a:rPr>
              <a:t>标识了消息</a:t>
            </a:r>
            <a:r>
              <a:rPr lang="zh-CN" altLang="en-US" sz="1600" dirty="0">
                <a:solidFill>
                  <a:srgbClr val="000000"/>
                </a:solidFill>
                <a:latin typeface="Microsoft YaHei" charset="-122"/>
                <a:ea typeface="Microsoft YaHei" charset="-122"/>
                <a:cs typeface="Microsoft YaHei" charset="-122"/>
              </a:rPr>
              <a:t>的相关顺序。消息的名称可以是一个方法，包含</a:t>
            </a:r>
            <a:r>
              <a:rPr lang="zh-CN" altLang="en-US" sz="1600" b="1" dirty="0">
                <a:solidFill>
                  <a:srgbClr val="FF0000"/>
                </a:solidFill>
                <a:latin typeface="Microsoft YaHei" charset="-122"/>
                <a:ea typeface="Microsoft YaHei" charset="-122"/>
                <a:cs typeface="Microsoft YaHei" charset="-122"/>
              </a:rPr>
              <a:t>名字，参数表，返回值</a:t>
            </a:r>
            <a:r>
              <a:rPr lang="zh-CN" altLang="en-US" sz="1600" dirty="0" smtClean="0">
                <a:solidFill>
                  <a:srgbClr val="000000"/>
                </a:solidFill>
                <a:latin typeface="Microsoft YaHei" charset="-122"/>
                <a:ea typeface="Microsoft YaHei" charset="-122"/>
                <a:cs typeface="Microsoft YaHei" charset="-122"/>
              </a:rPr>
              <a:t>。</a:t>
            </a:r>
            <a:endParaRPr lang="en-US" altLang="zh-CN" sz="1600" dirty="0" smtClean="0">
              <a:solidFill>
                <a:srgbClr val="000000"/>
              </a:solidFill>
              <a:latin typeface="Microsoft YaHei" charset="-122"/>
              <a:ea typeface="Microsoft YaHei" charset="-122"/>
              <a:cs typeface="Microsoft YaHei" charset="-122"/>
            </a:endParaRPr>
          </a:p>
          <a:p>
            <a:pPr algn="just">
              <a:lnSpc>
                <a:spcPct val="150000"/>
              </a:lnSpc>
            </a:pPr>
            <a:r>
              <a:rPr lang="zh-CN" altLang="en-US" sz="1600" dirty="0" smtClean="0">
                <a:solidFill>
                  <a:srgbClr val="000000"/>
                </a:solidFill>
                <a:latin typeface="Microsoft YaHei" charset="-122"/>
                <a:ea typeface="Microsoft YaHei" charset="-122"/>
                <a:cs typeface="Microsoft YaHei" charset="-122"/>
              </a:rPr>
              <a:t>利用</a:t>
            </a:r>
            <a:r>
              <a:rPr lang="zh-CN" altLang="en-US" sz="1600" dirty="0">
                <a:solidFill>
                  <a:srgbClr val="000000"/>
                </a:solidFill>
                <a:latin typeface="Microsoft YaHei" charset="-122"/>
                <a:ea typeface="Microsoft YaHei" charset="-122"/>
                <a:cs typeface="Microsoft YaHei" charset="-122"/>
              </a:rPr>
              <a:t>消息可以完成很多任务，可以顺序执行、添加条件限制发送、创建带有消息的对象实例和执行</a:t>
            </a:r>
            <a:r>
              <a:rPr lang="zh-CN" altLang="en-US" sz="1600" dirty="0" smtClean="0">
                <a:solidFill>
                  <a:srgbClr val="000000"/>
                </a:solidFill>
                <a:latin typeface="Microsoft YaHei" charset="-122"/>
                <a:ea typeface="Microsoft YaHei" charset="-122"/>
                <a:cs typeface="Microsoft YaHei" charset="-122"/>
              </a:rPr>
              <a:t>迭代。</a:t>
            </a:r>
            <a:endParaRPr lang="zh-CN" altLang="en-US" sz="1600" dirty="0">
              <a:solidFill>
                <a:srgbClr val="0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90845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DEPLOYMENT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59855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1535850" y="1175981"/>
            <a:ext cx="4096652" cy="4070933"/>
            <a:chOff x="1066799" y="1325843"/>
            <a:chExt cx="2990850" cy="8238673"/>
          </a:xfrm>
        </p:grpSpPr>
        <p:sp>
          <p:nvSpPr>
            <p:cNvPr id="17" name="Rounded Rectangle 2"/>
            <p:cNvSpPr/>
            <p:nvPr/>
          </p:nvSpPr>
          <p:spPr>
            <a:xfrm>
              <a:off x="1066799" y="1325843"/>
              <a:ext cx="2990850" cy="820795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363220"/>
              <a:ext cx="2587698" cy="820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部署图（也称为配置图）用于静态建模，是表示运行时过程结点结构、组件实例及其对象结构的图。显示了基于计算机系统的物理体系结构。</a:t>
              </a:r>
            </a:p>
            <a:p>
              <a:pPr defTabSz="1216025" fontAlgn="base">
                <a:lnSpc>
                  <a:spcPct val="150000"/>
                </a:lnSpc>
                <a:spcBef>
                  <a:spcPct val="20000"/>
                </a:spcBef>
                <a:spcAft>
                  <a:spcPct val="0"/>
                </a:spcAft>
                <a:defRPr/>
              </a:pP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它</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可以展示计算机之间的连接，以及驻留在每台机器中的软件。</a:t>
              </a:r>
            </a:p>
            <a:p>
              <a:pPr defTabSz="1216025" fontAlgn="base">
                <a:lnSpc>
                  <a:spcPct val="150000"/>
                </a:lnSpc>
                <a:spcBef>
                  <a:spcPct val="20000"/>
                </a:spcBef>
                <a:spcAft>
                  <a:spcPct val="0"/>
                </a:spcAft>
                <a:defRPr/>
              </a:pP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每</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台计算机用一个立方体表示，连线表示之间的通信关系。</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1" name="图片 10" descr="部署图-1"/>
          <p:cNvPicPr>
            <a:picLocks noChangeAspect="1"/>
          </p:cNvPicPr>
          <p:nvPr/>
        </p:nvPicPr>
        <p:blipFill>
          <a:blip r:embed="rId3"/>
          <a:stretch>
            <a:fillRect/>
          </a:stretch>
        </p:blipFill>
        <p:spPr>
          <a:xfrm>
            <a:off x="6104479" y="1175981"/>
            <a:ext cx="5370968" cy="4869757"/>
          </a:xfrm>
          <a:prstGeom prst="rect">
            <a:avLst/>
          </a:prstGeom>
        </p:spPr>
      </p:pic>
    </p:spTree>
    <p:extLst>
      <p:ext uri="{BB962C8B-B14F-4D97-AF65-F5344CB8AC3E}">
        <p14:creationId xmlns:p14="http://schemas.microsoft.com/office/powerpoint/2010/main" val="60217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4"/>
            <a:ext cx="4005189" cy="4958739"/>
            <a:chOff x="1066800" y="1200150"/>
            <a:chExt cx="2990850" cy="4400320"/>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19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一个用例是可以被行为者感受到的、系统的一个完整的功能。在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把用例定义成系统完成的一系列动作，动作的结果能被特定的行为者察觉到。这些动作除了完成系统内部的计算与工作外，还包括与一些行为者的通信。用例通过关联与行为者连接，关联指出一个用例与哪些行为者交互，这种交互是双向的。</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2.</a:t>
            </a:r>
            <a:r>
              <a:rPr lang="zh-CN" altLang="en-US" sz="2000" b="1" dirty="0" smtClean="0">
                <a:solidFill>
                  <a:prstClr val="white"/>
                </a:solidFill>
                <a:latin typeface="Arial" panose="020B0604020202020204" pitchFamily="34" charset="0"/>
                <a:ea typeface="微软雅黑" panose="020B0503020204020204" pitchFamily="34" charset="-122"/>
              </a:rPr>
              <a:t>用例</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588" y="1339167"/>
            <a:ext cx="4892766" cy="4440026"/>
          </a:xfrm>
          <a:prstGeom prst="rect">
            <a:avLst/>
          </a:prstGeom>
        </p:spPr>
      </p:pic>
      <p:sp>
        <p:nvSpPr>
          <p:cNvPr id="15" name="框架 14"/>
          <p:cNvSpPr/>
          <p:nvPr/>
        </p:nvSpPr>
        <p:spPr>
          <a:xfrm>
            <a:off x="9653974" y="4297142"/>
            <a:ext cx="1340918" cy="841564"/>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框架 15"/>
          <p:cNvSpPr/>
          <p:nvPr/>
        </p:nvSpPr>
        <p:spPr>
          <a:xfrm>
            <a:off x="9653974" y="3068646"/>
            <a:ext cx="1340918" cy="841564"/>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 name="框架 16"/>
          <p:cNvSpPr/>
          <p:nvPr/>
        </p:nvSpPr>
        <p:spPr>
          <a:xfrm>
            <a:off x="9653974" y="2007377"/>
            <a:ext cx="1340918" cy="841564"/>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90688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1535850" y="1175981"/>
            <a:ext cx="4096652" cy="4567990"/>
            <a:chOff x="1066799" y="1325843"/>
            <a:chExt cx="2990850" cy="8621126"/>
          </a:xfrm>
        </p:grpSpPr>
        <p:sp>
          <p:nvSpPr>
            <p:cNvPr id="17" name="Rounded Rectangle 2"/>
            <p:cNvSpPr/>
            <p:nvPr/>
          </p:nvSpPr>
          <p:spPr>
            <a:xfrm>
              <a:off x="1066799" y="1325843"/>
              <a:ext cx="2990850" cy="820795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363219"/>
              <a:ext cx="2587698" cy="858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部署图可以显示计算结点的拓扑图、通信路径、结点上运行的软件、软件包含的逻辑单元（对象、类 等）。可以描述任何基于计算机的应用系统（特别是基于</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Internet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Web</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的分布式计算系统）。</a:t>
              </a:r>
            </a:p>
            <a:p>
              <a:pPr defTabSz="1216025" fontAlgn="base">
                <a:lnSpc>
                  <a:spcPct val="150000"/>
                </a:lnSpc>
                <a:spcBef>
                  <a:spcPct val="20000"/>
                </a:spcBef>
                <a:spcAft>
                  <a:spcPct val="0"/>
                </a:spcAft>
                <a:defRPr/>
              </a:pP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构成</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的主要元素有结点（</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Node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）、组件（</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Component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）和关系（</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Relationship</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1" name="图片 10" descr="部署图-1"/>
          <p:cNvPicPr>
            <a:picLocks noChangeAspect="1"/>
          </p:cNvPicPr>
          <p:nvPr/>
        </p:nvPicPr>
        <p:blipFill>
          <a:blip r:embed="rId3"/>
          <a:stretch>
            <a:fillRect/>
          </a:stretch>
        </p:blipFill>
        <p:spPr>
          <a:xfrm>
            <a:off x="6104479" y="1175981"/>
            <a:ext cx="5370968" cy="4869757"/>
          </a:xfrm>
          <a:prstGeom prst="rect">
            <a:avLst/>
          </a:prstGeom>
        </p:spPr>
      </p:pic>
    </p:spTree>
    <p:extLst>
      <p:ext uri="{BB962C8B-B14F-4D97-AF65-F5344CB8AC3E}">
        <p14:creationId xmlns:p14="http://schemas.microsoft.com/office/powerpoint/2010/main" val="82798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6891622" y="1503772"/>
            <a:ext cx="4096652" cy="5041383"/>
            <a:chOff x="1066799" y="1325843"/>
            <a:chExt cx="2990850" cy="9471171"/>
          </a:xfrm>
        </p:grpSpPr>
        <p:sp>
          <p:nvSpPr>
            <p:cNvPr id="17" name="Rounded Rectangle 2"/>
            <p:cNvSpPr/>
            <p:nvPr/>
          </p:nvSpPr>
          <p:spPr>
            <a:xfrm>
              <a:off x="1066799" y="1325843"/>
              <a:ext cx="2990850" cy="820795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787815"/>
              <a:ext cx="2587698" cy="900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结点是存在于运行时并代表一项计算资源的物理元素，一般至少拥有一些内存，而且通常具有处理能力。</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它一般用于对执行处理或计算的资源建模，通常具有如下两方面的内容：能力（如基本内存、计算能力和二级存储器）和位置（在所有必需的地方均可得到）。</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3"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结点</a:t>
            </a:r>
            <a:endParaRPr lang="zh-CN" altLang="en-US" sz="2800" b="1" dirty="0">
              <a:solidFill>
                <a:srgbClr val="F06E54"/>
              </a:solidFill>
              <a:latin typeface="Microsoft YaHei" charset="-122"/>
              <a:ea typeface="Microsoft YaHei" charset="-122"/>
              <a:cs typeface="Microsoft YaHei" charset="-122"/>
            </a:endParaRPr>
          </a:p>
        </p:txBody>
      </p:sp>
      <p:pic>
        <p:nvPicPr>
          <p:cNvPr id="14" name="图片 13" descr="部署图-2 "/>
          <p:cNvPicPr>
            <a:picLocks noChangeAspect="1"/>
          </p:cNvPicPr>
          <p:nvPr/>
        </p:nvPicPr>
        <p:blipFill>
          <a:blip r:embed="rId3"/>
          <a:stretch>
            <a:fillRect/>
          </a:stretch>
        </p:blipFill>
        <p:spPr>
          <a:xfrm>
            <a:off x="1048218" y="1503772"/>
            <a:ext cx="4601542" cy="4233908"/>
          </a:xfrm>
          <a:prstGeom prst="rect">
            <a:avLst/>
          </a:prstGeom>
        </p:spPr>
      </p:pic>
    </p:spTree>
    <p:extLst>
      <p:ext uri="{BB962C8B-B14F-4D97-AF65-F5344CB8AC3E}">
        <p14:creationId xmlns:p14="http://schemas.microsoft.com/office/powerpoint/2010/main" val="183406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6869851" y="2380526"/>
            <a:ext cx="4096652" cy="2480399"/>
            <a:chOff x="1066799" y="1325843"/>
            <a:chExt cx="2990850" cy="8207952"/>
          </a:xfrm>
        </p:grpSpPr>
        <p:sp>
          <p:nvSpPr>
            <p:cNvPr id="17" name="Rounded Rectangle 2"/>
            <p:cNvSpPr/>
            <p:nvPr/>
          </p:nvSpPr>
          <p:spPr>
            <a:xfrm>
              <a:off x="1066799" y="1325843"/>
              <a:ext cx="2990850" cy="820795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787815"/>
              <a:ext cx="2587698" cy="584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UML1.x</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中，结点被划分为两种类型：处理器（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Processor</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）和设备（</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Device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a:p>
              <a:pPr defTabSz="1216025" fontAlgn="base">
                <a:lnSpc>
                  <a:spcPct val="150000"/>
                </a:lnSpc>
                <a:spcBef>
                  <a:spcPct val="20000"/>
                </a:spcBef>
                <a:spcAft>
                  <a:spcPct val="0"/>
                </a:spcAft>
                <a:defRPr/>
              </a:pP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UML2.0</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正式地把一个设备定义为一个执行工件（</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Artifact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）的结点。</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3"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结点</a:t>
            </a:r>
            <a:endParaRPr lang="zh-CN" altLang="en-US" sz="2800" b="1" dirty="0">
              <a:solidFill>
                <a:srgbClr val="F06E54"/>
              </a:solidFill>
              <a:latin typeface="Microsoft YaHei" charset="-122"/>
              <a:ea typeface="Microsoft YaHei" charset="-122"/>
              <a:cs typeface="Microsoft YaHei" charset="-122"/>
            </a:endParaRPr>
          </a:p>
        </p:txBody>
      </p:sp>
      <p:pic>
        <p:nvPicPr>
          <p:cNvPr id="14" name="图片 13" descr="部署图-2 "/>
          <p:cNvPicPr>
            <a:picLocks noChangeAspect="1"/>
          </p:cNvPicPr>
          <p:nvPr/>
        </p:nvPicPr>
        <p:blipFill>
          <a:blip r:embed="rId3"/>
          <a:stretch>
            <a:fillRect/>
          </a:stretch>
        </p:blipFill>
        <p:spPr>
          <a:xfrm>
            <a:off x="1048218" y="1503772"/>
            <a:ext cx="4601542" cy="4233908"/>
          </a:xfrm>
          <a:prstGeom prst="rect">
            <a:avLst/>
          </a:prstGeom>
        </p:spPr>
      </p:pic>
    </p:spTree>
    <p:extLst>
      <p:ext uri="{BB962C8B-B14F-4D97-AF65-F5344CB8AC3E}">
        <p14:creationId xmlns:p14="http://schemas.microsoft.com/office/powerpoint/2010/main" val="43671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6869851" y="1503772"/>
            <a:ext cx="5039120" cy="12960373"/>
            <a:chOff x="1066799" y="1325843"/>
            <a:chExt cx="2990850" cy="22124850"/>
          </a:xfrm>
        </p:grpSpPr>
        <p:sp>
          <p:nvSpPr>
            <p:cNvPr id="17" name="Rounded Rectangle 2"/>
            <p:cNvSpPr/>
            <p:nvPr/>
          </p:nvSpPr>
          <p:spPr>
            <a:xfrm>
              <a:off x="1066799" y="1325843"/>
              <a:ext cx="2990850" cy="820795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787813"/>
              <a:ext cx="2587698" cy="216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部署图中还可以包含组件，即构件图中的基本元素，它是系统可替换的物理部件。</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结点和组件的关系为以下两点：</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）组件是参与系统执行的事物，而结点是执行组件的事物。（若结点是一台服务器，则组件就是上面的软件）</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）组件表示逻辑元素的物理模块，而结点表示组件的物理部署。这表明一个组件是逻辑单元（如：类）的物理实现，而一个结点则是组件被部署的地点</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3"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组件</a:t>
            </a:r>
            <a:endParaRPr lang="zh-CN" altLang="en-US" sz="2800" b="1" dirty="0">
              <a:solidFill>
                <a:srgbClr val="F06E54"/>
              </a:solidFill>
              <a:latin typeface="Microsoft YaHei" charset="-122"/>
              <a:ea typeface="Microsoft YaHei" charset="-122"/>
              <a:cs typeface="Microsoft YaHei" charset="-122"/>
            </a:endParaRPr>
          </a:p>
        </p:txBody>
      </p:sp>
      <p:pic>
        <p:nvPicPr>
          <p:cNvPr id="14" name="图片 13" descr="部署图-2 "/>
          <p:cNvPicPr>
            <a:picLocks noChangeAspect="1"/>
          </p:cNvPicPr>
          <p:nvPr/>
        </p:nvPicPr>
        <p:blipFill>
          <a:blip r:embed="rId3"/>
          <a:stretch>
            <a:fillRect/>
          </a:stretch>
        </p:blipFill>
        <p:spPr>
          <a:xfrm>
            <a:off x="1048218" y="1503772"/>
            <a:ext cx="4601542" cy="4233908"/>
          </a:xfrm>
          <a:prstGeom prst="rect">
            <a:avLst/>
          </a:prstGeom>
        </p:spPr>
      </p:pic>
    </p:spTree>
    <p:extLst>
      <p:ext uri="{BB962C8B-B14F-4D97-AF65-F5344CB8AC3E}">
        <p14:creationId xmlns:p14="http://schemas.microsoft.com/office/powerpoint/2010/main" val="80814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6889729" y="2106490"/>
            <a:ext cx="5039120" cy="3028471"/>
            <a:chOff x="1066799" y="1325843"/>
            <a:chExt cx="2990850" cy="8207952"/>
          </a:xfrm>
        </p:grpSpPr>
        <p:sp>
          <p:nvSpPr>
            <p:cNvPr id="17" name="Rounded Rectangle 2"/>
            <p:cNvSpPr/>
            <p:nvPr/>
          </p:nvSpPr>
          <p:spPr>
            <a:xfrm>
              <a:off x="1066799" y="1325843"/>
              <a:ext cx="2990850" cy="820795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787812"/>
              <a:ext cx="2587698" cy="621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部署图中的关系包括：依赖、泛化、关联及实现。</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依赖关系通常用在组件和组件之间，组件依赖外部提供的服务。（由组件到接口</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实现关系是结点内组件向外提供服务。</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关联关系是体现结点件通信关联。</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3"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关系</a:t>
            </a:r>
            <a:endParaRPr lang="zh-CN" altLang="en-US" sz="2800" b="1" dirty="0">
              <a:solidFill>
                <a:srgbClr val="F06E54"/>
              </a:solidFill>
              <a:latin typeface="Microsoft YaHei" charset="-122"/>
              <a:ea typeface="Microsoft YaHei" charset="-122"/>
              <a:cs typeface="Microsoft YaHei" charset="-122"/>
            </a:endParaRPr>
          </a:p>
        </p:txBody>
      </p:sp>
      <p:pic>
        <p:nvPicPr>
          <p:cNvPr id="15" name="图片 14" descr="部署图-3 "/>
          <p:cNvPicPr>
            <a:picLocks noChangeAspect="1"/>
          </p:cNvPicPr>
          <p:nvPr/>
        </p:nvPicPr>
        <p:blipFill>
          <a:blip r:embed="rId3"/>
          <a:stretch>
            <a:fillRect/>
          </a:stretch>
        </p:blipFill>
        <p:spPr>
          <a:xfrm>
            <a:off x="1291883" y="1522509"/>
            <a:ext cx="4114211" cy="4196431"/>
          </a:xfrm>
          <a:prstGeom prst="rect">
            <a:avLst/>
          </a:prstGeom>
        </p:spPr>
      </p:pic>
    </p:spTree>
    <p:extLst>
      <p:ext uri="{BB962C8B-B14F-4D97-AF65-F5344CB8AC3E}">
        <p14:creationId xmlns:p14="http://schemas.microsoft.com/office/powerpoint/2010/main" val="51158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Q&amp;A</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885280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3" name="Oval 29"/>
          <p:cNvSpPr>
            <a:spLocks noChangeAspect="1"/>
          </p:cNvSpPr>
          <p:nvPr/>
        </p:nvSpPr>
        <p:spPr>
          <a:xfrm>
            <a:off x="1875401" y="2827227"/>
            <a:ext cx="1207012" cy="1203545"/>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prstClr val="white"/>
                </a:solidFill>
                <a:latin typeface="微软雅黑" panose="020B0503020204020204" pitchFamily="34" charset="-122"/>
                <a:ea typeface="微软雅黑" panose="020B0503020204020204" pitchFamily="34" charset="-122"/>
              </a:rPr>
              <a:t>Q</a:t>
            </a:r>
            <a:r>
              <a:rPr lang="en-US" altLang="zh-CN" b="1" dirty="0">
                <a:solidFill>
                  <a:prstClr val="white"/>
                </a:solidFill>
                <a:latin typeface="微软雅黑" panose="020B0503020204020204" pitchFamily="34" charset="-122"/>
                <a:ea typeface="微软雅黑" panose="020B0503020204020204" pitchFamily="34" charset="-122"/>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514156" y="2991795"/>
            <a:ext cx="4969245" cy="874407"/>
          </a:xfrm>
          <a:prstGeom prst="rect">
            <a:avLst/>
          </a:prstGeom>
        </p:spPr>
        <p:txBody>
          <a:bodyPr wrap="square">
            <a:spAutoFit/>
          </a:bodyPr>
          <a:lstStyle/>
          <a:p>
            <a:pPr>
              <a:lnSpc>
                <a:spcPct val="150000"/>
              </a:lnSpc>
            </a:pPr>
            <a:r>
              <a:rPr lang="zh-CN" altLang="en-US">
                <a:latin typeface="Microsoft YaHei" charset="-122"/>
                <a:ea typeface="Microsoft YaHei" charset="-122"/>
                <a:cs typeface="Microsoft YaHei" charset="-122"/>
              </a:rPr>
              <a:t>创建用例图模型主要包括三部分内容，其中最重要的一部分是什么？</a:t>
            </a:r>
          </a:p>
        </p:txBody>
      </p:sp>
      <p:sp>
        <p:nvSpPr>
          <p:cNvPr id="32"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0398833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3" name="Oval 29"/>
          <p:cNvSpPr>
            <a:spLocks noChangeAspect="1"/>
          </p:cNvSpPr>
          <p:nvPr/>
        </p:nvSpPr>
        <p:spPr>
          <a:xfrm>
            <a:off x="1875401" y="2827227"/>
            <a:ext cx="1207012" cy="1203545"/>
          </a:xfrm>
          <a:prstGeom prst="ellipse">
            <a:avLst/>
          </a:prstGeom>
          <a:solidFill>
            <a:srgbClr val="EF3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prstClr val="white"/>
                </a:solidFill>
                <a:latin typeface="微软雅黑" panose="020B0503020204020204" pitchFamily="34" charset="-122"/>
                <a:ea typeface="微软雅黑" panose="020B0503020204020204" pitchFamily="34" charset="-122"/>
              </a:rPr>
              <a:t>A</a:t>
            </a:r>
            <a:r>
              <a:rPr lang="en-US" altLang="zh-CN" b="1" dirty="0">
                <a:solidFill>
                  <a:prstClr val="white"/>
                </a:solidFill>
                <a:latin typeface="微软雅黑" panose="020B0503020204020204" pitchFamily="34" charset="-122"/>
                <a:ea typeface="微软雅黑" panose="020B0503020204020204" pitchFamily="34" charset="-122"/>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485947" y="3199545"/>
            <a:ext cx="5253071" cy="458908"/>
          </a:xfrm>
          <a:prstGeom prst="rect">
            <a:avLst/>
          </a:prstGeom>
        </p:spPr>
        <p:txBody>
          <a:bodyPr wrap="square">
            <a:spAutoFit/>
          </a:bodyPr>
          <a:lstStyle/>
          <a:p>
            <a:pPr>
              <a:lnSpc>
                <a:spcPct val="150000"/>
              </a:lnSpc>
            </a:pPr>
            <a:r>
              <a:rPr lang="zh-CN" altLang="en-US">
                <a:latin typeface="Microsoft YaHei" charset="-122"/>
                <a:ea typeface="Microsoft YaHei" charset="-122"/>
                <a:cs typeface="Microsoft YaHei" charset="-122"/>
              </a:rPr>
              <a:t>识别出系统中的角色和用例</a:t>
            </a:r>
          </a:p>
        </p:txBody>
      </p:sp>
      <p:sp>
        <p:nvSpPr>
          <p:cNvPr id="32"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446022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3" name="Oval 29"/>
          <p:cNvSpPr>
            <a:spLocks noChangeAspect="1"/>
          </p:cNvSpPr>
          <p:nvPr/>
        </p:nvSpPr>
        <p:spPr>
          <a:xfrm>
            <a:off x="1875401" y="2827227"/>
            <a:ext cx="1207012" cy="1203545"/>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prstClr val="white"/>
                </a:solidFill>
                <a:latin typeface="微软雅黑" panose="020B0503020204020204" pitchFamily="34" charset="-122"/>
                <a:ea typeface="微软雅黑" panose="020B0503020204020204" pitchFamily="34" charset="-122"/>
              </a:rPr>
              <a:t>Q</a:t>
            </a: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514156" y="3199545"/>
            <a:ext cx="4969245" cy="458908"/>
          </a:xfrm>
          <a:prstGeom prst="rect">
            <a:avLst/>
          </a:prstGeom>
        </p:spPr>
        <p:txBody>
          <a:bodyPr wrap="square">
            <a:spAutoFit/>
          </a:bodyPr>
          <a:lstStyle/>
          <a:p>
            <a:pPr>
              <a:lnSpc>
                <a:spcPct val="150000"/>
              </a:lnSpc>
            </a:pPr>
            <a:r>
              <a:rPr lang="zh-CN" altLang="en-US">
                <a:latin typeface="Microsoft YaHei" charset="-122"/>
                <a:ea typeface="Microsoft YaHei" charset="-122"/>
                <a:cs typeface="Microsoft YaHei" charset="-122"/>
              </a:rPr>
              <a:t>部署图中有哪三个主要元素？</a:t>
            </a:r>
          </a:p>
        </p:txBody>
      </p:sp>
      <p:sp>
        <p:nvSpPr>
          <p:cNvPr id="32"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7408739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3" name="Oval 29"/>
          <p:cNvSpPr>
            <a:spLocks noChangeAspect="1"/>
          </p:cNvSpPr>
          <p:nvPr/>
        </p:nvSpPr>
        <p:spPr>
          <a:xfrm>
            <a:off x="1875401" y="2827227"/>
            <a:ext cx="1207012" cy="1203545"/>
          </a:xfrm>
          <a:prstGeom prst="ellipse">
            <a:avLst/>
          </a:prstGeom>
          <a:solidFill>
            <a:srgbClr val="EF3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prstClr val="white"/>
                </a:solidFill>
                <a:latin typeface="微软雅黑" panose="020B0503020204020204" pitchFamily="34" charset="-122"/>
                <a:ea typeface="微软雅黑" panose="020B0503020204020204" pitchFamily="34" charset="-122"/>
              </a:rPr>
              <a:t>A</a:t>
            </a: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510754" y="3199545"/>
            <a:ext cx="5253071" cy="458908"/>
          </a:xfrm>
          <a:prstGeom prst="rect">
            <a:avLst/>
          </a:prstGeom>
        </p:spPr>
        <p:txBody>
          <a:bodyPr wrap="square">
            <a:spAutoFit/>
          </a:bodyPr>
          <a:lstStyle/>
          <a:p>
            <a:pPr>
              <a:lnSpc>
                <a:spcPct val="150000"/>
              </a:lnSpc>
            </a:pPr>
            <a:r>
              <a:rPr lang="zh-CN" altLang="en-US">
                <a:latin typeface="Microsoft YaHei" charset="-122"/>
                <a:ea typeface="Microsoft YaHei" charset="-122"/>
                <a:cs typeface="Microsoft YaHei" charset="-122"/>
              </a:rPr>
              <a:t>结点、组件和关系</a:t>
            </a:r>
          </a:p>
        </p:txBody>
      </p:sp>
      <p:sp>
        <p:nvSpPr>
          <p:cNvPr id="32"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322392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4"/>
            <a:ext cx="4005189" cy="4958739"/>
            <a:chOff x="1066800" y="1200150"/>
            <a:chExt cx="2990850" cy="4400320"/>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19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一个用例是可以被行为者感受到的、系统的一个完整的功能。在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把用例定义成系统完成的一系列动作，动作的结果能被特定的行为者察觉到。这些动作除了完成系统内部的计算与工作外，还包括与一些行为者的通信。用例通过关联与行为者连接，关联指出一个用例与哪些行为者交互，这种交互是双向的。</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2.</a:t>
            </a:r>
            <a:r>
              <a:rPr lang="zh-CN" altLang="en-US" sz="2000" b="1" dirty="0" smtClean="0">
                <a:solidFill>
                  <a:prstClr val="white"/>
                </a:solidFill>
                <a:latin typeface="Arial" panose="020B0604020202020204" pitchFamily="34" charset="0"/>
                <a:ea typeface="微软雅黑" panose="020B0503020204020204" pitchFamily="34" charset="-122"/>
              </a:rPr>
              <a:t>用例</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5986430" y="1856156"/>
            <a:ext cx="5265339"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用例具有下述</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特征：</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en-US" altLang="zh-CN" dirty="0">
                <a:latin typeface="微软雅黑" panose="020B0503020204020204" pitchFamily="34" charset="-122"/>
                <a:ea typeface="微软雅黑" panose="020B0503020204020204" pitchFamily="34" charset="-122"/>
                <a:sym typeface="Arial" panose="020B0604020202020204" pitchFamily="34" charset="0"/>
              </a:rPr>
              <a:t>(1)</a:t>
            </a:r>
            <a:r>
              <a:rPr lang="zh-CN" altLang="en-US" dirty="0">
                <a:latin typeface="微软雅黑" panose="020B0503020204020204" pitchFamily="34" charset="-122"/>
                <a:ea typeface="微软雅黑" panose="020B0503020204020204" pitchFamily="34" charset="-122"/>
                <a:sym typeface="Arial" panose="020B0604020202020204" pitchFamily="34" charset="0"/>
              </a:rPr>
              <a:t>用例代表某些用户可见的功能，实现一个具体的用户目标。</a:t>
            </a:r>
          </a:p>
          <a:p>
            <a:pPr lvl="0" defTabSz="1216025" fontAlgn="base">
              <a:lnSpc>
                <a:spcPct val="150000"/>
              </a:lnSpc>
              <a:spcBef>
                <a:spcPct val="20000"/>
              </a:spcBef>
              <a:spcAft>
                <a:spcPct val="0"/>
              </a:spcAft>
              <a:defRPr/>
            </a:pPr>
            <a:r>
              <a:rPr lang="en-US" altLang="zh-CN" dirty="0">
                <a:latin typeface="微软雅黑" panose="020B0503020204020204" pitchFamily="34" charset="-122"/>
                <a:ea typeface="微软雅黑" panose="020B0503020204020204" pitchFamily="34" charset="-122"/>
                <a:sym typeface="Arial" panose="020B0604020202020204" pitchFamily="34" charset="0"/>
              </a:rPr>
              <a:t>(2)</a:t>
            </a:r>
            <a:r>
              <a:rPr lang="zh-CN" altLang="en-US" dirty="0">
                <a:latin typeface="微软雅黑" panose="020B0503020204020204" pitchFamily="34" charset="-122"/>
                <a:ea typeface="微软雅黑" panose="020B0503020204020204" pitchFamily="34" charset="-122"/>
                <a:sym typeface="Arial" panose="020B0604020202020204" pitchFamily="34" charset="0"/>
              </a:rPr>
              <a:t>用例总是被行为者启动的，并向行为者提供可识别的值。</a:t>
            </a:r>
          </a:p>
          <a:p>
            <a:pPr lvl="0" defTabSz="1216025" fontAlgn="base">
              <a:lnSpc>
                <a:spcPct val="150000"/>
              </a:lnSpc>
              <a:spcBef>
                <a:spcPct val="20000"/>
              </a:spcBef>
              <a:spcAft>
                <a:spcPct val="0"/>
              </a:spcAft>
              <a:defRPr/>
            </a:pPr>
            <a:r>
              <a:rPr lang="en-US" altLang="zh-CN" dirty="0">
                <a:latin typeface="微软雅黑" panose="020B0503020204020204" pitchFamily="34" charset="-122"/>
                <a:ea typeface="微软雅黑" panose="020B0503020204020204" pitchFamily="34" charset="-122"/>
                <a:sym typeface="Arial" panose="020B0604020202020204" pitchFamily="34" charset="0"/>
              </a:rPr>
              <a:t>(3)</a:t>
            </a:r>
            <a:r>
              <a:rPr lang="zh-CN" altLang="en-US" dirty="0">
                <a:latin typeface="微软雅黑" panose="020B0503020204020204" pitchFamily="34" charset="-122"/>
                <a:ea typeface="微软雅黑" panose="020B0503020204020204" pitchFamily="34" charset="-122"/>
                <a:sym typeface="Arial" panose="020B0604020202020204" pitchFamily="34" charset="0"/>
              </a:rPr>
              <a:t>用例必须是完整的</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注意：用例是一个类，它代表一类功能而不是使用该功能的某个具体实例。用例的实例是系统的一种实际使用方法，通常把用例的实例称为脚本。脚本是系统的一次具体执行过程。</a:t>
            </a:r>
          </a:p>
          <a:p>
            <a:pPr defTabSz="1216025" fontAlgn="base">
              <a:lnSpc>
                <a:spcPct val="150000"/>
              </a:lnSpc>
              <a:spcBef>
                <a:spcPct val="20000"/>
              </a:spcBef>
              <a:spcAft>
                <a:spcPct val="0"/>
              </a:spcAft>
              <a:defRPr/>
            </a:pPr>
            <a:endParaRPr lang="en-US" altLang="zh-CN" dirty="0" smtClean="0">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8540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3" name="Oval 29"/>
          <p:cNvSpPr>
            <a:spLocks noChangeAspect="1"/>
          </p:cNvSpPr>
          <p:nvPr/>
        </p:nvSpPr>
        <p:spPr>
          <a:xfrm>
            <a:off x="1875401" y="2827227"/>
            <a:ext cx="1207012" cy="1203545"/>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prstClr val="white"/>
                </a:solidFill>
                <a:latin typeface="微软雅黑" panose="020B0503020204020204" pitchFamily="34" charset="-122"/>
                <a:ea typeface="微软雅黑" panose="020B0503020204020204" pitchFamily="34" charset="-122"/>
              </a:rPr>
              <a:t>Q</a:t>
            </a:r>
            <a:r>
              <a:rPr lang="en-US" altLang="zh-CN" b="1" dirty="0" smtClean="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514156" y="3199545"/>
            <a:ext cx="4969245" cy="458908"/>
          </a:xfrm>
          <a:prstGeom prst="rect">
            <a:avLst/>
          </a:prstGeom>
        </p:spPr>
        <p:txBody>
          <a:bodyPr wrap="square">
            <a:spAutoFit/>
          </a:bodyPr>
          <a:lstStyle/>
          <a:p>
            <a:pPr>
              <a:lnSpc>
                <a:spcPct val="150000"/>
              </a:lnSpc>
            </a:pPr>
            <a:r>
              <a:rPr lang="zh-CN" altLang="en-US" smtClean="0">
                <a:latin typeface="Microsoft YaHei" charset="-122"/>
                <a:ea typeface="Microsoft YaHei" charset="-122"/>
                <a:cs typeface="Microsoft YaHei" charset="-122"/>
              </a:rPr>
              <a:t>部署图中结点</a:t>
            </a:r>
            <a:r>
              <a:rPr lang="zh-CN" altLang="en-US">
                <a:latin typeface="Microsoft YaHei" charset="-122"/>
                <a:ea typeface="Microsoft YaHei" charset="-122"/>
                <a:cs typeface="Microsoft YaHei" charset="-122"/>
              </a:rPr>
              <a:t>和组件之间有哪两个关联？</a:t>
            </a:r>
          </a:p>
        </p:txBody>
      </p:sp>
      <p:sp>
        <p:nvSpPr>
          <p:cNvPr id="32"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6494055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3" name="Oval 29"/>
          <p:cNvSpPr>
            <a:spLocks noChangeAspect="1"/>
          </p:cNvSpPr>
          <p:nvPr/>
        </p:nvSpPr>
        <p:spPr>
          <a:xfrm>
            <a:off x="1875401" y="2827227"/>
            <a:ext cx="1207012" cy="1203545"/>
          </a:xfrm>
          <a:prstGeom prst="ellipse">
            <a:avLst/>
          </a:prstGeom>
          <a:solidFill>
            <a:srgbClr val="EF3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prstClr val="white"/>
                </a:solidFill>
                <a:latin typeface="微软雅黑" panose="020B0503020204020204" pitchFamily="34" charset="-122"/>
                <a:ea typeface="微软雅黑" panose="020B0503020204020204" pitchFamily="34" charset="-122"/>
              </a:rPr>
              <a:t>A</a:t>
            </a:r>
            <a:r>
              <a:rPr lang="en-US" altLang="zh-CN" b="1"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485947" y="3010463"/>
            <a:ext cx="5253071" cy="2951898"/>
          </a:xfrm>
          <a:prstGeom prst="rect">
            <a:avLst/>
          </a:prstGeom>
        </p:spPr>
        <p:txBody>
          <a:bodyPr wrap="square">
            <a:spAutoFit/>
          </a:bodyPr>
          <a:lstStyle/>
          <a:p>
            <a:pPr>
              <a:lnSpc>
                <a:spcPct val="150000"/>
              </a:lnSpc>
            </a:pPr>
            <a:r>
              <a:rPr lang="en-US" altLang="zh-CN" dirty="0">
                <a:latin typeface="Microsoft YaHei" charset="-122"/>
                <a:ea typeface="Microsoft YaHei" charset="-122"/>
                <a:cs typeface="Microsoft YaHei" charset="-122"/>
              </a:rPr>
              <a:t>1</a:t>
            </a:r>
            <a:r>
              <a:rPr lang="zh-CN" altLang="en-US" dirty="0">
                <a:latin typeface="Microsoft YaHei" charset="-122"/>
                <a:ea typeface="Microsoft YaHei" charset="-122"/>
                <a:cs typeface="Microsoft YaHei" charset="-122"/>
              </a:rPr>
              <a:t>）组件是参与系统执行的事物，而结点是执行组件的事物。（若结点是一台服务器，则组件就是上面的软件）</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）组件表示逻辑元素的物理模块，而结点表示组件的物理部署。这表明一个组件是逻辑单元（如：类）的物理实现，而一个结点则是组件被部署的地点。</a:t>
            </a:r>
          </a:p>
        </p:txBody>
      </p:sp>
      <p:sp>
        <p:nvSpPr>
          <p:cNvPr id="32"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201051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134982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7</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91</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4</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95</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92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4</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8</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9</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整合及</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审核</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94</a:t>
            </a:r>
            <a:r>
              <a:rPr kumimoji="0" lang="zh-CN" altLang="en-US" sz="1400" b="0" i="0" u="none" strike="noStrike" kern="1200" cap="none" spc="0" normalizeH="0" baseline="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93</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分</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7941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09</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205634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212138" y="247015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1" name="Oval 79"/>
          <p:cNvSpPr>
            <a:spLocks noChangeArrowheads="1"/>
          </p:cNvSpPr>
          <p:nvPr/>
        </p:nvSpPr>
        <p:spPr bwMode="auto">
          <a:xfrm>
            <a:off x="3419475" y="247015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2" name="Oval 81"/>
          <p:cNvSpPr>
            <a:spLocks noChangeArrowheads="1"/>
          </p:cNvSpPr>
          <p:nvPr/>
        </p:nvSpPr>
        <p:spPr bwMode="auto">
          <a:xfrm>
            <a:off x="3419475" y="414020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8943975" y="2720975"/>
            <a:ext cx="2279650" cy="14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a:p>
            <a:pP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26</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4" name="TextBox 13"/>
          <p:cNvSpPr txBox="1">
            <a:spLocks noChangeArrowheads="1"/>
          </p:cNvSpPr>
          <p:nvPr/>
        </p:nvSpPr>
        <p:spPr bwMode="auto">
          <a:xfrm>
            <a:off x="8943975" y="2406650"/>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16397" name="矩形 18"/>
          <p:cNvSpPr>
            <a:spLocks noChangeArrowheads="1"/>
          </p:cNvSpPr>
          <p:nvPr/>
        </p:nvSpPr>
        <p:spPr bwMode="auto">
          <a:xfrm>
            <a:off x="179882" y="2720975"/>
            <a:ext cx="3001468" cy="14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Karl </a:t>
            </a:r>
            <a:r>
              <a:rPr lang="de-DE"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Wiegers</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Joy </a:t>
            </a:r>
            <a:r>
              <a:rPr lang="de-DE"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Beatty</a:t>
            </a:r>
            <a:endPar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de-DE"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9787302426820</a:t>
            </a:r>
          </a:p>
          <a:p>
            <a:pPr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26</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endPar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8" name="TextBox 13"/>
          <p:cNvSpPr txBox="1">
            <a:spLocks noChangeArrowheads="1"/>
          </p:cNvSpPr>
          <p:nvPr/>
        </p:nvSpPr>
        <p:spPr bwMode="auto">
          <a:xfrm>
            <a:off x="529389" y="2406650"/>
            <a:ext cx="26519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6025" rtl="0" eaLnBrk="1" fontAlgn="base" latinLnBrk="0" hangingPunct="1">
              <a:lnSpc>
                <a:spcPct val="100000"/>
              </a:lnSpc>
              <a:spcBef>
                <a:spcPct val="20000"/>
              </a:spcBef>
              <a:spcAft>
                <a:spcPct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软件</a:t>
            </a:r>
            <a:r>
              <a:rPr kumimoji="0" lang="zh-CN" altLang="en-US" sz="1600" b="1"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需求（第三版）</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9" name="矩形 20"/>
          <p:cNvSpPr>
            <a:spLocks noChangeArrowheads="1"/>
          </p:cNvSpPr>
          <p:nvPr/>
        </p:nvSpPr>
        <p:spPr bwMode="auto">
          <a:xfrm>
            <a:off x="529389" y="4352925"/>
            <a:ext cx="2651961" cy="202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出版社：人民邮电出版社</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Grady </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James Rumbaugh ; Ivar Jacobson</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9787115296443</a:t>
            </a:r>
          </a:p>
          <a:p>
            <a:pPr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26</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marL="0" marR="0" lvl="0" indent="0" algn="r" defTabSz="1216025" rtl="0" eaLnBrk="1" fontAlgn="base" latinLnBrk="0" hangingPunct="1">
              <a:lnSpc>
                <a:spcPct val="120000"/>
              </a:lnSpc>
              <a:spcBef>
                <a:spcPct val="2000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6400" name="TextBox 13"/>
          <p:cNvSpPr txBox="1">
            <a:spLocks noChangeArrowheads="1"/>
          </p:cNvSpPr>
          <p:nvPr/>
        </p:nvSpPr>
        <p:spPr bwMode="auto">
          <a:xfrm>
            <a:off x="739775" y="4038600"/>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600" b="1">
                <a:solidFill>
                  <a:prstClr val="black"/>
                </a:solidFill>
                <a:latin typeface="Arial" panose="020B0604020202020204" pitchFamily="34" charset="0"/>
                <a:ea typeface="微软雅黑" panose="020B0503020204020204" pitchFamily="34" charset="-122"/>
                <a:sym typeface="Arial" panose="020B0604020202020204" pitchFamily="34" charset="0"/>
              </a:rPr>
              <a:t>《UML</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用户指南</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2</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版）</a:t>
            </a:r>
          </a:p>
        </p:txBody>
      </p:sp>
      <p:sp>
        <p:nvSpPr>
          <p:cNvPr id="2" name="文本框 1"/>
          <p:cNvSpPr txBox="1"/>
          <p:nvPr/>
        </p:nvSpPr>
        <p:spPr>
          <a:xfrm>
            <a:off x="5765968" y="3376154"/>
            <a:ext cx="646331" cy="369332"/>
          </a:xfrm>
          <a:prstGeom prst="rect">
            <a:avLst/>
          </a:prstGeom>
          <a:noFill/>
        </p:spPr>
        <p:txBody>
          <a:bodyPr wrap="none" rtlCol="0">
            <a:spAutoFit/>
          </a:bodyPr>
          <a:lstStyle/>
          <a:p>
            <a:pPr algn="ctr"/>
            <a:r>
              <a:rPr kumimoji="1" lang="zh-CN" altLang="en-US" b="1" smtClean="0">
                <a:latin typeface="Microsoft YaHei" charset="-122"/>
                <a:ea typeface="Microsoft YaHei" charset="-122"/>
                <a:cs typeface="Microsoft YaHei" charset="-122"/>
              </a:rPr>
              <a:t>书籍</a:t>
            </a:r>
            <a:endParaRPr kumimoji="1" lang="zh-CN" altLang="en-US" b="1">
              <a:latin typeface="Microsoft YaHei" charset="-122"/>
              <a:ea typeface="Microsoft YaHei" charset="-122"/>
              <a:cs typeface="Microsoft YaHei" charset="-122"/>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04086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212138" y="247015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1" name="Oval 79"/>
          <p:cNvSpPr>
            <a:spLocks noChangeArrowheads="1"/>
          </p:cNvSpPr>
          <p:nvPr/>
        </p:nvSpPr>
        <p:spPr bwMode="auto">
          <a:xfrm>
            <a:off x="3419475" y="247015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2" name="Oval 81"/>
          <p:cNvSpPr>
            <a:spLocks noChangeArrowheads="1"/>
          </p:cNvSpPr>
          <p:nvPr/>
        </p:nvSpPr>
        <p:spPr bwMode="auto">
          <a:xfrm>
            <a:off x="3419475" y="414020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8943974" y="2720975"/>
            <a:ext cx="3248025" cy="1378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2"/>
              </a:rPr>
              <a:t>https://</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2"/>
              </a:rPr>
              <a:t>www.cnblogs.com/wolf-sun/p/UML-collaboration-diagram.html</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26</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4" name="TextBox 13"/>
          <p:cNvSpPr txBox="1">
            <a:spLocks noChangeArrowheads="1"/>
          </p:cNvSpPr>
          <p:nvPr/>
        </p:nvSpPr>
        <p:spPr bwMode="auto">
          <a:xfrm>
            <a:off x="8943975" y="2406650"/>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博客园</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97" name="矩形 18"/>
          <p:cNvSpPr>
            <a:spLocks noChangeArrowheads="1"/>
          </p:cNvSpPr>
          <p:nvPr/>
        </p:nvSpPr>
        <p:spPr bwMode="auto">
          <a:xfrm>
            <a:off x="179882" y="2720975"/>
            <a:ext cx="300146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3"/>
              </a:rPr>
              <a:t>https://</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3"/>
              </a:rPr>
              <a:t>www.processon.com</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26</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endPar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8" name="TextBox 13"/>
          <p:cNvSpPr txBox="1">
            <a:spLocks noChangeArrowheads="1"/>
          </p:cNvSpPr>
          <p:nvPr/>
        </p:nvSpPr>
        <p:spPr bwMode="auto">
          <a:xfrm>
            <a:off x="529389" y="2406650"/>
            <a:ext cx="26519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6025" rtl="0" eaLnBrk="1" fontAlgn="base" latinLnBrk="0" hangingPunct="1">
              <a:lnSpc>
                <a:spcPct val="100000"/>
              </a:lnSpc>
              <a:spcBef>
                <a:spcPct val="20000"/>
              </a:spcBef>
              <a:spcAft>
                <a:spcPct val="0"/>
              </a:spcAft>
              <a:buClrTx/>
              <a:buSzTx/>
              <a:buFontTx/>
              <a:buNone/>
              <a:tabLst/>
              <a:defRPr/>
            </a:pPr>
            <a:r>
              <a:rPr kumimoji="0" lang="en-US" altLang="zh-CN" sz="1600" b="1" i="0" u="none" strike="noStrike" kern="1200" cap="none" spc="0" normalizeH="0" baseline="0" noProof="0" dirty="0" err="1"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ProcessOn</a:t>
            </a:r>
            <a:r>
              <a:rPr kumimoji="0" lang="zh-CN" altLang="en-US" sz="16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 官网</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9" name="矩形 20"/>
          <p:cNvSpPr>
            <a:spLocks noChangeArrowheads="1"/>
          </p:cNvSpPr>
          <p:nvPr/>
        </p:nvSpPr>
        <p:spPr bwMode="auto">
          <a:xfrm>
            <a:off x="0" y="4352925"/>
            <a:ext cx="3181350" cy="1378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https://</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blog.csdn.net</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/wuyuxing24/article/details/50885827</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26</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6400" name="TextBox 13"/>
          <p:cNvSpPr txBox="1">
            <a:spLocks noChangeArrowheads="1"/>
          </p:cNvSpPr>
          <p:nvPr/>
        </p:nvSpPr>
        <p:spPr bwMode="auto">
          <a:xfrm>
            <a:off x="739775" y="4038600"/>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CSDN</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765972" y="3376154"/>
            <a:ext cx="646331" cy="369332"/>
          </a:xfrm>
          <a:prstGeom prst="rect">
            <a:avLst/>
          </a:prstGeom>
          <a:noFill/>
        </p:spPr>
        <p:txBody>
          <a:bodyPr wrap="none" rtlCol="0">
            <a:spAutoFit/>
          </a:bodyPr>
          <a:lstStyle/>
          <a:p>
            <a:pPr algn="ctr"/>
            <a:r>
              <a:rPr kumimoji="1" lang="zh-CN" altLang="en-US" b="1" dirty="0" smtClean="0">
                <a:latin typeface="Microsoft YaHei" charset="-122"/>
                <a:ea typeface="Microsoft YaHei" charset="-122"/>
                <a:cs typeface="Microsoft YaHei" charset="-122"/>
              </a:rPr>
              <a:t>网络</a:t>
            </a:r>
            <a:endParaRPr kumimoji="1" lang="zh-CN" altLang="en-US" b="1" dirty="0">
              <a:latin typeface="Microsoft YaHei" charset="-122"/>
              <a:ea typeface="Microsoft YaHei" charset="-122"/>
              <a:cs typeface="Microsoft YaHei" charset="-122"/>
            </a:endParaRPr>
          </a:p>
        </p:txBody>
      </p:sp>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8225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550589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3026</TotalTime>
  <Words>8704</Words>
  <Application>Microsoft Macintosh PowerPoint</Application>
  <PresentationFormat>宽屏</PresentationFormat>
  <Paragraphs>567</Paragraphs>
  <Slides>97</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97</vt:i4>
      </vt:variant>
    </vt:vector>
  </HeadingPairs>
  <TitlesOfParts>
    <vt:vector size="108" baseType="lpstr">
      <vt:lpstr>Calibri</vt:lpstr>
      <vt:lpstr>Calibri Light</vt:lpstr>
      <vt:lpstr>FontAwesome</vt:lpstr>
      <vt:lpstr>Gill Sans</vt:lpstr>
      <vt:lpstr>Microsoft YaHei</vt:lpstr>
      <vt:lpstr>Open Sans Light</vt:lpstr>
      <vt:lpstr>等线</vt:lpstr>
      <vt:lpstr>宋体</vt:lpstr>
      <vt:lpstr>微软雅黑</vt:lpstr>
      <vt:lpstr>Arial</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mhuil</dc:creator>
  <cp:keywords>锐旗设计; https:/9ppt.taobao.com</cp:keywords>
  <cp:lastModifiedBy>Microsoft Office 用户</cp:lastModifiedBy>
  <cp:revision>77</cp:revision>
  <dcterms:created xsi:type="dcterms:W3CDTF">2017-08-30T16:33:15Z</dcterms:created>
  <dcterms:modified xsi:type="dcterms:W3CDTF">2018-10-28T09:27:49Z</dcterms:modified>
</cp:coreProperties>
</file>