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3"/>
  </p:notesMasterIdLst>
  <p:sldIdLst>
    <p:sldId id="257" r:id="rId2"/>
    <p:sldId id="258" r:id="rId3"/>
    <p:sldId id="259" r:id="rId4"/>
    <p:sldId id="323" r:id="rId5"/>
    <p:sldId id="334" r:id="rId6"/>
    <p:sldId id="335" r:id="rId7"/>
    <p:sldId id="336" r:id="rId8"/>
    <p:sldId id="339" r:id="rId9"/>
    <p:sldId id="340" r:id="rId10"/>
    <p:sldId id="342" r:id="rId11"/>
    <p:sldId id="341" r:id="rId12"/>
    <p:sldId id="343" r:id="rId13"/>
    <p:sldId id="344" r:id="rId14"/>
    <p:sldId id="345" r:id="rId15"/>
    <p:sldId id="346" r:id="rId16"/>
    <p:sldId id="348" r:id="rId17"/>
    <p:sldId id="349" r:id="rId18"/>
    <p:sldId id="347" r:id="rId19"/>
    <p:sldId id="350" r:id="rId20"/>
    <p:sldId id="355" r:id="rId21"/>
    <p:sldId id="357" r:id="rId22"/>
    <p:sldId id="359" r:id="rId23"/>
    <p:sldId id="360" r:id="rId24"/>
    <p:sldId id="367" r:id="rId25"/>
    <p:sldId id="369" r:id="rId26"/>
    <p:sldId id="440" r:id="rId27"/>
    <p:sldId id="441" r:id="rId28"/>
    <p:sldId id="442" r:id="rId29"/>
    <p:sldId id="370" r:id="rId30"/>
    <p:sldId id="374" r:id="rId31"/>
    <p:sldId id="375" r:id="rId32"/>
    <p:sldId id="376" r:id="rId33"/>
    <p:sldId id="377" r:id="rId34"/>
    <p:sldId id="378" r:id="rId35"/>
    <p:sldId id="379" r:id="rId36"/>
    <p:sldId id="437" r:id="rId37"/>
    <p:sldId id="363" r:id="rId38"/>
    <p:sldId id="365" r:id="rId39"/>
    <p:sldId id="366" r:id="rId40"/>
    <p:sldId id="362" r:id="rId41"/>
    <p:sldId id="380" r:id="rId42"/>
    <p:sldId id="381" r:id="rId43"/>
    <p:sldId id="382" r:id="rId44"/>
    <p:sldId id="383" r:id="rId45"/>
    <p:sldId id="384" r:id="rId46"/>
    <p:sldId id="385" r:id="rId47"/>
    <p:sldId id="387" r:id="rId48"/>
    <p:sldId id="388" r:id="rId49"/>
    <p:sldId id="389" r:id="rId50"/>
    <p:sldId id="390" r:id="rId51"/>
    <p:sldId id="391" r:id="rId52"/>
    <p:sldId id="392" r:id="rId53"/>
    <p:sldId id="386" r:id="rId54"/>
    <p:sldId id="393" r:id="rId55"/>
    <p:sldId id="394" r:id="rId56"/>
    <p:sldId id="395" r:id="rId57"/>
    <p:sldId id="396" r:id="rId58"/>
    <p:sldId id="397" r:id="rId59"/>
    <p:sldId id="398" r:id="rId60"/>
    <p:sldId id="399" r:id="rId61"/>
    <p:sldId id="400" r:id="rId62"/>
    <p:sldId id="401" r:id="rId63"/>
    <p:sldId id="402" r:id="rId64"/>
    <p:sldId id="408" r:id="rId65"/>
    <p:sldId id="409" r:id="rId66"/>
    <p:sldId id="403" r:id="rId67"/>
    <p:sldId id="404" r:id="rId68"/>
    <p:sldId id="410" r:id="rId69"/>
    <p:sldId id="405" r:id="rId70"/>
    <p:sldId id="411" r:id="rId71"/>
    <p:sldId id="412" r:id="rId72"/>
    <p:sldId id="413" r:id="rId73"/>
    <p:sldId id="414" r:id="rId74"/>
    <p:sldId id="406" r:id="rId75"/>
    <p:sldId id="415" r:id="rId76"/>
    <p:sldId id="416" r:id="rId77"/>
    <p:sldId id="417" r:id="rId78"/>
    <p:sldId id="418" r:id="rId79"/>
    <p:sldId id="421" r:id="rId80"/>
    <p:sldId id="429" r:id="rId81"/>
    <p:sldId id="438" r:id="rId82"/>
    <p:sldId id="439" r:id="rId83"/>
    <p:sldId id="422" r:id="rId84"/>
    <p:sldId id="423" r:id="rId85"/>
    <p:sldId id="424" r:id="rId86"/>
    <p:sldId id="425" r:id="rId87"/>
    <p:sldId id="426" r:id="rId88"/>
    <p:sldId id="427" r:id="rId89"/>
    <p:sldId id="428" r:id="rId90"/>
    <p:sldId id="430" r:id="rId91"/>
    <p:sldId id="431" r:id="rId92"/>
    <p:sldId id="432" r:id="rId93"/>
    <p:sldId id="433" r:id="rId94"/>
    <p:sldId id="434" r:id="rId95"/>
    <p:sldId id="435" r:id="rId96"/>
    <p:sldId id="436" r:id="rId97"/>
    <p:sldId id="321" r:id="rId98"/>
    <p:sldId id="331" r:id="rId99"/>
    <p:sldId id="318" r:id="rId100"/>
    <p:sldId id="319" r:id="rId101"/>
    <p:sldId id="290" r:id="rId10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6E54"/>
    <a:srgbClr val="F8D745"/>
    <a:srgbClr val="A7A6A6"/>
    <a:srgbClr val="C155DC"/>
    <a:srgbClr val="F14076"/>
    <a:srgbClr val="2FCCDF"/>
    <a:srgbClr val="EF3F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011" autoAdjust="0"/>
    <p:restoredTop sz="94660"/>
  </p:normalViewPr>
  <p:slideViewPr>
    <p:cSldViewPr snapToGrid="0">
      <p:cViewPr>
        <p:scale>
          <a:sx n="73" d="100"/>
          <a:sy n="73" d="100"/>
        </p:scale>
        <p:origin x="144"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notesMaster" Target="notesMasters/notesMaster1.xml"/><Relationship Id="rId104" Type="http://schemas.openxmlformats.org/officeDocument/2006/relationships/presProps" Target="presProps.xml"/><Relationship Id="rId105" Type="http://schemas.openxmlformats.org/officeDocument/2006/relationships/viewProps" Target="viewProps.xml"/><Relationship Id="rId106" Type="http://schemas.openxmlformats.org/officeDocument/2006/relationships/theme" Target="theme/theme1.xml"/><Relationship Id="rId10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FFD89C-078C-4DA4-9D52-61FF06D16E65}" type="datetimeFigureOut">
              <a:rPr lang="zh-CN" altLang="en-US" smtClean="0"/>
              <a:t>2018/11/2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C2D69E-C9A1-410D-8E10-6AC7DEF0BEB5}" type="slidenum">
              <a:rPr lang="zh-CN" altLang="en-US" smtClean="0"/>
              <a:t>‹#›</a:t>
            </a:fld>
            <a:endParaRPr lang="zh-CN" altLang="en-US"/>
          </a:p>
        </p:txBody>
      </p:sp>
    </p:spTree>
    <p:extLst>
      <p:ext uri="{BB962C8B-B14F-4D97-AF65-F5344CB8AC3E}">
        <p14:creationId xmlns:p14="http://schemas.microsoft.com/office/powerpoint/2010/main" val="1060627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7F7A2D0-6E26-42CB-A1FC-1BE3E6861CD8}"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1494615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7F7A2D0-6E26-42CB-A1FC-1BE3E6861CD8}"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101</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4279980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userDrawn="1"/>
        </p:nvSpPr>
        <p:spPr>
          <a:xfrm>
            <a:off x="4354513" y="-635000"/>
            <a:ext cx="727075" cy="63500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p:cNvSpPr/>
          <p:nvPr userDrawn="1"/>
        </p:nvSpPr>
        <p:spPr>
          <a:xfrm>
            <a:off x="5348288" y="-635000"/>
            <a:ext cx="725487" cy="635000"/>
          </a:xfrm>
          <a:prstGeom prst="rect">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userDrawn="1"/>
        </p:nvSpPr>
        <p:spPr>
          <a:xfrm>
            <a:off x="6340475" y="-635000"/>
            <a:ext cx="725488" cy="635000"/>
          </a:xfrm>
          <a:prstGeom prst="rect">
            <a:avLst/>
          </a:pr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矩形 6"/>
          <p:cNvSpPr/>
          <p:nvPr userDrawn="1"/>
        </p:nvSpPr>
        <p:spPr>
          <a:xfrm>
            <a:off x="7332663" y="-635000"/>
            <a:ext cx="727075" cy="635000"/>
          </a:xfrm>
          <a:prstGeom prst="rect">
            <a:avLst/>
          </a:pr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8" name="日期占位符 3"/>
          <p:cNvSpPr>
            <a:spLocks noGrp="1"/>
          </p:cNvSpPr>
          <p:nvPr>
            <p:ph type="dt" sz="half" idx="10"/>
          </p:nvPr>
        </p:nvSpPr>
        <p:spPr/>
        <p:txBody>
          <a:bodyPr/>
          <a:lstStyle>
            <a:lvl1pPr>
              <a:defRPr/>
            </a:lvl1pPr>
          </a:lstStyle>
          <a:p>
            <a:pPr>
              <a:defRPr/>
            </a:pPr>
            <a:fld id="{ADC0D994-80B8-4FC9-A3A8-D6716D8402D7}" type="datetimeFigureOut">
              <a:rPr lang="zh-CN" altLang="en-US"/>
              <a:t>2018/11/2</a:t>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a:lvl1pPr>
          </a:lstStyle>
          <a:p>
            <a:pPr>
              <a:defRPr/>
            </a:pPr>
            <a:fld id="{7ED633B5-7627-4AB2-BA1D-D13942A7C722}" type="slidenum">
              <a:rPr lang="zh-CN" altLang="en-US"/>
              <a:t>‹#›</a:t>
            </a:fld>
            <a:endParaRPr lang="zh-CN" altLang="en-US"/>
          </a:p>
        </p:txBody>
      </p:sp>
    </p:spTree>
    <p:extLst>
      <p:ext uri="{BB962C8B-B14F-4D97-AF65-F5344CB8AC3E}">
        <p14:creationId xmlns:p14="http://schemas.microsoft.com/office/powerpoint/2010/main" val="3645995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BD357AC0-5D77-4230-88F1-A9A6667A77F3}" type="datetimeFigureOut">
              <a:rPr lang="zh-CN" altLang="en-US"/>
              <a:t>2018/11/2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5C5D5E5-7B37-4A74-BF88-69448A0A7E69}" type="slidenum">
              <a:rPr lang="zh-CN" altLang="en-US"/>
              <a:t>‹#›</a:t>
            </a:fld>
            <a:endParaRPr lang="zh-CN" altLang="en-US"/>
          </a:p>
        </p:txBody>
      </p:sp>
    </p:spTree>
    <p:extLst>
      <p:ext uri="{BB962C8B-B14F-4D97-AF65-F5344CB8AC3E}">
        <p14:creationId xmlns:p14="http://schemas.microsoft.com/office/powerpoint/2010/main" val="232864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19EDAB08-1CF6-4C43-A920-2179BF26F68A}" type="datetimeFigureOut">
              <a:rPr lang="zh-CN" altLang="en-US"/>
              <a:t>2018/11/2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F15A8C7-95FD-44BF-9544-E75299FC2E0D}" type="slidenum">
              <a:rPr lang="zh-CN" altLang="en-US"/>
              <a:t>‹#›</a:t>
            </a:fld>
            <a:endParaRPr lang="zh-CN" altLang="en-US"/>
          </a:p>
        </p:txBody>
      </p:sp>
    </p:spTree>
    <p:extLst>
      <p:ext uri="{BB962C8B-B14F-4D97-AF65-F5344CB8AC3E}">
        <p14:creationId xmlns:p14="http://schemas.microsoft.com/office/powerpoint/2010/main" val="393016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531D351-7A7B-42CD-9539-EAF7EFD93439}" type="datetimeFigureOut">
              <a:rPr lang="zh-CN" altLang="en-US"/>
              <a:t>2018/11/2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215DE58-A9F7-47F8-B1A5-3482AB88A86D}" type="slidenum">
              <a:rPr lang="zh-CN" altLang="en-US"/>
              <a:t>‹#›</a:t>
            </a:fld>
            <a:endParaRPr lang="zh-CN" altLang="en-US"/>
          </a:p>
        </p:txBody>
      </p:sp>
    </p:spTree>
    <p:extLst>
      <p:ext uri="{BB962C8B-B14F-4D97-AF65-F5344CB8AC3E}">
        <p14:creationId xmlns:p14="http://schemas.microsoft.com/office/powerpoint/2010/main" val="4137819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E928CAF-8369-4795-AF33-3A4767222B91}" type="datetimeFigureOut">
              <a:rPr lang="zh-CN" altLang="en-US"/>
              <a:t>2018/11/2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7EFD819-AC47-454A-BD59-4214FC721B4D}" type="slidenum">
              <a:rPr lang="zh-CN" altLang="en-US"/>
              <a:t>‹#›</a:t>
            </a:fld>
            <a:endParaRPr lang="zh-CN" altLang="en-US"/>
          </a:p>
        </p:txBody>
      </p:sp>
    </p:spTree>
    <p:extLst>
      <p:ext uri="{BB962C8B-B14F-4D97-AF65-F5344CB8AC3E}">
        <p14:creationId xmlns:p14="http://schemas.microsoft.com/office/powerpoint/2010/main" val="21127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47095DD4-4F3B-4808-A30D-7D90FE156196}" type="datetimeFigureOut">
              <a:rPr lang="zh-CN" altLang="en-US"/>
              <a:t>2018/11/2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E756093-4A46-499A-9884-1C2D0032A2BD}" type="slidenum">
              <a:rPr lang="zh-CN" altLang="en-US"/>
              <a:t>‹#›</a:t>
            </a:fld>
            <a:endParaRPr lang="zh-CN" altLang="en-US"/>
          </a:p>
        </p:txBody>
      </p:sp>
    </p:spTree>
    <p:extLst>
      <p:ext uri="{BB962C8B-B14F-4D97-AF65-F5344CB8AC3E}">
        <p14:creationId xmlns:p14="http://schemas.microsoft.com/office/powerpoint/2010/main" val="3374596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0F38ECF9-734B-498A-AED7-22FBE7C54B7D}" type="datetimeFigureOut">
              <a:rPr lang="zh-CN" altLang="en-US"/>
              <a:t>2018/11/2</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B86CD987-8BDA-4450-AC09-E25E4FCA7BD8}" type="slidenum">
              <a:rPr lang="zh-CN" altLang="en-US"/>
              <a:t>‹#›</a:t>
            </a:fld>
            <a:endParaRPr lang="zh-CN" altLang="en-US"/>
          </a:p>
        </p:txBody>
      </p:sp>
    </p:spTree>
    <p:extLst>
      <p:ext uri="{BB962C8B-B14F-4D97-AF65-F5344CB8AC3E}">
        <p14:creationId xmlns:p14="http://schemas.microsoft.com/office/powerpoint/2010/main" val="210527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E40078CA-1F4D-47CD-9154-F02C31F7FB8A}" type="datetimeFigureOut">
              <a:rPr lang="zh-CN" altLang="en-US"/>
              <a:t>2018/11/2</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6AE03EF7-31BD-4E45-ACFC-2AD2C196B30B}" type="slidenum">
              <a:rPr lang="zh-CN" altLang="en-US"/>
              <a:t>‹#›</a:t>
            </a:fld>
            <a:endParaRPr lang="zh-CN" altLang="en-US"/>
          </a:p>
        </p:txBody>
      </p:sp>
    </p:spTree>
    <p:extLst>
      <p:ext uri="{BB962C8B-B14F-4D97-AF65-F5344CB8AC3E}">
        <p14:creationId xmlns:p14="http://schemas.microsoft.com/office/powerpoint/2010/main" val="593454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38C98D2-7900-47B0-8797-F2A465A4E0BC}" type="datetimeFigureOut">
              <a:rPr lang="zh-CN" altLang="en-US"/>
              <a:t>2018/11/2</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EC14287A-F440-4F72-A425-03D3EEDCF104}" type="slidenum">
              <a:rPr lang="zh-CN" altLang="en-US"/>
              <a:t>‹#›</a:t>
            </a:fld>
            <a:endParaRPr lang="zh-CN" altLang="en-US"/>
          </a:p>
        </p:txBody>
      </p:sp>
    </p:spTree>
    <p:extLst>
      <p:ext uri="{BB962C8B-B14F-4D97-AF65-F5344CB8AC3E}">
        <p14:creationId xmlns:p14="http://schemas.microsoft.com/office/powerpoint/2010/main" val="517410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3C912FA-D875-4380-840D-80FF85EE7454}" type="datetimeFigureOut">
              <a:rPr lang="zh-CN" altLang="en-US"/>
              <a:t>2018/11/2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576A3F9-A94C-4408-9B16-290FB94441D5}" type="slidenum">
              <a:rPr lang="zh-CN" altLang="en-US"/>
              <a:t>‹#›</a:t>
            </a:fld>
            <a:endParaRPr lang="zh-CN" altLang="en-US"/>
          </a:p>
        </p:txBody>
      </p:sp>
    </p:spTree>
    <p:extLst>
      <p:ext uri="{BB962C8B-B14F-4D97-AF65-F5344CB8AC3E}">
        <p14:creationId xmlns:p14="http://schemas.microsoft.com/office/powerpoint/2010/main" val="120693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27E70ED-B919-4EE0-AAE4-DDCC899DA985}" type="datetimeFigureOut">
              <a:rPr lang="zh-CN" altLang="en-US"/>
              <a:t>2018/11/2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4396033-7AC3-43DA-ABC7-DC3B472055B9}" type="slidenum">
              <a:rPr lang="zh-CN" altLang="en-US"/>
              <a:t>‹#›</a:t>
            </a:fld>
            <a:endParaRPr lang="zh-CN" altLang="en-US"/>
          </a:p>
        </p:txBody>
      </p:sp>
    </p:spTree>
    <p:extLst>
      <p:ext uri="{BB962C8B-B14F-4D97-AF65-F5344CB8AC3E}">
        <p14:creationId xmlns:p14="http://schemas.microsoft.com/office/powerpoint/2010/main" val="17223174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Calibri" panose="020F05020202040A0204"/>
              </a:defRPr>
            </a:lvl1pPr>
          </a:lstStyle>
          <a:p>
            <a:pPr>
              <a:defRPr/>
            </a:pPr>
            <a:fld id="{51113AF7-8E6F-4278-AF14-1BCE30728F88}" type="datetimeFigureOut">
              <a:rPr lang="zh-CN" altLang="en-US"/>
              <a:t>2018/11/2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Calibri" panose="020F05020202040A0204"/>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a:defRPr/>
            </a:pPr>
            <a:fld id="{CF0A8334-D66D-4FC8-ABFE-8D7C9EA2E675}" type="slidenum">
              <a:rPr lang="zh-CN" altLang="en-US"/>
              <a:t>‹#›</a:t>
            </a:fld>
            <a:endParaRPr lang="zh-CN" altLang="en-US"/>
          </a:p>
        </p:txBody>
      </p:sp>
    </p:spTree>
    <p:extLst>
      <p:ext uri="{BB962C8B-B14F-4D97-AF65-F5344CB8AC3E}">
        <p14:creationId xmlns:p14="http://schemas.microsoft.com/office/powerpoint/2010/main" val="1920069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hyperlink" Target="https://www.cnblogs.com/wolf-sun/p/UML-collaboration-diagram.html"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70.xml.rels><?xml version="1.0" encoding="UTF-8" standalone="yes"?>
<Relationships xmlns="http://schemas.openxmlformats.org/package/2006/relationships"><Relationship Id="rId3" Type="http://schemas.openxmlformats.org/officeDocument/2006/relationships/image" Target="../media/image28.tiff"/><Relationship Id="rId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image" Target="../media/image27.tiff"/></Relationships>
</file>

<file path=ppt/slides/_rels/slide71.xml.rels><?xml version="1.0" encoding="UTF-8" standalone="yes"?>
<Relationships xmlns="http://schemas.openxmlformats.org/package/2006/relationships"><Relationship Id="rId3" Type="http://schemas.openxmlformats.org/officeDocument/2006/relationships/image" Target="../media/image30.tiff"/><Relationship Id="rId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image" Target="../media/image29.tif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32.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32.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33.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33.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33.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3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3087" name="组合 17"/>
          <p:cNvGrpSpPr/>
          <p:nvPr/>
        </p:nvGrpSpPr>
        <p:grpSpPr bwMode="auto">
          <a:xfrm>
            <a:off x="5222875" y="2405064"/>
            <a:ext cx="7087657" cy="1815567"/>
            <a:chOff x="267845" y="2420002"/>
            <a:chExt cx="7088175" cy="1815164"/>
          </a:xfrm>
        </p:grpSpPr>
        <p:sp>
          <p:nvSpPr>
            <p:cNvPr id="3089" name="文本框 18"/>
            <p:cNvSpPr txBox="1">
              <a:spLocks noChangeArrowheads="1"/>
            </p:cNvSpPr>
            <p:nvPr/>
          </p:nvSpPr>
          <p:spPr bwMode="auto">
            <a:xfrm>
              <a:off x="297949" y="2420002"/>
              <a:ext cx="7058071" cy="101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UML</a:t>
              </a:r>
              <a:r>
                <a:rPr kumimoji="0" lang="zh-CN" altLang="en-US"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 基础工具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I</a:t>
              </a:r>
              <a:r>
                <a:rPr kumimoji="0" lang="zh-CN" altLang="en-US"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90" name="文本框 19"/>
            <p:cNvSpPr txBox="1">
              <a:spLocks noChangeArrowheads="1"/>
            </p:cNvSpPr>
            <p:nvPr/>
          </p:nvSpPr>
          <p:spPr bwMode="auto">
            <a:xfrm>
              <a:off x="267845" y="3311836"/>
              <a:ext cx="623456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5400" b="1"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图</a:t>
              </a:r>
              <a:endParaRPr kumimoji="0" lang="zh-CN" altLang="en-US" sz="5400" b="1"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sp>
        <p:nvSpPr>
          <p:cNvPr id="3088" name="文本框 20"/>
          <p:cNvSpPr txBox="1">
            <a:spLocks noChangeArrowheads="1"/>
          </p:cNvSpPr>
          <p:nvPr/>
        </p:nvSpPr>
        <p:spPr bwMode="auto">
          <a:xfrm>
            <a:off x="5222875" y="4373563"/>
            <a:ext cx="60499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dist"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-UML TOOLS :DIAGRAM-</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sp>
        <p:nvSpPr>
          <p:cNvPr id="19" name="文本框 20"/>
          <p:cNvSpPr txBox="1">
            <a:spLocks noChangeArrowheads="1"/>
          </p:cNvSpPr>
          <p:nvPr/>
        </p:nvSpPr>
        <p:spPr bwMode="auto">
          <a:xfrm>
            <a:off x="5252978" y="5067698"/>
            <a:ext cx="60499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报告小组：</a:t>
            </a: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PRD2018-G12</a:t>
            </a:r>
            <a:endParaRPr kumimoji="0" lang="zh-CN" altLang="en-US" sz="1600" b="0" i="0" u="none" strike="noStrike" kern="1200" cap="none" spc="0" normalizeH="0" baseline="0" noProof="0" dirty="0">
              <a:ln>
                <a:noFill/>
              </a:ln>
              <a:solidFill>
                <a:schemeClr val="bg2">
                  <a:lumMod val="50000"/>
                </a:schemeClr>
              </a:solidFill>
              <a:effectLst/>
              <a:uLnTx/>
              <a:uFillTx/>
              <a:latin typeface="微软雅黑" panose="020B0503020204020204" pitchFamily="34" charset="-122"/>
              <a:ea typeface="微软雅黑" panose="020B0503020204020204" pitchFamily="34" charset="-122"/>
            </a:endParaRPr>
          </a:p>
        </p:txBody>
      </p:sp>
      <p:sp>
        <p:nvSpPr>
          <p:cNvPr id="20" name="文本框 20"/>
          <p:cNvSpPr txBox="1">
            <a:spLocks noChangeArrowheads="1"/>
          </p:cNvSpPr>
          <p:nvPr/>
        </p:nvSpPr>
        <p:spPr bwMode="auto">
          <a:xfrm>
            <a:off x="5252978" y="5405835"/>
            <a:ext cx="60499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小组成员：刘祺，陈铭阳，蓝舒雯，赵唯皓，赵佳锋</a:t>
            </a:r>
            <a:endParaRPr kumimoji="0" lang="zh-CN" altLang="en-US" sz="1600" b="0" i="0" u="none" strike="noStrike" kern="1200" cap="none" spc="0" normalizeH="0" baseline="0" noProof="0" dirty="0">
              <a:ln>
                <a:noFill/>
              </a:ln>
              <a:solidFill>
                <a:schemeClr val="bg2">
                  <a:lumMod val="50000"/>
                </a:schemeClr>
              </a:solidFill>
              <a:effectLst/>
              <a:uLnTx/>
              <a:uFillTx/>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583396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用例和用例图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3" name="组 2"/>
          <p:cNvGrpSpPr/>
          <p:nvPr/>
        </p:nvGrpSpPr>
        <p:grpSpPr>
          <a:xfrm>
            <a:off x="1346394" y="1673554"/>
            <a:ext cx="4005189" cy="4070417"/>
            <a:chOff x="1066800" y="1200150"/>
            <a:chExt cx="2990850" cy="4041775"/>
          </a:xfrm>
        </p:grpSpPr>
        <p:sp>
          <p:nvSpPr>
            <p:cNvPr id="7" name="Rounded Rectangle 2"/>
            <p:cNvSpPr/>
            <p:nvPr/>
          </p:nvSpPr>
          <p:spPr>
            <a:xfrm>
              <a:off x="1066800" y="1200150"/>
              <a:ext cx="2990850" cy="4041775"/>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6151" name="矩形 8"/>
            <p:cNvSpPr>
              <a:spLocks noChangeArrowheads="1"/>
            </p:cNvSpPr>
            <p:nvPr/>
          </p:nvSpPr>
          <p:spPr bwMode="auto">
            <a:xfrm>
              <a:off x="1268375" y="1402077"/>
              <a:ext cx="2587698" cy="350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 行为者是指与系统交互的人或其他系统，它代表外部实体。使用用例并且与系统交互的任何人或物都是行为者。</a:t>
              </a:r>
            </a:p>
            <a:p>
              <a:pPr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    行为者代表一种角色，而不是某个具体的人或物。一个具体的人可以充当多种不同角色</a:t>
              </a:r>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[1]</a:t>
              </a: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1" name="Rounded Rectangle 1"/>
          <p:cNvSpPr/>
          <p:nvPr/>
        </p:nvSpPr>
        <p:spPr>
          <a:xfrm>
            <a:off x="1156238" y="1336611"/>
            <a:ext cx="1361675" cy="519545"/>
          </a:xfrm>
          <a:prstGeom prst="roundRect">
            <a:avLst>
              <a:gd name="adj" fmla="val 3876"/>
            </a:avLst>
          </a:prstGeom>
          <a:solidFill>
            <a:srgbClr val="C155DC"/>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prstClr val="white"/>
                </a:solidFill>
                <a:latin typeface="Arial" panose="020B0604020202020204" pitchFamily="34" charset="0"/>
                <a:ea typeface="微软雅黑" panose="020B0503020204020204" pitchFamily="34" charset="-122"/>
              </a:rPr>
              <a:t>3.</a:t>
            </a:r>
            <a:r>
              <a:rPr lang="zh-CN" altLang="en-US" sz="2000" b="1" dirty="0" smtClean="0">
                <a:solidFill>
                  <a:prstClr val="white"/>
                </a:solidFill>
                <a:latin typeface="Arial" panose="020B0604020202020204" pitchFamily="34" charset="0"/>
                <a:ea typeface="微软雅黑" panose="020B0503020204020204" pitchFamily="34" charset="-122"/>
              </a:rPr>
              <a:t>行为者</a:t>
            </a:r>
            <a:endParaRPr kumimoji="0" lang="en-US" altLang="zh-CN"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1588" y="1339167"/>
            <a:ext cx="4892766" cy="4440026"/>
          </a:xfrm>
          <a:prstGeom prst="rect">
            <a:avLst/>
          </a:prstGeom>
        </p:spPr>
      </p:pic>
      <p:sp>
        <p:nvSpPr>
          <p:cNvPr id="14" name="框架 13"/>
          <p:cNvSpPr/>
          <p:nvPr/>
        </p:nvSpPr>
        <p:spPr>
          <a:xfrm>
            <a:off x="6541588" y="1487837"/>
            <a:ext cx="1340918" cy="4256134"/>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2113063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参考文献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638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6" name="Group 2"/>
          <p:cNvGrpSpPr/>
          <p:nvPr/>
        </p:nvGrpSpPr>
        <p:grpSpPr>
          <a:xfrm>
            <a:off x="4394819" y="1885348"/>
            <a:ext cx="3402363" cy="3321353"/>
            <a:chOff x="2971800" y="1123056"/>
            <a:chExt cx="3200400" cy="3124199"/>
          </a:xfrm>
          <a:solidFill>
            <a:srgbClr val="F77258"/>
          </a:solidFill>
        </p:grpSpPr>
        <p:sp>
          <p:nvSpPr>
            <p:cNvPr id="7" name="Freeform 5"/>
            <p:cNvSpPr/>
            <p:nvPr/>
          </p:nvSpPr>
          <p:spPr bwMode="auto">
            <a:xfrm>
              <a:off x="3028818" y="1123056"/>
              <a:ext cx="2487827" cy="2473554"/>
            </a:xfrm>
            <a:custGeom>
              <a:avLst/>
              <a:gdLst>
                <a:gd name="T0" fmla="*/ 2100 w 2100"/>
                <a:gd name="T1" fmla="*/ 630 h 2147"/>
                <a:gd name="T2" fmla="*/ 634 w 2100"/>
                <a:gd name="T3" fmla="*/ 510 h 2147"/>
                <a:gd name="T4" fmla="*/ 1574 w 2100"/>
                <a:gd name="T5" fmla="*/ 1621 h 2147"/>
                <a:gd name="T6" fmla="*/ 991 w 2100"/>
                <a:gd name="T7" fmla="*/ 1572 h 2147"/>
                <a:gd name="T8" fmla="*/ 2100 w 2100"/>
                <a:gd name="T9" fmla="*/ 630 h 2147"/>
              </a:gdLst>
              <a:ahLst/>
              <a:cxnLst>
                <a:cxn ang="0">
                  <a:pos x="T0" y="T1"/>
                </a:cxn>
                <a:cxn ang="0">
                  <a:pos x="T2" y="T3"/>
                </a:cxn>
                <a:cxn ang="0">
                  <a:pos x="T4" y="T5"/>
                </a:cxn>
                <a:cxn ang="0">
                  <a:pos x="T6" y="T7"/>
                </a:cxn>
                <a:cxn ang="0">
                  <a:pos x="T8" y="T9"/>
                </a:cxn>
              </a:cxnLst>
              <a:rect l="0" t="0" r="r" b="b"/>
              <a:pathLst>
                <a:path w="2100" h="2147">
                  <a:moveTo>
                    <a:pt x="2100" y="630"/>
                  </a:moveTo>
                  <a:cubicBezTo>
                    <a:pt x="1728" y="193"/>
                    <a:pt x="1072" y="139"/>
                    <a:pt x="634" y="510"/>
                  </a:cubicBezTo>
                  <a:cubicBezTo>
                    <a:pt x="0" y="1047"/>
                    <a:pt x="953" y="2147"/>
                    <a:pt x="1574" y="1621"/>
                  </a:cubicBezTo>
                  <a:cubicBezTo>
                    <a:pt x="1400" y="1768"/>
                    <a:pt x="1139" y="1747"/>
                    <a:pt x="991" y="1572"/>
                  </a:cubicBezTo>
                  <a:cubicBezTo>
                    <a:pt x="466" y="952"/>
                    <a:pt x="1563" y="0"/>
                    <a:pt x="2100" y="630"/>
                  </a:cubicBezTo>
                  <a:close/>
                </a:path>
              </a:pathLst>
            </a:custGeom>
            <a:solidFill>
              <a:srgbClr val="FF6CE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8" name="Freeform 6"/>
            <p:cNvSpPr/>
            <p:nvPr/>
          </p:nvSpPr>
          <p:spPr bwMode="auto">
            <a:xfrm>
              <a:off x="3634920" y="1180212"/>
              <a:ext cx="2537280" cy="2416398"/>
            </a:xfrm>
            <a:custGeom>
              <a:avLst/>
              <a:gdLst>
                <a:gd name="T0" fmla="*/ 1521 w 2142"/>
                <a:gd name="T1" fmla="*/ 2097 h 2097"/>
                <a:gd name="T2" fmla="*/ 1637 w 2142"/>
                <a:gd name="T3" fmla="*/ 634 h 2097"/>
                <a:gd name="T4" fmla="*/ 526 w 2142"/>
                <a:gd name="T5" fmla="*/ 1574 h 2097"/>
                <a:gd name="T6" fmla="*/ 575 w 2142"/>
                <a:gd name="T7" fmla="*/ 991 h 2097"/>
                <a:gd name="T8" fmla="*/ 1521 w 2142"/>
                <a:gd name="T9" fmla="*/ 2097 h 2097"/>
              </a:gdLst>
              <a:ahLst/>
              <a:cxnLst>
                <a:cxn ang="0">
                  <a:pos x="T0" y="T1"/>
                </a:cxn>
                <a:cxn ang="0">
                  <a:pos x="T2" y="T3"/>
                </a:cxn>
                <a:cxn ang="0">
                  <a:pos x="T4" y="T5"/>
                </a:cxn>
                <a:cxn ang="0">
                  <a:pos x="T6" y="T7"/>
                </a:cxn>
                <a:cxn ang="0">
                  <a:pos x="T8" y="T9"/>
                </a:cxn>
              </a:cxnLst>
              <a:rect l="0" t="0" r="r" b="b"/>
              <a:pathLst>
                <a:path w="2142" h="2097">
                  <a:moveTo>
                    <a:pt x="1521" y="2097"/>
                  </a:moveTo>
                  <a:cubicBezTo>
                    <a:pt x="1954" y="1724"/>
                    <a:pt x="2007" y="1071"/>
                    <a:pt x="1637" y="634"/>
                  </a:cubicBezTo>
                  <a:cubicBezTo>
                    <a:pt x="1100" y="0"/>
                    <a:pt x="0" y="953"/>
                    <a:pt x="526" y="1574"/>
                  </a:cubicBezTo>
                  <a:cubicBezTo>
                    <a:pt x="379" y="1400"/>
                    <a:pt x="400" y="1139"/>
                    <a:pt x="575" y="991"/>
                  </a:cubicBezTo>
                  <a:cubicBezTo>
                    <a:pt x="1194" y="467"/>
                    <a:pt x="2142" y="1558"/>
                    <a:pt x="1521" y="2097"/>
                  </a:cubicBezTo>
                  <a:close/>
                </a:path>
              </a:pathLst>
            </a:custGeom>
            <a:solidFill>
              <a:srgbClr val="BF55DB"/>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9" name="Freeform 7"/>
            <p:cNvSpPr/>
            <p:nvPr/>
          </p:nvSpPr>
          <p:spPr bwMode="auto">
            <a:xfrm>
              <a:off x="2971800" y="1792659"/>
              <a:ext cx="2544844" cy="2420925"/>
            </a:xfrm>
            <a:custGeom>
              <a:avLst/>
              <a:gdLst>
                <a:gd name="T0" fmla="*/ 633 w 2148"/>
                <a:gd name="T1" fmla="*/ 0 h 2101"/>
                <a:gd name="T2" fmla="*/ 512 w 2148"/>
                <a:gd name="T3" fmla="*/ 1467 h 2101"/>
                <a:gd name="T4" fmla="*/ 1623 w 2148"/>
                <a:gd name="T5" fmla="*/ 527 h 2101"/>
                <a:gd name="T6" fmla="*/ 1574 w 2148"/>
                <a:gd name="T7" fmla="*/ 1110 h 2101"/>
                <a:gd name="T8" fmla="*/ 633 w 2148"/>
                <a:gd name="T9" fmla="*/ 0 h 2101"/>
              </a:gdLst>
              <a:ahLst/>
              <a:cxnLst>
                <a:cxn ang="0">
                  <a:pos x="T0" y="T1"/>
                </a:cxn>
                <a:cxn ang="0">
                  <a:pos x="T2" y="T3"/>
                </a:cxn>
                <a:cxn ang="0">
                  <a:pos x="T4" y="T5"/>
                </a:cxn>
                <a:cxn ang="0">
                  <a:pos x="T6" y="T7"/>
                </a:cxn>
                <a:cxn ang="0">
                  <a:pos x="T8" y="T9"/>
                </a:cxn>
              </a:cxnLst>
              <a:rect l="0" t="0" r="r" b="b"/>
              <a:pathLst>
                <a:path w="2148" h="2101">
                  <a:moveTo>
                    <a:pt x="633" y="0"/>
                  </a:moveTo>
                  <a:cubicBezTo>
                    <a:pt x="195" y="371"/>
                    <a:pt x="140" y="1028"/>
                    <a:pt x="512" y="1467"/>
                  </a:cubicBezTo>
                  <a:cubicBezTo>
                    <a:pt x="1048" y="2101"/>
                    <a:pt x="2148" y="1148"/>
                    <a:pt x="1623" y="527"/>
                  </a:cubicBezTo>
                  <a:cubicBezTo>
                    <a:pt x="1770" y="701"/>
                    <a:pt x="1748" y="962"/>
                    <a:pt x="1574" y="1110"/>
                  </a:cubicBezTo>
                  <a:cubicBezTo>
                    <a:pt x="953" y="1636"/>
                    <a:pt x="0" y="536"/>
                    <a:pt x="633" y="0"/>
                  </a:cubicBez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0" name="Freeform 8"/>
            <p:cNvSpPr/>
            <p:nvPr/>
          </p:nvSpPr>
          <p:spPr bwMode="auto">
            <a:xfrm>
              <a:off x="3627356" y="1778794"/>
              <a:ext cx="2484336" cy="2468461"/>
            </a:xfrm>
            <a:custGeom>
              <a:avLst/>
              <a:gdLst>
                <a:gd name="T0" fmla="*/ 0 w 2097"/>
                <a:gd name="T1" fmla="*/ 1520 h 2142"/>
                <a:gd name="T2" fmla="*/ 1463 w 2097"/>
                <a:gd name="T3" fmla="*/ 1636 h 2142"/>
                <a:gd name="T4" fmla="*/ 523 w 2097"/>
                <a:gd name="T5" fmla="*/ 525 h 2142"/>
                <a:gd name="T6" fmla="*/ 1106 w 2097"/>
                <a:gd name="T7" fmla="*/ 574 h 2142"/>
                <a:gd name="T8" fmla="*/ 0 w 2097"/>
                <a:gd name="T9" fmla="*/ 1520 h 2142"/>
              </a:gdLst>
              <a:ahLst/>
              <a:cxnLst>
                <a:cxn ang="0">
                  <a:pos x="T0" y="T1"/>
                </a:cxn>
                <a:cxn ang="0">
                  <a:pos x="T2" y="T3"/>
                </a:cxn>
                <a:cxn ang="0">
                  <a:pos x="T4" y="T5"/>
                </a:cxn>
                <a:cxn ang="0">
                  <a:pos x="T6" y="T7"/>
                </a:cxn>
                <a:cxn ang="0">
                  <a:pos x="T8" y="T9"/>
                </a:cxn>
              </a:cxnLst>
              <a:rect l="0" t="0" r="r" b="b"/>
              <a:pathLst>
                <a:path w="2097" h="2142">
                  <a:moveTo>
                    <a:pt x="0" y="1520"/>
                  </a:moveTo>
                  <a:cubicBezTo>
                    <a:pt x="373" y="1954"/>
                    <a:pt x="1026" y="2006"/>
                    <a:pt x="1463" y="1636"/>
                  </a:cubicBezTo>
                  <a:cubicBezTo>
                    <a:pt x="2097" y="1100"/>
                    <a:pt x="1144" y="0"/>
                    <a:pt x="523" y="525"/>
                  </a:cubicBezTo>
                  <a:cubicBezTo>
                    <a:pt x="697" y="378"/>
                    <a:pt x="958" y="400"/>
                    <a:pt x="1106" y="574"/>
                  </a:cubicBezTo>
                  <a:cubicBezTo>
                    <a:pt x="1630" y="1193"/>
                    <a:pt x="539" y="2142"/>
                    <a:pt x="0" y="1520"/>
                  </a:cubicBezTo>
                  <a:close/>
                </a:path>
              </a:pathLst>
            </a:custGeom>
            <a:solidFill>
              <a:srgbClr val="F8D845"/>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grpSp>
      <p:sp>
        <p:nvSpPr>
          <p:cNvPr id="16391" name="Oval 79"/>
          <p:cNvSpPr>
            <a:spLocks noChangeArrowheads="1"/>
          </p:cNvSpPr>
          <p:nvPr/>
        </p:nvSpPr>
        <p:spPr bwMode="auto">
          <a:xfrm>
            <a:off x="3419475" y="2470150"/>
            <a:ext cx="552450" cy="561975"/>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FontAwesome"/>
                <a:ea typeface="宋体" panose="02010600030101010101" pitchFamily="2" charset="-122"/>
                <a:cs typeface="+mn-cs"/>
              </a:rPr>
              <a:t>01</a:t>
            </a:r>
            <a:endParaRPr kumimoji="0" lang="en-US" altLang="zh-CN" sz="2000" b="1"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16397" name="矩形 18"/>
          <p:cNvSpPr>
            <a:spLocks noChangeArrowheads="1"/>
          </p:cNvSpPr>
          <p:nvPr/>
        </p:nvSpPr>
        <p:spPr bwMode="auto">
          <a:xfrm>
            <a:off x="179882" y="2768666"/>
            <a:ext cx="3001468"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r"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出版社：清华大学出版社</a:t>
            </a:r>
          </a:p>
          <a:p>
            <a:pPr lvl="0" algn="r"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作者：杨弘平</a:t>
            </a:r>
          </a:p>
          <a:p>
            <a:pPr lvl="0" algn="r"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国际书号：</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9787302404491</a:t>
            </a:r>
            <a:endPar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398" name="TextBox 13"/>
          <p:cNvSpPr txBox="1">
            <a:spLocks noChangeArrowheads="1"/>
          </p:cNvSpPr>
          <p:nvPr/>
        </p:nvSpPr>
        <p:spPr bwMode="auto">
          <a:xfrm>
            <a:off x="179881" y="2406650"/>
            <a:ext cx="300146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《UML2 </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基础、建模与设计过程</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p>
        </p:txBody>
      </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7" name="Oval 81"/>
          <p:cNvSpPr>
            <a:spLocks noChangeArrowheads="1"/>
          </p:cNvSpPr>
          <p:nvPr/>
        </p:nvSpPr>
        <p:spPr bwMode="auto">
          <a:xfrm>
            <a:off x="3419475" y="4233682"/>
            <a:ext cx="620335" cy="562630"/>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prstClr val="black"/>
                </a:solidFill>
                <a:effectLst/>
                <a:uLnTx/>
                <a:uFillTx/>
                <a:latin typeface="FontAwesome"/>
                <a:ea typeface="宋体" panose="02010600030101010101" pitchFamily="2" charset="-122"/>
                <a:cs typeface="+mn-cs"/>
              </a:rPr>
              <a:t>02</a:t>
            </a:r>
            <a:endParaRPr kumimoji="0" lang="en-US" altLang="zh-CN" sz="2000" b="1" i="0" u="none" strike="noStrike" kern="1200" cap="none" spc="0" normalizeH="0" baseline="0" noProof="0" dirty="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32" name="矩形 20"/>
          <p:cNvSpPr>
            <a:spLocks noChangeArrowheads="1"/>
          </p:cNvSpPr>
          <p:nvPr/>
        </p:nvSpPr>
        <p:spPr bwMode="auto">
          <a:xfrm>
            <a:off x="20899" y="4437221"/>
            <a:ext cx="3181350" cy="1378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r" defTabSz="1216025" fontAlgn="base">
              <a:lnSpc>
                <a:spcPct val="120000"/>
              </a:lnSpc>
              <a:spcBef>
                <a:spcPct val="20000"/>
              </a:spcBef>
              <a:spcAft>
                <a:spcPct val="0"/>
              </a:spcAft>
              <a:defRPr/>
            </a:pP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网址：</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https://</a:t>
            </a:r>
            <a:r>
              <a:rPr lang="en-US" altLang="zh-CN" sz="1400" dirty="0" err="1">
                <a:solidFill>
                  <a:prstClr val="black"/>
                </a:solidFill>
                <a:latin typeface="微软雅黑" panose="020B0503020204020204" pitchFamily="34" charset="-122"/>
                <a:ea typeface="微软雅黑" panose="020B0503020204020204" pitchFamily="34" charset="-122"/>
                <a:sym typeface="Arial" panose="020B0604020202020204" pitchFamily="34" charset="0"/>
              </a:rPr>
              <a:t>blog.csdn.net</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/wuyuxing24/article/details/50885827</a:t>
            </a:r>
            <a:endPar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0" algn="r" defTabSz="1216025" fontAlgn="base">
              <a:lnSpc>
                <a:spcPct val="120000"/>
              </a:lnSpc>
              <a:spcBef>
                <a:spcPct val="20000"/>
              </a:spcBef>
              <a:spcAft>
                <a:spcPct val="0"/>
              </a:spcAft>
              <a:defRPr/>
            </a:pP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参考</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时间：</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2018</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10</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月</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26</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日</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11:32</a:t>
            </a:r>
            <a:endPar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0" algn="r" defTabSz="1216025" fontAlgn="base">
              <a:lnSpc>
                <a:spcPct val="120000"/>
              </a:lnSpc>
              <a:spcBef>
                <a:spcPct val="20000"/>
              </a:spcBef>
              <a:spcAft>
                <a:spcPct val="0"/>
              </a:spcAft>
              <a:defRPr/>
            </a:pP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33" name="TextBox 13"/>
          <p:cNvSpPr txBox="1">
            <a:spLocks noChangeArrowheads="1"/>
          </p:cNvSpPr>
          <p:nvPr/>
        </p:nvSpPr>
        <p:spPr bwMode="auto">
          <a:xfrm>
            <a:off x="760674" y="4122896"/>
            <a:ext cx="244157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r" fontAlgn="base">
              <a:spcBef>
                <a:spcPct val="20000"/>
              </a:spcBef>
              <a:spcAft>
                <a:spcPct val="0"/>
              </a:spcAft>
              <a:defRPr/>
            </a:pPr>
            <a:r>
              <a:rPr lang="en-US" altLang="zh-CN"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CSDN</a:t>
            </a:r>
            <a:endPar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Oval 75"/>
          <p:cNvSpPr>
            <a:spLocks noChangeArrowheads="1"/>
          </p:cNvSpPr>
          <p:nvPr/>
        </p:nvSpPr>
        <p:spPr bwMode="auto">
          <a:xfrm>
            <a:off x="8178989" y="2470150"/>
            <a:ext cx="620335" cy="562630"/>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prstClr val="black"/>
                </a:solidFill>
                <a:effectLst/>
                <a:uLnTx/>
                <a:uFillTx/>
                <a:latin typeface="FontAwesome"/>
                <a:ea typeface="宋体" panose="02010600030101010101" pitchFamily="2" charset="-122"/>
                <a:cs typeface="+mn-cs"/>
              </a:rPr>
              <a:t>03</a:t>
            </a:r>
            <a:endParaRPr kumimoji="0" lang="en-US" altLang="zh-CN" sz="2000" b="1" i="0" u="none" strike="noStrike" kern="1200" cap="none" spc="0" normalizeH="0" baseline="0" noProof="0" dirty="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35" name="矩形 14"/>
          <p:cNvSpPr>
            <a:spLocks noChangeArrowheads="1"/>
          </p:cNvSpPr>
          <p:nvPr/>
        </p:nvSpPr>
        <p:spPr bwMode="auto">
          <a:xfrm>
            <a:off x="8943974" y="2720975"/>
            <a:ext cx="3248025" cy="1378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defTabSz="1216025" fontAlgn="base">
              <a:lnSpc>
                <a:spcPct val="120000"/>
              </a:lnSpc>
              <a:spcBef>
                <a:spcPct val="20000"/>
              </a:spcBef>
              <a:spcAft>
                <a:spcPct val="0"/>
              </a:spcAft>
              <a:defRPr/>
            </a:pP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网址：</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hlinkClick r:id="rId3"/>
              </a:rPr>
              <a:t>https://</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hlinkClick r:id="rId3"/>
              </a:rPr>
              <a:t>www.cnblogs.com/wolf-sun/p/UML-collaboration-diagram.html</a:t>
            </a:r>
            <a:endPar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20000"/>
              </a:lnSpc>
              <a:spcBef>
                <a:spcPct val="20000"/>
              </a:spcBef>
              <a:spcAft>
                <a:spcPct val="0"/>
              </a:spcAft>
              <a:defRPr/>
            </a:pP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参考</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时间：</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2018</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10</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月</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26</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日</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11:38</a:t>
            </a:r>
            <a:endPar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20000"/>
              </a:lnSpc>
              <a:spcBef>
                <a:spcPct val="20000"/>
              </a:spcBef>
              <a:spcAft>
                <a:spcPct val="0"/>
              </a:spcAft>
              <a:defRPr/>
            </a:pPr>
            <a:endPar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6" name="TextBox 13"/>
          <p:cNvSpPr txBox="1">
            <a:spLocks noChangeArrowheads="1"/>
          </p:cNvSpPr>
          <p:nvPr/>
        </p:nvSpPr>
        <p:spPr bwMode="auto">
          <a:xfrm>
            <a:off x="8943975" y="2406650"/>
            <a:ext cx="29432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zh-CN" altLang="en-US"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博客园</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040868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90" name="文本框 19"/>
          <p:cNvSpPr txBox="1">
            <a:spLocks noChangeArrowheads="1"/>
          </p:cNvSpPr>
          <p:nvPr/>
        </p:nvSpPr>
        <p:spPr bwMode="auto">
          <a:xfrm>
            <a:off x="5130799" y="2989137"/>
            <a:ext cx="623411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8000" b="1"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rPr>
              <a:t>谢谢大家！</a:t>
            </a:r>
          </a:p>
        </p:txBody>
      </p:sp>
      <p:sp>
        <p:nvSpPr>
          <p:cNvPr id="3088" name="文本框 20"/>
          <p:cNvSpPr txBox="1">
            <a:spLocks noChangeArrowheads="1"/>
          </p:cNvSpPr>
          <p:nvPr/>
        </p:nvSpPr>
        <p:spPr bwMode="auto">
          <a:xfrm>
            <a:off x="5222875" y="4373563"/>
            <a:ext cx="4570349"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dist" defTabSz="914400" rtl="0" eaLnBrk="1" fontAlgn="base" latinLnBrk="0" hangingPunct="1">
              <a:lnSpc>
                <a:spcPct val="100000"/>
              </a:lnSpc>
              <a:spcBef>
                <a:spcPct val="0"/>
              </a:spcBef>
              <a:spcAft>
                <a:spcPct val="0"/>
              </a:spcAft>
              <a:buClrTx/>
              <a:buSzTx/>
              <a:buFontTx/>
              <a:buNone/>
              <a:tabLst/>
              <a:defRPr/>
            </a:pPr>
            <a:r>
              <a:rPr lang="en-US" altLang="zh-CN" sz="1600" dirty="0">
                <a:solidFill>
                  <a:srgbClr val="353A3E"/>
                </a:solidFill>
                <a:latin typeface="微软雅黑" panose="020B0503020204020204" pitchFamily="34" charset="-122"/>
                <a:ea typeface="微软雅黑" panose="020B0503020204020204" pitchFamily="34" charset="-122"/>
              </a:rPr>
              <a:t>THANKY YOU  FOR LISTNING!</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35505893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用例和用例图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3" name="组 2"/>
          <p:cNvGrpSpPr/>
          <p:nvPr/>
        </p:nvGrpSpPr>
        <p:grpSpPr>
          <a:xfrm>
            <a:off x="1346394" y="1673554"/>
            <a:ext cx="4005189" cy="4070417"/>
            <a:chOff x="1066800" y="1200150"/>
            <a:chExt cx="2990850" cy="4041775"/>
          </a:xfrm>
        </p:grpSpPr>
        <p:sp>
          <p:nvSpPr>
            <p:cNvPr id="7" name="Rounded Rectangle 2"/>
            <p:cNvSpPr/>
            <p:nvPr/>
          </p:nvSpPr>
          <p:spPr>
            <a:xfrm>
              <a:off x="1066800" y="1200150"/>
              <a:ext cx="2990850" cy="4041775"/>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6151" name="矩形 8"/>
            <p:cNvSpPr>
              <a:spLocks noChangeArrowheads="1"/>
            </p:cNvSpPr>
            <p:nvPr/>
          </p:nvSpPr>
          <p:spPr bwMode="auto">
            <a:xfrm>
              <a:off x="1268375" y="1402077"/>
              <a:ext cx="2587698" cy="350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 行为者是指与系统交互的人或其他系统，它代表外部实体。使用用例并且与系统交互的任何人或物都是行为者。</a:t>
              </a:r>
            </a:p>
            <a:p>
              <a:pPr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    行为者代表一种角色，而不是某个具体的人或物。一个具体的人可以充当多种不同角色</a:t>
              </a:r>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[1]</a:t>
              </a: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1" name="Rounded Rectangle 1"/>
          <p:cNvSpPr/>
          <p:nvPr/>
        </p:nvSpPr>
        <p:spPr>
          <a:xfrm>
            <a:off x="1156238" y="1336611"/>
            <a:ext cx="1361675" cy="519545"/>
          </a:xfrm>
          <a:prstGeom prst="roundRect">
            <a:avLst>
              <a:gd name="adj" fmla="val 3876"/>
            </a:avLst>
          </a:prstGeom>
          <a:solidFill>
            <a:srgbClr val="C155DC"/>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prstClr val="white"/>
                </a:solidFill>
                <a:latin typeface="Arial" panose="020B0604020202020204" pitchFamily="34" charset="0"/>
                <a:ea typeface="微软雅黑" panose="020B0503020204020204" pitchFamily="34" charset="-122"/>
              </a:rPr>
              <a:t>3.</a:t>
            </a:r>
            <a:r>
              <a:rPr lang="zh-CN" altLang="en-US" sz="2000" b="1" dirty="0" smtClean="0">
                <a:solidFill>
                  <a:prstClr val="white"/>
                </a:solidFill>
                <a:latin typeface="Arial" panose="020B0604020202020204" pitchFamily="34" charset="0"/>
                <a:ea typeface="微软雅黑" panose="020B0503020204020204" pitchFamily="34" charset="-122"/>
              </a:rPr>
              <a:t>行为者</a:t>
            </a:r>
            <a:endParaRPr kumimoji="0" lang="en-US" altLang="zh-CN"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6" name="矩形 8"/>
          <p:cNvSpPr>
            <a:spLocks noChangeArrowheads="1"/>
          </p:cNvSpPr>
          <p:nvPr/>
        </p:nvSpPr>
        <p:spPr bwMode="auto">
          <a:xfrm>
            <a:off x="5986430" y="1856156"/>
            <a:ext cx="5265339" cy="4053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50000"/>
              </a:lnSpc>
              <a:spcBef>
                <a:spcPct val="20000"/>
              </a:spcBef>
              <a:spcAft>
                <a:spcPct val="0"/>
              </a:spcAft>
              <a:defRPr/>
            </a:pPr>
            <a:r>
              <a:rPr lang="zh-CN" altLang="en-US" dirty="0">
                <a:latin typeface="微软雅黑" panose="020B0503020204020204" pitchFamily="34" charset="-122"/>
                <a:ea typeface="微软雅黑" panose="020B0503020204020204" pitchFamily="34" charset="-122"/>
                <a:sym typeface="Arial" panose="020B0604020202020204" pitchFamily="34" charset="0"/>
              </a:rPr>
              <a:t>在用例图中用直线连接行为者和用例，表示两者之间交换信息，称为通信联系。行为者触发</a:t>
            </a:r>
            <a:r>
              <a:rPr lang="en-US" altLang="zh-CN" dirty="0">
                <a:latin typeface="微软雅黑" panose="020B0503020204020204" pitchFamily="34" charset="-122"/>
                <a:ea typeface="微软雅黑" panose="020B0503020204020204" pitchFamily="34" charset="-122"/>
                <a:sym typeface="Arial" panose="020B0604020202020204" pitchFamily="34" charset="0"/>
              </a:rPr>
              <a:t>(</a:t>
            </a:r>
            <a:r>
              <a:rPr lang="zh-CN" altLang="en-US" dirty="0">
                <a:latin typeface="微软雅黑" panose="020B0503020204020204" pitchFamily="34" charset="-122"/>
                <a:ea typeface="微软雅黑" panose="020B0503020204020204" pitchFamily="34" charset="-122"/>
                <a:sym typeface="Arial" panose="020B0604020202020204" pitchFamily="34" charset="0"/>
              </a:rPr>
              <a:t>激活</a:t>
            </a:r>
            <a:r>
              <a:rPr lang="en-US" altLang="zh-CN" dirty="0">
                <a:latin typeface="微软雅黑" panose="020B0503020204020204" pitchFamily="34" charset="-122"/>
                <a:ea typeface="微软雅黑" panose="020B0503020204020204" pitchFamily="34" charset="-122"/>
                <a:sym typeface="Arial" panose="020B0604020202020204" pitchFamily="34" charset="0"/>
              </a:rPr>
              <a:t>)</a:t>
            </a:r>
            <a:r>
              <a:rPr lang="zh-CN" altLang="en-US" dirty="0">
                <a:latin typeface="微软雅黑" panose="020B0503020204020204" pitchFamily="34" charset="-122"/>
                <a:ea typeface="微软雅黑" panose="020B0503020204020204" pitchFamily="34" charset="-122"/>
                <a:sym typeface="Arial" panose="020B0604020202020204" pitchFamily="34" charset="0"/>
              </a:rPr>
              <a:t>用例，并与用例交换信息。单个行为者可与多个用例联系；一个用例也可与多个行为者联系。</a:t>
            </a:r>
          </a:p>
          <a:p>
            <a:pPr defTabSz="1216025" fontAlgn="base">
              <a:lnSpc>
                <a:spcPct val="150000"/>
              </a:lnSpc>
              <a:spcBef>
                <a:spcPct val="20000"/>
              </a:spcBef>
              <a:spcAft>
                <a:spcPct val="0"/>
              </a:spcAft>
              <a:defRPr/>
            </a:pPr>
            <a:r>
              <a:rPr lang="zh-CN" altLang="en-US" dirty="0">
                <a:latin typeface="微软雅黑" panose="020B0503020204020204" pitchFamily="34" charset="-122"/>
                <a:ea typeface="微软雅黑" panose="020B0503020204020204" pitchFamily="34" charset="-122"/>
                <a:sym typeface="Arial" panose="020B0604020202020204" pitchFamily="34" charset="0"/>
              </a:rPr>
              <a:t>可以把行为者分成主行为者和副行为者，还可分成主动行为者和被动行为者</a:t>
            </a:r>
            <a:r>
              <a:rPr lang="zh-CN" altLang="en-US" dirty="0" smtClean="0">
                <a:latin typeface="微软雅黑" panose="020B0503020204020204" pitchFamily="34" charset="-122"/>
                <a:ea typeface="微软雅黑" panose="020B0503020204020204" pitchFamily="34" charset="-122"/>
                <a:sym typeface="Arial" panose="020B0604020202020204" pitchFamily="34" charset="0"/>
              </a:rPr>
              <a:t>。</a:t>
            </a:r>
            <a:r>
              <a:rPr lang="mr-IN" altLang="zh-CN" dirty="0">
                <a:latin typeface="微软雅黑" panose="020B0503020204020204" pitchFamily="34" charset="-122"/>
                <a:ea typeface="微软雅黑" panose="020B0503020204020204" pitchFamily="34" charset="-122"/>
                <a:sym typeface="Arial" panose="020B0604020202020204" pitchFamily="34" charset="0"/>
              </a:rPr>
              <a:t>[1]</a:t>
            </a:r>
          </a:p>
          <a:p>
            <a:pPr defTabSz="1216025" fontAlgn="base">
              <a:lnSpc>
                <a:spcPct val="150000"/>
              </a:lnSpc>
              <a:spcBef>
                <a:spcPct val="20000"/>
              </a:spcBef>
              <a:spcAft>
                <a:spcPct val="0"/>
              </a:spcAft>
              <a:defRPr/>
            </a:pP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a:p>
            <a:pPr defTabSz="1216025" fontAlgn="base">
              <a:lnSpc>
                <a:spcPct val="150000"/>
              </a:lnSpc>
              <a:spcBef>
                <a:spcPct val="20000"/>
              </a:spcBef>
              <a:spcAft>
                <a:spcPct val="0"/>
              </a:spcAft>
              <a:defRPr/>
            </a:pPr>
            <a:endParaRPr lang="en-US" altLang="zh-CN" dirty="0" smtClean="0">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621751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用例和用例图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3" name="组 2"/>
          <p:cNvGrpSpPr/>
          <p:nvPr/>
        </p:nvGrpSpPr>
        <p:grpSpPr>
          <a:xfrm>
            <a:off x="1346394" y="1673554"/>
            <a:ext cx="4005189" cy="4616874"/>
            <a:chOff x="1066800" y="1200150"/>
            <a:chExt cx="2990850" cy="4584386"/>
          </a:xfrm>
        </p:grpSpPr>
        <p:sp>
          <p:nvSpPr>
            <p:cNvPr id="7" name="Rounded Rectangle 2"/>
            <p:cNvSpPr/>
            <p:nvPr/>
          </p:nvSpPr>
          <p:spPr>
            <a:xfrm>
              <a:off x="1066800" y="1200150"/>
              <a:ext cx="2990850" cy="4041775"/>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6151" name="矩形 8"/>
            <p:cNvSpPr>
              <a:spLocks noChangeArrowheads="1"/>
            </p:cNvSpPr>
            <p:nvPr/>
          </p:nvSpPr>
          <p:spPr bwMode="auto">
            <a:xfrm>
              <a:off x="1268375" y="1402077"/>
              <a:ext cx="2587698" cy="4382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1.</a:t>
              </a:r>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包含关系</a:t>
              </a:r>
              <a:endParaRPr lang="en-US" altLang="zh-CN"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基本用例的行为包含了另一个用例的行为。基本用例描述在多个用例中都有的公共行为。包含关系本质上是比较特殊的依赖关系。它比一般的依赖关系多了一些语义。在包含关系中箭头的方向是从基本用例到包含用例</a:t>
              </a:r>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[1]</a:t>
              </a: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1" name="Rounded Rectangle 1"/>
          <p:cNvSpPr/>
          <p:nvPr/>
        </p:nvSpPr>
        <p:spPr>
          <a:xfrm>
            <a:off x="1156238" y="1336611"/>
            <a:ext cx="2192751" cy="519545"/>
          </a:xfrm>
          <a:prstGeom prst="roundRect">
            <a:avLst>
              <a:gd name="adj" fmla="val 3876"/>
            </a:avLst>
          </a:prstGeom>
          <a:solidFill>
            <a:srgbClr val="C155DC"/>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a:solidFill>
                  <a:prstClr val="white"/>
                </a:solidFill>
                <a:latin typeface="Arial" panose="020B0604020202020204" pitchFamily="34" charset="0"/>
                <a:ea typeface="微软雅黑" panose="020B0503020204020204" pitchFamily="34" charset="-122"/>
              </a:rPr>
              <a:t>4</a:t>
            </a:r>
            <a:r>
              <a:rPr lang="en-US" altLang="zh-CN" sz="2000" b="1" dirty="0" smtClean="0">
                <a:solidFill>
                  <a:prstClr val="white"/>
                </a:solidFill>
                <a:latin typeface="Arial" panose="020B0604020202020204" pitchFamily="34" charset="0"/>
                <a:ea typeface="微软雅黑" panose="020B0503020204020204" pitchFamily="34" charset="-122"/>
              </a:rPr>
              <a:t>.</a:t>
            </a:r>
            <a:r>
              <a:rPr lang="zh-CN" altLang="en-US" sz="2000" b="1" dirty="0" smtClean="0">
                <a:solidFill>
                  <a:prstClr val="white"/>
                </a:solidFill>
                <a:latin typeface="Arial" panose="020B0604020202020204" pitchFamily="34" charset="0"/>
                <a:ea typeface="微软雅黑" panose="020B0503020204020204" pitchFamily="34" charset="-122"/>
              </a:rPr>
              <a:t>用例之间的关系</a:t>
            </a:r>
            <a:endParaRPr kumimoji="0" lang="en-US" altLang="zh-CN"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pic>
        <p:nvPicPr>
          <p:cNvPr id="2" name="图片 1"/>
          <p:cNvPicPr>
            <a:picLocks noChangeAspect="1"/>
          </p:cNvPicPr>
          <p:nvPr/>
        </p:nvPicPr>
        <p:blipFill>
          <a:blip r:embed="rId3"/>
          <a:stretch>
            <a:fillRect/>
          </a:stretch>
        </p:blipFill>
        <p:spPr>
          <a:xfrm>
            <a:off x="6172953" y="2164597"/>
            <a:ext cx="5270500" cy="2590800"/>
          </a:xfrm>
          <a:prstGeom prst="rect">
            <a:avLst/>
          </a:prstGeom>
        </p:spPr>
      </p:pic>
    </p:spTree>
    <p:extLst>
      <p:ext uri="{BB962C8B-B14F-4D97-AF65-F5344CB8AC3E}">
        <p14:creationId xmlns:p14="http://schemas.microsoft.com/office/powerpoint/2010/main" val="1789666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用例和用例图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3" name="组 2"/>
          <p:cNvGrpSpPr/>
          <p:nvPr/>
        </p:nvGrpSpPr>
        <p:grpSpPr>
          <a:xfrm>
            <a:off x="1346394" y="1673553"/>
            <a:ext cx="4005189" cy="5913110"/>
            <a:chOff x="1066800" y="1200150"/>
            <a:chExt cx="2990850" cy="4783031"/>
          </a:xfrm>
        </p:grpSpPr>
        <p:sp>
          <p:nvSpPr>
            <p:cNvPr id="7" name="Rounded Rectangle 2"/>
            <p:cNvSpPr/>
            <p:nvPr/>
          </p:nvSpPr>
          <p:spPr>
            <a:xfrm>
              <a:off x="1066800" y="1200150"/>
              <a:ext cx="2990850" cy="4041775"/>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6151" name="矩形 8"/>
            <p:cNvSpPr>
              <a:spLocks noChangeArrowheads="1"/>
            </p:cNvSpPr>
            <p:nvPr/>
          </p:nvSpPr>
          <p:spPr bwMode="auto">
            <a:xfrm>
              <a:off x="1268375" y="1402077"/>
              <a:ext cx="2587698" cy="458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50000"/>
                </a:lnSpc>
                <a:spcBef>
                  <a:spcPct val="20000"/>
                </a:spcBef>
                <a:spcAft>
                  <a:spcPct val="0"/>
                </a:spcAft>
                <a:defRPr/>
              </a:pPr>
              <a:r>
                <a:rPr lang="en-US" altLang="zh-CN"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2.</a:t>
              </a:r>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扩展关系</a:t>
              </a:r>
              <a:endParaRPr lang="en-US" altLang="zh-CN"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基本含义和泛化关系类似，但在扩展、关系中，对于扩展用例有更多的规则限制，基本用例必须声明扩展点，而扩展用例只能在扩展点上增加新的行为和含义。与包含关系一样，扩展关系也是依赖关系的版型。在扩展关系中，箭头的方向是从扩展用例到基本用例，这与包含关系是不同的</a:t>
              </a:r>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[1]</a:t>
              </a: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1" name="Rounded Rectangle 1"/>
          <p:cNvSpPr/>
          <p:nvPr/>
        </p:nvSpPr>
        <p:spPr>
          <a:xfrm>
            <a:off x="1156238" y="1336611"/>
            <a:ext cx="2192751" cy="519545"/>
          </a:xfrm>
          <a:prstGeom prst="roundRect">
            <a:avLst>
              <a:gd name="adj" fmla="val 3876"/>
            </a:avLst>
          </a:prstGeom>
          <a:solidFill>
            <a:srgbClr val="C155DC"/>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a:solidFill>
                  <a:prstClr val="white"/>
                </a:solidFill>
                <a:latin typeface="Arial" panose="020B0604020202020204" pitchFamily="34" charset="0"/>
                <a:ea typeface="微软雅黑" panose="020B0503020204020204" pitchFamily="34" charset="-122"/>
              </a:rPr>
              <a:t>4</a:t>
            </a:r>
            <a:r>
              <a:rPr lang="en-US" altLang="zh-CN" sz="2000" b="1" dirty="0" smtClean="0">
                <a:solidFill>
                  <a:prstClr val="white"/>
                </a:solidFill>
                <a:latin typeface="Arial" panose="020B0604020202020204" pitchFamily="34" charset="0"/>
                <a:ea typeface="微软雅黑" panose="020B0503020204020204" pitchFamily="34" charset="-122"/>
              </a:rPr>
              <a:t>.</a:t>
            </a:r>
            <a:r>
              <a:rPr lang="zh-CN" altLang="en-US" sz="2000" b="1" dirty="0" smtClean="0">
                <a:solidFill>
                  <a:prstClr val="white"/>
                </a:solidFill>
                <a:latin typeface="Arial" panose="020B0604020202020204" pitchFamily="34" charset="0"/>
                <a:ea typeface="微软雅黑" panose="020B0503020204020204" pitchFamily="34" charset="-122"/>
              </a:rPr>
              <a:t>用例之间的关系</a:t>
            </a:r>
            <a:endParaRPr kumimoji="0" lang="en-US" altLang="zh-CN"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pic>
        <p:nvPicPr>
          <p:cNvPr id="4" name="图片 3"/>
          <p:cNvPicPr>
            <a:picLocks noChangeAspect="1"/>
          </p:cNvPicPr>
          <p:nvPr/>
        </p:nvPicPr>
        <p:blipFill>
          <a:blip r:embed="rId3"/>
          <a:stretch>
            <a:fillRect/>
          </a:stretch>
        </p:blipFill>
        <p:spPr>
          <a:xfrm>
            <a:off x="5669119" y="2801211"/>
            <a:ext cx="5270500" cy="1968500"/>
          </a:xfrm>
          <a:prstGeom prst="rect">
            <a:avLst/>
          </a:prstGeom>
        </p:spPr>
      </p:pic>
    </p:spTree>
    <p:extLst>
      <p:ext uri="{BB962C8B-B14F-4D97-AF65-F5344CB8AC3E}">
        <p14:creationId xmlns:p14="http://schemas.microsoft.com/office/powerpoint/2010/main" val="863704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用例和用例图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3" name="组 2"/>
          <p:cNvGrpSpPr/>
          <p:nvPr/>
        </p:nvGrpSpPr>
        <p:grpSpPr>
          <a:xfrm>
            <a:off x="1346394" y="1673553"/>
            <a:ext cx="4005189" cy="5068209"/>
            <a:chOff x="1066800" y="1200150"/>
            <a:chExt cx="2990850" cy="4474366"/>
          </a:xfrm>
        </p:grpSpPr>
        <p:sp>
          <p:nvSpPr>
            <p:cNvPr id="7" name="Rounded Rectangle 2"/>
            <p:cNvSpPr/>
            <p:nvPr/>
          </p:nvSpPr>
          <p:spPr>
            <a:xfrm>
              <a:off x="1066800" y="1200150"/>
              <a:ext cx="2990850" cy="4041775"/>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6151" name="矩形 8"/>
            <p:cNvSpPr>
              <a:spLocks noChangeArrowheads="1"/>
            </p:cNvSpPr>
            <p:nvPr/>
          </p:nvSpPr>
          <p:spPr bwMode="auto">
            <a:xfrm>
              <a:off x="1268375" y="1402077"/>
              <a:ext cx="2587698" cy="4272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50000"/>
                </a:lnSpc>
                <a:spcBef>
                  <a:spcPct val="20000"/>
                </a:spcBef>
                <a:spcAft>
                  <a:spcPct val="0"/>
                </a:spcAft>
                <a:defRPr/>
              </a:pPr>
              <a:r>
                <a:rPr lang="en-US" altLang="zh-CN"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2.</a:t>
              </a:r>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扩展关系</a:t>
              </a:r>
              <a:endParaRPr lang="en-US" altLang="zh-CN"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基本含义和泛化关系类似，但在扩展、关系中，对于扩展用例有更多的规则限制，基本用例必须声明扩展点，而扩展用例只能在扩展点上增加新的行为和含义。与包含关系一样，扩展关系也是依赖关系的版型。在扩展关系中，箭头的方向是从扩展用例到基本用例，这与包含关系是不同的。</a:t>
              </a: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1" name="Rounded Rectangle 1"/>
          <p:cNvSpPr/>
          <p:nvPr/>
        </p:nvSpPr>
        <p:spPr>
          <a:xfrm>
            <a:off x="1156238" y="1336611"/>
            <a:ext cx="2192751" cy="519545"/>
          </a:xfrm>
          <a:prstGeom prst="roundRect">
            <a:avLst>
              <a:gd name="adj" fmla="val 3876"/>
            </a:avLst>
          </a:prstGeom>
          <a:solidFill>
            <a:srgbClr val="C155DC"/>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a:solidFill>
                  <a:prstClr val="white"/>
                </a:solidFill>
                <a:latin typeface="Arial" panose="020B0604020202020204" pitchFamily="34" charset="0"/>
                <a:ea typeface="微软雅黑" panose="020B0503020204020204" pitchFamily="34" charset="-122"/>
              </a:rPr>
              <a:t>4</a:t>
            </a:r>
            <a:r>
              <a:rPr lang="en-US" altLang="zh-CN" sz="2000" b="1" dirty="0" smtClean="0">
                <a:solidFill>
                  <a:prstClr val="white"/>
                </a:solidFill>
                <a:latin typeface="Arial" panose="020B0604020202020204" pitchFamily="34" charset="0"/>
                <a:ea typeface="微软雅黑" panose="020B0503020204020204" pitchFamily="34" charset="-122"/>
              </a:rPr>
              <a:t>.</a:t>
            </a:r>
            <a:r>
              <a:rPr lang="zh-CN" altLang="en-US" sz="2000" b="1" dirty="0" smtClean="0">
                <a:solidFill>
                  <a:prstClr val="white"/>
                </a:solidFill>
                <a:latin typeface="Arial" panose="020B0604020202020204" pitchFamily="34" charset="0"/>
                <a:ea typeface="微软雅黑" panose="020B0503020204020204" pitchFamily="34" charset="-122"/>
              </a:rPr>
              <a:t>用例之间的关系</a:t>
            </a:r>
            <a:endParaRPr kumimoji="0" lang="en-US" altLang="zh-CN"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pic>
        <p:nvPicPr>
          <p:cNvPr id="4" name="图片 3"/>
          <p:cNvPicPr>
            <a:picLocks noChangeAspect="1"/>
          </p:cNvPicPr>
          <p:nvPr/>
        </p:nvPicPr>
        <p:blipFill>
          <a:blip r:embed="rId3"/>
          <a:stretch>
            <a:fillRect/>
          </a:stretch>
        </p:blipFill>
        <p:spPr>
          <a:xfrm>
            <a:off x="5669119" y="2801211"/>
            <a:ext cx="5270500" cy="1968500"/>
          </a:xfrm>
          <a:prstGeom prst="rect">
            <a:avLst/>
          </a:prstGeom>
        </p:spPr>
      </p:pic>
    </p:spTree>
    <p:extLst>
      <p:ext uri="{BB962C8B-B14F-4D97-AF65-F5344CB8AC3E}">
        <p14:creationId xmlns:p14="http://schemas.microsoft.com/office/powerpoint/2010/main" val="759766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用例和用例图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3" name="组 2"/>
          <p:cNvGrpSpPr/>
          <p:nvPr/>
        </p:nvGrpSpPr>
        <p:grpSpPr>
          <a:xfrm>
            <a:off x="1346394" y="1673553"/>
            <a:ext cx="4005189" cy="4578204"/>
            <a:chOff x="1066800" y="1200150"/>
            <a:chExt cx="2990850" cy="4041775"/>
          </a:xfrm>
        </p:grpSpPr>
        <p:sp>
          <p:nvSpPr>
            <p:cNvPr id="7" name="Rounded Rectangle 2"/>
            <p:cNvSpPr/>
            <p:nvPr/>
          </p:nvSpPr>
          <p:spPr>
            <a:xfrm>
              <a:off x="1066800" y="1200150"/>
              <a:ext cx="2990850" cy="4041775"/>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6151" name="矩形 8"/>
            <p:cNvSpPr>
              <a:spLocks noChangeArrowheads="1"/>
            </p:cNvSpPr>
            <p:nvPr/>
          </p:nvSpPr>
          <p:spPr bwMode="auto">
            <a:xfrm>
              <a:off x="1268375" y="1402077"/>
              <a:ext cx="2587698" cy="3798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50000"/>
                </a:lnSpc>
                <a:spcBef>
                  <a:spcPct val="20000"/>
                </a:spcBef>
                <a:spcAft>
                  <a:spcPct val="0"/>
                </a:spcAft>
                <a:defRPr/>
              </a:pPr>
              <a:r>
                <a:rPr lang="en-US" altLang="zh-CN"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3.</a:t>
              </a:r>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泛化关系</a:t>
              </a:r>
              <a:endParaRPr lang="en-US" altLang="zh-CN"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代表一般与特殊的关系。它的意思和面向对象程序设计中的继承的概念是类似的。不同的是继承使用在实施阶段，泛化使用在分析、设计阶段。在泛化关系中子用例继承了父用例的行为和含义，子用例也可以增加新的行为和含义或者覆盖父用例中的行为和含义</a:t>
              </a:r>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[1]</a:t>
              </a: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1" name="Rounded Rectangle 1"/>
          <p:cNvSpPr/>
          <p:nvPr/>
        </p:nvSpPr>
        <p:spPr>
          <a:xfrm>
            <a:off x="1156238" y="1336611"/>
            <a:ext cx="2192751" cy="519545"/>
          </a:xfrm>
          <a:prstGeom prst="roundRect">
            <a:avLst>
              <a:gd name="adj" fmla="val 3876"/>
            </a:avLst>
          </a:prstGeom>
          <a:solidFill>
            <a:srgbClr val="C155DC"/>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a:solidFill>
                  <a:prstClr val="white"/>
                </a:solidFill>
                <a:latin typeface="Arial" panose="020B0604020202020204" pitchFamily="34" charset="0"/>
                <a:ea typeface="微软雅黑" panose="020B0503020204020204" pitchFamily="34" charset="-122"/>
              </a:rPr>
              <a:t>4</a:t>
            </a:r>
            <a:r>
              <a:rPr lang="en-US" altLang="zh-CN" sz="2000" b="1" dirty="0" smtClean="0">
                <a:solidFill>
                  <a:prstClr val="white"/>
                </a:solidFill>
                <a:latin typeface="Arial" panose="020B0604020202020204" pitchFamily="34" charset="0"/>
                <a:ea typeface="微软雅黑" panose="020B0503020204020204" pitchFamily="34" charset="-122"/>
              </a:rPr>
              <a:t>.</a:t>
            </a:r>
            <a:r>
              <a:rPr lang="zh-CN" altLang="en-US" sz="2000" b="1" dirty="0" smtClean="0">
                <a:solidFill>
                  <a:prstClr val="white"/>
                </a:solidFill>
                <a:latin typeface="Arial" panose="020B0604020202020204" pitchFamily="34" charset="0"/>
                <a:ea typeface="微软雅黑" panose="020B0503020204020204" pitchFamily="34" charset="-122"/>
              </a:rPr>
              <a:t>用例之间的关系</a:t>
            </a:r>
            <a:endParaRPr kumimoji="0" lang="en-US" altLang="zh-CN"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pic>
        <p:nvPicPr>
          <p:cNvPr id="2" name="图片 1"/>
          <p:cNvPicPr>
            <a:picLocks noChangeAspect="1"/>
          </p:cNvPicPr>
          <p:nvPr/>
        </p:nvPicPr>
        <p:blipFill>
          <a:blip r:embed="rId3"/>
          <a:stretch>
            <a:fillRect/>
          </a:stretch>
        </p:blipFill>
        <p:spPr>
          <a:xfrm>
            <a:off x="5958417" y="2599266"/>
            <a:ext cx="5270500" cy="2184400"/>
          </a:xfrm>
          <a:prstGeom prst="rect">
            <a:avLst/>
          </a:prstGeom>
        </p:spPr>
      </p:pic>
    </p:spTree>
    <p:extLst>
      <p:ext uri="{BB962C8B-B14F-4D97-AF65-F5344CB8AC3E}">
        <p14:creationId xmlns:p14="http://schemas.microsoft.com/office/powerpoint/2010/main" val="456640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用例和用例图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662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 name="Rectangle 48"/>
          <p:cNvSpPr/>
          <p:nvPr/>
        </p:nvSpPr>
        <p:spPr>
          <a:xfrm>
            <a:off x="374650" y="1470025"/>
            <a:ext cx="10944225" cy="1476375"/>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Rectangle 62"/>
          <p:cNvSpPr/>
          <p:nvPr/>
        </p:nvSpPr>
        <p:spPr>
          <a:xfrm>
            <a:off x="374650" y="4654550"/>
            <a:ext cx="10944225" cy="1476375"/>
          </a:xfrm>
          <a:prstGeom prst="rect">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Rectangle 61"/>
          <p:cNvSpPr/>
          <p:nvPr/>
        </p:nvSpPr>
        <p:spPr>
          <a:xfrm>
            <a:off x="374650" y="3048000"/>
            <a:ext cx="10944225" cy="1474788"/>
          </a:xfrm>
          <a:prstGeom prst="rect">
            <a:avLst/>
          </a:pr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26637" name="组合 14"/>
          <p:cNvGrpSpPr/>
          <p:nvPr/>
        </p:nvGrpSpPr>
        <p:grpSpPr bwMode="auto">
          <a:xfrm>
            <a:off x="461963" y="1724026"/>
            <a:ext cx="10749376" cy="1828768"/>
            <a:chOff x="2925414" y="1928792"/>
            <a:chExt cx="10748386" cy="1829486"/>
          </a:xfrm>
        </p:grpSpPr>
        <p:sp>
          <p:nvSpPr>
            <p:cNvPr id="26644" name="文本框 15"/>
            <p:cNvSpPr txBox="1">
              <a:spLocks noChangeArrowheads="1"/>
            </p:cNvSpPr>
            <p:nvPr/>
          </p:nvSpPr>
          <p:spPr bwMode="auto">
            <a:xfrm>
              <a:off x="2925414" y="1928792"/>
              <a:ext cx="3085625" cy="33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b="1">
                  <a:solidFill>
                    <a:srgbClr val="FFFFFF"/>
                  </a:solidFill>
                  <a:latin typeface="微软雅黑" panose="020B0503020204020204" pitchFamily="34" charset="-122"/>
                  <a:ea typeface="微软雅黑" panose="020B0503020204020204" pitchFamily="34" charset="-122"/>
                </a:rPr>
                <a:t>1. </a:t>
              </a:r>
              <a:r>
                <a:rPr lang="zh-CN" altLang="en-US" sz="1600" b="1" dirty="0">
                  <a:solidFill>
                    <a:srgbClr val="FFFFFF"/>
                  </a:solidFill>
                  <a:latin typeface="微软雅黑" panose="020B0503020204020204" pitchFamily="34" charset="-122"/>
                  <a:ea typeface="微软雅黑" panose="020B0503020204020204" pitchFamily="34" charset="-122"/>
                </a:rPr>
                <a:t>识别出系统中的角色和用例</a:t>
              </a:r>
            </a:p>
          </p:txBody>
        </p:sp>
        <p:sp>
          <p:nvSpPr>
            <p:cNvPr id="26645" name="矩形 16"/>
            <p:cNvSpPr>
              <a:spLocks noChangeArrowheads="1"/>
            </p:cNvSpPr>
            <p:nvPr/>
          </p:nvSpPr>
          <p:spPr bwMode="auto">
            <a:xfrm>
              <a:off x="2925414" y="2372739"/>
              <a:ext cx="10748386" cy="1385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1400" dirty="0">
                  <a:solidFill>
                    <a:srgbClr val="FFFFFF"/>
                  </a:solidFill>
                  <a:latin typeface="微软雅黑" panose="020B0503020204020204" pitchFamily="34" charset="-122"/>
                  <a:ea typeface="微软雅黑" panose="020B0503020204020204" pitchFamily="34" charset="-122"/>
                </a:rPr>
                <a:t>为获取用例首先要找出系统的行为者，可通过请系统的用户回答一些问题来发现行为者。一旦找到了行为者，就可以</a:t>
              </a:r>
              <a:r>
                <a:rPr lang="zh-CN" altLang="en-US" sz="1400" dirty="0" smtClean="0">
                  <a:solidFill>
                    <a:srgbClr val="FFFFFF"/>
                  </a:solidFill>
                  <a:latin typeface="微软雅黑" panose="020B0503020204020204" pitchFamily="34" charset="-122"/>
                  <a:ea typeface="微软雅黑" panose="020B0503020204020204" pitchFamily="34" charset="-122"/>
                </a:rPr>
                <a:t>通过行为者来</a:t>
              </a:r>
              <a:r>
                <a:rPr lang="zh-CN" altLang="en-US" sz="1400" dirty="0">
                  <a:solidFill>
                    <a:srgbClr val="FFFFFF"/>
                  </a:solidFill>
                  <a:latin typeface="微软雅黑" panose="020B0503020204020204" pitchFamily="34" charset="-122"/>
                  <a:ea typeface="微软雅黑" panose="020B0503020204020204" pitchFamily="34" charset="-122"/>
                </a:rPr>
                <a:t>获取用例。行为者的日常工作是否因为系统的新功能而被简化或提高了效率</a:t>
              </a:r>
              <a:r>
                <a:rPr lang="zh-CN" altLang="en-US" sz="1400" dirty="0" smtClean="0">
                  <a:solidFill>
                    <a:srgbClr val="FFFFFF"/>
                  </a:solidFill>
                  <a:latin typeface="微软雅黑" panose="020B0503020204020204" pitchFamily="34" charset="-122"/>
                  <a:ea typeface="微软雅黑" panose="020B0503020204020204" pitchFamily="34" charset="-122"/>
                </a:rPr>
                <a:t>？还有</a:t>
              </a:r>
              <a:r>
                <a:rPr lang="zh-CN" altLang="en-US" sz="1400" dirty="0">
                  <a:solidFill>
                    <a:srgbClr val="FFFFFF"/>
                  </a:solidFill>
                  <a:latin typeface="微软雅黑" panose="020B0503020204020204" pitchFamily="34" charset="-122"/>
                  <a:ea typeface="微软雅黑" panose="020B0503020204020204" pitchFamily="34" charset="-122"/>
                </a:rPr>
                <a:t>一些不是针对具体行为者而是针对整个系统的问题，也能帮助建模者发现用</a:t>
              </a:r>
              <a:r>
                <a:rPr lang="zh-CN" altLang="en-US" sz="1400" dirty="0" smtClean="0">
                  <a:solidFill>
                    <a:srgbClr val="FFFFFF"/>
                  </a:solidFill>
                  <a:latin typeface="微软雅黑" panose="020B0503020204020204" pitchFamily="34" charset="-122"/>
                  <a:ea typeface="微软雅黑" panose="020B0503020204020204" pitchFamily="34" charset="-122"/>
                </a:rPr>
                <a:t>例。</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[1]</a:t>
              </a:r>
              <a:endPar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fontAlgn="base">
                <a:spcBef>
                  <a:spcPct val="0"/>
                </a:spcBef>
                <a:spcAft>
                  <a:spcPct val="0"/>
                </a:spcAft>
                <a:defRPr/>
              </a:pPr>
              <a:endParaRPr lang="zh-CN" altLang="en-US" sz="1400" dirty="0">
                <a:solidFill>
                  <a:srgbClr val="FFFFFF"/>
                </a:solidFill>
                <a:latin typeface="微软雅黑" panose="020B0503020204020204" pitchFamily="34" charset="-122"/>
                <a:ea typeface="微软雅黑" panose="020B0503020204020204" pitchFamily="34" charset="-122"/>
              </a:endParaRPr>
            </a:p>
            <a:p>
              <a:pPr fontAlgn="base">
                <a:spcBef>
                  <a:spcPct val="0"/>
                </a:spcBef>
                <a:spcAft>
                  <a:spcPct val="0"/>
                </a:spcAft>
                <a:defRPr/>
              </a:pPr>
              <a:endParaRPr lang="zh-CN" altLang="en-US" sz="1400" dirty="0">
                <a:solidFill>
                  <a:srgbClr val="FFFFFF"/>
                </a:solidFill>
                <a:latin typeface="微软雅黑" panose="020B0503020204020204" pitchFamily="34" charset="-122"/>
                <a:ea typeface="微软雅黑" panose="020B0503020204020204" pitchFamily="34" charset="-122"/>
              </a:endParaRPr>
            </a:p>
            <a:p>
              <a:pPr fontAlgn="base">
                <a:spcBef>
                  <a:spcPct val="0"/>
                </a:spcBef>
                <a:spcAft>
                  <a:spcPct val="0"/>
                </a:spcAft>
                <a:defRPr/>
              </a:pPr>
              <a:endParaRPr lang="zh-CN" altLang="en-US" sz="1400" dirty="0">
                <a:solidFill>
                  <a:srgbClr val="FFFFFF"/>
                </a:solidFill>
                <a:latin typeface="微软雅黑" panose="020B0503020204020204" pitchFamily="34" charset="-122"/>
                <a:ea typeface="微软雅黑" panose="020B0503020204020204" pitchFamily="34" charset="-122"/>
              </a:endParaRPr>
            </a:p>
          </p:txBody>
        </p:sp>
      </p:grpSp>
      <p:grpSp>
        <p:nvGrpSpPr>
          <p:cNvPr id="26638" name="组合 17"/>
          <p:cNvGrpSpPr/>
          <p:nvPr/>
        </p:nvGrpSpPr>
        <p:grpSpPr bwMode="auto">
          <a:xfrm>
            <a:off x="461963" y="3406774"/>
            <a:ext cx="10749376" cy="1182436"/>
            <a:chOff x="2925413" y="1928792"/>
            <a:chExt cx="10749616" cy="1182900"/>
          </a:xfrm>
        </p:grpSpPr>
        <p:sp>
          <p:nvSpPr>
            <p:cNvPr id="26642" name="文本框 18"/>
            <p:cNvSpPr txBox="1">
              <a:spLocks noChangeArrowheads="1"/>
            </p:cNvSpPr>
            <p:nvPr/>
          </p:nvSpPr>
          <p:spPr bwMode="auto">
            <a:xfrm>
              <a:off x="2925413" y="1928792"/>
              <a:ext cx="3434252" cy="33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b="1" smtClean="0">
                  <a:solidFill>
                    <a:srgbClr val="FFFFFF"/>
                  </a:solidFill>
                  <a:latin typeface="微软雅黑" panose="020B0503020204020204" pitchFamily="34" charset="-122"/>
                  <a:ea typeface="微软雅黑" panose="020B0503020204020204" pitchFamily="34" charset="-122"/>
                </a:rPr>
                <a:t>2.</a:t>
              </a:r>
              <a:r>
                <a:rPr lang="zh-CN" altLang="en-US" sz="1600" b="1" dirty="0" smtClean="0">
                  <a:solidFill>
                    <a:srgbClr val="FFFFFF"/>
                  </a:solidFill>
                  <a:latin typeface="微软雅黑" panose="020B0503020204020204" pitchFamily="34" charset="-122"/>
                  <a:ea typeface="微软雅黑" panose="020B0503020204020204" pitchFamily="34" charset="-122"/>
                </a:rPr>
                <a:t>区分</a:t>
              </a:r>
              <a:r>
                <a:rPr lang="zh-CN" altLang="en-US" sz="1600" b="1" dirty="0">
                  <a:solidFill>
                    <a:srgbClr val="FFFFFF"/>
                  </a:solidFill>
                  <a:latin typeface="微软雅黑" panose="020B0503020204020204" pitchFamily="34" charset="-122"/>
                  <a:ea typeface="微软雅黑" panose="020B0503020204020204" pitchFamily="34" charset="-122"/>
                </a:rPr>
                <a:t>用例之间的先后关系</a:t>
              </a:r>
            </a:p>
          </p:txBody>
        </p:sp>
        <p:sp>
          <p:nvSpPr>
            <p:cNvPr id="26643" name="矩形 19"/>
            <p:cNvSpPr>
              <a:spLocks noChangeArrowheads="1"/>
            </p:cNvSpPr>
            <p:nvPr/>
          </p:nvSpPr>
          <p:spPr bwMode="auto">
            <a:xfrm>
              <a:off x="2925413" y="2372738"/>
              <a:ext cx="10749616" cy="738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spcBef>
                  <a:spcPct val="0"/>
                </a:spcBef>
                <a:spcAft>
                  <a:spcPct val="0"/>
                </a:spcAft>
                <a:defRPr/>
              </a:pPr>
              <a:r>
                <a:rPr lang="zh-CN" altLang="en-US" sz="1400" dirty="0">
                  <a:solidFill>
                    <a:srgbClr val="FFFFFF"/>
                  </a:solidFill>
                  <a:latin typeface="微软雅黑" panose="020B0503020204020204" pitchFamily="34" charset="-122"/>
                  <a:ea typeface="微软雅黑" panose="020B0503020204020204" pitchFamily="34" charset="-122"/>
                </a:rPr>
                <a:t>区分用例优先次序某些用例必须在其他用例之前完成，因为它们之间要相互依赖。例如，在系统借阅图书之前，必须记录图书的基本信息。因此很明显新增图书是最重要的用例</a:t>
              </a:r>
              <a:r>
                <a:rPr lang="zh-CN" altLang="en-US" sz="1400" dirty="0" smtClean="0">
                  <a:solidFill>
                    <a:srgbClr val="FFFFFF"/>
                  </a:solidFill>
                  <a:latin typeface="微软雅黑" panose="020B0503020204020204" pitchFamily="34" charset="-122"/>
                  <a:ea typeface="微软雅黑" panose="020B0503020204020204" pitchFamily="34" charset="-122"/>
                </a:rPr>
                <a:t>。</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[1]</a:t>
              </a:r>
              <a:endPar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lvl="0" fontAlgn="base">
                <a:spcBef>
                  <a:spcPct val="0"/>
                </a:spcBef>
                <a:spcAft>
                  <a:spcPct val="0"/>
                </a:spcAft>
                <a:defRPr/>
              </a:pPr>
              <a:endParaRPr lang="zh-CN" altLang="en-US" sz="1400" dirty="0">
                <a:solidFill>
                  <a:srgbClr val="FFFFFF"/>
                </a:solidFill>
                <a:latin typeface="微软雅黑" panose="020B0503020204020204" pitchFamily="34" charset="-122"/>
                <a:ea typeface="微软雅黑" panose="020B0503020204020204" pitchFamily="34" charset="-122"/>
              </a:endParaRPr>
            </a:p>
          </p:txBody>
        </p:sp>
      </p:grpSp>
      <p:grpSp>
        <p:nvGrpSpPr>
          <p:cNvPr id="26639" name="组合 20"/>
          <p:cNvGrpSpPr/>
          <p:nvPr/>
        </p:nvGrpSpPr>
        <p:grpSpPr bwMode="auto">
          <a:xfrm>
            <a:off x="461963" y="4905376"/>
            <a:ext cx="10749376" cy="966787"/>
            <a:chOff x="2925414" y="1928792"/>
            <a:chExt cx="10750762" cy="1441533"/>
          </a:xfrm>
        </p:grpSpPr>
        <p:sp>
          <p:nvSpPr>
            <p:cNvPr id="26640" name="文本框 21"/>
            <p:cNvSpPr txBox="1">
              <a:spLocks noChangeArrowheads="1"/>
            </p:cNvSpPr>
            <p:nvPr/>
          </p:nvSpPr>
          <p:spPr bwMode="auto">
            <a:xfrm>
              <a:off x="2925414" y="1928792"/>
              <a:ext cx="2457487" cy="33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b="1" dirty="0" smtClean="0">
                  <a:solidFill>
                    <a:srgbClr val="FFFFFF"/>
                  </a:solidFill>
                  <a:latin typeface="微软雅黑" panose="020B0503020204020204" pitchFamily="34" charset="-122"/>
                  <a:ea typeface="微软雅黑" panose="020B0503020204020204" pitchFamily="34" charset="-122"/>
                </a:rPr>
                <a:t>3.</a:t>
              </a:r>
              <a:r>
                <a:rPr lang="zh-CN" altLang="en-US" sz="1600" b="1" dirty="0" smtClean="0">
                  <a:solidFill>
                    <a:srgbClr val="FFFFFF"/>
                  </a:solidFill>
                  <a:latin typeface="微软雅黑" panose="020B0503020204020204" pitchFamily="34" charset="-122"/>
                  <a:ea typeface="微软雅黑" panose="020B0503020204020204" pitchFamily="34" charset="-122"/>
                </a:rPr>
                <a:t>创建</a:t>
              </a:r>
              <a:r>
                <a:rPr lang="zh-CN" altLang="en-US" sz="1600" b="1" dirty="0">
                  <a:solidFill>
                    <a:srgbClr val="FFFFFF"/>
                  </a:solidFill>
                  <a:latin typeface="微软雅黑" panose="020B0503020204020204" pitchFamily="34" charset="-122"/>
                  <a:ea typeface="微软雅黑" panose="020B0503020204020204" pitchFamily="34" charset="-122"/>
                </a:rPr>
                <a:t>用例图模型结构</a:t>
              </a:r>
            </a:p>
          </p:txBody>
        </p:sp>
        <p:sp>
          <p:nvSpPr>
            <p:cNvPr id="26641" name="矩形 22"/>
            <p:cNvSpPr>
              <a:spLocks noChangeArrowheads="1"/>
            </p:cNvSpPr>
            <p:nvPr/>
          </p:nvSpPr>
          <p:spPr bwMode="auto">
            <a:xfrm>
              <a:off x="2925414" y="2372739"/>
              <a:ext cx="10750762" cy="997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1400" dirty="0">
                  <a:solidFill>
                    <a:srgbClr val="FFFFFF"/>
                  </a:solidFill>
                  <a:latin typeface="微软雅黑" panose="020B0503020204020204" pitchFamily="34" charset="-122"/>
                  <a:ea typeface="微软雅黑" panose="020B0503020204020204" pitchFamily="34" charset="-122"/>
                </a:rPr>
                <a:t> 将已确定并细化的角色和用例放人用例图中。此时，再借助包含、扩展和泛化的关系给出用例之间的结构模型。</a:t>
              </a:r>
            </a:p>
            <a:p>
              <a:pPr lvl="0" defTabSz="1216025" fontAlgn="base">
                <a:lnSpc>
                  <a:spcPct val="150000"/>
                </a:lnSpc>
                <a:spcBef>
                  <a:spcPct val="20000"/>
                </a:spcBef>
                <a:spcAft>
                  <a:spcPct val="0"/>
                </a:spcAft>
                <a:defRPr/>
              </a:pPr>
              <a:r>
                <a:rPr lang="zh-CN" altLang="en-US" sz="1400" dirty="0">
                  <a:solidFill>
                    <a:srgbClr val="FFFFFF"/>
                  </a:solidFill>
                  <a:latin typeface="微软雅黑" panose="020B0503020204020204" pitchFamily="34" charset="-122"/>
                  <a:ea typeface="微软雅黑" panose="020B0503020204020204" pitchFamily="34" charset="-122"/>
                </a:rPr>
                <a:t>  在系统需求分析中需考虑系统用例图模型需要哪些视图，每个视图包含什么内容</a:t>
              </a:r>
              <a:r>
                <a:rPr lang="en-US" altLang="zh-CN" sz="1400" dirty="0">
                  <a:solidFill>
                    <a:srgbClr val="FFFFFF"/>
                  </a:solidFill>
                  <a:latin typeface="微软雅黑" panose="020B0503020204020204" pitchFamily="34" charset="-122"/>
                  <a:ea typeface="微软雅黑" panose="020B0503020204020204" pitchFamily="34" charset="-122"/>
                </a:rPr>
                <a:t>?</a:t>
              </a:r>
              <a:r>
                <a:rPr lang="zh-CN" altLang="en-US" sz="1400" dirty="0">
                  <a:solidFill>
                    <a:srgbClr val="FFFFFF"/>
                  </a:solidFill>
                  <a:latin typeface="微软雅黑" panose="020B0503020204020204" pitchFamily="34" charset="-122"/>
                  <a:ea typeface="微软雅黑" panose="020B0503020204020204" pitchFamily="34" charset="-122"/>
                </a:rPr>
                <a:t>视图中成员是否需构成包</a:t>
              </a:r>
              <a:r>
                <a:rPr lang="en-US" altLang="zh-CN" sz="1400" dirty="0">
                  <a:solidFill>
                    <a:srgbClr val="FFFFFF"/>
                  </a:solidFill>
                  <a:latin typeface="微软雅黑" panose="020B0503020204020204" pitchFamily="34" charset="-122"/>
                  <a:ea typeface="微软雅黑" panose="020B0503020204020204" pitchFamily="34" charset="-122"/>
                </a:rPr>
                <a:t>? </a:t>
              </a:r>
              <a:r>
                <a:rPr lang="zh-CN" altLang="en-US" sz="1400" dirty="0">
                  <a:solidFill>
                    <a:srgbClr val="FFFFFF"/>
                  </a:solidFill>
                  <a:latin typeface="微软雅黑" panose="020B0503020204020204" pitchFamily="34" charset="-122"/>
                  <a:ea typeface="微软雅黑" panose="020B0503020204020204" pitchFamily="34" charset="-122"/>
                </a:rPr>
                <a:t>下面针对</a:t>
              </a:r>
              <a:r>
                <a:rPr lang="en-US" altLang="zh-CN" sz="1400" dirty="0">
                  <a:solidFill>
                    <a:srgbClr val="FFFFFF"/>
                  </a:solidFill>
                  <a:latin typeface="微软雅黑" panose="020B0503020204020204" pitchFamily="34" charset="-122"/>
                  <a:ea typeface="微软雅黑" panose="020B0503020204020204" pitchFamily="34" charset="-122"/>
                </a:rPr>
                <a:t>_</a:t>
              </a:r>
              <a:r>
                <a:rPr lang="zh-CN" altLang="en-US" sz="1400" dirty="0">
                  <a:solidFill>
                    <a:srgbClr val="FFFFFF"/>
                  </a:solidFill>
                  <a:latin typeface="微软雅黑" panose="020B0503020204020204" pitchFamily="34" charset="-122"/>
                  <a:ea typeface="微软雅黑" panose="020B0503020204020204" pitchFamily="34" charset="-122"/>
                </a:rPr>
                <a:t>述的图书管理系统</a:t>
              </a:r>
              <a:r>
                <a:rPr lang="en-US" altLang="zh-CN" sz="1400" dirty="0">
                  <a:solidFill>
                    <a:srgbClr val="FFFFFF"/>
                  </a:solidFill>
                  <a:latin typeface="微软雅黑" panose="020B0503020204020204" pitchFamily="34" charset="-122"/>
                  <a:ea typeface="微软雅黑" panose="020B0503020204020204" pitchFamily="34" charset="-122"/>
                </a:rPr>
                <a:t>·</a:t>
              </a:r>
              <a:r>
                <a:rPr lang="zh-CN" altLang="en-US" sz="1400" dirty="0">
                  <a:solidFill>
                    <a:srgbClr val="FFFFFF"/>
                  </a:solidFill>
                  <a:latin typeface="微软雅黑" panose="020B0503020204020204" pitchFamily="34" charset="-122"/>
                  <a:ea typeface="微软雅黑" panose="020B0503020204020204" pitchFamily="34" charset="-122"/>
                </a:rPr>
                <a:t>为其建立系统的用例图模型</a:t>
              </a:r>
              <a:r>
                <a:rPr lang="zh-CN" altLang="en-US" sz="1400" dirty="0" smtClean="0">
                  <a:solidFill>
                    <a:srgbClr val="FFFFFF"/>
                  </a:solidFill>
                  <a:latin typeface="微软雅黑" panose="020B0503020204020204" pitchFamily="34" charset="-122"/>
                  <a:ea typeface="微软雅黑" panose="020B0503020204020204" pitchFamily="34" charset="-122"/>
                </a:rPr>
                <a:t>。</a:t>
              </a:r>
              <a:r>
                <a:rPr lang="en-US" altLang="zh-CN"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[1]</a:t>
              </a:r>
              <a:endParaRPr lang="zh-CN" altLang="en-US" sz="1400"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24" name="文本框 23"/>
          <p:cNvSpPr txBox="1">
            <a:spLocks noChangeArrowheads="1"/>
          </p:cNvSpPr>
          <p:nvPr/>
        </p:nvSpPr>
        <p:spPr bwMode="auto">
          <a:xfrm>
            <a:off x="4075508" y="72485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smtClean="0">
                <a:ln>
                  <a:noFill/>
                </a:ln>
                <a:solidFill>
                  <a:srgbClr val="F77258"/>
                </a:solidFill>
                <a:effectLst/>
                <a:uLnTx/>
                <a:uFillTx/>
                <a:latin typeface="微软雅黑" panose="020B0503020204020204" pitchFamily="34" charset="-122"/>
                <a:ea typeface="微软雅黑" panose="020B0503020204020204" pitchFamily="34" charset="-122"/>
                <a:cs typeface="+mn-cs"/>
              </a:rPr>
              <a:t>如何创建用例图模型？</a:t>
            </a:r>
            <a:endParaRPr kumimoji="0" lang="zh-CN" altLang="en-US" sz="2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762418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par>
                                <p:cTn id="14" presetID="14" presetClass="entr" presetSubtype="10" fill="hold" nodeType="withEffect">
                                  <p:stCondLst>
                                    <p:cond delay="0"/>
                                  </p:stCondLst>
                                  <p:childTnLst>
                                    <p:set>
                                      <p:cBhvr>
                                        <p:cTn id="15" dur="1" fill="hold">
                                          <p:stCondLst>
                                            <p:cond delay="0"/>
                                          </p:stCondLst>
                                        </p:cTn>
                                        <p:tgtEl>
                                          <p:spTgt spid="26637"/>
                                        </p:tgtEl>
                                        <p:attrNameLst>
                                          <p:attrName>style.visibility</p:attrName>
                                        </p:attrNameLst>
                                      </p:cBhvr>
                                      <p:to>
                                        <p:strVal val="visible"/>
                                      </p:to>
                                    </p:set>
                                    <p:animEffect transition="in" filter="randombar(horizontal)">
                                      <p:cBhvr>
                                        <p:cTn id="16" dur="500"/>
                                        <p:tgtEl>
                                          <p:spTgt spid="26637"/>
                                        </p:tgtEl>
                                      </p:cBhvr>
                                    </p:animEffect>
                                  </p:childTnLst>
                                </p:cTn>
                              </p:par>
                              <p:par>
                                <p:cTn id="17" presetID="14" presetClass="entr" presetSubtype="10" fill="hold" nodeType="withEffect">
                                  <p:stCondLst>
                                    <p:cond delay="0"/>
                                  </p:stCondLst>
                                  <p:childTnLst>
                                    <p:set>
                                      <p:cBhvr>
                                        <p:cTn id="18" dur="1" fill="hold">
                                          <p:stCondLst>
                                            <p:cond delay="0"/>
                                          </p:stCondLst>
                                        </p:cTn>
                                        <p:tgtEl>
                                          <p:spTgt spid="26638"/>
                                        </p:tgtEl>
                                        <p:attrNameLst>
                                          <p:attrName>style.visibility</p:attrName>
                                        </p:attrNameLst>
                                      </p:cBhvr>
                                      <p:to>
                                        <p:strVal val="visible"/>
                                      </p:to>
                                    </p:set>
                                    <p:animEffect transition="in" filter="randombar(horizontal)">
                                      <p:cBhvr>
                                        <p:cTn id="19" dur="500"/>
                                        <p:tgtEl>
                                          <p:spTgt spid="26638"/>
                                        </p:tgtEl>
                                      </p:cBhvr>
                                    </p:animEffect>
                                  </p:childTnLst>
                                </p:cTn>
                              </p:par>
                              <p:par>
                                <p:cTn id="20" presetID="14" presetClass="entr" presetSubtype="10" fill="hold" nodeType="withEffect">
                                  <p:stCondLst>
                                    <p:cond delay="0"/>
                                  </p:stCondLst>
                                  <p:childTnLst>
                                    <p:set>
                                      <p:cBhvr>
                                        <p:cTn id="21" dur="1" fill="hold">
                                          <p:stCondLst>
                                            <p:cond delay="0"/>
                                          </p:stCondLst>
                                        </p:cTn>
                                        <p:tgtEl>
                                          <p:spTgt spid="26639"/>
                                        </p:tgtEl>
                                        <p:attrNameLst>
                                          <p:attrName>style.visibility</p:attrName>
                                        </p:attrNameLst>
                                      </p:cBhvr>
                                      <p:to>
                                        <p:strVal val="visible"/>
                                      </p:to>
                                    </p:set>
                                    <p:animEffect transition="in" filter="randombar(horizontal)">
                                      <p:cBhvr>
                                        <p:cTn id="22" dur="500"/>
                                        <p:tgtEl>
                                          <p:spTgt spid="26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473308" cy="2233613"/>
            <a:chOff x="5222408" y="2405563"/>
            <a:chExt cx="6474281" cy="2232768"/>
          </a:xfrm>
        </p:grpSpPr>
        <p:grpSp>
          <p:nvGrpSpPr>
            <p:cNvPr id="5136" name="组合 17"/>
            <p:cNvGrpSpPr/>
            <p:nvPr/>
          </p:nvGrpSpPr>
          <p:grpSpPr bwMode="auto">
            <a:xfrm>
              <a:off x="5226064" y="2405563"/>
              <a:ext cx="6470625" cy="1772715"/>
              <a:chOff x="271019" y="2420002"/>
              <a:chExt cx="6470625" cy="1772715"/>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03</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5400" b="1" dirty="0" smtClean="0">
                    <a:solidFill>
                      <a:srgbClr val="F77258"/>
                    </a:solidFill>
                    <a:latin typeface="微软雅黑" panose="020B0503020204020204" pitchFamily="34" charset="-122"/>
                    <a:ea typeface="微软雅黑" panose="020B0503020204020204" pitchFamily="34" charset="-122"/>
                  </a:rPr>
                  <a:t>类图</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CLASS DIAGRAM</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21120628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类图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0874" y="2322593"/>
            <a:ext cx="5312804" cy="2474648"/>
          </a:xfrm>
          <a:prstGeom prst="rect">
            <a:avLst/>
          </a:prstGeom>
        </p:spPr>
      </p:pic>
      <p:grpSp>
        <p:nvGrpSpPr>
          <p:cNvPr id="13" name="组 12"/>
          <p:cNvGrpSpPr/>
          <p:nvPr/>
        </p:nvGrpSpPr>
        <p:grpSpPr>
          <a:xfrm>
            <a:off x="1346394" y="1673555"/>
            <a:ext cx="4005189" cy="4041775"/>
            <a:chOff x="1066800" y="1200150"/>
            <a:chExt cx="2990850" cy="4041775"/>
          </a:xfrm>
        </p:grpSpPr>
        <p:sp>
          <p:nvSpPr>
            <p:cNvPr id="14" name="Rounded Rectangle 2"/>
            <p:cNvSpPr/>
            <p:nvPr/>
          </p:nvSpPr>
          <p:spPr>
            <a:xfrm>
              <a:off x="1066800" y="1200150"/>
              <a:ext cx="2990850" cy="4041775"/>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5" name="矩形 8"/>
            <p:cNvSpPr>
              <a:spLocks noChangeArrowheads="1"/>
            </p:cNvSpPr>
            <p:nvPr/>
          </p:nvSpPr>
          <p:spPr bwMode="auto">
            <a:xfrm>
              <a:off x="1268375" y="1402077"/>
              <a:ext cx="2587698" cy="3838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类是对一组具有相同属性、操作、关系和语义的对象的抽象。主要包括名称部分（</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Name</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）、属性部分（</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Attribute</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）和操作部分（</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Operation</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）。在</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中类用一个矩形框表示，它包含三个区域，最上面是类名、中间是类的属性、最下面是类的方法</a:t>
              </a:r>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[1]</a:t>
              </a: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11" name="Rounded Rectangle 1"/>
          <p:cNvSpPr/>
          <p:nvPr/>
        </p:nvSpPr>
        <p:spPr>
          <a:xfrm>
            <a:off x="1156238" y="1336611"/>
            <a:ext cx="1361675" cy="519545"/>
          </a:xfrm>
          <a:prstGeom prst="roundRect">
            <a:avLst>
              <a:gd name="adj" fmla="val 3876"/>
            </a:avLst>
          </a:prstGeom>
          <a:solidFill>
            <a:srgbClr val="C155DC"/>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prstClr val="white"/>
                </a:solidFill>
                <a:latin typeface="Arial" panose="020B0604020202020204" pitchFamily="34" charset="0"/>
                <a:ea typeface="微软雅黑" panose="020B0503020204020204" pitchFamily="34" charset="-122"/>
              </a:rPr>
              <a:t>概述</a:t>
            </a:r>
            <a:endParaRPr kumimoji="0" lang="en-US" altLang="zh-CN"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90667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3" name="组 2"/>
          <p:cNvGrpSpPr/>
          <p:nvPr/>
        </p:nvGrpSpPr>
        <p:grpSpPr>
          <a:xfrm>
            <a:off x="1298797" y="1679751"/>
            <a:ext cx="5292945" cy="4623525"/>
            <a:chOff x="1066800" y="1200150"/>
            <a:chExt cx="2990850" cy="4445590"/>
          </a:xfrm>
        </p:grpSpPr>
        <p:sp>
          <p:nvSpPr>
            <p:cNvPr id="7" name="Rounded Rectangle 2"/>
            <p:cNvSpPr/>
            <p:nvPr/>
          </p:nvSpPr>
          <p:spPr>
            <a:xfrm>
              <a:off x="1066800" y="1200150"/>
              <a:ext cx="2990850" cy="4041775"/>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6151" name="矩形 8"/>
            <p:cNvSpPr>
              <a:spLocks noChangeArrowheads="1"/>
            </p:cNvSpPr>
            <p:nvPr/>
          </p:nvSpPr>
          <p:spPr bwMode="auto">
            <a:xfrm>
              <a:off x="1268375" y="1402077"/>
              <a:ext cx="2587698" cy="424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每个类都必须有一个能和其他类进行区分的名称，类的名称部分是不能省略的，其他组成部分可以省略。名称是一个文本串，类的命名要求为由字符、数字、下划线组成的唯一的字符串即可。表示方法有以下两种：</a:t>
              </a:r>
            </a:p>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简单名：如该图中的</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Account</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，它只是一个单独的名称。</a:t>
              </a:r>
            </a:p>
            <a:p>
              <a:pPr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全名：也称为路径名，就是在类名前面加上包的名称，例如</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Business</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Account</a:t>
              </a:r>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[1]</a:t>
              </a: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1" name="Rounded Rectangle 1"/>
          <p:cNvSpPr/>
          <p:nvPr/>
        </p:nvSpPr>
        <p:spPr>
          <a:xfrm>
            <a:off x="1156238" y="1336611"/>
            <a:ext cx="1361675" cy="519545"/>
          </a:xfrm>
          <a:prstGeom prst="roundRect">
            <a:avLst>
              <a:gd name="adj" fmla="val 3876"/>
            </a:avLst>
          </a:prstGeom>
          <a:solidFill>
            <a:srgbClr val="C155DC"/>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prstClr val="white"/>
                </a:solidFill>
                <a:latin typeface="Arial" panose="020B0604020202020204" pitchFamily="34" charset="0"/>
                <a:ea typeface="微软雅黑" panose="020B0503020204020204" pitchFamily="34" charset="-122"/>
              </a:rPr>
              <a:t>1.</a:t>
            </a:r>
            <a:r>
              <a:rPr lang="zh-CN" altLang="en-US" sz="2000" b="1" dirty="0" smtClean="0">
                <a:solidFill>
                  <a:prstClr val="white"/>
                </a:solidFill>
                <a:latin typeface="Arial" panose="020B0604020202020204" pitchFamily="34" charset="0"/>
                <a:ea typeface="微软雅黑" panose="020B0503020204020204" pitchFamily="34" charset="-122"/>
              </a:rPr>
              <a:t>名称</a:t>
            </a:r>
            <a:endParaRPr kumimoji="0" lang="en-US" altLang="zh-CN"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6492" y="2586681"/>
            <a:ext cx="4616726" cy="2389687"/>
          </a:xfrm>
          <a:prstGeom prst="rect">
            <a:avLst/>
          </a:prstGeom>
        </p:spPr>
      </p:pic>
      <p:sp>
        <p:nvSpPr>
          <p:cNvPr id="1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类图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065033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099" name="矩形 11"/>
          <p:cNvSpPr>
            <a:spLocks noChangeArrowheads="1"/>
          </p:cNvSpPr>
          <p:nvPr/>
        </p:nvSpPr>
        <p:spPr bwMode="auto">
          <a:xfrm>
            <a:off x="2083641" y="1989707"/>
            <a:ext cx="2484438"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0" name="Rectangle 6"/>
          <p:cNvSpPr>
            <a:spLocks noChangeArrowheads="1"/>
          </p:cNvSpPr>
          <p:nvPr/>
        </p:nvSpPr>
        <p:spPr bwMode="black">
          <a:xfrm>
            <a:off x="1932825" y="2035071"/>
            <a:ext cx="2771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zh-CN" altLang="en-US" sz="2000" b="1" smtClean="0">
                <a:solidFill>
                  <a:srgbClr val="F77258"/>
                </a:solidFill>
                <a:latin typeface="微软雅黑" panose="020B0503020204020204" pitchFamily="34" charset="-122"/>
                <a:ea typeface="微软雅黑" panose="020B0503020204020204" pitchFamily="34" charset="-122"/>
              </a:rPr>
              <a:t>引言</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569166" y="1989707"/>
            <a:ext cx="1328738"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102" name="文本框 10"/>
          <p:cNvSpPr txBox="1">
            <a:spLocks noChangeArrowheads="1"/>
          </p:cNvSpPr>
          <p:nvPr/>
        </p:nvSpPr>
        <p:spPr bwMode="auto">
          <a:xfrm>
            <a:off x="585506" y="2036869"/>
            <a:ext cx="127859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01</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4103" name="矩形 18"/>
          <p:cNvSpPr>
            <a:spLocks noChangeArrowheads="1"/>
          </p:cNvSpPr>
          <p:nvPr/>
        </p:nvSpPr>
        <p:spPr bwMode="auto">
          <a:xfrm>
            <a:off x="2083641" y="2650107"/>
            <a:ext cx="2484438"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4" name="Rectangle 6"/>
          <p:cNvSpPr>
            <a:spLocks noChangeArrowheads="1"/>
          </p:cNvSpPr>
          <p:nvPr/>
        </p:nvSpPr>
        <p:spPr bwMode="black">
          <a:xfrm>
            <a:off x="1981403" y="2694527"/>
            <a:ext cx="2771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用</a:t>
            </a:r>
            <a:r>
              <a:rPr kumimoji="0" lang="zh-CN" altLang="en-US" sz="2000" b="1" i="0" u="none" strike="noStrike" kern="1200" cap="none" spc="0" normalizeH="0" baseline="0" noProof="0" smtClean="0">
                <a:ln>
                  <a:noFill/>
                </a:ln>
                <a:solidFill>
                  <a:srgbClr val="F77258"/>
                </a:solidFill>
                <a:effectLst/>
                <a:uLnTx/>
                <a:uFillTx/>
                <a:latin typeface="微软雅黑" panose="020B0503020204020204" pitchFamily="34" charset="-122"/>
                <a:ea typeface="微软雅黑" panose="020B0503020204020204" pitchFamily="34" charset="-122"/>
                <a:cs typeface="+mn-cs"/>
              </a:rPr>
              <a:t>例和用例图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7" name="矩形 16"/>
          <p:cNvSpPr/>
          <p:nvPr/>
        </p:nvSpPr>
        <p:spPr>
          <a:xfrm>
            <a:off x="569166" y="2650107"/>
            <a:ext cx="1328738"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107" name="矩形 25"/>
          <p:cNvSpPr>
            <a:spLocks noChangeArrowheads="1"/>
          </p:cNvSpPr>
          <p:nvPr/>
        </p:nvSpPr>
        <p:spPr bwMode="auto">
          <a:xfrm>
            <a:off x="2074907" y="3888041"/>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8" name="Rectangle 6"/>
          <p:cNvSpPr>
            <a:spLocks noChangeArrowheads="1"/>
          </p:cNvSpPr>
          <p:nvPr/>
        </p:nvSpPr>
        <p:spPr bwMode="black">
          <a:xfrm>
            <a:off x="1932825" y="3930110"/>
            <a:ext cx="2771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状态图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24" name="矩形 23"/>
          <p:cNvSpPr/>
          <p:nvPr/>
        </p:nvSpPr>
        <p:spPr>
          <a:xfrm>
            <a:off x="562020" y="3888041"/>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115" name="组合 34"/>
          <p:cNvGrpSpPr/>
          <p:nvPr/>
        </p:nvGrpSpPr>
        <p:grpSpPr bwMode="auto">
          <a:xfrm>
            <a:off x="1599424" y="214241"/>
            <a:ext cx="2701925" cy="898525"/>
            <a:chOff x="467913" y="1102550"/>
            <a:chExt cx="2702007" cy="899374"/>
          </a:xfrm>
        </p:grpSpPr>
        <p:grpSp>
          <p:nvGrpSpPr>
            <p:cNvPr id="4131" name="组合 35"/>
            <p:cNvGrpSpPr/>
            <p:nvPr/>
          </p:nvGrpSpPr>
          <p:grpSpPr bwMode="auto">
            <a:xfrm>
              <a:off x="467913" y="1102550"/>
              <a:ext cx="2702007" cy="849531"/>
              <a:chOff x="10870474" y="497840"/>
              <a:chExt cx="2702007" cy="849531"/>
            </a:xfrm>
          </p:grpSpPr>
          <p:sp>
            <p:nvSpPr>
              <p:cNvPr id="4133" name="文本框 37"/>
              <p:cNvSpPr txBox="1">
                <a:spLocks noChangeArrowheads="1"/>
              </p:cNvSpPr>
              <p:nvPr/>
            </p:nvSpPr>
            <p:spPr bwMode="auto">
              <a:xfrm>
                <a:off x="10870474" y="49784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目</a:t>
                </a:r>
                <a:r>
                  <a:rPr kumimoji="0" lang="zh-CN" altLang="en-US" sz="3600" b="1" i="0" u="none" strike="noStrike" kern="1200" cap="none" spc="0" normalizeH="0" baseline="0" noProof="0">
                    <a:ln>
                      <a:noFill/>
                    </a:ln>
                    <a:solidFill>
                      <a:srgbClr val="F77258"/>
                    </a:solidFill>
                    <a:effectLst/>
                    <a:uLnTx/>
                    <a:uFillTx/>
                    <a:latin typeface="微软雅黑" panose="020B0503020204020204" pitchFamily="34" charset="-122"/>
                    <a:ea typeface="微软雅黑" panose="020B0503020204020204" pitchFamily="34" charset="-122"/>
                    <a:cs typeface="+mn-cs"/>
                  </a:rPr>
                  <a:t>录</a:t>
                </a:r>
              </a:p>
            </p:txBody>
          </p:sp>
          <p:cxnSp>
            <p:nvCxnSpPr>
              <p:cNvPr id="39" name="直接连接符 38"/>
              <p:cNvCxnSpPr/>
              <p:nvPr/>
            </p:nvCxnSpPr>
            <p:spPr>
              <a:xfrm>
                <a:off x="11021291" y="1347956"/>
                <a:ext cx="255119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132" name="文本框 36"/>
            <p:cNvSpPr txBox="1">
              <a:spLocks noChangeArrowheads="1"/>
            </p:cNvSpPr>
            <p:nvPr/>
          </p:nvSpPr>
          <p:spPr bwMode="auto">
            <a:xfrm>
              <a:off x="995860" y="160181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F77258"/>
                  </a:solidFill>
                  <a:effectLst/>
                  <a:uLnTx/>
                  <a:uFillTx/>
                  <a:latin typeface="微软雅黑" panose="020B0503020204020204" pitchFamily="34" charset="-122"/>
                  <a:ea typeface="微软雅黑" panose="020B0503020204020204" pitchFamily="34" charset="-122"/>
                  <a:cs typeface="+mn-cs"/>
                </a:rPr>
                <a:t>Contents</a:t>
              </a:r>
              <a:endParaRPr kumimoji="0" lang="zh-CN" altLang="en-US" sz="2000" b="1" i="0" u="none" strike="noStrike" kern="1200" cap="none" spc="0" normalizeH="0" baseline="0" noProof="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4"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0" name="组合 49"/>
          <p:cNvGrpSpPr/>
          <p:nvPr/>
        </p:nvGrpSpPr>
        <p:grpSpPr>
          <a:xfrm>
            <a:off x="9152214" y="832757"/>
            <a:ext cx="3080989" cy="5591028"/>
            <a:chOff x="9152214" y="832757"/>
            <a:chExt cx="3080989" cy="5591028"/>
          </a:xfrm>
          <a:solidFill>
            <a:srgbClr val="FFFFFF"/>
          </a:solidFill>
        </p:grpSpPr>
        <p:sp>
          <p:nvSpPr>
            <p:cNvPr id="5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0"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5" name="文本框 10"/>
          <p:cNvSpPr txBox="1">
            <a:spLocks noChangeArrowheads="1"/>
          </p:cNvSpPr>
          <p:nvPr/>
        </p:nvSpPr>
        <p:spPr bwMode="auto">
          <a:xfrm>
            <a:off x="592650" y="2694557"/>
            <a:ext cx="127859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02</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57" name="文本框 10"/>
          <p:cNvSpPr txBox="1">
            <a:spLocks noChangeArrowheads="1"/>
          </p:cNvSpPr>
          <p:nvPr/>
        </p:nvSpPr>
        <p:spPr bwMode="auto">
          <a:xfrm>
            <a:off x="587090" y="3930110"/>
            <a:ext cx="127859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04</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58" name="矩形 25"/>
          <p:cNvSpPr>
            <a:spLocks noChangeArrowheads="1"/>
          </p:cNvSpPr>
          <p:nvPr/>
        </p:nvSpPr>
        <p:spPr bwMode="auto">
          <a:xfrm>
            <a:off x="2077952" y="4528838"/>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1" name="Rectangle 6"/>
          <p:cNvSpPr>
            <a:spLocks noChangeArrowheads="1"/>
          </p:cNvSpPr>
          <p:nvPr/>
        </p:nvSpPr>
        <p:spPr bwMode="black">
          <a:xfrm>
            <a:off x="1935870" y="4570907"/>
            <a:ext cx="2771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顺序图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62" name="矩形 61"/>
          <p:cNvSpPr/>
          <p:nvPr/>
        </p:nvSpPr>
        <p:spPr>
          <a:xfrm>
            <a:off x="565065" y="4528838"/>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文本框 10"/>
          <p:cNvSpPr txBox="1">
            <a:spLocks noChangeArrowheads="1"/>
          </p:cNvSpPr>
          <p:nvPr/>
        </p:nvSpPr>
        <p:spPr bwMode="auto">
          <a:xfrm>
            <a:off x="590135" y="4570907"/>
            <a:ext cx="127859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05</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68" name="矩形 25"/>
          <p:cNvSpPr>
            <a:spLocks noChangeArrowheads="1"/>
          </p:cNvSpPr>
          <p:nvPr/>
        </p:nvSpPr>
        <p:spPr bwMode="auto">
          <a:xfrm>
            <a:off x="6519455" y="3344446"/>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1" name="Rectangle 6"/>
          <p:cNvSpPr>
            <a:spLocks noChangeArrowheads="1"/>
          </p:cNvSpPr>
          <p:nvPr/>
        </p:nvSpPr>
        <p:spPr bwMode="black">
          <a:xfrm>
            <a:off x="6377373" y="3386515"/>
            <a:ext cx="2771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部署图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73" name="矩形 72"/>
          <p:cNvSpPr/>
          <p:nvPr/>
        </p:nvSpPr>
        <p:spPr>
          <a:xfrm>
            <a:off x="5006568" y="3344446"/>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4" name="文本框 10"/>
          <p:cNvSpPr txBox="1">
            <a:spLocks noChangeArrowheads="1"/>
          </p:cNvSpPr>
          <p:nvPr/>
        </p:nvSpPr>
        <p:spPr bwMode="auto">
          <a:xfrm>
            <a:off x="5031638" y="3386515"/>
            <a:ext cx="127859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07</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75" name="矩形 25"/>
          <p:cNvSpPr>
            <a:spLocks noChangeArrowheads="1"/>
          </p:cNvSpPr>
          <p:nvPr/>
        </p:nvSpPr>
        <p:spPr bwMode="auto">
          <a:xfrm>
            <a:off x="6527079" y="5186459"/>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6" name="Rectangle 6"/>
          <p:cNvSpPr>
            <a:spLocks noChangeArrowheads="1"/>
          </p:cNvSpPr>
          <p:nvPr/>
        </p:nvSpPr>
        <p:spPr bwMode="black">
          <a:xfrm>
            <a:off x="6384997" y="5228528"/>
            <a:ext cx="2771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参考文献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77" name="矩形 76"/>
          <p:cNvSpPr/>
          <p:nvPr/>
        </p:nvSpPr>
        <p:spPr>
          <a:xfrm>
            <a:off x="5014192" y="5186459"/>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8" name="文本框 10"/>
          <p:cNvSpPr txBox="1">
            <a:spLocks noChangeArrowheads="1"/>
          </p:cNvSpPr>
          <p:nvPr/>
        </p:nvSpPr>
        <p:spPr bwMode="auto">
          <a:xfrm>
            <a:off x="5039262" y="5228528"/>
            <a:ext cx="127859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a:t>
            </a:r>
            <a:r>
              <a:rPr lang="en-US" altLang="zh-CN" sz="2000" b="1" dirty="0" smtClean="0">
                <a:solidFill>
                  <a:srgbClr val="FFFFFF"/>
                </a:solidFill>
                <a:latin typeface="微软雅黑" panose="020B0503020204020204" pitchFamily="34" charset="-122"/>
                <a:ea typeface="微软雅黑" panose="020B0503020204020204" pitchFamily="34" charset="-122"/>
              </a:rPr>
              <a:t>10</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79" name="矩形 25"/>
          <p:cNvSpPr>
            <a:spLocks noChangeArrowheads="1"/>
          </p:cNvSpPr>
          <p:nvPr/>
        </p:nvSpPr>
        <p:spPr bwMode="auto">
          <a:xfrm>
            <a:off x="6519455" y="2719432"/>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0" name="Rectangle 6"/>
          <p:cNvSpPr>
            <a:spLocks noChangeArrowheads="1"/>
          </p:cNvSpPr>
          <p:nvPr/>
        </p:nvSpPr>
        <p:spPr bwMode="black">
          <a:xfrm>
            <a:off x="6377373" y="2761501"/>
            <a:ext cx="2771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通信图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81" name="矩形 80"/>
          <p:cNvSpPr/>
          <p:nvPr/>
        </p:nvSpPr>
        <p:spPr>
          <a:xfrm>
            <a:off x="5006568" y="2719432"/>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2" name="文本框 10"/>
          <p:cNvSpPr txBox="1">
            <a:spLocks noChangeArrowheads="1"/>
          </p:cNvSpPr>
          <p:nvPr/>
        </p:nvSpPr>
        <p:spPr bwMode="auto">
          <a:xfrm>
            <a:off x="5031638" y="2761501"/>
            <a:ext cx="12785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06</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pic>
        <p:nvPicPr>
          <p:cNvPr id="83" name="图片 8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84" name="矩形 18"/>
          <p:cNvSpPr>
            <a:spLocks noChangeArrowheads="1"/>
          </p:cNvSpPr>
          <p:nvPr/>
        </p:nvSpPr>
        <p:spPr bwMode="auto">
          <a:xfrm>
            <a:off x="2083641" y="3262756"/>
            <a:ext cx="2484438"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5" name="Rectangle 6"/>
          <p:cNvSpPr>
            <a:spLocks noChangeArrowheads="1"/>
          </p:cNvSpPr>
          <p:nvPr/>
        </p:nvSpPr>
        <p:spPr bwMode="black">
          <a:xfrm>
            <a:off x="1939972" y="3295866"/>
            <a:ext cx="2771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F77258"/>
                </a:solidFill>
                <a:effectLst/>
                <a:uLnTx/>
                <a:uFillTx/>
                <a:latin typeface="微软雅黑" panose="020B0503020204020204" pitchFamily="34" charset="-122"/>
                <a:ea typeface="微软雅黑" panose="020B0503020204020204" pitchFamily="34" charset="-122"/>
                <a:cs typeface="+mn-cs"/>
              </a:rPr>
              <a:t>类图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86" name="矩形 85"/>
          <p:cNvSpPr/>
          <p:nvPr/>
        </p:nvSpPr>
        <p:spPr>
          <a:xfrm>
            <a:off x="569166" y="3262756"/>
            <a:ext cx="1328738"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7" name="文本框 10"/>
          <p:cNvSpPr txBox="1">
            <a:spLocks noChangeArrowheads="1"/>
          </p:cNvSpPr>
          <p:nvPr/>
        </p:nvSpPr>
        <p:spPr bwMode="auto">
          <a:xfrm>
            <a:off x="592650" y="3307206"/>
            <a:ext cx="127859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03</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88" name="矩形 25"/>
          <p:cNvSpPr>
            <a:spLocks noChangeArrowheads="1"/>
          </p:cNvSpPr>
          <p:nvPr/>
        </p:nvSpPr>
        <p:spPr bwMode="auto">
          <a:xfrm>
            <a:off x="6525492" y="4561505"/>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9" name="Rectangle 6"/>
          <p:cNvSpPr>
            <a:spLocks noChangeArrowheads="1"/>
          </p:cNvSpPr>
          <p:nvPr/>
        </p:nvSpPr>
        <p:spPr bwMode="black">
          <a:xfrm>
            <a:off x="6383410" y="4603574"/>
            <a:ext cx="2771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绩效评价</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90" name="矩形 89"/>
          <p:cNvSpPr/>
          <p:nvPr/>
        </p:nvSpPr>
        <p:spPr>
          <a:xfrm>
            <a:off x="5012605" y="4561505"/>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1" name="文本框 10"/>
          <p:cNvSpPr txBox="1">
            <a:spLocks noChangeArrowheads="1"/>
          </p:cNvSpPr>
          <p:nvPr/>
        </p:nvSpPr>
        <p:spPr bwMode="auto">
          <a:xfrm>
            <a:off x="5037675" y="4603574"/>
            <a:ext cx="127859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09</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92" name="矩形 25"/>
          <p:cNvSpPr>
            <a:spLocks noChangeArrowheads="1"/>
          </p:cNvSpPr>
          <p:nvPr/>
        </p:nvSpPr>
        <p:spPr bwMode="auto">
          <a:xfrm>
            <a:off x="6494385" y="3969340"/>
            <a:ext cx="2487613"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3" name="Rectangle 6"/>
          <p:cNvSpPr>
            <a:spLocks noChangeArrowheads="1"/>
          </p:cNvSpPr>
          <p:nvPr/>
        </p:nvSpPr>
        <p:spPr bwMode="black">
          <a:xfrm>
            <a:off x="6352303" y="4011409"/>
            <a:ext cx="2771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提问</a:t>
            </a:r>
            <a:endPar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94" name="矩形 93"/>
          <p:cNvSpPr/>
          <p:nvPr/>
        </p:nvSpPr>
        <p:spPr>
          <a:xfrm>
            <a:off x="4981498" y="3969340"/>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5" name="文本框 10"/>
          <p:cNvSpPr txBox="1">
            <a:spLocks noChangeArrowheads="1"/>
          </p:cNvSpPr>
          <p:nvPr/>
        </p:nvSpPr>
        <p:spPr bwMode="auto">
          <a:xfrm>
            <a:off x="5006568" y="4011409"/>
            <a:ext cx="127859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08</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5074065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3" name="组 2"/>
          <p:cNvGrpSpPr/>
          <p:nvPr/>
        </p:nvGrpSpPr>
        <p:grpSpPr>
          <a:xfrm>
            <a:off x="1298797" y="1679750"/>
            <a:ext cx="5292945" cy="5052353"/>
            <a:chOff x="1066800" y="1200150"/>
            <a:chExt cx="2990850" cy="4345281"/>
          </a:xfrm>
        </p:grpSpPr>
        <p:sp>
          <p:nvSpPr>
            <p:cNvPr id="7" name="Rounded Rectangle 2"/>
            <p:cNvSpPr/>
            <p:nvPr/>
          </p:nvSpPr>
          <p:spPr>
            <a:xfrm>
              <a:off x="1066800" y="1200150"/>
              <a:ext cx="2990850" cy="4041775"/>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6151" name="矩形 8"/>
            <p:cNvSpPr>
              <a:spLocks noChangeArrowheads="1"/>
            </p:cNvSpPr>
            <p:nvPr/>
          </p:nvSpPr>
          <p:spPr bwMode="auto">
            <a:xfrm>
              <a:off x="1268375" y="1402077"/>
              <a:ext cx="2587698" cy="4143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属性描述了类在软件系统中代表的食物（即对象）所具备的特征。类可以有任意数目的属性，也可以没有属性。类如果有属性，则每一个属性都必须有一个名字（如下图中</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Account</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类中的</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balance</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属性），另外还可以有其他的描述信息，如可见性、数据类型、默认值等。</a:t>
              </a:r>
            </a:p>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在</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中，类属性的语法为：</a:t>
              </a:r>
            </a:p>
            <a:p>
              <a:pPr defTabSz="1216025" fontAlgn="base">
                <a:lnSpc>
                  <a:spcPct val="150000"/>
                </a:lnSpc>
                <a:spcBef>
                  <a:spcPct val="20000"/>
                </a:spcBef>
                <a:spcAft>
                  <a:spcPct val="0"/>
                </a:spcAft>
                <a:defRPr/>
              </a:pP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可见性</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属性名</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：类型</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初始值</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属性字符串</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 [1]</a:t>
              </a: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endPar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1" name="Rounded Rectangle 1"/>
          <p:cNvSpPr/>
          <p:nvPr/>
        </p:nvSpPr>
        <p:spPr>
          <a:xfrm>
            <a:off x="1156238" y="1336611"/>
            <a:ext cx="1361675" cy="519545"/>
          </a:xfrm>
          <a:prstGeom prst="roundRect">
            <a:avLst>
              <a:gd name="adj" fmla="val 3876"/>
            </a:avLst>
          </a:prstGeom>
          <a:solidFill>
            <a:srgbClr val="C155DC"/>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prstClr val="white"/>
                </a:solidFill>
                <a:latin typeface="Arial" panose="020B0604020202020204" pitchFamily="34" charset="0"/>
                <a:ea typeface="微软雅黑" panose="020B0503020204020204" pitchFamily="34" charset="-122"/>
              </a:rPr>
              <a:t>2.</a:t>
            </a:r>
            <a:r>
              <a:rPr lang="zh-CN" altLang="en-US" sz="2000" b="1" dirty="0" smtClean="0">
                <a:solidFill>
                  <a:prstClr val="white"/>
                </a:solidFill>
                <a:latin typeface="Arial" panose="020B0604020202020204" pitchFamily="34" charset="0"/>
                <a:ea typeface="微软雅黑" panose="020B0503020204020204" pitchFamily="34" charset="-122"/>
              </a:rPr>
              <a:t>属性</a:t>
            </a:r>
            <a:endParaRPr kumimoji="0" lang="en-US" altLang="zh-CN"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类图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3" name="矩形 8"/>
          <p:cNvSpPr>
            <a:spLocks noChangeArrowheads="1"/>
          </p:cNvSpPr>
          <p:nvPr/>
        </p:nvSpPr>
        <p:spPr bwMode="auto">
          <a:xfrm>
            <a:off x="6948472" y="842306"/>
            <a:ext cx="4579482" cy="6124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lvl="0" indent="-285750" defTabSz="1216025" fontAlgn="base">
              <a:lnSpc>
                <a:spcPct val="150000"/>
              </a:lnSpc>
              <a:spcBef>
                <a:spcPct val="20000"/>
              </a:spcBef>
              <a:spcAft>
                <a:spcPct val="0"/>
              </a:spcAft>
              <a:buFont typeface="Arial" charset="0"/>
              <a:buChar char="•"/>
              <a:defRPr/>
            </a:pPr>
            <a:r>
              <a:rPr lang="zh-CN" altLang="en-US" sz="1400" b="1" dirty="0">
                <a:latin typeface="微软雅黑" panose="020B0503020204020204" pitchFamily="34" charset="-122"/>
                <a:ea typeface="微软雅黑" panose="020B0503020204020204" pitchFamily="34" charset="-122"/>
                <a:sym typeface="Arial" panose="020B0604020202020204" pitchFamily="34" charset="0"/>
              </a:rPr>
              <a:t>可见性</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：类中属性的可见性主要包括公有（</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Public</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，用“</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表达）、私有（</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Private</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，用“</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表达）和受保护（</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Protected</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，用“</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表达）。</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UML</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的类中</a:t>
            </a:r>
            <a:r>
              <a:rPr lang="zh-CN" altLang="en-US" sz="14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不存在默认的可见性</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，如果没有显示任何一种符号，就表示</a:t>
            </a:r>
            <a:r>
              <a:rPr lang="zh-CN" altLang="en-US" sz="14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没有定义该属性的可见性</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a:t>
            </a:r>
          </a:p>
          <a:p>
            <a:pPr marL="285750" lvl="0" indent="-285750" defTabSz="1216025" fontAlgn="base">
              <a:lnSpc>
                <a:spcPct val="150000"/>
              </a:lnSpc>
              <a:spcBef>
                <a:spcPct val="20000"/>
              </a:spcBef>
              <a:spcAft>
                <a:spcPct val="0"/>
              </a:spcAft>
              <a:buFont typeface="Arial" charset="0"/>
              <a:buChar char="•"/>
              <a:defRPr/>
            </a:pPr>
            <a:r>
              <a:rPr lang="zh-CN" altLang="en-US" sz="1400" b="1" dirty="0">
                <a:latin typeface="微软雅黑" panose="020B0503020204020204" pitchFamily="34" charset="-122"/>
                <a:ea typeface="微软雅黑" panose="020B0503020204020204" pitchFamily="34" charset="-122"/>
                <a:sym typeface="Arial" panose="020B0604020202020204" pitchFamily="34" charset="0"/>
              </a:rPr>
              <a:t>属性名</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：每个属性都必须有一个名字以区别于类中的其他属性，是</a:t>
            </a:r>
            <a:r>
              <a:rPr lang="zh-CN" altLang="en-US" sz="14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类的一个特性</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。属性名由描述所属类的特性的名词或名词短语组成。单字属性名小写。如果属性名包含多个单词，这些单词要合并，且除了第一个单词外其余单词的首字母要大写。</a:t>
            </a:r>
          </a:p>
          <a:p>
            <a:pPr marL="285750" lvl="0" indent="-285750" defTabSz="1216025" fontAlgn="base">
              <a:lnSpc>
                <a:spcPct val="150000"/>
              </a:lnSpc>
              <a:spcBef>
                <a:spcPct val="20000"/>
              </a:spcBef>
              <a:spcAft>
                <a:spcPct val="0"/>
              </a:spcAft>
              <a:buFont typeface="Arial" charset="0"/>
              <a:buChar char="•"/>
              <a:defRPr/>
            </a:pPr>
            <a:r>
              <a:rPr lang="zh-CN" altLang="en-US" sz="1400" b="1" dirty="0">
                <a:latin typeface="微软雅黑" panose="020B0503020204020204" pitchFamily="34" charset="-122"/>
                <a:ea typeface="微软雅黑" panose="020B0503020204020204" pitchFamily="34" charset="-122"/>
                <a:sym typeface="Arial" panose="020B0604020202020204" pitchFamily="34" charset="0"/>
              </a:rPr>
              <a:t>类型</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：说明属性的类型。可以指定每个属性值的类型。指明类型时要在属性值的后面加上类型名，</a:t>
            </a:r>
            <a:r>
              <a:rPr lang="zh-CN" altLang="en-US" sz="14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中间用冒号隔开</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。还可以为属性指定一个默认值。</a:t>
            </a:r>
          </a:p>
          <a:p>
            <a:pPr marL="285750" lvl="0" indent="-285750" defTabSz="1216025" fontAlgn="base">
              <a:lnSpc>
                <a:spcPct val="150000"/>
              </a:lnSpc>
              <a:spcBef>
                <a:spcPct val="20000"/>
              </a:spcBef>
              <a:spcAft>
                <a:spcPct val="0"/>
              </a:spcAft>
              <a:buFont typeface="Arial" charset="0"/>
              <a:buChar char="•"/>
              <a:defRPr/>
            </a:pPr>
            <a:r>
              <a:rPr lang="zh-CN" altLang="en-US" sz="1400" b="1" dirty="0">
                <a:latin typeface="微软雅黑" panose="020B0503020204020204" pitchFamily="34" charset="-122"/>
                <a:ea typeface="微软雅黑" panose="020B0503020204020204" pitchFamily="34" charset="-122"/>
                <a:sym typeface="Arial" panose="020B0604020202020204" pitchFamily="34" charset="0"/>
              </a:rPr>
              <a:t>初始值</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：为了</a:t>
            </a:r>
            <a:r>
              <a:rPr lang="zh-CN" altLang="en-US" sz="14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保护系统的完整性</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，防止漏掉取值或被非法的值破坏系统的完整性，可以设定属性的初始值。</a:t>
            </a:r>
          </a:p>
          <a:p>
            <a:pPr marL="285750" indent="-285750" defTabSz="1216025" fontAlgn="base">
              <a:lnSpc>
                <a:spcPct val="150000"/>
              </a:lnSpc>
              <a:spcBef>
                <a:spcPct val="20000"/>
              </a:spcBef>
              <a:spcAft>
                <a:spcPct val="0"/>
              </a:spcAft>
              <a:buFont typeface="Arial" charset="0"/>
              <a:buChar char="•"/>
              <a:defRPr/>
            </a:pPr>
            <a:r>
              <a:rPr lang="zh-CN" altLang="en-US" sz="1400" b="1" dirty="0">
                <a:latin typeface="微软雅黑" panose="020B0503020204020204" pitchFamily="34" charset="-122"/>
                <a:ea typeface="微软雅黑" panose="020B0503020204020204" pitchFamily="34" charset="-122"/>
                <a:sym typeface="Arial" panose="020B0604020202020204" pitchFamily="34" charset="0"/>
              </a:rPr>
              <a:t>属性字符串</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：属性字符串用来指定关于属性的其他信息，例如某个属性应该是</a:t>
            </a:r>
            <a:r>
              <a:rPr lang="zh-CN" altLang="en-US" sz="14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永久</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的</a:t>
            </a:r>
            <a:r>
              <a:rPr lang="zh-CN" altLang="en-US" sz="1400" dirty="0" smtClean="0">
                <a:latin typeface="微软雅黑" panose="020B0503020204020204" pitchFamily="34" charset="-122"/>
                <a:ea typeface="微软雅黑" panose="020B0503020204020204" pitchFamily="34" charset="-122"/>
                <a:sym typeface="Arial" panose="020B0604020202020204" pitchFamily="34" charset="0"/>
              </a:rPr>
              <a:t>。</a:t>
            </a:r>
            <a:r>
              <a:rPr lang="mr-IN" altLang="zh-CN" sz="1400" dirty="0">
                <a:latin typeface="微软雅黑" panose="020B0503020204020204" pitchFamily="34" charset="-122"/>
                <a:ea typeface="微软雅黑" panose="020B0503020204020204" pitchFamily="34" charset="-122"/>
                <a:sym typeface="Arial" panose="020B0604020202020204" pitchFamily="34" charset="0"/>
              </a:rPr>
              <a:t>[1]</a:t>
            </a:r>
          </a:p>
          <a:p>
            <a:pPr marL="285750" indent="-285750" defTabSz="1216025" fontAlgn="base">
              <a:lnSpc>
                <a:spcPct val="150000"/>
              </a:lnSpc>
              <a:spcBef>
                <a:spcPct val="20000"/>
              </a:spcBef>
              <a:spcAft>
                <a:spcPct val="0"/>
              </a:spcAft>
              <a:buFont typeface="Arial" charset="0"/>
              <a:buChar char="•"/>
              <a:defRPr/>
            </a:pPr>
            <a:endParaRPr lang="zh-CN" altLang="en-US" sz="1400" dirty="0">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0154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3" name="组 2"/>
          <p:cNvGrpSpPr/>
          <p:nvPr/>
        </p:nvGrpSpPr>
        <p:grpSpPr>
          <a:xfrm>
            <a:off x="1298797" y="1679750"/>
            <a:ext cx="5292945" cy="5178250"/>
            <a:chOff x="1066800" y="1200150"/>
            <a:chExt cx="2990850" cy="4937511"/>
          </a:xfrm>
        </p:grpSpPr>
        <p:sp>
          <p:nvSpPr>
            <p:cNvPr id="7" name="Rounded Rectangle 2"/>
            <p:cNvSpPr/>
            <p:nvPr/>
          </p:nvSpPr>
          <p:spPr>
            <a:xfrm>
              <a:off x="1066800" y="1200150"/>
              <a:ext cx="2990850" cy="4041775"/>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6151" name="矩形 8"/>
            <p:cNvSpPr>
              <a:spLocks noChangeArrowheads="1"/>
            </p:cNvSpPr>
            <p:nvPr/>
          </p:nvSpPr>
          <p:spPr bwMode="auto">
            <a:xfrm>
              <a:off x="1268375" y="1402077"/>
              <a:ext cx="2587698" cy="4735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操作是对类的对象所能做的事物的一个抽象。一个类可以有任意数量的操作或者根本没有操作。类如果有操作，则每一个操作也有一个名字，其他信息包括可见性、参数的名字、参数类型、参数默认值和操作的返回值的类型等</a:t>
              </a:r>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在</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中类的操作语法为：</a:t>
              </a:r>
            </a:p>
            <a:p>
              <a:pPr defTabSz="1216025" fontAlgn="base">
                <a:lnSpc>
                  <a:spcPct val="150000"/>
                </a:lnSpc>
                <a:spcBef>
                  <a:spcPct val="20000"/>
                </a:spcBef>
                <a:spcAft>
                  <a:spcPct val="0"/>
                </a:spcAft>
                <a:defRPr/>
              </a:pP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可见性</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操作名</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参数表</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：返回类型</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属性字符串</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 [1]</a:t>
              </a: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endPar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1" name="Rounded Rectangle 1"/>
          <p:cNvSpPr/>
          <p:nvPr/>
        </p:nvSpPr>
        <p:spPr>
          <a:xfrm>
            <a:off x="1156238" y="1336611"/>
            <a:ext cx="1361675" cy="519545"/>
          </a:xfrm>
          <a:prstGeom prst="roundRect">
            <a:avLst>
              <a:gd name="adj" fmla="val 3876"/>
            </a:avLst>
          </a:prstGeom>
          <a:solidFill>
            <a:srgbClr val="C155DC"/>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a:solidFill>
                  <a:prstClr val="white"/>
                </a:solidFill>
                <a:latin typeface="Arial" panose="020B0604020202020204" pitchFamily="34" charset="0"/>
                <a:ea typeface="微软雅黑" panose="020B0503020204020204" pitchFamily="34" charset="-122"/>
              </a:rPr>
              <a:t>3</a:t>
            </a:r>
            <a:r>
              <a:rPr lang="en-US" altLang="zh-CN" sz="2000" b="1" dirty="0" smtClean="0">
                <a:solidFill>
                  <a:prstClr val="white"/>
                </a:solidFill>
                <a:latin typeface="Arial" panose="020B0604020202020204" pitchFamily="34" charset="0"/>
                <a:ea typeface="微软雅黑" panose="020B0503020204020204" pitchFamily="34" charset="-122"/>
              </a:rPr>
              <a:t>.</a:t>
            </a:r>
            <a:r>
              <a:rPr lang="zh-CN" altLang="en-US" sz="2000" b="1" dirty="0" smtClean="0">
                <a:solidFill>
                  <a:prstClr val="white"/>
                </a:solidFill>
                <a:latin typeface="Arial" panose="020B0604020202020204" pitchFamily="34" charset="0"/>
                <a:ea typeface="微软雅黑" panose="020B0503020204020204" pitchFamily="34" charset="-122"/>
              </a:rPr>
              <a:t>操作</a:t>
            </a:r>
            <a:endParaRPr kumimoji="0" lang="en-US" altLang="zh-CN"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类图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3" name="矩形 8"/>
          <p:cNvSpPr>
            <a:spLocks noChangeArrowheads="1"/>
          </p:cNvSpPr>
          <p:nvPr/>
        </p:nvSpPr>
        <p:spPr bwMode="auto">
          <a:xfrm>
            <a:off x="6948472" y="1891522"/>
            <a:ext cx="4579482" cy="4552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lvl="0" indent="-285750" defTabSz="1216025" fontAlgn="base">
              <a:lnSpc>
                <a:spcPct val="150000"/>
              </a:lnSpc>
              <a:spcBef>
                <a:spcPct val="20000"/>
              </a:spcBef>
              <a:spcAft>
                <a:spcPct val="0"/>
              </a:spcAft>
              <a:buFont typeface="Arial" charset="0"/>
              <a:buChar char="•"/>
              <a:defRPr/>
            </a:pPr>
            <a:r>
              <a:rPr lang="zh-CN" altLang="en-US" sz="1400" b="1" dirty="0">
                <a:latin typeface="微软雅黑" panose="020B0503020204020204" pitchFamily="34" charset="-122"/>
                <a:ea typeface="微软雅黑" panose="020B0503020204020204" pitchFamily="34" charset="-122"/>
                <a:sym typeface="Arial" panose="020B0604020202020204" pitchFamily="34" charset="0"/>
              </a:rPr>
              <a:t>可见性</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：类中属性的可见性主要包括公有（</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Public</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，用“</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表达）、私有（</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Private</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，用“</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表达）、受保护（</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Protected</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，用“</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表达）和包内公有（</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Package</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，用“</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表示）。</a:t>
            </a:r>
          </a:p>
          <a:p>
            <a:pPr marL="285750" lvl="0" indent="-285750" defTabSz="1216025" fontAlgn="base">
              <a:lnSpc>
                <a:spcPct val="150000"/>
              </a:lnSpc>
              <a:spcBef>
                <a:spcPct val="20000"/>
              </a:spcBef>
              <a:spcAft>
                <a:spcPct val="0"/>
              </a:spcAft>
              <a:buFont typeface="Arial" charset="0"/>
              <a:buChar char="•"/>
              <a:defRPr/>
            </a:pPr>
            <a:r>
              <a:rPr lang="zh-CN" altLang="en-US" sz="1400" b="1" dirty="0">
                <a:latin typeface="微软雅黑" panose="020B0503020204020204" pitchFamily="34" charset="-122"/>
                <a:ea typeface="微软雅黑" panose="020B0503020204020204" pitchFamily="34" charset="-122"/>
                <a:sym typeface="Arial" panose="020B0604020202020204" pitchFamily="34" charset="0"/>
              </a:rPr>
              <a:t>操作名</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：用来描述所属类的行为的动词或动词短语。</a:t>
            </a:r>
          </a:p>
          <a:p>
            <a:pPr marL="285750" lvl="0" indent="-285750" defTabSz="1216025" fontAlgn="base">
              <a:lnSpc>
                <a:spcPct val="150000"/>
              </a:lnSpc>
              <a:spcBef>
                <a:spcPct val="20000"/>
              </a:spcBef>
              <a:spcAft>
                <a:spcPct val="0"/>
              </a:spcAft>
              <a:buFont typeface="Arial" charset="0"/>
              <a:buChar char="•"/>
              <a:defRPr/>
            </a:pPr>
            <a:r>
              <a:rPr lang="zh-CN" altLang="en-US" sz="1400" b="1" dirty="0">
                <a:latin typeface="微软雅黑" panose="020B0503020204020204" pitchFamily="34" charset="-122"/>
                <a:ea typeface="微软雅黑" panose="020B0503020204020204" pitchFamily="34" charset="-122"/>
                <a:sym typeface="Arial" panose="020B0604020202020204" pitchFamily="34" charset="0"/>
              </a:rPr>
              <a:t>参数表</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：一些</a:t>
            </a:r>
            <a:r>
              <a:rPr lang="zh-CN" altLang="en-US" sz="14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按顺序排列</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的属性定义了操作的输入。</a:t>
            </a:r>
          </a:p>
          <a:p>
            <a:pPr marL="285750" lvl="0" indent="-285750" defTabSz="1216025" fontAlgn="base">
              <a:lnSpc>
                <a:spcPct val="150000"/>
              </a:lnSpc>
              <a:spcBef>
                <a:spcPct val="20000"/>
              </a:spcBef>
              <a:spcAft>
                <a:spcPct val="0"/>
              </a:spcAft>
              <a:buFont typeface="Arial" charset="0"/>
              <a:buChar char="•"/>
              <a:defRPr/>
            </a:pPr>
            <a:r>
              <a:rPr lang="zh-CN" altLang="en-US" sz="1400" b="1" dirty="0">
                <a:latin typeface="微软雅黑" panose="020B0503020204020204" pitchFamily="34" charset="-122"/>
                <a:ea typeface="微软雅黑" panose="020B0503020204020204" pitchFamily="34" charset="-122"/>
                <a:sym typeface="Arial" panose="020B0604020202020204" pitchFamily="34" charset="0"/>
              </a:rPr>
              <a:t>参数的定义方式</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：“名称：类型”。若存在多个参数，将各个参数</a:t>
            </a:r>
            <a:r>
              <a:rPr lang="zh-CN" altLang="en-US" sz="14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用逗号隔开</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。参数可以具有默认值。</a:t>
            </a:r>
          </a:p>
          <a:p>
            <a:pPr marL="285750" lvl="0" indent="-285750" defTabSz="1216025" fontAlgn="base">
              <a:lnSpc>
                <a:spcPct val="150000"/>
              </a:lnSpc>
              <a:spcBef>
                <a:spcPct val="20000"/>
              </a:spcBef>
              <a:spcAft>
                <a:spcPct val="0"/>
              </a:spcAft>
              <a:buFont typeface="Arial" charset="0"/>
              <a:buChar char="•"/>
              <a:defRPr/>
            </a:pPr>
            <a:r>
              <a:rPr lang="zh-CN" altLang="en-US" sz="1400" b="1" dirty="0">
                <a:latin typeface="微软雅黑" panose="020B0503020204020204" pitchFamily="34" charset="-122"/>
                <a:ea typeface="微软雅黑" panose="020B0503020204020204" pitchFamily="34" charset="-122"/>
                <a:sym typeface="Arial" panose="020B0604020202020204" pitchFamily="34" charset="0"/>
              </a:rPr>
              <a:t>返回类型</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：是</a:t>
            </a:r>
            <a:r>
              <a:rPr lang="zh-CN" altLang="en-US" sz="14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可选</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的，即操作不一定具有返回类型。绝大部分编程语言只支持一个返回值。</a:t>
            </a:r>
          </a:p>
          <a:p>
            <a:pPr marL="285750" indent="-285750" defTabSz="1216025" fontAlgn="base">
              <a:lnSpc>
                <a:spcPct val="150000"/>
              </a:lnSpc>
              <a:spcBef>
                <a:spcPct val="20000"/>
              </a:spcBef>
              <a:spcAft>
                <a:spcPct val="0"/>
              </a:spcAft>
              <a:buFont typeface="Arial" charset="0"/>
              <a:buChar char="•"/>
              <a:defRPr/>
            </a:pPr>
            <a:r>
              <a:rPr lang="zh-CN" altLang="en-US" sz="1400" b="1" dirty="0">
                <a:latin typeface="微软雅黑" panose="020B0503020204020204" pitchFamily="34" charset="-122"/>
                <a:ea typeface="微软雅黑" panose="020B0503020204020204" pitchFamily="34" charset="-122"/>
                <a:sym typeface="Arial" panose="020B0604020202020204" pitchFamily="34" charset="0"/>
              </a:rPr>
              <a:t>属性字符串</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：在操作的定义中加入一些除了预定义元素之外的信息</a:t>
            </a:r>
            <a:r>
              <a:rPr lang="zh-CN" altLang="en-US" sz="1400" dirty="0" smtClean="0">
                <a:latin typeface="微软雅黑" panose="020B0503020204020204" pitchFamily="34" charset="-122"/>
                <a:ea typeface="微软雅黑" panose="020B0503020204020204" pitchFamily="34" charset="-122"/>
                <a:sym typeface="Arial" panose="020B0604020202020204" pitchFamily="34" charset="0"/>
              </a:rPr>
              <a:t>。</a:t>
            </a:r>
            <a:r>
              <a:rPr lang="mr-IN" altLang="zh-CN" sz="1400" dirty="0">
                <a:latin typeface="微软雅黑" panose="020B0503020204020204" pitchFamily="34" charset="-122"/>
                <a:ea typeface="微软雅黑" panose="020B0503020204020204" pitchFamily="34" charset="-122"/>
                <a:sym typeface="Arial" panose="020B0604020202020204" pitchFamily="34" charset="0"/>
              </a:rPr>
              <a:t>[1]</a:t>
            </a:r>
          </a:p>
          <a:p>
            <a:pPr marL="285750" indent="-285750" defTabSz="1216025" fontAlgn="base">
              <a:lnSpc>
                <a:spcPct val="150000"/>
              </a:lnSpc>
              <a:spcBef>
                <a:spcPct val="20000"/>
              </a:spcBef>
              <a:spcAft>
                <a:spcPct val="0"/>
              </a:spcAft>
              <a:buFont typeface="Arial" charset="0"/>
              <a:buChar char="•"/>
              <a:defRPr/>
            </a:pPr>
            <a:endParaRPr lang="zh-CN" altLang="en-US" sz="1400" dirty="0">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588232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3" name="组 2"/>
          <p:cNvGrpSpPr/>
          <p:nvPr/>
        </p:nvGrpSpPr>
        <p:grpSpPr>
          <a:xfrm>
            <a:off x="1298797" y="1679751"/>
            <a:ext cx="5292945" cy="4021193"/>
            <a:chOff x="1066800" y="1200150"/>
            <a:chExt cx="2990850" cy="4439583"/>
          </a:xfrm>
        </p:grpSpPr>
        <p:sp>
          <p:nvSpPr>
            <p:cNvPr id="7" name="Rounded Rectangle 2"/>
            <p:cNvSpPr/>
            <p:nvPr/>
          </p:nvSpPr>
          <p:spPr>
            <a:xfrm>
              <a:off x="1066800" y="1200150"/>
              <a:ext cx="2990850" cy="4041775"/>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6151" name="矩形 8"/>
            <p:cNvSpPr>
              <a:spLocks noChangeArrowheads="1"/>
            </p:cNvSpPr>
            <p:nvPr/>
          </p:nvSpPr>
          <p:spPr bwMode="auto">
            <a:xfrm>
              <a:off x="1268375" y="1402078"/>
              <a:ext cx="2587698" cy="4237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在操作列表框下面的区域，可以用来说明类的职责。职责位于操作部分下面的区域，可以用来说明类要做什么或说明另一个类的信息。类的职责可以是一个短语或一个句子。在</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中，把职责列在类图底部的分隔栏中。</a:t>
              </a:r>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如右图中</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，借阅者类的职责是借阅者可以从图书管理系统中借阅图书和将图书归还</a:t>
              </a:r>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[1]</a:t>
              </a: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1" name="Rounded Rectangle 1"/>
          <p:cNvSpPr/>
          <p:nvPr/>
        </p:nvSpPr>
        <p:spPr>
          <a:xfrm>
            <a:off x="1156238" y="1336611"/>
            <a:ext cx="1361675" cy="519545"/>
          </a:xfrm>
          <a:prstGeom prst="roundRect">
            <a:avLst>
              <a:gd name="adj" fmla="val 3876"/>
            </a:avLst>
          </a:prstGeom>
          <a:solidFill>
            <a:srgbClr val="C155DC"/>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prstClr val="white"/>
                </a:solidFill>
                <a:latin typeface="Arial" panose="020B0604020202020204" pitchFamily="34" charset="0"/>
                <a:ea typeface="微软雅黑" panose="020B0503020204020204" pitchFamily="34" charset="-122"/>
              </a:rPr>
              <a:t>4.</a:t>
            </a:r>
            <a:r>
              <a:rPr lang="zh-CN" altLang="en-US" sz="2000" b="1" dirty="0" smtClean="0">
                <a:solidFill>
                  <a:prstClr val="white"/>
                </a:solidFill>
                <a:latin typeface="Arial" panose="020B0604020202020204" pitchFamily="34" charset="0"/>
                <a:ea typeface="微软雅黑" panose="020B0503020204020204" pitchFamily="34" charset="-122"/>
              </a:rPr>
              <a:t>职责</a:t>
            </a:r>
            <a:endParaRPr kumimoji="0" lang="en-US" altLang="zh-CN"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类图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4301" y="2455793"/>
            <a:ext cx="3552908" cy="2565989"/>
          </a:xfrm>
          <a:prstGeom prst="rect">
            <a:avLst/>
          </a:prstGeom>
        </p:spPr>
      </p:pic>
    </p:spTree>
    <p:extLst>
      <p:ext uri="{BB962C8B-B14F-4D97-AF65-F5344CB8AC3E}">
        <p14:creationId xmlns:p14="http://schemas.microsoft.com/office/powerpoint/2010/main" val="1870467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3" name="组 2"/>
          <p:cNvGrpSpPr/>
          <p:nvPr/>
        </p:nvGrpSpPr>
        <p:grpSpPr>
          <a:xfrm>
            <a:off x="1298797" y="1679751"/>
            <a:ext cx="5292945" cy="4125516"/>
            <a:chOff x="1066800" y="1200150"/>
            <a:chExt cx="2990850" cy="4554760"/>
          </a:xfrm>
        </p:grpSpPr>
        <p:sp>
          <p:nvSpPr>
            <p:cNvPr id="7" name="Rounded Rectangle 2"/>
            <p:cNvSpPr/>
            <p:nvPr/>
          </p:nvSpPr>
          <p:spPr>
            <a:xfrm>
              <a:off x="1066800" y="1200150"/>
              <a:ext cx="2990850" cy="4041775"/>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6151" name="矩形 8"/>
            <p:cNvSpPr>
              <a:spLocks noChangeArrowheads="1"/>
            </p:cNvSpPr>
            <p:nvPr/>
          </p:nvSpPr>
          <p:spPr bwMode="auto">
            <a:xfrm>
              <a:off x="1268375" y="1402078"/>
              <a:ext cx="2587698" cy="4352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说明类的职责是消除类的二义性的一种非形式化的方法，形式化的方法是使用约束。约束指定了该类所需要满足的一个或多个规则。在</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中，约束是用</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的格式写在类的边上，指定个别属性的取值范围。括号中的文本指定了该类所要满足的一个或多个规则</a:t>
              </a:r>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[1]</a:t>
              </a: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
              </a:r>
              <a:b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b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1" name="Rounded Rectangle 1"/>
          <p:cNvSpPr/>
          <p:nvPr/>
        </p:nvSpPr>
        <p:spPr>
          <a:xfrm>
            <a:off x="1156238" y="1336611"/>
            <a:ext cx="1361675" cy="519545"/>
          </a:xfrm>
          <a:prstGeom prst="roundRect">
            <a:avLst>
              <a:gd name="adj" fmla="val 3876"/>
            </a:avLst>
          </a:prstGeom>
          <a:solidFill>
            <a:srgbClr val="C155DC"/>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prstClr val="white"/>
                </a:solidFill>
                <a:latin typeface="Arial" panose="020B0604020202020204" pitchFamily="34" charset="0"/>
                <a:ea typeface="微软雅黑" panose="020B0503020204020204" pitchFamily="34" charset="-122"/>
              </a:rPr>
              <a:t>5.</a:t>
            </a:r>
            <a:r>
              <a:rPr lang="zh-CN" altLang="en-US" sz="2000" b="1" dirty="0" smtClean="0">
                <a:solidFill>
                  <a:prstClr val="white"/>
                </a:solidFill>
                <a:latin typeface="Arial" panose="020B0604020202020204" pitchFamily="34" charset="0"/>
                <a:ea typeface="微软雅黑" panose="020B0503020204020204" pitchFamily="34" charset="-122"/>
              </a:rPr>
              <a:t>约束</a:t>
            </a:r>
            <a:endParaRPr kumimoji="0" lang="en-US" altLang="zh-CN"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类图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0555" y="2511332"/>
            <a:ext cx="3552908" cy="2565989"/>
          </a:xfrm>
          <a:prstGeom prst="rect">
            <a:avLst/>
          </a:prstGeom>
        </p:spPr>
      </p:pic>
      <p:sp>
        <p:nvSpPr>
          <p:cNvPr id="2" name="文本框 1"/>
          <p:cNvSpPr txBox="1"/>
          <p:nvPr/>
        </p:nvSpPr>
        <p:spPr>
          <a:xfrm>
            <a:off x="9073742" y="4923433"/>
            <a:ext cx="2855269" cy="307777"/>
          </a:xfrm>
          <a:prstGeom prst="rect">
            <a:avLst/>
          </a:prstGeom>
          <a:noFill/>
        </p:spPr>
        <p:txBody>
          <a:bodyPr wrap="none" rtlCol="0">
            <a:spAutoFit/>
          </a:bodyPr>
          <a:lstStyle/>
          <a:p>
            <a:r>
              <a:rPr kumimoji="1" lang="en-US" altLang="zh-CN" sz="1400" dirty="0" smtClean="0"/>
              <a:t>{</a:t>
            </a:r>
            <a:r>
              <a:rPr kumimoji="1" lang="zh-CN" altLang="en-US" sz="1400" dirty="0" smtClean="0"/>
              <a:t>类别</a:t>
            </a:r>
            <a:r>
              <a:rPr kumimoji="1" lang="en-US" altLang="zh-CN" sz="1400" dirty="0" smtClean="0"/>
              <a:t>=</a:t>
            </a:r>
            <a:r>
              <a:rPr kumimoji="1" lang="zh-CN" altLang="en-US" sz="1400" dirty="0" smtClean="0"/>
              <a:t>教师</a:t>
            </a:r>
            <a:r>
              <a:rPr kumimoji="1" lang="en-US" altLang="zh-CN" sz="1400" dirty="0" smtClean="0"/>
              <a:t>or</a:t>
            </a:r>
            <a:r>
              <a:rPr kumimoji="1" lang="zh-CN" altLang="en-US" sz="1400" dirty="0" smtClean="0"/>
              <a:t>学生</a:t>
            </a:r>
            <a:r>
              <a:rPr kumimoji="1" lang="en-US" altLang="zh-CN" sz="1400" dirty="0" smtClean="0"/>
              <a:t>or</a:t>
            </a:r>
            <a:r>
              <a:rPr kumimoji="1" lang="zh-CN" altLang="en-US" sz="1400" dirty="0" smtClean="0"/>
              <a:t>行政管理人员</a:t>
            </a:r>
            <a:r>
              <a:rPr kumimoji="1" lang="en-US" altLang="zh-CN" sz="1400" dirty="0" smtClean="0"/>
              <a:t>}</a:t>
            </a:r>
            <a:endParaRPr kumimoji="1" lang="zh-CN" altLang="en-US" sz="1400" dirty="0"/>
          </a:p>
        </p:txBody>
      </p:sp>
    </p:spTree>
    <p:extLst>
      <p:ext uri="{BB962C8B-B14F-4D97-AF65-F5344CB8AC3E}">
        <p14:creationId xmlns:p14="http://schemas.microsoft.com/office/powerpoint/2010/main" val="585446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类图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355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4" name="文本框 43"/>
          <p:cNvSpPr txBox="1">
            <a:spLocks noChangeArrowheads="1"/>
          </p:cNvSpPr>
          <p:nvPr/>
        </p:nvSpPr>
        <p:spPr bwMode="auto">
          <a:xfrm>
            <a:off x="4075508" y="72485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什么是接口？</a:t>
            </a:r>
            <a:endParaRPr kumimoji="0" lang="zh-CN" altLang="en-US" sz="2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30" name="组 29"/>
          <p:cNvGrpSpPr/>
          <p:nvPr/>
        </p:nvGrpSpPr>
        <p:grpSpPr>
          <a:xfrm>
            <a:off x="5084734" y="1451257"/>
            <a:ext cx="6184273" cy="6138780"/>
            <a:chOff x="1066799" y="1325843"/>
            <a:chExt cx="2990850" cy="7396619"/>
          </a:xfrm>
        </p:grpSpPr>
        <p:sp>
          <p:nvSpPr>
            <p:cNvPr id="34" name="Rounded Rectangle 2"/>
            <p:cNvSpPr/>
            <p:nvPr/>
          </p:nvSpPr>
          <p:spPr>
            <a:xfrm>
              <a:off x="1066799" y="1325843"/>
              <a:ext cx="2990850" cy="6035012"/>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35" name="矩形 8"/>
            <p:cNvSpPr>
              <a:spLocks noChangeArrowheads="1"/>
            </p:cNvSpPr>
            <p:nvPr/>
          </p:nvSpPr>
          <p:spPr bwMode="auto">
            <a:xfrm>
              <a:off x="1268375" y="1402078"/>
              <a:ext cx="2587698" cy="7320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接口（</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Interface</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是描述类的部分行为的一组操作，它也是一个类提供给另一个类的一组操作。通常接口被描述为抽象操作，也就是只用标识（返回值、操作名称、参数表）说明它的行为，而真正实现部分放在使用该接口的对象中，也就是说接口只负责定义操作而不具体地实现。</a:t>
              </a:r>
            </a:p>
            <a:p>
              <a:pPr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接口的模型表示法和类大致相同，都是用一个矩形图来代表。和类的不同之处在于，接口只是一组操作，没有属性。接口的表示和类图的表示类似，只是在最上面的一层类名前加描述</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&lt;&lt;interface&gt;&gt;</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，或是简化表示，用一个圆圈表示</a:t>
              </a:r>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[1]</a:t>
              </a: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
              </a:r>
              <a:b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b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grpSp>
      <p:pic>
        <p:nvPicPr>
          <p:cNvPr id="36" name="图片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84" y="2669072"/>
            <a:ext cx="4641545" cy="1793918"/>
          </a:xfrm>
          <a:prstGeom prst="rect">
            <a:avLst/>
          </a:prstGeom>
        </p:spPr>
      </p:pic>
    </p:spTree>
    <p:extLst>
      <p:ext uri="{BB962C8B-B14F-4D97-AF65-F5344CB8AC3E}">
        <p14:creationId xmlns:p14="http://schemas.microsoft.com/office/powerpoint/2010/main" val="60083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类图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355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4" name="文本框 43"/>
          <p:cNvSpPr txBox="1">
            <a:spLocks noChangeArrowheads="1"/>
          </p:cNvSpPr>
          <p:nvPr/>
        </p:nvSpPr>
        <p:spPr bwMode="auto">
          <a:xfrm>
            <a:off x="4075508" y="72485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什么是抽象类？</a:t>
            </a:r>
            <a:endParaRPr kumimoji="0" lang="zh-CN" altLang="en-US" sz="2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30" name="组 29"/>
          <p:cNvGrpSpPr/>
          <p:nvPr/>
        </p:nvGrpSpPr>
        <p:grpSpPr>
          <a:xfrm>
            <a:off x="2773363" y="1374197"/>
            <a:ext cx="6184273" cy="5008722"/>
            <a:chOff x="1066799" y="1325843"/>
            <a:chExt cx="2990850" cy="6035012"/>
          </a:xfrm>
        </p:grpSpPr>
        <p:sp>
          <p:nvSpPr>
            <p:cNvPr id="34" name="Rounded Rectangle 2"/>
            <p:cNvSpPr/>
            <p:nvPr/>
          </p:nvSpPr>
          <p:spPr>
            <a:xfrm>
              <a:off x="1066799" y="1325843"/>
              <a:ext cx="2990850" cy="6035012"/>
            </a:xfrm>
            <a:prstGeom prst="roundRect">
              <a:avLst>
                <a:gd name="adj" fmla="val 1163"/>
              </a:avLst>
            </a:prstGeom>
            <a:solidFill>
              <a:srgbClr val="C155DC"/>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35" name="矩形 8"/>
            <p:cNvSpPr>
              <a:spLocks noChangeArrowheads="1"/>
            </p:cNvSpPr>
            <p:nvPr/>
          </p:nvSpPr>
          <p:spPr bwMode="auto">
            <a:xfrm>
              <a:off x="1268375" y="1873373"/>
              <a:ext cx="2587698" cy="525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抽象类是包含一种或多种抽象方法的类，它本身不需要构造实例。定义抽象类后，其他类可以对它进行扩充并且通过实现其中的抽象方法，使抽象类具体化。和类的不同之处在于，接口只是一组操作，没有属性。</a:t>
              </a:r>
            </a:p>
            <a:p>
              <a:pPr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抽象类的图形表示和类图的表示类似，只是在最上面的一层类名前加描述</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&lt;&lt;abstract&gt;&gt;</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，或是在类的属性描述上设置该类为抽象类，抽象类的类名用斜体表示</a:t>
              </a:r>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[1]</a:t>
              </a: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grpSp>
      <p:pic>
        <p:nvPicPr>
          <p:cNvPr id="36" name="图片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969054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类图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355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4" name="文本框 43"/>
          <p:cNvSpPr txBox="1">
            <a:spLocks noChangeArrowheads="1"/>
          </p:cNvSpPr>
          <p:nvPr/>
        </p:nvSpPr>
        <p:spPr bwMode="auto">
          <a:xfrm>
            <a:off x="4075508" y="704851"/>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接口和抽象类的比较</a:t>
            </a:r>
            <a:endParaRPr kumimoji="0" lang="zh-CN" altLang="en-US" sz="2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pic>
        <p:nvPicPr>
          <p:cNvPr id="36" name="图片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 name="矩形 1"/>
          <p:cNvSpPr/>
          <p:nvPr/>
        </p:nvSpPr>
        <p:spPr>
          <a:xfrm>
            <a:off x="1298797" y="2054232"/>
            <a:ext cx="4570015" cy="3416320"/>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一个类（包括抽象类）都只能说明一个直接超类，而接口则可以指定多个直接超接口。因此，抽象类只支持单继承，接口继承可以多重继承。抽象类或父类中可以有非抽象的方法的，那么如果一个子类同时继承抽象类</a:t>
            </a:r>
            <a:r>
              <a:rPr lang="en-US" altLang="zh-CN" dirty="0">
                <a:latin typeface="Microsoft YaHei" charset="-122"/>
                <a:ea typeface="Microsoft YaHei" charset="-122"/>
                <a:cs typeface="Microsoft YaHei" charset="-122"/>
              </a:rPr>
              <a:t>A</a:t>
            </a:r>
            <a:r>
              <a:rPr lang="zh-CN" altLang="en-US" dirty="0">
                <a:latin typeface="Microsoft YaHei" charset="-122"/>
                <a:ea typeface="Microsoft YaHei" charset="-122"/>
                <a:cs typeface="Microsoft YaHei" charset="-122"/>
              </a:rPr>
              <a:t>和</a:t>
            </a:r>
            <a:r>
              <a:rPr lang="en-US" altLang="zh-CN" dirty="0" smtClean="0">
                <a:latin typeface="Microsoft YaHei" charset="-122"/>
                <a:ea typeface="Microsoft YaHei" charset="-122"/>
                <a:cs typeface="Microsoft YaHei" charset="-122"/>
              </a:rPr>
              <a:t>B</a:t>
            </a:r>
            <a:r>
              <a:rPr lang="zh-CN" altLang="en-US" dirty="0">
                <a:latin typeface="Microsoft YaHei" charset="-122"/>
                <a:ea typeface="Microsoft YaHei" charset="-122"/>
                <a:cs typeface="Microsoft YaHei" charset="-122"/>
              </a:rPr>
              <a:t>，</a:t>
            </a:r>
            <a:r>
              <a:rPr lang="zh-CN" altLang="en-US" dirty="0" smtClean="0">
                <a:latin typeface="Microsoft YaHei" charset="-122"/>
                <a:ea typeface="Microsoft YaHei" charset="-122"/>
                <a:cs typeface="Microsoft YaHei" charset="-122"/>
              </a:rPr>
              <a:t>万一</a:t>
            </a:r>
            <a:r>
              <a:rPr lang="en-US" altLang="zh-CN" dirty="0">
                <a:latin typeface="Microsoft YaHei" charset="-122"/>
                <a:ea typeface="Microsoft YaHei" charset="-122"/>
                <a:cs typeface="Microsoft YaHei" charset="-122"/>
              </a:rPr>
              <a:t>A</a:t>
            </a:r>
            <a:r>
              <a:rPr lang="zh-CN" altLang="en-US" dirty="0">
                <a:latin typeface="Microsoft YaHei" charset="-122"/>
                <a:ea typeface="Microsoft YaHei" charset="-122"/>
                <a:cs typeface="Microsoft YaHei" charset="-122"/>
              </a:rPr>
              <a:t>和</a:t>
            </a:r>
            <a:r>
              <a:rPr lang="en-US" altLang="zh-CN" dirty="0">
                <a:latin typeface="Microsoft YaHei" charset="-122"/>
                <a:ea typeface="Microsoft YaHei" charset="-122"/>
                <a:cs typeface="Microsoft YaHei" charset="-122"/>
              </a:rPr>
              <a:t>B</a:t>
            </a:r>
            <a:r>
              <a:rPr lang="zh-CN" altLang="en-US" dirty="0">
                <a:latin typeface="Microsoft YaHei" charset="-122"/>
                <a:ea typeface="Microsoft YaHei" charset="-122"/>
                <a:cs typeface="Microsoft YaHei" charset="-122"/>
              </a:rPr>
              <a:t>中有同样的非抽象方法那么子类继承与谁呢</a:t>
            </a:r>
            <a:r>
              <a:rPr lang="zh-CN" altLang="en-US" dirty="0" smtClean="0">
                <a:latin typeface="Microsoft YaHei" charset="-122"/>
                <a:ea typeface="Microsoft YaHei" charset="-122"/>
                <a:cs typeface="Microsoft YaHei" charset="-122"/>
              </a:rPr>
              <a:t>？</a:t>
            </a:r>
            <a:endParaRPr lang="en-US" altLang="zh-CN" dirty="0" smtClean="0">
              <a:latin typeface="Microsoft YaHei" charset="-122"/>
              <a:ea typeface="Microsoft YaHei" charset="-122"/>
              <a:cs typeface="Microsoft YaHei" charset="-122"/>
            </a:endParaRPr>
          </a:p>
          <a:p>
            <a:pPr>
              <a:lnSpc>
                <a:spcPct val="150000"/>
              </a:lnSpc>
            </a:pPr>
            <a:r>
              <a:rPr lang="zh-CN" altLang="en-US" dirty="0" smtClean="0">
                <a:latin typeface="Microsoft YaHei" charset="-122"/>
                <a:ea typeface="Microsoft YaHei" charset="-122"/>
                <a:cs typeface="Microsoft YaHei" charset="-122"/>
              </a:rPr>
              <a:t>这时就会出现报错。</a:t>
            </a:r>
            <a:endParaRPr lang="zh-CN" altLang="en-US" dirty="0">
              <a:latin typeface="Microsoft YaHei" charset="-122"/>
              <a:ea typeface="Microsoft YaHei" charset="-122"/>
              <a:cs typeface="Microsoft YaHei"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6840" y="1988565"/>
            <a:ext cx="3412212" cy="3755406"/>
          </a:xfrm>
          <a:prstGeom prst="rect">
            <a:avLst/>
          </a:prstGeom>
        </p:spPr>
      </p:pic>
      <p:sp>
        <p:nvSpPr>
          <p:cNvPr id="6" name="文本框 5"/>
          <p:cNvSpPr txBox="1"/>
          <p:nvPr/>
        </p:nvSpPr>
        <p:spPr>
          <a:xfrm>
            <a:off x="1298797" y="1684900"/>
            <a:ext cx="2492990" cy="369332"/>
          </a:xfrm>
          <a:prstGeom prst="rect">
            <a:avLst/>
          </a:prstGeom>
          <a:noFill/>
        </p:spPr>
        <p:txBody>
          <a:bodyPr wrap="none" rtlCol="0">
            <a:spAutoFit/>
          </a:bodyPr>
          <a:lstStyle/>
          <a:p>
            <a:r>
              <a:rPr kumimoji="1" lang="zh-CN" altLang="en-US" b="1" dirty="0" smtClean="0">
                <a:latin typeface="Microsoft YaHei" charset="-122"/>
                <a:ea typeface="Microsoft YaHei" charset="-122"/>
                <a:cs typeface="Microsoft YaHei" charset="-122"/>
              </a:rPr>
              <a:t>抽象类</a:t>
            </a:r>
            <a:r>
              <a:rPr kumimoji="1" lang="zh-CN" altLang="en-US" b="1" smtClean="0">
                <a:latin typeface="Microsoft YaHei" charset="-122"/>
                <a:ea typeface="Microsoft YaHei" charset="-122"/>
                <a:cs typeface="Microsoft YaHei" charset="-122"/>
              </a:rPr>
              <a:t>只支持单重继承</a:t>
            </a:r>
            <a:endParaRPr kumimoji="1" lang="zh-CN" altLang="en-US" b="1">
              <a:latin typeface="Microsoft YaHei" charset="-122"/>
              <a:ea typeface="Microsoft YaHei" charset="-122"/>
              <a:cs typeface="Microsoft YaHei" charset="-122"/>
            </a:endParaRPr>
          </a:p>
        </p:txBody>
      </p:sp>
    </p:spTree>
    <p:extLst>
      <p:ext uri="{BB962C8B-B14F-4D97-AF65-F5344CB8AC3E}">
        <p14:creationId xmlns:p14="http://schemas.microsoft.com/office/powerpoint/2010/main" val="690784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类图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355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4" name="文本框 43"/>
          <p:cNvSpPr txBox="1">
            <a:spLocks noChangeArrowheads="1"/>
          </p:cNvSpPr>
          <p:nvPr/>
        </p:nvSpPr>
        <p:spPr bwMode="auto">
          <a:xfrm>
            <a:off x="4075508" y="704851"/>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接口和抽象类的比较</a:t>
            </a:r>
            <a:endParaRPr kumimoji="0" lang="zh-CN" altLang="en-US" sz="2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pic>
        <p:nvPicPr>
          <p:cNvPr id="36" name="图片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 name="矩形 1"/>
          <p:cNvSpPr/>
          <p:nvPr/>
        </p:nvSpPr>
        <p:spPr>
          <a:xfrm>
            <a:off x="1298797" y="2781355"/>
            <a:ext cx="4570015" cy="2169825"/>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但是</a:t>
            </a:r>
            <a:r>
              <a:rPr lang="en-US" altLang="zh-CN" dirty="0">
                <a:latin typeface="Microsoft YaHei" charset="-122"/>
                <a:ea typeface="Microsoft YaHei" charset="-122"/>
                <a:cs typeface="Microsoft YaHei" charset="-122"/>
              </a:rPr>
              <a:t>java </a:t>
            </a:r>
            <a:r>
              <a:rPr lang="zh-CN" altLang="en-US" dirty="0">
                <a:latin typeface="Microsoft YaHei" charset="-122"/>
                <a:ea typeface="Microsoft YaHei" charset="-122"/>
                <a:cs typeface="Microsoft YaHei" charset="-122"/>
              </a:rPr>
              <a:t>给我们提供了接口这个概念</a:t>
            </a:r>
            <a:r>
              <a:rPr lang="en-US" altLang="zh-CN" dirty="0">
                <a:latin typeface="Microsoft YaHei" charset="-122"/>
                <a:ea typeface="Microsoft YaHei" charset="-122"/>
                <a:cs typeface="Microsoft YaHei" charset="-122"/>
              </a:rPr>
              <a:t>,</a:t>
            </a:r>
            <a:r>
              <a:rPr lang="zh-CN" altLang="en-US" dirty="0">
                <a:latin typeface="Microsoft YaHei" charset="-122"/>
                <a:ea typeface="Microsoft YaHei" charset="-122"/>
                <a:cs typeface="Microsoft YaHei" charset="-122"/>
              </a:rPr>
              <a:t>继而实现了多继承，即子类可以同事实现多个接口</a:t>
            </a:r>
            <a:r>
              <a:rPr lang="en-US" altLang="zh-CN" dirty="0">
                <a:latin typeface="Microsoft YaHei" charset="-122"/>
                <a:ea typeface="Microsoft YaHei" charset="-122"/>
                <a:cs typeface="Microsoft YaHei" charset="-122"/>
              </a:rPr>
              <a:t>(</a:t>
            </a:r>
            <a:r>
              <a:rPr lang="zh-CN" altLang="en-US" dirty="0">
                <a:latin typeface="Microsoft YaHei" charset="-122"/>
                <a:ea typeface="Microsoft YaHei" charset="-122"/>
                <a:cs typeface="Microsoft YaHei" charset="-122"/>
              </a:rPr>
              <a:t>超级抽象类</a:t>
            </a:r>
            <a:r>
              <a:rPr lang="en-US" altLang="zh-CN" dirty="0">
                <a:latin typeface="Microsoft YaHei" charset="-122"/>
                <a:ea typeface="Microsoft YaHei" charset="-122"/>
                <a:cs typeface="Microsoft YaHei" charset="-122"/>
              </a:rPr>
              <a:t>) </a:t>
            </a:r>
            <a:r>
              <a:rPr lang="zh-CN" altLang="en-US" dirty="0">
                <a:latin typeface="Microsoft YaHei" charset="-122"/>
                <a:ea typeface="Microsoft YaHei" charset="-122"/>
                <a:cs typeface="Microsoft YaHei" charset="-122"/>
              </a:rPr>
              <a:t>接口中没有非抽象方法</a:t>
            </a:r>
            <a:r>
              <a:rPr lang="en-US" altLang="zh-CN" dirty="0">
                <a:latin typeface="Microsoft YaHei" charset="-122"/>
                <a:ea typeface="Microsoft YaHei" charset="-122"/>
                <a:cs typeface="Microsoft YaHei" charset="-122"/>
              </a:rPr>
              <a:t>,</a:t>
            </a:r>
            <a:r>
              <a:rPr lang="zh-CN" altLang="en-US" dirty="0">
                <a:latin typeface="Microsoft YaHei" charset="-122"/>
                <a:ea typeface="Microsoft YaHei" charset="-122"/>
                <a:cs typeface="Microsoft YaHei" charset="-122"/>
              </a:rPr>
              <a:t>都是抽象方法</a:t>
            </a:r>
            <a:r>
              <a:rPr lang="en-US" altLang="zh-CN" dirty="0">
                <a:latin typeface="Microsoft YaHei" charset="-122"/>
                <a:ea typeface="Microsoft YaHei" charset="-122"/>
                <a:cs typeface="Microsoft YaHei" charset="-122"/>
              </a:rPr>
              <a:t>,</a:t>
            </a:r>
            <a:r>
              <a:rPr lang="zh-CN" altLang="en-US" dirty="0" smtClean="0">
                <a:latin typeface="Microsoft YaHei" charset="-122"/>
                <a:ea typeface="Microsoft YaHei" charset="-122"/>
                <a:cs typeface="Microsoft YaHei" charset="-122"/>
              </a:rPr>
              <a:t>变量都有</a:t>
            </a:r>
            <a:r>
              <a:rPr lang="en-US" altLang="zh-CN" dirty="0" smtClean="0">
                <a:latin typeface="Microsoft YaHei" charset="-122"/>
                <a:ea typeface="Microsoft YaHei" charset="-122"/>
                <a:cs typeface="Microsoft YaHei" charset="-122"/>
              </a:rPr>
              <a:t>public </a:t>
            </a:r>
            <a:r>
              <a:rPr lang="en-US" altLang="zh-CN" dirty="0">
                <a:latin typeface="Microsoft YaHei" charset="-122"/>
                <a:ea typeface="Microsoft YaHei" charset="-122"/>
                <a:cs typeface="Microsoft YaHei" charset="-122"/>
              </a:rPr>
              <a:t>static </a:t>
            </a:r>
            <a:r>
              <a:rPr lang="en-US" altLang="zh-CN" dirty="0" smtClean="0">
                <a:latin typeface="Microsoft YaHei" charset="-122"/>
                <a:ea typeface="Microsoft YaHei" charset="-122"/>
                <a:cs typeface="Microsoft YaHei" charset="-122"/>
              </a:rPr>
              <a:t>final</a:t>
            </a:r>
            <a:r>
              <a:rPr lang="zh-CN" altLang="en-US" dirty="0" smtClean="0">
                <a:latin typeface="Microsoft YaHei" charset="-122"/>
                <a:ea typeface="Microsoft YaHei" charset="-122"/>
                <a:cs typeface="Microsoft YaHei" charset="-122"/>
              </a:rPr>
              <a:t>进行修饰。</a:t>
            </a:r>
            <a:r>
              <a:rPr lang="en-US" altLang="zh-CN" dirty="0" smtClean="0">
                <a:latin typeface="Microsoft YaHei" charset="-122"/>
                <a:ea typeface="Microsoft YaHei" charset="-122"/>
                <a:cs typeface="Microsoft YaHei" charset="-122"/>
              </a:rPr>
              <a:t> </a:t>
            </a:r>
            <a:endParaRPr lang="zh-CN" altLang="en-US" dirty="0">
              <a:latin typeface="Microsoft YaHei" charset="-122"/>
              <a:ea typeface="Microsoft YaHei" charset="-122"/>
              <a:cs typeface="Microsoft YaHei"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8680" y="1970547"/>
            <a:ext cx="4712208" cy="3773424"/>
          </a:xfrm>
          <a:prstGeom prst="rect">
            <a:avLst/>
          </a:prstGeom>
        </p:spPr>
      </p:pic>
      <p:sp>
        <p:nvSpPr>
          <p:cNvPr id="10" name="文本框 9"/>
          <p:cNvSpPr txBox="1"/>
          <p:nvPr/>
        </p:nvSpPr>
        <p:spPr>
          <a:xfrm>
            <a:off x="1298797" y="1970547"/>
            <a:ext cx="2031325" cy="369332"/>
          </a:xfrm>
          <a:prstGeom prst="rect">
            <a:avLst/>
          </a:prstGeom>
          <a:noFill/>
        </p:spPr>
        <p:txBody>
          <a:bodyPr wrap="none" rtlCol="0">
            <a:spAutoFit/>
          </a:bodyPr>
          <a:lstStyle/>
          <a:p>
            <a:r>
              <a:rPr kumimoji="1" lang="zh-CN" altLang="en-US" b="1" dirty="0" smtClean="0">
                <a:latin typeface="Microsoft YaHei" charset="-122"/>
                <a:ea typeface="Microsoft YaHei" charset="-122"/>
                <a:cs typeface="Microsoft YaHei" charset="-122"/>
              </a:rPr>
              <a:t>接口支持多重继承</a:t>
            </a:r>
            <a:endParaRPr kumimoji="1" lang="zh-CN" altLang="en-US"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133102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类图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355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4" name="文本框 43"/>
          <p:cNvSpPr txBox="1">
            <a:spLocks noChangeArrowheads="1"/>
          </p:cNvSpPr>
          <p:nvPr/>
        </p:nvSpPr>
        <p:spPr bwMode="auto">
          <a:xfrm>
            <a:off x="4075508" y="704851"/>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接口和抽象类的比较</a:t>
            </a:r>
            <a:endParaRPr kumimoji="0" lang="zh-CN" altLang="en-US" sz="2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pic>
        <p:nvPicPr>
          <p:cNvPr id="36" name="图片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0" name="文本框 9"/>
          <p:cNvSpPr txBox="1"/>
          <p:nvPr/>
        </p:nvSpPr>
        <p:spPr>
          <a:xfrm>
            <a:off x="1324800" y="2943164"/>
            <a:ext cx="4570482" cy="646331"/>
          </a:xfrm>
          <a:prstGeom prst="rect">
            <a:avLst/>
          </a:prstGeom>
          <a:noFill/>
        </p:spPr>
        <p:txBody>
          <a:bodyPr wrap="none" rtlCol="0">
            <a:spAutoFit/>
          </a:bodyPr>
          <a:lstStyle/>
          <a:p>
            <a:r>
              <a:rPr kumimoji="1" lang="zh-CN" altLang="en-US" b="1" dirty="0" smtClean="0">
                <a:latin typeface="Microsoft YaHei" charset="-122"/>
                <a:ea typeface="Microsoft YaHei" charset="-122"/>
                <a:cs typeface="Microsoft YaHei" charset="-122"/>
              </a:rPr>
              <a:t>接口和抽象类都可以被继承，但是只有接口</a:t>
            </a:r>
            <a:endParaRPr kumimoji="1" lang="en-US" altLang="zh-CN" b="1" dirty="0" smtClean="0">
              <a:latin typeface="Microsoft YaHei" charset="-122"/>
              <a:ea typeface="Microsoft YaHei" charset="-122"/>
              <a:cs typeface="Microsoft YaHei" charset="-122"/>
            </a:endParaRPr>
          </a:p>
          <a:p>
            <a:r>
              <a:rPr kumimoji="1" lang="zh-CN" altLang="en-US" b="1" dirty="0" smtClean="0">
                <a:latin typeface="Microsoft YaHei" charset="-122"/>
                <a:ea typeface="Microsoft YaHei" charset="-122"/>
                <a:cs typeface="Microsoft YaHei" charset="-122"/>
              </a:rPr>
              <a:t>可以被结构继承，抽象类不行</a:t>
            </a:r>
            <a:endParaRPr kumimoji="1" lang="zh-CN" altLang="en-US" b="1" dirty="0">
              <a:latin typeface="Microsoft YaHei" charset="-122"/>
              <a:ea typeface="Microsoft YaHei" charset="-122"/>
              <a:cs typeface="Microsoft YaHei"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5616" y="3761989"/>
            <a:ext cx="4207690" cy="3006188"/>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5616" y="1252763"/>
            <a:ext cx="4481968" cy="2422979"/>
          </a:xfrm>
          <a:prstGeom prst="rect">
            <a:avLst/>
          </a:prstGeom>
        </p:spPr>
      </p:pic>
    </p:spTree>
    <p:extLst>
      <p:ext uri="{BB962C8B-B14F-4D97-AF65-F5344CB8AC3E}">
        <p14:creationId xmlns:p14="http://schemas.microsoft.com/office/powerpoint/2010/main" val="1409962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类图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355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4" name="文本框 43"/>
          <p:cNvSpPr txBox="1">
            <a:spLocks noChangeArrowheads="1"/>
          </p:cNvSpPr>
          <p:nvPr/>
        </p:nvSpPr>
        <p:spPr bwMode="auto">
          <a:xfrm>
            <a:off x="4075508" y="72485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类之间的关系</a:t>
            </a:r>
            <a:endParaRPr kumimoji="0" lang="zh-CN" altLang="en-US" sz="2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pic>
        <p:nvPicPr>
          <p:cNvPr id="36" name="图片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2" name="Oval 1"/>
          <p:cNvSpPr/>
          <p:nvPr/>
        </p:nvSpPr>
        <p:spPr>
          <a:xfrm>
            <a:off x="1135732" y="2917073"/>
            <a:ext cx="1084262" cy="1084262"/>
          </a:xfrm>
          <a:prstGeom prst="ellipse">
            <a:avLst/>
          </a:prstGeom>
          <a:noFill/>
          <a:ln w="101600">
            <a:solidFill>
              <a:srgbClr val="F0407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3" name="Arc 5"/>
          <p:cNvSpPr/>
          <p:nvPr/>
        </p:nvSpPr>
        <p:spPr>
          <a:xfrm>
            <a:off x="1007144" y="2790073"/>
            <a:ext cx="1339850" cy="1339850"/>
          </a:xfrm>
          <a:prstGeom prst="arc">
            <a:avLst/>
          </a:prstGeom>
          <a:noFill/>
          <a:ln w="127000">
            <a:solidFill>
              <a:srgbClr val="F0407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7" name="Rectangle 2"/>
          <p:cNvSpPr>
            <a:spLocks noChangeArrowheads="1"/>
          </p:cNvSpPr>
          <p:nvPr/>
        </p:nvSpPr>
        <p:spPr bwMode="auto">
          <a:xfrm>
            <a:off x="1123866" y="3256798"/>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依赖关系</a:t>
            </a:r>
            <a:endParaRPr kumimoji="0" lang="zh-CN" altLang="en-US"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8" name="Oval 8"/>
          <p:cNvSpPr/>
          <p:nvPr/>
        </p:nvSpPr>
        <p:spPr>
          <a:xfrm>
            <a:off x="3920207" y="2917073"/>
            <a:ext cx="1084262" cy="1084262"/>
          </a:xfrm>
          <a:prstGeom prst="ellipse">
            <a:avLst/>
          </a:prstGeom>
          <a:noFill/>
          <a:ln w="101600">
            <a:solidFill>
              <a:srgbClr val="F7725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9" name="Arc 11"/>
          <p:cNvSpPr/>
          <p:nvPr/>
        </p:nvSpPr>
        <p:spPr>
          <a:xfrm flipV="1">
            <a:off x="3793207" y="2790073"/>
            <a:ext cx="1339850" cy="1339850"/>
          </a:xfrm>
          <a:prstGeom prst="arc">
            <a:avLst>
              <a:gd name="adj1" fmla="val 13728661"/>
              <a:gd name="adj2" fmla="val 2971125"/>
            </a:avLst>
          </a:prstGeom>
          <a:noFill/>
          <a:ln w="127000">
            <a:solidFill>
              <a:srgbClr val="F7725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0" name="Rectangle 13"/>
          <p:cNvSpPr>
            <a:spLocks noChangeArrowheads="1"/>
          </p:cNvSpPr>
          <p:nvPr/>
        </p:nvSpPr>
        <p:spPr bwMode="auto">
          <a:xfrm>
            <a:off x="3908342" y="3256798"/>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b="1"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t>泛化关系</a:t>
            </a:r>
            <a:endParaRPr kumimoji="0" lang="zh-CN" altLang="en-US"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1" name="Oval 15"/>
          <p:cNvSpPr/>
          <p:nvPr/>
        </p:nvSpPr>
        <p:spPr>
          <a:xfrm>
            <a:off x="6706269" y="2917073"/>
            <a:ext cx="1084263" cy="1084262"/>
          </a:xfrm>
          <a:prstGeom prst="ellipse">
            <a:avLst/>
          </a:prstGeom>
          <a:noFill/>
          <a:ln w="101600">
            <a:solidFill>
              <a:srgbClr val="BF55D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2" name="Arc 16"/>
          <p:cNvSpPr/>
          <p:nvPr/>
        </p:nvSpPr>
        <p:spPr>
          <a:xfrm rot="5400000" flipV="1">
            <a:off x="6577682" y="2790073"/>
            <a:ext cx="1339850" cy="1339850"/>
          </a:xfrm>
          <a:prstGeom prst="arc">
            <a:avLst>
              <a:gd name="adj1" fmla="val 13728661"/>
              <a:gd name="adj2" fmla="val 1183738"/>
            </a:avLst>
          </a:prstGeom>
          <a:noFill/>
          <a:ln w="127000">
            <a:solidFill>
              <a:srgbClr val="BF55D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3" name="Rectangle 17"/>
          <p:cNvSpPr>
            <a:spLocks noChangeArrowheads="1"/>
          </p:cNvSpPr>
          <p:nvPr/>
        </p:nvSpPr>
        <p:spPr bwMode="auto">
          <a:xfrm>
            <a:off x="6694406" y="3256798"/>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关联关系</a:t>
            </a:r>
            <a:endParaRPr kumimoji="0" lang="zh-CN" altLang="en-US"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5" name="Oval 19"/>
          <p:cNvSpPr/>
          <p:nvPr/>
        </p:nvSpPr>
        <p:spPr>
          <a:xfrm>
            <a:off x="9490744" y="2917073"/>
            <a:ext cx="1084263" cy="1084262"/>
          </a:xfrm>
          <a:prstGeom prst="ellipse">
            <a:avLst/>
          </a:prstGeom>
          <a:noFill/>
          <a:ln w="101600">
            <a:solidFill>
              <a:srgbClr val="F8D84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6" name="Arc 20"/>
          <p:cNvSpPr/>
          <p:nvPr/>
        </p:nvSpPr>
        <p:spPr>
          <a:xfrm rot="5400000" flipH="1" flipV="1">
            <a:off x="9363744" y="2790073"/>
            <a:ext cx="1339850" cy="1339850"/>
          </a:xfrm>
          <a:prstGeom prst="arc">
            <a:avLst>
              <a:gd name="adj1" fmla="val 13728661"/>
              <a:gd name="adj2" fmla="val 2971125"/>
            </a:avLst>
          </a:prstGeom>
          <a:noFill/>
          <a:ln w="127000">
            <a:solidFill>
              <a:srgbClr val="F8D84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7" name="Rectangle 21"/>
          <p:cNvSpPr>
            <a:spLocks noChangeArrowheads="1"/>
          </p:cNvSpPr>
          <p:nvPr/>
        </p:nvSpPr>
        <p:spPr bwMode="auto">
          <a:xfrm>
            <a:off x="9478880" y="3256798"/>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prstClr val="black"/>
                </a:solidFill>
                <a:latin typeface="微软雅黑" panose="020B0503020204020204" pitchFamily="34" charset="-122"/>
                <a:ea typeface="微软雅黑" panose="020B0503020204020204" pitchFamily="34" charset="-122"/>
              </a:rPr>
              <a:t>实现</a:t>
            </a:r>
            <a:r>
              <a:rPr kumimoji="0" lang="zh-CN" altLang="en-US"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关系</a:t>
            </a:r>
            <a:endParaRPr kumimoji="0" lang="zh-CN" altLang="en-US"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416529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1000"/>
                                        <p:tgtEl>
                                          <p:spTgt spid="33"/>
                                        </p:tgtEl>
                                      </p:cBhvr>
                                    </p:animEffect>
                                    <p:anim calcmode="lin" valueType="num">
                                      <p:cBhvr>
                                        <p:cTn id="13" dur="1000" fill="hold"/>
                                        <p:tgtEl>
                                          <p:spTgt spid="33"/>
                                        </p:tgtEl>
                                        <p:attrNameLst>
                                          <p:attrName>ppt_x</p:attrName>
                                        </p:attrNameLst>
                                      </p:cBhvr>
                                      <p:tavLst>
                                        <p:tav tm="0">
                                          <p:val>
                                            <p:strVal val="#ppt_x"/>
                                          </p:val>
                                        </p:tav>
                                        <p:tav tm="100000">
                                          <p:val>
                                            <p:strVal val="#ppt_x"/>
                                          </p:val>
                                        </p:tav>
                                      </p:tavLst>
                                    </p:anim>
                                    <p:anim calcmode="lin" valueType="num">
                                      <p:cBhvr>
                                        <p:cTn id="14" dur="1000" fill="hold"/>
                                        <p:tgtEl>
                                          <p:spTgt spid="3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1000"/>
                                        <p:tgtEl>
                                          <p:spTgt spid="37"/>
                                        </p:tgtEl>
                                      </p:cBhvr>
                                    </p:animEffect>
                                    <p:anim calcmode="lin" valueType="num">
                                      <p:cBhvr>
                                        <p:cTn id="18" dur="1000" fill="hold"/>
                                        <p:tgtEl>
                                          <p:spTgt spid="37"/>
                                        </p:tgtEl>
                                        <p:attrNameLst>
                                          <p:attrName>ppt_x</p:attrName>
                                        </p:attrNameLst>
                                      </p:cBhvr>
                                      <p:tavLst>
                                        <p:tav tm="0">
                                          <p:val>
                                            <p:strVal val="#ppt_x"/>
                                          </p:val>
                                        </p:tav>
                                        <p:tav tm="100000">
                                          <p:val>
                                            <p:strVal val="#ppt_x"/>
                                          </p:val>
                                        </p:tav>
                                      </p:tavLst>
                                    </p:anim>
                                    <p:anim calcmode="lin" valueType="num">
                                      <p:cBhvr>
                                        <p:cTn id="19" dur="1000" fill="hold"/>
                                        <p:tgtEl>
                                          <p:spTgt spid="3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anim calcmode="lin" valueType="num">
                                      <p:cBhvr>
                                        <p:cTn id="23" dur="1000" fill="hold"/>
                                        <p:tgtEl>
                                          <p:spTgt spid="38"/>
                                        </p:tgtEl>
                                        <p:attrNameLst>
                                          <p:attrName>ppt_x</p:attrName>
                                        </p:attrNameLst>
                                      </p:cBhvr>
                                      <p:tavLst>
                                        <p:tav tm="0">
                                          <p:val>
                                            <p:strVal val="#ppt_x"/>
                                          </p:val>
                                        </p:tav>
                                        <p:tav tm="100000">
                                          <p:val>
                                            <p:strVal val="#ppt_x"/>
                                          </p:val>
                                        </p:tav>
                                      </p:tavLst>
                                    </p:anim>
                                    <p:anim calcmode="lin" valueType="num">
                                      <p:cBhvr>
                                        <p:cTn id="24" dur="1000" fill="hold"/>
                                        <p:tgtEl>
                                          <p:spTgt spid="3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1000"/>
                                        <p:tgtEl>
                                          <p:spTgt spid="39"/>
                                        </p:tgtEl>
                                      </p:cBhvr>
                                    </p:animEffect>
                                    <p:anim calcmode="lin" valueType="num">
                                      <p:cBhvr>
                                        <p:cTn id="28" dur="1000" fill="hold"/>
                                        <p:tgtEl>
                                          <p:spTgt spid="39"/>
                                        </p:tgtEl>
                                        <p:attrNameLst>
                                          <p:attrName>ppt_x</p:attrName>
                                        </p:attrNameLst>
                                      </p:cBhvr>
                                      <p:tavLst>
                                        <p:tav tm="0">
                                          <p:val>
                                            <p:strVal val="#ppt_x"/>
                                          </p:val>
                                        </p:tav>
                                        <p:tav tm="100000">
                                          <p:val>
                                            <p:strVal val="#ppt_x"/>
                                          </p:val>
                                        </p:tav>
                                      </p:tavLst>
                                    </p:anim>
                                    <p:anim calcmode="lin" valueType="num">
                                      <p:cBhvr>
                                        <p:cTn id="29" dur="1000" fill="hold"/>
                                        <p:tgtEl>
                                          <p:spTgt spid="3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1000"/>
                                        <p:tgtEl>
                                          <p:spTgt spid="40"/>
                                        </p:tgtEl>
                                      </p:cBhvr>
                                    </p:animEffect>
                                    <p:anim calcmode="lin" valueType="num">
                                      <p:cBhvr>
                                        <p:cTn id="33" dur="1000" fill="hold"/>
                                        <p:tgtEl>
                                          <p:spTgt spid="40"/>
                                        </p:tgtEl>
                                        <p:attrNameLst>
                                          <p:attrName>ppt_x</p:attrName>
                                        </p:attrNameLst>
                                      </p:cBhvr>
                                      <p:tavLst>
                                        <p:tav tm="0">
                                          <p:val>
                                            <p:strVal val="#ppt_x"/>
                                          </p:val>
                                        </p:tav>
                                        <p:tav tm="100000">
                                          <p:val>
                                            <p:strVal val="#ppt_x"/>
                                          </p:val>
                                        </p:tav>
                                      </p:tavLst>
                                    </p:anim>
                                    <p:anim calcmode="lin" valueType="num">
                                      <p:cBhvr>
                                        <p:cTn id="34" dur="1000" fill="hold"/>
                                        <p:tgtEl>
                                          <p:spTgt spid="4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1000"/>
                                        <p:tgtEl>
                                          <p:spTgt spid="41"/>
                                        </p:tgtEl>
                                      </p:cBhvr>
                                    </p:animEffect>
                                    <p:anim calcmode="lin" valueType="num">
                                      <p:cBhvr>
                                        <p:cTn id="38" dur="1000" fill="hold"/>
                                        <p:tgtEl>
                                          <p:spTgt spid="41"/>
                                        </p:tgtEl>
                                        <p:attrNameLst>
                                          <p:attrName>ppt_x</p:attrName>
                                        </p:attrNameLst>
                                      </p:cBhvr>
                                      <p:tavLst>
                                        <p:tav tm="0">
                                          <p:val>
                                            <p:strVal val="#ppt_x"/>
                                          </p:val>
                                        </p:tav>
                                        <p:tav tm="100000">
                                          <p:val>
                                            <p:strVal val="#ppt_x"/>
                                          </p:val>
                                        </p:tav>
                                      </p:tavLst>
                                    </p:anim>
                                    <p:anim calcmode="lin" valueType="num">
                                      <p:cBhvr>
                                        <p:cTn id="39" dur="1000" fill="hold"/>
                                        <p:tgtEl>
                                          <p:spTgt spid="4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1000"/>
                                        <p:tgtEl>
                                          <p:spTgt spid="42"/>
                                        </p:tgtEl>
                                      </p:cBhvr>
                                    </p:animEffect>
                                    <p:anim calcmode="lin" valueType="num">
                                      <p:cBhvr>
                                        <p:cTn id="43" dur="1000" fill="hold"/>
                                        <p:tgtEl>
                                          <p:spTgt spid="42"/>
                                        </p:tgtEl>
                                        <p:attrNameLst>
                                          <p:attrName>ppt_x</p:attrName>
                                        </p:attrNameLst>
                                      </p:cBhvr>
                                      <p:tavLst>
                                        <p:tav tm="0">
                                          <p:val>
                                            <p:strVal val="#ppt_x"/>
                                          </p:val>
                                        </p:tav>
                                        <p:tav tm="100000">
                                          <p:val>
                                            <p:strVal val="#ppt_x"/>
                                          </p:val>
                                        </p:tav>
                                      </p:tavLst>
                                    </p:anim>
                                    <p:anim calcmode="lin" valueType="num">
                                      <p:cBhvr>
                                        <p:cTn id="44" dur="1000" fill="hold"/>
                                        <p:tgtEl>
                                          <p:spTgt spid="4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1000"/>
                                        <p:tgtEl>
                                          <p:spTgt spid="43"/>
                                        </p:tgtEl>
                                      </p:cBhvr>
                                    </p:animEffect>
                                    <p:anim calcmode="lin" valueType="num">
                                      <p:cBhvr>
                                        <p:cTn id="48" dur="1000" fill="hold"/>
                                        <p:tgtEl>
                                          <p:spTgt spid="43"/>
                                        </p:tgtEl>
                                        <p:attrNameLst>
                                          <p:attrName>ppt_x</p:attrName>
                                        </p:attrNameLst>
                                      </p:cBhvr>
                                      <p:tavLst>
                                        <p:tav tm="0">
                                          <p:val>
                                            <p:strVal val="#ppt_x"/>
                                          </p:val>
                                        </p:tav>
                                        <p:tav tm="100000">
                                          <p:val>
                                            <p:strVal val="#ppt_x"/>
                                          </p:val>
                                        </p:tav>
                                      </p:tavLst>
                                    </p:anim>
                                    <p:anim calcmode="lin" valueType="num">
                                      <p:cBhvr>
                                        <p:cTn id="49" dur="1000" fill="hold"/>
                                        <p:tgtEl>
                                          <p:spTgt spid="43"/>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fade">
                                      <p:cBhvr>
                                        <p:cTn id="52" dur="1000"/>
                                        <p:tgtEl>
                                          <p:spTgt spid="45"/>
                                        </p:tgtEl>
                                      </p:cBhvr>
                                    </p:animEffect>
                                    <p:anim calcmode="lin" valueType="num">
                                      <p:cBhvr>
                                        <p:cTn id="53" dur="1000" fill="hold"/>
                                        <p:tgtEl>
                                          <p:spTgt spid="45"/>
                                        </p:tgtEl>
                                        <p:attrNameLst>
                                          <p:attrName>ppt_x</p:attrName>
                                        </p:attrNameLst>
                                      </p:cBhvr>
                                      <p:tavLst>
                                        <p:tav tm="0">
                                          <p:val>
                                            <p:strVal val="#ppt_x"/>
                                          </p:val>
                                        </p:tav>
                                        <p:tav tm="100000">
                                          <p:val>
                                            <p:strVal val="#ppt_x"/>
                                          </p:val>
                                        </p:tav>
                                      </p:tavLst>
                                    </p:anim>
                                    <p:anim calcmode="lin" valueType="num">
                                      <p:cBhvr>
                                        <p:cTn id="54" dur="1000" fill="hold"/>
                                        <p:tgtEl>
                                          <p:spTgt spid="4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fade">
                                      <p:cBhvr>
                                        <p:cTn id="57" dur="1000"/>
                                        <p:tgtEl>
                                          <p:spTgt spid="46"/>
                                        </p:tgtEl>
                                      </p:cBhvr>
                                    </p:animEffect>
                                    <p:anim calcmode="lin" valueType="num">
                                      <p:cBhvr>
                                        <p:cTn id="58" dur="1000" fill="hold"/>
                                        <p:tgtEl>
                                          <p:spTgt spid="46"/>
                                        </p:tgtEl>
                                        <p:attrNameLst>
                                          <p:attrName>ppt_x</p:attrName>
                                        </p:attrNameLst>
                                      </p:cBhvr>
                                      <p:tavLst>
                                        <p:tav tm="0">
                                          <p:val>
                                            <p:strVal val="#ppt_x"/>
                                          </p:val>
                                        </p:tav>
                                        <p:tav tm="100000">
                                          <p:val>
                                            <p:strVal val="#ppt_x"/>
                                          </p:val>
                                        </p:tav>
                                      </p:tavLst>
                                    </p:anim>
                                    <p:anim calcmode="lin" valueType="num">
                                      <p:cBhvr>
                                        <p:cTn id="59" dur="1000" fill="hold"/>
                                        <p:tgtEl>
                                          <p:spTgt spid="46"/>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fade">
                                      <p:cBhvr>
                                        <p:cTn id="62" dur="1000"/>
                                        <p:tgtEl>
                                          <p:spTgt spid="47"/>
                                        </p:tgtEl>
                                      </p:cBhvr>
                                    </p:animEffect>
                                    <p:anim calcmode="lin" valueType="num">
                                      <p:cBhvr>
                                        <p:cTn id="63" dur="1000" fill="hold"/>
                                        <p:tgtEl>
                                          <p:spTgt spid="47"/>
                                        </p:tgtEl>
                                        <p:attrNameLst>
                                          <p:attrName>ppt_x</p:attrName>
                                        </p:attrNameLst>
                                      </p:cBhvr>
                                      <p:tavLst>
                                        <p:tav tm="0">
                                          <p:val>
                                            <p:strVal val="#ppt_x"/>
                                          </p:val>
                                        </p:tav>
                                        <p:tav tm="100000">
                                          <p:val>
                                            <p:strVal val="#ppt_x"/>
                                          </p:val>
                                        </p:tav>
                                      </p:tavLst>
                                    </p:anim>
                                    <p:anim calcmode="lin" valueType="num">
                                      <p:cBhvr>
                                        <p:cTn id="64"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7" grpId="0"/>
      <p:bldP spid="38" grpId="0" animBg="1"/>
      <p:bldP spid="39" grpId="0" animBg="1"/>
      <p:bldP spid="40" grpId="0"/>
      <p:bldP spid="41" grpId="0" animBg="1"/>
      <p:bldP spid="42" grpId="0" animBg="1"/>
      <p:bldP spid="43" grpId="0"/>
      <p:bldP spid="45" grpId="0" animBg="1"/>
      <p:bldP spid="46" grpId="0" animBg="1"/>
      <p:bldP spid="4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473308" cy="2233613"/>
            <a:chOff x="5222408" y="2405563"/>
            <a:chExt cx="6474281" cy="2232768"/>
          </a:xfrm>
        </p:grpSpPr>
        <p:grpSp>
          <p:nvGrpSpPr>
            <p:cNvPr id="5136" name="组合 17"/>
            <p:cNvGrpSpPr/>
            <p:nvPr/>
          </p:nvGrpSpPr>
          <p:grpSpPr bwMode="auto">
            <a:xfrm>
              <a:off x="5226064" y="2405563"/>
              <a:ext cx="6470625" cy="1772715"/>
              <a:chOff x="271019" y="2420002"/>
              <a:chExt cx="6470625" cy="1772715"/>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a:ln>
                      <a:noFill/>
                    </a:ln>
                    <a:solidFill>
                      <a:srgbClr val="2DCCDF"/>
                    </a:solidFill>
                    <a:effectLst/>
                    <a:uLnTx/>
                    <a:uFillTx/>
                    <a:latin typeface="微软雅黑" panose="020B0503020204020204" pitchFamily="34" charset="-122"/>
                    <a:ea typeface="微软雅黑" panose="020B0503020204020204" pitchFamily="34" charset="-122"/>
                    <a:cs typeface="+mn-cs"/>
                  </a:rPr>
                  <a:t>Part  01</a:t>
                </a:r>
                <a:endParaRPr kumimoji="0" lang="zh-CN" altLang="en-US" sz="6000" b="1" i="0" u="none" strike="noStrike" kern="1200" cap="none" spc="0" normalizeH="0" baseline="0" noProof="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5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引言</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INTRODUCTION</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85852246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3" name="组 2"/>
          <p:cNvGrpSpPr/>
          <p:nvPr/>
        </p:nvGrpSpPr>
        <p:grpSpPr>
          <a:xfrm>
            <a:off x="1298797" y="1679751"/>
            <a:ext cx="5292945" cy="4463802"/>
            <a:chOff x="1066800" y="1200150"/>
            <a:chExt cx="2990850" cy="4292013"/>
          </a:xfrm>
        </p:grpSpPr>
        <p:sp>
          <p:nvSpPr>
            <p:cNvPr id="7" name="Rounded Rectangle 2"/>
            <p:cNvSpPr/>
            <p:nvPr/>
          </p:nvSpPr>
          <p:spPr>
            <a:xfrm>
              <a:off x="1066800" y="1200150"/>
              <a:ext cx="2990850" cy="4041775"/>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6151" name="矩形 8"/>
            <p:cNvSpPr>
              <a:spLocks noChangeArrowheads="1"/>
            </p:cNvSpPr>
            <p:nvPr/>
          </p:nvSpPr>
          <p:spPr bwMode="auto">
            <a:xfrm>
              <a:off x="1268375" y="1402077"/>
              <a:ext cx="2587698" cy="4090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依赖关系表示两个或多个模型元素之间语义上的关系。它表示了这样一种情形，对于一个元素（服务提供者）的某些改变可能会影响或提供消息给其他元素（使用者），即使用者以某种形式依赖于其他类元。在</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图形上，把依赖画成一条有向的虚线，指向被依赖的事物。</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定义了四种依赖，分别是使用依赖、抽象依赖、授权依赖和绑定依赖</a:t>
              </a:r>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[1]</a:t>
              </a: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1" name="Rounded Rectangle 1"/>
          <p:cNvSpPr/>
          <p:nvPr/>
        </p:nvSpPr>
        <p:spPr>
          <a:xfrm>
            <a:off x="1156238" y="1336611"/>
            <a:ext cx="1506751" cy="519545"/>
          </a:xfrm>
          <a:prstGeom prst="roundRect">
            <a:avLst>
              <a:gd name="adj" fmla="val 3876"/>
            </a:avLst>
          </a:prstGeom>
          <a:solidFill>
            <a:srgbClr val="C155DC"/>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prstClr val="white"/>
                </a:solidFill>
                <a:latin typeface="Arial" panose="020B0604020202020204" pitchFamily="34" charset="0"/>
                <a:ea typeface="微软雅黑" panose="020B0503020204020204" pitchFamily="34" charset="-122"/>
              </a:rPr>
              <a:t>1.</a:t>
            </a:r>
            <a:r>
              <a:rPr lang="zh-CN" altLang="en-US" sz="2000" b="1" dirty="0" smtClean="0">
                <a:solidFill>
                  <a:prstClr val="white"/>
                </a:solidFill>
                <a:latin typeface="Arial" panose="020B0604020202020204" pitchFamily="34" charset="0"/>
                <a:ea typeface="微软雅黑" panose="020B0503020204020204" pitchFamily="34" charset="-122"/>
              </a:rPr>
              <a:t>依赖关系</a:t>
            </a:r>
            <a:endParaRPr kumimoji="0" lang="en-US" altLang="zh-CN"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类图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3" name="文本框 12"/>
          <p:cNvSpPr txBox="1">
            <a:spLocks noChangeArrowheads="1"/>
          </p:cNvSpPr>
          <p:nvPr/>
        </p:nvSpPr>
        <p:spPr bwMode="auto">
          <a:xfrm>
            <a:off x="4075508" y="72485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类之间的关系</a:t>
            </a:r>
            <a:endParaRPr kumimoji="0" lang="zh-CN" altLang="en-US" sz="2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8472" y="2755900"/>
            <a:ext cx="4183380" cy="1333500"/>
          </a:xfrm>
          <a:prstGeom prst="rect">
            <a:avLst/>
          </a:prstGeom>
        </p:spPr>
      </p:pic>
    </p:spTree>
    <p:extLst>
      <p:ext uri="{BB962C8B-B14F-4D97-AF65-F5344CB8AC3E}">
        <p14:creationId xmlns:p14="http://schemas.microsoft.com/office/powerpoint/2010/main" val="893380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3" name="组 2"/>
          <p:cNvGrpSpPr/>
          <p:nvPr/>
        </p:nvGrpSpPr>
        <p:grpSpPr>
          <a:xfrm>
            <a:off x="1298797" y="1679751"/>
            <a:ext cx="5292945" cy="4203548"/>
            <a:chOff x="1066800" y="1200150"/>
            <a:chExt cx="2990850" cy="4041775"/>
          </a:xfrm>
        </p:grpSpPr>
        <p:sp>
          <p:nvSpPr>
            <p:cNvPr id="7" name="Rounded Rectangle 2"/>
            <p:cNvSpPr/>
            <p:nvPr/>
          </p:nvSpPr>
          <p:spPr>
            <a:xfrm>
              <a:off x="1066800" y="1200150"/>
              <a:ext cx="2990850" cy="4041775"/>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6151" name="矩形 8"/>
            <p:cNvSpPr>
              <a:spLocks noChangeArrowheads="1"/>
            </p:cNvSpPr>
            <p:nvPr/>
          </p:nvSpPr>
          <p:spPr bwMode="auto">
            <a:xfrm>
              <a:off x="1268375" y="1402077"/>
              <a:ext cx="2587698" cy="3743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依赖关系表示两个或多个模型元素之间语义上的关系。它表示了这样一种情形，对于一个元素（服务提供者）的某些改变可能会影响或提供消息给其他元素（使用者），即使用者以某种形式依赖于其他类元。在</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图形上，把依赖画成一条有向的虚线，指向被依赖的事物。</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定义了四种依赖，分别是使用依赖、抽象依赖、授权依赖和绑定依赖</a:t>
              </a:r>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[1]</a:t>
              </a: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1" name="Rounded Rectangle 1"/>
          <p:cNvSpPr/>
          <p:nvPr/>
        </p:nvSpPr>
        <p:spPr>
          <a:xfrm>
            <a:off x="1156238" y="1336611"/>
            <a:ext cx="1506751" cy="519545"/>
          </a:xfrm>
          <a:prstGeom prst="roundRect">
            <a:avLst>
              <a:gd name="adj" fmla="val 3876"/>
            </a:avLst>
          </a:prstGeom>
          <a:solidFill>
            <a:srgbClr val="C155DC"/>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prstClr val="white"/>
                </a:solidFill>
                <a:latin typeface="Arial" panose="020B0604020202020204" pitchFamily="34" charset="0"/>
                <a:ea typeface="微软雅黑" panose="020B0503020204020204" pitchFamily="34" charset="-122"/>
              </a:rPr>
              <a:t>1.</a:t>
            </a:r>
            <a:r>
              <a:rPr lang="zh-CN" altLang="en-US" sz="2000" b="1" dirty="0" smtClean="0">
                <a:solidFill>
                  <a:prstClr val="white"/>
                </a:solidFill>
                <a:latin typeface="Arial" panose="020B0604020202020204" pitchFamily="34" charset="0"/>
                <a:ea typeface="微软雅黑" panose="020B0503020204020204" pitchFamily="34" charset="-122"/>
              </a:rPr>
              <a:t>依赖关系</a:t>
            </a:r>
            <a:endParaRPr kumimoji="0" lang="en-US" altLang="zh-CN"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类图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3" name="文本框 12"/>
          <p:cNvSpPr txBox="1">
            <a:spLocks noChangeArrowheads="1"/>
          </p:cNvSpPr>
          <p:nvPr/>
        </p:nvSpPr>
        <p:spPr bwMode="auto">
          <a:xfrm>
            <a:off x="4075508" y="72485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类之间的关系</a:t>
            </a:r>
            <a:endParaRPr kumimoji="0" lang="zh-CN" altLang="en-US" sz="2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4" name="矩形 8"/>
          <p:cNvSpPr>
            <a:spLocks noChangeArrowheads="1"/>
          </p:cNvSpPr>
          <p:nvPr/>
        </p:nvSpPr>
        <p:spPr bwMode="auto">
          <a:xfrm>
            <a:off x="6948472" y="1769669"/>
            <a:ext cx="4579482" cy="543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lvl="0" indent="-285750" defTabSz="1216025" fontAlgn="base">
              <a:lnSpc>
                <a:spcPct val="150000"/>
              </a:lnSpc>
              <a:spcBef>
                <a:spcPct val="20000"/>
              </a:spcBef>
              <a:spcAft>
                <a:spcPct val="0"/>
              </a:spcAft>
              <a:buFont typeface="Arial" charset="0"/>
              <a:buChar char="•"/>
              <a:defRPr/>
            </a:pPr>
            <a:r>
              <a:rPr lang="zh-CN" altLang="en-US" sz="1400" b="1" dirty="0">
                <a:latin typeface="微软雅黑" panose="020B0503020204020204" pitchFamily="34" charset="-122"/>
                <a:ea typeface="微软雅黑" panose="020B0503020204020204" pitchFamily="34" charset="-122"/>
                <a:sym typeface="Arial" panose="020B0604020202020204" pitchFamily="34" charset="0"/>
              </a:rPr>
              <a:t>使用依赖</a:t>
            </a:r>
            <a:r>
              <a:rPr lang="zh-CN" altLang="en-US" sz="1400" dirty="0" smtClean="0">
                <a:latin typeface="微软雅黑" panose="020B0503020204020204" pitchFamily="34" charset="-122"/>
                <a:ea typeface="微软雅黑" panose="020B0503020204020204" pitchFamily="34" charset="-122"/>
                <a:sym typeface="Arial" panose="020B0604020202020204" pitchFamily="34" charset="0"/>
              </a:rPr>
              <a:t>：使用</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依赖是一种非常</a:t>
            </a:r>
            <a:r>
              <a:rPr lang="zh-CN" altLang="en-US" sz="14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直接</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的关系，它通常表示</a:t>
            </a:r>
            <a:r>
              <a:rPr lang="zh-CN" altLang="en-US" sz="14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使用者使用服务提供者所提供的服务实现它的行为</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a:t>
            </a:r>
          </a:p>
          <a:p>
            <a:pPr marL="285750" lvl="0" indent="-285750" defTabSz="1216025" fontAlgn="base">
              <a:lnSpc>
                <a:spcPct val="150000"/>
              </a:lnSpc>
              <a:spcBef>
                <a:spcPct val="20000"/>
              </a:spcBef>
              <a:spcAft>
                <a:spcPct val="0"/>
              </a:spcAft>
              <a:buFont typeface="Arial" charset="0"/>
              <a:buChar char="•"/>
              <a:defRPr/>
            </a:pPr>
            <a:r>
              <a:rPr lang="zh-CN" altLang="en-US" sz="1400" b="1" dirty="0">
                <a:latin typeface="微软雅黑" panose="020B0503020204020204" pitchFamily="34" charset="-122"/>
                <a:ea typeface="微软雅黑" panose="020B0503020204020204" pitchFamily="34" charset="-122"/>
                <a:sym typeface="Arial" panose="020B0604020202020204" pitchFamily="34" charset="0"/>
              </a:rPr>
              <a:t>抽象</a:t>
            </a:r>
            <a:r>
              <a:rPr lang="zh-CN" altLang="en-US" sz="1400" b="1" dirty="0" smtClean="0">
                <a:latin typeface="微软雅黑" panose="020B0503020204020204" pitchFamily="34" charset="-122"/>
                <a:ea typeface="微软雅黑" panose="020B0503020204020204" pitchFamily="34" charset="-122"/>
                <a:sym typeface="Arial" panose="020B0604020202020204" pitchFamily="34" charset="0"/>
              </a:rPr>
              <a:t>依赖</a:t>
            </a:r>
            <a:r>
              <a:rPr lang="zh-CN" altLang="en-US" sz="1400" dirty="0" smtClean="0">
                <a:latin typeface="微软雅黑" panose="020B0503020204020204" pitchFamily="34" charset="-122"/>
                <a:ea typeface="微软雅黑" panose="020B0503020204020204" pitchFamily="34" charset="-122"/>
                <a:sym typeface="Arial" panose="020B0604020202020204" pitchFamily="34" charset="0"/>
              </a:rPr>
              <a:t>：抽象</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依赖建模表示使用者和提供者之间的关系，它依赖于在</a:t>
            </a:r>
            <a:r>
              <a:rPr lang="zh-CN" altLang="en-US" sz="14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不同抽象层次上的事物</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。共有三种类型的抽象依赖：跟踪依赖（</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&lt;&lt;trace&gt;&gt;</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）、精化依赖（</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&lt;&lt;refine&gt;&gt;</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）和派生依赖（</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&lt;&lt;derive&gt;&gt;</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a:t>
            </a:r>
          </a:p>
          <a:p>
            <a:pPr marL="285750" lvl="0" indent="-285750" defTabSz="1216025" fontAlgn="base">
              <a:lnSpc>
                <a:spcPct val="150000"/>
              </a:lnSpc>
              <a:spcBef>
                <a:spcPct val="20000"/>
              </a:spcBef>
              <a:spcAft>
                <a:spcPct val="0"/>
              </a:spcAft>
              <a:buFont typeface="Arial" charset="0"/>
              <a:buChar char="•"/>
              <a:defRPr/>
            </a:pPr>
            <a:r>
              <a:rPr lang="zh-CN" altLang="en-US" sz="1400" b="1" dirty="0">
                <a:latin typeface="微软雅黑" panose="020B0503020204020204" pitchFamily="34" charset="-122"/>
                <a:ea typeface="微软雅黑" panose="020B0503020204020204" pitchFamily="34" charset="-122"/>
                <a:sym typeface="Arial" panose="020B0604020202020204" pitchFamily="34" charset="0"/>
              </a:rPr>
              <a:t>授权依赖</a:t>
            </a:r>
            <a:r>
              <a:rPr lang="zh-CN" altLang="en-US" sz="1400" dirty="0" smtClean="0">
                <a:latin typeface="微软雅黑" panose="020B0503020204020204" pitchFamily="34" charset="-122"/>
                <a:ea typeface="微软雅黑" panose="020B0503020204020204" pitchFamily="34" charset="-122"/>
                <a:sym typeface="Arial" panose="020B0604020202020204" pitchFamily="34" charset="0"/>
              </a:rPr>
              <a:t>：授权</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依赖表达了</a:t>
            </a:r>
            <a:r>
              <a:rPr lang="zh-CN" altLang="en-US" sz="14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一个事物访问另一个事物的能力</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。提供者可以规定使用者的权限，这是提供者控制和限制对其内容访问的方法。主要有三种类型的授权依赖：访问依赖（</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&lt;&lt;access&gt;&gt;</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）、导入依赖（</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&lt;&lt;import&gt;&gt;</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）和友元依赖（</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&lt;&lt;friend&gt;&gt;</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a:t>
            </a:r>
          </a:p>
          <a:p>
            <a:pPr marL="285750" indent="-285750" defTabSz="1216025" fontAlgn="base">
              <a:lnSpc>
                <a:spcPct val="150000"/>
              </a:lnSpc>
              <a:spcBef>
                <a:spcPct val="20000"/>
              </a:spcBef>
              <a:spcAft>
                <a:spcPct val="0"/>
              </a:spcAft>
              <a:buFont typeface="Arial" charset="0"/>
              <a:buChar char="•"/>
              <a:defRPr/>
            </a:pPr>
            <a:r>
              <a:rPr lang="zh-CN" altLang="en-US" sz="1400" b="1" dirty="0">
                <a:latin typeface="微软雅黑" panose="020B0503020204020204" pitchFamily="34" charset="-122"/>
                <a:ea typeface="微软雅黑" panose="020B0503020204020204" pitchFamily="34" charset="-122"/>
                <a:sym typeface="Arial" panose="020B0604020202020204" pitchFamily="34" charset="0"/>
              </a:rPr>
              <a:t>绑定依赖</a:t>
            </a:r>
            <a:r>
              <a:rPr lang="zh-CN" altLang="en-US" sz="1400" dirty="0" smtClean="0">
                <a:latin typeface="微软雅黑" panose="020B0503020204020204" pitchFamily="34" charset="-122"/>
                <a:ea typeface="微软雅黑" panose="020B0503020204020204" pitchFamily="34" charset="-122"/>
                <a:sym typeface="Arial" panose="020B0604020202020204" pitchFamily="34" charset="0"/>
              </a:rPr>
              <a:t>：它</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表明</a:t>
            </a:r>
            <a:r>
              <a:rPr lang="zh-CN" altLang="en-US" sz="14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对目标模板使用给定的实际参数进行实例化</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。当对模板类的细节建模时，要使用绑定（</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&lt;&lt;bind&gt;&gt;</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smtClean="0">
                <a:latin typeface="微软雅黑" panose="020B0503020204020204" pitchFamily="34" charset="-122"/>
                <a:ea typeface="微软雅黑" panose="020B0503020204020204" pitchFamily="34" charset="-122"/>
                <a:sym typeface="Arial" panose="020B0604020202020204" pitchFamily="34" charset="0"/>
              </a:rPr>
              <a:t>。</a:t>
            </a:r>
            <a:r>
              <a:rPr lang="mr-IN" altLang="zh-CN" sz="1400" dirty="0">
                <a:latin typeface="微软雅黑" panose="020B0503020204020204" pitchFamily="34" charset="-122"/>
                <a:ea typeface="微软雅黑" panose="020B0503020204020204" pitchFamily="34" charset="-122"/>
                <a:sym typeface="Arial" panose="020B0604020202020204" pitchFamily="34" charset="0"/>
              </a:rPr>
              <a:t>[1]</a:t>
            </a:r>
          </a:p>
          <a:p>
            <a:pPr marL="285750" indent="-285750" defTabSz="1216025" fontAlgn="base">
              <a:lnSpc>
                <a:spcPct val="150000"/>
              </a:lnSpc>
              <a:spcBef>
                <a:spcPct val="20000"/>
              </a:spcBef>
              <a:spcAft>
                <a:spcPct val="0"/>
              </a:spcAft>
              <a:buFont typeface="Arial" charset="0"/>
              <a:buChar char="•"/>
              <a:defRPr/>
            </a:pPr>
            <a:endParaRPr lang="zh-CN" altLang="en-US" sz="1400" dirty="0">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044213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3" name="组 2"/>
          <p:cNvGrpSpPr/>
          <p:nvPr/>
        </p:nvGrpSpPr>
        <p:grpSpPr>
          <a:xfrm>
            <a:off x="1298797" y="2417688"/>
            <a:ext cx="5292945" cy="2712186"/>
            <a:chOff x="1066800" y="1200150"/>
            <a:chExt cx="2990850" cy="4549229"/>
          </a:xfrm>
        </p:grpSpPr>
        <p:sp>
          <p:nvSpPr>
            <p:cNvPr id="7" name="Rounded Rectangle 2"/>
            <p:cNvSpPr/>
            <p:nvPr/>
          </p:nvSpPr>
          <p:spPr>
            <a:xfrm>
              <a:off x="1066800" y="1200150"/>
              <a:ext cx="2990850" cy="4041775"/>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6151" name="矩形 8"/>
            <p:cNvSpPr>
              <a:spLocks noChangeArrowheads="1"/>
            </p:cNvSpPr>
            <p:nvPr/>
          </p:nvSpPr>
          <p:spPr bwMode="auto">
            <a:xfrm>
              <a:off x="1268375" y="1402077"/>
              <a:ext cx="2587698" cy="4347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泛化关系（</a:t>
              </a:r>
              <a:r>
                <a:rPr lang="en-US" altLang="zh-CN" dirty="0" err="1">
                  <a:solidFill>
                    <a:srgbClr val="FFFFFF"/>
                  </a:solidFill>
                  <a:latin typeface="微软雅黑" panose="020B0503020204020204" pitchFamily="34" charset="-122"/>
                  <a:ea typeface="微软雅黑" panose="020B0503020204020204" pitchFamily="34" charset="-122"/>
                  <a:sym typeface="Arial" panose="020B0604020202020204" pitchFamily="34" charset="0"/>
                </a:rPr>
                <a:t>Gerneralization</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）是一种存在于一般元素和特殊元素之间的分类关系，他只使用在类型上，而不是实例上。在</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中，泛化关系用一条从子类指向父类的空心三角箭头表示</a:t>
              </a:r>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[1]</a:t>
              </a: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1" name="Rounded Rectangle 1"/>
          <p:cNvSpPr/>
          <p:nvPr/>
        </p:nvSpPr>
        <p:spPr>
          <a:xfrm>
            <a:off x="1156238" y="2074548"/>
            <a:ext cx="1506751" cy="519545"/>
          </a:xfrm>
          <a:prstGeom prst="roundRect">
            <a:avLst>
              <a:gd name="adj" fmla="val 3876"/>
            </a:avLst>
          </a:prstGeom>
          <a:solidFill>
            <a:srgbClr val="C155DC"/>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prstClr val="white"/>
                </a:solidFill>
                <a:latin typeface="Arial" panose="020B0604020202020204" pitchFamily="34" charset="0"/>
                <a:ea typeface="微软雅黑" panose="020B0503020204020204" pitchFamily="34" charset="-122"/>
              </a:rPr>
              <a:t>2.</a:t>
            </a:r>
            <a:r>
              <a:rPr lang="zh-CN" altLang="en-US" sz="2000" b="1" dirty="0" smtClean="0">
                <a:solidFill>
                  <a:prstClr val="white"/>
                </a:solidFill>
                <a:latin typeface="Arial" panose="020B0604020202020204" pitchFamily="34" charset="0"/>
                <a:ea typeface="微软雅黑" panose="020B0503020204020204" pitchFamily="34" charset="-122"/>
              </a:rPr>
              <a:t>泛化关系</a:t>
            </a:r>
            <a:endParaRPr kumimoji="0" lang="en-US" altLang="zh-CN"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类图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3" name="文本框 12"/>
          <p:cNvSpPr txBox="1">
            <a:spLocks noChangeArrowheads="1"/>
          </p:cNvSpPr>
          <p:nvPr/>
        </p:nvSpPr>
        <p:spPr bwMode="auto">
          <a:xfrm>
            <a:off x="4075508" y="72485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类之间的关系</a:t>
            </a:r>
            <a:endParaRPr kumimoji="0" lang="zh-CN" altLang="en-US" sz="2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6574" y="2823411"/>
            <a:ext cx="4015740" cy="1356360"/>
          </a:xfrm>
          <a:prstGeom prst="rect">
            <a:avLst/>
          </a:prstGeom>
        </p:spPr>
      </p:pic>
    </p:spTree>
    <p:extLst>
      <p:ext uri="{BB962C8B-B14F-4D97-AF65-F5344CB8AC3E}">
        <p14:creationId xmlns:p14="http://schemas.microsoft.com/office/powerpoint/2010/main" val="263948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3" name="组 2"/>
          <p:cNvGrpSpPr/>
          <p:nvPr/>
        </p:nvGrpSpPr>
        <p:grpSpPr>
          <a:xfrm>
            <a:off x="1298797" y="2417688"/>
            <a:ext cx="5292945" cy="2826907"/>
            <a:chOff x="1066800" y="1200150"/>
            <a:chExt cx="2990850" cy="4041775"/>
          </a:xfrm>
        </p:grpSpPr>
        <p:sp>
          <p:nvSpPr>
            <p:cNvPr id="7" name="Rounded Rectangle 2"/>
            <p:cNvSpPr/>
            <p:nvPr/>
          </p:nvSpPr>
          <p:spPr>
            <a:xfrm>
              <a:off x="1066800" y="1200150"/>
              <a:ext cx="2990850" cy="4041775"/>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6151" name="矩形 8"/>
            <p:cNvSpPr>
              <a:spLocks noChangeArrowheads="1"/>
            </p:cNvSpPr>
            <p:nvPr/>
          </p:nvSpPr>
          <p:spPr bwMode="auto">
            <a:xfrm>
              <a:off x="1268375" y="1402077"/>
              <a:ext cx="2587698" cy="3626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关联关系是一种结构关系，它指明一个事物的对象与另一个事物的对象之间的联系。在</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中，关联关系用一条连接两个类的实线表示。在</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中有</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4</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种可应用到关联的基本修饰：关联名、关联端的角色、关连端的多重性和聚合</a:t>
              </a:r>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[1]</a:t>
              </a: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1" name="Rounded Rectangle 1"/>
          <p:cNvSpPr/>
          <p:nvPr/>
        </p:nvSpPr>
        <p:spPr>
          <a:xfrm>
            <a:off x="1156238" y="2074548"/>
            <a:ext cx="1506751" cy="519545"/>
          </a:xfrm>
          <a:prstGeom prst="roundRect">
            <a:avLst>
              <a:gd name="adj" fmla="val 3876"/>
            </a:avLst>
          </a:prstGeom>
          <a:solidFill>
            <a:srgbClr val="C155DC"/>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prstClr val="white"/>
                </a:solidFill>
                <a:latin typeface="Arial" panose="020B0604020202020204" pitchFamily="34" charset="0"/>
                <a:ea typeface="微软雅黑" panose="020B0503020204020204" pitchFamily="34" charset="-122"/>
              </a:rPr>
              <a:t>3.</a:t>
            </a:r>
            <a:r>
              <a:rPr lang="zh-CN" altLang="en-US" sz="2000" b="1" dirty="0" smtClean="0">
                <a:solidFill>
                  <a:prstClr val="white"/>
                </a:solidFill>
                <a:latin typeface="Arial" panose="020B0604020202020204" pitchFamily="34" charset="0"/>
                <a:ea typeface="微软雅黑" panose="020B0503020204020204" pitchFamily="34" charset="-122"/>
              </a:rPr>
              <a:t>关联关系</a:t>
            </a:r>
            <a:endParaRPr kumimoji="0" lang="en-US" altLang="zh-CN"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类图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3" name="文本框 12"/>
          <p:cNvSpPr txBox="1">
            <a:spLocks noChangeArrowheads="1"/>
          </p:cNvSpPr>
          <p:nvPr/>
        </p:nvSpPr>
        <p:spPr bwMode="auto">
          <a:xfrm>
            <a:off x="4075508" y="72485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类之间的关系</a:t>
            </a:r>
            <a:endParaRPr kumimoji="0" lang="zh-CN" altLang="en-US" sz="2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9524" y="2983163"/>
            <a:ext cx="3474720" cy="1234440"/>
          </a:xfrm>
          <a:prstGeom prst="rect">
            <a:avLst/>
          </a:prstGeom>
        </p:spPr>
      </p:pic>
    </p:spTree>
    <p:extLst>
      <p:ext uri="{BB962C8B-B14F-4D97-AF65-F5344CB8AC3E}">
        <p14:creationId xmlns:p14="http://schemas.microsoft.com/office/powerpoint/2010/main" val="14552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3" name="组 2"/>
          <p:cNvGrpSpPr/>
          <p:nvPr/>
        </p:nvGrpSpPr>
        <p:grpSpPr>
          <a:xfrm>
            <a:off x="1298797" y="2417688"/>
            <a:ext cx="5292945" cy="3148530"/>
            <a:chOff x="1066800" y="1200150"/>
            <a:chExt cx="2990850" cy="4501617"/>
          </a:xfrm>
        </p:grpSpPr>
        <p:sp>
          <p:nvSpPr>
            <p:cNvPr id="7" name="Rounded Rectangle 2"/>
            <p:cNvSpPr/>
            <p:nvPr/>
          </p:nvSpPr>
          <p:spPr>
            <a:xfrm>
              <a:off x="1066800" y="1200150"/>
              <a:ext cx="2990850" cy="4041775"/>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6151" name="矩形 8"/>
            <p:cNvSpPr>
              <a:spLocks noChangeArrowheads="1"/>
            </p:cNvSpPr>
            <p:nvPr/>
          </p:nvSpPr>
          <p:spPr bwMode="auto">
            <a:xfrm>
              <a:off x="1268375" y="1402077"/>
              <a:ext cx="2587698" cy="4299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关联关系是一种结构关系，它指明一个事物的对象与另一个事物的对象之间的联系。在</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中，关联关系用一条连接两个类的实线表示。在</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中有</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4</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种可应用到关联的基本修饰：关联名、关联端的角色、关连端的多重性和聚合</a:t>
              </a:r>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[1]</a:t>
              </a: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1" name="Rounded Rectangle 1"/>
          <p:cNvSpPr/>
          <p:nvPr/>
        </p:nvSpPr>
        <p:spPr>
          <a:xfrm>
            <a:off x="1156238" y="2074548"/>
            <a:ext cx="1506751" cy="519545"/>
          </a:xfrm>
          <a:prstGeom prst="roundRect">
            <a:avLst>
              <a:gd name="adj" fmla="val 3876"/>
            </a:avLst>
          </a:prstGeom>
          <a:solidFill>
            <a:srgbClr val="C155DC"/>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prstClr val="white"/>
                </a:solidFill>
                <a:latin typeface="Arial" panose="020B0604020202020204" pitchFamily="34" charset="0"/>
                <a:ea typeface="微软雅黑" panose="020B0503020204020204" pitchFamily="34" charset="-122"/>
              </a:rPr>
              <a:t>3.</a:t>
            </a:r>
            <a:r>
              <a:rPr lang="zh-CN" altLang="en-US" sz="2000" b="1" dirty="0" smtClean="0">
                <a:solidFill>
                  <a:prstClr val="white"/>
                </a:solidFill>
                <a:latin typeface="Arial" panose="020B0604020202020204" pitchFamily="34" charset="0"/>
                <a:ea typeface="微软雅黑" panose="020B0503020204020204" pitchFamily="34" charset="-122"/>
              </a:rPr>
              <a:t>关联关系</a:t>
            </a:r>
            <a:endParaRPr kumimoji="0" lang="en-US" altLang="zh-CN"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类图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3" name="文本框 12"/>
          <p:cNvSpPr txBox="1">
            <a:spLocks noChangeArrowheads="1"/>
          </p:cNvSpPr>
          <p:nvPr/>
        </p:nvSpPr>
        <p:spPr bwMode="auto">
          <a:xfrm>
            <a:off x="4075508" y="72485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类之间的关系</a:t>
            </a:r>
            <a:endParaRPr kumimoji="0" lang="zh-CN" altLang="en-US" sz="2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4" name="矩形 8"/>
          <p:cNvSpPr>
            <a:spLocks noChangeArrowheads="1"/>
          </p:cNvSpPr>
          <p:nvPr/>
        </p:nvSpPr>
        <p:spPr bwMode="auto">
          <a:xfrm>
            <a:off x="6948472" y="1996931"/>
            <a:ext cx="4579482" cy="446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lvl="0" indent="-285750" defTabSz="1216025" fontAlgn="base">
              <a:lnSpc>
                <a:spcPct val="150000"/>
              </a:lnSpc>
              <a:spcBef>
                <a:spcPct val="20000"/>
              </a:spcBef>
              <a:spcAft>
                <a:spcPct val="0"/>
              </a:spcAft>
              <a:buFont typeface="Arial" charset="0"/>
              <a:buChar char="•"/>
              <a:defRPr/>
            </a:pPr>
            <a:r>
              <a:rPr lang="zh-CN" altLang="en-US" sz="1400" b="1" dirty="0">
                <a:latin typeface="微软雅黑" panose="020B0503020204020204" pitchFamily="34" charset="-122"/>
                <a:ea typeface="微软雅黑" panose="020B0503020204020204" pitchFamily="34" charset="-122"/>
                <a:sym typeface="Arial" panose="020B0604020202020204" pitchFamily="34" charset="0"/>
              </a:rPr>
              <a:t>关联名即</a:t>
            </a:r>
            <a:r>
              <a:rPr lang="zh-CN" altLang="en-US" sz="1400" b="1" dirty="0" smtClean="0">
                <a:latin typeface="微软雅黑" panose="020B0503020204020204" pitchFamily="34" charset="-122"/>
                <a:ea typeface="微软雅黑" panose="020B0503020204020204" pitchFamily="34" charset="-122"/>
                <a:sym typeface="Arial" panose="020B0604020202020204" pitchFamily="34" charset="0"/>
              </a:rPr>
              <a:t>名称</a:t>
            </a:r>
            <a:r>
              <a:rPr lang="zh-CN" altLang="en-US" sz="1400" dirty="0" smtClean="0">
                <a:latin typeface="微软雅黑" panose="020B0503020204020204" pitchFamily="34" charset="-122"/>
                <a:ea typeface="微软雅黑" panose="020B0503020204020204" pitchFamily="34" charset="-122"/>
                <a:sym typeface="Arial" panose="020B0604020202020204" pitchFamily="34" charset="0"/>
              </a:rPr>
              <a:t>：名称</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用来描述关联的性质，通常使用一个动词或动词短语来命名关联，因为它表明源对象正在目标对象上执行的动作。</a:t>
            </a:r>
          </a:p>
          <a:p>
            <a:pPr marL="285750" lvl="0" indent="-285750" defTabSz="1216025" fontAlgn="base">
              <a:lnSpc>
                <a:spcPct val="150000"/>
              </a:lnSpc>
              <a:spcBef>
                <a:spcPct val="20000"/>
              </a:spcBef>
              <a:spcAft>
                <a:spcPct val="0"/>
              </a:spcAft>
              <a:buFont typeface="Arial" charset="0"/>
              <a:buChar char="•"/>
              <a:defRPr/>
            </a:pPr>
            <a:r>
              <a:rPr lang="zh-CN" altLang="en-US" sz="1400" b="1" dirty="0" smtClean="0">
                <a:latin typeface="微软雅黑" panose="020B0503020204020204" pitchFamily="34" charset="-122"/>
                <a:ea typeface="微软雅黑" panose="020B0503020204020204" pitchFamily="34" charset="-122"/>
                <a:sym typeface="Arial" panose="020B0604020202020204" pitchFamily="34" charset="0"/>
              </a:rPr>
              <a:t>角色</a:t>
            </a:r>
            <a:r>
              <a:rPr lang="zh-CN" altLang="en-US" sz="1400" dirty="0" smtClean="0">
                <a:latin typeface="微软雅黑" panose="020B0503020204020204" pitchFamily="34" charset="-122"/>
                <a:ea typeface="微软雅黑" panose="020B0503020204020204" pitchFamily="34" charset="-122"/>
                <a:sym typeface="Arial" panose="020B0604020202020204" pitchFamily="34" charset="0"/>
              </a:rPr>
              <a:t>：当</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一个类处于关联的某一端时，该类就在这个关系中扮演了一个特定的角色。它呈现的是对另一端的职责。</a:t>
            </a:r>
          </a:p>
          <a:p>
            <a:pPr marL="285750" lvl="0" indent="-285750" defTabSz="1216025" fontAlgn="base">
              <a:lnSpc>
                <a:spcPct val="150000"/>
              </a:lnSpc>
              <a:spcBef>
                <a:spcPct val="20000"/>
              </a:spcBef>
              <a:spcAft>
                <a:spcPct val="0"/>
              </a:spcAft>
              <a:buFont typeface="Arial" charset="0"/>
              <a:buChar char="•"/>
              <a:defRPr/>
            </a:pPr>
            <a:r>
              <a:rPr lang="zh-CN" altLang="en-US" sz="1400" b="1" dirty="0">
                <a:latin typeface="微软雅黑" panose="020B0503020204020204" pitchFamily="34" charset="-122"/>
                <a:ea typeface="微软雅黑" panose="020B0503020204020204" pitchFamily="34" charset="-122"/>
                <a:sym typeface="Arial" panose="020B0604020202020204" pitchFamily="34" charset="0"/>
              </a:rPr>
              <a:t>多</a:t>
            </a:r>
            <a:r>
              <a:rPr lang="zh-CN" altLang="en-US" sz="1400" b="1" dirty="0" smtClean="0">
                <a:latin typeface="微软雅黑" panose="020B0503020204020204" pitchFamily="34" charset="-122"/>
                <a:ea typeface="微软雅黑" panose="020B0503020204020204" pitchFamily="34" charset="-122"/>
                <a:sym typeface="Arial" panose="020B0604020202020204" pitchFamily="34" charset="0"/>
              </a:rPr>
              <a:t>重性</a:t>
            </a:r>
            <a:r>
              <a:rPr lang="zh-CN" altLang="en-US" sz="1400" dirty="0" smtClean="0">
                <a:latin typeface="微软雅黑" panose="020B0503020204020204" pitchFamily="34" charset="-122"/>
                <a:ea typeface="微软雅黑" panose="020B0503020204020204" pitchFamily="34" charset="-122"/>
                <a:sym typeface="Arial" panose="020B0604020202020204" pitchFamily="34" charset="0"/>
              </a:rPr>
              <a:t>：关联</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表示了对象间的结构关系。</a:t>
            </a:r>
          </a:p>
          <a:p>
            <a:pPr marL="285750" indent="-285750" defTabSz="1216025" fontAlgn="base">
              <a:lnSpc>
                <a:spcPct val="150000"/>
              </a:lnSpc>
              <a:spcBef>
                <a:spcPct val="20000"/>
              </a:spcBef>
              <a:spcAft>
                <a:spcPct val="0"/>
              </a:spcAft>
              <a:buFont typeface="Arial" charset="0"/>
              <a:buChar char="•"/>
              <a:defRPr/>
            </a:pPr>
            <a:r>
              <a:rPr lang="zh-CN" altLang="en-US" sz="1400" b="1" dirty="0" smtClean="0">
                <a:latin typeface="微软雅黑" panose="020B0503020204020204" pitchFamily="34" charset="-122"/>
                <a:ea typeface="微软雅黑" panose="020B0503020204020204" pitchFamily="34" charset="-122"/>
                <a:sym typeface="Arial" panose="020B0604020202020204" pitchFamily="34" charset="0"/>
              </a:rPr>
              <a:t>聚合</a:t>
            </a:r>
            <a:r>
              <a:rPr lang="zh-CN" altLang="en-US" sz="1400" dirty="0" smtClean="0">
                <a:latin typeface="微软雅黑" panose="020B0503020204020204" pitchFamily="34" charset="-122"/>
                <a:ea typeface="微软雅黑" panose="020B0503020204020204" pitchFamily="34" charset="-122"/>
                <a:sym typeface="Arial" panose="020B0604020202020204" pitchFamily="34" charset="0"/>
              </a:rPr>
              <a:t>：两</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个类之间的简单关联表示了两个同等地位类之间的结构关系，这样说明这两个类是同一级别的，一个类并不比另一个类显得重要。在</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UML</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中，聚合被表示为在整体的一端用一个空心的菱形修饰的简单关联</a:t>
            </a:r>
            <a:r>
              <a:rPr lang="zh-CN" altLang="en-US" sz="1400" dirty="0" smtClean="0">
                <a:latin typeface="微软雅黑" panose="020B0503020204020204" pitchFamily="34" charset="-122"/>
                <a:ea typeface="微软雅黑" panose="020B0503020204020204" pitchFamily="34" charset="-122"/>
                <a:sym typeface="Arial" panose="020B0604020202020204" pitchFamily="34" charset="0"/>
              </a:rPr>
              <a:t>。</a:t>
            </a:r>
            <a:r>
              <a:rPr lang="mr-IN" altLang="zh-CN" sz="1400" dirty="0">
                <a:latin typeface="微软雅黑" panose="020B0503020204020204" pitchFamily="34" charset="-122"/>
                <a:ea typeface="微软雅黑" panose="020B0503020204020204" pitchFamily="34" charset="-122"/>
                <a:sym typeface="Arial" panose="020B0604020202020204" pitchFamily="34" charset="0"/>
              </a:rPr>
              <a:t>[1]</a:t>
            </a:r>
          </a:p>
          <a:p>
            <a:pPr marL="285750" indent="-285750" defTabSz="1216025" fontAlgn="base">
              <a:lnSpc>
                <a:spcPct val="150000"/>
              </a:lnSpc>
              <a:spcBef>
                <a:spcPct val="20000"/>
              </a:spcBef>
              <a:spcAft>
                <a:spcPct val="0"/>
              </a:spcAft>
              <a:buFont typeface="Arial" charset="0"/>
              <a:buChar char="•"/>
              <a:defRPr/>
            </a:pPr>
            <a:endParaRPr lang="zh-CN" altLang="en-US" sz="1400" dirty="0">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110181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3" name="组 2"/>
          <p:cNvGrpSpPr/>
          <p:nvPr/>
        </p:nvGrpSpPr>
        <p:grpSpPr>
          <a:xfrm>
            <a:off x="1298797" y="2417688"/>
            <a:ext cx="5292945" cy="3148530"/>
            <a:chOff x="1066800" y="1200150"/>
            <a:chExt cx="2990850" cy="4501617"/>
          </a:xfrm>
        </p:grpSpPr>
        <p:sp>
          <p:nvSpPr>
            <p:cNvPr id="7" name="Rounded Rectangle 2"/>
            <p:cNvSpPr/>
            <p:nvPr/>
          </p:nvSpPr>
          <p:spPr>
            <a:xfrm>
              <a:off x="1066800" y="1200150"/>
              <a:ext cx="2990850" cy="4041775"/>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6151" name="矩形 8"/>
            <p:cNvSpPr>
              <a:spLocks noChangeArrowheads="1"/>
            </p:cNvSpPr>
            <p:nvPr/>
          </p:nvSpPr>
          <p:spPr bwMode="auto">
            <a:xfrm>
              <a:off x="1268375" y="1402077"/>
              <a:ext cx="2587698" cy="4299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关联关系是一种结构关系，它指明一个事物的对象与另一个事物的对象之间的联系。在</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中，关联关系用一条连接两个类的实线表示。在</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中有</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4</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种可应用到关联的基本修饰：关联名、关联端的角色、关连端的多重性和聚合</a:t>
              </a:r>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[1]</a:t>
              </a: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1" name="Rounded Rectangle 1"/>
          <p:cNvSpPr/>
          <p:nvPr/>
        </p:nvSpPr>
        <p:spPr>
          <a:xfrm>
            <a:off x="1156238" y="2074548"/>
            <a:ext cx="1506751" cy="519545"/>
          </a:xfrm>
          <a:prstGeom prst="roundRect">
            <a:avLst>
              <a:gd name="adj" fmla="val 3876"/>
            </a:avLst>
          </a:prstGeom>
          <a:solidFill>
            <a:srgbClr val="C155DC"/>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prstClr val="white"/>
                </a:solidFill>
                <a:latin typeface="Arial" panose="020B0604020202020204" pitchFamily="34" charset="0"/>
                <a:ea typeface="微软雅黑" panose="020B0503020204020204" pitchFamily="34" charset="-122"/>
              </a:rPr>
              <a:t>3.</a:t>
            </a:r>
            <a:r>
              <a:rPr lang="zh-CN" altLang="en-US" sz="2000" b="1" dirty="0" smtClean="0">
                <a:solidFill>
                  <a:prstClr val="white"/>
                </a:solidFill>
                <a:latin typeface="Arial" panose="020B0604020202020204" pitchFamily="34" charset="0"/>
                <a:ea typeface="微软雅黑" panose="020B0503020204020204" pitchFamily="34" charset="-122"/>
              </a:rPr>
              <a:t>关联关系</a:t>
            </a:r>
            <a:endParaRPr kumimoji="0" lang="en-US" altLang="zh-CN"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类图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3" name="文本框 12"/>
          <p:cNvSpPr txBox="1">
            <a:spLocks noChangeArrowheads="1"/>
          </p:cNvSpPr>
          <p:nvPr/>
        </p:nvSpPr>
        <p:spPr bwMode="auto">
          <a:xfrm>
            <a:off x="4075508" y="72485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类之间的关系</a:t>
            </a:r>
            <a:endParaRPr kumimoji="0" lang="zh-CN" altLang="en-US" sz="2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4" name="矩形 8"/>
          <p:cNvSpPr>
            <a:spLocks noChangeArrowheads="1"/>
          </p:cNvSpPr>
          <p:nvPr/>
        </p:nvSpPr>
        <p:spPr bwMode="auto">
          <a:xfrm>
            <a:off x="6948472" y="1512183"/>
            <a:ext cx="4826433" cy="543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lvl="0" indent="-285750" defTabSz="1216025" fontAlgn="base">
              <a:lnSpc>
                <a:spcPct val="150000"/>
              </a:lnSpc>
              <a:spcBef>
                <a:spcPct val="20000"/>
              </a:spcBef>
              <a:spcAft>
                <a:spcPct val="0"/>
              </a:spcAft>
              <a:buFont typeface="Arial" charset="0"/>
              <a:buChar char="•"/>
              <a:defRPr/>
            </a:pPr>
            <a:r>
              <a:rPr lang="zh-CN" altLang="en-US" sz="1400" b="1" dirty="0">
                <a:latin typeface="微软雅黑" panose="020B0503020204020204" pitchFamily="34" charset="-122"/>
                <a:ea typeface="微软雅黑" panose="020B0503020204020204" pitchFamily="34" charset="-122"/>
                <a:sym typeface="Arial" panose="020B0604020202020204" pitchFamily="34" charset="0"/>
              </a:rPr>
              <a:t>组合</a:t>
            </a:r>
            <a:r>
              <a:rPr lang="zh-CN" altLang="en-US" sz="1400" b="1" dirty="0" smtClean="0">
                <a:latin typeface="微软雅黑" panose="020B0503020204020204" pitchFamily="34" charset="-122"/>
                <a:ea typeface="微软雅黑" panose="020B0503020204020204" pitchFamily="34" charset="-122"/>
                <a:sym typeface="Arial" panose="020B0604020202020204" pitchFamily="34" charset="0"/>
              </a:rPr>
              <a:t>关系</a:t>
            </a:r>
            <a:r>
              <a:rPr lang="zh-CN" altLang="en-US" sz="1400" dirty="0" smtClean="0">
                <a:latin typeface="微软雅黑" panose="020B0503020204020204" pitchFamily="34" charset="-122"/>
                <a:ea typeface="微软雅黑" panose="020B0503020204020204" pitchFamily="34" charset="-122"/>
                <a:sym typeface="Arial" panose="020B0604020202020204" pitchFamily="34" charset="0"/>
              </a:rPr>
              <a:t>：在</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组合中，成员对象的生命周期取决于</a:t>
            </a:r>
            <a:r>
              <a:rPr lang="zh-CN" altLang="en-US" sz="14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聚合的生命周期</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，聚合不仅控制着成员对象的行为，而且控制着成员对象的创建和撤销。这就意味着，在组合式聚合中，一个对象在一个时间内只能是一个组合的一部分。</a:t>
            </a:r>
          </a:p>
          <a:p>
            <a:pPr marL="285750" lvl="0" indent="-285750" defTabSz="1216025" fontAlgn="base">
              <a:lnSpc>
                <a:spcPct val="150000"/>
              </a:lnSpc>
              <a:spcBef>
                <a:spcPct val="20000"/>
              </a:spcBef>
              <a:spcAft>
                <a:spcPct val="0"/>
              </a:spcAft>
              <a:buFont typeface="Arial" charset="0"/>
              <a:buChar char="•"/>
              <a:defRPr/>
            </a:pPr>
            <a:r>
              <a:rPr lang="zh-CN" altLang="en-US" sz="1400" b="1" dirty="0">
                <a:latin typeface="微软雅黑" panose="020B0503020204020204" pitchFamily="34" charset="-122"/>
                <a:ea typeface="微软雅黑" panose="020B0503020204020204" pitchFamily="34" charset="-122"/>
                <a:sym typeface="Arial" panose="020B0604020202020204" pitchFamily="34" charset="0"/>
              </a:rPr>
              <a:t>导航</a:t>
            </a:r>
            <a:r>
              <a:rPr lang="zh-CN" altLang="en-US" sz="1400" b="1" dirty="0" smtClean="0">
                <a:latin typeface="微软雅黑" panose="020B0503020204020204" pitchFamily="34" charset="-122"/>
                <a:ea typeface="微软雅黑" panose="020B0503020204020204" pitchFamily="34" charset="-122"/>
                <a:sym typeface="Arial" panose="020B0604020202020204" pitchFamily="34" charset="0"/>
              </a:rPr>
              <a:t>性</a:t>
            </a:r>
            <a:r>
              <a:rPr lang="zh-CN" altLang="en-US" sz="1400" dirty="0" smtClean="0">
                <a:latin typeface="微软雅黑" panose="020B0503020204020204" pitchFamily="34" charset="-122"/>
                <a:ea typeface="微软雅黑" panose="020B0503020204020204" pitchFamily="34" charset="-122"/>
                <a:sym typeface="Arial" panose="020B0604020202020204" pitchFamily="34" charset="0"/>
              </a:rPr>
              <a:t>：导航</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性描述的是一个对象通过链（关联的实例）进行导航访问另一个对象，即对一个关联端点设置导航属性意味着本对象可以被另一端的对象</a:t>
            </a:r>
            <a:r>
              <a:rPr lang="zh-CN" altLang="en-US" sz="1400" dirty="0" smtClean="0">
                <a:latin typeface="微软雅黑" panose="020B0503020204020204" pitchFamily="34" charset="-122"/>
                <a:ea typeface="微软雅黑" panose="020B0503020204020204" pitchFamily="34" charset="-122"/>
                <a:sym typeface="Arial" panose="020B0604020202020204" pitchFamily="34" charset="0"/>
              </a:rPr>
              <a:t>访问</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a:t>
            </a:r>
            <a:r>
              <a:rPr lang="zh-CN" altLang="en-US" sz="1400" dirty="0" smtClean="0">
                <a:latin typeface="微软雅黑" panose="020B0503020204020204" pitchFamily="34" charset="-122"/>
                <a:ea typeface="微软雅黑" panose="020B0503020204020204" pitchFamily="34" charset="-122"/>
                <a:sym typeface="Arial" panose="020B0604020202020204" pitchFamily="34" charset="0"/>
              </a:rPr>
              <a:t>导航</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共分为以下两类</a:t>
            </a:r>
            <a:r>
              <a:rPr lang="zh-CN" altLang="en-US" sz="1400" dirty="0" smtClean="0">
                <a:latin typeface="微软雅黑" panose="020B0503020204020204" pitchFamily="34" charset="-122"/>
                <a:ea typeface="微软雅黑" panose="020B0503020204020204" pitchFamily="34" charset="-122"/>
                <a:sym typeface="Arial" panose="020B0604020202020204" pitchFamily="34" charset="0"/>
              </a:rPr>
              <a:t>：</a:t>
            </a:r>
            <a:r>
              <a:rPr lang="zh-CN" altLang="en-US" sz="14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单向</a:t>
            </a:r>
            <a:r>
              <a:rPr lang="zh-CN" altLang="en-US" sz="14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关联</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err="1">
                <a:latin typeface="微软雅黑" panose="020B0503020204020204" pitchFamily="34" charset="-122"/>
                <a:ea typeface="微软雅黑" panose="020B0503020204020204" pitchFamily="34" charset="-122"/>
                <a:sym typeface="Arial" panose="020B0604020202020204" pitchFamily="34" charset="0"/>
              </a:rPr>
              <a:t>Unidirection</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 Association</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）：只在一个方向上可以导航的关联，用一条带箭头的实线表示</a:t>
            </a:r>
            <a:r>
              <a:rPr lang="zh-CN" altLang="en-US" sz="1400" dirty="0" smtClean="0">
                <a:latin typeface="微软雅黑" panose="020B0503020204020204" pitchFamily="34" charset="-122"/>
                <a:ea typeface="微软雅黑" panose="020B0503020204020204" pitchFamily="34" charset="-122"/>
                <a:sym typeface="Arial" panose="020B0604020202020204" pitchFamily="34" charset="0"/>
              </a:rPr>
              <a:t>。</a:t>
            </a:r>
            <a:r>
              <a:rPr lang="zh-CN" altLang="en-US" sz="14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双向</a:t>
            </a:r>
            <a:r>
              <a:rPr lang="zh-CN" altLang="en-US" sz="14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关联</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err="1">
                <a:latin typeface="微软雅黑" panose="020B0503020204020204" pitchFamily="34" charset="-122"/>
                <a:ea typeface="微软雅黑" panose="020B0503020204020204" pitchFamily="34" charset="-122"/>
                <a:sym typeface="Arial" panose="020B0604020202020204" pitchFamily="34" charset="0"/>
              </a:rPr>
              <a:t>Bidirection</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 Association</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）：在两个方向上都可以导航的关联，用一条没有箭头的实线表示。</a:t>
            </a:r>
          </a:p>
          <a:p>
            <a:pPr marL="285750" lvl="0" indent="-285750" defTabSz="1216025" fontAlgn="base">
              <a:lnSpc>
                <a:spcPct val="150000"/>
              </a:lnSpc>
              <a:spcBef>
                <a:spcPct val="20000"/>
              </a:spcBef>
              <a:spcAft>
                <a:spcPct val="0"/>
              </a:spcAft>
              <a:buFont typeface="Arial" charset="0"/>
              <a:buChar char="•"/>
              <a:defRPr/>
            </a:pPr>
            <a:r>
              <a:rPr lang="zh-CN" altLang="en-US" sz="1400" b="1" dirty="0">
                <a:latin typeface="微软雅黑" panose="020B0503020204020204" pitchFamily="34" charset="-122"/>
                <a:ea typeface="微软雅黑" panose="020B0503020204020204" pitchFamily="34" charset="-122"/>
                <a:sym typeface="Arial" panose="020B0604020202020204" pitchFamily="34" charset="0"/>
              </a:rPr>
              <a:t>关联</a:t>
            </a:r>
            <a:r>
              <a:rPr lang="zh-CN" altLang="en-US" sz="1400" b="1" dirty="0" smtClean="0">
                <a:latin typeface="微软雅黑" panose="020B0503020204020204" pitchFamily="34" charset="-122"/>
                <a:ea typeface="微软雅黑" panose="020B0503020204020204" pitchFamily="34" charset="-122"/>
                <a:sym typeface="Arial" panose="020B0604020202020204" pitchFamily="34" charset="0"/>
              </a:rPr>
              <a:t>类</a:t>
            </a:r>
            <a:r>
              <a:rPr lang="zh-CN" altLang="en-US" sz="1400" dirty="0" smtClean="0">
                <a:latin typeface="微软雅黑" panose="020B0503020204020204" pitchFamily="34" charset="-122"/>
                <a:ea typeface="微软雅黑" panose="020B0503020204020204" pitchFamily="34" charset="-122"/>
                <a:sym typeface="Arial" panose="020B0604020202020204" pitchFamily="34" charset="0"/>
              </a:rPr>
              <a:t>：在</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两个类之间的关联中，关联本身可以有特征。即关联和类一样，也可以有自己的属性和操作。</a:t>
            </a:r>
          </a:p>
          <a:p>
            <a:pPr marL="285750" indent="-285750" defTabSz="1216025" fontAlgn="base">
              <a:lnSpc>
                <a:spcPct val="150000"/>
              </a:lnSpc>
              <a:spcBef>
                <a:spcPct val="20000"/>
              </a:spcBef>
              <a:spcAft>
                <a:spcPct val="0"/>
              </a:spcAft>
              <a:buFont typeface="Arial" charset="0"/>
              <a:buChar char="•"/>
              <a:defRPr/>
            </a:pPr>
            <a:r>
              <a:rPr lang="zh-CN" altLang="en-US" sz="1400" b="1" dirty="0" smtClean="0">
                <a:latin typeface="微软雅黑" panose="020B0503020204020204" pitchFamily="34" charset="-122"/>
                <a:ea typeface="微软雅黑" panose="020B0503020204020204" pitchFamily="34" charset="-122"/>
                <a:sym typeface="Arial" panose="020B0604020202020204" pitchFamily="34" charset="0"/>
              </a:rPr>
              <a:t>约束</a:t>
            </a:r>
            <a:r>
              <a:rPr lang="zh-CN" altLang="en-US" sz="1400" dirty="0" smtClean="0">
                <a:latin typeface="微软雅黑" panose="020B0503020204020204" pitchFamily="34" charset="-122"/>
                <a:ea typeface="微软雅黑" panose="020B0503020204020204" pitchFamily="34" charset="-122"/>
                <a:sym typeface="Arial" panose="020B0604020202020204" pitchFamily="34" charset="0"/>
              </a:rPr>
              <a:t>：由于</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两个类之间的一个关联可能对应有一个规则。可以通过关联线附近加注一个约束来说明这个规则</a:t>
            </a:r>
            <a:r>
              <a:rPr lang="zh-CN" altLang="en-US" sz="1400" dirty="0" smtClean="0">
                <a:latin typeface="微软雅黑" panose="020B0503020204020204" pitchFamily="34" charset="-122"/>
                <a:ea typeface="微软雅黑" panose="020B0503020204020204" pitchFamily="34" charset="-122"/>
                <a:sym typeface="Arial" panose="020B0604020202020204" pitchFamily="34" charset="0"/>
              </a:rPr>
              <a:t>。</a:t>
            </a:r>
            <a:r>
              <a:rPr lang="mr-IN" altLang="zh-CN" sz="1400" dirty="0">
                <a:latin typeface="微软雅黑" panose="020B0503020204020204" pitchFamily="34" charset="-122"/>
                <a:ea typeface="微软雅黑" panose="020B0503020204020204" pitchFamily="34" charset="-122"/>
                <a:sym typeface="Arial" panose="020B0604020202020204" pitchFamily="34" charset="0"/>
              </a:rPr>
              <a:t>[1]</a:t>
            </a:r>
          </a:p>
          <a:p>
            <a:pPr marL="285750" indent="-285750" defTabSz="1216025" fontAlgn="base">
              <a:lnSpc>
                <a:spcPct val="150000"/>
              </a:lnSpc>
              <a:spcBef>
                <a:spcPct val="20000"/>
              </a:spcBef>
              <a:spcAft>
                <a:spcPct val="0"/>
              </a:spcAft>
              <a:buFont typeface="Arial" charset="0"/>
              <a:buChar char="•"/>
              <a:defRPr/>
            </a:pPr>
            <a:endParaRPr lang="zh-CN" altLang="en-US" sz="1400" dirty="0">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816079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3" name="组 2"/>
          <p:cNvGrpSpPr/>
          <p:nvPr/>
        </p:nvGrpSpPr>
        <p:grpSpPr>
          <a:xfrm>
            <a:off x="1298797" y="1900371"/>
            <a:ext cx="5292945" cy="4471573"/>
            <a:chOff x="1066800" y="1200150"/>
            <a:chExt cx="2990850" cy="4146082"/>
          </a:xfrm>
        </p:grpSpPr>
        <p:sp>
          <p:nvSpPr>
            <p:cNvPr id="7" name="Rounded Rectangle 2"/>
            <p:cNvSpPr/>
            <p:nvPr/>
          </p:nvSpPr>
          <p:spPr>
            <a:xfrm>
              <a:off x="1066800" y="1200150"/>
              <a:ext cx="2990850" cy="4041775"/>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6151" name="矩形 8"/>
            <p:cNvSpPr>
              <a:spLocks noChangeArrowheads="1"/>
            </p:cNvSpPr>
            <p:nvPr/>
          </p:nvSpPr>
          <p:spPr bwMode="auto">
            <a:xfrm>
              <a:off x="1268375" y="1402077"/>
              <a:ext cx="2587698" cy="3944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216025" fontAlgn="base">
                <a:lnSpc>
                  <a:spcPct val="150000"/>
                </a:lnSpc>
                <a:spcBef>
                  <a:spcPct val="20000"/>
                </a:spcBef>
                <a:spcAft>
                  <a:spcPct val="0"/>
                </a:spcAft>
                <a:defRPr/>
              </a:pPr>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实现将一种模型元素与另一种模型元素连接起来，比如类和接口。泛化和实现关系都可以将一般描述与具体描述联系起来。泛化将同一语义层上的元素连接起来，并且通常在同一模型内。实现关系则将不同语义层内的元素连接起来，通常建立在不同的模型内。实现关系通常在两种情况下被使用：在接口与实现该接口的类之间；在用例及实现该用例的协作之间。</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[1]</a:t>
              </a: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1" name="Rounded Rectangle 1"/>
          <p:cNvSpPr/>
          <p:nvPr/>
        </p:nvSpPr>
        <p:spPr>
          <a:xfrm>
            <a:off x="1156238" y="1557231"/>
            <a:ext cx="1506751" cy="519545"/>
          </a:xfrm>
          <a:prstGeom prst="roundRect">
            <a:avLst>
              <a:gd name="adj" fmla="val 3876"/>
            </a:avLst>
          </a:prstGeom>
          <a:solidFill>
            <a:srgbClr val="C155DC"/>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prstClr val="white"/>
                </a:solidFill>
                <a:latin typeface="Arial" panose="020B0604020202020204" pitchFamily="34" charset="0"/>
                <a:ea typeface="微软雅黑" panose="020B0503020204020204" pitchFamily="34" charset="-122"/>
              </a:rPr>
              <a:t>4.</a:t>
            </a:r>
            <a:r>
              <a:rPr lang="zh-CN" altLang="en-US" sz="2000" b="1" dirty="0" smtClean="0">
                <a:solidFill>
                  <a:prstClr val="white"/>
                </a:solidFill>
                <a:latin typeface="Arial" panose="020B0604020202020204" pitchFamily="34" charset="0"/>
                <a:ea typeface="微软雅黑" panose="020B0503020204020204" pitchFamily="34" charset="-122"/>
              </a:rPr>
              <a:t>实现关系</a:t>
            </a:r>
            <a:endParaRPr kumimoji="0" lang="en-US" altLang="zh-CN"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类图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3" name="文本框 12"/>
          <p:cNvSpPr txBox="1">
            <a:spLocks noChangeArrowheads="1"/>
          </p:cNvSpPr>
          <p:nvPr/>
        </p:nvSpPr>
        <p:spPr bwMode="auto">
          <a:xfrm>
            <a:off x="4075508" y="72485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类之间的关系</a:t>
            </a:r>
            <a:endParaRPr kumimoji="0" lang="zh-CN" altLang="en-US" sz="2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83791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类图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765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3" name="文本框 42"/>
          <p:cNvSpPr txBox="1">
            <a:spLocks noChangeArrowheads="1"/>
          </p:cNvSpPr>
          <p:nvPr/>
        </p:nvSpPr>
        <p:spPr bwMode="auto">
          <a:xfrm>
            <a:off x="4075508" y="72485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类图的建模技术及应用</a:t>
            </a:r>
            <a:endParaRPr kumimoji="0" lang="zh-CN" altLang="en-US" sz="2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44" name="Oval 1"/>
          <p:cNvSpPr/>
          <p:nvPr/>
        </p:nvSpPr>
        <p:spPr>
          <a:xfrm>
            <a:off x="1095125" y="2722144"/>
            <a:ext cx="1828800" cy="1828800"/>
          </a:xfrm>
          <a:prstGeom prst="ellipse">
            <a:avLst/>
          </a:prstGeom>
          <a:noFill/>
          <a:ln w="3175"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45" name="Oval 5"/>
          <p:cNvSpPr/>
          <p:nvPr/>
        </p:nvSpPr>
        <p:spPr>
          <a:xfrm>
            <a:off x="1231650" y="2858669"/>
            <a:ext cx="1555750" cy="1555750"/>
          </a:xfrm>
          <a:prstGeom prst="ellipse">
            <a:avLst/>
          </a:prstGeom>
          <a:noFill/>
          <a:ln w="3175"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defRPr/>
            </a:pPr>
            <a:r>
              <a:rPr lang="zh-CN" altLang="en-US" sz="2400" b="1" dirty="0">
                <a:solidFill>
                  <a:prstClr val="black"/>
                </a:solidFill>
                <a:latin typeface="微软雅黑" panose="020B0503020204020204" pitchFamily="34" charset="-122"/>
                <a:ea typeface="微软雅黑" panose="020B0503020204020204" pitchFamily="34" charset="-122"/>
              </a:rPr>
              <a:t>概念层类图</a:t>
            </a:r>
          </a:p>
        </p:txBody>
      </p:sp>
      <p:sp>
        <p:nvSpPr>
          <p:cNvPr id="46" name="Arc 6"/>
          <p:cNvSpPr/>
          <p:nvPr/>
        </p:nvSpPr>
        <p:spPr>
          <a:xfrm>
            <a:off x="1166563" y="2793582"/>
            <a:ext cx="1685925" cy="1685925"/>
          </a:xfrm>
          <a:prstGeom prst="arc">
            <a:avLst>
              <a:gd name="adj1" fmla="val 16200000"/>
              <a:gd name="adj2" fmla="val 8631227"/>
            </a:avLst>
          </a:prstGeom>
          <a:noFill/>
          <a:ln w="127000"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solidFill>
                  <a:srgbClr val="FDFDFD">
                    <a:alpha val="30000"/>
                  </a:srgbClr>
                </a:solidFill>
              </a:ln>
              <a:solidFill>
                <a:prstClr val="black"/>
              </a:solidFill>
              <a:effectLst/>
              <a:uLnTx/>
              <a:uFillTx/>
              <a:latin typeface="Calibri"/>
              <a:ea typeface="+mn-ea"/>
              <a:cs typeface="+mn-cs"/>
            </a:endParaRPr>
          </a:p>
        </p:txBody>
      </p:sp>
      <p:sp>
        <p:nvSpPr>
          <p:cNvPr id="47" name="矩形 8"/>
          <p:cNvSpPr>
            <a:spLocks noChangeArrowheads="1"/>
          </p:cNvSpPr>
          <p:nvPr/>
        </p:nvSpPr>
        <p:spPr bwMode="auto">
          <a:xfrm>
            <a:off x="3557020" y="1790285"/>
            <a:ext cx="4579482" cy="566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50000"/>
              </a:lnSpc>
              <a:spcBef>
                <a:spcPct val="20000"/>
              </a:spcBef>
              <a:spcAft>
                <a:spcPct val="0"/>
              </a:spcAft>
              <a:defRPr/>
            </a:pPr>
            <a:r>
              <a:rPr lang="zh-CN" altLang="en-US" dirty="0">
                <a:latin typeface="微软雅黑" panose="020B0503020204020204" pitchFamily="34" charset="-122"/>
                <a:ea typeface="微软雅黑" panose="020B0503020204020204" pitchFamily="34" charset="-122"/>
                <a:sym typeface="Arial" panose="020B0604020202020204" pitchFamily="34" charset="0"/>
              </a:rPr>
              <a:t>概念层的类图描述的是现实世界中对问题领域的概念理解，类图中表达的类与现实世界的问题领域有着明显的对应关系，类之间的关系也与问题领域中实际事物的关系有着明显的对应关系。</a:t>
            </a:r>
          </a:p>
          <a:p>
            <a:pPr lvl="0" defTabSz="1216025" fontAlgn="base">
              <a:lnSpc>
                <a:spcPct val="150000"/>
              </a:lnSpc>
              <a:spcBef>
                <a:spcPct val="20000"/>
              </a:spcBef>
              <a:spcAft>
                <a:spcPct val="0"/>
              </a:spcAft>
              <a:defRPr/>
            </a:pPr>
            <a:r>
              <a:rPr lang="zh-CN" altLang="en-US" dirty="0">
                <a:latin typeface="微软雅黑" panose="020B0503020204020204" pitchFamily="34" charset="-122"/>
                <a:ea typeface="微软雅黑" panose="020B0503020204020204" pitchFamily="34" charset="-122"/>
                <a:sym typeface="Arial" panose="020B0604020202020204" pitchFamily="34" charset="0"/>
              </a:rPr>
              <a:t>概念层类图中的类和类关系和最终的实现类并不一定有直接和明显的对应关系，在概念层上，类图着重于对问题领域的概念化理解，而不是实现。因此类名通常是问题领域中实际事物的名称，并且独立于具体的编程语言。</a:t>
            </a:r>
          </a:p>
          <a:p>
            <a:pPr lvl="0" defTabSz="1216025" fontAlgn="base">
              <a:lnSpc>
                <a:spcPct val="150000"/>
              </a:lnSpc>
              <a:spcBef>
                <a:spcPct val="20000"/>
              </a:spcBef>
              <a:spcAft>
                <a:spcPct val="0"/>
              </a:spcAft>
              <a:defRPr/>
            </a:pPr>
            <a:r>
              <a:rPr lang="mr-IN" altLang="zh-CN" dirty="0">
                <a:latin typeface="微软雅黑" panose="020B0503020204020204" pitchFamily="34" charset="-122"/>
                <a:ea typeface="微软雅黑" panose="020B0503020204020204" pitchFamily="34" charset="-122"/>
                <a:sym typeface="Arial" panose="020B0604020202020204" pitchFamily="34" charset="0"/>
              </a:rPr>
              <a:t>[1]</a:t>
            </a:r>
          </a:p>
          <a:p>
            <a:pPr lvl="0" defTabSz="1216025" fontAlgn="base">
              <a:lnSpc>
                <a:spcPct val="150000"/>
              </a:lnSpc>
              <a:spcBef>
                <a:spcPct val="20000"/>
              </a:spcBef>
              <a:spcAft>
                <a:spcPct val="0"/>
              </a:spcAft>
              <a:defRPr/>
            </a:pPr>
            <a:r>
              <a:rPr lang="zh-CN" altLang="en-US" dirty="0">
                <a:latin typeface="微软雅黑" panose="020B0503020204020204" pitchFamily="34" charset="-122"/>
                <a:ea typeface="微软雅黑" panose="020B0503020204020204" pitchFamily="34" charset="-122"/>
                <a:sym typeface="Arial" panose="020B0604020202020204" pitchFamily="34" charset="0"/>
              </a:rPr>
              <a:t/>
            </a:r>
            <a:br>
              <a:rPr lang="zh-CN" altLang="en-US" dirty="0">
                <a:latin typeface="微软雅黑" panose="020B0503020204020204" pitchFamily="34" charset="-122"/>
                <a:ea typeface="微软雅黑" panose="020B0503020204020204" pitchFamily="34" charset="-122"/>
                <a:sym typeface="Arial" panose="020B0604020202020204" pitchFamily="34" charset="0"/>
              </a:rPr>
            </a:b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4610" y="2577674"/>
            <a:ext cx="2445485" cy="2117740"/>
          </a:xfrm>
          <a:prstGeom prst="rect">
            <a:avLst/>
          </a:prstGeom>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280730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1000"/>
                                        <p:tgtEl>
                                          <p:spTgt spid="45"/>
                                        </p:tgtEl>
                                      </p:cBhvr>
                                    </p:animEffect>
                                    <p:anim calcmode="lin" valueType="num">
                                      <p:cBhvr>
                                        <p:cTn id="13" dur="1000" fill="hold"/>
                                        <p:tgtEl>
                                          <p:spTgt spid="45"/>
                                        </p:tgtEl>
                                        <p:attrNameLst>
                                          <p:attrName>ppt_x</p:attrName>
                                        </p:attrNameLst>
                                      </p:cBhvr>
                                      <p:tavLst>
                                        <p:tav tm="0">
                                          <p:val>
                                            <p:strVal val="#ppt_x"/>
                                          </p:val>
                                        </p:tav>
                                        <p:tav tm="100000">
                                          <p:val>
                                            <p:strVal val="#ppt_x"/>
                                          </p:val>
                                        </p:tav>
                                      </p:tavLst>
                                    </p:anim>
                                    <p:anim calcmode="lin" valueType="num">
                                      <p:cBhvr>
                                        <p:cTn id="14" dur="1000" fill="hold"/>
                                        <p:tgtEl>
                                          <p:spTgt spid="4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1000"/>
                                        <p:tgtEl>
                                          <p:spTgt spid="46"/>
                                        </p:tgtEl>
                                      </p:cBhvr>
                                    </p:animEffect>
                                    <p:anim calcmode="lin" valueType="num">
                                      <p:cBhvr>
                                        <p:cTn id="18" dur="1000" fill="hold"/>
                                        <p:tgtEl>
                                          <p:spTgt spid="46"/>
                                        </p:tgtEl>
                                        <p:attrNameLst>
                                          <p:attrName>ppt_x</p:attrName>
                                        </p:attrNameLst>
                                      </p:cBhvr>
                                      <p:tavLst>
                                        <p:tav tm="0">
                                          <p:val>
                                            <p:strVal val="#ppt_x"/>
                                          </p:val>
                                        </p:tav>
                                        <p:tav tm="100000">
                                          <p:val>
                                            <p:strVal val="#ppt_x"/>
                                          </p:val>
                                        </p:tav>
                                      </p:tavLst>
                                    </p:anim>
                                    <p:anim calcmode="lin" valueType="num">
                                      <p:cBhvr>
                                        <p:cTn id="19"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类图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765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3" name="文本框 42"/>
          <p:cNvSpPr txBox="1">
            <a:spLocks noChangeArrowheads="1"/>
          </p:cNvSpPr>
          <p:nvPr/>
        </p:nvSpPr>
        <p:spPr bwMode="auto">
          <a:xfrm>
            <a:off x="4075508" y="72485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类图的建模技术及应用</a:t>
            </a:r>
            <a:endParaRPr kumimoji="0" lang="zh-CN" altLang="en-US" sz="2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44" name="Oval 1"/>
          <p:cNvSpPr/>
          <p:nvPr/>
        </p:nvSpPr>
        <p:spPr>
          <a:xfrm>
            <a:off x="1095125" y="2722144"/>
            <a:ext cx="1828800" cy="1828800"/>
          </a:xfrm>
          <a:prstGeom prst="ellipse">
            <a:avLst/>
          </a:prstGeom>
          <a:noFill/>
          <a:ln w="3175"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45" name="Oval 5"/>
          <p:cNvSpPr/>
          <p:nvPr/>
        </p:nvSpPr>
        <p:spPr>
          <a:xfrm>
            <a:off x="1231650" y="2858669"/>
            <a:ext cx="1555750" cy="1555750"/>
          </a:xfrm>
          <a:prstGeom prst="ellipse">
            <a:avLst/>
          </a:prstGeom>
          <a:noFill/>
          <a:ln w="3175"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defRPr/>
            </a:pPr>
            <a:r>
              <a:rPr lang="zh-CN" altLang="en-US" sz="2400" b="1" dirty="0" smtClean="0">
                <a:solidFill>
                  <a:prstClr val="black"/>
                </a:solidFill>
                <a:latin typeface="微软雅黑" panose="020B0503020204020204" pitchFamily="34" charset="-122"/>
                <a:ea typeface="微软雅黑" panose="020B0503020204020204" pitchFamily="34" charset="-122"/>
              </a:rPr>
              <a:t>说明层</a:t>
            </a:r>
            <a:r>
              <a:rPr lang="zh-CN" altLang="en-US" sz="2400" b="1" dirty="0">
                <a:solidFill>
                  <a:prstClr val="black"/>
                </a:solidFill>
                <a:latin typeface="微软雅黑" panose="020B0503020204020204" pitchFamily="34" charset="-122"/>
                <a:ea typeface="微软雅黑" panose="020B0503020204020204" pitchFamily="34" charset="-122"/>
              </a:rPr>
              <a:t>类图</a:t>
            </a:r>
          </a:p>
        </p:txBody>
      </p:sp>
      <p:sp>
        <p:nvSpPr>
          <p:cNvPr id="46" name="Arc 6"/>
          <p:cNvSpPr/>
          <p:nvPr/>
        </p:nvSpPr>
        <p:spPr>
          <a:xfrm>
            <a:off x="1166563" y="2793582"/>
            <a:ext cx="1685925" cy="1685925"/>
          </a:xfrm>
          <a:prstGeom prst="arc">
            <a:avLst>
              <a:gd name="adj1" fmla="val 16200000"/>
              <a:gd name="adj2" fmla="val 8631227"/>
            </a:avLst>
          </a:prstGeom>
          <a:noFill/>
          <a:ln w="127000"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solidFill>
                  <a:srgbClr val="FDFDFD">
                    <a:alpha val="30000"/>
                  </a:srgbClr>
                </a:solidFill>
              </a:ln>
              <a:solidFill>
                <a:prstClr val="black"/>
              </a:solidFill>
              <a:effectLst/>
              <a:uLnTx/>
              <a:uFillTx/>
              <a:latin typeface="Calibri"/>
              <a:ea typeface="+mn-ea"/>
              <a:cs typeface="+mn-cs"/>
            </a:endParaRPr>
          </a:p>
        </p:txBody>
      </p:sp>
      <p:sp>
        <p:nvSpPr>
          <p:cNvPr id="47" name="矩形 8"/>
          <p:cNvSpPr>
            <a:spLocks noChangeArrowheads="1"/>
          </p:cNvSpPr>
          <p:nvPr/>
        </p:nvSpPr>
        <p:spPr bwMode="auto">
          <a:xfrm>
            <a:off x="3557020" y="2991591"/>
            <a:ext cx="4579482" cy="1760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216025" fontAlgn="base">
              <a:lnSpc>
                <a:spcPct val="150000"/>
              </a:lnSpc>
              <a:spcBef>
                <a:spcPct val="20000"/>
              </a:spcBef>
              <a:spcAft>
                <a:spcPct val="0"/>
              </a:spcAft>
              <a:defRPr/>
            </a:pPr>
            <a:r>
              <a:rPr lang="zh-CN" altLang="en-US" dirty="0">
                <a:latin typeface="微软雅黑" panose="020B0503020204020204" pitchFamily="34" charset="-122"/>
                <a:ea typeface="微软雅黑" panose="020B0503020204020204" pitchFamily="34" charset="-122"/>
                <a:sym typeface="Arial" panose="020B0604020202020204" pitchFamily="34" charset="0"/>
              </a:rPr>
              <a:t>在说明层阶段主要考虑的是类的接口部分，而不是实现部分。这个接口可能因为实现环境、运行特性等有多种不同的实现</a:t>
            </a:r>
            <a:r>
              <a:rPr lang="zh-CN" altLang="en-US" dirty="0" smtClean="0">
                <a:latin typeface="微软雅黑" panose="020B0503020204020204" pitchFamily="34" charset="-122"/>
                <a:ea typeface="微软雅黑" panose="020B0503020204020204" pitchFamily="34" charset="-122"/>
                <a:sym typeface="Arial" panose="020B0604020202020204" pitchFamily="34" charset="0"/>
              </a:rPr>
              <a:t>。</a:t>
            </a:r>
            <a:r>
              <a:rPr lang="mr-IN" altLang="zh-CN" dirty="0">
                <a:latin typeface="微软雅黑" panose="020B0503020204020204" pitchFamily="34" charset="-122"/>
                <a:ea typeface="微软雅黑" panose="020B0503020204020204" pitchFamily="34" charset="-122"/>
                <a:sym typeface="Arial" panose="020B0604020202020204" pitchFamily="34" charset="0"/>
              </a:rPr>
              <a:t>[1]</a:t>
            </a:r>
          </a:p>
          <a:p>
            <a:pPr defTabSz="1216025" fontAlgn="base">
              <a:lnSpc>
                <a:spcPct val="150000"/>
              </a:lnSpc>
              <a:spcBef>
                <a:spcPct val="20000"/>
              </a:spcBef>
              <a:spcAft>
                <a:spcPct val="0"/>
              </a:spcAft>
              <a:defRPr/>
            </a:pP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6355" y="2490635"/>
            <a:ext cx="4045645" cy="2291815"/>
          </a:xfrm>
          <a:prstGeom prst="rect">
            <a:avLst/>
          </a:prstGeom>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50997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1000"/>
                                        <p:tgtEl>
                                          <p:spTgt spid="45"/>
                                        </p:tgtEl>
                                      </p:cBhvr>
                                    </p:animEffect>
                                    <p:anim calcmode="lin" valueType="num">
                                      <p:cBhvr>
                                        <p:cTn id="13" dur="1000" fill="hold"/>
                                        <p:tgtEl>
                                          <p:spTgt spid="45"/>
                                        </p:tgtEl>
                                        <p:attrNameLst>
                                          <p:attrName>ppt_x</p:attrName>
                                        </p:attrNameLst>
                                      </p:cBhvr>
                                      <p:tavLst>
                                        <p:tav tm="0">
                                          <p:val>
                                            <p:strVal val="#ppt_x"/>
                                          </p:val>
                                        </p:tav>
                                        <p:tav tm="100000">
                                          <p:val>
                                            <p:strVal val="#ppt_x"/>
                                          </p:val>
                                        </p:tav>
                                      </p:tavLst>
                                    </p:anim>
                                    <p:anim calcmode="lin" valueType="num">
                                      <p:cBhvr>
                                        <p:cTn id="14" dur="1000" fill="hold"/>
                                        <p:tgtEl>
                                          <p:spTgt spid="4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1000"/>
                                        <p:tgtEl>
                                          <p:spTgt spid="46"/>
                                        </p:tgtEl>
                                      </p:cBhvr>
                                    </p:animEffect>
                                    <p:anim calcmode="lin" valueType="num">
                                      <p:cBhvr>
                                        <p:cTn id="18" dur="1000" fill="hold"/>
                                        <p:tgtEl>
                                          <p:spTgt spid="46"/>
                                        </p:tgtEl>
                                        <p:attrNameLst>
                                          <p:attrName>ppt_x</p:attrName>
                                        </p:attrNameLst>
                                      </p:cBhvr>
                                      <p:tavLst>
                                        <p:tav tm="0">
                                          <p:val>
                                            <p:strVal val="#ppt_x"/>
                                          </p:val>
                                        </p:tav>
                                        <p:tav tm="100000">
                                          <p:val>
                                            <p:strVal val="#ppt_x"/>
                                          </p:val>
                                        </p:tav>
                                      </p:tavLst>
                                    </p:anim>
                                    <p:anim calcmode="lin" valueType="num">
                                      <p:cBhvr>
                                        <p:cTn id="19"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类图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765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3" name="文本框 42"/>
          <p:cNvSpPr txBox="1">
            <a:spLocks noChangeArrowheads="1"/>
          </p:cNvSpPr>
          <p:nvPr/>
        </p:nvSpPr>
        <p:spPr bwMode="auto">
          <a:xfrm>
            <a:off x="4075508" y="72485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类图的建模技术及应用</a:t>
            </a:r>
            <a:endParaRPr kumimoji="0" lang="zh-CN" altLang="en-US" sz="2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44" name="Oval 1"/>
          <p:cNvSpPr/>
          <p:nvPr/>
        </p:nvSpPr>
        <p:spPr>
          <a:xfrm>
            <a:off x="1095125" y="2722144"/>
            <a:ext cx="1828800" cy="1828800"/>
          </a:xfrm>
          <a:prstGeom prst="ellipse">
            <a:avLst/>
          </a:prstGeom>
          <a:noFill/>
          <a:ln w="3175"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45" name="Oval 5"/>
          <p:cNvSpPr/>
          <p:nvPr/>
        </p:nvSpPr>
        <p:spPr>
          <a:xfrm>
            <a:off x="1231650" y="2858669"/>
            <a:ext cx="1555750" cy="1555750"/>
          </a:xfrm>
          <a:prstGeom prst="ellipse">
            <a:avLst/>
          </a:prstGeom>
          <a:noFill/>
          <a:ln w="3175"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defRPr/>
            </a:pPr>
            <a:r>
              <a:rPr lang="zh-CN" altLang="en-US" sz="2400" b="1" dirty="0">
                <a:solidFill>
                  <a:prstClr val="black"/>
                </a:solidFill>
                <a:latin typeface="微软雅黑" panose="020B0503020204020204" pitchFamily="34" charset="-122"/>
                <a:ea typeface="微软雅黑" panose="020B0503020204020204" pitchFamily="34" charset="-122"/>
              </a:rPr>
              <a:t>实现层类图</a:t>
            </a:r>
          </a:p>
        </p:txBody>
      </p:sp>
      <p:sp>
        <p:nvSpPr>
          <p:cNvPr id="46" name="Arc 6"/>
          <p:cNvSpPr/>
          <p:nvPr/>
        </p:nvSpPr>
        <p:spPr>
          <a:xfrm>
            <a:off x="1166563" y="2793582"/>
            <a:ext cx="1685925" cy="1685925"/>
          </a:xfrm>
          <a:prstGeom prst="arc">
            <a:avLst>
              <a:gd name="adj1" fmla="val 16200000"/>
              <a:gd name="adj2" fmla="val 8631227"/>
            </a:avLst>
          </a:prstGeom>
          <a:noFill/>
          <a:ln w="127000"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solidFill>
                  <a:srgbClr val="FDFDFD">
                    <a:alpha val="30000"/>
                  </a:srgbClr>
                </a:solidFill>
              </a:ln>
              <a:solidFill>
                <a:prstClr val="black"/>
              </a:solidFill>
              <a:effectLst/>
              <a:uLnTx/>
              <a:uFillTx/>
              <a:latin typeface="Calibri"/>
              <a:ea typeface="+mn-ea"/>
              <a:cs typeface="+mn-cs"/>
            </a:endParaRPr>
          </a:p>
        </p:txBody>
      </p:sp>
      <p:sp>
        <p:nvSpPr>
          <p:cNvPr id="47" name="矩形 8"/>
          <p:cNvSpPr>
            <a:spLocks noChangeArrowheads="1"/>
          </p:cNvSpPr>
          <p:nvPr/>
        </p:nvSpPr>
        <p:spPr bwMode="auto">
          <a:xfrm>
            <a:off x="4075508" y="1692202"/>
            <a:ext cx="5842076" cy="4773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50000"/>
              </a:lnSpc>
              <a:spcBef>
                <a:spcPct val="20000"/>
              </a:spcBef>
              <a:spcAft>
                <a:spcPct val="0"/>
              </a:spcAft>
              <a:defRPr/>
            </a:pPr>
            <a:r>
              <a:rPr lang="zh-CN" altLang="en-US" dirty="0">
                <a:latin typeface="微软雅黑" panose="020B0503020204020204" pitchFamily="34" charset="-122"/>
                <a:ea typeface="微软雅黑" panose="020B0503020204020204" pitchFamily="34" charset="-122"/>
                <a:sym typeface="Arial" panose="020B0604020202020204" pitchFamily="34" charset="0"/>
              </a:rPr>
              <a:t>真正需要考虑类的实现问题是在实现层类图阶段。提供实现的细节，在实现层阶段的类的概念才是严格意义上的类。它揭示了软件实体的构成情况。说明层的类有助于人们对软件的理解，而实现层的类是最常用的。</a:t>
            </a:r>
          </a:p>
          <a:p>
            <a:pPr defTabSz="1216025" fontAlgn="base">
              <a:lnSpc>
                <a:spcPct val="150000"/>
              </a:lnSpc>
              <a:spcBef>
                <a:spcPct val="20000"/>
              </a:spcBef>
              <a:spcAft>
                <a:spcPct val="0"/>
              </a:spcAft>
              <a:defRPr/>
            </a:pPr>
            <a:r>
              <a:rPr lang="zh-CN" altLang="en-US" dirty="0">
                <a:latin typeface="微软雅黑" panose="020B0503020204020204" pitchFamily="34" charset="-122"/>
                <a:ea typeface="微软雅黑" panose="020B0503020204020204" pitchFamily="34" charset="-122"/>
                <a:sym typeface="Arial" panose="020B0604020202020204" pitchFamily="34" charset="0"/>
              </a:rPr>
              <a:t>使用</a:t>
            </a:r>
            <a:r>
              <a:rPr lang="en-US" altLang="zh-CN" dirty="0">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latin typeface="微软雅黑" panose="020B0503020204020204" pitchFamily="34" charset="-122"/>
                <a:ea typeface="微软雅黑" panose="020B0503020204020204" pitchFamily="34" charset="-122"/>
                <a:sym typeface="Arial" panose="020B0604020202020204" pitchFamily="34" charset="0"/>
              </a:rPr>
              <a:t>对系统进行建模时，最终的目标是识别出系统中所有必需的类，并分析这些类之间的关系，类的识别贯穿于整个建模过程，分析阶段主要识别问题域相关的类，在设计阶段需要加入一些反映设计思想、方法的类以及实现问题域所需要的类，在编码实现阶段，因为语言的特点，可能需要加入一些其他的类</a:t>
            </a:r>
            <a:r>
              <a:rPr lang="zh-CN" altLang="en-US" dirty="0" smtClean="0">
                <a:latin typeface="微软雅黑" panose="020B0503020204020204" pitchFamily="34" charset="-122"/>
                <a:ea typeface="微软雅黑" panose="020B0503020204020204" pitchFamily="34" charset="-122"/>
                <a:sym typeface="Arial" panose="020B0604020202020204" pitchFamily="34" charset="0"/>
              </a:rPr>
              <a:t>。</a:t>
            </a:r>
            <a:r>
              <a:rPr lang="mr-IN" altLang="zh-CN" dirty="0">
                <a:latin typeface="微软雅黑" panose="020B0503020204020204" pitchFamily="34" charset="-122"/>
                <a:ea typeface="微软雅黑" panose="020B0503020204020204" pitchFamily="34" charset="-122"/>
                <a:sym typeface="Arial" panose="020B0604020202020204" pitchFamily="34" charset="0"/>
              </a:rPr>
              <a:t>[1]</a:t>
            </a:r>
          </a:p>
          <a:p>
            <a:pPr defTabSz="1216025" fontAlgn="base">
              <a:lnSpc>
                <a:spcPct val="150000"/>
              </a:lnSpc>
              <a:spcBef>
                <a:spcPct val="20000"/>
              </a:spcBef>
              <a:spcAft>
                <a:spcPct val="0"/>
              </a:spcAft>
              <a:defRPr/>
            </a:pP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531259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1000"/>
                                        <p:tgtEl>
                                          <p:spTgt spid="45"/>
                                        </p:tgtEl>
                                      </p:cBhvr>
                                    </p:animEffect>
                                    <p:anim calcmode="lin" valueType="num">
                                      <p:cBhvr>
                                        <p:cTn id="13" dur="1000" fill="hold"/>
                                        <p:tgtEl>
                                          <p:spTgt spid="45"/>
                                        </p:tgtEl>
                                        <p:attrNameLst>
                                          <p:attrName>ppt_x</p:attrName>
                                        </p:attrNameLst>
                                      </p:cBhvr>
                                      <p:tavLst>
                                        <p:tav tm="0">
                                          <p:val>
                                            <p:strVal val="#ppt_x"/>
                                          </p:val>
                                        </p:tav>
                                        <p:tav tm="100000">
                                          <p:val>
                                            <p:strVal val="#ppt_x"/>
                                          </p:val>
                                        </p:tav>
                                      </p:tavLst>
                                    </p:anim>
                                    <p:anim calcmode="lin" valueType="num">
                                      <p:cBhvr>
                                        <p:cTn id="14" dur="1000" fill="hold"/>
                                        <p:tgtEl>
                                          <p:spTgt spid="4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1000"/>
                                        <p:tgtEl>
                                          <p:spTgt spid="46"/>
                                        </p:tgtEl>
                                      </p:cBhvr>
                                    </p:animEffect>
                                    <p:anim calcmode="lin" valueType="num">
                                      <p:cBhvr>
                                        <p:cTn id="18" dur="1000" fill="hold"/>
                                        <p:tgtEl>
                                          <p:spTgt spid="46"/>
                                        </p:tgtEl>
                                        <p:attrNameLst>
                                          <p:attrName>ppt_x</p:attrName>
                                        </p:attrNameLst>
                                      </p:cBhvr>
                                      <p:tavLst>
                                        <p:tav tm="0">
                                          <p:val>
                                            <p:strVal val="#ppt_x"/>
                                          </p:val>
                                        </p:tav>
                                        <p:tav tm="100000">
                                          <p:val>
                                            <p:strVal val="#ppt_x"/>
                                          </p:val>
                                        </p:tav>
                                      </p:tavLst>
                                    </p:anim>
                                    <p:anim calcmode="lin" valueType="num">
                                      <p:cBhvr>
                                        <p:cTn id="19"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a:ln>
                  <a:noFill/>
                </a:ln>
                <a:solidFill>
                  <a:srgbClr val="F77258"/>
                </a:solidFill>
                <a:effectLst/>
                <a:uLnTx/>
                <a:uFillTx/>
                <a:latin typeface="微软雅黑" panose="020B0503020204020204" pitchFamily="34" charset="-122"/>
                <a:ea typeface="微软雅黑" panose="020B0503020204020204" pitchFamily="34" charset="-122"/>
                <a:cs typeface="+mn-cs"/>
              </a:rPr>
              <a:t>点此添加标题</a:t>
            </a:r>
          </a:p>
        </p:txBody>
      </p:sp>
      <p:grpSp>
        <p:nvGrpSpPr>
          <p:cNvPr id="819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6" name="Group 7"/>
          <p:cNvGrpSpPr/>
          <p:nvPr/>
        </p:nvGrpSpPr>
        <p:grpSpPr>
          <a:xfrm flipH="1">
            <a:off x="671514" y="3273425"/>
            <a:ext cx="10582275" cy="3667125"/>
            <a:chOff x="1150658" y="3304146"/>
            <a:chExt cx="10582275" cy="3667125"/>
          </a:xfrm>
          <a:solidFill>
            <a:srgbClr val="F04077"/>
          </a:solidFill>
        </p:grpSpPr>
        <p:sp>
          <p:nvSpPr>
            <p:cNvPr id="7" name="Freeform 272"/>
            <p:cNvSpPr/>
            <p:nvPr/>
          </p:nvSpPr>
          <p:spPr bwMode="auto">
            <a:xfrm>
              <a:off x="1150658" y="3304146"/>
              <a:ext cx="10582275" cy="3622676"/>
            </a:xfrm>
            <a:custGeom>
              <a:avLst/>
              <a:gdLst>
                <a:gd name="T0" fmla="*/ 1552 w 2819"/>
                <a:gd name="T1" fmla="*/ 200 h 1307"/>
                <a:gd name="T2" fmla="*/ 1606 w 2819"/>
                <a:gd name="T3" fmla="*/ 586 h 1307"/>
                <a:gd name="T4" fmla="*/ 0 w 2819"/>
                <a:gd name="T5" fmla="*/ 1307 h 1307"/>
                <a:gd name="T6" fmla="*/ 2310 w 2819"/>
                <a:gd name="T7" fmla="*/ 1307 h 1307"/>
                <a:gd name="T8" fmla="*/ 2570 w 2819"/>
                <a:gd name="T9" fmla="*/ 963 h 1307"/>
                <a:gd name="T10" fmla="*/ 2066 w 2819"/>
                <a:gd name="T11" fmla="*/ 216 h 1307"/>
                <a:gd name="T12" fmla="*/ 1410 w 2819"/>
                <a:gd name="T13" fmla="*/ 70 h 1307"/>
                <a:gd name="T14" fmla="*/ 1662 w 2819"/>
                <a:gd name="T15" fmla="*/ 0 h 1307"/>
                <a:gd name="T16" fmla="*/ 1638 w 2819"/>
                <a:gd name="T17" fmla="*/ 0 h 1307"/>
                <a:gd name="T18" fmla="*/ 1278 w 2819"/>
                <a:gd name="T19" fmla="*/ 43 h 1307"/>
                <a:gd name="T20" fmla="*/ 1552 w 2819"/>
                <a:gd name="T21" fmla="*/ 20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19" h="1307">
                  <a:moveTo>
                    <a:pt x="1552" y="200"/>
                  </a:moveTo>
                  <a:cubicBezTo>
                    <a:pt x="1772" y="247"/>
                    <a:pt x="1980" y="360"/>
                    <a:pt x="1606" y="586"/>
                  </a:cubicBezTo>
                  <a:cubicBezTo>
                    <a:pt x="946" y="983"/>
                    <a:pt x="368" y="1198"/>
                    <a:pt x="0" y="1307"/>
                  </a:cubicBezTo>
                  <a:cubicBezTo>
                    <a:pt x="2310" y="1307"/>
                    <a:pt x="2310" y="1307"/>
                    <a:pt x="2310" y="1307"/>
                  </a:cubicBezTo>
                  <a:cubicBezTo>
                    <a:pt x="2416" y="1182"/>
                    <a:pt x="2517" y="1050"/>
                    <a:pt x="2570" y="963"/>
                  </a:cubicBezTo>
                  <a:cubicBezTo>
                    <a:pt x="2819" y="560"/>
                    <a:pt x="2533" y="331"/>
                    <a:pt x="2066" y="216"/>
                  </a:cubicBezTo>
                  <a:cubicBezTo>
                    <a:pt x="1599" y="101"/>
                    <a:pt x="1450" y="101"/>
                    <a:pt x="1410" y="70"/>
                  </a:cubicBezTo>
                  <a:cubicBezTo>
                    <a:pt x="1374" y="44"/>
                    <a:pt x="1603" y="8"/>
                    <a:pt x="1662" y="0"/>
                  </a:cubicBezTo>
                  <a:cubicBezTo>
                    <a:pt x="1638" y="0"/>
                    <a:pt x="1638" y="0"/>
                    <a:pt x="1638" y="0"/>
                  </a:cubicBezTo>
                  <a:cubicBezTo>
                    <a:pt x="1579" y="3"/>
                    <a:pt x="1449" y="14"/>
                    <a:pt x="1278" y="43"/>
                  </a:cubicBezTo>
                  <a:cubicBezTo>
                    <a:pt x="1061" y="80"/>
                    <a:pt x="1332" y="153"/>
                    <a:pt x="1552" y="200"/>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A0204"/>
                <a:ea typeface="宋体" panose="02010600030101010101" pitchFamily="2" charset="-122"/>
                <a:cs typeface="+mn-cs"/>
              </a:endParaRPr>
            </a:p>
          </p:txBody>
        </p:sp>
        <p:sp>
          <p:nvSpPr>
            <p:cNvPr id="8" name="Freeform 273"/>
            <p:cNvSpPr/>
            <p:nvPr/>
          </p:nvSpPr>
          <p:spPr bwMode="auto">
            <a:xfrm>
              <a:off x="5700154" y="3307320"/>
              <a:ext cx="3727450" cy="3663951"/>
            </a:xfrm>
            <a:custGeom>
              <a:avLst/>
              <a:gdLst>
                <a:gd name="T0" fmla="*/ 95 w 993"/>
                <a:gd name="T1" fmla="*/ 103 h 1307"/>
                <a:gd name="T2" fmla="*/ 170 w 993"/>
                <a:gd name="T3" fmla="*/ 123 h 1307"/>
                <a:gd name="T4" fmla="*/ 524 w 993"/>
                <a:gd name="T5" fmla="*/ 202 h 1307"/>
                <a:gd name="T6" fmla="*/ 726 w 993"/>
                <a:gd name="T7" fmla="*/ 263 h 1307"/>
                <a:gd name="T8" fmla="*/ 919 w 993"/>
                <a:gd name="T9" fmla="*/ 380 h 1307"/>
                <a:gd name="T10" fmla="*/ 939 w 993"/>
                <a:gd name="T11" fmla="*/ 603 h 1307"/>
                <a:gd name="T12" fmla="*/ 767 w 993"/>
                <a:gd name="T13" fmla="*/ 796 h 1307"/>
                <a:gd name="T14" fmla="*/ 0 w 993"/>
                <a:gd name="T15" fmla="*/ 1307 h 1307"/>
                <a:gd name="T16" fmla="*/ 62 w 993"/>
                <a:gd name="T17" fmla="*/ 1307 h 1307"/>
                <a:gd name="T18" fmla="*/ 777 w 993"/>
                <a:gd name="T19" fmla="*/ 802 h 1307"/>
                <a:gd name="T20" fmla="*/ 944 w 993"/>
                <a:gd name="T21" fmla="*/ 606 h 1307"/>
                <a:gd name="T22" fmla="*/ 923 w 993"/>
                <a:gd name="T23" fmla="*/ 376 h 1307"/>
                <a:gd name="T24" fmla="*/ 728 w 993"/>
                <a:gd name="T25" fmla="*/ 258 h 1307"/>
                <a:gd name="T26" fmla="*/ 525 w 993"/>
                <a:gd name="T27" fmla="*/ 197 h 1307"/>
                <a:gd name="T28" fmla="*/ 170 w 993"/>
                <a:gd name="T29" fmla="*/ 119 h 1307"/>
                <a:gd name="T30" fmla="*/ 96 w 993"/>
                <a:gd name="T31" fmla="*/ 99 h 1307"/>
                <a:gd name="T32" fmla="*/ 65 w 993"/>
                <a:gd name="T33" fmla="*/ 83 h 1307"/>
                <a:gd name="T34" fmla="*/ 82 w 993"/>
                <a:gd name="T35" fmla="*/ 62 h 1307"/>
                <a:gd name="T36" fmla="*/ 202 w 993"/>
                <a:gd name="T37" fmla="*/ 30 h 1307"/>
                <a:gd name="T38" fmla="*/ 415 w 993"/>
                <a:gd name="T39" fmla="*/ 0 h 1307"/>
                <a:gd name="T40" fmla="*/ 406 w 993"/>
                <a:gd name="T41" fmla="*/ 0 h 1307"/>
                <a:gd name="T42" fmla="*/ 202 w 993"/>
                <a:gd name="T43" fmla="*/ 27 h 1307"/>
                <a:gd name="T44" fmla="*/ 80 w 993"/>
                <a:gd name="T45" fmla="*/ 59 h 1307"/>
                <a:gd name="T46" fmla="*/ 62 w 993"/>
                <a:gd name="T47" fmla="*/ 85 h 1307"/>
                <a:gd name="T48" fmla="*/ 95 w 993"/>
                <a:gd name="T49" fmla="*/ 103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93" h="1307">
                  <a:moveTo>
                    <a:pt x="95" y="103"/>
                  </a:moveTo>
                  <a:cubicBezTo>
                    <a:pt x="118" y="111"/>
                    <a:pt x="144" y="117"/>
                    <a:pt x="170" y="123"/>
                  </a:cubicBezTo>
                  <a:cubicBezTo>
                    <a:pt x="274" y="145"/>
                    <a:pt x="393" y="171"/>
                    <a:pt x="524" y="202"/>
                  </a:cubicBezTo>
                  <a:cubicBezTo>
                    <a:pt x="589" y="218"/>
                    <a:pt x="657" y="237"/>
                    <a:pt x="726" y="263"/>
                  </a:cubicBezTo>
                  <a:cubicBezTo>
                    <a:pt x="793" y="290"/>
                    <a:pt x="866" y="322"/>
                    <a:pt x="919" y="380"/>
                  </a:cubicBezTo>
                  <a:cubicBezTo>
                    <a:pt x="974" y="437"/>
                    <a:pt x="987" y="533"/>
                    <a:pt x="939" y="603"/>
                  </a:cubicBezTo>
                  <a:cubicBezTo>
                    <a:pt x="896" y="676"/>
                    <a:pt x="833" y="737"/>
                    <a:pt x="767" y="796"/>
                  </a:cubicBezTo>
                  <a:cubicBezTo>
                    <a:pt x="548" y="982"/>
                    <a:pt x="284" y="1148"/>
                    <a:pt x="0" y="1307"/>
                  </a:cubicBezTo>
                  <a:cubicBezTo>
                    <a:pt x="62" y="1307"/>
                    <a:pt x="62" y="1307"/>
                    <a:pt x="62" y="1307"/>
                  </a:cubicBezTo>
                  <a:cubicBezTo>
                    <a:pt x="330" y="1150"/>
                    <a:pt x="560" y="987"/>
                    <a:pt x="777" y="802"/>
                  </a:cubicBezTo>
                  <a:cubicBezTo>
                    <a:pt x="843" y="743"/>
                    <a:pt x="901" y="680"/>
                    <a:pt x="944" y="606"/>
                  </a:cubicBezTo>
                  <a:cubicBezTo>
                    <a:pt x="993" y="534"/>
                    <a:pt x="979" y="434"/>
                    <a:pt x="923" y="376"/>
                  </a:cubicBezTo>
                  <a:cubicBezTo>
                    <a:pt x="868" y="317"/>
                    <a:pt x="796" y="285"/>
                    <a:pt x="728" y="258"/>
                  </a:cubicBezTo>
                  <a:cubicBezTo>
                    <a:pt x="659" y="232"/>
                    <a:pt x="591" y="213"/>
                    <a:pt x="525" y="197"/>
                  </a:cubicBezTo>
                  <a:cubicBezTo>
                    <a:pt x="394" y="166"/>
                    <a:pt x="275" y="141"/>
                    <a:pt x="170" y="119"/>
                  </a:cubicBezTo>
                  <a:cubicBezTo>
                    <a:pt x="144" y="113"/>
                    <a:pt x="119" y="107"/>
                    <a:pt x="96" y="99"/>
                  </a:cubicBezTo>
                  <a:cubicBezTo>
                    <a:pt x="85" y="95"/>
                    <a:pt x="72" y="91"/>
                    <a:pt x="65" y="83"/>
                  </a:cubicBezTo>
                  <a:cubicBezTo>
                    <a:pt x="57" y="74"/>
                    <a:pt x="73" y="66"/>
                    <a:pt x="82" y="62"/>
                  </a:cubicBezTo>
                  <a:cubicBezTo>
                    <a:pt x="124" y="44"/>
                    <a:pt x="165" y="38"/>
                    <a:pt x="202" y="30"/>
                  </a:cubicBezTo>
                  <a:cubicBezTo>
                    <a:pt x="309" y="11"/>
                    <a:pt x="382" y="3"/>
                    <a:pt x="415" y="0"/>
                  </a:cubicBezTo>
                  <a:cubicBezTo>
                    <a:pt x="406" y="0"/>
                    <a:pt x="406" y="0"/>
                    <a:pt x="406" y="0"/>
                  </a:cubicBezTo>
                  <a:cubicBezTo>
                    <a:pt x="370" y="3"/>
                    <a:pt x="300" y="10"/>
                    <a:pt x="202" y="27"/>
                  </a:cubicBezTo>
                  <a:cubicBezTo>
                    <a:pt x="165" y="35"/>
                    <a:pt x="123" y="41"/>
                    <a:pt x="80" y="59"/>
                  </a:cubicBezTo>
                  <a:cubicBezTo>
                    <a:pt x="72" y="63"/>
                    <a:pt x="52" y="71"/>
                    <a:pt x="62" y="85"/>
                  </a:cubicBezTo>
                  <a:cubicBezTo>
                    <a:pt x="71" y="95"/>
                    <a:pt x="83" y="98"/>
                    <a:pt x="95"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A0204"/>
                <a:ea typeface="宋体" panose="02010600030101010101" pitchFamily="2" charset="-122"/>
                <a:cs typeface="+mn-cs"/>
              </a:endParaRPr>
            </a:p>
          </p:txBody>
        </p:sp>
      </p:grpSp>
      <p:sp>
        <p:nvSpPr>
          <p:cNvPr id="9" name="Rectangle 1"/>
          <p:cNvSpPr/>
          <p:nvPr/>
        </p:nvSpPr>
        <p:spPr>
          <a:xfrm>
            <a:off x="0" y="0"/>
            <a:ext cx="12192000" cy="3273425"/>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9F9F9"/>
              </a:solidFill>
              <a:effectLst/>
              <a:uLnTx/>
              <a:uFillTx/>
              <a:latin typeface="Calibri"/>
              <a:ea typeface="+mn-ea"/>
              <a:cs typeface="+mn-cs"/>
            </a:endParaRPr>
          </a:p>
        </p:txBody>
      </p:sp>
      <p:sp>
        <p:nvSpPr>
          <p:cNvPr id="8198" name="Freeform 13"/>
          <p:cNvSpPr>
            <a:spLocks noEditPoints="1"/>
          </p:cNvSpPr>
          <p:nvPr/>
        </p:nvSpPr>
        <p:spPr bwMode="auto">
          <a:xfrm flipH="1">
            <a:off x="1816100" y="1327150"/>
            <a:ext cx="7627938" cy="1946275"/>
          </a:xfrm>
          <a:custGeom>
            <a:avLst/>
            <a:gdLst>
              <a:gd name="T0" fmla="*/ 2147483647 w 895"/>
              <a:gd name="T1" fmla="*/ 2147483647 h 228"/>
              <a:gd name="T2" fmla="*/ 2147483647 w 895"/>
              <a:gd name="T3" fmla="*/ 2147483647 h 228"/>
              <a:gd name="T4" fmla="*/ 2147483647 w 895"/>
              <a:gd name="T5" fmla="*/ 2147483647 h 228"/>
              <a:gd name="T6" fmla="*/ 2147483647 w 895"/>
              <a:gd name="T7" fmla="*/ 2147483647 h 228"/>
              <a:gd name="T8" fmla="*/ 2147483647 w 895"/>
              <a:gd name="T9" fmla="*/ 2147483647 h 228"/>
              <a:gd name="T10" fmla="*/ 2147483647 w 895"/>
              <a:gd name="T11" fmla="*/ 2147483647 h 228"/>
              <a:gd name="T12" fmla="*/ 2147483647 w 895"/>
              <a:gd name="T13" fmla="*/ 2147483647 h 228"/>
              <a:gd name="T14" fmla="*/ 2147483647 w 895"/>
              <a:gd name="T15" fmla="*/ 2147483647 h 228"/>
              <a:gd name="T16" fmla="*/ 2147483647 w 895"/>
              <a:gd name="T17" fmla="*/ 2147483647 h 228"/>
              <a:gd name="T18" fmla="*/ 2147483647 w 895"/>
              <a:gd name="T19" fmla="*/ 2147483647 h 228"/>
              <a:gd name="T20" fmla="*/ 2147483647 w 895"/>
              <a:gd name="T21" fmla="*/ 2147483647 h 228"/>
              <a:gd name="T22" fmla="*/ 2147483647 w 895"/>
              <a:gd name="T23" fmla="*/ 2147483647 h 228"/>
              <a:gd name="T24" fmla="*/ 2147483647 w 895"/>
              <a:gd name="T25" fmla="*/ 2147483647 h 228"/>
              <a:gd name="T26" fmla="*/ 2147483647 w 895"/>
              <a:gd name="T27" fmla="*/ 2147483647 h 228"/>
              <a:gd name="T28" fmla="*/ 2147483647 w 895"/>
              <a:gd name="T29" fmla="*/ 2147483647 h 228"/>
              <a:gd name="T30" fmla="*/ 2147483647 w 895"/>
              <a:gd name="T31" fmla="*/ 2147483647 h 228"/>
              <a:gd name="T32" fmla="*/ 2147483647 w 895"/>
              <a:gd name="T33" fmla="*/ 2147483647 h 228"/>
              <a:gd name="T34" fmla="*/ 2147483647 w 895"/>
              <a:gd name="T35" fmla="*/ 2147483647 h 228"/>
              <a:gd name="T36" fmla="*/ 2147483647 w 895"/>
              <a:gd name="T37" fmla="*/ 2147483647 h 228"/>
              <a:gd name="T38" fmla="*/ 2147483647 w 895"/>
              <a:gd name="T39" fmla="*/ 2147483647 h 228"/>
              <a:gd name="T40" fmla="*/ 2147483647 w 895"/>
              <a:gd name="T41" fmla="*/ 2147483647 h 228"/>
              <a:gd name="T42" fmla="*/ 2147483647 w 895"/>
              <a:gd name="T43" fmla="*/ 2147483647 h 228"/>
              <a:gd name="T44" fmla="*/ 2147483647 w 895"/>
              <a:gd name="T45" fmla="*/ 2147483647 h 228"/>
              <a:gd name="T46" fmla="*/ 2147483647 w 895"/>
              <a:gd name="T47" fmla="*/ 2147483647 h 228"/>
              <a:gd name="T48" fmla="*/ 2147483647 w 895"/>
              <a:gd name="T49" fmla="*/ 2147483647 h 228"/>
              <a:gd name="T50" fmla="*/ 2147483647 w 895"/>
              <a:gd name="T51" fmla="*/ 2147483647 h 228"/>
              <a:gd name="T52" fmla="*/ 2147483647 w 895"/>
              <a:gd name="T53" fmla="*/ 2147483647 h 228"/>
              <a:gd name="T54" fmla="*/ 2147483647 w 895"/>
              <a:gd name="T55" fmla="*/ 2147483647 h 228"/>
              <a:gd name="T56" fmla="*/ 2147483647 w 895"/>
              <a:gd name="T57" fmla="*/ 2147483647 h 228"/>
              <a:gd name="T58" fmla="*/ 2147483647 w 895"/>
              <a:gd name="T59" fmla="*/ 2147483647 h 228"/>
              <a:gd name="T60" fmla="*/ 2147483647 w 895"/>
              <a:gd name="T61" fmla="*/ 2147483647 h 228"/>
              <a:gd name="T62" fmla="*/ 2147483647 w 895"/>
              <a:gd name="T63" fmla="*/ 2147483647 h 228"/>
              <a:gd name="T64" fmla="*/ 2147483647 w 895"/>
              <a:gd name="T65" fmla="*/ 2147483647 h 228"/>
              <a:gd name="T66" fmla="*/ 2147483647 w 895"/>
              <a:gd name="T67" fmla="*/ 2147483647 h 228"/>
              <a:gd name="T68" fmla="*/ 2147483647 w 895"/>
              <a:gd name="T69" fmla="*/ 2147483647 h 228"/>
              <a:gd name="T70" fmla="*/ 2147483647 w 895"/>
              <a:gd name="T71" fmla="*/ 2147483647 h 228"/>
              <a:gd name="T72" fmla="*/ 2147483647 w 895"/>
              <a:gd name="T73" fmla="*/ 2147483647 h 228"/>
              <a:gd name="T74" fmla="*/ 2147483647 w 895"/>
              <a:gd name="T75" fmla="*/ 2147483647 h 228"/>
              <a:gd name="T76" fmla="*/ 2147483647 w 895"/>
              <a:gd name="T77" fmla="*/ 2147483647 h 228"/>
              <a:gd name="T78" fmla="*/ 2147483647 w 895"/>
              <a:gd name="T79" fmla="*/ 2147483647 h 228"/>
              <a:gd name="T80" fmla="*/ 2147483647 w 895"/>
              <a:gd name="T81" fmla="*/ 2147483647 h 228"/>
              <a:gd name="T82" fmla="*/ 2147483647 w 895"/>
              <a:gd name="T83" fmla="*/ 2147483647 h 228"/>
              <a:gd name="T84" fmla="*/ 2147483647 w 895"/>
              <a:gd name="T85" fmla="*/ 2147483647 h 228"/>
              <a:gd name="T86" fmla="*/ 2147483647 w 895"/>
              <a:gd name="T87" fmla="*/ 2147483647 h 228"/>
              <a:gd name="T88" fmla="*/ 2147483647 w 895"/>
              <a:gd name="T89" fmla="*/ 2147483647 h 228"/>
              <a:gd name="T90" fmla="*/ 2147483647 w 895"/>
              <a:gd name="T91" fmla="*/ 2147483647 h 228"/>
              <a:gd name="T92" fmla="*/ 2147483647 w 895"/>
              <a:gd name="T93" fmla="*/ 2147483647 h 228"/>
              <a:gd name="T94" fmla="*/ 2147483647 w 895"/>
              <a:gd name="T95" fmla="*/ 2147483647 h 228"/>
              <a:gd name="T96" fmla="*/ 2147483647 w 895"/>
              <a:gd name="T97" fmla="*/ 2147483647 h 228"/>
              <a:gd name="T98" fmla="*/ 2147483647 w 895"/>
              <a:gd name="T99" fmla="*/ 2147483647 h 228"/>
              <a:gd name="T100" fmla="*/ 2147483647 w 895"/>
              <a:gd name="T101" fmla="*/ 2147483647 h 228"/>
              <a:gd name="T102" fmla="*/ 2147483647 w 895"/>
              <a:gd name="T103" fmla="*/ 2147483647 h 228"/>
              <a:gd name="T104" fmla="*/ 2147483647 w 895"/>
              <a:gd name="T105" fmla="*/ 2147483647 h 228"/>
              <a:gd name="T106" fmla="*/ 2147483647 w 895"/>
              <a:gd name="T107" fmla="*/ 2147483647 h 228"/>
              <a:gd name="T108" fmla="*/ 2147483647 w 895"/>
              <a:gd name="T109" fmla="*/ 2147483647 h 228"/>
              <a:gd name="T110" fmla="*/ 2147483647 w 895"/>
              <a:gd name="T111" fmla="*/ 2147483647 h 228"/>
              <a:gd name="T112" fmla="*/ 2147483647 w 895"/>
              <a:gd name="T113" fmla="*/ 2147483647 h 228"/>
              <a:gd name="T114" fmla="*/ 2147483647 w 895"/>
              <a:gd name="T115" fmla="*/ 2147483647 h 228"/>
              <a:gd name="T116" fmla="*/ 2147483647 w 895"/>
              <a:gd name="T117" fmla="*/ 2147483647 h 228"/>
              <a:gd name="T118" fmla="*/ 2147483647 w 895"/>
              <a:gd name="T119" fmla="*/ 2147483647 h 228"/>
              <a:gd name="T120" fmla="*/ 2147483647 w 895"/>
              <a:gd name="T121" fmla="*/ 2147483647 h 228"/>
              <a:gd name="T122" fmla="*/ 2147483647 w 895"/>
              <a:gd name="T123" fmla="*/ 2147483647 h 22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895" h="228">
                <a:moveTo>
                  <a:pt x="868" y="189"/>
                </a:moveTo>
                <a:cubicBezTo>
                  <a:pt x="868" y="187"/>
                  <a:pt x="868" y="187"/>
                  <a:pt x="868" y="187"/>
                </a:cubicBezTo>
                <a:cubicBezTo>
                  <a:pt x="872" y="187"/>
                  <a:pt x="872" y="187"/>
                  <a:pt x="872" y="187"/>
                </a:cubicBezTo>
                <a:cubicBezTo>
                  <a:pt x="872" y="186"/>
                  <a:pt x="872" y="186"/>
                  <a:pt x="872" y="186"/>
                </a:cubicBezTo>
                <a:cubicBezTo>
                  <a:pt x="868" y="185"/>
                  <a:pt x="868" y="185"/>
                  <a:pt x="868" y="185"/>
                </a:cubicBezTo>
                <a:cubicBezTo>
                  <a:pt x="868" y="185"/>
                  <a:pt x="868" y="185"/>
                  <a:pt x="868" y="185"/>
                </a:cubicBezTo>
                <a:cubicBezTo>
                  <a:pt x="868" y="183"/>
                  <a:pt x="868" y="183"/>
                  <a:pt x="868" y="183"/>
                </a:cubicBezTo>
                <a:cubicBezTo>
                  <a:pt x="873" y="181"/>
                  <a:pt x="873" y="181"/>
                  <a:pt x="873" y="181"/>
                </a:cubicBezTo>
                <a:cubicBezTo>
                  <a:pt x="872" y="180"/>
                  <a:pt x="872" y="180"/>
                  <a:pt x="872" y="180"/>
                </a:cubicBezTo>
                <a:cubicBezTo>
                  <a:pt x="872" y="180"/>
                  <a:pt x="872" y="180"/>
                  <a:pt x="872" y="180"/>
                </a:cubicBezTo>
                <a:cubicBezTo>
                  <a:pt x="872" y="180"/>
                  <a:pt x="872" y="180"/>
                  <a:pt x="872" y="180"/>
                </a:cubicBezTo>
                <a:cubicBezTo>
                  <a:pt x="872" y="180"/>
                  <a:pt x="872" y="180"/>
                  <a:pt x="872" y="180"/>
                </a:cubicBezTo>
                <a:cubicBezTo>
                  <a:pt x="872" y="180"/>
                  <a:pt x="872" y="180"/>
                  <a:pt x="872" y="180"/>
                </a:cubicBezTo>
                <a:cubicBezTo>
                  <a:pt x="872" y="178"/>
                  <a:pt x="872" y="178"/>
                  <a:pt x="872" y="178"/>
                </a:cubicBezTo>
                <a:cubicBezTo>
                  <a:pt x="873" y="178"/>
                  <a:pt x="873" y="178"/>
                  <a:pt x="873" y="178"/>
                </a:cubicBezTo>
                <a:cubicBezTo>
                  <a:pt x="875" y="178"/>
                  <a:pt x="875" y="178"/>
                  <a:pt x="875" y="178"/>
                </a:cubicBezTo>
                <a:cubicBezTo>
                  <a:pt x="875" y="176"/>
                  <a:pt x="875" y="176"/>
                  <a:pt x="875" y="176"/>
                </a:cubicBezTo>
                <a:cubicBezTo>
                  <a:pt x="875" y="176"/>
                  <a:pt x="875" y="176"/>
                  <a:pt x="875" y="176"/>
                </a:cubicBezTo>
                <a:cubicBezTo>
                  <a:pt x="875" y="176"/>
                  <a:pt x="875" y="176"/>
                  <a:pt x="875" y="176"/>
                </a:cubicBezTo>
                <a:cubicBezTo>
                  <a:pt x="874" y="176"/>
                  <a:pt x="874" y="176"/>
                  <a:pt x="874" y="176"/>
                </a:cubicBezTo>
                <a:cubicBezTo>
                  <a:pt x="874" y="176"/>
                  <a:pt x="874" y="176"/>
                  <a:pt x="874" y="176"/>
                </a:cubicBezTo>
                <a:cubicBezTo>
                  <a:pt x="874" y="176"/>
                  <a:pt x="874" y="176"/>
                  <a:pt x="874" y="176"/>
                </a:cubicBezTo>
                <a:cubicBezTo>
                  <a:pt x="874" y="176"/>
                  <a:pt x="874" y="176"/>
                  <a:pt x="874" y="176"/>
                </a:cubicBezTo>
                <a:cubicBezTo>
                  <a:pt x="874" y="176"/>
                  <a:pt x="874" y="176"/>
                  <a:pt x="874" y="176"/>
                </a:cubicBezTo>
                <a:cubicBezTo>
                  <a:pt x="874" y="176"/>
                  <a:pt x="874" y="176"/>
                  <a:pt x="874" y="176"/>
                </a:cubicBezTo>
                <a:cubicBezTo>
                  <a:pt x="874" y="175"/>
                  <a:pt x="874" y="175"/>
                  <a:pt x="874" y="175"/>
                </a:cubicBezTo>
                <a:cubicBezTo>
                  <a:pt x="873" y="175"/>
                  <a:pt x="873" y="175"/>
                  <a:pt x="873" y="175"/>
                </a:cubicBezTo>
                <a:cubicBezTo>
                  <a:pt x="873" y="175"/>
                  <a:pt x="873" y="175"/>
                  <a:pt x="873" y="175"/>
                </a:cubicBezTo>
                <a:cubicBezTo>
                  <a:pt x="873" y="174"/>
                  <a:pt x="873" y="174"/>
                  <a:pt x="873" y="174"/>
                </a:cubicBezTo>
                <a:cubicBezTo>
                  <a:pt x="872" y="174"/>
                  <a:pt x="872" y="174"/>
                  <a:pt x="872" y="174"/>
                </a:cubicBezTo>
                <a:cubicBezTo>
                  <a:pt x="872" y="173"/>
                  <a:pt x="872" y="173"/>
                  <a:pt x="872" y="173"/>
                </a:cubicBezTo>
                <a:cubicBezTo>
                  <a:pt x="872" y="172"/>
                  <a:pt x="872" y="172"/>
                  <a:pt x="872" y="172"/>
                </a:cubicBezTo>
                <a:cubicBezTo>
                  <a:pt x="870" y="172"/>
                  <a:pt x="870" y="172"/>
                  <a:pt x="870" y="172"/>
                </a:cubicBezTo>
                <a:cubicBezTo>
                  <a:pt x="870" y="172"/>
                  <a:pt x="870" y="172"/>
                  <a:pt x="870" y="172"/>
                </a:cubicBezTo>
                <a:cubicBezTo>
                  <a:pt x="870" y="171"/>
                  <a:pt x="870" y="171"/>
                  <a:pt x="870" y="171"/>
                </a:cubicBezTo>
                <a:cubicBezTo>
                  <a:pt x="869" y="171"/>
                  <a:pt x="869" y="171"/>
                  <a:pt x="869" y="171"/>
                </a:cubicBezTo>
                <a:cubicBezTo>
                  <a:pt x="867" y="172"/>
                  <a:pt x="867" y="172"/>
                  <a:pt x="867" y="172"/>
                </a:cubicBezTo>
                <a:cubicBezTo>
                  <a:pt x="864" y="172"/>
                  <a:pt x="864" y="172"/>
                  <a:pt x="864" y="172"/>
                </a:cubicBezTo>
                <a:cubicBezTo>
                  <a:pt x="863" y="172"/>
                  <a:pt x="863" y="172"/>
                  <a:pt x="863" y="172"/>
                </a:cubicBezTo>
                <a:cubicBezTo>
                  <a:pt x="859" y="171"/>
                  <a:pt x="859" y="171"/>
                  <a:pt x="859" y="171"/>
                </a:cubicBezTo>
                <a:cubicBezTo>
                  <a:pt x="857" y="171"/>
                  <a:pt x="857" y="171"/>
                  <a:pt x="857" y="171"/>
                </a:cubicBezTo>
                <a:cubicBezTo>
                  <a:pt x="856" y="171"/>
                  <a:pt x="856" y="171"/>
                  <a:pt x="856" y="171"/>
                </a:cubicBezTo>
                <a:cubicBezTo>
                  <a:pt x="852" y="170"/>
                  <a:pt x="852" y="170"/>
                  <a:pt x="852" y="170"/>
                </a:cubicBezTo>
                <a:cubicBezTo>
                  <a:pt x="850" y="170"/>
                  <a:pt x="850" y="170"/>
                  <a:pt x="850" y="170"/>
                </a:cubicBezTo>
                <a:cubicBezTo>
                  <a:pt x="849" y="170"/>
                  <a:pt x="849" y="170"/>
                  <a:pt x="849" y="170"/>
                </a:cubicBezTo>
                <a:cubicBezTo>
                  <a:pt x="846" y="169"/>
                  <a:pt x="846" y="169"/>
                  <a:pt x="846" y="169"/>
                </a:cubicBezTo>
                <a:cubicBezTo>
                  <a:pt x="845" y="168"/>
                  <a:pt x="845" y="168"/>
                  <a:pt x="845" y="168"/>
                </a:cubicBezTo>
                <a:cubicBezTo>
                  <a:pt x="844" y="168"/>
                  <a:pt x="844" y="168"/>
                  <a:pt x="844" y="168"/>
                </a:cubicBezTo>
                <a:cubicBezTo>
                  <a:pt x="842" y="167"/>
                  <a:pt x="842" y="167"/>
                  <a:pt x="842" y="167"/>
                </a:cubicBezTo>
                <a:cubicBezTo>
                  <a:pt x="842" y="167"/>
                  <a:pt x="842" y="167"/>
                  <a:pt x="842" y="167"/>
                </a:cubicBezTo>
                <a:cubicBezTo>
                  <a:pt x="841" y="166"/>
                  <a:pt x="841" y="166"/>
                  <a:pt x="841" y="166"/>
                </a:cubicBezTo>
                <a:cubicBezTo>
                  <a:pt x="838" y="165"/>
                  <a:pt x="838" y="165"/>
                  <a:pt x="838" y="165"/>
                </a:cubicBezTo>
                <a:cubicBezTo>
                  <a:pt x="838" y="165"/>
                  <a:pt x="838" y="165"/>
                  <a:pt x="838" y="165"/>
                </a:cubicBezTo>
                <a:cubicBezTo>
                  <a:pt x="838" y="163"/>
                  <a:pt x="838" y="163"/>
                  <a:pt x="838" y="163"/>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1"/>
                  <a:pt x="837" y="161"/>
                  <a:pt x="837" y="161"/>
                </a:cubicBezTo>
                <a:cubicBezTo>
                  <a:pt x="837" y="161"/>
                  <a:pt x="837" y="161"/>
                  <a:pt x="837" y="161"/>
                </a:cubicBezTo>
                <a:cubicBezTo>
                  <a:pt x="836" y="161"/>
                  <a:pt x="836" y="161"/>
                  <a:pt x="836" y="161"/>
                </a:cubicBezTo>
                <a:cubicBezTo>
                  <a:pt x="836" y="161"/>
                  <a:pt x="836" y="161"/>
                  <a:pt x="836" y="161"/>
                </a:cubicBezTo>
                <a:cubicBezTo>
                  <a:pt x="836" y="161"/>
                  <a:pt x="836" y="161"/>
                  <a:pt x="836" y="161"/>
                </a:cubicBezTo>
                <a:cubicBezTo>
                  <a:pt x="836" y="161"/>
                  <a:pt x="836" y="161"/>
                  <a:pt x="836" y="161"/>
                </a:cubicBezTo>
                <a:cubicBezTo>
                  <a:pt x="836" y="161"/>
                  <a:pt x="836" y="161"/>
                  <a:pt x="836" y="161"/>
                </a:cubicBezTo>
                <a:cubicBezTo>
                  <a:pt x="836" y="161"/>
                  <a:pt x="836" y="161"/>
                  <a:pt x="836" y="161"/>
                </a:cubicBezTo>
                <a:cubicBezTo>
                  <a:pt x="836" y="161"/>
                  <a:pt x="836" y="161"/>
                  <a:pt x="836" y="161"/>
                </a:cubicBezTo>
                <a:cubicBezTo>
                  <a:pt x="836" y="161"/>
                  <a:pt x="836" y="161"/>
                  <a:pt x="836" y="161"/>
                </a:cubicBezTo>
                <a:cubicBezTo>
                  <a:pt x="836" y="161"/>
                  <a:pt x="836" y="161"/>
                  <a:pt x="836"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4" y="161"/>
                  <a:pt x="834" y="161"/>
                  <a:pt x="834" y="161"/>
                </a:cubicBezTo>
                <a:cubicBezTo>
                  <a:pt x="834" y="161"/>
                  <a:pt x="834" y="161"/>
                  <a:pt x="834" y="161"/>
                </a:cubicBezTo>
                <a:cubicBezTo>
                  <a:pt x="834" y="161"/>
                  <a:pt x="834" y="161"/>
                  <a:pt x="834" y="161"/>
                </a:cubicBezTo>
                <a:cubicBezTo>
                  <a:pt x="834" y="161"/>
                  <a:pt x="834" y="161"/>
                  <a:pt x="834" y="161"/>
                </a:cubicBezTo>
                <a:cubicBezTo>
                  <a:pt x="834" y="161"/>
                  <a:pt x="834" y="161"/>
                  <a:pt x="834" y="161"/>
                </a:cubicBezTo>
                <a:cubicBezTo>
                  <a:pt x="834" y="161"/>
                  <a:pt x="834" y="161"/>
                  <a:pt x="834" y="161"/>
                </a:cubicBezTo>
                <a:cubicBezTo>
                  <a:pt x="834" y="161"/>
                  <a:pt x="834" y="161"/>
                  <a:pt x="834" y="161"/>
                </a:cubicBezTo>
                <a:cubicBezTo>
                  <a:pt x="834" y="161"/>
                  <a:pt x="834" y="161"/>
                  <a:pt x="834" y="161"/>
                </a:cubicBezTo>
                <a:cubicBezTo>
                  <a:pt x="834" y="161"/>
                  <a:pt x="834" y="161"/>
                  <a:pt x="834" y="161"/>
                </a:cubicBezTo>
                <a:cubicBezTo>
                  <a:pt x="834" y="162"/>
                  <a:pt x="834" y="162"/>
                  <a:pt x="834"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2" y="163"/>
                  <a:pt x="832" y="163"/>
                  <a:pt x="832" y="163"/>
                </a:cubicBezTo>
                <a:cubicBezTo>
                  <a:pt x="833" y="165"/>
                  <a:pt x="833" y="165"/>
                  <a:pt x="833" y="165"/>
                </a:cubicBezTo>
                <a:cubicBezTo>
                  <a:pt x="831" y="166"/>
                  <a:pt x="831" y="166"/>
                  <a:pt x="831" y="166"/>
                </a:cubicBezTo>
                <a:cubicBezTo>
                  <a:pt x="830" y="166"/>
                  <a:pt x="830" y="166"/>
                  <a:pt x="830" y="166"/>
                </a:cubicBezTo>
                <a:cubicBezTo>
                  <a:pt x="828" y="167"/>
                  <a:pt x="828" y="167"/>
                  <a:pt x="828" y="167"/>
                </a:cubicBezTo>
                <a:cubicBezTo>
                  <a:pt x="826" y="168"/>
                  <a:pt x="826" y="168"/>
                  <a:pt x="826" y="168"/>
                </a:cubicBezTo>
                <a:cubicBezTo>
                  <a:pt x="825" y="169"/>
                  <a:pt x="825" y="169"/>
                  <a:pt x="825" y="169"/>
                </a:cubicBezTo>
                <a:cubicBezTo>
                  <a:pt x="823" y="169"/>
                  <a:pt x="823" y="169"/>
                  <a:pt x="823" y="169"/>
                </a:cubicBezTo>
                <a:cubicBezTo>
                  <a:pt x="820" y="170"/>
                  <a:pt x="820" y="170"/>
                  <a:pt x="820" y="170"/>
                </a:cubicBezTo>
                <a:cubicBezTo>
                  <a:pt x="819" y="170"/>
                  <a:pt x="819" y="170"/>
                  <a:pt x="819" y="170"/>
                </a:cubicBezTo>
                <a:cubicBezTo>
                  <a:pt x="817" y="171"/>
                  <a:pt x="817" y="171"/>
                  <a:pt x="817" y="171"/>
                </a:cubicBezTo>
                <a:cubicBezTo>
                  <a:pt x="814" y="172"/>
                  <a:pt x="814" y="172"/>
                  <a:pt x="814" y="172"/>
                </a:cubicBezTo>
                <a:cubicBezTo>
                  <a:pt x="813" y="172"/>
                  <a:pt x="813" y="172"/>
                  <a:pt x="813" y="172"/>
                </a:cubicBezTo>
                <a:cubicBezTo>
                  <a:pt x="810" y="172"/>
                  <a:pt x="810" y="172"/>
                  <a:pt x="810" y="172"/>
                </a:cubicBezTo>
                <a:cubicBezTo>
                  <a:pt x="806" y="172"/>
                  <a:pt x="806" y="172"/>
                  <a:pt x="806" y="172"/>
                </a:cubicBezTo>
                <a:cubicBezTo>
                  <a:pt x="805" y="172"/>
                  <a:pt x="805" y="172"/>
                  <a:pt x="805" y="172"/>
                </a:cubicBezTo>
                <a:cubicBezTo>
                  <a:pt x="802" y="172"/>
                  <a:pt x="802" y="172"/>
                  <a:pt x="802" y="172"/>
                </a:cubicBezTo>
                <a:cubicBezTo>
                  <a:pt x="800" y="172"/>
                  <a:pt x="800" y="172"/>
                  <a:pt x="800" y="172"/>
                </a:cubicBezTo>
                <a:cubicBezTo>
                  <a:pt x="799" y="172"/>
                  <a:pt x="799" y="172"/>
                  <a:pt x="799" y="172"/>
                </a:cubicBezTo>
                <a:cubicBezTo>
                  <a:pt x="799" y="173"/>
                  <a:pt x="799" y="173"/>
                  <a:pt x="799" y="173"/>
                </a:cubicBezTo>
                <a:cubicBezTo>
                  <a:pt x="799" y="173"/>
                  <a:pt x="799" y="173"/>
                  <a:pt x="799" y="173"/>
                </a:cubicBezTo>
                <a:cubicBezTo>
                  <a:pt x="798" y="173"/>
                  <a:pt x="798" y="173"/>
                  <a:pt x="798" y="173"/>
                </a:cubicBezTo>
                <a:cubicBezTo>
                  <a:pt x="798" y="174"/>
                  <a:pt x="798" y="174"/>
                  <a:pt x="798" y="174"/>
                </a:cubicBezTo>
                <a:cubicBezTo>
                  <a:pt x="798" y="175"/>
                  <a:pt x="798" y="175"/>
                  <a:pt x="798" y="175"/>
                </a:cubicBezTo>
                <a:cubicBezTo>
                  <a:pt x="798" y="175"/>
                  <a:pt x="798" y="175"/>
                  <a:pt x="798" y="175"/>
                </a:cubicBezTo>
                <a:cubicBezTo>
                  <a:pt x="798" y="175"/>
                  <a:pt x="798" y="175"/>
                  <a:pt x="798" y="175"/>
                </a:cubicBezTo>
                <a:cubicBezTo>
                  <a:pt x="798" y="176"/>
                  <a:pt x="798" y="176"/>
                  <a:pt x="798" y="176"/>
                </a:cubicBezTo>
                <a:cubicBezTo>
                  <a:pt x="798" y="176"/>
                  <a:pt x="798" y="176"/>
                  <a:pt x="798" y="176"/>
                </a:cubicBezTo>
                <a:cubicBezTo>
                  <a:pt x="798" y="176"/>
                  <a:pt x="798" y="176"/>
                  <a:pt x="798" y="176"/>
                </a:cubicBezTo>
                <a:cubicBezTo>
                  <a:pt x="798" y="177"/>
                  <a:pt x="798" y="177"/>
                  <a:pt x="798" y="177"/>
                </a:cubicBezTo>
                <a:cubicBezTo>
                  <a:pt x="798" y="177"/>
                  <a:pt x="798" y="177"/>
                  <a:pt x="798" y="177"/>
                </a:cubicBezTo>
                <a:cubicBezTo>
                  <a:pt x="798" y="177"/>
                  <a:pt x="798" y="177"/>
                  <a:pt x="798" y="177"/>
                </a:cubicBezTo>
                <a:cubicBezTo>
                  <a:pt x="798" y="177"/>
                  <a:pt x="798" y="177"/>
                  <a:pt x="798" y="177"/>
                </a:cubicBezTo>
                <a:cubicBezTo>
                  <a:pt x="798" y="177"/>
                  <a:pt x="798" y="177"/>
                  <a:pt x="798" y="177"/>
                </a:cubicBezTo>
                <a:cubicBezTo>
                  <a:pt x="798" y="179"/>
                  <a:pt x="798" y="179"/>
                  <a:pt x="798" y="179"/>
                </a:cubicBezTo>
                <a:cubicBezTo>
                  <a:pt x="800" y="179"/>
                  <a:pt x="800" y="179"/>
                  <a:pt x="800" y="179"/>
                </a:cubicBezTo>
                <a:cubicBezTo>
                  <a:pt x="800" y="179"/>
                  <a:pt x="800" y="179"/>
                  <a:pt x="800" y="179"/>
                </a:cubicBezTo>
                <a:cubicBezTo>
                  <a:pt x="800" y="179"/>
                  <a:pt x="800" y="179"/>
                  <a:pt x="800" y="179"/>
                </a:cubicBezTo>
                <a:cubicBezTo>
                  <a:pt x="800" y="179"/>
                  <a:pt x="800" y="179"/>
                  <a:pt x="800" y="179"/>
                </a:cubicBezTo>
                <a:cubicBezTo>
                  <a:pt x="800" y="180"/>
                  <a:pt x="800" y="180"/>
                  <a:pt x="800" y="180"/>
                </a:cubicBezTo>
                <a:cubicBezTo>
                  <a:pt x="800" y="180"/>
                  <a:pt x="800" y="180"/>
                  <a:pt x="800" y="180"/>
                </a:cubicBezTo>
                <a:cubicBezTo>
                  <a:pt x="800" y="180"/>
                  <a:pt x="800" y="180"/>
                  <a:pt x="800" y="180"/>
                </a:cubicBezTo>
                <a:cubicBezTo>
                  <a:pt x="800" y="180"/>
                  <a:pt x="800" y="180"/>
                  <a:pt x="800" y="180"/>
                </a:cubicBezTo>
                <a:cubicBezTo>
                  <a:pt x="800" y="180"/>
                  <a:pt x="800" y="180"/>
                  <a:pt x="800" y="180"/>
                </a:cubicBezTo>
                <a:cubicBezTo>
                  <a:pt x="800" y="180"/>
                  <a:pt x="800" y="180"/>
                  <a:pt x="800" y="180"/>
                </a:cubicBezTo>
                <a:cubicBezTo>
                  <a:pt x="800" y="181"/>
                  <a:pt x="800" y="181"/>
                  <a:pt x="800" y="181"/>
                </a:cubicBezTo>
                <a:cubicBezTo>
                  <a:pt x="800" y="181"/>
                  <a:pt x="800" y="181"/>
                  <a:pt x="800" y="181"/>
                </a:cubicBezTo>
                <a:cubicBezTo>
                  <a:pt x="800" y="181"/>
                  <a:pt x="800" y="181"/>
                  <a:pt x="800" y="181"/>
                </a:cubicBezTo>
                <a:cubicBezTo>
                  <a:pt x="799" y="181"/>
                  <a:pt x="799" y="181"/>
                  <a:pt x="799" y="181"/>
                </a:cubicBezTo>
                <a:cubicBezTo>
                  <a:pt x="804" y="184"/>
                  <a:pt x="804" y="184"/>
                  <a:pt x="804" y="184"/>
                </a:cubicBezTo>
                <a:cubicBezTo>
                  <a:pt x="804" y="185"/>
                  <a:pt x="804" y="185"/>
                  <a:pt x="804" y="185"/>
                </a:cubicBezTo>
                <a:cubicBezTo>
                  <a:pt x="804" y="185"/>
                  <a:pt x="804" y="185"/>
                  <a:pt x="804" y="185"/>
                </a:cubicBezTo>
                <a:cubicBezTo>
                  <a:pt x="801" y="185"/>
                  <a:pt x="801" y="185"/>
                  <a:pt x="801" y="185"/>
                </a:cubicBezTo>
                <a:cubicBezTo>
                  <a:pt x="801" y="186"/>
                  <a:pt x="801" y="186"/>
                  <a:pt x="801" y="186"/>
                </a:cubicBezTo>
                <a:cubicBezTo>
                  <a:pt x="796" y="188"/>
                  <a:pt x="796" y="188"/>
                  <a:pt x="796" y="188"/>
                </a:cubicBezTo>
                <a:cubicBezTo>
                  <a:pt x="795" y="188"/>
                  <a:pt x="795" y="188"/>
                  <a:pt x="795" y="188"/>
                </a:cubicBezTo>
                <a:cubicBezTo>
                  <a:pt x="795" y="188"/>
                  <a:pt x="795" y="188"/>
                  <a:pt x="795" y="188"/>
                </a:cubicBezTo>
                <a:cubicBezTo>
                  <a:pt x="795" y="188"/>
                  <a:pt x="795" y="188"/>
                  <a:pt x="795" y="188"/>
                </a:cubicBezTo>
                <a:cubicBezTo>
                  <a:pt x="794" y="188"/>
                  <a:pt x="794" y="188"/>
                  <a:pt x="794" y="188"/>
                </a:cubicBezTo>
                <a:cubicBezTo>
                  <a:pt x="794" y="188"/>
                  <a:pt x="794" y="188"/>
                  <a:pt x="794" y="188"/>
                </a:cubicBezTo>
                <a:cubicBezTo>
                  <a:pt x="791" y="189"/>
                  <a:pt x="791" y="189"/>
                  <a:pt x="791" y="189"/>
                </a:cubicBezTo>
                <a:cubicBezTo>
                  <a:pt x="783" y="189"/>
                  <a:pt x="783" y="189"/>
                  <a:pt x="783" y="189"/>
                </a:cubicBezTo>
                <a:cubicBezTo>
                  <a:pt x="783" y="189"/>
                  <a:pt x="783" y="189"/>
                  <a:pt x="783" y="189"/>
                </a:cubicBezTo>
                <a:cubicBezTo>
                  <a:pt x="783" y="177"/>
                  <a:pt x="783" y="177"/>
                  <a:pt x="783" y="177"/>
                </a:cubicBezTo>
                <a:cubicBezTo>
                  <a:pt x="780" y="173"/>
                  <a:pt x="780" y="173"/>
                  <a:pt x="780" y="173"/>
                </a:cubicBezTo>
                <a:cubicBezTo>
                  <a:pt x="780" y="161"/>
                  <a:pt x="780" y="161"/>
                  <a:pt x="780" y="161"/>
                </a:cubicBezTo>
                <a:cubicBezTo>
                  <a:pt x="777" y="158"/>
                  <a:pt x="777" y="158"/>
                  <a:pt x="777" y="158"/>
                </a:cubicBezTo>
                <a:cubicBezTo>
                  <a:pt x="777" y="149"/>
                  <a:pt x="777" y="149"/>
                  <a:pt x="777" y="149"/>
                </a:cubicBezTo>
                <a:cubicBezTo>
                  <a:pt x="772" y="145"/>
                  <a:pt x="772" y="145"/>
                  <a:pt x="772" y="145"/>
                </a:cubicBezTo>
                <a:cubicBezTo>
                  <a:pt x="772" y="145"/>
                  <a:pt x="772" y="145"/>
                  <a:pt x="772" y="145"/>
                </a:cubicBezTo>
                <a:cubicBezTo>
                  <a:pt x="772" y="145"/>
                  <a:pt x="772" y="145"/>
                  <a:pt x="772" y="145"/>
                </a:cubicBezTo>
                <a:cubicBezTo>
                  <a:pt x="772" y="143"/>
                  <a:pt x="772" y="143"/>
                  <a:pt x="772" y="143"/>
                </a:cubicBezTo>
                <a:cubicBezTo>
                  <a:pt x="765" y="150"/>
                  <a:pt x="765" y="150"/>
                  <a:pt x="765" y="150"/>
                </a:cubicBezTo>
                <a:cubicBezTo>
                  <a:pt x="765" y="152"/>
                  <a:pt x="765" y="152"/>
                  <a:pt x="765" y="152"/>
                </a:cubicBezTo>
                <a:cubicBezTo>
                  <a:pt x="765" y="154"/>
                  <a:pt x="765" y="154"/>
                  <a:pt x="765" y="154"/>
                </a:cubicBezTo>
                <a:cubicBezTo>
                  <a:pt x="765" y="154"/>
                  <a:pt x="765" y="154"/>
                  <a:pt x="765" y="154"/>
                </a:cubicBezTo>
                <a:cubicBezTo>
                  <a:pt x="765" y="155"/>
                  <a:pt x="765" y="155"/>
                  <a:pt x="765" y="155"/>
                </a:cubicBezTo>
                <a:cubicBezTo>
                  <a:pt x="765" y="158"/>
                  <a:pt x="765" y="158"/>
                  <a:pt x="765" y="158"/>
                </a:cubicBezTo>
                <a:cubicBezTo>
                  <a:pt x="765" y="158"/>
                  <a:pt x="765" y="158"/>
                  <a:pt x="765" y="158"/>
                </a:cubicBezTo>
                <a:cubicBezTo>
                  <a:pt x="765" y="154"/>
                  <a:pt x="765" y="154"/>
                  <a:pt x="765" y="154"/>
                </a:cubicBezTo>
                <a:cubicBezTo>
                  <a:pt x="765" y="155"/>
                  <a:pt x="765" y="155"/>
                  <a:pt x="765" y="155"/>
                </a:cubicBezTo>
                <a:cubicBezTo>
                  <a:pt x="765" y="158"/>
                  <a:pt x="765" y="158"/>
                  <a:pt x="765" y="158"/>
                </a:cubicBezTo>
                <a:cubicBezTo>
                  <a:pt x="765" y="158"/>
                  <a:pt x="765" y="158"/>
                  <a:pt x="765" y="158"/>
                </a:cubicBezTo>
                <a:cubicBezTo>
                  <a:pt x="760" y="163"/>
                  <a:pt x="760" y="163"/>
                  <a:pt x="760" y="163"/>
                </a:cubicBezTo>
                <a:cubicBezTo>
                  <a:pt x="760" y="171"/>
                  <a:pt x="760" y="171"/>
                  <a:pt x="760" y="171"/>
                </a:cubicBezTo>
                <a:cubicBezTo>
                  <a:pt x="756" y="175"/>
                  <a:pt x="756" y="175"/>
                  <a:pt x="756" y="175"/>
                </a:cubicBezTo>
                <a:cubicBezTo>
                  <a:pt x="756" y="132"/>
                  <a:pt x="756" y="132"/>
                  <a:pt x="756" y="132"/>
                </a:cubicBezTo>
                <a:cubicBezTo>
                  <a:pt x="748" y="132"/>
                  <a:pt x="748" y="132"/>
                  <a:pt x="748" y="132"/>
                </a:cubicBezTo>
                <a:cubicBezTo>
                  <a:pt x="748" y="132"/>
                  <a:pt x="748" y="132"/>
                  <a:pt x="748" y="132"/>
                </a:cubicBezTo>
                <a:cubicBezTo>
                  <a:pt x="741" y="132"/>
                  <a:pt x="741" y="132"/>
                  <a:pt x="741" y="132"/>
                </a:cubicBezTo>
                <a:cubicBezTo>
                  <a:pt x="741" y="133"/>
                  <a:pt x="741" y="133"/>
                  <a:pt x="741" y="133"/>
                </a:cubicBezTo>
                <a:cubicBezTo>
                  <a:pt x="735" y="133"/>
                  <a:pt x="735" y="133"/>
                  <a:pt x="735" y="133"/>
                </a:cubicBezTo>
                <a:cubicBezTo>
                  <a:pt x="734" y="137"/>
                  <a:pt x="734" y="137"/>
                  <a:pt x="734" y="137"/>
                </a:cubicBezTo>
                <a:cubicBezTo>
                  <a:pt x="734" y="137"/>
                  <a:pt x="734" y="137"/>
                  <a:pt x="734" y="137"/>
                </a:cubicBezTo>
                <a:cubicBezTo>
                  <a:pt x="734" y="137"/>
                  <a:pt x="734" y="137"/>
                  <a:pt x="734" y="137"/>
                </a:cubicBezTo>
                <a:cubicBezTo>
                  <a:pt x="734" y="189"/>
                  <a:pt x="734" y="189"/>
                  <a:pt x="734" y="189"/>
                </a:cubicBezTo>
                <a:cubicBezTo>
                  <a:pt x="715" y="189"/>
                  <a:pt x="715" y="189"/>
                  <a:pt x="715" y="189"/>
                </a:cubicBezTo>
                <a:cubicBezTo>
                  <a:pt x="715" y="136"/>
                  <a:pt x="715" y="136"/>
                  <a:pt x="715" y="136"/>
                </a:cubicBezTo>
                <a:cubicBezTo>
                  <a:pt x="714" y="131"/>
                  <a:pt x="714" y="131"/>
                  <a:pt x="714" y="131"/>
                </a:cubicBezTo>
                <a:cubicBezTo>
                  <a:pt x="714" y="130"/>
                  <a:pt x="714" y="130"/>
                  <a:pt x="714" y="130"/>
                </a:cubicBezTo>
                <a:cubicBezTo>
                  <a:pt x="714" y="130"/>
                  <a:pt x="714" y="130"/>
                  <a:pt x="714" y="130"/>
                </a:cubicBezTo>
                <a:cubicBezTo>
                  <a:pt x="714" y="129"/>
                  <a:pt x="714" y="129"/>
                  <a:pt x="714" y="129"/>
                </a:cubicBezTo>
                <a:cubicBezTo>
                  <a:pt x="713" y="129"/>
                  <a:pt x="713" y="129"/>
                  <a:pt x="713" y="129"/>
                </a:cubicBezTo>
                <a:cubicBezTo>
                  <a:pt x="712" y="129"/>
                  <a:pt x="712" y="129"/>
                  <a:pt x="712" y="129"/>
                </a:cubicBezTo>
                <a:cubicBezTo>
                  <a:pt x="711" y="130"/>
                  <a:pt x="711" y="130"/>
                  <a:pt x="711" y="130"/>
                </a:cubicBezTo>
                <a:cubicBezTo>
                  <a:pt x="708" y="130"/>
                  <a:pt x="708" y="130"/>
                  <a:pt x="708" y="130"/>
                </a:cubicBezTo>
                <a:cubicBezTo>
                  <a:pt x="708" y="130"/>
                  <a:pt x="708" y="130"/>
                  <a:pt x="708" y="130"/>
                </a:cubicBezTo>
                <a:cubicBezTo>
                  <a:pt x="699" y="130"/>
                  <a:pt x="699" y="130"/>
                  <a:pt x="699" y="130"/>
                </a:cubicBezTo>
                <a:cubicBezTo>
                  <a:pt x="699" y="130"/>
                  <a:pt x="699" y="130"/>
                  <a:pt x="699" y="130"/>
                </a:cubicBezTo>
                <a:cubicBezTo>
                  <a:pt x="692" y="130"/>
                  <a:pt x="692" y="130"/>
                  <a:pt x="692" y="130"/>
                </a:cubicBezTo>
                <a:cubicBezTo>
                  <a:pt x="691" y="186"/>
                  <a:pt x="691" y="186"/>
                  <a:pt x="691" y="186"/>
                </a:cubicBezTo>
                <a:cubicBezTo>
                  <a:pt x="691" y="186"/>
                  <a:pt x="691" y="186"/>
                  <a:pt x="691" y="186"/>
                </a:cubicBezTo>
                <a:cubicBezTo>
                  <a:pt x="690" y="186"/>
                  <a:pt x="690" y="186"/>
                  <a:pt x="690" y="186"/>
                </a:cubicBezTo>
                <a:cubicBezTo>
                  <a:pt x="688" y="186"/>
                  <a:pt x="688" y="186"/>
                  <a:pt x="688" y="186"/>
                </a:cubicBezTo>
                <a:cubicBezTo>
                  <a:pt x="688" y="179"/>
                  <a:pt x="688" y="179"/>
                  <a:pt x="688" y="179"/>
                </a:cubicBezTo>
                <a:cubicBezTo>
                  <a:pt x="688" y="158"/>
                  <a:pt x="688" y="158"/>
                  <a:pt x="688" y="158"/>
                </a:cubicBezTo>
                <a:cubicBezTo>
                  <a:pt x="688" y="156"/>
                  <a:pt x="688" y="156"/>
                  <a:pt x="688" y="156"/>
                </a:cubicBezTo>
                <a:cubicBezTo>
                  <a:pt x="667" y="156"/>
                  <a:pt x="667" y="156"/>
                  <a:pt x="667" y="156"/>
                </a:cubicBezTo>
                <a:cubicBezTo>
                  <a:pt x="666" y="157"/>
                  <a:pt x="666" y="157"/>
                  <a:pt x="666" y="157"/>
                </a:cubicBezTo>
                <a:cubicBezTo>
                  <a:pt x="666" y="158"/>
                  <a:pt x="666" y="158"/>
                  <a:pt x="666" y="158"/>
                </a:cubicBezTo>
                <a:cubicBezTo>
                  <a:pt x="661" y="158"/>
                  <a:pt x="661" y="158"/>
                  <a:pt x="661" y="158"/>
                </a:cubicBezTo>
                <a:cubicBezTo>
                  <a:pt x="661" y="157"/>
                  <a:pt x="661" y="157"/>
                  <a:pt x="661" y="157"/>
                </a:cubicBezTo>
                <a:cubicBezTo>
                  <a:pt x="659" y="157"/>
                  <a:pt x="659" y="157"/>
                  <a:pt x="659" y="157"/>
                </a:cubicBezTo>
                <a:cubicBezTo>
                  <a:pt x="659" y="158"/>
                  <a:pt x="659" y="158"/>
                  <a:pt x="659" y="158"/>
                </a:cubicBezTo>
                <a:cubicBezTo>
                  <a:pt x="659" y="158"/>
                  <a:pt x="659" y="158"/>
                  <a:pt x="659" y="158"/>
                </a:cubicBezTo>
                <a:cubicBezTo>
                  <a:pt x="658" y="158"/>
                  <a:pt x="658" y="158"/>
                  <a:pt x="658" y="158"/>
                </a:cubicBezTo>
                <a:cubicBezTo>
                  <a:pt x="658" y="156"/>
                  <a:pt x="658" y="156"/>
                  <a:pt x="658" y="156"/>
                </a:cubicBezTo>
                <a:cubicBezTo>
                  <a:pt x="658" y="156"/>
                  <a:pt x="658" y="156"/>
                  <a:pt x="658" y="156"/>
                </a:cubicBezTo>
                <a:cubicBezTo>
                  <a:pt x="658" y="155"/>
                  <a:pt x="658" y="155"/>
                  <a:pt x="658" y="155"/>
                </a:cubicBezTo>
                <a:cubicBezTo>
                  <a:pt x="656" y="155"/>
                  <a:pt x="656" y="155"/>
                  <a:pt x="656" y="155"/>
                </a:cubicBezTo>
                <a:cubicBezTo>
                  <a:pt x="656" y="155"/>
                  <a:pt x="656" y="155"/>
                  <a:pt x="656" y="155"/>
                </a:cubicBezTo>
                <a:cubicBezTo>
                  <a:pt x="656" y="156"/>
                  <a:pt x="656" y="156"/>
                  <a:pt x="656" y="156"/>
                </a:cubicBezTo>
                <a:cubicBezTo>
                  <a:pt x="656" y="156"/>
                  <a:pt x="656" y="156"/>
                  <a:pt x="656" y="156"/>
                </a:cubicBezTo>
                <a:cubicBezTo>
                  <a:pt x="656" y="156"/>
                  <a:pt x="656" y="156"/>
                  <a:pt x="656" y="156"/>
                </a:cubicBezTo>
                <a:cubicBezTo>
                  <a:pt x="656" y="158"/>
                  <a:pt x="656" y="158"/>
                  <a:pt x="656" y="158"/>
                </a:cubicBezTo>
                <a:cubicBezTo>
                  <a:pt x="652" y="158"/>
                  <a:pt x="652" y="158"/>
                  <a:pt x="652" y="158"/>
                </a:cubicBezTo>
                <a:cubicBezTo>
                  <a:pt x="650" y="158"/>
                  <a:pt x="650" y="158"/>
                  <a:pt x="650" y="158"/>
                </a:cubicBezTo>
                <a:cubicBezTo>
                  <a:pt x="649" y="158"/>
                  <a:pt x="649" y="158"/>
                  <a:pt x="649" y="158"/>
                </a:cubicBezTo>
                <a:cubicBezTo>
                  <a:pt x="649" y="157"/>
                  <a:pt x="649" y="157"/>
                  <a:pt x="649" y="157"/>
                </a:cubicBezTo>
                <a:cubicBezTo>
                  <a:pt x="649" y="157"/>
                  <a:pt x="649" y="157"/>
                  <a:pt x="649" y="157"/>
                </a:cubicBezTo>
                <a:cubicBezTo>
                  <a:pt x="648" y="156"/>
                  <a:pt x="648" y="156"/>
                  <a:pt x="648" y="156"/>
                </a:cubicBezTo>
                <a:cubicBezTo>
                  <a:pt x="648" y="155"/>
                  <a:pt x="648" y="155"/>
                  <a:pt x="648" y="155"/>
                </a:cubicBezTo>
                <a:cubicBezTo>
                  <a:pt x="647" y="154"/>
                  <a:pt x="647" y="154"/>
                  <a:pt x="647" y="154"/>
                </a:cubicBezTo>
                <a:cubicBezTo>
                  <a:pt x="646" y="154"/>
                  <a:pt x="646" y="154"/>
                  <a:pt x="646" y="154"/>
                </a:cubicBezTo>
                <a:cubicBezTo>
                  <a:pt x="645" y="154"/>
                  <a:pt x="645" y="154"/>
                  <a:pt x="645" y="154"/>
                </a:cubicBezTo>
                <a:cubicBezTo>
                  <a:pt x="645" y="154"/>
                  <a:pt x="645" y="154"/>
                  <a:pt x="645" y="154"/>
                </a:cubicBezTo>
                <a:cubicBezTo>
                  <a:pt x="645" y="154"/>
                  <a:pt x="645" y="154"/>
                  <a:pt x="645" y="154"/>
                </a:cubicBezTo>
                <a:cubicBezTo>
                  <a:pt x="645" y="154"/>
                  <a:pt x="645" y="154"/>
                  <a:pt x="645" y="154"/>
                </a:cubicBezTo>
                <a:cubicBezTo>
                  <a:pt x="644" y="154"/>
                  <a:pt x="644" y="154"/>
                  <a:pt x="644" y="154"/>
                </a:cubicBezTo>
                <a:cubicBezTo>
                  <a:pt x="643" y="154"/>
                  <a:pt x="643" y="154"/>
                  <a:pt x="643" y="154"/>
                </a:cubicBezTo>
                <a:cubicBezTo>
                  <a:pt x="643" y="154"/>
                  <a:pt x="643" y="154"/>
                  <a:pt x="643" y="154"/>
                </a:cubicBezTo>
                <a:cubicBezTo>
                  <a:pt x="643" y="154"/>
                  <a:pt x="643" y="154"/>
                  <a:pt x="643" y="154"/>
                </a:cubicBezTo>
                <a:cubicBezTo>
                  <a:pt x="643" y="154"/>
                  <a:pt x="643" y="154"/>
                  <a:pt x="643" y="154"/>
                </a:cubicBezTo>
                <a:cubicBezTo>
                  <a:pt x="642" y="154"/>
                  <a:pt x="642" y="154"/>
                  <a:pt x="642" y="154"/>
                </a:cubicBezTo>
                <a:cubicBezTo>
                  <a:pt x="641" y="155"/>
                  <a:pt x="641" y="155"/>
                  <a:pt x="641" y="155"/>
                </a:cubicBezTo>
                <a:cubicBezTo>
                  <a:pt x="640" y="156"/>
                  <a:pt x="640" y="156"/>
                  <a:pt x="640" y="156"/>
                </a:cubicBezTo>
                <a:cubicBezTo>
                  <a:pt x="640" y="156"/>
                  <a:pt x="640" y="156"/>
                  <a:pt x="640" y="156"/>
                </a:cubicBezTo>
                <a:cubicBezTo>
                  <a:pt x="640" y="157"/>
                  <a:pt x="640" y="157"/>
                  <a:pt x="640" y="157"/>
                </a:cubicBezTo>
                <a:cubicBezTo>
                  <a:pt x="639" y="157"/>
                  <a:pt x="639" y="157"/>
                  <a:pt x="639" y="157"/>
                </a:cubicBezTo>
                <a:cubicBezTo>
                  <a:pt x="639" y="158"/>
                  <a:pt x="639" y="158"/>
                  <a:pt x="639" y="158"/>
                </a:cubicBezTo>
                <a:cubicBezTo>
                  <a:pt x="635" y="158"/>
                  <a:pt x="635" y="158"/>
                  <a:pt x="635" y="158"/>
                </a:cubicBezTo>
                <a:cubicBezTo>
                  <a:pt x="635" y="155"/>
                  <a:pt x="635" y="155"/>
                  <a:pt x="635" y="155"/>
                </a:cubicBezTo>
                <a:cubicBezTo>
                  <a:pt x="634" y="152"/>
                  <a:pt x="634" y="152"/>
                  <a:pt x="634" y="152"/>
                </a:cubicBezTo>
                <a:cubicBezTo>
                  <a:pt x="620" y="152"/>
                  <a:pt x="620" y="152"/>
                  <a:pt x="620" y="152"/>
                </a:cubicBezTo>
                <a:cubicBezTo>
                  <a:pt x="620" y="157"/>
                  <a:pt x="620" y="157"/>
                  <a:pt x="620" y="157"/>
                </a:cubicBezTo>
                <a:cubicBezTo>
                  <a:pt x="620" y="158"/>
                  <a:pt x="620" y="158"/>
                  <a:pt x="620" y="158"/>
                </a:cubicBezTo>
                <a:cubicBezTo>
                  <a:pt x="619" y="158"/>
                  <a:pt x="619" y="158"/>
                  <a:pt x="619" y="158"/>
                </a:cubicBezTo>
                <a:cubicBezTo>
                  <a:pt x="619" y="186"/>
                  <a:pt x="619" y="186"/>
                  <a:pt x="619" y="186"/>
                </a:cubicBezTo>
                <a:cubicBezTo>
                  <a:pt x="617" y="187"/>
                  <a:pt x="617" y="187"/>
                  <a:pt x="617" y="187"/>
                </a:cubicBezTo>
                <a:cubicBezTo>
                  <a:pt x="617" y="183"/>
                  <a:pt x="617" y="183"/>
                  <a:pt x="617" y="183"/>
                </a:cubicBezTo>
                <a:cubicBezTo>
                  <a:pt x="613" y="183"/>
                  <a:pt x="613" y="183"/>
                  <a:pt x="613" y="183"/>
                </a:cubicBezTo>
                <a:cubicBezTo>
                  <a:pt x="612" y="183"/>
                  <a:pt x="612" y="183"/>
                  <a:pt x="612" y="183"/>
                </a:cubicBezTo>
                <a:cubicBezTo>
                  <a:pt x="612" y="186"/>
                  <a:pt x="612" y="186"/>
                  <a:pt x="612" y="186"/>
                </a:cubicBezTo>
                <a:cubicBezTo>
                  <a:pt x="606" y="186"/>
                  <a:pt x="606" y="186"/>
                  <a:pt x="606" y="186"/>
                </a:cubicBezTo>
                <a:cubicBezTo>
                  <a:pt x="606" y="186"/>
                  <a:pt x="606" y="186"/>
                  <a:pt x="606" y="186"/>
                </a:cubicBezTo>
                <a:cubicBezTo>
                  <a:pt x="606" y="189"/>
                  <a:pt x="606" y="189"/>
                  <a:pt x="606" y="189"/>
                </a:cubicBezTo>
                <a:cubicBezTo>
                  <a:pt x="605" y="189"/>
                  <a:pt x="605" y="189"/>
                  <a:pt x="605" y="189"/>
                </a:cubicBezTo>
                <a:cubicBezTo>
                  <a:pt x="605" y="175"/>
                  <a:pt x="605" y="175"/>
                  <a:pt x="605" y="175"/>
                </a:cubicBezTo>
                <a:cubicBezTo>
                  <a:pt x="604" y="175"/>
                  <a:pt x="604" y="175"/>
                  <a:pt x="604" y="175"/>
                </a:cubicBezTo>
                <a:cubicBezTo>
                  <a:pt x="619" y="158"/>
                  <a:pt x="619" y="158"/>
                  <a:pt x="619" y="158"/>
                </a:cubicBezTo>
                <a:cubicBezTo>
                  <a:pt x="615" y="158"/>
                  <a:pt x="615" y="158"/>
                  <a:pt x="615" y="158"/>
                </a:cubicBezTo>
                <a:cubicBezTo>
                  <a:pt x="615" y="156"/>
                  <a:pt x="615" y="156"/>
                  <a:pt x="615" y="156"/>
                </a:cubicBezTo>
                <a:cubicBezTo>
                  <a:pt x="613" y="157"/>
                  <a:pt x="613" y="157"/>
                  <a:pt x="613" y="157"/>
                </a:cubicBezTo>
                <a:cubicBezTo>
                  <a:pt x="611" y="156"/>
                  <a:pt x="611" y="156"/>
                  <a:pt x="611" y="156"/>
                </a:cubicBezTo>
                <a:cubicBezTo>
                  <a:pt x="611" y="158"/>
                  <a:pt x="611" y="158"/>
                  <a:pt x="611" y="158"/>
                </a:cubicBezTo>
                <a:cubicBezTo>
                  <a:pt x="611" y="158"/>
                  <a:pt x="611" y="158"/>
                  <a:pt x="611" y="158"/>
                </a:cubicBezTo>
                <a:cubicBezTo>
                  <a:pt x="606" y="158"/>
                  <a:pt x="606" y="158"/>
                  <a:pt x="606" y="158"/>
                </a:cubicBezTo>
                <a:cubicBezTo>
                  <a:pt x="606" y="158"/>
                  <a:pt x="606" y="158"/>
                  <a:pt x="606" y="158"/>
                </a:cubicBezTo>
                <a:cubicBezTo>
                  <a:pt x="603" y="158"/>
                  <a:pt x="603" y="158"/>
                  <a:pt x="603" y="158"/>
                </a:cubicBezTo>
                <a:cubicBezTo>
                  <a:pt x="603" y="151"/>
                  <a:pt x="603" y="151"/>
                  <a:pt x="603" y="151"/>
                </a:cubicBezTo>
                <a:cubicBezTo>
                  <a:pt x="597" y="151"/>
                  <a:pt x="597" y="151"/>
                  <a:pt x="597" y="151"/>
                </a:cubicBezTo>
                <a:cubicBezTo>
                  <a:pt x="597" y="153"/>
                  <a:pt x="597" y="153"/>
                  <a:pt x="597" y="153"/>
                </a:cubicBezTo>
                <a:cubicBezTo>
                  <a:pt x="597" y="155"/>
                  <a:pt x="597" y="155"/>
                  <a:pt x="597" y="155"/>
                </a:cubicBezTo>
                <a:cubicBezTo>
                  <a:pt x="586" y="155"/>
                  <a:pt x="586" y="155"/>
                  <a:pt x="586" y="155"/>
                </a:cubicBezTo>
                <a:cubicBezTo>
                  <a:pt x="586" y="155"/>
                  <a:pt x="586" y="155"/>
                  <a:pt x="586" y="155"/>
                </a:cubicBezTo>
                <a:cubicBezTo>
                  <a:pt x="586" y="155"/>
                  <a:pt x="586" y="155"/>
                  <a:pt x="586" y="155"/>
                </a:cubicBezTo>
                <a:cubicBezTo>
                  <a:pt x="575" y="155"/>
                  <a:pt x="575" y="155"/>
                  <a:pt x="575" y="155"/>
                </a:cubicBezTo>
                <a:cubicBezTo>
                  <a:pt x="575" y="153"/>
                  <a:pt x="575" y="153"/>
                  <a:pt x="575" y="153"/>
                </a:cubicBezTo>
                <a:cubicBezTo>
                  <a:pt x="574" y="151"/>
                  <a:pt x="574" y="151"/>
                  <a:pt x="574" y="151"/>
                </a:cubicBezTo>
                <a:cubicBezTo>
                  <a:pt x="568" y="151"/>
                  <a:pt x="568" y="151"/>
                  <a:pt x="568" y="151"/>
                </a:cubicBezTo>
                <a:cubicBezTo>
                  <a:pt x="568" y="157"/>
                  <a:pt x="568" y="157"/>
                  <a:pt x="568" y="157"/>
                </a:cubicBezTo>
                <a:cubicBezTo>
                  <a:pt x="565" y="157"/>
                  <a:pt x="565" y="157"/>
                  <a:pt x="565" y="157"/>
                </a:cubicBezTo>
                <a:cubicBezTo>
                  <a:pt x="565" y="158"/>
                  <a:pt x="565" y="158"/>
                  <a:pt x="565" y="158"/>
                </a:cubicBezTo>
                <a:cubicBezTo>
                  <a:pt x="561" y="158"/>
                  <a:pt x="561" y="158"/>
                  <a:pt x="561" y="158"/>
                </a:cubicBezTo>
                <a:cubicBezTo>
                  <a:pt x="561" y="158"/>
                  <a:pt x="561" y="158"/>
                  <a:pt x="561" y="158"/>
                </a:cubicBezTo>
                <a:cubicBezTo>
                  <a:pt x="560" y="156"/>
                  <a:pt x="560" y="156"/>
                  <a:pt x="560" y="156"/>
                </a:cubicBezTo>
                <a:cubicBezTo>
                  <a:pt x="559" y="157"/>
                  <a:pt x="559" y="157"/>
                  <a:pt x="559" y="157"/>
                </a:cubicBezTo>
                <a:cubicBezTo>
                  <a:pt x="557" y="156"/>
                  <a:pt x="557" y="156"/>
                  <a:pt x="557" y="156"/>
                </a:cubicBezTo>
                <a:cubicBezTo>
                  <a:pt x="557" y="158"/>
                  <a:pt x="557" y="158"/>
                  <a:pt x="557" y="158"/>
                </a:cubicBezTo>
                <a:cubicBezTo>
                  <a:pt x="553" y="158"/>
                  <a:pt x="553" y="158"/>
                  <a:pt x="553" y="158"/>
                </a:cubicBezTo>
                <a:cubicBezTo>
                  <a:pt x="559" y="166"/>
                  <a:pt x="559" y="166"/>
                  <a:pt x="559" y="166"/>
                </a:cubicBezTo>
                <a:cubicBezTo>
                  <a:pt x="559" y="169"/>
                  <a:pt x="559" y="169"/>
                  <a:pt x="559" y="169"/>
                </a:cubicBezTo>
                <a:cubicBezTo>
                  <a:pt x="552" y="173"/>
                  <a:pt x="552" y="173"/>
                  <a:pt x="552" y="173"/>
                </a:cubicBezTo>
                <a:cubicBezTo>
                  <a:pt x="552" y="173"/>
                  <a:pt x="552" y="173"/>
                  <a:pt x="552" y="173"/>
                </a:cubicBezTo>
                <a:cubicBezTo>
                  <a:pt x="549" y="173"/>
                  <a:pt x="549" y="173"/>
                  <a:pt x="549" y="173"/>
                </a:cubicBezTo>
                <a:cubicBezTo>
                  <a:pt x="549" y="173"/>
                  <a:pt x="549" y="173"/>
                  <a:pt x="549" y="173"/>
                </a:cubicBezTo>
                <a:cubicBezTo>
                  <a:pt x="548" y="171"/>
                  <a:pt x="548" y="171"/>
                  <a:pt x="548" y="171"/>
                </a:cubicBezTo>
                <a:cubicBezTo>
                  <a:pt x="539" y="171"/>
                  <a:pt x="539" y="171"/>
                  <a:pt x="539" y="171"/>
                </a:cubicBezTo>
                <a:cubicBezTo>
                  <a:pt x="539" y="162"/>
                  <a:pt x="539" y="162"/>
                  <a:pt x="539" y="162"/>
                </a:cubicBezTo>
                <a:cubicBezTo>
                  <a:pt x="538" y="106"/>
                  <a:pt x="538" y="106"/>
                  <a:pt x="538" y="106"/>
                </a:cubicBezTo>
                <a:cubicBezTo>
                  <a:pt x="538" y="106"/>
                  <a:pt x="538" y="106"/>
                  <a:pt x="538" y="106"/>
                </a:cubicBezTo>
                <a:cubicBezTo>
                  <a:pt x="538" y="84"/>
                  <a:pt x="538" y="84"/>
                  <a:pt x="538" y="84"/>
                </a:cubicBezTo>
                <a:cubicBezTo>
                  <a:pt x="537" y="84"/>
                  <a:pt x="537" y="84"/>
                  <a:pt x="537" y="84"/>
                </a:cubicBezTo>
                <a:cubicBezTo>
                  <a:pt x="537" y="55"/>
                  <a:pt x="537" y="55"/>
                  <a:pt x="537" y="55"/>
                </a:cubicBezTo>
                <a:cubicBezTo>
                  <a:pt x="528" y="52"/>
                  <a:pt x="528" y="52"/>
                  <a:pt x="528" y="52"/>
                </a:cubicBezTo>
                <a:cubicBezTo>
                  <a:pt x="526" y="53"/>
                  <a:pt x="526" y="53"/>
                  <a:pt x="526" y="53"/>
                </a:cubicBezTo>
                <a:cubicBezTo>
                  <a:pt x="525" y="52"/>
                  <a:pt x="525" y="52"/>
                  <a:pt x="525" y="52"/>
                </a:cubicBezTo>
                <a:cubicBezTo>
                  <a:pt x="514" y="55"/>
                  <a:pt x="514" y="55"/>
                  <a:pt x="514" y="55"/>
                </a:cubicBezTo>
                <a:cubicBezTo>
                  <a:pt x="514" y="56"/>
                  <a:pt x="514" y="56"/>
                  <a:pt x="514" y="56"/>
                </a:cubicBezTo>
                <a:cubicBezTo>
                  <a:pt x="514" y="56"/>
                  <a:pt x="514" y="56"/>
                  <a:pt x="514" y="56"/>
                </a:cubicBezTo>
                <a:cubicBezTo>
                  <a:pt x="514" y="86"/>
                  <a:pt x="514" y="86"/>
                  <a:pt x="514" y="86"/>
                </a:cubicBezTo>
                <a:cubicBezTo>
                  <a:pt x="514" y="86"/>
                  <a:pt x="514" y="86"/>
                  <a:pt x="514" y="86"/>
                </a:cubicBezTo>
                <a:cubicBezTo>
                  <a:pt x="514" y="105"/>
                  <a:pt x="514" y="105"/>
                  <a:pt x="514" y="105"/>
                </a:cubicBezTo>
                <a:cubicBezTo>
                  <a:pt x="501" y="105"/>
                  <a:pt x="501" y="105"/>
                  <a:pt x="501" y="105"/>
                </a:cubicBezTo>
                <a:cubicBezTo>
                  <a:pt x="500" y="84"/>
                  <a:pt x="500" y="84"/>
                  <a:pt x="500" y="84"/>
                </a:cubicBezTo>
                <a:cubicBezTo>
                  <a:pt x="500" y="84"/>
                  <a:pt x="500" y="84"/>
                  <a:pt x="500" y="84"/>
                </a:cubicBezTo>
                <a:cubicBezTo>
                  <a:pt x="500" y="55"/>
                  <a:pt x="500" y="55"/>
                  <a:pt x="500" y="55"/>
                </a:cubicBezTo>
                <a:cubicBezTo>
                  <a:pt x="491" y="53"/>
                  <a:pt x="491" y="53"/>
                  <a:pt x="491" y="53"/>
                </a:cubicBezTo>
                <a:cubicBezTo>
                  <a:pt x="489" y="53"/>
                  <a:pt x="489" y="53"/>
                  <a:pt x="489" y="53"/>
                </a:cubicBezTo>
                <a:cubicBezTo>
                  <a:pt x="487" y="53"/>
                  <a:pt x="487" y="53"/>
                  <a:pt x="487" y="53"/>
                </a:cubicBezTo>
                <a:cubicBezTo>
                  <a:pt x="478" y="55"/>
                  <a:pt x="478" y="55"/>
                  <a:pt x="478" y="55"/>
                </a:cubicBezTo>
                <a:cubicBezTo>
                  <a:pt x="478" y="56"/>
                  <a:pt x="478" y="56"/>
                  <a:pt x="478" y="56"/>
                </a:cubicBezTo>
                <a:cubicBezTo>
                  <a:pt x="478" y="56"/>
                  <a:pt x="478" y="56"/>
                  <a:pt x="478" y="56"/>
                </a:cubicBezTo>
                <a:cubicBezTo>
                  <a:pt x="478" y="86"/>
                  <a:pt x="478" y="86"/>
                  <a:pt x="478" y="86"/>
                </a:cubicBezTo>
                <a:cubicBezTo>
                  <a:pt x="478" y="86"/>
                  <a:pt x="478" y="86"/>
                  <a:pt x="478" y="86"/>
                </a:cubicBezTo>
                <a:cubicBezTo>
                  <a:pt x="478" y="108"/>
                  <a:pt x="478" y="108"/>
                  <a:pt x="478" y="108"/>
                </a:cubicBezTo>
                <a:cubicBezTo>
                  <a:pt x="478" y="108"/>
                  <a:pt x="478" y="108"/>
                  <a:pt x="478" y="108"/>
                </a:cubicBezTo>
                <a:cubicBezTo>
                  <a:pt x="478" y="163"/>
                  <a:pt x="478" y="163"/>
                  <a:pt x="478" y="163"/>
                </a:cubicBezTo>
                <a:cubicBezTo>
                  <a:pt x="478" y="173"/>
                  <a:pt x="478" y="173"/>
                  <a:pt x="478" y="173"/>
                </a:cubicBezTo>
                <a:cubicBezTo>
                  <a:pt x="476" y="173"/>
                  <a:pt x="476" y="173"/>
                  <a:pt x="476" y="173"/>
                </a:cubicBezTo>
                <a:cubicBezTo>
                  <a:pt x="476" y="173"/>
                  <a:pt x="476" y="173"/>
                  <a:pt x="476" y="173"/>
                </a:cubicBezTo>
                <a:cubicBezTo>
                  <a:pt x="476" y="174"/>
                  <a:pt x="476" y="174"/>
                  <a:pt x="476" y="174"/>
                </a:cubicBezTo>
                <a:cubicBezTo>
                  <a:pt x="471" y="174"/>
                  <a:pt x="471" y="174"/>
                  <a:pt x="471" y="174"/>
                </a:cubicBezTo>
                <a:cubicBezTo>
                  <a:pt x="471" y="175"/>
                  <a:pt x="471" y="175"/>
                  <a:pt x="471" y="175"/>
                </a:cubicBezTo>
                <a:cubicBezTo>
                  <a:pt x="471" y="175"/>
                  <a:pt x="471" y="175"/>
                  <a:pt x="471" y="175"/>
                </a:cubicBezTo>
                <a:cubicBezTo>
                  <a:pt x="471" y="177"/>
                  <a:pt x="471" y="177"/>
                  <a:pt x="471" y="177"/>
                </a:cubicBezTo>
                <a:cubicBezTo>
                  <a:pt x="438" y="177"/>
                  <a:pt x="438" y="177"/>
                  <a:pt x="438" y="177"/>
                </a:cubicBezTo>
                <a:cubicBezTo>
                  <a:pt x="439" y="173"/>
                  <a:pt x="439" y="173"/>
                  <a:pt x="439" y="173"/>
                </a:cubicBezTo>
                <a:cubicBezTo>
                  <a:pt x="439" y="148"/>
                  <a:pt x="439" y="148"/>
                  <a:pt x="439" y="148"/>
                </a:cubicBezTo>
                <a:cubicBezTo>
                  <a:pt x="439" y="148"/>
                  <a:pt x="439" y="148"/>
                  <a:pt x="439" y="148"/>
                </a:cubicBezTo>
                <a:cubicBezTo>
                  <a:pt x="439" y="135"/>
                  <a:pt x="439" y="135"/>
                  <a:pt x="439" y="135"/>
                </a:cubicBezTo>
                <a:cubicBezTo>
                  <a:pt x="438" y="135"/>
                  <a:pt x="438" y="135"/>
                  <a:pt x="438" y="135"/>
                </a:cubicBezTo>
                <a:cubicBezTo>
                  <a:pt x="439" y="124"/>
                  <a:pt x="439" y="124"/>
                  <a:pt x="439" y="124"/>
                </a:cubicBezTo>
                <a:cubicBezTo>
                  <a:pt x="438" y="124"/>
                  <a:pt x="438" y="124"/>
                  <a:pt x="438" y="124"/>
                </a:cubicBezTo>
                <a:cubicBezTo>
                  <a:pt x="438" y="123"/>
                  <a:pt x="438" y="123"/>
                  <a:pt x="438" y="123"/>
                </a:cubicBezTo>
                <a:cubicBezTo>
                  <a:pt x="426" y="122"/>
                  <a:pt x="426" y="122"/>
                  <a:pt x="426" y="122"/>
                </a:cubicBezTo>
                <a:cubicBezTo>
                  <a:pt x="425" y="122"/>
                  <a:pt x="425" y="122"/>
                  <a:pt x="425" y="122"/>
                </a:cubicBezTo>
                <a:cubicBezTo>
                  <a:pt x="424" y="122"/>
                  <a:pt x="424" y="122"/>
                  <a:pt x="424" y="122"/>
                </a:cubicBezTo>
                <a:cubicBezTo>
                  <a:pt x="424" y="112"/>
                  <a:pt x="424" y="112"/>
                  <a:pt x="424" y="112"/>
                </a:cubicBezTo>
                <a:cubicBezTo>
                  <a:pt x="424" y="112"/>
                  <a:pt x="424" y="112"/>
                  <a:pt x="424" y="112"/>
                </a:cubicBezTo>
                <a:cubicBezTo>
                  <a:pt x="424" y="112"/>
                  <a:pt x="424" y="112"/>
                  <a:pt x="424" y="112"/>
                </a:cubicBezTo>
                <a:cubicBezTo>
                  <a:pt x="412" y="110"/>
                  <a:pt x="412" y="110"/>
                  <a:pt x="412" y="110"/>
                </a:cubicBezTo>
                <a:cubicBezTo>
                  <a:pt x="410" y="110"/>
                  <a:pt x="410" y="110"/>
                  <a:pt x="410" y="110"/>
                </a:cubicBezTo>
                <a:cubicBezTo>
                  <a:pt x="410" y="110"/>
                  <a:pt x="410" y="110"/>
                  <a:pt x="410" y="110"/>
                </a:cubicBezTo>
                <a:cubicBezTo>
                  <a:pt x="410" y="101"/>
                  <a:pt x="410" y="101"/>
                  <a:pt x="410" y="101"/>
                </a:cubicBezTo>
                <a:cubicBezTo>
                  <a:pt x="409" y="101"/>
                  <a:pt x="409" y="101"/>
                  <a:pt x="409" y="101"/>
                </a:cubicBezTo>
                <a:cubicBezTo>
                  <a:pt x="409" y="100"/>
                  <a:pt x="409" y="100"/>
                  <a:pt x="409" y="100"/>
                </a:cubicBezTo>
                <a:cubicBezTo>
                  <a:pt x="397" y="98"/>
                  <a:pt x="397" y="98"/>
                  <a:pt x="397" y="98"/>
                </a:cubicBezTo>
                <a:cubicBezTo>
                  <a:pt x="396" y="98"/>
                  <a:pt x="396" y="98"/>
                  <a:pt x="396" y="98"/>
                </a:cubicBezTo>
                <a:cubicBezTo>
                  <a:pt x="394" y="98"/>
                  <a:pt x="394" y="98"/>
                  <a:pt x="394" y="98"/>
                </a:cubicBezTo>
                <a:cubicBezTo>
                  <a:pt x="384" y="100"/>
                  <a:pt x="384" y="100"/>
                  <a:pt x="384" y="100"/>
                </a:cubicBezTo>
                <a:cubicBezTo>
                  <a:pt x="384" y="112"/>
                  <a:pt x="384" y="112"/>
                  <a:pt x="384" y="112"/>
                </a:cubicBezTo>
                <a:cubicBezTo>
                  <a:pt x="384" y="112"/>
                  <a:pt x="384" y="112"/>
                  <a:pt x="384" y="112"/>
                </a:cubicBezTo>
                <a:cubicBezTo>
                  <a:pt x="384" y="124"/>
                  <a:pt x="384" y="124"/>
                  <a:pt x="384" y="124"/>
                </a:cubicBezTo>
                <a:cubicBezTo>
                  <a:pt x="383" y="124"/>
                  <a:pt x="383" y="124"/>
                  <a:pt x="383" y="124"/>
                </a:cubicBezTo>
                <a:cubicBezTo>
                  <a:pt x="383" y="173"/>
                  <a:pt x="383" y="173"/>
                  <a:pt x="383" y="173"/>
                </a:cubicBezTo>
                <a:cubicBezTo>
                  <a:pt x="382" y="189"/>
                  <a:pt x="382" y="189"/>
                  <a:pt x="382" y="189"/>
                </a:cubicBezTo>
                <a:cubicBezTo>
                  <a:pt x="378" y="189"/>
                  <a:pt x="378" y="189"/>
                  <a:pt x="378" y="189"/>
                </a:cubicBezTo>
                <a:cubicBezTo>
                  <a:pt x="378" y="189"/>
                  <a:pt x="378" y="189"/>
                  <a:pt x="378" y="189"/>
                </a:cubicBezTo>
                <a:cubicBezTo>
                  <a:pt x="378" y="184"/>
                  <a:pt x="378" y="184"/>
                  <a:pt x="378" y="184"/>
                </a:cubicBezTo>
                <a:cubicBezTo>
                  <a:pt x="378" y="183"/>
                  <a:pt x="378" y="183"/>
                  <a:pt x="378" y="183"/>
                </a:cubicBezTo>
                <a:cubicBezTo>
                  <a:pt x="375" y="183"/>
                  <a:pt x="375" y="183"/>
                  <a:pt x="375" y="183"/>
                </a:cubicBezTo>
                <a:cubicBezTo>
                  <a:pt x="369" y="169"/>
                  <a:pt x="369" y="169"/>
                  <a:pt x="369" y="169"/>
                </a:cubicBezTo>
                <a:cubicBezTo>
                  <a:pt x="366" y="161"/>
                  <a:pt x="366" y="161"/>
                  <a:pt x="366" y="161"/>
                </a:cubicBezTo>
                <a:cubicBezTo>
                  <a:pt x="364" y="154"/>
                  <a:pt x="364" y="154"/>
                  <a:pt x="364" y="154"/>
                </a:cubicBezTo>
                <a:cubicBezTo>
                  <a:pt x="363" y="148"/>
                  <a:pt x="363" y="148"/>
                  <a:pt x="363" y="148"/>
                </a:cubicBezTo>
                <a:cubicBezTo>
                  <a:pt x="361" y="137"/>
                  <a:pt x="361" y="137"/>
                  <a:pt x="361" y="137"/>
                </a:cubicBezTo>
                <a:cubicBezTo>
                  <a:pt x="361" y="129"/>
                  <a:pt x="361" y="129"/>
                  <a:pt x="361" y="129"/>
                </a:cubicBezTo>
                <a:cubicBezTo>
                  <a:pt x="361" y="125"/>
                  <a:pt x="361" y="125"/>
                  <a:pt x="361" y="125"/>
                </a:cubicBezTo>
                <a:cubicBezTo>
                  <a:pt x="362" y="125"/>
                  <a:pt x="362" y="125"/>
                  <a:pt x="362" y="125"/>
                </a:cubicBezTo>
                <a:cubicBezTo>
                  <a:pt x="364" y="125"/>
                  <a:pt x="364" y="125"/>
                  <a:pt x="364" y="125"/>
                </a:cubicBezTo>
                <a:cubicBezTo>
                  <a:pt x="364" y="120"/>
                  <a:pt x="364" y="120"/>
                  <a:pt x="364" y="120"/>
                </a:cubicBezTo>
                <a:cubicBezTo>
                  <a:pt x="364" y="118"/>
                  <a:pt x="364" y="118"/>
                  <a:pt x="364" y="118"/>
                </a:cubicBezTo>
                <a:cubicBezTo>
                  <a:pt x="362" y="118"/>
                  <a:pt x="362" y="118"/>
                  <a:pt x="362" y="118"/>
                </a:cubicBezTo>
                <a:cubicBezTo>
                  <a:pt x="360" y="118"/>
                  <a:pt x="360" y="118"/>
                  <a:pt x="360" y="118"/>
                </a:cubicBezTo>
                <a:cubicBezTo>
                  <a:pt x="360" y="103"/>
                  <a:pt x="360" y="103"/>
                  <a:pt x="360" y="103"/>
                </a:cubicBezTo>
                <a:cubicBezTo>
                  <a:pt x="359" y="88"/>
                  <a:pt x="359" y="88"/>
                  <a:pt x="359" y="88"/>
                </a:cubicBezTo>
                <a:cubicBezTo>
                  <a:pt x="359" y="71"/>
                  <a:pt x="359" y="71"/>
                  <a:pt x="359" y="71"/>
                </a:cubicBezTo>
                <a:cubicBezTo>
                  <a:pt x="359" y="71"/>
                  <a:pt x="359" y="71"/>
                  <a:pt x="359" y="71"/>
                </a:cubicBezTo>
                <a:cubicBezTo>
                  <a:pt x="359" y="71"/>
                  <a:pt x="359" y="71"/>
                  <a:pt x="359" y="71"/>
                </a:cubicBezTo>
                <a:cubicBezTo>
                  <a:pt x="360" y="70"/>
                  <a:pt x="360" y="70"/>
                  <a:pt x="360" y="70"/>
                </a:cubicBezTo>
                <a:cubicBezTo>
                  <a:pt x="360" y="70"/>
                  <a:pt x="360" y="70"/>
                  <a:pt x="360" y="70"/>
                </a:cubicBezTo>
                <a:cubicBezTo>
                  <a:pt x="361" y="70"/>
                  <a:pt x="361" y="70"/>
                  <a:pt x="361" y="70"/>
                </a:cubicBezTo>
                <a:cubicBezTo>
                  <a:pt x="361" y="69"/>
                  <a:pt x="361" y="69"/>
                  <a:pt x="361" y="69"/>
                </a:cubicBezTo>
                <a:cubicBezTo>
                  <a:pt x="360" y="69"/>
                  <a:pt x="360" y="69"/>
                  <a:pt x="360" y="69"/>
                </a:cubicBezTo>
                <a:cubicBezTo>
                  <a:pt x="360" y="69"/>
                  <a:pt x="360" y="69"/>
                  <a:pt x="360" y="69"/>
                </a:cubicBezTo>
                <a:cubicBezTo>
                  <a:pt x="360" y="69"/>
                  <a:pt x="360" y="69"/>
                  <a:pt x="360" y="69"/>
                </a:cubicBezTo>
                <a:cubicBezTo>
                  <a:pt x="359" y="68"/>
                  <a:pt x="359" y="68"/>
                  <a:pt x="359" y="68"/>
                </a:cubicBezTo>
                <a:cubicBezTo>
                  <a:pt x="359" y="65"/>
                  <a:pt x="359" y="65"/>
                  <a:pt x="359" y="65"/>
                </a:cubicBezTo>
                <a:cubicBezTo>
                  <a:pt x="359" y="64"/>
                  <a:pt x="359" y="64"/>
                  <a:pt x="359" y="64"/>
                </a:cubicBezTo>
                <a:cubicBezTo>
                  <a:pt x="359" y="64"/>
                  <a:pt x="359" y="64"/>
                  <a:pt x="359" y="64"/>
                </a:cubicBezTo>
                <a:cubicBezTo>
                  <a:pt x="359" y="64"/>
                  <a:pt x="359" y="64"/>
                  <a:pt x="359" y="64"/>
                </a:cubicBezTo>
                <a:cubicBezTo>
                  <a:pt x="360" y="64"/>
                  <a:pt x="360" y="64"/>
                  <a:pt x="360" y="64"/>
                </a:cubicBezTo>
                <a:cubicBezTo>
                  <a:pt x="360" y="63"/>
                  <a:pt x="360" y="63"/>
                  <a:pt x="360" y="63"/>
                </a:cubicBezTo>
                <a:cubicBezTo>
                  <a:pt x="360" y="62"/>
                  <a:pt x="360" y="62"/>
                  <a:pt x="360" y="62"/>
                </a:cubicBezTo>
                <a:cubicBezTo>
                  <a:pt x="360" y="62"/>
                  <a:pt x="360" y="62"/>
                  <a:pt x="360" y="62"/>
                </a:cubicBezTo>
                <a:cubicBezTo>
                  <a:pt x="360" y="62"/>
                  <a:pt x="360" y="62"/>
                  <a:pt x="360" y="62"/>
                </a:cubicBezTo>
                <a:cubicBezTo>
                  <a:pt x="361" y="61"/>
                  <a:pt x="361" y="61"/>
                  <a:pt x="361" y="61"/>
                </a:cubicBezTo>
                <a:cubicBezTo>
                  <a:pt x="361" y="56"/>
                  <a:pt x="361" y="56"/>
                  <a:pt x="361" y="56"/>
                </a:cubicBezTo>
                <a:cubicBezTo>
                  <a:pt x="361" y="56"/>
                  <a:pt x="361" y="56"/>
                  <a:pt x="361" y="56"/>
                </a:cubicBezTo>
                <a:cubicBezTo>
                  <a:pt x="360" y="56"/>
                  <a:pt x="360" y="56"/>
                  <a:pt x="360" y="56"/>
                </a:cubicBezTo>
                <a:cubicBezTo>
                  <a:pt x="360" y="55"/>
                  <a:pt x="360" y="55"/>
                  <a:pt x="360" y="55"/>
                </a:cubicBezTo>
                <a:cubicBezTo>
                  <a:pt x="359" y="55"/>
                  <a:pt x="359" y="55"/>
                  <a:pt x="359" y="55"/>
                </a:cubicBezTo>
                <a:cubicBezTo>
                  <a:pt x="358" y="55"/>
                  <a:pt x="358" y="55"/>
                  <a:pt x="358" y="55"/>
                </a:cubicBezTo>
                <a:cubicBezTo>
                  <a:pt x="358" y="55"/>
                  <a:pt x="358" y="55"/>
                  <a:pt x="358" y="55"/>
                </a:cubicBezTo>
                <a:cubicBezTo>
                  <a:pt x="358" y="37"/>
                  <a:pt x="358" y="37"/>
                  <a:pt x="358" y="37"/>
                </a:cubicBezTo>
                <a:cubicBezTo>
                  <a:pt x="358" y="28"/>
                  <a:pt x="358" y="28"/>
                  <a:pt x="358" y="28"/>
                </a:cubicBezTo>
                <a:cubicBezTo>
                  <a:pt x="358" y="27"/>
                  <a:pt x="358" y="27"/>
                  <a:pt x="358" y="27"/>
                </a:cubicBezTo>
                <a:cubicBezTo>
                  <a:pt x="357" y="27"/>
                  <a:pt x="357" y="27"/>
                  <a:pt x="357" y="27"/>
                </a:cubicBezTo>
                <a:cubicBezTo>
                  <a:pt x="357" y="18"/>
                  <a:pt x="357" y="18"/>
                  <a:pt x="357" y="18"/>
                </a:cubicBezTo>
                <a:cubicBezTo>
                  <a:pt x="357" y="18"/>
                  <a:pt x="357" y="18"/>
                  <a:pt x="357" y="18"/>
                </a:cubicBezTo>
                <a:cubicBezTo>
                  <a:pt x="357" y="18"/>
                  <a:pt x="357" y="18"/>
                  <a:pt x="357" y="18"/>
                </a:cubicBezTo>
                <a:cubicBezTo>
                  <a:pt x="357" y="27"/>
                  <a:pt x="357" y="27"/>
                  <a:pt x="357" y="27"/>
                </a:cubicBezTo>
                <a:cubicBezTo>
                  <a:pt x="356" y="27"/>
                  <a:pt x="356" y="27"/>
                  <a:pt x="356" y="27"/>
                </a:cubicBezTo>
                <a:cubicBezTo>
                  <a:pt x="356" y="37"/>
                  <a:pt x="356" y="37"/>
                  <a:pt x="356" y="37"/>
                </a:cubicBezTo>
                <a:cubicBezTo>
                  <a:pt x="356" y="55"/>
                  <a:pt x="356" y="55"/>
                  <a:pt x="356" y="55"/>
                </a:cubicBezTo>
                <a:cubicBezTo>
                  <a:pt x="356" y="55"/>
                  <a:pt x="356" y="55"/>
                  <a:pt x="356" y="55"/>
                </a:cubicBezTo>
                <a:cubicBezTo>
                  <a:pt x="355" y="55"/>
                  <a:pt x="355" y="55"/>
                  <a:pt x="355" y="55"/>
                </a:cubicBezTo>
                <a:cubicBezTo>
                  <a:pt x="354" y="55"/>
                  <a:pt x="354" y="55"/>
                  <a:pt x="354" y="55"/>
                </a:cubicBezTo>
                <a:cubicBezTo>
                  <a:pt x="353" y="56"/>
                  <a:pt x="353" y="56"/>
                  <a:pt x="353" y="56"/>
                </a:cubicBezTo>
                <a:cubicBezTo>
                  <a:pt x="353" y="56"/>
                  <a:pt x="353" y="56"/>
                  <a:pt x="353" y="56"/>
                </a:cubicBezTo>
                <a:cubicBezTo>
                  <a:pt x="353" y="56"/>
                  <a:pt x="353" y="56"/>
                  <a:pt x="353" y="56"/>
                </a:cubicBezTo>
                <a:cubicBezTo>
                  <a:pt x="353" y="61"/>
                  <a:pt x="353" y="61"/>
                  <a:pt x="353" y="61"/>
                </a:cubicBezTo>
                <a:cubicBezTo>
                  <a:pt x="353" y="62"/>
                  <a:pt x="353" y="62"/>
                  <a:pt x="353" y="62"/>
                </a:cubicBezTo>
                <a:cubicBezTo>
                  <a:pt x="353" y="62"/>
                  <a:pt x="353" y="62"/>
                  <a:pt x="353" y="62"/>
                </a:cubicBezTo>
                <a:cubicBezTo>
                  <a:pt x="353" y="62"/>
                  <a:pt x="353" y="62"/>
                  <a:pt x="353" y="62"/>
                </a:cubicBezTo>
                <a:cubicBezTo>
                  <a:pt x="353" y="63"/>
                  <a:pt x="353" y="63"/>
                  <a:pt x="353" y="63"/>
                </a:cubicBezTo>
                <a:cubicBezTo>
                  <a:pt x="354" y="63"/>
                  <a:pt x="354" y="63"/>
                  <a:pt x="354" y="63"/>
                </a:cubicBezTo>
                <a:cubicBezTo>
                  <a:pt x="354" y="64"/>
                  <a:pt x="354" y="64"/>
                  <a:pt x="354" y="64"/>
                </a:cubicBezTo>
                <a:cubicBezTo>
                  <a:pt x="354" y="64"/>
                  <a:pt x="354" y="64"/>
                  <a:pt x="354" y="64"/>
                </a:cubicBezTo>
                <a:cubicBezTo>
                  <a:pt x="355" y="64"/>
                  <a:pt x="355" y="64"/>
                  <a:pt x="355" y="64"/>
                </a:cubicBezTo>
                <a:cubicBezTo>
                  <a:pt x="355" y="68"/>
                  <a:pt x="355" y="68"/>
                  <a:pt x="355" y="68"/>
                </a:cubicBezTo>
                <a:cubicBezTo>
                  <a:pt x="354" y="68"/>
                  <a:pt x="354" y="68"/>
                  <a:pt x="354" y="68"/>
                </a:cubicBezTo>
                <a:cubicBezTo>
                  <a:pt x="353" y="69"/>
                  <a:pt x="353" y="69"/>
                  <a:pt x="353" y="69"/>
                </a:cubicBezTo>
                <a:cubicBezTo>
                  <a:pt x="353" y="69"/>
                  <a:pt x="353" y="69"/>
                  <a:pt x="353" y="69"/>
                </a:cubicBezTo>
                <a:cubicBezTo>
                  <a:pt x="353" y="69"/>
                  <a:pt x="353" y="69"/>
                  <a:pt x="353" y="69"/>
                </a:cubicBezTo>
                <a:cubicBezTo>
                  <a:pt x="353" y="70"/>
                  <a:pt x="353" y="70"/>
                  <a:pt x="353" y="70"/>
                </a:cubicBezTo>
                <a:cubicBezTo>
                  <a:pt x="353" y="70"/>
                  <a:pt x="353" y="70"/>
                  <a:pt x="353" y="70"/>
                </a:cubicBezTo>
                <a:cubicBezTo>
                  <a:pt x="353" y="70"/>
                  <a:pt x="353" y="70"/>
                  <a:pt x="353" y="70"/>
                </a:cubicBezTo>
                <a:cubicBezTo>
                  <a:pt x="354" y="71"/>
                  <a:pt x="354" y="71"/>
                  <a:pt x="354" y="71"/>
                </a:cubicBezTo>
                <a:cubicBezTo>
                  <a:pt x="355" y="71"/>
                  <a:pt x="355" y="71"/>
                  <a:pt x="355" y="71"/>
                </a:cubicBezTo>
                <a:cubicBezTo>
                  <a:pt x="354" y="87"/>
                  <a:pt x="354" y="87"/>
                  <a:pt x="354" y="87"/>
                </a:cubicBezTo>
                <a:cubicBezTo>
                  <a:pt x="353" y="102"/>
                  <a:pt x="353" y="102"/>
                  <a:pt x="353" y="102"/>
                </a:cubicBezTo>
                <a:cubicBezTo>
                  <a:pt x="352" y="118"/>
                  <a:pt x="352" y="118"/>
                  <a:pt x="352" y="118"/>
                </a:cubicBezTo>
                <a:cubicBezTo>
                  <a:pt x="350" y="118"/>
                  <a:pt x="350" y="118"/>
                  <a:pt x="350" y="118"/>
                </a:cubicBezTo>
                <a:cubicBezTo>
                  <a:pt x="348" y="118"/>
                  <a:pt x="348" y="118"/>
                  <a:pt x="348" y="118"/>
                </a:cubicBezTo>
                <a:cubicBezTo>
                  <a:pt x="349" y="124"/>
                  <a:pt x="349" y="124"/>
                  <a:pt x="349" y="124"/>
                </a:cubicBezTo>
                <a:cubicBezTo>
                  <a:pt x="349" y="125"/>
                  <a:pt x="349" y="125"/>
                  <a:pt x="349" y="125"/>
                </a:cubicBezTo>
                <a:cubicBezTo>
                  <a:pt x="351" y="125"/>
                  <a:pt x="351" y="125"/>
                  <a:pt x="351" y="125"/>
                </a:cubicBezTo>
                <a:cubicBezTo>
                  <a:pt x="351" y="125"/>
                  <a:pt x="351" y="125"/>
                  <a:pt x="351" y="125"/>
                </a:cubicBezTo>
                <a:cubicBezTo>
                  <a:pt x="351" y="128"/>
                  <a:pt x="351" y="128"/>
                  <a:pt x="351" y="128"/>
                </a:cubicBezTo>
                <a:cubicBezTo>
                  <a:pt x="351" y="137"/>
                  <a:pt x="351" y="137"/>
                  <a:pt x="351" y="137"/>
                </a:cubicBezTo>
                <a:cubicBezTo>
                  <a:pt x="349" y="148"/>
                  <a:pt x="349" y="148"/>
                  <a:pt x="349" y="148"/>
                </a:cubicBezTo>
                <a:cubicBezTo>
                  <a:pt x="348" y="154"/>
                  <a:pt x="348" y="154"/>
                  <a:pt x="348" y="154"/>
                </a:cubicBezTo>
                <a:cubicBezTo>
                  <a:pt x="346" y="161"/>
                  <a:pt x="346" y="161"/>
                  <a:pt x="346" y="161"/>
                </a:cubicBezTo>
                <a:cubicBezTo>
                  <a:pt x="343" y="169"/>
                  <a:pt x="343" y="169"/>
                  <a:pt x="343" y="169"/>
                </a:cubicBezTo>
                <a:cubicBezTo>
                  <a:pt x="336" y="183"/>
                  <a:pt x="336" y="183"/>
                  <a:pt x="336" y="183"/>
                </a:cubicBezTo>
                <a:cubicBezTo>
                  <a:pt x="335" y="183"/>
                  <a:pt x="335" y="183"/>
                  <a:pt x="335" y="183"/>
                </a:cubicBezTo>
                <a:cubicBezTo>
                  <a:pt x="334" y="183"/>
                  <a:pt x="334" y="183"/>
                  <a:pt x="334" y="183"/>
                </a:cubicBezTo>
                <a:cubicBezTo>
                  <a:pt x="332" y="183"/>
                  <a:pt x="332" y="183"/>
                  <a:pt x="332" y="183"/>
                </a:cubicBezTo>
                <a:cubicBezTo>
                  <a:pt x="332" y="183"/>
                  <a:pt x="332" y="183"/>
                  <a:pt x="332" y="183"/>
                </a:cubicBezTo>
                <a:cubicBezTo>
                  <a:pt x="331" y="183"/>
                  <a:pt x="331" y="183"/>
                  <a:pt x="331" y="183"/>
                </a:cubicBezTo>
                <a:cubicBezTo>
                  <a:pt x="329" y="183"/>
                  <a:pt x="329" y="183"/>
                  <a:pt x="329" y="183"/>
                </a:cubicBezTo>
                <a:cubicBezTo>
                  <a:pt x="329" y="183"/>
                  <a:pt x="329" y="183"/>
                  <a:pt x="329" y="183"/>
                </a:cubicBezTo>
                <a:cubicBezTo>
                  <a:pt x="326" y="183"/>
                  <a:pt x="326" y="183"/>
                  <a:pt x="326" y="183"/>
                </a:cubicBezTo>
                <a:cubicBezTo>
                  <a:pt x="326" y="183"/>
                  <a:pt x="326" y="183"/>
                  <a:pt x="326" y="183"/>
                </a:cubicBezTo>
                <a:cubicBezTo>
                  <a:pt x="325" y="183"/>
                  <a:pt x="325" y="183"/>
                  <a:pt x="325" y="183"/>
                </a:cubicBezTo>
                <a:cubicBezTo>
                  <a:pt x="326" y="183"/>
                  <a:pt x="326" y="183"/>
                  <a:pt x="326" y="183"/>
                </a:cubicBezTo>
                <a:cubicBezTo>
                  <a:pt x="326" y="183"/>
                  <a:pt x="326" y="183"/>
                  <a:pt x="326" y="183"/>
                </a:cubicBezTo>
                <a:cubicBezTo>
                  <a:pt x="323" y="183"/>
                  <a:pt x="323" y="183"/>
                  <a:pt x="323" y="183"/>
                </a:cubicBezTo>
                <a:cubicBezTo>
                  <a:pt x="323" y="182"/>
                  <a:pt x="323" y="182"/>
                  <a:pt x="323" y="182"/>
                </a:cubicBezTo>
                <a:cubicBezTo>
                  <a:pt x="325" y="182"/>
                  <a:pt x="325" y="182"/>
                  <a:pt x="325" y="182"/>
                </a:cubicBezTo>
                <a:cubicBezTo>
                  <a:pt x="325" y="182"/>
                  <a:pt x="325" y="182"/>
                  <a:pt x="325" y="182"/>
                </a:cubicBezTo>
                <a:cubicBezTo>
                  <a:pt x="325" y="182"/>
                  <a:pt x="325" y="182"/>
                  <a:pt x="325" y="182"/>
                </a:cubicBezTo>
                <a:cubicBezTo>
                  <a:pt x="325" y="182"/>
                  <a:pt x="325" y="182"/>
                  <a:pt x="325" y="182"/>
                </a:cubicBezTo>
                <a:cubicBezTo>
                  <a:pt x="325" y="182"/>
                  <a:pt x="325" y="182"/>
                  <a:pt x="325" y="182"/>
                </a:cubicBezTo>
                <a:cubicBezTo>
                  <a:pt x="323" y="182"/>
                  <a:pt x="323" y="182"/>
                  <a:pt x="323" y="182"/>
                </a:cubicBezTo>
                <a:cubicBezTo>
                  <a:pt x="323" y="179"/>
                  <a:pt x="323" y="179"/>
                  <a:pt x="323" y="179"/>
                </a:cubicBezTo>
                <a:cubicBezTo>
                  <a:pt x="321" y="179"/>
                  <a:pt x="321" y="179"/>
                  <a:pt x="321" y="179"/>
                </a:cubicBezTo>
                <a:cubicBezTo>
                  <a:pt x="320" y="167"/>
                  <a:pt x="320" y="167"/>
                  <a:pt x="320" y="167"/>
                </a:cubicBezTo>
                <a:cubicBezTo>
                  <a:pt x="320" y="167"/>
                  <a:pt x="320" y="167"/>
                  <a:pt x="320" y="167"/>
                </a:cubicBezTo>
                <a:cubicBezTo>
                  <a:pt x="320" y="163"/>
                  <a:pt x="320" y="163"/>
                  <a:pt x="320" y="163"/>
                </a:cubicBezTo>
                <a:cubicBezTo>
                  <a:pt x="320" y="112"/>
                  <a:pt x="320" y="112"/>
                  <a:pt x="320" y="112"/>
                </a:cubicBezTo>
                <a:cubicBezTo>
                  <a:pt x="320" y="112"/>
                  <a:pt x="320" y="112"/>
                  <a:pt x="320" y="112"/>
                </a:cubicBezTo>
                <a:cubicBezTo>
                  <a:pt x="320" y="110"/>
                  <a:pt x="320" y="110"/>
                  <a:pt x="320" y="110"/>
                </a:cubicBezTo>
                <a:cubicBezTo>
                  <a:pt x="320" y="110"/>
                  <a:pt x="320" y="110"/>
                  <a:pt x="320" y="110"/>
                </a:cubicBezTo>
                <a:cubicBezTo>
                  <a:pt x="319" y="110"/>
                  <a:pt x="319" y="110"/>
                  <a:pt x="319" y="110"/>
                </a:cubicBezTo>
                <a:cubicBezTo>
                  <a:pt x="318" y="110"/>
                  <a:pt x="318" y="110"/>
                  <a:pt x="318" y="110"/>
                </a:cubicBezTo>
                <a:cubicBezTo>
                  <a:pt x="318" y="110"/>
                  <a:pt x="318" y="110"/>
                  <a:pt x="318" y="110"/>
                </a:cubicBezTo>
                <a:cubicBezTo>
                  <a:pt x="314" y="110"/>
                  <a:pt x="314" y="110"/>
                  <a:pt x="314" y="110"/>
                </a:cubicBezTo>
                <a:cubicBezTo>
                  <a:pt x="314" y="110"/>
                  <a:pt x="314" y="110"/>
                  <a:pt x="314" y="110"/>
                </a:cubicBezTo>
                <a:cubicBezTo>
                  <a:pt x="314" y="110"/>
                  <a:pt x="314" y="110"/>
                  <a:pt x="314" y="110"/>
                </a:cubicBezTo>
                <a:cubicBezTo>
                  <a:pt x="310" y="109"/>
                  <a:pt x="310" y="109"/>
                  <a:pt x="310" y="109"/>
                </a:cubicBezTo>
                <a:cubicBezTo>
                  <a:pt x="310" y="109"/>
                  <a:pt x="310" y="109"/>
                  <a:pt x="310" y="109"/>
                </a:cubicBezTo>
                <a:cubicBezTo>
                  <a:pt x="313" y="110"/>
                  <a:pt x="313" y="110"/>
                  <a:pt x="313" y="110"/>
                </a:cubicBezTo>
                <a:cubicBezTo>
                  <a:pt x="310" y="110"/>
                  <a:pt x="310" y="110"/>
                  <a:pt x="310" y="110"/>
                </a:cubicBezTo>
                <a:cubicBezTo>
                  <a:pt x="310" y="110"/>
                  <a:pt x="310" y="110"/>
                  <a:pt x="310" y="110"/>
                </a:cubicBezTo>
                <a:cubicBezTo>
                  <a:pt x="307" y="110"/>
                  <a:pt x="307" y="110"/>
                  <a:pt x="307" y="110"/>
                </a:cubicBezTo>
                <a:cubicBezTo>
                  <a:pt x="306" y="110"/>
                  <a:pt x="306" y="110"/>
                  <a:pt x="306" y="110"/>
                </a:cubicBezTo>
                <a:cubicBezTo>
                  <a:pt x="301" y="110"/>
                  <a:pt x="301" y="110"/>
                  <a:pt x="301" y="110"/>
                </a:cubicBezTo>
                <a:cubicBezTo>
                  <a:pt x="300" y="110"/>
                  <a:pt x="300" y="110"/>
                  <a:pt x="300" y="110"/>
                </a:cubicBezTo>
                <a:cubicBezTo>
                  <a:pt x="298" y="110"/>
                  <a:pt x="298" y="110"/>
                  <a:pt x="298" y="110"/>
                </a:cubicBezTo>
                <a:cubicBezTo>
                  <a:pt x="298" y="110"/>
                  <a:pt x="298" y="110"/>
                  <a:pt x="298" y="110"/>
                </a:cubicBezTo>
                <a:cubicBezTo>
                  <a:pt x="295" y="110"/>
                  <a:pt x="295" y="110"/>
                  <a:pt x="295" y="110"/>
                </a:cubicBezTo>
                <a:cubicBezTo>
                  <a:pt x="298" y="109"/>
                  <a:pt x="298" y="109"/>
                  <a:pt x="298" y="109"/>
                </a:cubicBezTo>
                <a:cubicBezTo>
                  <a:pt x="298" y="109"/>
                  <a:pt x="298" y="109"/>
                  <a:pt x="298" y="109"/>
                </a:cubicBezTo>
                <a:cubicBezTo>
                  <a:pt x="294" y="109"/>
                  <a:pt x="294" y="109"/>
                  <a:pt x="294" y="109"/>
                </a:cubicBezTo>
                <a:cubicBezTo>
                  <a:pt x="294" y="110"/>
                  <a:pt x="294" y="110"/>
                  <a:pt x="294" y="110"/>
                </a:cubicBezTo>
                <a:cubicBezTo>
                  <a:pt x="294" y="110"/>
                  <a:pt x="294" y="110"/>
                  <a:pt x="294" y="110"/>
                </a:cubicBezTo>
                <a:cubicBezTo>
                  <a:pt x="293" y="110"/>
                  <a:pt x="293" y="110"/>
                  <a:pt x="293" y="110"/>
                </a:cubicBezTo>
                <a:cubicBezTo>
                  <a:pt x="293" y="110"/>
                  <a:pt x="293" y="110"/>
                  <a:pt x="293" y="110"/>
                </a:cubicBezTo>
                <a:cubicBezTo>
                  <a:pt x="293" y="110"/>
                  <a:pt x="293" y="110"/>
                  <a:pt x="293" y="110"/>
                </a:cubicBezTo>
                <a:cubicBezTo>
                  <a:pt x="293" y="110"/>
                  <a:pt x="293" y="110"/>
                  <a:pt x="293" y="110"/>
                </a:cubicBezTo>
                <a:cubicBezTo>
                  <a:pt x="292" y="110"/>
                  <a:pt x="292" y="110"/>
                  <a:pt x="292" y="110"/>
                </a:cubicBezTo>
                <a:cubicBezTo>
                  <a:pt x="289" y="110"/>
                  <a:pt x="289" y="110"/>
                  <a:pt x="289" y="110"/>
                </a:cubicBezTo>
                <a:cubicBezTo>
                  <a:pt x="287" y="109"/>
                  <a:pt x="287" y="109"/>
                  <a:pt x="287" y="109"/>
                </a:cubicBezTo>
                <a:cubicBezTo>
                  <a:pt x="287" y="109"/>
                  <a:pt x="287" y="109"/>
                  <a:pt x="287" y="109"/>
                </a:cubicBezTo>
                <a:cubicBezTo>
                  <a:pt x="287" y="111"/>
                  <a:pt x="287" y="111"/>
                  <a:pt x="287" y="111"/>
                </a:cubicBezTo>
                <a:cubicBezTo>
                  <a:pt x="287" y="111"/>
                  <a:pt x="287" y="111"/>
                  <a:pt x="287" y="111"/>
                </a:cubicBezTo>
                <a:cubicBezTo>
                  <a:pt x="287" y="174"/>
                  <a:pt x="287" y="174"/>
                  <a:pt x="287" y="174"/>
                </a:cubicBezTo>
                <a:cubicBezTo>
                  <a:pt x="287" y="176"/>
                  <a:pt x="287" y="176"/>
                  <a:pt x="287" y="176"/>
                </a:cubicBezTo>
                <a:cubicBezTo>
                  <a:pt x="283" y="176"/>
                  <a:pt x="283" y="176"/>
                  <a:pt x="283" y="176"/>
                </a:cubicBezTo>
                <a:cubicBezTo>
                  <a:pt x="283" y="166"/>
                  <a:pt x="283" y="166"/>
                  <a:pt x="283" y="166"/>
                </a:cubicBezTo>
                <a:cubicBezTo>
                  <a:pt x="276" y="165"/>
                  <a:pt x="276" y="165"/>
                  <a:pt x="276" y="165"/>
                </a:cubicBezTo>
                <a:cubicBezTo>
                  <a:pt x="275" y="92"/>
                  <a:pt x="275" y="92"/>
                  <a:pt x="275"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77"/>
                  <a:pt x="276" y="77"/>
                  <a:pt x="276" y="77"/>
                </a:cubicBezTo>
                <a:cubicBezTo>
                  <a:pt x="272" y="77"/>
                  <a:pt x="272" y="77"/>
                  <a:pt x="272" y="77"/>
                </a:cubicBezTo>
                <a:cubicBezTo>
                  <a:pt x="272" y="59"/>
                  <a:pt x="272" y="59"/>
                  <a:pt x="272" y="59"/>
                </a:cubicBezTo>
                <a:cubicBezTo>
                  <a:pt x="272" y="59"/>
                  <a:pt x="272" y="59"/>
                  <a:pt x="272" y="59"/>
                </a:cubicBezTo>
                <a:cubicBezTo>
                  <a:pt x="272" y="59"/>
                  <a:pt x="272" y="59"/>
                  <a:pt x="272" y="59"/>
                </a:cubicBezTo>
                <a:cubicBezTo>
                  <a:pt x="272" y="58"/>
                  <a:pt x="272" y="58"/>
                  <a:pt x="272" y="58"/>
                </a:cubicBezTo>
                <a:cubicBezTo>
                  <a:pt x="271" y="57"/>
                  <a:pt x="271" y="57"/>
                  <a:pt x="271" y="57"/>
                </a:cubicBezTo>
                <a:cubicBezTo>
                  <a:pt x="270" y="58"/>
                  <a:pt x="270" y="58"/>
                  <a:pt x="270" y="58"/>
                </a:cubicBezTo>
                <a:cubicBezTo>
                  <a:pt x="270" y="59"/>
                  <a:pt x="270" y="59"/>
                  <a:pt x="270" y="59"/>
                </a:cubicBezTo>
                <a:cubicBezTo>
                  <a:pt x="270" y="48"/>
                  <a:pt x="270" y="48"/>
                  <a:pt x="270" y="48"/>
                </a:cubicBezTo>
                <a:cubicBezTo>
                  <a:pt x="270" y="47"/>
                  <a:pt x="270" y="47"/>
                  <a:pt x="270" y="47"/>
                </a:cubicBezTo>
                <a:cubicBezTo>
                  <a:pt x="270" y="47"/>
                  <a:pt x="270" y="47"/>
                  <a:pt x="270" y="47"/>
                </a:cubicBezTo>
                <a:cubicBezTo>
                  <a:pt x="270" y="47"/>
                  <a:pt x="270" y="47"/>
                  <a:pt x="270" y="47"/>
                </a:cubicBezTo>
                <a:cubicBezTo>
                  <a:pt x="269" y="46"/>
                  <a:pt x="269" y="46"/>
                  <a:pt x="269" y="46"/>
                </a:cubicBezTo>
                <a:cubicBezTo>
                  <a:pt x="268" y="46"/>
                  <a:pt x="268" y="46"/>
                  <a:pt x="268" y="46"/>
                </a:cubicBezTo>
                <a:cubicBezTo>
                  <a:pt x="268" y="46"/>
                  <a:pt x="268" y="46"/>
                  <a:pt x="268" y="46"/>
                </a:cubicBezTo>
                <a:cubicBezTo>
                  <a:pt x="268" y="47"/>
                  <a:pt x="268" y="47"/>
                  <a:pt x="268" y="47"/>
                </a:cubicBezTo>
                <a:cubicBezTo>
                  <a:pt x="268" y="47"/>
                  <a:pt x="268" y="47"/>
                  <a:pt x="268" y="47"/>
                </a:cubicBezTo>
                <a:cubicBezTo>
                  <a:pt x="268" y="47"/>
                  <a:pt x="268" y="47"/>
                  <a:pt x="268" y="47"/>
                </a:cubicBezTo>
                <a:cubicBezTo>
                  <a:pt x="268" y="39"/>
                  <a:pt x="268" y="39"/>
                  <a:pt x="268" y="39"/>
                </a:cubicBezTo>
                <a:cubicBezTo>
                  <a:pt x="268" y="38"/>
                  <a:pt x="268" y="38"/>
                  <a:pt x="268" y="38"/>
                </a:cubicBezTo>
                <a:cubicBezTo>
                  <a:pt x="265" y="38"/>
                  <a:pt x="265" y="38"/>
                  <a:pt x="265" y="38"/>
                </a:cubicBezTo>
                <a:cubicBezTo>
                  <a:pt x="265" y="23"/>
                  <a:pt x="265" y="23"/>
                  <a:pt x="265" y="23"/>
                </a:cubicBezTo>
                <a:cubicBezTo>
                  <a:pt x="265" y="23"/>
                  <a:pt x="265" y="23"/>
                  <a:pt x="265" y="23"/>
                </a:cubicBezTo>
                <a:cubicBezTo>
                  <a:pt x="264" y="23"/>
                  <a:pt x="264" y="23"/>
                  <a:pt x="264" y="23"/>
                </a:cubicBezTo>
                <a:cubicBezTo>
                  <a:pt x="264" y="20"/>
                  <a:pt x="264" y="20"/>
                  <a:pt x="264" y="20"/>
                </a:cubicBezTo>
                <a:cubicBezTo>
                  <a:pt x="264" y="20"/>
                  <a:pt x="264" y="20"/>
                  <a:pt x="264" y="20"/>
                </a:cubicBezTo>
                <a:cubicBezTo>
                  <a:pt x="265" y="19"/>
                  <a:pt x="265" y="19"/>
                  <a:pt x="265" y="19"/>
                </a:cubicBezTo>
                <a:cubicBezTo>
                  <a:pt x="264" y="19"/>
                  <a:pt x="264" y="19"/>
                  <a:pt x="264" y="19"/>
                </a:cubicBezTo>
                <a:cubicBezTo>
                  <a:pt x="264" y="18"/>
                  <a:pt x="264" y="18"/>
                  <a:pt x="264" y="18"/>
                </a:cubicBezTo>
                <a:cubicBezTo>
                  <a:pt x="264" y="17"/>
                  <a:pt x="264" y="17"/>
                  <a:pt x="264" y="17"/>
                </a:cubicBezTo>
                <a:cubicBezTo>
                  <a:pt x="264" y="17"/>
                  <a:pt x="264" y="17"/>
                  <a:pt x="264" y="17"/>
                </a:cubicBezTo>
                <a:cubicBezTo>
                  <a:pt x="264" y="17"/>
                  <a:pt x="264" y="17"/>
                  <a:pt x="264" y="17"/>
                </a:cubicBezTo>
                <a:cubicBezTo>
                  <a:pt x="264" y="17"/>
                  <a:pt x="264" y="17"/>
                  <a:pt x="264" y="17"/>
                </a:cubicBezTo>
                <a:cubicBezTo>
                  <a:pt x="263" y="17"/>
                  <a:pt x="263" y="17"/>
                  <a:pt x="263" y="17"/>
                </a:cubicBezTo>
                <a:cubicBezTo>
                  <a:pt x="263" y="15"/>
                  <a:pt x="263" y="15"/>
                  <a:pt x="263" y="15"/>
                </a:cubicBezTo>
                <a:cubicBezTo>
                  <a:pt x="263" y="12"/>
                  <a:pt x="263" y="12"/>
                  <a:pt x="263" y="12"/>
                </a:cubicBezTo>
                <a:cubicBezTo>
                  <a:pt x="263" y="10"/>
                  <a:pt x="263" y="10"/>
                  <a:pt x="263" y="10"/>
                </a:cubicBezTo>
                <a:cubicBezTo>
                  <a:pt x="263" y="7"/>
                  <a:pt x="263" y="7"/>
                  <a:pt x="263" y="7"/>
                </a:cubicBezTo>
                <a:cubicBezTo>
                  <a:pt x="263" y="5"/>
                  <a:pt x="263" y="5"/>
                  <a:pt x="263" y="5"/>
                </a:cubicBezTo>
                <a:cubicBezTo>
                  <a:pt x="263" y="2"/>
                  <a:pt x="263" y="2"/>
                  <a:pt x="263" y="2"/>
                </a:cubicBezTo>
                <a:cubicBezTo>
                  <a:pt x="263" y="0"/>
                  <a:pt x="263" y="0"/>
                  <a:pt x="263" y="0"/>
                </a:cubicBezTo>
                <a:cubicBezTo>
                  <a:pt x="263" y="0"/>
                  <a:pt x="263" y="0"/>
                  <a:pt x="263" y="0"/>
                </a:cubicBezTo>
                <a:cubicBezTo>
                  <a:pt x="263" y="0"/>
                  <a:pt x="263" y="0"/>
                  <a:pt x="263" y="0"/>
                </a:cubicBezTo>
                <a:cubicBezTo>
                  <a:pt x="263" y="2"/>
                  <a:pt x="263" y="2"/>
                  <a:pt x="263" y="2"/>
                </a:cubicBezTo>
                <a:cubicBezTo>
                  <a:pt x="263" y="5"/>
                  <a:pt x="263" y="5"/>
                  <a:pt x="263" y="5"/>
                </a:cubicBezTo>
                <a:cubicBezTo>
                  <a:pt x="263" y="7"/>
                  <a:pt x="263" y="7"/>
                  <a:pt x="263" y="7"/>
                </a:cubicBezTo>
                <a:cubicBezTo>
                  <a:pt x="263" y="10"/>
                  <a:pt x="263" y="10"/>
                  <a:pt x="263" y="10"/>
                </a:cubicBezTo>
                <a:cubicBezTo>
                  <a:pt x="263" y="12"/>
                  <a:pt x="263" y="12"/>
                  <a:pt x="263" y="12"/>
                </a:cubicBezTo>
                <a:cubicBezTo>
                  <a:pt x="263" y="14"/>
                  <a:pt x="263" y="14"/>
                  <a:pt x="263" y="14"/>
                </a:cubicBezTo>
                <a:cubicBezTo>
                  <a:pt x="263" y="17"/>
                  <a:pt x="263" y="17"/>
                  <a:pt x="263" y="17"/>
                </a:cubicBezTo>
                <a:cubicBezTo>
                  <a:pt x="262" y="17"/>
                  <a:pt x="262" y="17"/>
                  <a:pt x="262" y="17"/>
                </a:cubicBezTo>
                <a:cubicBezTo>
                  <a:pt x="262" y="17"/>
                  <a:pt x="262" y="17"/>
                  <a:pt x="262" y="17"/>
                </a:cubicBezTo>
                <a:cubicBezTo>
                  <a:pt x="262" y="17"/>
                  <a:pt x="262" y="17"/>
                  <a:pt x="262" y="17"/>
                </a:cubicBezTo>
                <a:cubicBezTo>
                  <a:pt x="261" y="18"/>
                  <a:pt x="261" y="18"/>
                  <a:pt x="261" y="18"/>
                </a:cubicBezTo>
                <a:cubicBezTo>
                  <a:pt x="262" y="19"/>
                  <a:pt x="262" y="19"/>
                  <a:pt x="262" y="19"/>
                </a:cubicBezTo>
                <a:cubicBezTo>
                  <a:pt x="262" y="19"/>
                  <a:pt x="262" y="19"/>
                  <a:pt x="262" y="19"/>
                </a:cubicBezTo>
                <a:cubicBezTo>
                  <a:pt x="262" y="20"/>
                  <a:pt x="262" y="20"/>
                  <a:pt x="262" y="20"/>
                </a:cubicBezTo>
                <a:cubicBezTo>
                  <a:pt x="262" y="20"/>
                  <a:pt x="262" y="20"/>
                  <a:pt x="262" y="20"/>
                </a:cubicBezTo>
                <a:cubicBezTo>
                  <a:pt x="262" y="23"/>
                  <a:pt x="262" y="23"/>
                  <a:pt x="262" y="23"/>
                </a:cubicBezTo>
                <a:cubicBezTo>
                  <a:pt x="261" y="23"/>
                  <a:pt x="261" y="23"/>
                  <a:pt x="261" y="23"/>
                </a:cubicBezTo>
                <a:cubicBezTo>
                  <a:pt x="261" y="38"/>
                  <a:pt x="261" y="38"/>
                  <a:pt x="261" y="38"/>
                </a:cubicBezTo>
                <a:cubicBezTo>
                  <a:pt x="258" y="38"/>
                  <a:pt x="258" y="38"/>
                  <a:pt x="258" y="38"/>
                </a:cubicBezTo>
                <a:cubicBezTo>
                  <a:pt x="258" y="47"/>
                  <a:pt x="258" y="47"/>
                  <a:pt x="258" y="47"/>
                </a:cubicBezTo>
                <a:cubicBezTo>
                  <a:pt x="257" y="47"/>
                  <a:pt x="257" y="47"/>
                  <a:pt x="257" y="47"/>
                </a:cubicBezTo>
                <a:cubicBezTo>
                  <a:pt x="258" y="47"/>
                  <a:pt x="258" y="47"/>
                  <a:pt x="258" y="47"/>
                </a:cubicBezTo>
                <a:cubicBezTo>
                  <a:pt x="258" y="46"/>
                  <a:pt x="258" y="46"/>
                  <a:pt x="258" y="46"/>
                </a:cubicBezTo>
                <a:cubicBezTo>
                  <a:pt x="258" y="45"/>
                  <a:pt x="258" y="45"/>
                  <a:pt x="258" y="45"/>
                </a:cubicBezTo>
                <a:cubicBezTo>
                  <a:pt x="258" y="45"/>
                  <a:pt x="258" y="45"/>
                  <a:pt x="258" y="45"/>
                </a:cubicBezTo>
                <a:cubicBezTo>
                  <a:pt x="257" y="45"/>
                  <a:pt x="257" y="45"/>
                  <a:pt x="257" y="45"/>
                </a:cubicBezTo>
                <a:cubicBezTo>
                  <a:pt x="256" y="46"/>
                  <a:pt x="256" y="46"/>
                  <a:pt x="256" y="46"/>
                </a:cubicBezTo>
                <a:cubicBezTo>
                  <a:pt x="256" y="47"/>
                  <a:pt x="256" y="47"/>
                  <a:pt x="256" y="47"/>
                </a:cubicBezTo>
                <a:cubicBezTo>
                  <a:pt x="257" y="47"/>
                  <a:pt x="257" y="47"/>
                  <a:pt x="257" y="47"/>
                </a:cubicBezTo>
                <a:cubicBezTo>
                  <a:pt x="256" y="47"/>
                  <a:pt x="256" y="47"/>
                  <a:pt x="256" y="47"/>
                </a:cubicBezTo>
                <a:cubicBezTo>
                  <a:pt x="256" y="59"/>
                  <a:pt x="256" y="59"/>
                  <a:pt x="256" y="59"/>
                </a:cubicBezTo>
                <a:cubicBezTo>
                  <a:pt x="255" y="59"/>
                  <a:pt x="255" y="59"/>
                  <a:pt x="255" y="59"/>
                </a:cubicBezTo>
                <a:cubicBezTo>
                  <a:pt x="255" y="58"/>
                  <a:pt x="255" y="58"/>
                  <a:pt x="255" y="58"/>
                </a:cubicBezTo>
                <a:cubicBezTo>
                  <a:pt x="256" y="57"/>
                  <a:pt x="256" y="57"/>
                  <a:pt x="256" y="57"/>
                </a:cubicBezTo>
                <a:cubicBezTo>
                  <a:pt x="256" y="56"/>
                  <a:pt x="256" y="56"/>
                  <a:pt x="256" y="56"/>
                </a:cubicBezTo>
                <a:cubicBezTo>
                  <a:pt x="255" y="56"/>
                  <a:pt x="255" y="56"/>
                  <a:pt x="255" y="56"/>
                </a:cubicBezTo>
                <a:cubicBezTo>
                  <a:pt x="254" y="56"/>
                  <a:pt x="254" y="56"/>
                  <a:pt x="254" y="56"/>
                </a:cubicBezTo>
                <a:cubicBezTo>
                  <a:pt x="254" y="57"/>
                  <a:pt x="254" y="57"/>
                  <a:pt x="254" y="57"/>
                </a:cubicBezTo>
                <a:cubicBezTo>
                  <a:pt x="254" y="58"/>
                  <a:pt x="254" y="58"/>
                  <a:pt x="254" y="58"/>
                </a:cubicBezTo>
                <a:cubicBezTo>
                  <a:pt x="254" y="59"/>
                  <a:pt x="254" y="59"/>
                  <a:pt x="254" y="59"/>
                </a:cubicBezTo>
                <a:cubicBezTo>
                  <a:pt x="253" y="59"/>
                  <a:pt x="253" y="59"/>
                  <a:pt x="253" y="59"/>
                </a:cubicBezTo>
                <a:cubicBezTo>
                  <a:pt x="253" y="77"/>
                  <a:pt x="253" y="77"/>
                  <a:pt x="253" y="77"/>
                </a:cubicBezTo>
                <a:cubicBezTo>
                  <a:pt x="250" y="77"/>
                  <a:pt x="250" y="77"/>
                  <a:pt x="250" y="77"/>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182"/>
                  <a:pt x="250" y="182"/>
                  <a:pt x="250" y="182"/>
                </a:cubicBezTo>
                <a:cubicBezTo>
                  <a:pt x="250" y="185"/>
                  <a:pt x="250" y="185"/>
                  <a:pt x="250" y="185"/>
                </a:cubicBezTo>
                <a:cubicBezTo>
                  <a:pt x="250" y="189"/>
                  <a:pt x="250" y="189"/>
                  <a:pt x="250" y="189"/>
                </a:cubicBezTo>
                <a:cubicBezTo>
                  <a:pt x="243" y="189"/>
                  <a:pt x="243" y="189"/>
                  <a:pt x="243" y="189"/>
                </a:cubicBezTo>
                <a:cubicBezTo>
                  <a:pt x="243" y="95"/>
                  <a:pt x="243" y="95"/>
                  <a:pt x="243" y="95"/>
                </a:cubicBezTo>
                <a:cubicBezTo>
                  <a:pt x="237" y="92"/>
                  <a:pt x="237" y="92"/>
                  <a:pt x="237" y="92"/>
                </a:cubicBezTo>
                <a:cubicBezTo>
                  <a:pt x="207" y="93"/>
                  <a:pt x="207" y="93"/>
                  <a:pt x="207" y="93"/>
                </a:cubicBezTo>
                <a:cubicBezTo>
                  <a:pt x="204" y="95"/>
                  <a:pt x="204" y="95"/>
                  <a:pt x="204" y="95"/>
                </a:cubicBezTo>
                <a:cubicBezTo>
                  <a:pt x="204" y="189"/>
                  <a:pt x="204" y="189"/>
                  <a:pt x="204" y="189"/>
                </a:cubicBezTo>
                <a:cubicBezTo>
                  <a:pt x="197" y="189"/>
                  <a:pt x="197" y="189"/>
                  <a:pt x="197" y="189"/>
                </a:cubicBezTo>
                <a:cubicBezTo>
                  <a:pt x="197" y="189"/>
                  <a:pt x="197" y="189"/>
                  <a:pt x="197" y="189"/>
                </a:cubicBezTo>
                <a:cubicBezTo>
                  <a:pt x="198" y="189"/>
                  <a:pt x="198" y="189"/>
                  <a:pt x="198" y="189"/>
                </a:cubicBezTo>
                <a:cubicBezTo>
                  <a:pt x="198" y="189"/>
                  <a:pt x="198" y="189"/>
                  <a:pt x="198" y="189"/>
                </a:cubicBezTo>
                <a:cubicBezTo>
                  <a:pt x="198" y="188"/>
                  <a:pt x="198" y="188"/>
                  <a:pt x="198" y="188"/>
                </a:cubicBezTo>
                <a:cubicBezTo>
                  <a:pt x="198" y="188"/>
                  <a:pt x="198" y="188"/>
                  <a:pt x="198" y="188"/>
                </a:cubicBezTo>
                <a:cubicBezTo>
                  <a:pt x="197" y="188"/>
                  <a:pt x="197" y="188"/>
                  <a:pt x="197" y="188"/>
                </a:cubicBezTo>
                <a:cubicBezTo>
                  <a:pt x="197" y="188"/>
                  <a:pt x="197" y="188"/>
                  <a:pt x="197" y="188"/>
                </a:cubicBezTo>
                <a:cubicBezTo>
                  <a:pt x="196" y="118"/>
                  <a:pt x="196" y="118"/>
                  <a:pt x="196" y="118"/>
                </a:cubicBezTo>
                <a:cubicBezTo>
                  <a:pt x="196" y="112"/>
                  <a:pt x="196" y="112"/>
                  <a:pt x="196" y="112"/>
                </a:cubicBezTo>
                <a:cubicBezTo>
                  <a:pt x="196" y="106"/>
                  <a:pt x="196" y="106"/>
                  <a:pt x="196" y="106"/>
                </a:cubicBezTo>
                <a:cubicBezTo>
                  <a:pt x="195" y="100"/>
                  <a:pt x="195" y="100"/>
                  <a:pt x="195" y="100"/>
                </a:cubicBezTo>
                <a:cubicBezTo>
                  <a:pt x="195" y="95"/>
                  <a:pt x="195" y="95"/>
                  <a:pt x="195" y="95"/>
                </a:cubicBezTo>
                <a:cubicBezTo>
                  <a:pt x="193" y="95"/>
                  <a:pt x="193" y="95"/>
                  <a:pt x="193" y="95"/>
                </a:cubicBezTo>
                <a:cubicBezTo>
                  <a:pt x="189" y="94"/>
                  <a:pt x="189" y="94"/>
                  <a:pt x="189" y="94"/>
                </a:cubicBezTo>
                <a:cubicBezTo>
                  <a:pt x="189" y="94"/>
                  <a:pt x="189" y="94"/>
                  <a:pt x="189" y="94"/>
                </a:cubicBezTo>
                <a:cubicBezTo>
                  <a:pt x="180" y="94"/>
                  <a:pt x="180" y="94"/>
                  <a:pt x="180" y="94"/>
                </a:cubicBezTo>
                <a:cubicBezTo>
                  <a:pt x="179" y="94"/>
                  <a:pt x="179" y="94"/>
                  <a:pt x="179" y="94"/>
                </a:cubicBezTo>
                <a:cubicBezTo>
                  <a:pt x="175" y="95"/>
                  <a:pt x="175" y="95"/>
                  <a:pt x="175" y="95"/>
                </a:cubicBezTo>
                <a:cubicBezTo>
                  <a:pt x="173" y="95"/>
                  <a:pt x="173" y="95"/>
                  <a:pt x="173" y="95"/>
                </a:cubicBezTo>
                <a:cubicBezTo>
                  <a:pt x="173" y="100"/>
                  <a:pt x="173" y="100"/>
                  <a:pt x="173" y="100"/>
                </a:cubicBezTo>
                <a:cubicBezTo>
                  <a:pt x="173" y="106"/>
                  <a:pt x="173" y="106"/>
                  <a:pt x="173" y="106"/>
                </a:cubicBezTo>
                <a:cubicBezTo>
                  <a:pt x="172" y="112"/>
                  <a:pt x="172" y="112"/>
                  <a:pt x="172" y="112"/>
                </a:cubicBezTo>
                <a:cubicBezTo>
                  <a:pt x="172" y="118"/>
                  <a:pt x="172" y="118"/>
                  <a:pt x="172" y="118"/>
                </a:cubicBezTo>
                <a:cubicBezTo>
                  <a:pt x="172" y="183"/>
                  <a:pt x="172" y="183"/>
                  <a:pt x="172" y="183"/>
                </a:cubicBezTo>
                <a:cubicBezTo>
                  <a:pt x="169" y="183"/>
                  <a:pt x="169" y="183"/>
                  <a:pt x="169" y="183"/>
                </a:cubicBezTo>
                <a:cubicBezTo>
                  <a:pt x="169" y="182"/>
                  <a:pt x="169" y="182"/>
                  <a:pt x="169" y="182"/>
                </a:cubicBezTo>
                <a:cubicBezTo>
                  <a:pt x="169" y="182"/>
                  <a:pt x="169" y="182"/>
                  <a:pt x="169" y="182"/>
                </a:cubicBezTo>
                <a:cubicBezTo>
                  <a:pt x="168" y="182"/>
                  <a:pt x="168" y="182"/>
                  <a:pt x="168" y="182"/>
                </a:cubicBezTo>
                <a:cubicBezTo>
                  <a:pt x="168" y="183"/>
                  <a:pt x="168" y="183"/>
                  <a:pt x="168" y="183"/>
                </a:cubicBezTo>
                <a:cubicBezTo>
                  <a:pt x="165" y="183"/>
                  <a:pt x="165" y="183"/>
                  <a:pt x="165" y="183"/>
                </a:cubicBezTo>
                <a:cubicBezTo>
                  <a:pt x="165" y="182"/>
                  <a:pt x="165" y="182"/>
                  <a:pt x="165" y="182"/>
                </a:cubicBezTo>
                <a:cubicBezTo>
                  <a:pt x="165" y="181"/>
                  <a:pt x="165" y="181"/>
                  <a:pt x="165" y="181"/>
                </a:cubicBezTo>
                <a:cubicBezTo>
                  <a:pt x="164" y="179"/>
                  <a:pt x="164" y="179"/>
                  <a:pt x="164" y="179"/>
                </a:cubicBezTo>
                <a:cubicBezTo>
                  <a:pt x="163" y="179"/>
                  <a:pt x="163" y="179"/>
                  <a:pt x="163" y="179"/>
                </a:cubicBezTo>
                <a:cubicBezTo>
                  <a:pt x="163" y="179"/>
                  <a:pt x="163" y="179"/>
                  <a:pt x="163" y="179"/>
                </a:cubicBezTo>
                <a:cubicBezTo>
                  <a:pt x="163" y="179"/>
                  <a:pt x="163" y="179"/>
                  <a:pt x="163" y="179"/>
                </a:cubicBezTo>
                <a:cubicBezTo>
                  <a:pt x="160" y="179"/>
                  <a:pt x="160" y="179"/>
                  <a:pt x="160" y="179"/>
                </a:cubicBezTo>
                <a:cubicBezTo>
                  <a:pt x="159" y="179"/>
                  <a:pt x="159" y="179"/>
                  <a:pt x="159" y="179"/>
                </a:cubicBezTo>
                <a:cubicBezTo>
                  <a:pt x="159" y="179"/>
                  <a:pt x="159" y="179"/>
                  <a:pt x="159" y="179"/>
                </a:cubicBezTo>
                <a:cubicBezTo>
                  <a:pt x="158" y="178"/>
                  <a:pt x="158" y="178"/>
                  <a:pt x="158" y="178"/>
                </a:cubicBezTo>
                <a:cubicBezTo>
                  <a:pt x="158" y="178"/>
                  <a:pt x="158" y="178"/>
                  <a:pt x="158" y="178"/>
                </a:cubicBezTo>
                <a:cubicBezTo>
                  <a:pt x="158" y="177"/>
                  <a:pt x="158" y="177"/>
                  <a:pt x="158" y="177"/>
                </a:cubicBezTo>
                <a:cubicBezTo>
                  <a:pt x="158" y="177"/>
                  <a:pt x="158" y="177"/>
                  <a:pt x="158" y="177"/>
                </a:cubicBezTo>
                <a:cubicBezTo>
                  <a:pt x="158" y="177"/>
                  <a:pt x="158" y="177"/>
                  <a:pt x="158" y="177"/>
                </a:cubicBezTo>
                <a:cubicBezTo>
                  <a:pt x="157" y="176"/>
                  <a:pt x="157" y="176"/>
                  <a:pt x="157" y="176"/>
                </a:cubicBezTo>
                <a:cubicBezTo>
                  <a:pt x="143" y="175"/>
                  <a:pt x="143" y="175"/>
                  <a:pt x="143" y="175"/>
                </a:cubicBezTo>
                <a:cubicBezTo>
                  <a:pt x="143" y="175"/>
                  <a:pt x="143" y="175"/>
                  <a:pt x="143" y="175"/>
                </a:cubicBezTo>
                <a:cubicBezTo>
                  <a:pt x="138" y="175"/>
                  <a:pt x="138" y="175"/>
                  <a:pt x="138" y="175"/>
                </a:cubicBezTo>
                <a:cubicBezTo>
                  <a:pt x="138" y="179"/>
                  <a:pt x="138" y="179"/>
                  <a:pt x="138" y="179"/>
                </a:cubicBezTo>
                <a:cubicBezTo>
                  <a:pt x="135" y="179"/>
                  <a:pt x="135" y="179"/>
                  <a:pt x="135" y="179"/>
                </a:cubicBezTo>
                <a:cubicBezTo>
                  <a:pt x="134" y="179"/>
                  <a:pt x="134" y="179"/>
                  <a:pt x="134" y="179"/>
                </a:cubicBezTo>
                <a:cubicBezTo>
                  <a:pt x="134" y="179"/>
                  <a:pt x="134" y="179"/>
                  <a:pt x="134" y="179"/>
                </a:cubicBezTo>
                <a:cubicBezTo>
                  <a:pt x="129" y="104"/>
                  <a:pt x="129" y="104"/>
                  <a:pt x="129" y="104"/>
                </a:cubicBezTo>
                <a:cubicBezTo>
                  <a:pt x="129" y="104"/>
                  <a:pt x="129" y="104"/>
                  <a:pt x="129" y="104"/>
                </a:cubicBezTo>
                <a:cubicBezTo>
                  <a:pt x="130" y="104"/>
                  <a:pt x="130" y="104"/>
                  <a:pt x="130" y="104"/>
                </a:cubicBezTo>
                <a:cubicBezTo>
                  <a:pt x="130" y="104"/>
                  <a:pt x="130" y="104"/>
                  <a:pt x="130" y="104"/>
                </a:cubicBezTo>
                <a:cubicBezTo>
                  <a:pt x="130" y="104"/>
                  <a:pt x="130" y="104"/>
                  <a:pt x="130" y="104"/>
                </a:cubicBezTo>
                <a:cubicBezTo>
                  <a:pt x="130" y="104"/>
                  <a:pt x="130" y="104"/>
                  <a:pt x="130" y="104"/>
                </a:cubicBezTo>
                <a:cubicBezTo>
                  <a:pt x="133" y="96"/>
                  <a:pt x="133" y="96"/>
                  <a:pt x="133" y="96"/>
                </a:cubicBezTo>
                <a:cubicBezTo>
                  <a:pt x="132" y="95"/>
                  <a:pt x="132" y="95"/>
                  <a:pt x="132" y="95"/>
                </a:cubicBezTo>
                <a:cubicBezTo>
                  <a:pt x="132" y="95"/>
                  <a:pt x="132" y="95"/>
                  <a:pt x="132" y="95"/>
                </a:cubicBezTo>
                <a:cubicBezTo>
                  <a:pt x="132" y="95"/>
                  <a:pt x="132" y="95"/>
                  <a:pt x="132" y="95"/>
                </a:cubicBezTo>
                <a:cubicBezTo>
                  <a:pt x="132" y="95"/>
                  <a:pt x="132" y="95"/>
                  <a:pt x="132" y="95"/>
                </a:cubicBezTo>
                <a:cubicBezTo>
                  <a:pt x="132" y="94"/>
                  <a:pt x="132" y="94"/>
                  <a:pt x="132" y="94"/>
                </a:cubicBezTo>
                <a:cubicBezTo>
                  <a:pt x="132" y="93"/>
                  <a:pt x="132" y="93"/>
                  <a:pt x="132" y="93"/>
                </a:cubicBezTo>
                <a:cubicBezTo>
                  <a:pt x="132" y="93"/>
                  <a:pt x="132" y="93"/>
                  <a:pt x="132" y="93"/>
                </a:cubicBezTo>
                <a:cubicBezTo>
                  <a:pt x="132" y="93"/>
                  <a:pt x="132" y="93"/>
                  <a:pt x="132" y="93"/>
                </a:cubicBezTo>
                <a:cubicBezTo>
                  <a:pt x="131" y="93"/>
                  <a:pt x="131" y="93"/>
                  <a:pt x="131" y="93"/>
                </a:cubicBezTo>
                <a:cubicBezTo>
                  <a:pt x="131" y="92"/>
                  <a:pt x="131" y="92"/>
                  <a:pt x="131" y="92"/>
                </a:cubicBezTo>
                <a:cubicBezTo>
                  <a:pt x="130" y="92"/>
                  <a:pt x="130" y="92"/>
                  <a:pt x="130" y="92"/>
                </a:cubicBezTo>
                <a:cubicBezTo>
                  <a:pt x="130" y="92"/>
                  <a:pt x="130" y="92"/>
                  <a:pt x="130" y="92"/>
                </a:cubicBezTo>
                <a:cubicBezTo>
                  <a:pt x="130" y="90"/>
                  <a:pt x="130" y="90"/>
                  <a:pt x="130" y="90"/>
                </a:cubicBezTo>
                <a:cubicBezTo>
                  <a:pt x="130" y="89"/>
                  <a:pt x="130" y="89"/>
                  <a:pt x="130" y="89"/>
                </a:cubicBezTo>
                <a:cubicBezTo>
                  <a:pt x="130" y="89"/>
                  <a:pt x="130" y="89"/>
                  <a:pt x="130" y="89"/>
                </a:cubicBezTo>
                <a:cubicBezTo>
                  <a:pt x="129" y="89"/>
                  <a:pt x="129" y="89"/>
                  <a:pt x="129" y="89"/>
                </a:cubicBezTo>
                <a:cubicBezTo>
                  <a:pt x="129" y="89"/>
                  <a:pt x="129" y="89"/>
                  <a:pt x="129" y="89"/>
                </a:cubicBezTo>
                <a:cubicBezTo>
                  <a:pt x="128" y="89"/>
                  <a:pt x="128" y="89"/>
                  <a:pt x="128" y="89"/>
                </a:cubicBezTo>
                <a:cubicBezTo>
                  <a:pt x="128" y="73"/>
                  <a:pt x="128" y="73"/>
                  <a:pt x="128" y="73"/>
                </a:cubicBezTo>
                <a:cubicBezTo>
                  <a:pt x="128" y="73"/>
                  <a:pt x="128" y="73"/>
                  <a:pt x="128" y="73"/>
                </a:cubicBezTo>
                <a:cubicBezTo>
                  <a:pt x="129" y="73"/>
                  <a:pt x="129" y="73"/>
                  <a:pt x="129" y="73"/>
                </a:cubicBezTo>
                <a:cubicBezTo>
                  <a:pt x="129" y="73"/>
                  <a:pt x="129" y="73"/>
                  <a:pt x="129" y="73"/>
                </a:cubicBezTo>
                <a:cubicBezTo>
                  <a:pt x="129" y="73"/>
                  <a:pt x="129" y="73"/>
                  <a:pt x="129" y="73"/>
                </a:cubicBezTo>
                <a:cubicBezTo>
                  <a:pt x="129" y="72"/>
                  <a:pt x="129" y="72"/>
                  <a:pt x="129" y="72"/>
                </a:cubicBezTo>
                <a:cubicBezTo>
                  <a:pt x="130" y="71"/>
                  <a:pt x="130" y="71"/>
                  <a:pt x="130" y="71"/>
                </a:cubicBezTo>
                <a:cubicBezTo>
                  <a:pt x="130" y="71"/>
                  <a:pt x="130" y="71"/>
                  <a:pt x="130" y="71"/>
                </a:cubicBezTo>
                <a:cubicBezTo>
                  <a:pt x="130" y="71"/>
                  <a:pt x="130" y="71"/>
                  <a:pt x="130" y="71"/>
                </a:cubicBezTo>
                <a:cubicBezTo>
                  <a:pt x="130" y="70"/>
                  <a:pt x="130" y="70"/>
                  <a:pt x="130" y="70"/>
                </a:cubicBezTo>
                <a:cubicBezTo>
                  <a:pt x="130" y="70"/>
                  <a:pt x="130" y="70"/>
                  <a:pt x="130" y="70"/>
                </a:cubicBezTo>
                <a:cubicBezTo>
                  <a:pt x="130" y="69"/>
                  <a:pt x="130" y="69"/>
                  <a:pt x="130" y="69"/>
                </a:cubicBezTo>
                <a:cubicBezTo>
                  <a:pt x="129" y="69"/>
                  <a:pt x="129" y="69"/>
                  <a:pt x="129" y="69"/>
                </a:cubicBezTo>
                <a:cubicBezTo>
                  <a:pt x="130" y="68"/>
                  <a:pt x="130" y="68"/>
                  <a:pt x="130" y="68"/>
                </a:cubicBezTo>
                <a:cubicBezTo>
                  <a:pt x="129" y="68"/>
                  <a:pt x="129" y="68"/>
                  <a:pt x="129" y="68"/>
                </a:cubicBezTo>
                <a:cubicBezTo>
                  <a:pt x="129" y="68"/>
                  <a:pt x="129" y="68"/>
                  <a:pt x="129" y="68"/>
                </a:cubicBezTo>
                <a:cubicBezTo>
                  <a:pt x="128" y="68"/>
                  <a:pt x="128" y="68"/>
                  <a:pt x="128" y="68"/>
                </a:cubicBezTo>
                <a:cubicBezTo>
                  <a:pt x="128" y="67"/>
                  <a:pt x="128" y="67"/>
                  <a:pt x="128" y="67"/>
                </a:cubicBezTo>
                <a:cubicBezTo>
                  <a:pt x="128" y="67"/>
                  <a:pt x="128" y="67"/>
                  <a:pt x="128" y="67"/>
                </a:cubicBezTo>
                <a:cubicBezTo>
                  <a:pt x="128" y="67"/>
                  <a:pt x="128" y="67"/>
                  <a:pt x="128" y="67"/>
                </a:cubicBezTo>
                <a:cubicBezTo>
                  <a:pt x="128" y="58"/>
                  <a:pt x="128" y="58"/>
                  <a:pt x="128" y="58"/>
                </a:cubicBezTo>
                <a:cubicBezTo>
                  <a:pt x="128" y="57"/>
                  <a:pt x="128" y="57"/>
                  <a:pt x="128" y="57"/>
                </a:cubicBezTo>
                <a:cubicBezTo>
                  <a:pt x="127" y="57"/>
                  <a:pt x="127" y="57"/>
                  <a:pt x="127" y="57"/>
                </a:cubicBezTo>
                <a:cubicBezTo>
                  <a:pt x="127" y="57"/>
                  <a:pt x="127" y="57"/>
                  <a:pt x="127" y="57"/>
                </a:cubicBezTo>
                <a:cubicBezTo>
                  <a:pt x="126" y="57"/>
                  <a:pt x="126" y="57"/>
                  <a:pt x="126" y="57"/>
                </a:cubicBezTo>
                <a:cubicBezTo>
                  <a:pt x="126" y="57"/>
                  <a:pt x="126" y="57"/>
                  <a:pt x="126" y="57"/>
                </a:cubicBezTo>
                <a:cubicBezTo>
                  <a:pt x="126" y="57"/>
                  <a:pt x="126" y="57"/>
                  <a:pt x="126" y="57"/>
                </a:cubicBezTo>
                <a:cubicBezTo>
                  <a:pt x="126" y="57"/>
                  <a:pt x="126" y="57"/>
                  <a:pt x="126" y="57"/>
                </a:cubicBezTo>
                <a:cubicBezTo>
                  <a:pt x="126" y="57"/>
                  <a:pt x="126" y="57"/>
                  <a:pt x="126" y="57"/>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37"/>
                  <a:pt x="126" y="37"/>
                  <a:pt x="126" y="37"/>
                </a:cubicBezTo>
                <a:cubicBezTo>
                  <a:pt x="126" y="37"/>
                  <a:pt x="126" y="37"/>
                  <a:pt x="126" y="37"/>
                </a:cubicBezTo>
                <a:cubicBezTo>
                  <a:pt x="126" y="37"/>
                  <a:pt x="126" y="37"/>
                  <a:pt x="126" y="37"/>
                </a:cubicBezTo>
                <a:cubicBezTo>
                  <a:pt x="126" y="37"/>
                  <a:pt x="126" y="37"/>
                  <a:pt x="126" y="37"/>
                </a:cubicBezTo>
                <a:cubicBezTo>
                  <a:pt x="126" y="37"/>
                  <a:pt x="126" y="37"/>
                  <a:pt x="126" y="37"/>
                </a:cubicBezTo>
                <a:cubicBezTo>
                  <a:pt x="126" y="37"/>
                  <a:pt x="126" y="37"/>
                  <a:pt x="126" y="37"/>
                </a:cubicBezTo>
                <a:cubicBezTo>
                  <a:pt x="126" y="37"/>
                  <a:pt x="126" y="37"/>
                  <a:pt x="126" y="37"/>
                </a:cubicBezTo>
                <a:cubicBezTo>
                  <a:pt x="126" y="37"/>
                  <a:pt x="126" y="37"/>
                  <a:pt x="126" y="37"/>
                </a:cubicBezTo>
                <a:cubicBezTo>
                  <a:pt x="126" y="34"/>
                  <a:pt x="126" y="34"/>
                  <a:pt x="126" y="34"/>
                </a:cubicBezTo>
                <a:cubicBezTo>
                  <a:pt x="126" y="34"/>
                  <a:pt x="126" y="34"/>
                  <a:pt x="126" y="34"/>
                </a:cubicBezTo>
                <a:cubicBezTo>
                  <a:pt x="126" y="34"/>
                  <a:pt x="126" y="34"/>
                  <a:pt x="126" y="34"/>
                </a:cubicBezTo>
                <a:cubicBezTo>
                  <a:pt x="126" y="34"/>
                  <a:pt x="126" y="34"/>
                  <a:pt x="126" y="34"/>
                </a:cubicBezTo>
                <a:cubicBezTo>
                  <a:pt x="126" y="34"/>
                  <a:pt x="126" y="34"/>
                  <a:pt x="126" y="34"/>
                </a:cubicBezTo>
                <a:cubicBezTo>
                  <a:pt x="126" y="34"/>
                  <a:pt x="126" y="34"/>
                  <a:pt x="126" y="34"/>
                </a:cubicBezTo>
                <a:cubicBezTo>
                  <a:pt x="126" y="34"/>
                  <a:pt x="126" y="34"/>
                  <a:pt x="126" y="34"/>
                </a:cubicBezTo>
                <a:cubicBezTo>
                  <a:pt x="126" y="34"/>
                  <a:pt x="126" y="34"/>
                  <a:pt x="126" y="34"/>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28"/>
                  <a:pt x="126" y="28"/>
                  <a:pt x="126" y="28"/>
                </a:cubicBezTo>
                <a:cubicBezTo>
                  <a:pt x="126" y="28"/>
                  <a:pt x="126" y="28"/>
                  <a:pt x="126" y="28"/>
                </a:cubicBezTo>
                <a:cubicBezTo>
                  <a:pt x="126" y="28"/>
                  <a:pt x="126" y="28"/>
                  <a:pt x="126" y="28"/>
                </a:cubicBezTo>
                <a:cubicBezTo>
                  <a:pt x="126" y="28"/>
                  <a:pt x="126" y="28"/>
                  <a:pt x="126" y="28"/>
                </a:cubicBezTo>
                <a:cubicBezTo>
                  <a:pt x="126" y="28"/>
                  <a:pt x="126" y="28"/>
                  <a:pt x="126" y="28"/>
                </a:cubicBezTo>
                <a:cubicBezTo>
                  <a:pt x="126" y="28"/>
                  <a:pt x="126" y="28"/>
                  <a:pt x="126" y="28"/>
                </a:cubicBezTo>
                <a:cubicBezTo>
                  <a:pt x="126" y="28"/>
                  <a:pt x="126" y="28"/>
                  <a:pt x="126" y="28"/>
                </a:cubicBezTo>
                <a:cubicBezTo>
                  <a:pt x="126" y="25"/>
                  <a:pt x="126" y="25"/>
                  <a:pt x="126" y="25"/>
                </a:cubicBezTo>
                <a:cubicBezTo>
                  <a:pt x="126" y="25"/>
                  <a:pt x="126" y="25"/>
                  <a:pt x="126" y="25"/>
                </a:cubicBezTo>
                <a:cubicBezTo>
                  <a:pt x="126" y="25"/>
                  <a:pt x="126" y="25"/>
                  <a:pt x="126" y="25"/>
                </a:cubicBezTo>
                <a:cubicBezTo>
                  <a:pt x="126" y="25"/>
                  <a:pt x="126" y="25"/>
                  <a:pt x="126" y="25"/>
                </a:cubicBezTo>
                <a:cubicBezTo>
                  <a:pt x="126" y="25"/>
                  <a:pt x="126" y="25"/>
                  <a:pt x="126" y="25"/>
                </a:cubicBezTo>
                <a:cubicBezTo>
                  <a:pt x="126" y="25"/>
                  <a:pt x="126" y="25"/>
                  <a:pt x="126" y="25"/>
                </a:cubicBezTo>
                <a:cubicBezTo>
                  <a:pt x="126" y="25"/>
                  <a:pt x="126" y="25"/>
                  <a:pt x="126" y="25"/>
                </a:cubicBezTo>
                <a:cubicBezTo>
                  <a:pt x="126" y="23"/>
                  <a:pt x="126" y="23"/>
                  <a:pt x="126" y="23"/>
                </a:cubicBezTo>
                <a:cubicBezTo>
                  <a:pt x="126" y="23"/>
                  <a:pt x="126" y="23"/>
                  <a:pt x="126" y="23"/>
                </a:cubicBezTo>
                <a:cubicBezTo>
                  <a:pt x="126" y="22"/>
                  <a:pt x="126" y="22"/>
                  <a:pt x="126" y="22"/>
                </a:cubicBezTo>
                <a:cubicBezTo>
                  <a:pt x="126" y="22"/>
                  <a:pt x="126" y="22"/>
                  <a:pt x="126" y="22"/>
                </a:cubicBezTo>
                <a:cubicBezTo>
                  <a:pt x="126" y="22"/>
                  <a:pt x="126" y="22"/>
                  <a:pt x="126" y="22"/>
                </a:cubicBezTo>
                <a:cubicBezTo>
                  <a:pt x="126" y="22"/>
                  <a:pt x="126" y="22"/>
                  <a:pt x="126" y="22"/>
                </a:cubicBezTo>
                <a:cubicBezTo>
                  <a:pt x="126" y="20"/>
                  <a:pt x="126" y="20"/>
                  <a:pt x="126" y="20"/>
                </a:cubicBezTo>
                <a:cubicBezTo>
                  <a:pt x="126" y="20"/>
                  <a:pt x="126" y="20"/>
                  <a:pt x="126" y="20"/>
                </a:cubicBezTo>
                <a:cubicBezTo>
                  <a:pt x="126" y="20"/>
                  <a:pt x="126" y="20"/>
                  <a:pt x="126" y="20"/>
                </a:cubicBezTo>
                <a:cubicBezTo>
                  <a:pt x="126" y="19"/>
                  <a:pt x="126" y="19"/>
                  <a:pt x="126" y="19"/>
                </a:cubicBezTo>
                <a:cubicBezTo>
                  <a:pt x="125" y="19"/>
                  <a:pt x="125" y="19"/>
                  <a:pt x="125" y="19"/>
                </a:cubicBezTo>
                <a:cubicBezTo>
                  <a:pt x="125" y="19"/>
                  <a:pt x="125" y="19"/>
                  <a:pt x="125" y="19"/>
                </a:cubicBezTo>
                <a:cubicBezTo>
                  <a:pt x="125" y="19"/>
                  <a:pt x="125" y="19"/>
                  <a:pt x="125" y="19"/>
                </a:cubicBezTo>
                <a:cubicBezTo>
                  <a:pt x="125" y="19"/>
                  <a:pt x="125" y="19"/>
                  <a:pt x="125" y="19"/>
                </a:cubicBezTo>
                <a:cubicBezTo>
                  <a:pt x="124" y="19"/>
                  <a:pt x="124" y="19"/>
                  <a:pt x="124" y="19"/>
                </a:cubicBezTo>
                <a:cubicBezTo>
                  <a:pt x="124" y="20"/>
                  <a:pt x="124" y="20"/>
                  <a:pt x="124" y="20"/>
                </a:cubicBezTo>
                <a:cubicBezTo>
                  <a:pt x="124" y="20"/>
                  <a:pt x="124" y="20"/>
                  <a:pt x="124" y="20"/>
                </a:cubicBezTo>
                <a:cubicBezTo>
                  <a:pt x="124" y="20"/>
                  <a:pt x="124" y="20"/>
                  <a:pt x="124" y="20"/>
                </a:cubicBezTo>
                <a:cubicBezTo>
                  <a:pt x="124" y="20"/>
                  <a:pt x="124" y="20"/>
                  <a:pt x="124" y="20"/>
                </a:cubicBezTo>
                <a:cubicBezTo>
                  <a:pt x="124" y="22"/>
                  <a:pt x="124" y="22"/>
                  <a:pt x="124" y="22"/>
                </a:cubicBezTo>
                <a:cubicBezTo>
                  <a:pt x="124" y="22"/>
                  <a:pt x="124" y="22"/>
                  <a:pt x="124" y="22"/>
                </a:cubicBezTo>
                <a:cubicBezTo>
                  <a:pt x="124" y="22"/>
                  <a:pt x="124" y="22"/>
                  <a:pt x="124" y="22"/>
                </a:cubicBezTo>
                <a:cubicBezTo>
                  <a:pt x="124" y="23"/>
                  <a:pt x="124" y="23"/>
                  <a:pt x="124" y="23"/>
                </a:cubicBezTo>
                <a:cubicBezTo>
                  <a:pt x="124" y="23"/>
                  <a:pt x="124" y="23"/>
                  <a:pt x="124" y="23"/>
                </a:cubicBezTo>
                <a:cubicBezTo>
                  <a:pt x="124" y="23"/>
                  <a:pt x="124" y="23"/>
                  <a:pt x="124" y="23"/>
                </a:cubicBezTo>
                <a:cubicBezTo>
                  <a:pt x="124" y="25"/>
                  <a:pt x="124" y="25"/>
                  <a:pt x="124" y="25"/>
                </a:cubicBezTo>
                <a:cubicBezTo>
                  <a:pt x="124" y="25"/>
                  <a:pt x="124" y="25"/>
                  <a:pt x="124" y="25"/>
                </a:cubicBezTo>
                <a:cubicBezTo>
                  <a:pt x="124" y="25"/>
                  <a:pt x="124" y="25"/>
                  <a:pt x="124" y="25"/>
                </a:cubicBezTo>
                <a:cubicBezTo>
                  <a:pt x="124" y="25"/>
                  <a:pt x="124" y="25"/>
                  <a:pt x="124" y="25"/>
                </a:cubicBezTo>
                <a:cubicBezTo>
                  <a:pt x="124" y="25"/>
                  <a:pt x="124" y="25"/>
                  <a:pt x="124" y="25"/>
                </a:cubicBezTo>
                <a:cubicBezTo>
                  <a:pt x="124" y="25"/>
                  <a:pt x="124" y="25"/>
                  <a:pt x="124" y="25"/>
                </a:cubicBezTo>
                <a:cubicBezTo>
                  <a:pt x="124" y="26"/>
                  <a:pt x="124" y="26"/>
                  <a:pt x="124" y="26"/>
                </a:cubicBezTo>
                <a:cubicBezTo>
                  <a:pt x="124" y="28"/>
                  <a:pt x="124" y="28"/>
                  <a:pt x="124" y="28"/>
                </a:cubicBezTo>
                <a:cubicBezTo>
                  <a:pt x="124" y="28"/>
                  <a:pt x="124" y="28"/>
                  <a:pt x="124" y="28"/>
                </a:cubicBezTo>
                <a:cubicBezTo>
                  <a:pt x="124" y="28"/>
                  <a:pt x="124" y="28"/>
                  <a:pt x="124" y="28"/>
                </a:cubicBezTo>
                <a:cubicBezTo>
                  <a:pt x="124" y="28"/>
                  <a:pt x="124" y="28"/>
                  <a:pt x="124" y="28"/>
                </a:cubicBezTo>
                <a:cubicBezTo>
                  <a:pt x="124" y="28"/>
                  <a:pt x="124" y="28"/>
                  <a:pt x="124" y="28"/>
                </a:cubicBezTo>
                <a:cubicBezTo>
                  <a:pt x="124" y="28"/>
                  <a:pt x="124" y="28"/>
                  <a:pt x="124" y="28"/>
                </a:cubicBezTo>
                <a:cubicBezTo>
                  <a:pt x="124" y="28"/>
                  <a:pt x="124" y="28"/>
                  <a:pt x="124" y="28"/>
                </a:cubicBezTo>
                <a:cubicBezTo>
                  <a:pt x="124" y="31"/>
                  <a:pt x="124" y="31"/>
                  <a:pt x="124" y="31"/>
                </a:cubicBezTo>
                <a:cubicBezTo>
                  <a:pt x="124" y="31"/>
                  <a:pt x="124" y="31"/>
                  <a:pt x="124" y="31"/>
                </a:cubicBezTo>
                <a:cubicBezTo>
                  <a:pt x="124" y="31"/>
                  <a:pt x="124" y="31"/>
                  <a:pt x="124" y="31"/>
                </a:cubicBezTo>
                <a:cubicBezTo>
                  <a:pt x="124" y="31"/>
                  <a:pt x="124" y="31"/>
                  <a:pt x="124" y="31"/>
                </a:cubicBezTo>
                <a:cubicBezTo>
                  <a:pt x="124" y="31"/>
                  <a:pt x="124" y="31"/>
                  <a:pt x="124" y="31"/>
                </a:cubicBezTo>
                <a:cubicBezTo>
                  <a:pt x="124" y="31"/>
                  <a:pt x="124" y="31"/>
                  <a:pt x="124" y="31"/>
                </a:cubicBezTo>
                <a:cubicBezTo>
                  <a:pt x="124" y="31"/>
                  <a:pt x="124" y="31"/>
                  <a:pt x="124" y="31"/>
                </a:cubicBezTo>
                <a:cubicBezTo>
                  <a:pt x="124" y="31"/>
                  <a:pt x="124" y="31"/>
                  <a:pt x="124" y="31"/>
                </a:cubicBezTo>
                <a:cubicBezTo>
                  <a:pt x="124" y="34"/>
                  <a:pt x="124" y="34"/>
                  <a:pt x="124" y="34"/>
                </a:cubicBezTo>
                <a:cubicBezTo>
                  <a:pt x="124" y="34"/>
                  <a:pt x="124" y="34"/>
                  <a:pt x="124" y="34"/>
                </a:cubicBezTo>
                <a:cubicBezTo>
                  <a:pt x="124" y="34"/>
                  <a:pt x="124" y="34"/>
                  <a:pt x="124" y="34"/>
                </a:cubicBezTo>
                <a:cubicBezTo>
                  <a:pt x="124" y="34"/>
                  <a:pt x="124" y="34"/>
                  <a:pt x="124" y="34"/>
                </a:cubicBezTo>
                <a:cubicBezTo>
                  <a:pt x="124" y="34"/>
                  <a:pt x="124" y="34"/>
                  <a:pt x="124" y="34"/>
                </a:cubicBezTo>
                <a:cubicBezTo>
                  <a:pt x="124" y="34"/>
                  <a:pt x="124" y="34"/>
                  <a:pt x="124" y="34"/>
                </a:cubicBezTo>
                <a:cubicBezTo>
                  <a:pt x="124" y="34"/>
                  <a:pt x="124" y="34"/>
                  <a:pt x="124" y="34"/>
                </a:cubicBezTo>
                <a:cubicBezTo>
                  <a:pt x="124" y="34"/>
                  <a:pt x="124" y="34"/>
                  <a:pt x="124" y="34"/>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40"/>
                  <a:pt x="124" y="40"/>
                  <a:pt x="124" y="40"/>
                </a:cubicBezTo>
                <a:cubicBezTo>
                  <a:pt x="124" y="40"/>
                  <a:pt x="124" y="40"/>
                  <a:pt x="124" y="40"/>
                </a:cubicBezTo>
                <a:cubicBezTo>
                  <a:pt x="124" y="40"/>
                  <a:pt x="124" y="40"/>
                  <a:pt x="124" y="40"/>
                </a:cubicBezTo>
                <a:cubicBezTo>
                  <a:pt x="124" y="40"/>
                  <a:pt x="124" y="40"/>
                  <a:pt x="124" y="40"/>
                </a:cubicBezTo>
                <a:cubicBezTo>
                  <a:pt x="124" y="40"/>
                  <a:pt x="124" y="40"/>
                  <a:pt x="124" y="40"/>
                </a:cubicBezTo>
                <a:cubicBezTo>
                  <a:pt x="124" y="40"/>
                  <a:pt x="124" y="40"/>
                  <a:pt x="124" y="40"/>
                </a:cubicBezTo>
                <a:cubicBezTo>
                  <a:pt x="124" y="40"/>
                  <a:pt x="124" y="40"/>
                  <a:pt x="124" y="40"/>
                </a:cubicBezTo>
                <a:cubicBezTo>
                  <a:pt x="124" y="57"/>
                  <a:pt x="124" y="57"/>
                  <a:pt x="124" y="57"/>
                </a:cubicBezTo>
                <a:cubicBezTo>
                  <a:pt x="124" y="57"/>
                  <a:pt x="124" y="57"/>
                  <a:pt x="124" y="57"/>
                </a:cubicBezTo>
                <a:cubicBezTo>
                  <a:pt x="124" y="57"/>
                  <a:pt x="124" y="57"/>
                  <a:pt x="124" y="57"/>
                </a:cubicBezTo>
                <a:cubicBezTo>
                  <a:pt x="124" y="57"/>
                  <a:pt x="124" y="57"/>
                  <a:pt x="124" y="57"/>
                </a:cubicBezTo>
                <a:cubicBezTo>
                  <a:pt x="124" y="57"/>
                  <a:pt x="124" y="57"/>
                  <a:pt x="124" y="57"/>
                </a:cubicBezTo>
                <a:cubicBezTo>
                  <a:pt x="124" y="57"/>
                  <a:pt x="124" y="57"/>
                  <a:pt x="124" y="57"/>
                </a:cubicBezTo>
                <a:cubicBezTo>
                  <a:pt x="123" y="57"/>
                  <a:pt x="123" y="57"/>
                  <a:pt x="123" y="57"/>
                </a:cubicBezTo>
                <a:cubicBezTo>
                  <a:pt x="123" y="57"/>
                  <a:pt x="123" y="57"/>
                  <a:pt x="123" y="57"/>
                </a:cubicBezTo>
                <a:cubicBezTo>
                  <a:pt x="122" y="58"/>
                  <a:pt x="122" y="58"/>
                  <a:pt x="122" y="58"/>
                </a:cubicBezTo>
                <a:cubicBezTo>
                  <a:pt x="122" y="58"/>
                  <a:pt x="122" y="58"/>
                  <a:pt x="122" y="58"/>
                </a:cubicBezTo>
                <a:cubicBezTo>
                  <a:pt x="122" y="67"/>
                  <a:pt x="122" y="67"/>
                  <a:pt x="122" y="67"/>
                </a:cubicBezTo>
                <a:cubicBezTo>
                  <a:pt x="122" y="67"/>
                  <a:pt x="122" y="67"/>
                  <a:pt x="122" y="67"/>
                </a:cubicBezTo>
                <a:cubicBezTo>
                  <a:pt x="122" y="67"/>
                  <a:pt x="122" y="67"/>
                  <a:pt x="122" y="67"/>
                </a:cubicBezTo>
                <a:cubicBezTo>
                  <a:pt x="122" y="67"/>
                  <a:pt x="122" y="67"/>
                  <a:pt x="122" y="67"/>
                </a:cubicBezTo>
                <a:cubicBezTo>
                  <a:pt x="122" y="67"/>
                  <a:pt x="122" y="67"/>
                  <a:pt x="122" y="67"/>
                </a:cubicBezTo>
                <a:cubicBezTo>
                  <a:pt x="120" y="68"/>
                  <a:pt x="120" y="68"/>
                  <a:pt x="120" y="68"/>
                </a:cubicBezTo>
                <a:cubicBezTo>
                  <a:pt x="120" y="68"/>
                  <a:pt x="120" y="68"/>
                  <a:pt x="120" y="68"/>
                </a:cubicBezTo>
                <a:cubicBezTo>
                  <a:pt x="120" y="68"/>
                  <a:pt x="120" y="68"/>
                  <a:pt x="120" y="68"/>
                </a:cubicBezTo>
                <a:cubicBezTo>
                  <a:pt x="120" y="69"/>
                  <a:pt x="120" y="69"/>
                  <a:pt x="120" y="69"/>
                </a:cubicBezTo>
                <a:cubicBezTo>
                  <a:pt x="120" y="69"/>
                  <a:pt x="120" y="69"/>
                  <a:pt x="120" y="69"/>
                </a:cubicBezTo>
                <a:cubicBezTo>
                  <a:pt x="120" y="70"/>
                  <a:pt x="120" y="70"/>
                  <a:pt x="120" y="70"/>
                </a:cubicBezTo>
                <a:cubicBezTo>
                  <a:pt x="120" y="70"/>
                  <a:pt x="120" y="70"/>
                  <a:pt x="120" y="70"/>
                </a:cubicBezTo>
                <a:cubicBezTo>
                  <a:pt x="120" y="71"/>
                  <a:pt x="120" y="71"/>
                  <a:pt x="120" y="71"/>
                </a:cubicBezTo>
                <a:cubicBezTo>
                  <a:pt x="121" y="71"/>
                  <a:pt x="121" y="71"/>
                  <a:pt x="121" y="71"/>
                </a:cubicBezTo>
                <a:cubicBezTo>
                  <a:pt x="121" y="72"/>
                  <a:pt x="121" y="72"/>
                  <a:pt x="121" y="72"/>
                </a:cubicBezTo>
                <a:cubicBezTo>
                  <a:pt x="121" y="72"/>
                  <a:pt x="121" y="72"/>
                  <a:pt x="121" y="72"/>
                </a:cubicBezTo>
                <a:cubicBezTo>
                  <a:pt x="121" y="73"/>
                  <a:pt x="121" y="73"/>
                  <a:pt x="121" y="73"/>
                </a:cubicBezTo>
                <a:cubicBezTo>
                  <a:pt x="121" y="73"/>
                  <a:pt x="121" y="73"/>
                  <a:pt x="121" y="73"/>
                </a:cubicBezTo>
                <a:cubicBezTo>
                  <a:pt x="122" y="73"/>
                  <a:pt x="122" y="73"/>
                  <a:pt x="122" y="73"/>
                </a:cubicBezTo>
                <a:cubicBezTo>
                  <a:pt x="122" y="73"/>
                  <a:pt x="122" y="73"/>
                  <a:pt x="122" y="73"/>
                </a:cubicBezTo>
                <a:cubicBezTo>
                  <a:pt x="122" y="89"/>
                  <a:pt x="122" y="89"/>
                  <a:pt x="122" y="89"/>
                </a:cubicBezTo>
                <a:cubicBezTo>
                  <a:pt x="122" y="89"/>
                  <a:pt x="122" y="89"/>
                  <a:pt x="122" y="89"/>
                </a:cubicBezTo>
                <a:cubicBezTo>
                  <a:pt x="121" y="89"/>
                  <a:pt x="121" y="89"/>
                  <a:pt x="121" y="89"/>
                </a:cubicBezTo>
                <a:cubicBezTo>
                  <a:pt x="121" y="89"/>
                  <a:pt x="121" y="89"/>
                  <a:pt x="121" y="89"/>
                </a:cubicBezTo>
                <a:cubicBezTo>
                  <a:pt x="121" y="89"/>
                  <a:pt x="121" y="89"/>
                  <a:pt x="121" y="89"/>
                </a:cubicBezTo>
                <a:cubicBezTo>
                  <a:pt x="121" y="90"/>
                  <a:pt x="121" y="90"/>
                  <a:pt x="121" y="90"/>
                </a:cubicBezTo>
                <a:cubicBezTo>
                  <a:pt x="120" y="90"/>
                  <a:pt x="120" y="90"/>
                  <a:pt x="120" y="90"/>
                </a:cubicBezTo>
                <a:cubicBezTo>
                  <a:pt x="121" y="92"/>
                  <a:pt x="121" y="92"/>
                  <a:pt x="121" y="92"/>
                </a:cubicBezTo>
                <a:cubicBezTo>
                  <a:pt x="120" y="93"/>
                  <a:pt x="120" y="93"/>
                  <a:pt x="120" y="93"/>
                </a:cubicBezTo>
                <a:cubicBezTo>
                  <a:pt x="119" y="93"/>
                  <a:pt x="119" y="93"/>
                  <a:pt x="119" y="93"/>
                </a:cubicBezTo>
                <a:cubicBezTo>
                  <a:pt x="119" y="93"/>
                  <a:pt x="119" y="93"/>
                  <a:pt x="119" y="93"/>
                </a:cubicBezTo>
                <a:cubicBezTo>
                  <a:pt x="118" y="93"/>
                  <a:pt x="118" y="93"/>
                  <a:pt x="118" y="93"/>
                </a:cubicBezTo>
                <a:cubicBezTo>
                  <a:pt x="118" y="93"/>
                  <a:pt x="118" y="93"/>
                  <a:pt x="118" y="93"/>
                </a:cubicBezTo>
                <a:cubicBezTo>
                  <a:pt x="118" y="93"/>
                  <a:pt x="118" y="93"/>
                  <a:pt x="118" y="93"/>
                </a:cubicBezTo>
                <a:cubicBezTo>
                  <a:pt x="118" y="94"/>
                  <a:pt x="118" y="94"/>
                  <a:pt x="118" y="94"/>
                </a:cubicBezTo>
                <a:cubicBezTo>
                  <a:pt x="118" y="95"/>
                  <a:pt x="118" y="95"/>
                  <a:pt x="118" y="95"/>
                </a:cubicBezTo>
                <a:cubicBezTo>
                  <a:pt x="118" y="95"/>
                  <a:pt x="118" y="95"/>
                  <a:pt x="118" y="95"/>
                </a:cubicBezTo>
                <a:cubicBezTo>
                  <a:pt x="118" y="95"/>
                  <a:pt x="118" y="95"/>
                  <a:pt x="118" y="95"/>
                </a:cubicBezTo>
                <a:cubicBezTo>
                  <a:pt x="118" y="96"/>
                  <a:pt x="118" y="96"/>
                  <a:pt x="118" y="96"/>
                </a:cubicBezTo>
                <a:cubicBezTo>
                  <a:pt x="118" y="96"/>
                  <a:pt x="118" y="96"/>
                  <a:pt x="118" y="96"/>
                </a:cubicBezTo>
                <a:cubicBezTo>
                  <a:pt x="120" y="104"/>
                  <a:pt x="120" y="104"/>
                  <a:pt x="120" y="104"/>
                </a:cubicBezTo>
                <a:cubicBezTo>
                  <a:pt x="120" y="104"/>
                  <a:pt x="120" y="104"/>
                  <a:pt x="120" y="104"/>
                </a:cubicBezTo>
                <a:cubicBezTo>
                  <a:pt x="120" y="104"/>
                  <a:pt x="120" y="104"/>
                  <a:pt x="120" y="104"/>
                </a:cubicBezTo>
                <a:cubicBezTo>
                  <a:pt x="121" y="104"/>
                  <a:pt x="121" y="104"/>
                  <a:pt x="121" y="104"/>
                </a:cubicBezTo>
                <a:cubicBezTo>
                  <a:pt x="121" y="104"/>
                  <a:pt x="121" y="104"/>
                  <a:pt x="121" y="104"/>
                </a:cubicBezTo>
                <a:cubicBezTo>
                  <a:pt x="121" y="104"/>
                  <a:pt x="121" y="104"/>
                  <a:pt x="121" y="104"/>
                </a:cubicBezTo>
                <a:cubicBezTo>
                  <a:pt x="121" y="107"/>
                  <a:pt x="121" y="107"/>
                  <a:pt x="121" y="107"/>
                </a:cubicBezTo>
                <a:cubicBezTo>
                  <a:pt x="117" y="181"/>
                  <a:pt x="117" y="181"/>
                  <a:pt x="117" y="181"/>
                </a:cubicBezTo>
                <a:cubicBezTo>
                  <a:pt x="117" y="181"/>
                  <a:pt x="117" y="181"/>
                  <a:pt x="117" y="181"/>
                </a:cubicBezTo>
                <a:cubicBezTo>
                  <a:pt x="115" y="182"/>
                  <a:pt x="115" y="182"/>
                  <a:pt x="115" y="182"/>
                </a:cubicBezTo>
                <a:cubicBezTo>
                  <a:pt x="100" y="181"/>
                  <a:pt x="100" y="181"/>
                  <a:pt x="100" y="181"/>
                </a:cubicBezTo>
                <a:cubicBezTo>
                  <a:pt x="100" y="178"/>
                  <a:pt x="100" y="178"/>
                  <a:pt x="100" y="178"/>
                </a:cubicBezTo>
                <a:cubicBezTo>
                  <a:pt x="99" y="178"/>
                  <a:pt x="99" y="178"/>
                  <a:pt x="99" y="178"/>
                </a:cubicBezTo>
                <a:cubicBezTo>
                  <a:pt x="99" y="177"/>
                  <a:pt x="99" y="177"/>
                  <a:pt x="99" y="177"/>
                </a:cubicBezTo>
                <a:cubicBezTo>
                  <a:pt x="99" y="177"/>
                  <a:pt x="99" y="177"/>
                  <a:pt x="99" y="177"/>
                </a:cubicBezTo>
                <a:cubicBezTo>
                  <a:pt x="99" y="176"/>
                  <a:pt x="99" y="176"/>
                  <a:pt x="99" y="176"/>
                </a:cubicBezTo>
                <a:cubicBezTo>
                  <a:pt x="99" y="164"/>
                  <a:pt x="99" y="164"/>
                  <a:pt x="99" y="164"/>
                </a:cubicBezTo>
                <a:cubicBezTo>
                  <a:pt x="100" y="164"/>
                  <a:pt x="100" y="164"/>
                  <a:pt x="100" y="164"/>
                </a:cubicBezTo>
                <a:cubicBezTo>
                  <a:pt x="100" y="163"/>
                  <a:pt x="100" y="163"/>
                  <a:pt x="100" y="163"/>
                </a:cubicBezTo>
                <a:cubicBezTo>
                  <a:pt x="100" y="163"/>
                  <a:pt x="100" y="163"/>
                  <a:pt x="100" y="163"/>
                </a:cubicBezTo>
                <a:cubicBezTo>
                  <a:pt x="100" y="163"/>
                  <a:pt x="100" y="163"/>
                  <a:pt x="100" y="163"/>
                </a:cubicBezTo>
                <a:cubicBezTo>
                  <a:pt x="101" y="163"/>
                  <a:pt x="101" y="163"/>
                  <a:pt x="101" y="163"/>
                </a:cubicBezTo>
                <a:cubicBezTo>
                  <a:pt x="101" y="162"/>
                  <a:pt x="101" y="162"/>
                  <a:pt x="101" y="162"/>
                </a:cubicBezTo>
                <a:cubicBezTo>
                  <a:pt x="101" y="162"/>
                  <a:pt x="101" y="162"/>
                  <a:pt x="101" y="162"/>
                </a:cubicBezTo>
                <a:cubicBezTo>
                  <a:pt x="101" y="161"/>
                  <a:pt x="101" y="161"/>
                  <a:pt x="101" y="161"/>
                </a:cubicBezTo>
                <a:cubicBezTo>
                  <a:pt x="101" y="161"/>
                  <a:pt x="101" y="161"/>
                  <a:pt x="101" y="161"/>
                </a:cubicBezTo>
                <a:cubicBezTo>
                  <a:pt x="101" y="161"/>
                  <a:pt x="101" y="161"/>
                  <a:pt x="101" y="161"/>
                </a:cubicBezTo>
                <a:cubicBezTo>
                  <a:pt x="101" y="161"/>
                  <a:pt x="101" y="161"/>
                  <a:pt x="101"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8"/>
                  <a:pt x="89" y="158"/>
                  <a:pt x="89" y="158"/>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60"/>
                  <a:pt x="89" y="160"/>
                  <a:pt x="89" y="160"/>
                </a:cubicBezTo>
                <a:cubicBezTo>
                  <a:pt x="89" y="160"/>
                  <a:pt x="89" y="160"/>
                  <a:pt x="89" y="160"/>
                </a:cubicBezTo>
                <a:cubicBezTo>
                  <a:pt x="89" y="160"/>
                  <a:pt x="89" y="160"/>
                  <a:pt x="89" y="160"/>
                </a:cubicBezTo>
                <a:cubicBezTo>
                  <a:pt x="89" y="160"/>
                  <a:pt x="89" y="160"/>
                  <a:pt x="89" y="160"/>
                </a:cubicBezTo>
                <a:cubicBezTo>
                  <a:pt x="89" y="160"/>
                  <a:pt x="89" y="160"/>
                  <a:pt x="89" y="160"/>
                </a:cubicBezTo>
                <a:cubicBezTo>
                  <a:pt x="89" y="160"/>
                  <a:pt x="89" y="160"/>
                  <a:pt x="89"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8" y="161"/>
                  <a:pt x="78" y="161"/>
                  <a:pt x="78" y="161"/>
                </a:cubicBezTo>
                <a:cubicBezTo>
                  <a:pt x="78" y="161"/>
                  <a:pt x="78" y="161"/>
                  <a:pt x="78" y="161"/>
                </a:cubicBezTo>
                <a:cubicBezTo>
                  <a:pt x="78" y="161"/>
                  <a:pt x="78" y="161"/>
                  <a:pt x="78" y="161"/>
                </a:cubicBezTo>
                <a:cubicBezTo>
                  <a:pt x="78" y="161"/>
                  <a:pt x="78" y="161"/>
                  <a:pt x="78" y="161"/>
                </a:cubicBezTo>
                <a:cubicBezTo>
                  <a:pt x="78" y="161"/>
                  <a:pt x="78" y="161"/>
                  <a:pt x="78" y="161"/>
                </a:cubicBezTo>
                <a:cubicBezTo>
                  <a:pt x="78" y="161"/>
                  <a:pt x="78" y="161"/>
                  <a:pt x="78" y="161"/>
                </a:cubicBezTo>
                <a:cubicBezTo>
                  <a:pt x="78" y="162"/>
                  <a:pt x="78" y="162"/>
                  <a:pt x="78" y="162"/>
                </a:cubicBezTo>
                <a:cubicBezTo>
                  <a:pt x="78" y="162"/>
                  <a:pt x="78" y="162"/>
                  <a:pt x="78" y="162"/>
                </a:cubicBezTo>
                <a:cubicBezTo>
                  <a:pt x="78" y="163"/>
                  <a:pt x="78" y="163"/>
                  <a:pt x="78" y="163"/>
                </a:cubicBezTo>
                <a:cubicBezTo>
                  <a:pt x="78" y="163"/>
                  <a:pt x="78" y="163"/>
                  <a:pt x="78" y="163"/>
                </a:cubicBezTo>
                <a:cubicBezTo>
                  <a:pt x="78" y="163"/>
                  <a:pt x="78" y="163"/>
                  <a:pt x="78" y="163"/>
                </a:cubicBezTo>
                <a:cubicBezTo>
                  <a:pt x="79" y="163"/>
                  <a:pt x="79" y="163"/>
                  <a:pt x="79" y="163"/>
                </a:cubicBezTo>
                <a:cubicBezTo>
                  <a:pt x="79" y="164"/>
                  <a:pt x="79" y="164"/>
                  <a:pt x="79" y="164"/>
                </a:cubicBezTo>
                <a:cubicBezTo>
                  <a:pt x="80" y="164"/>
                  <a:pt x="80" y="164"/>
                  <a:pt x="80" y="164"/>
                </a:cubicBezTo>
                <a:cubicBezTo>
                  <a:pt x="80" y="175"/>
                  <a:pt x="80" y="175"/>
                  <a:pt x="80" y="175"/>
                </a:cubicBezTo>
                <a:cubicBezTo>
                  <a:pt x="76" y="173"/>
                  <a:pt x="76" y="173"/>
                  <a:pt x="76" y="173"/>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8"/>
                  <a:pt x="76" y="148"/>
                  <a:pt x="76" y="148"/>
                </a:cubicBezTo>
                <a:cubicBezTo>
                  <a:pt x="76" y="148"/>
                  <a:pt x="76" y="148"/>
                  <a:pt x="76" y="148"/>
                </a:cubicBezTo>
                <a:cubicBezTo>
                  <a:pt x="76" y="148"/>
                  <a:pt x="76" y="148"/>
                  <a:pt x="76" y="148"/>
                </a:cubicBezTo>
                <a:cubicBezTo>
                  <a:pt x="76" y="148"/>
                  <a:pt x="76" y="148"/>
                  <a:pt x="76" y="148"/>
                </a:cubicBezTo>
                <a:cubicBezTo>
                  <a:pt x="76" y="148"/>
                  <a:pt x="76" y="148"/>
                  <a:pt x="76" y="148"/>
                </a:cubicBezTo>
                <a:cubicBezTo>
                  <a:pt x="76" y="148"/>
                  <a:pt x="76" y="148"/>
                  <a:pt x="76" y="148"/>
                </a:cubicBezTo>
                <a:cubicBezTo>
                  <a:pt x="76" y="148"/>
                  <a:pt x="76" y="148"/>
                  <a:pt x="76" y="148"/>
                </a:cubicBezTo>
                <a:cubicBezTo>
                  <a:pt x="75" y="148"/>
                  <a:pt x="75" y="148"/>
                  <a:pt x="75" y="148"/>
                </a:cubicBezTo>
                <a:cubicBezTo>
                  <a:pt x="75" y="148"/>
                  <a:pt x="75" y="148"/>
                  <a:pt x="75" y="148"/>
                </a:cubicBezTo>
                <a:cubicBezTo>
                  <a:pt x="75" y="148"/>
                  <a:pt x="75" y="148"/>
                  <a:pt x="75" y="148"/>
                </a:cubicBezTo>
                <a:cubicBezTo>
                  <a:pt x="75" y="148"/>
                  <a:pt x="75" y="148"/>
                  <a:pt x="75" y="148"/>
                </a:cubicBezTo>
                <a:cubicBezTo>
                  <a:pt x="75" y="148"/>
                  <a:pt x="75" y="148"/>
                  <a:pt x="75" y="148"/>
                </a:cubicBezTo>
                <a:cubicBezTo>
                  <a:pt x="70" y="148"/>
                  <a:pt x="70" y="148"/>
                  <a:pt x="70" y="148"/>
                </a:cubicBezTo>
                <a:cubicBezTo>
                  <a:pt x="69" y="148"/>
                  <a:pt x="69" y="148"/>
                  <a:pt x="69" y="148"/>
                </a:cubicBezTo>
                <a:cubicBezTo>
                  <a:pt x="69" y="148"/>
                  <a:pt x="69" y="148"/>
                  <a:pt x="69" y="148"/>
                </a:cubicBezTo>
                <a:cubicBezTo>
                  <a:pt x="68" y="148"/>
                  <a:pt x="68" y="148"/>
                  <a:pt x="68" y="148"/>
                </a:cubicBezTo>
                <a:cubicBezTo>
                  <a:pt x="68" y="148"/>
                  <a:pt x="68" y="148"/>
                  <a:pt x="68" y="148"/>
                </a:cubicBezTo>
                <a:cubicBezTo>
                  <a:pt x="67" y="148"/>
                  <a:pt x="67" y="148"/>
                  <a:pt x="67" y="148"/>
                </a:cubicBezTo>
                <a:cubicBezTo>
                  <a:pt x="67" y="148"/>
                  <a:pt x="67" y="148"/>
                  <a:pt x="67" y="148"/>
                </a:cubicBezTo>
                <a:cubicBezTo>
                  <a:pt x="66" y="148"/>
                  <a:pt x="66" y="148"/>
                  <a:pt x="66" y="148"/>
                </a:cubicBezTo>
                <a:cubicBezTo>
                  <a:pt x="66" y="148"/>
                  <a:pt x="66" y="148"/>
                  <a:pt x="66" y="148"/>
                </a:cubicBezTo>
                <a:cubicBezTo>
                  <a:pt x="66" y="148"/>
                  <a:pt x="66" y="148"/>
                  <a:pt x="66" y="148"/>
                </a:cubicBezTo>
                <a:cubicBezTo>
                  <a:pt x="65" y="148"/>
                  <a:pt x="65" y="148"/>
                  <a:pt x="65" y="148"/>
                </a:cubicBezTo>
                <a:cubicBezTo>
                  <a:pt x="65" y="148"/>
                  <a:pt x="65" y="148"/>
                  <a:pt x="65" y="148"/>
                </a:cubicBezTo>
                <a:cubicBezTo>
                  <a:pt x="65" y="148"/>
                  <a:pt x="65" y="148"/>
                  <a:pt x="65" y="148"/>
                </a:cubicBezTo>
                <a:cubicBezTo>
                  <a:pt x="65" y="148"/>
                  <a:pt x="65" y="148"/>
                  <a:pt x="65" y="148"/>
                </a:cubicBezTo>
                <a:cubicBezTo>
                  <a:pt x="65" y="148"/>
                  <a:pt x="65" y="148"/>
                  <a:pt x="65" y="148"/>
                </a:cubicBezTo>
                <a:cubicBezTo>
                  <a:pt x="64" y="148"/>
                  <a:pt x="64" y="148"/>
                  <a:pt x="64" y="148"/>
                </a:cubicBezTo>
                <a:cubicBezTo>
                  <a:pt x="64" y="148"/>
                  <a:pt x="64" y="148"/>
                  <a:pt x="64" y="148"/>
                </a:cubicBezTo>
                <a:cubicBezTo>
                  <a:pt x="64" y="148"/>
                  <a:pt x="64" y="148"/>
                  <a:pt x="64" y="148"/>
                </a:cubicBezTo>
                <a:cubicBezTo>
                  <a:pt x="64" y="148"/>
                  <a:pt x="64" y="148"/>
                  <a:pt x="64" y="148"/>
                </a:cubicBezTo>
                <a:cubicBezTo>
                  <a:pt x="64" y="148"/>
                  <a:pt x="64" y="148"/>
                  <a:pt x="64" y="148"/>
                </a:cubicBezTo>
                <a:cubicBezTo>
                  <a:pt x="62" y="149"/>
                  <a:pt x="62" y="149"/>
                  <a:pt x="62" y="149"/>
                </a:cubicBezTo>
                <a:cubicBezTo>
                  <a:pt x="62" y="160"/>
                  <a:pt x="62" y="160"/>
                  <a:pt x="62" y="160"/>
                </a:cubicBezTo>
                <a:cubicBezTo>
                  <a:pt x="41" y="160"/>
                  <a:pt x="41" y="160"/>
                  <a:pt x="41" y="160"/>
                </a:cubicBezTo>
                <a:cubicBezTo>
                  <a:pt x="16" y="160"/>
                  <a:pt x="16" y="160"/>
                  <a:pt x="16" y="160"/>
                </a:cubicBezTo>
                <a:cubicBezTo>
                  <a:pt x="16" y="164"/>
                  <a:pt x="16" y="164"/>
                  <a:pt x="16" y="164"/>
                </a:cubicBezTo>
                <a:cubicBezTo>
                  <a:pt x="16" y="164"/>
                  <a:pt x="16" y="164"/>
                  <a:pt x="16" y="164"/>
                </a:cubicBezTo>
                <a:cubicBezTo>
                  <a:pt x="17" y="164"/>
                  <a:pt x="17" y="164"/>
                  <a:pt x="17" y="164"/>
                </a:cubicBezTo>
                <a:cubicBezTo>
                  <a:pt x="17" y="164"/>
                  <a:pt x="17" y="164"/>
                  <a:pt x="17" y="164"/>
                </a:cubicBezTo>
                <a:cubicBezTo>
                  <a:pt x="17" y="166"/>
                  <a:pt x="17" y="166"/>
                  <a:pt x="17" y="166"/>
                </a:cubicBezTo>
                <a:cubicBezTo>
                  <a:pt x="18" y="166"/>
                  <a:pt x="18" y="166"/>
                  <a:pt x="18" y="166"/>
                </a:cubicBezTo>
                <a:cubicBezTo>
                  <a:pt x="19" y="166"/>
                  <a:pt x="19" y="166"/>
                  <a:pt x="19" y="166"/>
                </a:cubicBezTo>
                <a:cubicBezTo>
                  <a:pt x="19" y="166"/>
                  <a:pt x="19" y="166"/>
                  <a:pt x="19" y="166"/>
                </a:cubicBezTo>
                <a:cubicBezTo>
                  <a:pt x="19" y="166"/>
                  <a:pt x="19" y="166"/>
                  <a:pt x="19" y="166"/>
                </a:cubicBezTo>
                <a:cubicBezTo>
                  <a:pt x="18" y="166"/>
                  <a:pt x="18" y="166"/>
                  <a:pt x="18" y="166"/>
                </a:cubicBezTo>
                <a:cubicBezTo>
                  <a:pt x="18" y="166"/>
                  <a:pt x="18" y="166"/>
                  <a:pt x="18" y="166"/>
                </a:cubicBezTo>
                <a:cubicBezTo>
                  <a:pt x="18" y="166"/>
                  <a:pt x="18" y="166"/>
                  <a:pt x="18" y="166"/>
                </a:cubicBezTo>
                <a:cubicBezTo>
                  <a:pt x="18" y="167"/>
                  <a:pt x="18" y="167"/>
                  <a:pt x="18" y="167"/>
                </a:cubicBezTo>
                <a:cubicBezTo>
                  <a:pt x="18" y="167"/>
                  <a:pt x="18" y="167"/>
                  <a:pt x="18" y="167"/>
                </a:cubicBezTo>
                <a:cubicBezTo>
                  <a:pt x="18" y="167"/>
                  <a:pt x="18" y="167"/>
                  <a:pt x="18" y="167"/>
                </a:cubicBezTo>
                <a:cubicBezTo>
                  <a:pt x="18" y="167"/>
                  <a:pt x="18" y="167"/>
                  <a:pt x="18" y="167"/>
                </a:cubicBezTo>
                <a:cubicBezTo>
                  <a:pt x="18" y="167"/>
                  <a:pt x="18" y="167"/>
                  <a:pt x="18" y="167"/>
                </a:cubicBezTo>
                <a:cubicBezTo>
                  <a:pt x="1" y="175"/>
                  <a:pt x="1" y="175"/>
                  <a:pt x="1" y="175"/>
                </a:cubicBezTo>
                <a:cubicBezTo>
                  <a:pt x="0" y="178"/>
                  <a:pt x="0" y="178"/>
                  <a:pt x="0" y="178"/>
                </a:cubicBezTo>
                <a:cubicBezTo>
                  <a:pt x="3" y="179"/>
                  <a:pt x="3" y="179"/>
                  <a:pt x="3" y="179"/>
                </a:cubicBezTo>
                <a:cubicBezTo>
                  <a:pt x="3" y="181"/>
                  <a:pt x="3" y="181"/>
                  <a:pt x="3" y="181"/>
                </a:cubicBezTo>
                <a:cubicBezTo>
                  <a:pt x="5" y="181"/>
                  <a:pt x="5" y="181"/>
                  <a:pt x="5" y="181"/>
                </a:cubicBezTo>
                <a:cubicBezTo>
                  <a:pt x="5" y="183"/>
                  <a:pt x="5" y="183"/>
                  <a:pt x="5" y="183"/>
                </a:cubicBezTo>
                <a:cubicBezTo>
                  <a:pt x="8" y="184"/>
                  <a:pt x="8" y="184"/>
                  <a:pt x="8" y="184"/>
                </a:cubicBezTo>
                <a:cubicBezTo>
                  <a:pt x="10" y="184"/>
                  <a:pt x="10" y="184"/>
                  <a:pt x="10" y="184"/>
                </a:cubicBezTo>
                <a:cubicBezTo>
                  <a:pt x="18" y="184"/>
                  <a:pt x="18" y="184"/>
                  <a:pt x="18" y="184"/>
                </a:cubicBezTo>
                <a:cubicBezTo>
                  <a:pt x="18" y="189"/>
                  <a:pt x="18" y="189"/>
                  <a:pt x="18" y="189"/>
                </a:cubicBezTo>
                <a:cubicBezTo>
                  <a:pt x="0" y="189"/>
                  <a:pt x="0" y="189"/>
                  <a:pt x="0" y="189"/>
                </a:cubicBezTo>
                <a:cubicBezTo>
                  <a:pt x="0" y="228"/>
                  <a:pt x="0" y="228"/>
                  <a:pt x="0" y="228"/>
                </a:cubicBezTo>
                <a:cubicBezTo>
                  <a:pt x="895" y="228"/>
                  <a:pt x="895" y="228"/>
                  <a:pt x="895" y="228"/>
                </a:cubicBezTo>
                <a:cubicBezTo>
                  <a:pt x="895" y="189"/>
                  <a:pt x="895" y="189"/>
                  <a:pt x="895" y="189"/>
                </a:cubicBezTo>
                <a:lnTo>
                  <a:pt x="868" y="189"/>
                </a:lnTo>
                <a:close/>
                <a:moveTo>
                  <a:pt x="29" y="189"/>
                </a:moveTo>
                <a:cubicBezTo>
                  <a:pt x="29" y="184"/>
                  <a:pt x="29" y="184"/>
                  <a:pt x="29" y="184"/>
                </a:cubicBezTo>
                <a:cubicBezTo>
                  <a:pt x="34" y="184"/>
                  <a:pt x="34" y="184"/>
                  <a:pt x="34" y="184"/>
                </a:cubicBezTo>
                <a:cubicBezTo>
                  <a:pt x="40" y="184"/>
                  <a:pt x="40" y="184"/>
                  <a:pt x="40" y="184"/>
                </a:cubicBezTo>
                <a:cubicBezTo>
                  <a:pt x="45" y="184"/>
                  <a:pt x="45" y="184"/>
                  <a:pt x="45" y="184"/>
                </a:cubicBezTo>
                <a:cubicBezTo>
                  <a:pt x="51" y="184"/>
                  <a:pt x="51" y="184"/>
                  <a:pt x="51" y="184"/>
                </a:cubicBezTo>
                <a:cubicBezTo>
                  <a:pt x="51" y="189"/>
                  <a:pt x="51" y="189"/>
                  <a:pt x="51" y="189"/>
                </a:cubicBezTo>
                <a:lnTo>
                  <a:pt x="29" y="189"/>
                </a:lnTo>
                <a:close/>
                <a:moveTo>
                  <a:pt x="84" y="169"/>
                </a:moveTo>
                <a:cubicBezTo>
                  <a:pt x="84" y="169"/>
                  <a:pt x="84" y="169"/>
                  <a:pt x="84" y="169"/>
                </a:cubicBezTo>
                <a:cubicBezTo>
                  <a:pt x="84" y="169"/>
                  <a:pt x="84" y="169"/>
                  <a:pt x="84" y="169"/>
                </a:cubicBezTo>
                <a:cubicBezTo>
                  <a:pt x="84" y="169"/>
                  <a:pt x="84" y="169"/>
                  <a:pt x="84" y="169"/>
                </a:cubicBezTo>
                <a:cubicBezTo>
                  <a:pt x="84" y="169"/>
                  <a:pt x="84" y="169"/>
                  <a:pt x="84" y="169"/>
                </a:cubicBezTo>
                <a:cubicBezTo>
                  <a:pt x="84" y="171"/>
                  <a:pt x="84" y="171"/>
                  <a:pt x="84" y="171"/>
                </a:cubicBezTo>
                <a:cubicBezTo>
                  <a:pt x="84" y="171"/>
                  <a:pt x="84" y="171"/>
                  <a:pt x="84" y="171"/>
                </a:cubicBezTo>
                <a:cubicBezTo>
                  <a:pt x="84" y="169"/>
                  <a:pt x="84" y="169"/>
                  <a:pt x="84" y="169"/>
                </a:cubicBezTo>
                <a:cubicBezTo>
                  <a:pt x="84" y="169"/>
                  <a:pt x="84" y="169"/>
                  <a:pt x="84" y="169"/>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7"/>
                  <a:pt x="84" y="167"/>
                  <a:pt x="84" y="167"/>
                </a:cubicBezTo>
                <a:lnTo>
                  <a:pt x="84" y="169"/>
                </a:lnTo>
                <a:close/>
                <a:moveTo>
                  <a:pt x="94" y="171"/>
                </a:moveTo>
                <a:cubicBezTo>
                  <a:pt x="85" y="171"/>
                  <a:pt x="85" y="171"/>
                  <a:pt x="85" y="171"/>
                </a:cubicBezTo>
                <a:cubicBezTo>
                  <a:pt x="85" y="169"/>
                  <a:pt x="85" y="169"/>
                  <a:pt x="85" y="169"/>
                </a:cubicBezTo>
                <a:cubicBezTo>
                  <a:pt x="85" y="169"/>
                  <a:pt x="85" y="169"/>
                  <a:pt x="85" y="169"/>
                </a:cubicBezTo>
                <a:cubicBezTo>
                  <a:pt x="85" y="167"/>
                  <a:pt x="85" y="167"/>
                  <a:pt x="85" y="167"/>
                </a:cubicBezTo>
                <a:cubicBezTo>
                  <a:pt x="85" y="167"/>
                  <a:pt x="85" y="167"/>
                  <a:pt x="85" y="167"/>
                </a:cubicBezTo>
                <a:cubicBezTo>
                  <a:pt x="85" y="167"/>
                  <a:pt x="85" y="167"/>
                  <a:pt x="85" y="167"/>
                </a:cubicBezTo>
                <a:cubicBezTo>
                  <a:pt x="85" y="167"/>
                  <a:pt x="85" y="167"/>
                  <a:pt x="85" y="167"/>
                </a:cubicBezTo>
                <a:cubicBezTo>
                  <a:pt x="85" y="167"/>
                  <a:pt x="85" y="167"/>
                  <a:pt x="85" y="167"/>
                </a:cubicBezTo>
                <a:cubicBezTo>
                  <a:pt x="85" y="167"/>
                  <a:pt x="85" y="167"/>
                  <a:pt x="85" y="167"/>
                </a:cubicBezTo>
                <a:cubicBezTo>
                  <a:pt x="85" y="167"/>
                  <a:pt x="85" y="167"/>
                  <a:pt x="85" y="167"/>
                </a:cubicBezTo>
                <a:cubicBezTo>
                  <a:pt x="85" y="167"/>
                  <a:pt x="85" y="167"/>
                  <a:pt x="85" y="167"/>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5"/>
                  <a:pt x="85" y="165"/>
                  <a:pt x="85" y="165"/>
                </a:cubicBezTo>
                <a:cubicBezTo>
                  <a:pt x="85" y="165"/>
                  <a:pt x="85" y="165"/>
                  <a:pt x="85" y="165"/>
                </a:cubicBezTo>
                <a:cubicBezTo>
                  <a:pt x="85" y="165"/>
                  <a:pt x="85" y="165"/>
                  <a:pt x="85" y="165"/>
                </a:cubicBezTo>
                <a:cubicBezTo>
                  <a:pt x="85" y="165"/>
                  <a:pt x="85" y="165"/>
                  <a:pt x="85" y="165"/>
                </a:cubicBezTo>
                <a:cubicBezTo>
                  <a:pt x="85" y="165"/>
                  <a:pt x="85" y="165"/>
                  <a:pt x="85" y="165"/>
                </a:cubicBezTo>
                <a:cubicBezTo>
                  <a:pt x="85" y="165"/>
                  <a:pt x="85" y="165"/>
                  <a:pt x="85" y="165"/>
                </a:cubicBezTo>
                <a:cubicBezTo>
                  <a:pt x="85" y="165"/>
                  <a:pt x="85" y="165"/>
                  <a:pt x="85" y="165"/>
                </a:cubicBezTo>
                <a:cubicBezTo>
                  <a:pt x="85" y="165"/>
                  <a:pt x="85" y="165"/>
                  <a:pt x="85" y="165"/>
                </a:cubicBezTo>
                <a:cubicBezTo>
                  <a:pt x="86" y="165"/>
                  <a:pt x="86" y="165"/>
                  <a:pt x="86" y="165"/>
                </a:cubicBezTo>
                <a:cubicBezTo>
                  <a:pt x="86" y="165"/>
                  <a:pt x="86" y="165"/>
                  <a:pt x="86" y="165"/>
                </a:cubicBezTo>
                <a:cubicBezTo>
                  <a:pt x="86" y="165"/>
                  <a:pt x="86" y="165"/>
                  <a:pt x="86" y="165"/>
                </a:cubicBezTo>
                <a:cubicBezTo>
                  <a:pt x="87" y="165"/>
                  <a:pt x="87" y="165"/>
                  <a:pt x="87" y="165"/>
                </a:cubicBezTo>
                <a:cubicBezTo>
                  <a:pt x="87" y="165"/>
                  <a:pt x="87" y="165"/>
                  <a:pt x="87" y="165"/>
                </a:cubicBezTo>
                <a:cubicBezTo>
                  <a:pt x="87" y="165"/>
                  <a:pt x="87" y="165"/>
                  <a:pt x="87" y="165"/>
                </a:cubicBezTo>
                <a:cubicBezTo>
                  <a:pt x="87" y="165"/>
                  <a:pt x="87" y="165"/>
                  <a:pt x="87" y="165"/>
                </a:cubicBezTo>
                <a:cubicBezTo>
                  <a:pt x="87" y="165"/>
                  <a:pt x="87" y="165"/>
                  <a:pt x="87" y="165"/>
                </a:cubicBezTo>
                <a:cubicBezTo>
                  <a:pt x="87" y="165"/>
                  <a:pt x="87" y="165"/>
                  <a:pt x="87" y="165"/>
                </a:cubicBezTo>
                <a:cubicBezTo>
                  <a:pt x="87" y="166"/>
                  <a:pt x="87" y="166"/>
                  <a:pt x="87" y="166"/>
                </a:cubicBezTo>
                <a:cubicBezTo>
                  <a:pt x="87" y="166"/>
                  <a:pt x="87" y="166"/>
                  <a:pt x="87" y="166"/>
                </a:cubicBezTo>
                <a:cubicBezTo>
                  <a:pt x="87" y="166"/>
                  <a:pt x="87" y="166"/>
                  <a:pt x="87" y="166"/>
                </a:cubicBezTo>
                <a:cubicBezTo>
                  <a:pt x="87" y="166"/>
                  <a:pt x="87" y="166"/>
                  <a:pt x="87" y="166"/>
                </a:cubicBezTo>
                <a:cubicBezTo>
                  <a:pt x="87" y="166"/>
                  <a:pt x="87" y="166"/>
                  <a:pt x="87" y="166"/>
                </a:cubicBezTo>
                <a:cubicBezTo>
                  <a:pt x="87" y="166"/>
                  <a:pt x="87" y="166"/>
                  <a:pt x="87"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5"/>
                  <a:pt x="88" y="165"/>
                  <a:pt x="88" y="165"/>
                </a:cubicBezTo>
                <a:cubicBezTo>
                  <a:pt x="88" y="165"/>
                  <a:pt x="88" y="165"/>
                  <a:pt x="88" y="165"/>
                </a:cubicBezTo>
                <a:cubicBezTo>
                  <a:pt x="88" y="165"/>
                  <a:pt x="88" y="165"/>
                  <a:pt x="88" y="165"/>
                </a:cubicBezTo>
                <a:cubicBezTo>
                  <a:pt x="88" y="165"/>
                  <a:pt x="88" y="165"/>
                  <a:pt x="88" y="165"/>
                </a:cubicBezTo>
                <a:cubicBezTo>
                  <a:pt x="88" y="165"/>
                  <a:pt x="88" y="165"/>
                  <a:pt x="88" y="165"/>
                </a:cubicBezTo>
                <a:cubicBezTo>
                  <a:pt x="89" y="165"/>
                  <a:pt x="89" y="165"/>
                  <a:pt x="89" y="165"/>
                </a:cubicBezTo>
                <a:cubicBezTo>
                  <a:pt x="89" y="165"/>
                  <a:pt x="89" y="165"/>
                  <a:pt x="89" y="165"/>
                </a:cubicBezTo>
                <a:cubicBezTo>
                  <a:pt x="89" y="165"/>
                  <a:pt x="89" y="165"/>
                  <a:pt x="89" y="165"/>
                </a:cubicBezTo>
                <a:cubicBezTo>
                  <a:pt x="89" y="165"/>
                  <a:pt x="89" y="165"/>
                  <a:pt x="89" y="165"/>
                </a:cubicBezTo>
                <a:cubicBezTo>
                  <a:pt x="89" y="165"/>
                  <a:pt x="89" y="165"/>
                  <a:pt x="89" y="165"/>
                </a:cubicBezTo>
                <a:cubicBezTo>
                  <a:pt x="89" y="165"/>
                  <a:pt x="89" y="165"/>
                  <a:pt x="89" y="165"/>
                </a:cubicBezTo>
                <a:cubicBezTo>
                  <a:pt x="89" y="165"/>
                  <a:pt x="89" y="165"/>
                  <a:pt x="89" y="165"/>
                </a:cubicBezTo>
                <a:cubicBezTo>
                  <a:pt x="90" y="165"/>
                  <a:pt x="90" y="165"/>
                  <a:pt x="90" y="165"/>
                </a:cubicBezTo>
                <a:cubicBezTo>
                  <a:pt x="90" y="165"/>
                  <a:pt x="90" y="165"/>
                  <a:pt x="90" y="165"/>
                </a:cubicBezTo>
                <a:cubicBezTo>
                  <a:pt x="90" y="165"/>
                  <a:pt x="90" y="165"/>
                  <a:pt x="90" y="165"/>
                </a:cubicBezTo>
                <a:cubicBezTo>
                  <a:pt x="90" y="165"/>
                  <a:pt x="90" y="165"/>
                  <a:pt x="90" y="165"/>
                </a:cubicBezTo>
                <a:cubicBezTo>
                  <a:pt x="90" y="165"/>
                  <a:pt x="90" y="165"/>
                  <a:pt x="90" y="165"/>
                </a:cubicBezTo>
                <a:cubicBezTo>
                  <a:pt x="90" y="165"/>
                  <a:pt x="90" y="165"/>
                  <a:pt x="90" y="165"/>
                </a:cubicBezTo>
                <a:cubicBezTo>
                  <a:pt x="90" y="165"/>
                  <a:pt x="90" y="165"/>
                  <a:pt x="90" y="165"/>
                </a:cubicBezTo>
                <a:cubicBezTo>
                  <a:pt x="90" y="165"/>
                  <a:pt x="90" y="165"/>
                  <a:pt x="90" y="165"/>
                </a:cubicBezTo>
                <a:cubicBezTo>
                  <a:pt x="91" y="165"/>
                  <a:pt x="91" y="165"/>
                  <a:pt x="91" y="165"/>
                </a:cubicBezTo>
                <a:cubicBezTo>
                  <a:pt x="91" y="165"/>
                  <a:pt x="91" y="165"/>
                  <a:pt x="91" y="165"/>
                </a:cubicBezTo>
                <a:cubicBezTo>
                  <a:pt x="91" y="165"/>
                  <a:pt x="91" y="165"/>
                  <a:pt x="91" y="165"/>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2" y="166"/>
                  <a:pt x="92" y="166"/>
                  <a:pt x="92" y="166"/>
                </a:cubicBezTo>
                <a:cubicBezTo>
                  <a:pt x="92" y="166"/>
                  <a:pt x="92" y="166"/>
                  <a:pt x="92" y="166"/>
                </a:cubicBezTo>
                <a:cubicBezTo>
                  <a:pt x="92" y="166"/>
                  <a:pt x="92" y="166"/>
                  <a:pt x="92" y="166"/>
                </a:cubicBezTo>
                <a:cubicBezTo>
                  <a:pt x="92" y="166"/>
                  <a:pt x="92" y="166"/>
                  <a:pt x="92" y="166"/>
                </a:cubicBezTo>
                <a:cubicBezTo>
                  <a:pt x="92" y="166"/>
                  <a:pt x="92" y="166"/>
                  <a:pt x="92" y="166"/>
                </a:cubicBezTo>
                <a:cubicBezTo>
                  <a:pt x="92" y="165"/>
                  <a:pt x="92" y="165"/>
                  <a:pt x="92" y="165"/>
                </a:cubicBezTo>
                <a:cubicBezTo>
                  <a:pt x="92" y="165"/>
                  <a:pt x="92" y="165"/>
                  <a:pt x="92" y="165"/>
                </a:cubicBezTo>
                <a:cubicBezTo>
                  <a:pt x="92" y="165"/>
                  <a:pt x="92" y="165"/>
                  <a:pt x="92" y="165"/>
                </a:cubicBezTo>
                <a:cubicBezTo>
                  <a:pt x="92" y="165"/>
                  <a:pt x="92" y="165"/>
                  <a:pt x="92" y="165"/>
                </a:cubicBezTo>
                <a:cubicBezTo>
                  <a:pt x="92" y="165"/>
                  <a:pt x="92" y="165"/>
                  <a:pt x="92" y="165"/>
                </a:cubicBezTo>
                <a:cubicBezTo>
                  <a:pt x="93" y="164"/>
                  <a:pt x="93" y="164"/>
                  <a:pt x="93" y="164"/>
                </a:cubicBezTo>
                <a:cubicBezTo>
                  <a:pt x="93" y="165"/>
                  <a:pt x="93" y="165"/>
                  <a:pt x="93" y="165"/>
                </a:cubicBezTo>
                <a:cubicBezTo>
                  <a:pt x="93" y="165"/>
                  <a:pt x="93" y="165"/>
                  <a:pt x="93" y="165"/>
                </a:cubicBezTo>
                <a:cubicBezTo>
                  <a:pt x="93" y="165"/>
                  <a:pt x="93" y="165"/>
                  <a:pt x="93" y="165"/>
                </a:cubicBezTo>
                <a:cubicBezTo>
                  <a:pt x="94" y="165"/>
                  <a:pt x="94" y="165"/>
                  <a:pt x="94" y="165"/>
                </a:cubicBezTo>
                <a:cubicBezTo>
                  <a:pt x="94" y="165"/>
                  <a:pt x="94" y="165"/>
                  <a:pt x="94" y="165"/>
                </a:cubicBezTo>
                <a:cubicBezTo>
                  <a:pt x="94" y="165"/>
                  <a:pt x="94" y="165"/>
                  <a:pt x="94" y="165"/>
                </a:cubicBezTo>
                <a:cubicBezTo>
                  <a:pt x="94" y="165"/>
                  <a:pt x="94" y="165"/>
                  <a:pt x="94" y="165"/>
                </a:cubicBezTo>
                <a:cubicBezTo>
                  <a:pt x="94" y="165"/>
                  <a:pt x="94" y="165"/>
                  <a:pt x="94" y="165"/>
                </a:cubicBezTo>
                <a:cubicBezTo>
                  <a:pt x="94" y="165"/>
                  <a:pt x="94" y="165"/>
                  <a:pt x="94" y="165"/>
                </a:cubicBezTo>
                <a:cubicBezTo>
                  <a:pt x="94" y="165"/>
                  <a:pt x="94" y="165"/>
                  <a:pt x="94" y="165"/>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7"/>
                  <a:pt x="94" y="167"/>
                  <a:pt x="94" y="167"/>
                </a:cubicBezTo>
                <a:cubicBezTo>
                  <a:pt x="94" y="167"/>
                  <a:pt x="94" y="167"/>
                  <a:pt x="94" y="167"/>
                </a:cubicBezTo>
                <a:cubicBezTo>
                  <a:pt x="94" y="167"/>
                  <a:pt x="94" y="167"/>
                  <a:pt x="94" y="167"/>
                </a:cubicBezTo>
                <a:cubicBezTo>
                  <a:pt x="94" y="167"/>
                  <a:pt x="94" y="167"/>
                  <a:pt x="94" y="167"/>
                </a:cubicBezTo>
                <a:cubicBezTo>
                  <a:pt x="94" y="167"/>
                  <a:pt x="94" y="167"/>
                  <a:pt x="94" y="167"/>
                </a:cubicBezTo>
                <a:cubicBezTo>
                  <a:pt x="94" y="167"/>
                  <a:pt x="94" y="167"/>
                  <a:pt x="94" y="167"/>
                </a:cubicBezTo>
                <a:cubicBezTo>
                  <a:pt x="94" y="167"/>
                  <a:pt x="94" y="167"/>
                  <a:pt x="94" y="167"/>
                </a:cubicBezTo>
                <a:cubicBezTo>
                  <a:pt x="94" y="167"/>
                  <a:pt x="94" y="167"/>
                  <a:pt x="94" y="167"/>
                </a:cubicBezTo>
                <a:cubicBezTo>
                  <a:pt x="94" y="169"/>
                  <a:pt x="94" y="169"/>
                  <a:pt x="94" y="169"/>
                </a:cubicBezTo>
                <a:cubicBezTo>
                  <a:pt x="94" y="169"/>
                  <a:pt x="94" y="169"/>
                  <a:pt x="94" y="169"/>
                </a:cubicBezTo>
                <a:cubicBezTo>
                  <a:pt x="94" y="171"/>
                  <a:pt x="94" y="171"/>
                  <a:pt x="94" y="171"/>
                </a:cubicBezTo>
                <a:close/>
                <a:moveTo>
                  <a:pt x="95" y="171"/>
                </a:moveTo>
                <a:cubicBezTo>
                  <a:pt x="95" y="169"/>
                  <a:pt x="95" y="169"/>
                  <a:pt x="95" y="169"/>
                </a:cubicBezTo>
                <a:cubicBezTo>
                  <a:pt x="95" y="169"/>
                  <a:pt x="95" y="169"/>
                  <a:pt x="95" y="169"/>
                </a:cubicBezTo>
                <a:cubicBezTo>
                  <a:pt x="95" y="169"/>
                  <a:pt x="95" y="169"/>
                  <a:pt x="95" y="169"/>
                </a:cubicBezTo>
                <a:cubicBezTo>
                  <a:pt x="95" y="169"/>
                  <a:pt x="95" y="169"/>
                  <a:pt x="95" y="169"/>
                </a:cubicBezTo>
                <a:cubicBezTo>
                  <a:pt x="95" y="169"/>
                  <a:pt x="95" y="169"/>
                  <a:pt x="95" y="169"/>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9"/>
                  <a:pt x="95" y="169"/>
                  <a:pt x="95" y="169"/>
                </a:cubicBezTo>
                <a:cubicBezTo>
                  <a:pt x="95" y="169"/>
                  <a:pt x="95" y="169"/>
                  <a:pt x="95" y="169"/>
                </a:cubicBezTo>
                <a:cubicBezTo>
                  <a:pt x="95" y="171"/>
                  <a:pt x="95" y="171"/>
                  <a:pt x="95" y="171"/>
                </a:cubicBezTo>
                <a:close/>
                <a:moveTo>
                  <a:pt x="253" y="87"/>
                </a:moveTo>
                <a:cubicBezTo>
                  <a:pt x="253" y="87"/>
                  <a:pt x="253" y="87"/>
                  <a:pt x="253" y="87"/>
                </a:cubicBezTo>
                <a:cubicBezTo>
                  <a:pt x="253" y="87"/>
                  <a:pt x="253" y="87"/>
                  <a:pt x="253" y="87"/>
                </a:cubicBezTo>
                <a:cubicBezTo>
                  <a:pt x="252" y="87"/>
                  <a:pt x="252" y="87"/>
                  <a:pt x="252" y="87"/>
                </a:cubicBezTo>
                <a:cubicBezTo>
                  <a:pt x="252" y="82"/>
                  <a:pt x="252" y="82"/>
                  <a:pt x="252" y="82"/>
                </a:cubicBezTo>
                <a:cubicBezTo>
                  <a:pt x="253" y="82"/>
                  <a:pt x="253" y="82"/>
                  <a:pt x="253" y="82"/>
                </a:cubicBezTo>
                <a:lnTo>
                  <a:pt x="253" y="87"/>
                </a:lnTo>
                <a:close/>
                <a:moveTo>
                  <a:pt x="253" y="80"/>
                </a:moveTo>
                <a:cubicBezTo>
                  <a:pt x="252" y="80"/>
                  <a:pt x="252" y="80"/>
                  <a:pt x="252" y="80"/>
                </a:cubicBezTo>
                <a:cubicBezTo>
                  <a:pt x="252" y="79"/>
                  <a:pt x="252" y="79"/>
                  <a:pt x="252" y="79"/>
                </a:cubicBezTo>
                <a:cubicBezTo>
                  <a:pt x="253" y="79"/>
                  <a:pt x="253" y="79"/>
                  <a:pt x="253" y="79"/>
                </a:cubicBezTo>
                <a:lnTo>
                  <a:pt x="253" y="80"/>
                </a:lnTo>
                <a:close/>
                <a:moveTo>
                  <a:pt x="275" y="80"/>
                </a:moveTo>
                <a:cubicBezTo>
                  <a:pt x="272" y="80"/>
                  <a:pt x="272" y="80"/>
                  <a:pt x="272" y="80"/>
                </a:cubicBezTo>
                <a:cubicBezTo>
                  <a:pt x="272" y="79"/>
                  <a:pt x="272" y="79"/>
                  <a:pt x="272" y="79"/>
                </a:cubicBezTo>
                <a:cubicBezTo>
                  <a:pt x="275" y="79"/>
                  <a:pt x="275" y="79"/>
                  <a:pt x="275" y="79"/>
                </a:cubicBezTo>
                <a:lnTo>
                  <a:pt x="275" y="80"/>
                </a:lnTo>
                <a:close/>
                <a:moveTo>
                  <a:pt x="275" y="87"/>
                </a:moveTo>
                <a:cubicBezTo>
                  <a:pt x="274" y="87"/>
                  <a:pt x="274" y="87"/>
                  <a:pt x="274" y="87"/>
                </a:cubicBezTo>
                <a:cubicBezTo>
                  <a:pt x="272" y="87"/>
                  <a:pt x="272" y="87"/>
                  <a:pt x="272" y="87"/>
                </a:cubicBezTo>
                <a:cubicBezTo>
                  <a:pt x="272" y="87"/>
                  <a:pt x="272" y="87"/>
                  <a:pt x="272" y="87"/>
                </a:cubicBezTo>
                <a:cubicBezTo>
                  <a:pt x="272" y="87"/>
                  <a:pt x="272" y="87"/>
                  <a:pt x="272" y="87"/>
                </a:cubicBezTo>
                <a:cubicBezTo>
                  <a:pt x="272" y="82"/>
                  <a:pt x="272" y="82"/>
                  <a:pt x="272" y="82"/>
                </a:cubicBezTo>
                <a:cubicBezTo>
                  <a:pt x="275" y="82"/>
                  <a:pt x="275" y="82"/>
                  <a:pt x="275" y="82"/>
                </a:cubicBezTo>
                <a:lnTo>
                  <a:pt x="275" y="87"/>
                </a:lnTo>
                <a:close/>
                <a:moveTo>
                  <a:pt x="362" y="189"/>
                </a:moveTo>
                <a:cubicBezTo>
                  <a:pt x="362" y="186"/>
                  <a:pt x="362" y="186"/>
                  <a:pt x="362" y="186"/>
                </a:cubicBezTo>
                <a:cubicBezTo>
                  <a:pt x="349" y="186"/>
                  <a:pt x="349" y="186"/>
                  <a:pt x="349" y="186"/>
                </a:cubicBezTo>
                <a:cubicBezTo>
                  <a:pt x="347" y="185"/>
                  <a:pt x="347" y="185"/>
                  <a:pt x="347" y="185"/>
                </a:cubicBezTo>
                <a:cubicBezTo>
                  <a:pt x="346" y="185"/>
                  <a:pt x="346" y="185"/>
                  <a:pt x="346" y="185"/>
                </a:cubicBezTo>
                <a:cubicBezTo>
                  <a:pt x="346" y="181"/>
                  <a:pt x="346" y="181"/>
                  <a:pt x="346" y="181"/>
                </a:cubicBezTo>
                <a:cubicBezTo>
                  <a:pt x="346" y="181"/>
                  <a:pt x="346" y="181"/>
                  <a:pt x="346" y="181"/>
                </a:cubicBezTo>
                <a:cubicBezTo>
                  <a:pt x="348" y="181"/>
                  <a:pt x="348" y="181"/>
                  <a:pt x="348" y="181"/>
                </a:cubicBezTo>
                <a:cubicBezTo>
                  <a:pt x="348" y="181"/>
                  <a:pt x="348" y="181"/>
                  <a:pt x="348" y="181"/>
                </a:cubicBezTo>
                <a:cubicBezTo>
                  <a:pt x="346" y="181"/>
                  <a:pt x="346" y="181"/>
                  <a:pt x="346" y="181"/>
                </a:cubicBezTo>
                <a:cubicBezTo>
                  <a:pt x="344" y="181"/>
                  <a:pt x="344" y="181"/>
                  <a:pt x="344" y="181"/>
                </a:cubicBezTo>
                <a:cubicBezTo>
                  <a:pt x="347" y="177"/>
                  <a:pt x="351" y="175"/>
                  <a:pt x="355" y="175"/>
                </a:cubicBezTo>
                <a:cubicBezTo>
                  <a:pt x="363" y="175"/>
                  <a:pt x="370" y="183"/>
                  <a:pt x="372" y="189"/>
                </a:cubicBezTo>
                <a:lnTo>
                  <a:pt x="362" y="189"/>
                </a:lnTo>
                <a:close/>
                <a:moveTo>
                  <a:pt x="438" y="184"/>
                </a:moveTo>
                <a:cubicBezTo>
                  <a:pt x="471" y="184"/>
                  <a:pt x="471" y="184"/>
                  <a:pt x="471" y="184"/>
                </a:cubicBezTo>
                <a:cubicBezTo>
                  <a:pt x="471" y="189"/>
                  <a:pt x="471" y="189"/>
                  <a:pt x="471" y="189"/>
                </a:cubicBezTo>
                <a:cubicBezTo>
                  <a:pt x="438" y="189"/>
                  <a:pt x="438" y="189"/>
                  <a:pt x="438" y="189"/>
                </a:cubicBezTo>
                <a:lnTo>
                  <a:pt x="438" y="184"/>
                </a:lnTo>
                <a:close/>
                <a:moveTo>
                  <a:pt x="481" y="70"/>
                </a:moveTo>
                <a:cubicBezTo>
                  <a:pt x="481" y="60"/>
                  <a:pt x="481" y="60"/>
                  <a:pt x="481" y="60"/>
                </a:cubicBezTo>
                <a:cubicBezTo>
                  <a:pt x="481" y="58"/>
                  <a:pt x="481" y="58"/>
                  <a:pt x="481" y="58"/>
                </a:cubicBezTo>
                <a:cubicBezTo>
                  <a:pt x="484" y="57"/>
                  <a:pt x="484" y="57"/>
                  <a:pt x="484" y="57"/>
                </a:cubicBezTo>
                <a:cubicBezTo>
                  <a:pt x="484" y="70"/>
                  <a:pt x="484" y="70"/>
                  <a:pt x="484" y="70"/>
                </a:cubicBezTo>
                <a:lnTo>
                  <a:pt x="481" y="70"/>
                </a:lnTo>
                <a:close/>
                <a:moveTo>
                  <a:pt x="494" y="70"/>
                </a:moveTo>
                <a:cubicBezTo>
                  <a:pt x="494" y="57"/>
                  <a:pt x="494" y="57"/>
                  <a:pt x="494" y="57"/>
                </a:cubicBezTo>
                <a:cubicBezTo>
                  <a:pt x="496" y="58"/>
                  <a:pt x="496" y="58"/>
                  <a:pt x="496" y="58"/>
                </a:cubicBezTo>
                <a:cubicBezTo>
                  <a:pt x="496" y="60"/>
                  <a:pt x="496" y="60"/>
                  <a:pt x="496" y="60"/>
                </a:cubicBezTo>
                <a:cubicBezTo>
                  <a:pt x="496" y="70"/>
                  <a:pt x="496" y="70"/>
                  <a:pt x="496" y="70"/>
                </a:cubicBezTo>
                <a:lnTo>
                  <a:pt x="494" y="70"/>
                </a:lnTo>
                <a:close/>
                <a:moveTo>
                  <a:pt x="518" y="70"/>
                </a:moveTo>
                <a:cubicBezTo>
                  <a:pt x="518" y="60"/>
                  <a:pt x="518" y="60"/>
                  <a:pt x="518" y="60"/>
                </a:cubicBezTo>
                <a:cubicBezTo>
                  <a:pt x="518" y="58"/>
                  <a:pt x="518" y="58"/>
                  <a:pt x="518" y="58"/>
                </a:cubicBezTo>
                <a:cubicBezTo>
                  <a:pt x="521" y="57"/>
                  <a:pt x="521" y="57"/>
                  <a:pt x="521" y="57"/>
                </a:cubicBezTo>
                <a:cubicBezTo>
                  <a:pt x="521" y="70"/>
                  <a:pt x="521" y="70"/>
                  <a:pt x="521" y="70"/>
                </a:cubicBezTo>
                <a:lnTo>
                  <a:pt x="518" y="70"/>
                </a:lnTo>
                <a:close/>
                <a:moveTo>
                  <a:pt x="532" y="70"/>
                </a:moveTo>
                <a:cubicBezTo>
                  <a:pt x="531" y="57"/>
                  <a:pt x="531" y="57"/>
                  <a:pt x="531" y="57"/>
                </a:cubicBezTo>
                <a:cubicBezTo>
                  <a:pt x="533" y="58"/>
                  <a:pt x="533" y="58"/>
                  <a:pt x="533" y="58"/>
                </a:cubicBezTo>
                <a:cubicBezTo>
                  <a:pt x="533" y="59"/>
                  <a:pt x="533" y="59"/>
                  <a:pt x="533" y="59"/>
                </a:cubicBezTo>
                <a:cubicBezTo>
                  <a:pt x="533" y="70"/>
                  <a:pt x="533" y="70"/>
                  <a:pt x="533" y="70"/>
                </a:cubicBezTo>
                <a:lnTo>
                  <a:pt x="532" y="70"/>
                </a:lnTo>
                <a:close/>
                <a:moveTo>
                  <a:pt x="566" y="175"/>
                </a:moveTo>
                <a:cubicBezTo>
                  <a:pt x="566" y="189"/>
                  <a:pt x="566" y="189"/>
                  <a:pt x="566" y="189"/>
                </a:cubicBezTo>
                <a:cubicBezTo>
                  <a:pt x="561" y="189"/>
                  <a:pt x="561" y="189"/>
                  <a:pt x="561" y="189"/>
                </a:cubicBezTo>
                <a:cubicBezTo>
                  <a:pt x="561" y="174"/>
                  <a:pt x="561" y="174"/>
                  <a:pt x="561" y="174"/>
                </a:cubicBezTo>
                <a:cubicBezTo>
                  <a:pt x="559" y="174"/>
                  <a:pt x="559" y="174"/>
                  <a:pt x="559" y="174"/>
                </a:cubicBezTo>
                <a:cubicBezTo>
                  <a:pt x="560" y="173"/>
                  <a:pt x="560" y="173"/>
                  <a:pt x="560" y="173"/>
                </a:cubicBezTo>
                <a:cubicBezTo>
                  <a:pt x="560" y="174"/>
                  <a:pt x="560" y="174"/>
                  <a:pt x="560" y="174"/>
                </a:cubicBezTo>
                <a:cubicBezTo>
                  <a:pt x="566" y="174"/>
                  <a:pt x="566" y="174"/>
                  <a:pt x="566" y="174"/>
                </a:cubicBezTo>
                <a:cubicBezTo>
                  <a:pt x="567" y="175"/>
                  <a:pt x="567" y="175"/>
                  <a:pt x="567" y="175"/>
                </a:cubicBezTo>
                <a:lnTo>
                  <a:pt x="566" y="175"/>
                </a:lnTo>
                <a:close/>
                <a:moveTo>
                  <a:pt x="595" y="188"/>
                </a:moveTo>
                <a:cubicBezTo>
                  <a:pt x="595" y="188"/>
                  <a:pt x="595" y="188"/>
                  <a:pt x="595" y="188"/>
                </a:cubicBezTo>
                <a:cubicBezTo>
                  <a:pt x="588" y="188"/>
                  <a:pt x="588" y="188"/>
                  <a:pt x="588" y="188"/>
                </a:cubicBezTo>
                <a:cubicBezTo>
                  <a:pt x="588" y="188"/>
                  <a:pt x="588" y="188"/>
                  <a:pt x="588" y="188"/>
                </a:cubicBezTo>
                <a:cubicBezTo>
                  <a:pt x="588" y="188"/>
                  <a:pt x="588" y="188"/>
                  <a:pt x="588" y="188"/>
                </a:cubicBezTo>
                <a:cubicBezTo>
                  <a:pt x="588" y="188"/>
                  <a:pt x="588" y="188"/>
                  <a:pt x="588" y="188"/>
                </a:cubicBezTo>
                <a:cubicBezTo>
                  <a:pt x="588" y="188"/>
                  <a:pt x="588" y="188"/>
                  <a:pt x="588" y="188"/>
                </a:cubicBezTo>
                <a:cubicBezTo>
                  <a:pt x="589" y="189"/>
                  <a:pt x="589" y="189"/>
                  <a:pt x="589" y="189"/>
                </a:cubicBezTo>
                <a:cubicBezTo>
                  <a:pt x="583" y="189"/>
                  <a:pt x="583" y="189"/>
                  <a:pt x="583" y="189"/>
                </a:cubicBezTo>
                <a:cubicBezTo>
                  <a:pt x="584" y="188"/>
                  <a:pt x="584" y="188"/>
                  <a:pt x="584" y="188"/>
                </a:cubicBezTo>
                <a:cubicBezTo>
                  <a:pt x="584" y="188"/>
                  <a:pt x="584" y="188"/>
                  <a:pt x="584" y="188"/>
                </a:cubicBezTo>
                <a:cubicBezTo>
                  <a:pt x="577" y="188"/>
                  <a:pt x="577" y="188"/>
                  <a:pt x="577" y="188"/>
                </a:cubicBezTo>
                <a:cubicBezTo>
                  <a:pt x="577" y="188"/>
                  <a:pt x="577" y="188"/>
                  <a:pt x="577" y="188"/>
                </a:cubicBezTo>
                <a:cubicBezTo>
                  <a:pt x="577" y="178"/>
                  <a:pt x="577" y="178"/>
                  <a:pt x="577" y="178"/>
                </a:cubicBezTo>
                <a:cubicBezTo>
                  <a:pt x="576" y="177"/>
                  <a:pt x="576" y="177"/>
                  <a:pt x="576" y="177"/>
                </a:cubicBezTo>
                <a:cubicBezTo>
                  <a:pt x="579" y="175"/>
                  <a:pt x="579" y="175"/>
                  <a:pt x="579" y="175"/>
                </a:cubicBezTo>
                <a:cubicBezTo>
                  <a:pt x="586" y="175"/>
                  <a:pt x="586" y="175"/>
                  <a:pt x="586" y="175"/>
                </a:cubicBezTo>
                <a:cubicBezTo>
                  <a:pt x="592" y="175"/>
                  <a:pt x="592" y="175"/>
                  <a:pt x="592" y="175"/>
                </a:cubicBezTo>
                <a:cubicBezTo>
                  <a:pt x="595" y="177"/>
                  <a:pt x="595" y="177"/>
                  <a:pt x="595" y="177"/>
                </a:cubicBezTo>
                <a:cubicBezTo>
                  <a:pt x="595" y="178"/>
                  <a:pt x="595" y="178"/>
                  <a:pt x="595" y="178"/>
                </a:cubicBezTo>
                <a:lnTo>
                  <a:pt x="595" y="188"/>
                </a:lnTo>
                <a:close/>
                <a:moveTo>
                  <a:pt x="642" y="181"/>
                </a:move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39" y="181"/>
                  <a:pt x="639" y="181"/>
                  <a:pt x="639" y="181"/>
                </a:cubicBezTo>
                <a:cubicBezTo>
                  <a:pt x="639" y="181"/>
                  <a:pt x="639" y="181"/>
                  <a:pt x="639" y="181"/>
                </a:cubicBezTo>
                <a:cubicBezTo>
                  <a:pt x="639" y="181"/>
                  <a:pt x="639" y="181"/>
                  <a:pt x="639" y="181"/>
                </a:cubicBezTo>
                <a:cubicBezTo>
                  <a:pt x="639" y="181"/>
                  <a:pt x="639" y="181"/>
                  <a:pt x="639" y="181"/>
                </a:cubicBezTo>
                <a:cubicBezTo>
                  <a:pt x="639" y="181"/>
                  <a:pt x="639" y="181"/>
                  <a:pt x="639" y="181"/>
                </a:cubicBezTo>
                <a:cubicBezTo>
                  <a:pt x="639" y="181"/>
                  <a:pt x="639" y="181"/>
                  <a:pt x="639" y="181"/>
                </a:cubicBezTo>
                <a:cubicBezTo>
                  <a:pt x="639" y="181"/>
                  <a:pt x="639" y="181"/>
                  <a:pt x="639" y="181"/>
                </a:cubicBezTo>
                <a:cubicBezTo>
                  <a:pt x="638" y="181"/>
                  <a:pt x="638" y="181"/>
                  <a:pt x="638" y="181"/>
                </a:cubicBezTo>
                <a:cubicBezTo>
                  <a:pt x="638" y="181"/>
                  <a:pt x="638" y="181"/>
                  <a:pt x="638" y="181"/>
                </a:cubicBezTo>
                <a:cubicBezTo>
                  <a:pt x="638" y="181"/>
                  <a:pt x="638" y="181"/>
                  <a:pt x="638" y="181"/>
                </a:cubicBezTo>
                <a:cubicBezTo>
                  <a:pt x="638" y="181"/>
                  <a:pt x="638" y="181"/>
                  <a:pt x="638" y="181"/>
                </a:cubicBezTo>
                <a:cubicBezTo>
                  <a:pt x="638" y="179"/>
                  <a:pt x="638" y="179"/>
                  <a:pt x="638" y="179"/>
                </a:cubicBezTo>
                <a:cubicBezTo>
                  <a:pt x="638" y="179"/>
                  <a:pt x="638" y="179"/>
                  <a:pt x="638" y="179"/>
                </a:cubicBezTo>
                <a:cubicBezTo>
                  <a:pt x="638" y="179"/>
                  <a:pt x="638" y="179"/>
                  <a:pt x="638" y="179"/>
                </a:cubicBezTo>
                <a:cubicBezTo>
                  <a:pt x="637" y="179"/>
                  <a:pt x="637" y="179"/>
                  <a:pt x="637" y="179"/>
                </a:cubicBezTo>
                <a:cubicBezTo>
                  <a:pt x="637" y="179"/>
                  <a:pt x="637" y="179"/>
                  <a:pt x="637" y="179"/>
                </a:cubicBezTo>
                <a:cubicBezTo>
                  <a:pt x="637" y="179"/>
                  <a:pt x="637" y="179"/>
                  <a:pt x="637" y="179"/>
                </a:cubicBezTo>
                <a:cubicBezTo>
                  <a:pt x="636" y="179"/>
                  <a:pt x="636" y="179"/>
                  <a:pt x="636" y="179"/>
                </a:cubicBezTo>
                <a:cubicBezTo>
                  <a:pt x="635" y="179"/>
                  <a:pt x="635" y="179"/>
                  <a:pt x="635" y="179"/>
                </a:cubicBezTo>
                <a:cubicBezTo>
                  <a:pt x="635" y="176"/>
                  <a:pt x="635" y="176"/>
                  <a:pt x="635" y="176"/>
                </a:cubicBezTo>
                <a:cubicBezTo>
                  <a:pt x="640" y="176"/>
                  <a:pt x="640" y="176"/>
                  <a:pt x="640" y="176"/>
                </a:cubicBezTo>
                <a:cubicBezTo>
                  <a:pt x="640" y="176"/>
                  <a:pt x="640" y="176"/>
                  <a:pt x="640" y="176"/>
                </a:cubicBezTo>
                <a:cubicBezTo>
                  <a:pt x="642" y="176"/>
                  <a:pt x="642" y="176"/>
                  <a:pt x="642" y="176"/>
                </a:cubicBezTo>
                <a:lnTo>
                  <a:pt x="642" y="181"/>
                </a:lnTo>
                <a:close/>
                <a:moveTo>
                  <a:pt x="642" y="168"/>
                </a:moveTo>
                <a:cubicBezTo>
                  <a:pt x="642" y="174"/>
                  <a:pt x="642" y="174"/>
                  <a:pt x="642" y="174"/>
                </a:cubicBezTo>
                <a:cubicBezTo>
                  <a:pt x="640" y="174"/>
                  <a:pt x="640" y="174"/>
                  <a:pt x="640" y="174"/>
                </a:cubicBezTo>
                <a:cubicBezTo>
                  <a:pt x="635" y="174"/>
                  <a:pt x="635" y="174"/>
                  <a:pt x="635" y="174"/>
                </a:cubicBezTo>
                <a:cubicBezTo>
                  <a:pt x="635" y="168"/>
                  <a:pt x="635" y="168"/>
                  <a:pt x="635" y="168"/>
                </a:cubicBezTo>
                <a:cubicBezTo>
                  <a:pt x="640" y="168"/>
                  <a:pt x="640" y="168"/>
                  <a:pt x="640" y="168"/>
                </a:cubicBezTo>
                <a:cubicBezTo>
                  <a:pt x="640" y="168"/>
                  <a:pt x="640" y="168"/>
                  <a:pt x="640" y="168"/>
                </a:cubicBezTo>
                <a:cubicBezTo>
                  <a:pt x="642" y="168"/>
                  <a:pt x="642" y="168"/>
                  <a:pt x="642" y="168"/>
                </a:cubicBezTo>
                <a:close/>
                <a:moveTo>
                  <a:pt x="642" y="166"/>
                </a:moveTo>
                <a:cubicBezTo>
                  <a:pt x="640" y="166"/>
                  <a:pt x="640" y="166"/>
                  <a:pt x="640" y="166"/>
                </a:cubicBezTo>
                <a:cubicBezTo>
                  <a:pt x="635" y="166"/>
                  <a:pt x="635" y="166"/>
                  <a:pt x="635" y="166"/>
                </a:cubicBezTo>
                <a:cubicBezTo>
                  <a:pt x="635" y="161"/>
                  <a:pt x="635" y="161"/>
                  <a:pt x="635" y="161"/>
                </a:cubicBezTo>
                <a:cubicBezTo>
                  <a:pt x="640" y="161"/>
                  <a:pt x="640" y="161"/>
                  <a:pt x="640" y="161"/>
                </a:cubicBezTo>
                <a:cubicBezTo>
                  <a:pt x="640" y="161"/>
                  <a:pt x="640" y="161"/>
                  <a:pt x="640" y="161"/>
                </a:cubicBezTo>
                <a:cubicBezTo>
                  <a:pt x="640" y="161"/>
                  <a:pt x="640" y="161"/>
                  <a:pt x="640" y="161"/>
                </a:cubicBezTo>
                <a:cubicBezTo>
                  <a:pt x="641" y="162"/>
                  <a:pt x="641" y="162"/>
                  <a:pt x="641" y="162"/>
                </a:cubicBezTo>
                <a:cubicBezTo>
                  <a:pt x="642" y="163"/>
                  <a:pt x="642" y="163"/>
                  <a:pt x="642" y="163"/>
                </a:cubicBezTo>
                <a:lnTo>
                  <a:pt x="642" y="166"/>
                </a:lnTo>
                <a:close/>
                <a:moveTo>
                  <a:pt x="650" y="181"/>
                </a:moveTo>
                <a:cubicBezTo>
                  <a:pt x="650" y="181"/>
                  <a:pt x="650" y="181"/>
                  <a:pt x="650" y="181"/>
                </a:cubicBezTo>
                <a:cubicBezTo>
                  <a:pt x="650" y="181"/>
                  <a:pt x="650" y="181"/>
                  <a:pt x="650" y="181"/>
                </a:cubicBezTo>
                <a:cubicBezTo>
                  <a:pt x="650" y="181"/>
                  <a:pt x="650" y="181"/>
                  <a:pt x="650" y="181"/>
                </a:cubicBezTo>
                <a:cubicBezTo>
                  <a:pt x="650" y="181"/>
                  <a:pt x="650" y="181"/>
                  <a:pt x="650" y="181"/>
                </a:cubicBezTo>
                <a:cubicBezTo>
                  <a:pt x="650" y="181"/>
                  <a:pt x="650" y="181"/>
                  <a:pt x="650"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8" y="181"/>
                  <a:pt x="648" y="181"/>
                  <a:pt x="648" y="181"/>
                </a:cubicBezTo>
                <a:cubicBezTo>
                  <a:pt x="648" y="181"/>
                  <a:pt x="648" y="181"/>
                  <a:pt x="648" y="181"/>
                </a:cubicBezTo>
                <a:cubicBezTo>
                  <a:pt x="648" y="181"/>
                  <a:pt x="648" y="181"/>
                  <a:pt x="648" y="181"/>
                </a:cubicBezTo>
                <a:cubicBezTo>
                  <a:pt x="648" y="181"/>
                  <a:pt x="648" y="181"/>
                  <a:pt x="648" y="181"/>
                </a:cubicBezTo>
                <a:cubicBezTo>
                  <a:pt x="648" y="181"/>
                  <a:pt x="648" y="181"/>
                  <a:pt x="648" y="181"/>
                </a:cubicBezTo>
                <a:cubicBezTo>
                  <a:pt x="648" y="181"/>
                  <a:pt x="648" y="181"/>
                  <a:pt x="648" y="181"/>
                </a:cubicBezTo>
                <a:cubicBezTo>
                  <a:pt x="647" y="181"/>
                  <a:pt x="647" y="181"/>
                  <a:pt x="647" y="181"/>
                </a:cubicBezTo>
                <a:cubicBezTo>
                  <a:pt x="647" y="181"/>
                  <a:pt x="647" y="181"/>
                  <a:pt x="647" y="181"/>
                </a:cubicBezTo>
                <a:cubicBezTo>
                  <a:pt x="647" y="181"/>
                  <a:pt x="647" y="181"/>
                  <a:pt x="647" y="181"/>
                </a:cubicBezTo>
                <a:cubicBezTo>
                  <a:pt x="647" y="181"/>
                  <a:pt x="647" y="181"/>
                  <a:pt x="647" y="181"/>
                </a:cubicBezTo>
                <a:cubicBezTo>
                  <a:pt x="647" y="181"/>
                  <a:pt x="647" y="181"/>
                  <a:pt x="647" y="181"/>
                </a:cubicBezTo>
                <a:cubicBezTo>
                  <a:pt x="647" y="181"/>
                  <a:pt x="647" y="181"/>
                  <a:pt x="647" y="181"/>
                </a:cubicBezTo>
                <a:cubicBezTo>
                  <a:pt x="647" y="181"/>
                  <a:pt x="647" y="181"/>
                  <a:pt x="647"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5" y="181"/>
                  <a:pt x="645" y="181"/>
                  <a:pt x="645" y="181"/>
                </a:cubicBezTo>
                <a:cubicBezTo>
                  <a:pt x="645" y="181"/>
                  <a:pt x="645" y="181"/>
                  <a:pt x="645" y="181"/>
                </a:cubicBezTo>
                <a:cubicBezTo>
                  <a:pt x="645" y="181"/>
                  <a:pt x="645" y="181"/>
                  <a:pt x="645" y="181"/>
                </a:cubicBezTo>
                <a:cubicBezTo>
                  <a:pt x="645" y="181"/>
                  <a:pt x="645" y="181"/>
                  <a:pt x="645" y="181"/>
                </a:cubicBezTo>
                <a:cubicBezTo>
                  <a:pt x="645" y="181"/>
                  <a:pt x="645" y="181"/>
                  <a:pt x="645" y="181"/>
                </a:cubicBezTo>
                <a:cubicBezTo>
                  <a:pt x="645" y="181"/>
                  <a:pt x="645" y="181"/>
                  <a:pt x="645" y="181"/>
                </a:cubicBezTo>
                <a:cubicBezTo>
                  <a:pt x="645" y="181"/>
                  <a:pt x="645" y="181"/>
                  <a:pt x="645" y="181"/>
                </a:cubicBezTo>
                <a:cubicBezTo>
                  <a:pt x="645" y="181"/>
                  <a:pt x="645" y="181"/>
                  <a:pt x="645" y="181"/>
                </a:cubicBezTo>
                <a:cubicBezTo>
                  <a:pt x="645" y="176"/>
                  <a:pt x="645" y="176"/>
                  <a:pt x="645" y="176"/>
                </a:cubicBezTo>
                <a:cubicBezTo>
                  <a:pt x="650" y="176"/>
                  <a:pt x="650" y="176"/>
                  <a:pt x="650" y="176"/>
                </a:cubicBezTo>
                <a:lnTo>
                  <a:pt x="650" y="181"/>
                </a:lnTo>
                <a:close/>
                <a:moveTo>
                  <a:pt x="650" y="174"/>
                </a:moveTo>
                <a:cubicBezTo>
                  <a:pt x="645" y="174"/>
                  <a:pt x="645" y="174"/>
                  <a:pt x="645" y="174"/>
                </a:cubicBezTo>
                <a:cubicBezTo>
                  <a:pt x="645" y="168"/>
                  <a:pt x="645" y="168"/>
                  <a:pt x="645" y="168"/>
                </a:cubicBezTo>
                <a:cubicBezTo>
                  <a:pt x="650" y="168"/>
                  <a:pt x="650" y="168"/>
                  <a:pt x="650" y="168"/>
                </a:cubicBezTo>
                <a:lnTo>
                  <a:pt x="650" y="174"/>
                </a:lnTo>
                <a:close/>
                <a:moveTo>
                  <a:pt x="650" y="166"/>
                </a:moveTo>
                <a:cubicBezTo>
                  <a:pt x="645" y="166"/>
                  <a:pt x="645" y="166"/>
                  <a:pt x="645" y="166"/>
                </a:cubicBezTo>
                <a:cubicBezTo>
                  <a:pt x="645" y="163"/>
                  <a:pt x="645" y="163"/>
                  <a:pt x="645" y="163"/>
                </a:cubicBezTo>
                <a:cubicBezTo>
                  <a:pt x="645" y="163"/>
                  <a:pt x="645" y="163"/>
                  <a:pt x="645" y="163"/>
                </a:cubicBezTo>
                <a:cubicBezTo>
                  <a:pt x="645" y="163"/>
                  <a:pt x="645" y="163"/>
                  <a:pt x="645" y="163"/>
                </a:cubicBezTo>
                <a:cubicBezTo>
                  <a:pt x="646" y="163"/>
                  <a:pt x="646" y="163"/>
                  <a:pt x="646" y="163"/>
                </a:cubicBezTo>
                <a:cubicBezTo>
                  <a:pt x="647" y="163"/>
                  <a:pt x="647" y="163"/>
                  <a:pt x="647" y="163"/>
                </a:cubicBezTo>
                <a:cubicBezTo>
                  <a:pt x="648" y="162"/>
                  <a:pt x="648" y="162"/>
                  <a:pt x="648" y="162"/>
                </a:cubicBezTo>
                <a:cubicBezTo>
                  <a:pt x="648" y="161"/>
                  <a:pt x="648" y="161"/>
                  <a:pt x="648" y="161"/>
                </a:cubicBezTo>
                <a:cubicBezTo>
                  <a:pt x="648" y="161"/>
                  <a:pt x="648" y="161"/>
                  <a:pt x="648" y="161"/>
                </a:cubicBezTo>
                <a:cubicBezTo>
                  <a:pt x="650" y="161"/>
                  <a:pt x="650" y="161"/>
                  <a:pt x="650" y="161"/>
                </a:cubicBezTo>
                <a:lnTo>
                  <a:pt x="650" y="166"/>
                </a:lnTo>
                <a:close/>
                <a:moveTo>
                  <a:pt x="652" y="161"/>
                </a:moveTo>
                <a:cubicBezTo>
                  <a:pt x="656" y="161"/>
                  <a:pt x="656" y="161"/>
                  <a:pt x="656" y="161"/>
                </a:cubicBezTo>
                <a:cubicBezTo>
                  <a:pt x="656" y="166"/>
                  <a:pt x="656" y="166"/>
                  <a:pt x="656" y="166"/>
                </a:cubicBezTo>
                <a:cubicBezTo>
                  <a:pt x="652" y="166"/>
                  <a:pt x="652" y="166"/>
                  <a:pt x="652" y="166"/>
                </a:cubicBezTo>
                <a:lnTo>
                  <a:pt x="652" y="161"/>
                </a:lnTo>
                <a:close/>
                <a:moveTo>
                  <a:pt x="652" y="168"/>
                </a:moveTo>
                <a:cubicBezTo>
                  <a:pt x="656" y="168"/>
                  <a:pt x="656" y="168"/>
                  <a:pt x="656" y="168"/>
                </a:cubicBezTo>
                <a:cubicBezTo>
                  <a:pt x="656" y="174"/>
                  <a:pt x="656" y="174"/>
                  <a:pt x="656" y="174"/>
                </a:cubicBezTo>
                <a:cubicBezTo>
                  <a:pt x="652" y="174"/>
                  <a:pt x="652" y="174"/>
                  <a:pt x="652" y="174"/>
                </a:cubicBezTo>
                <a:lnTo>
                  <a:pt x="652" y="168"/>
                </a:lnTo>
                <a:close/>
                <a:moveTo>
                  <a:pt x="656" y="181"/>
                </a:moveTo>
                <a:cubicBezTo>
                  <a:pt x="656" y="181"/>
                  <a:pt x="656" y="181"/>
                  <a:pt x="656"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2" y="181"/>
                  <a:pt x="652" y="181"/>
                  <a:pt x="652" y="181"/>
                </a:cubicBezTo>
                <a:cubicBezTo>
                  <a:pt x="652" y="181"/>
                  <a:pt x="652" y="181"/>
                  <a:pt x="652" y="181"/>
                </a:cubicBezTo>
                <a:cubicBezTo>
                  <a:pt x="652" y="181"/>
                  <a:pt x="652" y="181"/>
                  <a:pt x="652" y="181"/>
                </a:cubicBezTo>
                <a:cubicBezTo>
                  <a:pt x="652" y="181"/>
                  <a:pt x="652" y="181"/>
                  <a:pt x="652" y="181"/>
                </a:cubicBezTo>
                <a:cubicBezTo>
                  <a:pt x="653" y="181"/>
                  <a:pt x="653" y="181"/>
                  <a:pt x="653" y="181"/>
                </a:cubicBezTo>
                <a:cubicBezTo>
                  <a:pt x="652" y="181"/>
                  <a:pt x="652" y="181"/>
                  <a:pt x="652" y="181"/>
                </a:cubicBezTo>
                <a:cubicBezTo>
                  <a:pt x="652" y="181"/>
                  <a:pt x="652" y="181"/>
                  <a:pt x="652" y="181"/>
                </a:cubicBezTo>
                <a:cubicBezTo>
                  <a:pt x="652" y="181"/>
                  <a:pt x="652" y="181"/>
                  <a:pt x="652" y="181"/>
                </a:cubicBezTo>
                <a:cubicBezTo>
                  <a:pt x="652" y="181"/>
                  <a:pt x="652" y="181"/>
                  <a:pt x="652" y="181"/>
                </a:cubicBezTo>
                <a:cubicBezTo>
                  <a:pt x="652" y="181"/>
                  <a:pt x="652" y="181"/>
                  <a:pt x="652" y="181"/>
                </a:cubicBezTo>
                <a:cubicBezTo>
                  <a:pt x="652" y="181"/>
                  <a:pt x="652" y="181"/>
                  <a:pt x="652" y="181"/>
                </a:cubicBezTo>
                <a:cubicBezTo>
                  <a:pt x="652" y="181"/>
                  <a:pt x="652" y="181"/>
                  <a:pt x="652" y="181"/>
                </a:cubicBezTo>
                <a:cubicBezTo>
                  <a:pt x="652" y="181"/>
                  <a:pt x="652" y="181"/>
                  <a:pt x="652" y="181"/>
                </a:cubicBezTo>
                <a:cubicBezTo>
                  <a:pt x="652" y="176"/>
                  <a:pt x="652" y="176"/>
                  <a:pt x="652" y="176"/>
                </a:cubicBezTo>
                <a:cubicBezTo>
                  <a:pt x="656" y="176"/>
                  <a:pt x="656" y="176"/>
                  <a:pt x="656" y="176"/>
                </a:cubicBezTo>
                <a:cubicBezTo>
                  <a:pt x="656" y="181"/>
                  <a:pt x="656" y="181"/>
                  <a:pt x="656" y="181"/>
                </a:cubicBezTo>
                <a:cubicBezTo>
                  <a:pt x="656" y="181"/>
                  <a:pt x="656" y="181"/>
                  <a:pt x="656" y="181"/>
                </a:cubicBezTo>
                <a:close/>
                <a:moveTo>
                  <a:pt x="661" y="161"/>
                </a:moveTo>
                <a:cubicBezTo>
                  <a:pt x="666" y="161"/>
                  <a:pt x="666" y="161"/>
                  <a:pt x="666" y="161"/>
                </a:cubicBezTo>
                <a:cubicBezTo>
                  <a:pt x="666" y="166"/>
                  <a:pt x="666" y="166"/>
                  <a:pt x="666" y="166"/>
                </a:cubicBezTo>
                <a:cubicBezTo>
                  <a:pt x="661" y="166"/>
                  <a:pt x="661" y="166"/>
                  <a:pt x="661" y="166"/>
                </a:cubicBezTo>
                <a:lnTo>
                  <a:pt x="661" y="161"/>
                </a:lnTo>
                <a:close/>
                <a:moveTo>
                  <a:pt x="661" y="168"/>
                </a:moveTo>
                <a:cubicBezTo>
                  <a:pt x="666" y="168"/>
                  <a:pt x="666" y="168"/>
                  <a:pt x="666" y="168"/>
                </a:cubicBezTo>
                <a:cubicBezTo>
                  <a:pt x="666" y="174"/>
                  <a:pt x="666" y="174"/>
                  <a:pt x="666" y="174"/>
                </a:cubicBezTo>
                <a:cubicBezTo>
                  <a:pt x="661" y="174"/>
                  <a:pt x="661" y="174"/>
                  <a:pt x="661" y="174"/>
                </a:cubicBezTo>
                <a:lnTo>
                  <a:pt x="661" y="168"/>
                </a:lnTo>
                <a:close/>
                <a:moveTo>
                  <a:pt x="661" y="181"/>
                </a:moveTo>
                <a:cubicBezTo>
                  <a:pt x="661" y="176"/>
                  <a:pt x="661" y="176"/>
                  <a:pt x="661" y="176"/>
                </a:cubicBezTo>
                <a:cubicBezTo>
                  <a:pt x="666" y="176"/>
                  <a:pt x="666" y="176"/>
                  <a:pt x="666" y="176"/>
                </a:cubicBezTo>
                <a:cubicBezTo>
                  <a:pt x="666" y="181"/>
                  <a:pt x="666" y="181"/>
                  <a:pt x="666" y="181"/>
                </a:cubicBezTo>
                <a:lnTo>
                  <a:pt x="661" y="181"/>
                </a:lnTo>
                <a:close/>
                <a:moveTo>
                  <a:pt x="691" y="189"/>
                </a:moveTo>
                <a:cubicBezTo>
                  <a:pt x="689" y="189"/>
                  <a:pt x="689" y="189"/>
                  <a:pt x="689" y="189"/>
                </a:cubicBezTo>
                <a:cubicBezTo>
                  <a:pt x="689" y="187"/>
                  <a:pt x="689" y="187"/>
                  <a:pt x="689" y="187"/>
                </a:cubicBezTo>
                <a:cubicBezTo>
                  <a:pt x="691" y="187"/>
                  <a:pt x="691" y="187"/>
                  <a:pt x="691" y="187"/>
                </a:cubicBezTo>
                <a:lnTo>
                  <a:pt x="691" y="189"/>
                </a:lnTo>
                <a:close/>
                <a:moveTo>
                  <a:pt x="796" y="189"/>
                </a:moveTo>
                <a:cubicBezTo>
                  <a:pt x="801" y="187"/>
                  <a:pt x="801" y="187"/>
                  <a:pt x="801" y="187"/>
                </a:cubicBezTo>
                <a:cubicBezTo>
                  <a:pt x="804" y="187"/>
                  <a:pt x="804" y="187"/>
                  <a:pt x="804" y="187"/>
                </a:cubicBezTo>
                <a:cubicBezTo>
                  <a:pt x="804" y="189"/>
                  <a:pt x="804" y="189"/>
                  <a:pt x="804" y="189"/>
                </a:cubicBezTo>
                <a:lnTo>
                  <a:pt x="796" y="18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8199" name="矩形 10"/>
          <p:cNvSpPr>
            <a:spLocks noChangeArrowheads="1"/>
          </p:cNvSpPr>
          <p:nvPr/>
        </p:nvSpPr>
        <p:spPr bwMode="auto">
          <a:xfrm>
            <a:off x="8259108" y="3612515"/>
            <a:ext cx="3932892" cy="2714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defTabSz="1216025" fontAlgn="base">
              <a:lnSpc>
                <a:spcPct val="150000"/>
              </a:lnSpc>
              <a:spcBef>
                <a:spcPct val="20000"/>
              </a:spcBef>
              <a:spcAft>
                <a:spcPct val="0"/>
              </a:spcAft>
              <a:defRPr/>
            </a:pP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图是描述</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视图内容的图形。</a:t>
            </a:r>
          </a:p>
          <a:p>
            <a:pPr lvl="0" defTabSz="1216025" fontAlgn="base">
              <a:lnSpc>
                <a:spcPct val="150000"/>
              </a:lnSpc>
              <a:spcBef>
                <a:spcPct val="20000"/>
              </a:spcBef>
              <a:spcAft>
                <a:spcPct val="0"/>
              </a:spcAft>
              <a:defRPr/>
            </a:pP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有</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13</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种不同的图。</a:t>
            </a:r>
          </a:p>
          <a:p>
            <a:pPr lvl="0" defTabSz="1216025" fontAlgn="base">
              <a:lnSpc>
                <a:spcPct val="15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通过不同图的相互结合，提供被建模系统的所有视图</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的图包括了十三种，分别是：用例图、类图、对象图、状态机图、活动图、顺序图、通信图、构件图、部署图、包图、交互概览图、时间图、组合结构图。</a:t>
            </a:r>
          </a:p>
          <a:p>
            <a:pPr lvl="0" defTabSz="1216025" fontAlgn="base">
              <a:lnSpc>
                <a:spcPct val="150000"/>
              </a:lnSpc>
              <a:spcBef>
                <a:spcPct val="20000"/>
              </a:spcBef>
              <a:spcAft>
                <a:spcPct val="0"/>
              </a:spcAft>
              <a:defRPr/>
            </a:pPr>
            <a:endPar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文本框 23"/>
          <p:cNvSpPr txBox="1">
            <a:spLocks noChangeArrowheads="1"/>
          </p:cNvSpPr>
          <p:nvPr/>
        </p:nvSpPr>
        <p:spPr bwMode="auto">
          <a:xfrm>
            <a:off x="739775" y="298450"/>
            <a:ext cx="3236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chemeClr val="bg1"/>
                </a:solidFill>
                <a:latin typeface="微软雅黑" panose="020B0503020204020204" pitchFamily="34" charset="-122"/>
                <a:ea typeface="微软雅黑" panose="020B0503020204020204" pitchFamily="34" charset="-122"/>
              </a:rPr>
              <a:t>引言</a:t>
            </a:r>
            <a:endParaRPr kumimoji="0" lang="zh-CN" altLang="en-US"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nvGrpSpPr>
          <p:cNvPr id="14" name="组合 29"/>
          <p:cNvGrpSpPr/>
          <p:nvPr/>
        </p:nvGrpSpPr>
        <p:grpSpPr bwMode="auto">
          <a:xfrm>
            <a:off x="338138" y="293688"/>
            <a:ext cx="333375" cy="411162"/>
            <a:chOff x="10668001" y="925959"/>
            <a:chExt cx="444498" cy="545940"/>
          </a:xfrm>
        </p:grpSpPr>
        <p:sp>
          <p:nvSpPr>
            <p:cNvPr id="1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7"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166188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类图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355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3575" name="Rectangle 8"/>
          <p:cNvSpPr>
            <a:spLocks noChangeArrowheads="1"/>
          </p:cNvSpPr>
          <p:nvPr/>
        </p:nvSpPr>
        <p:spPr bwMode="auto">
          <a:xfrm>
            <a:off x="6941999" y="2204988"/>
            <a:ext cx="27559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fontAlgn="base">
              <a:spcBef>
                <a:spcPct val="0"/>
              </a:spcBef>
              <a:spcAft>
                <a:spcPct val="0"/>
              </a:spcAft>
              <a:defRPr/>
            </a:pPr>
            <a:r>
              <a:rPr lang="en-US" altLang="zh-CN" dirty="0" smtClean="0">
                <a:solidFill>
                  <a:srgbClr val="262626"/>
                </a:solidFill>
                <a:latin typeface="微软雅黑" panose="020B0503020204020204" pitchFamily="34" charset="-122"/>
                <a:ea typeface="微软雅黑" panose="020B0503020204020204" pitchFamily="34" charset="-122"/>
              </a:rPr>
              <a:t>1.</a:t>
            </a:r>
            <a:r>
              <a:rPr lang="zh-CN" altLang="en-US" dirty="0" smtClean="0">
                <a:solidFill>
                  <a:srgbClr val="262626"/>
                </a:solidFill>
                <a:latin typeface="微软雅黑" panose="020B0503020204020204" pitchFamily="34" charset="-122"/>
                <a:ea typeface="微软雅黑" panose="020B0503020204020204" pitchFamily="34" charset="-122"/>
              </a:rPr>
              <a:t>研究</a:t>
            </a:r>
            <a:r>
              <a:rPr lang="zh-CN" altLang="en-US" dirty="0">
                <a:solidFill>
                  <a:srgbClr val="262626"/>
                </a:solidFill>
                <a:latin typeface="微软雅黑" panose="020B0503020204020204" pitchFamily="34" charset="-122"/>
                <a:ea typeface="微软雅黑" panose="020B0503020204020204" pitchFamily="34" charset="-122"/>
              </a:rPr>
              <a:t>分析问题领域，对系统进行需求分析，确定系统需求。</a:t>
            </a:r>
          </a:p>
        </p:txBody>
      </p:sp>
      <p:sp>
        <p:nvSpPr>
          <p:cNvPr id="23573" name="Rectangle 10"/>
          <p:cNvSpPr>
            <a:spLocks noChangeArrowheads="1"/>
          </p:cNvSpPr>
          <p:nvPr/>
        </p:nvSpPr>
        <p:spPr bwMode="auto">
          <a:xfrm>
            <a:off x="1776079" y="4455238"/>
            <a:ext cx="27559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lgn="r" fontAlgn="base">
              <a:spcBef>
                <a:spcPct val="0"/>
              </a:spcBef>
              <a:spcAft>
                <a:spcPct val="0"/>
              </a:spcAft>
              <a:defRPr/>
            </a:pPr>
            <a:r>
              <a:rPr lang="en-US" altLang="zh-CN" dirty="0" smtClean="0">
                <a:solidFill>
                  <a:srgbClr val="262626"/>
                </a:solidFill>
                <a:latin typeface="微软雅黑" panose="020B0503020204020204" pitchFamily="34" charset="-122"/>
                <a:ea typeface="微软雅黑" panose="020B0503020204020204" pitchFamily="34" charset="-122"/>
              </a:rPr>
              <a:t>3.</a:t>
            </a:r>
            <a:r>
              <a:rPr lang="zh-CN" altLang="en-US" dirty="0" smtClean="0">
                <a:solidFill>
                  <a:srgbClr val="262626"/>
                </a:solidFill>
                <a:latin typeface="微软雅黑" panose="020B0503020204020204" pitchFamily="34" charset="-122"/>
                <a:ea typeface="微软雅黑" panose="020B0503020204020204" pitchFamily="34" charset="-122"/>
              </a:rPr>
              <a:t>最后</a:t>
            </a:r>
            <a:r>
              <a:rPr lang="zh-CN" altLang="en-US" dirty="0">
                <a:solidFill>
                  <a:srgbClr val="262626"/>
                </a:solidFill>
                <a:latin typeface="微软雅黑" panose="020B0503020204020204" pitchFamily="34" charset="-122"/>
                <a:ea typeface="微软雅黑" panose="020B0503020204020204" pitchFamily="34" charset="-122"/>
              </a:rPr>
              <a:t>确定类之间的关系。</a:t>
            </a:r>
          </a:p>
        </p:txBody>
      </p:sp>
      <p:sp>
        <p:nvSpPr>
          <p:cNvPr id="23571" name="Rectangle 12"/>
          <p:cNvSpPr>
            <a:spLocks noChangeArrowheads="1"/>
          </p:cNvSpPr>
          <p:nvPr/>
        </p:nvSpPr>
        <p:spPr bwMode="auto">
          <a:xfrm>
            <a:off x="7957804" y="3732323"/>
            <a:ext cx="27559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fontAlgn="base">
              <a:spcBef>
                <a:spcPct val="0"/>
              </a:spcBef>
              <a:spcAft>
                <a:spcPct val="0"/>
              </a:spcAft>
              <a:defRPr/>
            </a:pPr>
            <a:r>
              <a:rPr lang="en-US" altLang="zh-CN" dirty="0" smtClean="0">
                <a:solidFill>
                  <a:srgbClr val="262626"/>
                </a:solidFill>
                <a:latin typeface="微软雅黑" panose="020B0503020204020204" pitchFamily="34" charset="-122"/>
                <a:ea typeface="微软雅黑" panose="020B0503020204020204" pitchFamily="34" charset="-122"/>
              </a:rPr>
              <a:t>2.</a:t>
            </a:r>
            <a:r>
              <a:rPr lang="zh-CN" altLang="en-US" dirty="0" smtClean="0">
                <a:solidFill>
                  <a:srgbClr val="262626"/>
                </a:solidFill>
                <a:latin typeface="微软雅黑" panose="020B0503020204020204" pitchFamily="34" charset="-122"/>
                <a:ea typeface="微软雅黑" panose="020B0503020204020204" pitchFamily="34" charset="-122"/>
              </a:rPr>
              <a:t>确定</a:t>
            </a:r>
            <a:r>
              <a:rPr lang="zh-CN" altLang="en-US" dirty="0">
                <a:solidFill>
                  <a:srgbClr val="262626"/>
                </a:solidFill>
                <a:latin typeface="微软雅黑" panose="020B0503020204020204" pitchFamily="34" charset="-122"/>
                <a:ea typeface="微软雅黑" panose="020B0503020204020204" pitchFamily="34" charset="-122"/>
              </a:rPr>
              <a:t>系统中的类，明确类的含义和职责以及确定类的属性和操作。</a:t>
            </a:r>
          </a:p>
        </p:txBody>
      </p:sp>
      <p:sp>
        <p:nvSpPr>
          <p:cNvPr id="23560" name="Freeform 3"/>
          <p:cNvSpPr>
            <a:spLocks noEditPoints="1"/>
          </p:cNvSpPr>
          <p:nvPr/>
        </p:nvSpPr>
        <p:spPr bwMode="auto">
          <a:xfrm>
            <a:off x="6027404" y="3267159"/>
            <a:ext cx="1771650" cy="1768475"/>
          </a:xfrm>
          <a:custGeom>
            <a:avLst/>
            <a:gdLst>
              <a:gd name="T0" fmla="*/ 2147483647 w 360"/>
              <a:gd name="T1" fmla="*/ 2147483647 h 360"/>
              <a:gd name="T2" fmla="*/ 2147483647 w 360"/>
              <a:gd name="T3" fmla="*/ 2147483647 h 360"/>
              <a:gd name="T4" fmla="*/ 2147483647 w 360"/>
              <a:gd name="T5" fmla="*/ 2147483647 h 360"/>
              <a:gd name="T6" fmla="*/ 2147483647 w 360"/>
              <a:gd name="T7" fmla="*/ 2147483647 h 360"/>
              <a:gd name="T8" fmla="*/ 2147483647 w 360"/>
              <a:gd name="T9" fmla="*/ 2147483647 h 360"/>
              <a:gd name="T10" fmla="*/ 2147483647 w 360"/>
              <a:gd name="T11" fmla="*/ 2147483647 h 360"/>
              <a:gd name="T12" fmla="*/ 2147483647 w 360"/>
              <a:gd name="T13" fmla="*/ 2147483647 h 360"/>
              <a:gd name="T14" fmla="*/ 2147483647 w 360"/>
              <a:gd name="T15" fmla="*/ 2147483647 h 360"/>
              <a:gd name="T16" fmla="*/ 2147483647 w 360"/>
              <a:gd name="T17" fmla="*/ 2147483647 h 360"/>
              <a:gd name="T18" fmla="*/ 2147483647 w 360"/>
              <a:gd name="T19" fmla="*/ 2147483647 h 360"/>
              <a:gd name="T20" fmla="*/ 2147483647 w 360"/>
              <a:gd name="T21" fmla="*/ 2147483647 h 360"/>
              <a:gd name="T22" fmla="*/ 2147483647 w 360"/>
              <a:gd name="T23" fmla="*/ 2147483647 h 360"/>
              <a:gd name="T24" fmla="*/ 2147483647 w 360"/>
              <a:gd name="T25" fmla="*/ 2147483647 h 360"/>
              <a:gd name="T26" fmla="*/ 2147483647 w 360"/>
              <a:gd name="T27" fmla="*/ 2147483647 h 360"/>
              <a:gd name="T28" fmla="*/ 2147483647 w 360"/>
              <a:gd name="T29" fmla="*/ 2147483647 h 360"/>
              <a:gd name="T30" fmla="*/ 2147483647 w 360"/>
              <a:gd name="T31" fmla="*/ 2147483647 h 360"/>
              <a:gd name="T32" fmla="*/ 2147483647 w 360"/>
              <a:gd name="T33" fmla="*/ 2147483647 h 360"/>
              <a:gd name="T34" fmla="*/ 2147483647 w 360"/>
              <a:gd name="T35" fmla="*/ 2147483647 h 360"/>
              <a:gd name="T36" fmla="*/ 2147483647 w 360"/>
              <a:gd name="T37" fmla="*/ 2147483647 h 360"/>
              <a:gd name="T38" fmla="*/ 2147483647 w 360"/>
              <a:gd name="T39" fmla="*/ 2147483647 h 360"/>
              <a:gd name="T40" fmla="*/ 2147483647 w 360"/>
              <a:gd name="T41" fmla="*/ 2147483647 h 360"/>
              <a:gd name="T42" fmla="*/ 2147483647 w 360"/>
              <a:gd name="T43" fmla="*/ 2147483647 h 360"/>
              <a:gd name="T44" fmla="*/ 2147483647 w 360"/>
              <a:gd name="T45" fmla="*/ 2147483647 h 360"/>
              <a:gd name="T46" fmla="*/ 2147483647 w 360"/>
              <a:gd name="T47" fmla="*/ 2147483647 h 360"/>
              <a:gd name="T48" fmla="*/ 2147483647 w 360"/>
              <a:gd name="T49" fmla="*/ 2147483647 h 360"/>
              <a:gd name="T50" fmla="*/ 2147483647 w 360"/>
              <a:gd name="T51" fmla="*/ 2147483647 h 360"/>
              <a:gd name="T52" fmla="*/ 2147483647 w 360"/>
              <a:gd name="T53" fmla="*/ 2147483647 h 360"/>
              <a:gd name="T54" fmla="*/ 2147483647 w 360"/>
              <a:gd name="T55" fmla="*/ 2147483647 h 360"/>
              <a:gd name="T56" fmla="*/ 2147483647 w 360"/>
              <a:gd name="T57" fmla="*/ 2147483647 h 360"/>
              <a:gd name="T58" fmla="*/ 2147483647 w 360"/>
              <a:gd name="T59" fmla="*/ 2147483647 h 360"/>
              <a:gd name="T60" fmla="*/ 2147483647 w 360"/>
              <a:gd name="T61" fmla="*/ 2147483647 h 360"/>
              <a:gd name="T62" fmla="*/ 2147483647 w 360"/>
              <a:gd name="T63" fmla="*/ 2147483647 h 360"/>
              <a:gd name="T64" fmla="*/ 2147483647 w 360"/>
              <a:gd name="T65" fmla="*/ 2147483647 h 360"/>
              <a:gd name="T66" fmla="*/ 2147483647 w 360"/>
              <a:gd name="T67" fmla="*/ 2147483647 h 360"/>
              <a:gd name="T68" fmla="*/ 2147483647 w 360"/>
              <a:gd name="T69" fmla="*/ 2147483647 h 360"/>
              <a:gd name="T70" fmla="*/ 2147483647 w 360"/>
              <a:gd name="T71" fmla="*/ 2147483647 h 360"/>
              <a:gd name="T72" fmla="*/ 2147483647 w 360"/>
              <a:gd name="T73" fmla="*/ 2147483647 h 360"/>
              <a:gd name="T74" fmla="*/ 2147483647 w 360"/>
              <a:gd name="T75" fmla="*/ 2147483647 h 360"/>
              <a:gd name="T76" fmla="*/ 2147483647 w 360"/>
              <a:gd name="T77" fmla="*/ 2147483647 h 360"/>
              <a:gd name="T78" fmla="*/ 2147483647 w 360"/>
              <a:gd name="T79" fmla="*/ 2147483647 h 360"/>
              <a:gd name="T80" fmla="*/ 2147483647 w 360"/>
              <a:gd name="T81" fmla="*/ 2147483647 h 360"/>
              <a:gd name="T82" fmla="*/ 2147483647 w 360"/>
              <a:gd name="T83" fmla="*/ 2147483647 h 360"/>
              <a:gd name="T84" fmla="*/ 2147483647 w 360"/>
              <a:gd name="T85" fmla="*/ 2147483647 h 360"/>
              <a:gd name="T86" fmla="*/ 2147483647 w 360"/>
              <a:gd name="T87" fmla="*/ 2147483647 h 360"/>
              <a:gd name="T88" fmla="*/ 2147483647 w 360"/>
              <a:gd name="T89" fmla="*/ 2147483647 h 360"/>
              <a:gd name="T90" fmla="*/ 2147483647 w 360"/>
              <a:gd name="T91" fmla="*/ 2147483647 h 360"/>
              <a:gd name="T92" fmla="*/ 2147483647 w 360"/>
              <a:gd name="T93" fmla="*/ 2147483647 h 360"/>
              <a:gd name="T94" fmla="*/ 2147483647 w 360"/>
              <a:gd name="T95" fmla="*/ 2147483647 h 360"/>
              <a:gd name="T96" fmla="*/ 2147483647 w 360"/>
              <a:gd name="T97" fmla="*/ 2147483647 h 360"/>
              <a:gd name="T98" fmla="*/ 2147483647 w 360"/>
              <a:gd name="T99" fmla="*/ 2147483647 h 360"/>
              <a:gd name="T100" fmla="*/ 2147483647 w 360"/>
              <a:gd name="T101" fmla="*/ 2147483647 h 360"/>
              <a:gd name="T102" fmla="*/ 2147483647 w 360"/>
              <a:gd name="T103" fmla="*/ 2147483647 h 360"/>
              <a:gd name="T104" fmla="*/ 2147483647 w 360"/>
              <a:gd name="T105" fmla="*/ 2147483647 h 360"/>
              <a:gd name="T106" fmla="*/ 2147483647 w 360"/>
              <a:gd name="T107" fmla="*/ 2147483647 h 360"/>
              <a:gd name="T108" fmla="*/ 2147483647 w 360"/>
              <a:gd name="T109" fmla="*/ 2147483647 h 360"/>
              <a:gd name="T110" fmla="*/ 2147483647 w 360"/>
              <a:gd name="T111" fmla="*/ 2147483647 h 36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60" h="360">
                <a:moveTo>
                  <a:pt x="0" y="190"/>
                </a:moveTo>
                <a:cubicBezTo>
                  <a:pt x="0" y="189"/>
                  <a:pt x="0" y="188"/>
                  <a:pt x="0" y="188"/>
                </a:cubicBezTo>
                <a:cubicBezTo>
                  <a:pt x="1" y="187"/>
                  <a:pt x="5" y="186"/>
                  <a:pt x="13" y="184"/>
                </a:cubicBezTo>
                <a:cubicBezTo>
                  <a:pt x="15" y="183"/>
                  <a:pt x="17" y="182"/>
                  <a:pt x="19" y="182"/>
                </a:cubicBezTo>
                <a:cubicBezTo>
                  <a:pt x="26" y="180"/>
                  <a:pt x="26" y="180"/>
                  <a:pt x="27" y="179"/>
                </a:cubicBezTo>
                <a:cubicBezTo>
                  <a:pt x="28" y="178"/>
                  <a:pt x="28" y="177"/>
                  <a:pt x="28" y="173"/>
                </a:cubicBezTo>
                <a:cubicBezTo>
                  <a:pt x="28" y="172"/>
                  <a:pt x="28" y="172"/>
                  <a:pt x="28" y="172"/>
                </a:cubicBezTo>
                <a:cubicBezTo>
                  <a:pt x="28" y="172"/>
                  <a:pt x="28" y="172"/>
                  <a:pt x="28" y="172"/>
                </a:cubicBezTo>
                <a:cubicBezTo>
                  <a:pt x="28" y="172"/>
                  <a:pt x="29" y="170"/>
                  <a:pt x="29" y="169"/>
                </a:cubicBezTo>
                <a:cubicBezTo>
                  <a:pt x="29" y="167"/>
                  <a:pt x="28" y="166"/>
                  <a:pt x="28" y="165"/>
                </a:cubicBezTo>
                <a:cubicBezTo>
                  <a:pt x="27" y="165"/>
                  <a:pt x="26" y="164"/>
                  <a:pt x="21" y="162"/>
                </a:cubicBezTo>
                <a:cubicBezTo>
                  <a:pt x="19" y="161"/>
                  <a:pt x="16" y="160"/>
                  <a:pt x="14" y="159"/>
                </a:cubicBezTo>
                <a:cubicBezTo>
                  <a:pt x="7" y="156"/>
                  <a:pt x="3" y="154"/>
                  <a:pt x="2" y="153"/>
                </a:cubicBezTo>
                <a:cubicBezTo>
                  <a:pt x="2" y="153"/>
                  <a:pt x="2" y="152"/>
                  <a:pt x="2" y="152"/>
                </a:cubicBezTo>
                <a:cubicBezTo>
                  <a:pt x="2" y="149"/>
                  <a:pt x="3" y="147"/>
                  <a:pt x="3" y="146"/>
                </a:cubicBezTo>
                <a:cubicBezTo>
                  <a:pt x="4" y="146"/>
                  <a:pt x="9" y="145"/>
                  <a:pt x="16" y="145"/>
                </a:cubicBezTo>
                <a:cubicBezTo>
                  <a:pt x="19" y="145"/>
                  <a:pt x="21" y="145"/>
                  <a:pt x="23" y="145"/>
                </a:cubicBezTo>
                <a:cubicBezTo>
                  <a:pt x="30" y="144"/>
                  <a:pt x="31" y="144"/>
                  <a:pt x="31" y="144"/>
                </a:cubicBezTo>
                <a:cubicBezTo>
                  <a:pt x="32" y="143"/>
                  <a:pt x="33" y="142"/>
                  <a:pt x="34" y="138"/>
                </a:cubicBezTo>
                <a:cubicBezTo>
                  <a:pt x="34" y="138"/>
                  <a:pt x="34" y="138"/>
                  <a:pt x="34" y="138"/>
                </a:cubicBezTo>
                <a:cubicBezTo>
                  <a:pt x="34" y="137"/>
                  <a:pt x="34" y="137"/>
                  <a:pt x="34" y="137"/>
                </a:cubicBezTo>
                <a:cubicBezTo>
                  <a:pt x="35" y="135"/>
                  <a:pt x="36" y="134"/>
                  <a:pt x="36" y="132"/>
                </a:cubicBezTo>
                <a:cubicBezTo>
                  <a:pt x="36" y="132"/>
                  <a:pt x="35" y="131"/>
                  <a:pt x="35" y="131"/>
                </a:cubicBezTo>
                <a:cubicBezTo>
                  <a:pt x="35" y="130"/>
                  <a:pt x="34" y="129"/>
                  <a:pt x="30" y="126"/>
                </a:cubicBezTo>
                <a:cubicBezTo>
                  <a:pt x="28" y="125"/>
                  <a:pt x="25" y="123"/>
                  <a:pt x="23" y="121"/>
                </a:cubicBezTo>
                <a:cubicBezTo>
                  <a:pt x="18" y="117"/>
                  <a:pt x="14" y="114"/>
                  <a:pt x="13" y="113"/>
                </a:cubicBezTo>
                <a:cubicBezTo>
                  <a:pt x="13" y="111"/>
                  <a:pt x="15" y="107"/>
                  <a:pt x="16" y="106"/>
                </a:cubicBezTo>
                <a:cubicBezTo>
                  <a:pt x="17" y="106"/>
                  <a:pt x="22" y="107"/>
                  <a:pt x="29" y="108"/>
                </a:cubicBezTo>
                <a:cubicBezTo>
                  <a:pt x="31" y="109"/>
                  <a:pt x="34" y="109"/>
                  <a:pt x="36" y="110"/>
                </a:cubicBezTo>
                <a:cubicBezTo>
                  <a:pt x="42" y="111"/>
                  <a:pt x="43" y="111"/>
                  <a:pt x="44" y="111"/>
                </a:cubicBezTo>
                <a:cubicBezTo>
                  <a:pt x="45" y="110"/>
                  <a:pt x="46" y="110"/>
                  <a:pt x="48" y="106"/>
                </a:cubicBezTo>
                <a:cubicBezTo>
                  <a:pt x="48" y="105"/>
                  <a:pt x="48" y="105"/>
                  <a:pt x="48" y="105"/>
                </a:cubicBezTo>
                <a:cubicBezTo>
                  <a:pt x="48" y="105"/>
                  <a:pt x="48" y="105"/>
                  <a:pt x="48" y="105"/>
                </a:cubicBezTo>
                <a:cubicBezTo>
                  <a:pt x="51" y="101"/>
                  <a:pt x="51" y="100"/>
                  <a:pt x="51" y="99"/>
                </a:cubicBezTo>
                <a:cubicBezTo>
                  <a:pt x="51" y="99"/>
                  <a:pt x="51" y="99"/>
                  <a:pt x="51" y="99"/>
                </a:cubicBezTo>
                <a:cubicBezTo>
                  <a:pt x="50" y="98"/>
                  <a:pt x="50" y="97"/>
                  <a:pt x="46" y="93"/>
                </a:cubicBezTo>
                <a:cubicBezTo>
                  <a:pt x="45" y="91"/>
                  <a:pt x="43" y="89"/>
                  <a:pt x="41" y="87"/>
                </a:cubicBezTo>
                <a:cubicBezTo>
                  <a:pt x="37" y="81"/>
                  <a:pt x="34" y="77"/>
                  <a:pt x="33" y="76"/>
                </a:cubicBezTo>
                <a:cubicBezTo>
                  <a:pt x="34" y="75"/>
                  <a:pt x="36" y="71"/>
                  <a:pt x="37" y="71"/>
                </a:cubicBezTo>
                <a:cubicBezTo>
                  <a:pt x="39" y="71"/>
                  <a:pt x="43" y="72"/>
                  <a:pt x="50" y="75"/>
                </a:cubicBezTo>
                <a:cubicBezTo>
                  <a:pt x="52" y="76"/>
                  <a:pt x="54" y="77"/>
                  <a:pt x="56" y="78"/>
                </a:cubicBezTo>
                <a:cubicBezTo>
                  <a:pt x="62" y="81"/>
                  <a:pt x="63" y="81"/>
                  <a:pt x="64" y="81"/>
                </a:cubicBezTo>
                <a:cubicBezTo>
                  <a:pt x="65" y="81"/>
                  <a:pt x="66" y="80"/>
                  <a:pt x="69" y="77"/>
                </a:cubicBezTo>
                <a:cubicBezTo>
                  <a:pt x="70" y="77"/>
                  <a:pt x="70" y="77"/>
                  <a:pt x="70" y="77"/>
                </a:cubicBezTo>
                <a:cubicBezTo>
                  <a:pt x="70" y="76"/>
                  <a:pt x="70" y="76"/>
                  <a:pt x="70" y="76"/>
                </a:cubicBezTo>
                <a:cubicBezTo>
                  <a:pt x="72" y="74"/>
                  <a:pt x="73" y="73"/>
                  <a:pt x="73" y="71"/>
                </a:cubicBezTo>
                <a:cubicBezTo>
                  <a:pt x="73" y="70"/>
                  <a:pt x="73" y="69"/>
                  <a:pt x="70" y="64"/>
                </a:cubicBezTo>
                <a:cubicBezTo>
                  <a:pt x="69" y="62"/>
                  <a:pt x="68" y="60"/>
                  <a:pt x="67" y="57"/>
                </a:cubicBezTo>
                <a:cubicBezTo>
                  <a:pt x="63" y="51"/>
                  <a:pt x="62" y="46"/>
                  <a:pt x="61" y="45"/>
                </a:cubicBezTo>
                <a:cubicBezTo>
                  <a:pt x="62" y="44"/>
                  <a:pt x="65" y="41"/>
                  <a:pt x="67" y="41"/>
                </a:cubicBezTo>
                <a:cubicBezTo>
                  <a:pt x="68" y="41"/>
                  <a:pt x="71" y="43"/>
                  <a:pt x="77" y="48"/>
                </a:cubicBezTo>
                <a:cubicBezTo>
                  <a:pt x="79" y="50"/>
                  <a:pt x="81" y="51"/>
                  <a:pt x="83" y="52"/>
                </a:cubicBezTo>
                <a:cubicBezTo>
                  <a:pt x="88" y="56"/>
                  <a:pt x="89" y="57"/>
                  <a:pt x="90" y="57"/>
                </a:cubicBezTo>
                <a:cubicBezTo>
                  <a:pt x="91" y="57"/>
                  <a:pt x="92" y="57"/>
                  <a:pt x="95" y="54"/>
                </a:cubicBezTo>
                <a:cubicBezTo>
                  <a:pt x="97" y="54"/>
                  <a:pt x="97" y="54"/>
                  <a:pt x="97" y="54"/>
                </a:cubicBezTo>
                <a:cubicBezTo>
                  <a:pt x="97" y="53"/>
                  <a:pt x="97" y="53"/>
                  <a:pt x="97" y="53"/>
                </a:cubicBezTo>
                <a:cubicBezTo>
                  <a:pt x="100" y="52"/>
                  <a:pt x="101" y="50"/>
                  <a:pt x="101" y="49"/>
                </a:cubicBezTo>
                <a:cubicBezTo>
                  <a:pt x="101" y="49"/>
                  <a:pt x="101" y="49"/>
                  <a:pt x="101" y="49"/>
                </a:cubicBezTo>
                <a:cubicBezTo>
                  <a:pt x="101" y="49"/>
                  <a:pt x="101" y="49"/>
                  <a:pt x="101" y="49"/>
                </a:cubicBezTo>
                <a:cubicBezTo>
                  <a:pt x="101" y="48"/>
                  <a:pt x="101" y="46"/>
                  <a:pt x="100" y="42"/>
                </a:cubicBezTo>
                <a:cubicBezTo>
                  <a:pt x="99" y="40"/>
                  <a:pt x="99" y="37"/>
                  <a:pt x="98" y="35"/>
                </a:cubicBezTo>
                <a:cubicBezTo>
                  <a:pt x="97" y="29"/>
                  <a:pt x="96" y="24"/>
                  <a:pt x="96" y="22"/>
                </a:cubicBezTo>
                <a:cubicBezTo>
                  <a:pt x="96" y="22"/>
                  <a:pt x="96" y="22"/>
                  <a:pt x="96" y="22"/>
                </a:cubicBezTo>
                <a:cubicBezTo>
                  <a:pt x="97" y="20"/>
                  <a:pt x="100" y="18"/>
                  <a:pt x="102" y="18"/>
                </a:cubicBezTo>
                <a:cubicBezTo>
                  <a:pt x="103" y="19"/>
                  <a:pt x="106" y="22"/>
                  <a:pt x="111" y="28"/>
                </a:cubicBezTo>
                <a:cubicBezTo>
                  <a:pt x="112" y="30"/>
                  <a:pt x="114" y="32"/>
                  <a:pt x="115" y="34"/>
                </a:cubicBezTo>
                <a:cubicBezTo>
                  <a:pt x="119" y="39"/>
                  <a:pt x="120" y="39"/>
                  <a:pt x="121" y="40"/>
                </a:cubicBezTo>
                <a:cubicBezTo>
                  <a:pt x="122" y="40"/>
                  <a:pt x="123" y="40"/>
                  <a:pt x="127" y="38"/>
                </a:cubicBezTo>
                <a:cubicBezTo>
                  <a:pt x="129" y="39"/>
                  <a:pt x="129" y="39"/>
                  <a:pt x="129" y="39"/>
                </a:cubicBezTo>
                <a:cubicBezTo>
                  <a:pt x="129" y="38"/>
                  <a:pt x="129" y="38"/>
                  <a:pt x="129" y="38"/>
                </a:cubicBezTo>
                <a:cubicBezTo>
                  <a:pt x="131" y="37"/>
                  <a:pt x="133" y="36"/>
                  <a:pt x="133" y="35"/>
                </a:cubicBezTo>
                <a:cubicBezTo>
                  <a:pt x="134" y="34"/>
                  <a:pt x="134" y="33"/>
                  <a:pt x="134" y="29"/>
                </a:cubicBezTo>
                <a:cubicBezTo>
                  <a:pt x="134" y="25"/>
                  <a:pt x="134" y="25"/>
                  <a:pt x="134" y="25"/>
                </a:cubicBezTo>
                <a:cubicBezTo>
                  <a:pt x="134" y="24"/>
                  <a:pt x="134" y="22"/>
                  <a:pt x="134" y="20"/>
                </a:cubicBezTo>
                <a:cubicBezTo>
                  <a:pt x="134" y="12"/>
                  <a:pt x="134" y="8"/>
                  <a:pt x="135" y="6"/>
                </a:cubicBezTo>
                <a:cubicBezTo>
                  <a:pt x="136" y="5"/>
                  <a:pt x="140" y="4"/>
                  <a:pt x="141" y="5"/>
                </a:cubicBezTo>
                <a:cubicBezTo>
                  <a:pt x="142" y="6"/>
                  <a:pt x="144" y="10"/>
                  <a:pt x="148" y="16"/>
                </a:cubicBezTo>
                <a:cubicBezTo>
                  <a:pt x="149" y="19"/>
                  <a:pt x="150" y="21"/>
                  <a:pt x="151" y="23"/>
                </a:cubicBezTo>
                <a:cubicBezTo>
                  <a:pt x="153" y="29"/>
                  <a:pt x="154" y="29"/>
                  <a:pt x="155" y="30"/>
                </a:cubicBezTo>
                <a:cubicBezTo>
                  <a:pt x="156" y="30"/>
                  <a:pt x="157" y="31"/>
                  <a:pt x="161" y="30"/>
                </a:cubicBezTo>
                <a:cubicBezTo>
                  <a:pt x="162" y="30"/>
                  <a:pt x="162" y="30"/>
                  <a:pt x="162" y="30"/>
                </a:cubicBezTo>
                <a:cubicBezTo>
                  <a:pt x="162" y="30"/>
                  <a:pt x="162" y="30"/>
                  <a:pt x="162" y="30"/>
                </a:cubicBezTo>
                <a:cubicBezTo>
                  <a:pt x="167" y="30"/>
                  <a:pt x="168" y="28"/>
                  <a:pt x="168" y="28"/>
                </a:cubicBezTo>
                <a:cubicBezTo>
                  <a:pt x="169" y="27"/>
                  <a:pt x="169" y="26"/>
                  <a:pt x="170" y="21"/>
                </a:cubicBezTo>
                <a:cubicBezTo>
                  <a:pt x="171" y="19"/>
                  <a:pt x="171" y="16"/>
                  <a:pt x="172" y="13"/>
                </a:cubicBezTo>
                <a:cubicBezTo>
                  <a:pt x="174" y="6"/>
                  <a:pt x="176" y="2"/>
                  <a:pt x="176" y="1"/>
                </a:cubicBezTo>
                <a:cubicBezTo>
                  <a:pt x="177" y="0"/>
                  <a:pt x="182" y="0"/>
                  <a:pt x="183" y="1"/>
                </a:cubicBezTo>
                <a:cubicBezTo>
                  <a:pt x="183" y="2"/>
                  <a:pt x="185" y="6"/>
                  <a:pt x="186" y="13"/>
                </a:cubicBezTo>
                <a:cubicBezTo>
                  <a:pt x="187" y="16"/>
                  <a:pt x="187" y="18"/>
                  <a:pt x="188" y="20"/>
                </a:cubicBezTo>
                <a:cubicBezTo>
                  <a:pt x="189" y="27"/>
                  <a:pt x="189" y="27"/>
                  <a:pt x="190" y="28"/>
                </a:cubicBezTo>
                <a:cubicBezTo>
                  <a:pt x="191" y="29"/>
                  <a:pt x="192" y="29"/>
                  <a:pt x="196" y="30"/>
                </a:cubicBezTo>
                <a:cubicBezTo>
                  <a:pt x="197" y="30"/>
                  <a:pt x="197" y="30"/>
                  <a:pt x="197" y="30"/>
                </a:cubicBezTo>
                <a:cubicBezTo>
                  <a:pt x="198" y="30"/>
                  <a:pt x="198" y="30"/>
                  <a:pt x="198" y="30"/>
                </a:cubicBezTo>
                <a:cubicBezTo>
                  <a:pt x="202" y="31"/>
                  <a:pt x="203" y="30"/>
                  <a:pt x="204" y="29"/>
                </a:cubicBezTo>
                <a:cubicBezTo>
                  <a:pt x="205" y="29"/>
                  <a:pt x="205" y="28"/>
                  <a:pt x="207" y="23"/>
                </a:cubicBezTo>
                <a:cubicBezTo>
                  <a:pt x="208" y="21"/>
                  <a:pt x="210" y="19"/>
                  <a:pt x="211" y="16"/>
                </a:cubicBezTo>
                <a:cubicBezTo>
                  <a:pt x="214" y="10"/>
                  <a:pt x="217" y="6"/>
                  <a:pt x="218" y="5"/>
                </a:cubicBezTo>
                <a:cubicBezTo>
                  <a:pt x="219" y="4"/>
                  <a:pt x="223" y="5"/>
                  <a:pt x="224" y="6"/>
                </a:cubicBezTo>
                <a:cubicBezTo>
                  <a:pt x="224" y="7"/>
                  <a:pt x="225" y="11"/>
                  <a:pt x="225" y="17"/>
                </a:cubicBezTo>
                <a:cubicBezTo>
                  <a:pt x="225" y="18"/>
                  <a:pt x="225" y="19"/>
                  <a:pt x="225" y="19"/>
                </a:cubicBezTo>
                <a:cubicBezTo>
                  <a:pt x="225" y="22"/>
                  <a:pt x="225" y="24"/>
                  <a:pt x="225" y="26"/>
                </a:cubicBezTo>
                <a:cubicBezTo>
                  <a:pt x="225" y="28"/>
                  <a:pt x="225" y="30"/>
                  <a:pt x="225" y="31"/>
                </a:cubicBezTo>
                <a:cubicBezTo>
                  <a:pt x="225" y="33"/>
                  <a:pt x="225" y="34"/>
                  <a:pt x="225" y="35"/>
                </a:cubicBezTo>
                <a:cubicBezTo>
                  <a:pt x="226" y="35"/>
                  <a:pt x="227" y="36"/>
                  <a:pt x="231" y="37"/>
                </a:cubicBezTo>
                <a:cubicBezTo>
                  <a:pt x="232" y="39"/>
                  <a:pt x="232" y="39"/>
                  <a:pt x="232" y="39"/>
                </a:cubicBezTo>
                <a:cubicBezTo>
                  <a:pt x="232" y="38"/>
                  <a:pt x="232" y="38"/>
                  <a:pt x="232" y="38"/>
                </a:cubicBezTo>
                <a:cubicBezTo>
                  <a:pt x="236" y="40"/>
                  <a:pt x="237" y="39"/>
                  <a:pt x="238" y="39"/>
                </a:cubicBezTo>
                <a:cubicBezTo>
                  <a:pt x="239" y="39"/>
                  <a:pt x="239" y="38"/>
                  <a:pt x="243" y="34"/>
                </a:cubicBezTo>
                <a:cubicBezTo>
                  <a:pt x="244" y="32"/>
                  <a:pt x="246" y="30"/>
                  <a:pt x="248" y="28"/>
                </a:cubicBezTo>
                <a:cubicBezTo>
                  <a:pt x="253" y="22"/>
                  <a:pt x="256" y="19"/>
                  <a:pt x="257" y="18"/>
                </a:cubicBezTo>
                <a:cubicBezTo>
                  <a:pt x="259" y="18"/>
                  <a:pt x="262" y="20"/>
                  <a:pt x="263" y="21"/>
                </a:cubicBezTo>
                <a:cubicBezTo>
                  <a:pt x="263" y="23"/>
                  <a:pt x="262" y="28"/>
                  <a:pt x="261" y="34"/>
                </a:cubicBezTo>
                <a:cubicBezTo>
                  <a:pt x="260" y="37"/>
                  <a:pt x="260" y="39"/>
                  <a:pt x="259" y="41"/>
                </a:cubicBezTo>
                <a:cubicBezTo>
                  <a:pt x="258" y="45"/>
                  <a:pt x="257" y="47"/>
                  <a:pt x="257" y="48"/>
                </a:cubicBezTo>
                <a:cubicBezTo>
                  <a:pt x="257" y="48"/>
                  <a:pt x="257" y="48"/>
                  <a:pt x="257" y="48"/>
                </a:cubicBezTo>
                <a:cubicBezTo>
                  <a:pt x="258" y="49"/>
                  <a:pt x="258" y="49"/>
                  <a:pt x="258" y="49"/>
                </a:cubicBezTo>
                <a:cubicBezTo>
                  <a:pt x="258" y="50"/>
                  <a:pt x="259" y="51"/>
                  <a:pt x="262" y="53"/>
                </a:cubicBezTo>
                <a:cubicBezTo>
                  <a:pt x="263" y="55"/>
                  <a:pt x="263" y="55"/>
                  <a:pt x="263" y="55"/>
                </a:cubicBezTo>
                <a:cubicBezTo>
                  <a:pt x="264" y="54"/>
                  <a:pt x="264" y="54"/>
                  <a:pt x="264" y="54"/>
                </a:cubicBezTo>
                <a:cubicBezTo>
                  <a:pt x="267" y="56"/>
                  <a:pt x="268" y="56"/>
                  <a:pt x="269" y="56"/>
                </a:cubicBezTo>
                <a:cubicBezTo>
                  <a:pt x="270" y="56"/>
                  <a:pt x="271" y="56"/>
                  <a:pt x="275" y="52"/>
                </a:cubicBezTo>
                <a:cubicBezTo>
                  <a:pt x="277" y="51"/>
                  <a:pt x="279" y="49"/>
                  <a:pt x="281" y="48"/>
                </a:cubicBezTo>
                <a:cubicBezTo>
                  <a:pt x="287" y="43"/>
                  <a:pt x="291" y="41"/>
                  <a:pt x="293" y="40"/>
                </a:cubicBezTo>
                <a:cubicBezTo>
                  <a:pt x="294" y="41"/>
                  <a:pt x="297" y="43"/>
                  <a:pt x="298" y="45"/>
                </a:cubicBezTo>
                <a:cubicBezTo>
                  <a:pt x="297" y="46"/>
                  <a:pt x="296" y="50"/>
                  <a:pt x="292" y="57"/>
                </a:cubicBezTo>
                <a:cubicBezTo>
                  <a:pt x="291" y="59"/>
                  <a:pt x="290" y="61"/>
                  <a:pt x="289" y="63"/>
                </a:cubicBezTo>
                <a:cubicBezTo>
                  <a:pt x="286" y="68"/>
                  <a:pt x="286" y="69"/>
                  <a:pt x="286" y="70"/>
                </a:cubicBezTo>
                <a:cubicBezTo>
                  <a:pt x="286" y="70"/>
                  <a:pt x="286" y="70"/>
                  <a:pt x="286" y="70"/>
                </a:cubicBezTo>
                <a:cubicBezTo>
                  <a:pt x="286" y="70"/>
                  <a:pt x="286" y="70"/>
                  <a:pt x="286" y="70"/>
                </a:cubicBezTo>
                <a:cubicBezTo>
                  <a:pt x="286" y="72"/>
                  <a:pt x="287" y="73"/>
                  <a:pt x="289" y="75"/>
                </a:cubicBezTo>
                <a:cubicBezTo>
                  <a:pt x="290" y="78"/>
                  <a:pt x="290" y="78"/>
                  <a:pt x="290" y="78"/>
                </a:cubicBezTo>
                <a:cubicBezTo>
                  <a:pt x="291" y="77"/>
                  <a:pt x="291" y="77"/>
                  <a:pt x="291" y="77"/>
                </a:cubicBezTo>
                <a:cubicBezTo>
                  <a:pt x="293" y="79"/>
                  <a:pt x="294" y="80"/>
                  <a:pt x="295" y="80"/>
                </a:cubicBezTo>
                <a:cubicBezTo>
                  <a:pt x="296" y="80"/>
                  <a:pt x="297" y="80"/>
                  <a:pt x="302" y="78"/>
                </a:cubicBezTo>
                <a:cubicBezTo>
                  <a:pt x="304" y="77"/>
                  <a:pt x="307" y="76"/>
                  <a:pt x="309" y="75"/>
                </a:cubicBezTo>
                <a:cubicBezTo>
                  <a:pt x="316" y="72"/>
                  <a:pt x="321" y="70"/>
                  <a:pt x="322" y="70"/>
                </a:cubicBezTo>
                <a:cubicBezTo>
                  <a:pt x="323" y="71"/>
                  <a:pt x="326" y="74"/>
                  <a:pt x="326" y="76"/>
                </a:cubicBezTo>
                <a:cubicBezTo>
                  <a:pt x="325" y="77"/>
                  <a:pt x="323" y="80"/>
                  <a:pt x="318" y="86"/>
                </a:cubicBezTo>
                <a:cubicBezTo>
                  <a:pt x="316" y="88"/>
                  <a:pt x="315" y="90"/>
                  <a:pt x="313" y="91"/>
                </a:cubicBezTo>
                <a:cubicBezTo>
                  <a:pt x="309" y="96"/>
                  <a:pt x="308" y="97"/>
                  <a:pt x="308" y="98"/>
                </a:cubicBezTo>
                <a:cubicBezTo>
                  <a:pt x="308" y="98"/>
                  <a:pt x="308" y="98"/>
                  <a:pt x="308" y="98"/>
                </a:cubicBezTo>
                <a:cubicBezTo>
                  <a:pt x="308" y="99"/>
                  <a:pt x="309" y="101"/>
                  <a:pt x="311" y="104"/>
                </a:cubicBezTo>
                <a:cubicBezTo>
                  <a:pt x="311" y="106"/>
                  <a:pt x="311" y="106"/>
                  <a:pt x="311" y="106"/>
                </a:cubicBezTo>
                <a:cubicBezTo>
                  <a:pt x="312" y="106"/>
                  <a:pt x="312" y="106"/>
                  <a:pt x="312" y="106"/>
                </a:cubicBezTo>
                <a:cubicBezTo>
                  <a:pt x="313" y="109"/>
                  <a:pt x="314" y="109"/>
                  <a:pt x="315" y="110"/>
                </a:cubicBezTo>
                <a:cubicBezTo>
                  <a:pt x="316" y="110"/>
                  <a:pt x="317" y="110"/>
                  <a:pt x="323" y="109"/>
                </a:cubicBezTo>
                <a:cubicBezTo>
                  <a:pt x="325" y="108"/>
                  <a:pt x="328" y="108"/>
                  <a:pt x="330" y="107"/>
                </a:cubicBezTo>
                <a:cubicBezTo>
                  <a:pt x="337" y="106"/>
                  <a:pt x="342" y="106"/>
                  <a:pt x="343" y="106"/>
                </a:cubicBezTo>
                <a:cubicBezTo>
                  <a:pt x="344" y="107"/>
                  <a:pt x="346" y="110"/>
                  <a:pt x="346" y="112"/>
                </a:cubicBezTo>
                <a:cubicBezTo>
                  <a:pt x="346" y="112"/>
                  <a:pt x="346" y="112"/>
                  <a:pt x="346" y="112"/>
                </a:cubicBezTo>
                <a:cubicBezTo>
                  <a:pt x="345" y="113"/>
                  <a:pt x="342" y="116"/>
                  <a:pt x="336" y="120"/>
                </a:cubicBezTo>
                <a:cubicBezTo>
                  <a:pt x="334" y="122"/>
                  <a:pt x="332" y="123"/>
                  <a:pt x="330" y="124"/>
                </a:cubicBezTo>
                <a:cubicBezTo>
                  <a:pt x="325" y="128"/>
                  <a:pt x="324" y="129"/>
                  <a:pt x="324" y="130"/>
                </a:cubicBezTo>
                <a:cubicBezTo>
                  <a:pt x="324" y="130"/>
                  <a:pt x="324" y="131"/>
                  <a:pt x="324" y="131"/>
                </a:cubicBezTo>
                <a:cubicBezTo>
                  <a:pt x="324" y="132"/>
                  <a:pt x="324" y="134"/>
                  <a:pt x="325" y="136"/>
                </a:cubicBezTo>
                <a:cubicBezTo>
                  <a:pt x="324" y="138"/>
                  <a:pt x="324" y="138"/>
                  <a:pt x="324" y="138"/>
                </a:cubicBezTo>
                <a:cubicBezTo>
                  <a:pt x="325" y="138"/>
                  <a:pt x="325" y="138"/>
                  <a:pt x="325" y="138"/>
                </a:cubicBezTo>
                <a:cubicBezTo>
                  <a:pt x="326" y="141"/>
                  <a:pt x="327" y="142"/>
                  <a:pt x="328" y="143"/>
                </a:cubicBezTo>
                <a:cubicBezTo>
                  <a:pt x="329" y="143"/>
                  <a:pt x="330" y="143"/>
                  <a:pt x="335" y="144"/>
                </a:cubicBezTo>
                <a:cubicBezTo>
                  <a:pt x="338" y="144"/>
                  <a:pt x="340" y="144"/>
                  <a:pt x="343" y="144"/>
                </a:cubicBezTo>
                <a:cubicBezTo>
                  <a:pt x="350" y="145"/>
                  <a:pt x="355" y="145"/>
                  <a:pt x="356" y="146"/>
                </a:cubicBezTo>
                <a:cubicBezTo>
                  <a:pt x="357" y="146"/>
                  <a:pt x="357" y="149"/>
                  <a:pt x="358" y="151"/>
                </a:cubicBezTo>
                <a:cubicBezTo>
                  <a:pt x="358" y="152"/>
                  <a:pt x="357" y="152"/>
                  <a:pt x="357" y="152"/>
                </a:cubicBezTo>
                <a:cubicBezTo>
                  <a:pt x="356" y="153"/>
                  <a:pt x="352" y="155"/>
                  <a:pt x="345" y="158"/>
                </a:cubicBezTo>
                <a:cubicBezTo>
                  <a:pt x="343" y="159"/>
                  <a:pt x="341" y="160"/>
                  <a:pt x="339" y="161"/>
                </a:cubicBezTo>
                <a:cubicBezTo>
                  <a:pt x="333" y="163"/>
                  <a:pt x="332" y="163"/>
                  <a:pt x="332" y="164"/>
                </a:cubicBezTo>
                <a:cubicBezTo>
                  <a:pt x="331" y="165"/>
                  <a:pt x="331" y="166"/>
                  <a:pt x="331" y="168"/>
                </a:cubicBezTo>
                <a:cubicBezTo>
                  <a:pt x="331" y="169"/>
                  <a:pt x="331" y="170"/>
                  <a:pt x="331" y="170"/>
                </a:cubicBezTo>
                <a:cubicBezTo>
                  <a:pt x="330" y="173"/>
                  <a:pt x="330" y="173"/>
                  <a:pt x="330" y="173"/>
                </a:cubicBezTo>
                <a:cubicBezTo>
                  <a:pt x="331" y="173"/>
                  <a:pt x="331" y="173"/>
                  <a:pt x="331" y="173"/>
                </a:cubicBezTo>
                <a:cubicBezTo>
                  <a:pt x="331" y="175"/>
                  <a:pt x="332" y="177"/>
                  <a:pt x="333" y="178"/>
                </a:cubicBezTo>
                <a:cubicBezTo>
                  <a:pt x="333" y="179"/>
                  <a:pt x="334" y="179"/>
                  <a:pt x="340" y="180"/>
                </a:cubicBezTo>
                <a:cubicBezTo>
                  <a:pt x="342" y="181"/>
                  <a:pt x="344" y="182"/>
                  <a:pt x="347" y="183"/>
                </a:cubicBezTo>
                <a:cubicBezTo>
                  <a:pt x="354" y="185"/>
                  <a:pt x="358" y="187"/>
                  <a:pt x="359" y="187"/>
                </a:cubicBezTo>
                <a:cubicBezTo>
                  <a:pt x="360" y="188"/>
                  <a:pt x="360" y="189"/>
                  <a:pt x="360" y="190"/>
                </a:cubicBezTo>
                <a:cubicBezTo>
                  <a:pt x="360" y="192"/>
                  <a:pt x="359" y="193"/>
                  <a:pt x="359" y="194"/>
                </a:cubicBezTo>
                <a:cubicBezTo>
                  <a:pt x="358" y="194"/>
                  <a:pt x="354" y="196"/>
                  <a:pt x="346" y="197"/>
                </a:cubicBezTo>
                <a:cubicBezTo>
                  <a:pt x="344" y="197"/>
                  <a:pt x="341" y="198"/>
                  <a:pt x="339" y="198"/>
                </a:cubicBezTo>
                <a:cubicBezTo>
                  <a:pt x="333" y="199"/>
                  <a:pt x="332" y="199"/>
                  <a:pt x="331" y="200"/>
                </a:cubicBezTo>
                <a:cubicBezTo>
                  <a:pt x="331" y="201"/>
                  <a:pt x="330" y="202"/>
                  <a:pt x="329" y="206"/>
                </a:cubicBezTo>
                <a:cubicBezTo>
                  <a:pt x="329" y="206"/>
                  <a:pt x="329" y="206"/>
                  <a:pt x="329" y="206"/>
                </a:cubicBezTo>
                <a:cubicBezTo>
                  <a:pt x="329" y="206"/>
                  <a:pt x="329" y="206"/>
                  <a:pt x="329" y="206"/>
                </a:cubicBezTo>
                <a:cubicBezTo>
                  <a:pt x="329" y="208"/>
                  <a:pt x="329" y="210"/>
                  <a:pt x="329" y="211"/>
                </a:cubicBezTo>
                <a:cubicBezTo>
                  <a:pt x="329" y="212"/>
                  <a:pt x="329" y="213"/>
                  <a:pt x="329" y="213"/>
                </a:cubicBezTo>
                <a:cubicBezTo>
                  <a:pt x="330" y="214"/>
                  <a:pt x="331" y="215"/>
                  <a:pt x="335" y="217"/>
                </a:cubicBezTo>
                <a:cubicBezTo>
                  <a:pt x="337" y="218"/>
                  <a:pt x="340" y="220"/>
                  <a:pt x="342" y="221"/>
                </a:cubicBezTo>
                <a:cubicBezTo>
                  <a:pt x="348" y="225"/>
                  <a:pt x="352" y="228"/>
                  <a:pt x="353" y="229"/>
                </a:cubicBezTo>
                <a:cubicBezTo>
                  <a:pt x="353" y="229"/>
                  <a:pt x="353" y="229"/>
                  <a:pt x="353" y="229"/>
                </a:cubicBezTo>
                <a:cubicBezTo>
                  <a:pt x="353" y="231"/>
                  <a:pt x="352" y="234"/>
                  <a:pt x="351" y="235"/>
                </a:cubicBezTo>
                <a:cubicBezTo>
                  <a:pt x="350" y="235"/>
                  <a:pt x="345" y="235"/>
                  <a:pt x="338" y="235"/>
                </a:cubicBezTo>
                <a:cubicBezTo>
                  <a:pt x="335" y="235"/>
                  <a:pt x="333" y="234"/>
                  <a:pt x="331" y="234"/>
                </a:cubicBezTo>
                <a:cubicBezTo>
                  <a:pt x="325" y="234"/>
                  <a:pt x="324" y="234"/>
                  <a:pt x="323" y="234"/>
                </a:cubicBezTo>
                <a:cubicBezTo>
                  <a:pt x="322" y="235"/>
                  <a:pt x="321" y="236"/>
                  <a:pt x="320" y="239"/>
                </a:cubicBezTo>
                <a:cubicBezTo>
                  <a:pt x="319" y="240"/>
                  <a:pt x="319" y="240"/>
                  <a:pt x="319" y="240"/>
                </a:cubicBezTo>
                <a:cubicBezTo>
                  <a:pt x="319" y="240"/>
                  <a:pt x="319" y="240"/>
                  <a:pt x="319" y="240"/>
                </a:cubicBezTo>
                <a:cubicBezTo>
                  <a:pt x="318" y="243"/>
                  <a:pt x="317" y="244"/>
                  <a:pt x="317" y="246"/>
                </a:cubicBezTo>
                <a:cubicBezTo>
                  <a:pt x="317" y="246"/>
                  <a:pt x="317" y="246"/>
                  <a:pt x="318" y="247"/>
                </a:cubicBezTo>
                <a:cubicBezTo>
                  <a:pt x="318" y="248"/>
                  <a:pt x="319" y="248"/>
                  <a:pt x="323" y="252"/>
                </a:cubicBezTo>
                <a:cubicBezTo>
                  <a:pt x="324" y="254"/>
                  <a:pt x="326" y="256"/>
                  <a:pt x="328" y="258"/>
                </a:cubicBezTo>
                <a:cubicBezTo>
                  <a:pt x="334" y="263"/>
                  <a:pt x="337" y="266"/>
                  <a:pt x="337" y="267"/>
                </a:cubicBezTo>
                <a:cubicBezTo>
                  <a:pt x="337" y="269"/>
                  <a:pt x="335" y="272"/>
                  <a:pt x="334" y="273"/>
                </a:cubicBezTo>
                <a:cubicBezTo>
                  <a:pt x="333" y="273"/>
                  <a:pt x="328" y="272"/>
                  <a:pt x="321" y="270"/>
                </a:cubicBezTo>
                <a:cubicBezTo>
                  <a:pt x="319" y="269"/>
                  <a:pt x="317" y="268"/>
                  <a:pt x="315" y="268"/>
                </a:cubicBezTo>
                <a:cubicBezTo>
                  <a:pt x="308" y="266"/>
                  <a:pt x="308" y="265"/>
                  <a:pt x="307" y="266"/>
                </a:cubicBezTo>
                <a:cubicBezTo>
                  <a:pt x="306" y="266"/>
                  <a:pt x="304" y="267"/>
                  <a:pt x="302" y="270"/>
                </a:cubicBezTo>
                <a:cubicBezTo>
                  <a:pt x="301" y="270"/>
                  <a:pt x="301" y="270"/>
                  <a:pt x="301" y="270"/>
                </a:cubicBezTo>
                <a:cubicBezTo>
                  <a:pt x="301" y="271"/>
                  <a:pt x="301" y="271"/>
                  <a:pt x="301" y="271"/>
                </a:cubicBezTo>
                <a:cubicBezTo>
                  <a:pt x="299" y="274"/>
                  <a:pt x="299" y="276"/>
                  <a:pt x="299" y="276"/>
                </a:cubicBezTo>
                <a:cubicBezTo>
                  <a:pt x="299" y="277"/>
                  <a:pt x="299" y="277"/>
                  <a:pt x="299" y="277"/>
                </a:cubicBezTo>
                <a:cubicBezTo>
                  <a:pt x="299" y="278"/>
                  <a:pt x="299" y="279"/>
                  <a:pt x="302" y="283"/>
                </a:cubicBezTo>
                <a:cubicBezTo>
                  <a:pt x="304" y="285"/>
                  <a:pt x="305" y="287"/>
                  <a:pt x="307" y="290"/>
                </a:cubicBezTo>
                <a:cubicBezTo>
                  <a:pt x="310" y="296"/>
                  <a:pt x="313" y="300"/>
                  <a:pt x="313" y="301"/>
                </a:cubicBezTo>
                <a:cubicBezTo>
                  <a:pt x="313" y="303"/>
                  <a:pt x="310" y="306"/>
                  <a:pt x="308" y="306"/>
                </a:cubicBezTo>
                <a:cubicBezTo>
                  <a:pt x="307" y="306"/>
                  <a:pt x="303" y="304"/>
                  <a:pt x="297" y="300"/>
                </a:cubicBezTo>
                <a:cubicBezTo>
                  <a:pt x="295" y="299"/>
                  <a:pt x="293" y="298"/>
                  <a:pt x="291" y="296"/>
                </a:cubicBezTo>
                <a:cubicBezTo>
                  <a:pt x="285" y="293"/>
                  <a:pt x="284" y="293"/>
                  <a:pt x="283" y="293"/>
                </a:cubicBezTo>
                <a:cubicBezTo>
                  <a:pt x="282" y="293"/>
                  <a:pt x="281" y="293"/>
                  <a:pt x="278" y="296"/>
                </a:cubicBezTo>
                <a:cubicBezTo>
                  <a:pt x="277" y="296"/>
                  <a:pt x="277" y="296"/>
                  <a:pt x="277" y="296"/>
                </a:cubicBezTo>
                <a:cubicBezTo>
                  <a:pt x="277" y="297"/>
                  <a:pt x="277" y="297"/>
                  <a:pt x="277" y="297"/>
                </a:cubicBezTo>
                <a:cubicBezTo>
                  <a:pt x="274" y="299"/>
                  <a:pt x="273" y="301"/>
                  <a:pt x="273" y="302"/>
                </a:cubicBezTo>
                <a:cubicBezTo>
                  <a:pt x="273" y="302"/>
                  <a:pt x="273" y="302"/>
                  <a:pt x="273" y="302"/>
                </a:cubicBezTo>
                <a:cubicBezTo>
                  <a:pt x="273" y="302"/>
                  <a:pt x="273" y="302"/>
                  <a:pt x="273" y="302"/>
                </a:cubicBezTo>
                <a:cubicBezTo>
                  <a:pt x="273" y="303"/>
                  <a:pt x="274" y="304"/>
                  <a:pt x="275" y="309"/>
                </a:cubicBezTo>
                <a:cubicBezTo>
                  <a:pt x="276" y="311"/>
                  <a:pt x="277" y="313"/>
                  <a:pt x="278" y="316"/>
                </a:cubicBezTo>
                <a:cubicBezTo>
                  <a:pt x="280" y="322"/>
                  <a:pt x="282" y="327"/>
                  <a:pt x="282" y="329"/>
                </a:cubicBezTo>
                <a:cubicBezTo>
                  <a:pt x="281" y="330"/>
                  <a:pt x="277" y="332"/>
                  <a:pt x="276" y="332"/>
                </a:cubicBezTo>
                <a:cubicBezTo>
                  <a:pt x="275" y="332"/>
                  <a:pt x="271" y="329"/>
                  <a:pt x="266" y="324"/>
                </a:cubicBezTo>
                <a:cubicBezTo>
                  <a:pt x="264" y="322"/>
                  <a:pt x="263" y="320"/>
                  <a:pt x="261" y="319"/>
                </a:cubicBezTo>
                <a:cubicBezTo>
                  <a:pt x="256" y="314"/>
                  <a:pt x="256" y="314"/>
                  <a:pt x="255" y="314"/>
                </a:cubicBezTo>
                <a:cubicBezTo>
                  <a:pt x="254" y="313"/>
                  <a:pt x="252" y="314"/>
                  <a:pt x="249" y="316"/>
                </a:cubicBezTo>
                <a:cubicBezTo>
                  <a:pt x="247" y="315"/>
                  <a:pt x="247" y="315"/>
                  <a:pt x="247" y="315"/>
                </a:cubicBezTo>
                <a:cubicBezTo>
                  <a:pt x="247" y="316"/>
                  <a:pt x="247" y="316"/>
                  <a:pt x="247" y="316"/>
                </a:cubicBezTo>
                <a:cubicBezTo>
                  <a:pt x="245" y="317"/>
                  <a:pt x="243" y="319"/>
                  <a:pt x="243" y="320"/>
                </a:cubicBezTo>
                <a:cubicBezTo>
                  <a:pt x="243" y="320"/>
                  <a:pt x="243" y="321"/>
                  <a:pt x="243" y="321"/>
                </a:cubicBezTo>
                <a:cubicBezTo>
                  <a:pt x="243" y="322"/>
                  <a:pt x="243" y="324"/>
                  <a:pt x="243" y="327"/>
                </a:cubicBezTo>
                <a:cubicBezTo>
                  <a:pt x="243" y="329"/>
                  <a:pt x="244" y="332"/>
                  <a:pt x="244" y="335"/>
                </a:cubicBezTo>
                <a:cubicBezTo>
                  <a:pt x="245" y="339"/>
                  <a:pt x="245" y="343"/>
                  <a:pt x="245" y="346"/>
                </a:cubicBezTo>
                <a:cubicBezTo>
                  <a:pt x="245" y="347"/>
                  <a:pt x="245" y="348"/>
                  <a:pt x="245" y="348"/>
                </a:cubicBezTo>
                <a:cubicBezTo>
                  <a:pt x="244" y="349"/>
                  <a:pt x="240" y="351"/>
                  <a:pt x="238" y="351"/>
                </a:cubicBezTo>
                <a:cubicBezTo>
                  <a:pt x="238" y="350"/>
                  <a:pt x="235" y="346"/>
                  <a:pt x="231" y="340"/>
                </a:cubicBezTo>
                <a:cubicBezTo>
                  <a:pt x="229" y="338"/>
                  <a:pt x="228" y="336"/>
                  <a:pt x="227" y="334"/>
                </a:cubicBezTo>
                <a:cubicBezTo>
                  <a:pt x="224" y="328"/>
                  <a:pt x="223" y="328"/>
                  <a:pt x="222" y="327"/>
                </a:cubicBezTo>
                <a:cubicBezTo>
                  <a:pt x="221" y="327"/>
                  <a:pt x="220" y="327"/>
                  <a:pt x="216" y="328"/>
                </a:cubicBezTo>
                <a:cubicBezTo>
                  <a:pt x="214" y="327"/>
                  <a:pt x="214" y="327"/>
                  <a:pt x="214" y="327"/>
                </a:cubicBezTo>
                <a:cubicBezTo>
                  <a:pt x="214" y="328"/>
                  <a:pt x="214" y="328"/>
                  <a:pt x="214" y="328"/>
                </a:cubicBezTo>
                <a:cubicBezTo>
                  <a:pt x="211" y="329"/>
                  <a:pt x="210" y="330"/>
                  <a:pt x="209" y="331"/>
                </a:cubicBezTo>
                <a:cubicBezTo>
                  <a:pt x="208" y="331"/>
                  <a:pt x="208" y="332"/>
                  <a:pt x="208" y="338"/>
                </a:cubicBezTo>
                <a:cubicBezTo>
                  <a:pt x="207" y="340"/>
                  <a:pt x="207" y="343"/>
                  <a:pt x="207" y="346"/>
                </a:cubicBezTo>
                <a:cubicBezTo>
                  <a:pt x="206" y="353"/>
                  <a:pt x="205" y="357"/>
                  <a:pt x="204" y="359"/>
                </a:cubicBezTo>
                <a:cubicBezTo>
                  <a:pt x="203" y="359"/>
                  <a:pt x="199" y="360"/>
                  <a:pt x="198" y="359"/>
                </a:cubicBezTo>
                <a:cubicBezTo>
                  <a:pt x="197" y="358"/>
                  <a:pt x="195" y="354"/>
                  <a:pt x="193" y="347"/>
                </a:cubicBezTo>
                <a:cubicBezTo>
                  <a:pt x="192" y="345"/>
                  <a:pt x="191" y="343"/>
                  <a:pt x="190" y="341"/>
                </a:cubicBezTo>
                <a:cubicBezTo>
                  <a:pt x="188" y="335"/>
                  <a:pt x="188" y="334"/>
                  <a:pt x="187" y="333"/>
                </a:cubicBezTo>
                <a:cubicBezTo>
                  <a:pt x="187" y="333"/>
                  <a:pt x="185" y="332"/>
                  <a:pt x="181" y="332"/>
                </a:cubicBezTo>
                <a:cubicBezTo>
                  <a:pt x="180" y="331"/>
                  <a:pt x="180" y="331"/>
                  <a:pt x="180" y="331"/>
                </a:cubicBezTo>
                <a:cubicBezTo>
                  <a:pt x="179" y="332"/>
                  <a:pt x="179" y="332"/>
                  <a:pt x="179" y="332"/>
                </a:cubicBezTo>
                <a:cubicBezTo>
                  <a:pt x="175" y="332"/>
                  <a:pt x="174" y="333"/>
                  <a:pt x="173" y="333"/>
                </a:cubicBezTo>
                <a:cubicBezTo>
                  <a:pt x="173" y="334"/>
                  <a:pt x="172" y="335"/>
                  <a:pt x="171" y="340"/>
                </a:cubicBezTo>
                <a:cubicBezTo>
                  <a:pt x="170" y="342"/>
                  <a:pt x="169" y="345"/>
                  <a:pt x="168" y="347"/>
                </a:cubicBezTo>
                <a:cubicBezTo>
                  <a:pt x="165" y="354"/>
                  <a:pt x="163" y="358"/>
                  <a:pt x="163" y="359"/>
                </a:cubicBezTo>
                <a:cubicBezTo>
                  <a:pt x="161" y="360"/>
                  <a:pt x="157" y="360"/>
                  <a:pt x="156" y="359"/>
                </a:cubicBezTo>
                <a:cubicBezTo>
                  <a:pt x="155" y="358"/>
                  <a:pt x="155" y="353"/>
                  <a:pt x="154" y="346"/>
                </a:cubicBezTo>
                <a:cubicBezTo>
                  <a:pt x="153" y="343"/>
                  <a:pt x="153" y="341"/>
                  <a:pt x="153" y="339"/>
                </a:cubicBezTo>
                <a:cubicBezTo>
                  <a:pt x="152" y="332"/>
                  <a:pt x="152" y="331"/>
                  <a:pt x="152" y="331"/>
                </a:cubicBezTo>
                <a:cubicBezTo>
                  <a:pt x="151" y="330"/>
                  <a:pt x="149" y="329"/>
                  <a:pt x="146" y="329"/>
                </a:cubicBezTo>
                <a:cubicBezTo>
                  <a:pt x="145" y="327"/>
                  <a:pt x="145" y="327"/>
                  <a:pt x="145" y="327"/>
                </a:cubicBezTo>
                <a:cubicBezTo>
                  <a:pt x="144" y="328"/>
                  <a:pt x="144" y="328"/>
                  <a:pt x="144" y="328"/>
                </a:cubicBezTo>
                <a:cubicBezTo>
                  <a:pt x="141" y="327"/>
                  <a:pt x="139" y="327"/>
                  <a:pt x="138" y="328"/>
                </a:cubicBezTo>
                <a:cubicBezTo>
                  <a:pt x="138" y="328"/>
                  <a:pt x="137" y="329"/>
                  <a:pt x="134" y="334"/>
                </a:cubicBezTo>
                <a:cubicBezTo>
                  <a:pt x="133" y="336"/>
                  <a:pt x="131" y="338"/>
                  <a:pt x="130" y="340"/>
                </a:cubicBezTo>
                <a:cubicBezTo>
                  <a:pt x="126" y="346"/>
                  <a:pt x="123" y="350"/>
                  <a:pt x="122" y="351"/>
                </a:cubicBezTo>
                <a:cubicBezTo>
                  <a:pt x="120" y="351"/>
                  <a:pt x="116" y="349"/>
                  <a:pt x="115" y="348"/>
                </a:cubicBezTo>
                <a:cubicBezTo>
                  <a:pt x="115" y="348"/>
                  <a:pt x="115" y="348"/>
                  <a:pt x="115" y="347"/>
                </a:cubicBezTo>
                <a:cubicBezTo>
                  <a:pt x="115" y="347"/>
                  <a:pt x="115" y="347"/>
                  <a:pt x="115" y="347"/>
                </a:cubicBezTo>
                <a:cubicBezTo>
                  <a:pt x="115" y="345"/>
                  <a:pt x="116" y="340"/>
                  <a:pt x="116" y="335"/>
                </a:cubicBezTo>
                <a:cubicBezTo>
                  <a:pt x="117" y="333"/>
                  <a:pt x="117" y="330"/>
                  <a:pt x="117" y="328"/>
                </a:cubicBezTo>
                <a:cubicBezTo>
                  <a:pt x="118" y="325"/>
                  <a:pt x="118" y="323"/>
                  <a:pt x="118" y="322"/>
                </a:cubicBezTo>
                <a:cubicBezTo>
                  <a:pt x="118" y="321"/>
                  <a:pt x="118" y="321"/>
                  <a:pt x="118" y="320"/>
                </a:cubicBezTo>
                <a:cubicBezTo>
                  <a:pt x="117" y="319"/>
                  <a:pt x="116" y="318"/>
                  <a:pt x="113" y="317"/>
                </a:cubicBezTo>
                <a:cubicBezTo>
                  <a:pt x="112" y="314"/>
                  <a:pt x="112" y="314"/>
                  <a:pt x="112" y="314"/>
                </a:cubicBezTo>
                <a:cubicBezTo>
                  <a:pt x="111" y="316"/>
                  <a:pt x="111" y="316"/>
                  <a:pt x="111" y="316"/>
                </a:cubicBezTo>
                <a:cubicBezTo>
                  <a:pt x="108" y="314"/>
                  <a:pt x="107" y="314"/>
                  <a:pt x="106" y="314"/>
                </a:cubicBezTo>
                <a:cubicBezTo>
                  <a:pt x="105" y="315"/>
                  <a:pt x="104" y="315"/>
                  <a:pt x="100" y="319"/>
                </a:cubicBezTo>
                <a:cubicBezTo>
                  <a:pt x="98" y="321"/>
                  <a:pt x="96" y="322"/>
                  <a:pt x="94" y="324"/>
                </a:cubicBezTo>
                <a:cubicBezTo>
                  <a:pt x="89" y="329"/>
                  <a:pt x="85" y="332"/>
                  <a:pt x="84" y="333"/>
                </a:cubicBezTo>
                <a:cubicBezTo>
                  <a:pt x="83" y="333"/>
                  <a:pt x="79" y="330"/>
                  <a:pt x="78" y="329"/>
                </a:cubicBezTo>
                <a:cubicBezTo>
                  <a:pt x="79" y="328"/>
                  <a:pt x="80" y="323"/>
                  <a:pt x="82" y="316"/>
                </a:cubicBezTo>
                <a:cubicBezTo>
                  <a:pt x="83" y="314"/>
                  <a:pt x="84" y="312"/>
                  <a:pt x="85" y="310"/>
                </a:cubicBezTo>
                <a:cubicBezTo>
                  <a:pt x="87" y="305"/>
                  <a:pt x="87" y="304"/>
                  <a:pt x="87" y="303"/>
                </a:cubicBezTo>
                <a:cubicBezTo>
                  <a:pt x="87" y="302"/>
                  <a:pt x="87" y="302"/>
                  <a:pt x="87" y="302"/>
                </a:cubicBezTo>
                <a:cubicBezTo>
                  <a:pt x="87" y="302"/>
                  <a:pt x="87" y="302"/>
                  <a:pt x="87" y="302"/>
                </a:cubicBezTo>
                <a:cubicBezTo>
                  <a:pt x="87" y="301"/>
                  <a:pt x="86" y="300"/>
                  <a:pt x="83" y="298"/>
                </a:cubicBezTo>
                <a:cubicBezTo>
                  <a:pt x="83" y="296"/>
                  <a:pt x="83" y="296"/>
                  <a:pt x="83" y="296"/>
                </a:cubicBezTo>
                <a:cubicBezTo>
                  <a:pt x="82" y="296"/>
                  <a:pt x="82" y="296"/>
                  <a:pt x="82" y="296"/>
                </a:cubicBezTo>
                <a:cubicBezTo>
                  <a:pt x="79" y="294"/>
                  <a:pt x="78" y="293"/>
                  <a:pt x="77" y="294"/>
                </a:cubicBezTo>
                <a:cubicBezTo>
                  <a:pt x="76" y="294"/>
                  <a:pt x="75" y="294"/>
                  <a:pt x="70" y="297"/>
                </a:cubicBezTo>
                <a:cubicBezTo>
                  <a:pt x="68" y="298"/>
                  <a:pt x="66" y="299"/>
                  <a:pt x="63" y="301"/>
                </a:cubicBezTo>
                <a:cubicBezTo>
                  <a:pt x="57" y="304"/>
                  <a:pt x="53" y="306"/>
                  <a:pt x="52" y="307"/>
                </a:cubicBezTo>
                <a:cubicBezTo>
                  <a:pt x="50" y="306"/>
                  <a:pt x="47" y="303"/>
                  <a:pt x="47" y="302"/>
                </a:cubicBezTo>
                <a:cubicBezTo>
                  <a:pt x="47" y="301"/>
                  <a:pt x="50" y="296"/>
                  <a:pt x="54" y="290"/>
                </a:cubicBezTo>
                <a:cubicBezTo>
                  <a:pt x="55" y="288"/>
                  <a:pt x="56" y="286"/>
                  <a:pt x="58" y="285"/>
                </a:cubicBezTo>
                <a:cubicBezTo>
                  <a:pt x="61" y="279"/>
                  <a:pt x="62" y="279"/>
                  <a:pt x="62" y="277"/>
                </a:cubicBezTo>
                <a:cubicBezTo>
                  <a:pt x="62" y="276"/>
                  <a:pt x="61" y="275"/>
                  <a:pt x="59" y="272"/>
                </a:cubicBezTo>
                <a:cubicBezTo>
                  <a:pt x="59" y="270"/>
                  <a:pt x="59" y="270"/>
                  <a:pt x="59" y="270"/>
                </a:cubicBezTo>
                <a:cubicBezTo>
                  <a:pt x="58" y="270"/>
                  <a:pt x="58" y="270"/>
                  <a:pt x="58" y="270"/>
                </a:cubicBezTo>
                <a:cubicBezTo>
                  <a:pt x="56" y="267"/>
                  <a:pt x="54" y="267"/>
                  <a:pt x="53" y="267"/>
                </a:cubicBezTo>
                <a:cubicBezTo>
                  <a:pt x="53" y="267"/>
                  <a:pt x="52" y="267"/>
                  <a:pt x="46" y="268"/>
                </a:cubicBezTo>
                <a:cubicBezTo>
                  <a:pt x="44" y="269"/>
                  <a:pt x="41" y="270"/>
                  <a:pt x="39" y="271"/>
                </a:cubicBezTo>
                <a:cubicBezTo>
                  <a:pt x="32" y="273"/>
                  <a:pt x="27" y="274"/>
                  <a:pt x="26" y="274"/>
                </a:cubicBezTo>
                <a:cubicBezTo>
                  <a:pt x="25" y="273"/>
                  <a:pt x="23" y="269"/>
                  <a:pt x="23" y="268"/>
                </a:cubicBezTo>
                <a:cubicBezTo>
                  <a:pt x="23" y="267"/>
                  <a:pt x="26" y="263"/>
                  <a:pt x="32" y="258"/>
                </a:cubicBezTo>
                <a:cubicBezTo>
                  <a:pt x="34" y="257"/>
                  <a:pt x="35" y="255"/>
                  <a:pt x="37" y="254"/>
                </a:cubicBezTo>
                <a:cubicBezTo>
                  <a:pt x="42" y="249"/>
                  <a:pt x="42" y="249"/>
                  <a:pt x="43" y="248"/>
                </a:cubicBezTo>
                <a:cubicBezTo>
                  <a:pt x="43" y="247"/>
                  <a:pt x="43" y="247"/>
                  <a:pt x="43" y="247"/>
                </a:cubicBezTo>
                <a:cubicBezTo>
                  <a:pt x="43" y="246"/>
                  <a:pt x="42" y="244"/>
                  <a:pt x="41" y="242"/>
                </a:cubicBezTo>
                <a:cubicBezTo>
                  <a:pt x="41" y="240"/>
                  <a:pt x="41" y="240"/>
                  <a:pt x="41" y="240"/>
                </a:cubicBezTo>
                <a:cubicBezTo>
                  <a:pt x="40" y="240"/>
                  <a:pt x="40" y="240"/>
                  <a:pt x="40" y="240"/>
                </a:cubicBezTo>
                <a:cubicBezTo>
                  <a:pt x="39" y="237"/>
                  <a:pt x="38" y="236"/>
                  <a:pt x="37" y="235"/>
                </a:cubicBezTo>
                <a:cubicBezTo>
                  <a:pt x="36" y="235"/>
                  <a:pt x="35" y="235"/>
                  <a:pt x="30" y="235"/>
                </a:cubicBezTo>
                <a:cubicBezTo>
                  <a:pt x="27" y="235"/>
                  <a:pt x="25" y="236"/>
                  <a:pt x="22" y="236"/>
                </a:cubicBezTo>
                <a:cubicBezTo>
                  <a:pt x="15" y="236"/>
                  <a:pt x="10" y="236"/>
                  <a:pt x="9" y="236"/>
                </a:cubicBezTo>
                <a:cubicBezTo>
                  <a:pt x="8" y="235"/>
                  <a:pt x="7" y="232"/>
                  <a:pt x="7" y="230"/>
                </a:cubicBezTo>
                <a:cubicBezTo>
                  <a:pt x="7" y="229"/>
                  <a:pt x="7" y="229"/>
                  <a:pt x="7" y="229"/>
                </a:cubicBezTo>
                <a:cubicBezTo>
                  <a:pt x="8" y="228"/>
                  <a:pt x="11" y="226"/>
                  <a:pt x="18" y="222"/>
                </a:cubicBezTo>
                <a:cubicBezTo>
                  <a:pt x="20" y="221"/>
                  <a:pt x="22" y="220"/>
                  <a:pt x="24" y="219"/>
                </a:cubicBezTo>
                <a:cubicBezTo>
                  <a:pt x="30" y="216"/>
                  <a:pt x="30" y="215"/>
                  <a:pt x="31" y="214"/>
                </a:cubicBezTo>
                <a:cubicBezTo>
                  <a:pt x="31" y="214"/>
                  <a:pt x="31" y="213"/>
                  <a:pt x="31" y="212"/>
                </a:cubicBezTo>
                <a:cubicBezTo>
                  <a:pt x="31" y="211"/>
                  <a:pt x="31" y="209"/>
                  <a:pt x="30" y="208"/>
                </a:cubicBezTo>
                <a:cubicBezTo>
                  <a:pt x="31" y="206"/>
                  <a:pt x="31" y="206"/>
                  <a:pt x="31" y="206"/>
                </a:cubicBezTo>
                <a:cubicBezTo>
                  <a:pt x="30" y="206"/>
                  <a:pt x="30" y="206"/>
                  <a:pt x="30" y="206"/>
                </a:cubicBezTo>
                <a:cubicBezTo>
                  <a:pt x="30" y="203"/>
                  <a:pt x="29" y="201"/>
                  <a:pt x="28" y="201"/>
                </a:cubicBezTo>
                <a:cubicBezTo>
                  <a:pt x="27" y="200"/>
                  <a:pt x="27" y="200"/>
                  <a:pt x="21" y="199"/>
                </a:cubicBezTo>
                <a:cubicBezTo>
                  <a:pt x="19" y="199"/>
                  <a:pt x="16" y="198"/>
                  <a:pt x="13" y="198"/>
                </a:cubicBezTo>
                <a:cubicBezTo>
                  <a:pt x="6" y="196"/>
                  <a:pt x="2" y="195"/>
                  <a:pt x="1" y="195"/>
                </a:cubicBezTo>
                <a:cubicBezTo>
                  <a:pt x="0" y="194"/>
                  <a:pt x="0" y="192"/>
                  <a:pt x="0" y="190"/>
                </a:cubicBezTo>
                <a:close/>
                <a:moveTo>
                  <a:pt x="288" y="180"/>
                </a:moveTo>
                <a:cubicBezTo>
                  <a:pt x="288" y="120"/>
                  <a:pt x="239" y="71"/>
                  <a:pt x="179" y="71"/>
                </a:cubicBezTo>
                <a:cubicBezTo>
                  <a:pt x="120" y="72"/>
                  <a:pt x="71" y="121"/>
                  <a:pt x="71" y="180"/>
                </a:cubicBezTo>
                <a:cubicBezTo>
                  <a:pt x="71" y="240"/>
                  <a:pt x="120" y="289"/>
                  <a:pt x="180" y="289"/>
                </a:cubicBezTo>
                <a:cubicBezTo>
                  <a:pt x="240" y="288"/>
                  <a:pt x="289" y="239"/>
                  <a:pt x="288" y="180"/>
                </a:cubicBezTo>
                <a:close/>
              </a:path>
            </a:pathLst>
          </a:custGeom>
          <a:solidFill>
            <a:srgbClr val="F8D84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23561" name="Freeform 4"/>
          <p:cNvSpPr>
            <a:spLocks noEditPoints="1"/>
          </p:cNvSpPr>
          <p:nvPr/>
        </p:nvSpPr>
        <p:spPr bwMode="auto">
          <a:xfrm>
            <a:off x="4603416" y="3830721"/>
            <a:ext cx="1546225" cy="1544638"/>
          </a:xfrm>
          <a:custGeom>
            <a:avLst/>
            <a:gdLst>
              <a:gd name="T0" fmla="*/ 2147483647 w 314"/>
              <a:gd name="T1" fmla="*/ 2147483647 h 314"/>
              <a:gd name="T2" fmla="*/ 2147483647 w 314"/>
              <a:gd name="T3" fmla="*/ 2147483647 h 314"/>
              <a:gd name="T4" fmla="*/ 2147483647 w 314"/>
              <a:gd name="T5" fmla="*/ 2147483647 h 314"/>
              <a:gd name="T6" fmla="*/ 2147483647 w 314"/>
              <a:gd name="T7" fmla="*/ 2147483647 h 314"/>
              <a:gd name="T8" fmla="*/ 2147483647 w 314"/>
              <a:gd name="T9" fmla="*/ 2147483647 h 314"/>
              <a:gd name="T10" fmla="*/ 2147483647 w 314"/>
              <a:gd name="T11" fmla="*/ 2147483647 h 314"/>
              <a:gd name="T12" fmla="*/ 2147483647 w 314"/>
              <a:gd name="T13" fmla="*/ 2147483647 h 314"/>
              <a:gd name="T14" fmla="*/ 2147483647 w 314"/>
              <a:gd name="T15" fmla="*/ 2147483647 h 314"/>
              <a:gd name="T16" fmla="*/ 2147483647 w 314"/>
              <a:gd name="T17" fmla="*/ 2147483647 h 314"/>
              <a:gd name="T18" fmla="*/ 2147483647 w 314"/>
              <a:gd name="T19" fmla="*/ 2147483647 h 314"/>
              <a:gd name="T20" fmla="*/ 2147483647 w 314"/>
              <a:gd name="T21" fmla="*/ 2147483647 h 314"/>
              <a:gd name="T22" fmla="*/ 2147483647 w 314"/>
              <a:gd name="T23" fmla="*/ 2147483647 h 314"/>
              <a:gd name="T24" fmla="*/ 2147483647 w 314"/>
              <a:gd name="T25" fmla="*/ 2147483647 h 314"/>
              <a:gd name="T26" fmla="*/ 2147483647 w 314"/>
              <a:gd name="T27" fmla="*/ 2147483647 h 314"/>
              <a:gd name="T28" fmla="*/ 2147483647 w 314"/>
              <a:gd name="T29" fmla="*/ 2147483647 h 314"/>
              <a:gd name="T30" fmla="*/ 2147483647 w 314"/>
              <a:gd name="T31" fmla="*/ 2147483647 h 314"/>
              <a:gd name="T32" fmla="*/ 2147483647 w 314"/>
              <a:gd name="T33" fmla="*/ 2147483647 h 314"/>
              <a:gd name="T34" fmla="*/ 2147483647 w 314"/>
              <a:gd name="T35" fmla="*/ 2147483647 h 314"/>
              <a:gd name="T36" fmla="*/ 2147483647 w 314"/>
              <a:gd name="T37" fmla="*/ 2147483647 h 314"/>
              <a:gd name="T38" fmla="*/ 2147483647 w 314"/>
              <a:gd name="T39" fmla="*/ 2147483647 h 314"/>
              <a:gd name="T40" fmla="*/ 2147483647 w 314"/>
              <a:gd name="T41" fmla="*/ 2147483647 h 314"/>
              <a:gd name="T42" fmla="*/ 2147483647 w 314"/>
              <a:gd name="T43" fmla="*/ 2147483647 h 314"/>
              <a:gd name="T44" fmla="*/ 2147483647 w 314"/>
              <a:gd name="T45" fmla="*/ 2147483647 h 314"/>
              <a:gd name="T46" fmla="*/ 2147483647 w 314"/>
              <a:gd name="T47" fmla="*/ 2147483647 h 314"/>
              <a:gd name="T48" fmla="*/ 2147483647 w 314"/>
              <a:gd name="T49" fmla="*/ 2147483647 h 314"/>
              <a:gd name="T50" fmla="*/ 2147483647 w 314"/>
              <a:gd name="T51" fmla="*/ 2147483647 h 314"/>
              <a:gd name="T52" fmla="*/ 2147483647 w 314"/>
              <a:gd name="T53" fmla="*/ 2147483647 h 314"/>
              <a:gd name="T54" fmla="*/ 2147483647 w 314"/>
              <a:gd name="T55" fmla="*/ 2147483647 h 314"/>
              <a:gd name="T56" fmla="*/ 2147483647 w 314"/>
              <a:gd name="T57" fmla="*/ 2147483647 h 314"/>
              <a:gd name="T58" fmla="*/ 2147483647 w 314"/>
              <a:gd name="T59" fmla="*/ 2147483647 h 314"/>
              <a:gd name="T60" fmla="*/ 2147483647 w 314"/>
              <a:gd name="T61" fmla="*/ 2147483647 h 314"/>
              <a:gd name="T62" fmla="*/ 2147483647 w 314"/>
              <a:gd name="T63" fmla="*/ 2147483647 h 314"/>
              <a:gd name="T64" fmla="*/ 2147483647 w 314"/>
              <a:gd name="T65" fmla="*/ 2147483647 h 314"/>
              <a:gd name="T66" fmla="*/ 2147483647 w 314"/>
              <a:gd name="T67" fmla="*/ 2147483647 h 314"/>
              <a:gd name="T68" fmla="*/ 2147483647 w 314"/>
              <a:gd name="T69" fmla="*/ 2147483647 h 314"/>
              <a:gd name="T70" fmla="*/ 2147483647 w 314"/>
              <a:gd name="T71" fmla="*/ 2147483647 h 314"/>
              <a:gd name="T72" fmla="*/ 2147483647 w 314"/>
              <a:gd name="T73" fmla="*/ 2147483647 h 314"/>
              <a:gd name="T74" fmla="*/ 2147483647 w 314"/>
              <a:gd name="T75" fmla="*/ 2147483647 h 314"/>
              <a:gd name="T76" fmla="*/ 2147483647 w 314"/>
              <a:gd name="T77" fmla="*/ 2147483647 h 314"/>
              <a:gd name="T78" fmla="*/ 2147483647 w 314"/>
              <a:gd name="T79" fmla="*/ 2147483647 h 314"/>
              <a:gd name="T80" fmla="*/ 2147483647 w 314"/>
              <a:gd name="T81" fmla="*/ 2147483647 h 314"/>
              <a:gd name="T82" fmla="*/ 2147483647 w 314"/>
              <a:gd name="T83" fmla="*/ 2147483647 h 314"/>
              <a:gd name="T84" fmla="*/ 2147483647 w 314"/>
              <a:gd name="T85" fmla="*/ 2147483647 h 314"/>
              <a:gd name="T86" fmla="*/ 2147483647 w 314"/>
              <a:gd name="T87" fmla="*/ 2147483647 h 314"/>
              <a:gd name="T88" fmla="*/ 2147483647 w 314"/>
              <a:gd name="T89" fmla="*/ 2147483647 h 314"/>
              <a:gd name="T90" fmla="*/ 2147483647 w 314"/>
              <a:gd name="T91" fmla="*/ 2147483647 h 314"/>
              <a:gd name="T92" fmla="*/ 2147483647 w 314"/>
              <a:gd name="T93" fmla="*/ 2147483647 h 314"/>
              <a:gd name="T94" fmla="*/ 2147483647 w 314"/>
              <a:gd name="T95" fmla="*/ 2147483647 h 314"/>
              <a:gd name="T96" fmla="*/ 2147483647 w 314"/>
              <a:gd name="T97" fmla="*/ 2147483647 h 314"/>
              <a:gd name="T98" fmla="*/ 2147483647 w 314"/>
              <a:gd name="T99" fmla="*/ 2147483647 h 314"/>
              <a:gd name="T100" fmla="*/ 2147483647 w 314"/>
              <a:gd name="T101" fmla="*/ 2147483647 h 314"/>
              <a:gd name="T102" fmla="*/ 2147483647 w 314"/>
              <a:gd name="T103" fmla="*/ 2147483647 h 314"/>
              <a:gd name="T104" fmla="*/ 2147483647 w 314"/>
              <a:gd name="T105" fmla="*/ 2147483647 h 314"/>
              <a:gd name="T106" fmla="*/ 2147483647 w 314"/>
              <a:gd name="T107" fmla="*/ 2147483647 h 314"/>
              <a:gd name="T108" fmla="*/ 2147483647 w 314"/>
              <a:gd name="T109" fmla="*/ 2147483647 h 314"/>
              <a:gd name="T110" fmla="*/ 2147483647 w 314"/>
              <a:gd name="T111" fmla="*/ 2147483647 h 31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4" h="314">
                <a:moveTo>
                  <a:pt x="0" y="165"/>
                </a:moveTo>
                <a:cubicBezTo>
                  <a:pt x="0" y="164"/>
                  <a:pt x="0" y="163"/>
                  <a:pt x="0" y="163"/>
                </a:cubicBezTo>
                <a:cubicBezTo>
                  <a:pt x="1" y="162"/>
                  <a:pt x="5" y="161"/>
                  <a:pt x="11" y="159"/>
                </a:cubicBezTo>
                <a:cubicBezTo>
                  <a:pt x="13" y="159"/>
                  <a:pt x="15" y="158"/>
                  <a:pt x="17" y="157"/>
                </a:cubicBezTo>
                <a:cubicBezTo>
                  <a:pt x="22" y="156"/>
                  <a:pt x="23" y="156"/>
                  <a:pt x="24" y="155"/>
                </a:cubicBezTo>
                <a:cubicBezTo>
                  <a:pt x="24" y="154"/>
                  <a:pt x="25" y="153"/>
                  <a:pt x="25" y="150"/>
                </a:cubicBezTo>
                <a:cubicBezTo>
                  <a:pt x="25" y="149"/>
                  <a:pt x="25" y="149"/>
                  <a:pt x="25" y="149"/>
                </a:cubicBezTo>
                <a:cubicBezTo>
                  <a:pt x="25" y="149"/>
                  <a:pt x="25" y="149"/>
                  <a:pt x="25" y="149"/>
                </a:cubicBezTo>
                <a:cubicBezTo>
                  <a:pt x="25" y="149"/>
                  <a:pt x="25" y="148"/>
                  <a:pt x="25" y="146"/>
                </a:cubicBezTo>
                <a:cubicBezTo>
                  <a:pt x="25" y="145"/>
                  <a:pt x="25" y="144"/>
                  <a:pt x="24" y="143"/>
                </a:cubicBezTo>
                <a:cubicBezTo>
                  <a:pt x="24" y="143"/>
                  <a:pt x="23" y="142"/>
                  <a:pt x="18" y="140"/>
                </a:cubicBezTo>
                <a:cubicBezTo>
                  <a:pt x="17" y="140"/>
                  <a:pt x="14" y="139"/>
                  <a:pt x="12" y="138"/>
                </a:cubicBezTo>
                <a:cubicBezTo>
                  <a:pt x="7" y="135"/>
                  <a:pt x="3" y="133"/>
                  <a:pt x="2" y="132"/>
                </a:cubicBezTo>
                <a:cubicBezTo>
                  <a:pt x="2" y="132"/>
                  <a:pt x="2" y="132"/>
                  <a:pt x="2" y="131"/>
                </a:cubicBezTo>
                <a:cubicBezTo>
                  <a:pt x="2" y="129"/>
                  <a:pt x="3" y="127"/>
                  <a:pt x="3" y="127"/>
                </a:cubicBezTo>
                <a:cubicBezTo>
                  <a:pt x="4" y="126"/>
                  <a:pt x="8" y="126"/>
                  <a:pt x="15" y="125"/>
                </a:cubicBezTo>
                <a:cubicBezTo>
                  <a:pt x="17" y="125"/>
                  <a:pt x="19" y="125"/>
                  <a:pt x="21" y="125"/>
                </a:cubicBezTo>
                <a:cubicBezTo>
                  <a:pt x="26" y="125"/>
                  <a:pt x="27" y="125"/>
                  <a:pt x="28" y="124"/>
                </a:cubicBezTo>
                <a:cubicBezTo>
                  <a:pt x="28" y="124"/>
                  <a:pt x="29" y="123"/>
                  <a:pt x="30" y="120"/>
                </a:cubicBezTo>
                <a:cubicBezTo>
                  <a:pt x="30" y="119"/>
                  <a:pt x="30" y="119"/>
                  <a:pt x="30" y="119"/>
                </a:cubicBezTo>
                <a:cubicBezTo>
                  <a:pt x="30" y="119"/>
                  <a:pt x="30" y="119"/>
                  <a:pt x="30" y="119"/>
                </a:cubicBezTo>
                <a:cubicBezTo>
                  <a:pt x="31" y="117"/>
                  <a:pt x="31" y="116"/>
                  <a:pt x="31" y="115"/>
                </a:cubicBezTo>
                <a:cubicBezTo>
                  <a:pt x="31" y="114"/>
                  <a:pt x="31" y="113"/>
                  <a:pt x="31" y="113"/>
                </a:cubicBezTo>
                <a:cubicBezTo>
                  <a:pt x="31" y="112"/>
                  <a:pt x="30" y="112"/>
                  <a:pt x="26" y="109"/>
                </a:cubicBezTo>
                <a:cubicBezTo>
                  <a:pt x="24" y="108"/>
                  <a:pt x="22" y="106"/>
                  <a:pt x="21" y="105"/>
                </a:cubicBezTo>
                <a:cubicBezTo>
                  <a:pt x="16" y="101"/>
                  <a:pt x="13" y="98"/>
                  <a:pt x="12" y="97"/>
                </a:cubicBezTo>
                <a:cubicBezTo>
                  <a:pt x="12" y="96"/>
                  <a:pt x="13" y="93"/>
                  <a:pt x="14" y="92"/>
                </a:cubicBezTo>
                <a:cubicBezTo>
                  <a:pt x="15" y="92"/>
                  <a:pt x="19" y="92"/>
                  <a:pt x="26" y="93"/>
                </a:cubicBezTo>
                <a:cubicBezTo>
                  <a:pt x="28" y="94"/>
                  <a:pt x="30" y="94"/>
                  <a:pt x="32" y="95"/>
                </a:cubicBezTo>
                <a:cubicBezTo>
                  <a:pt x="37" y="96"/>
                  <a:pt x="38" y="96"/>
                  <a:pt x="39" y="95"/>
                </a:cubicBezTo>
                <a:cubicBezTo>
                  <a:pt x="39" y="95"/>
                  <a:pt x="40" y="95"/>
                  <a:pt x="42" y="91"/>
                </a:cubicBezTo>
                <a:cubicBezTo>
                  <a:pt x="42" y="91"/>
                  <a:pt x="42" y="91"/>
                  <a:pt x="42" y="91"/>
                </a:cubicBezTo>
                <a:cubicBezTo>
                  <a:pt x="42" y="90"/>
                  <a:pt x="42" y="90"/>
                  <a:pt x="42" y="90"/>
                </a:cubicBezTo>
                <a:cubicBezTo>
                  <a:pt x="45" y="88"/>
                  <a:pt x="45" y="86"/>
                  <a:pt x="45" y="86"/>
                </a:cubicBezTo>
                <a:cubicBezTo>
                  <a:pt x="45" y="86"/>
                  <a:pt x="45" y="85"/>
                  <a:pt x="44" y="85"/>
                </a:cubicBezTo>
                <a:cubicBezTo>
                  <a:pt x="44" y="84"/>
                  <a:pt x="44" y="84"/>
                  <a:pt x="41" y="80"/>
                </a:cubicBezTo>
                <a:cubicBezTo>
                  <a:pt x="39" y="78"/>
                  <a:pt x="38" y="77"/>
                  <a:pt x="36" y="75"/>
                </a:cubicBezTo>
                <a:cubicBezTo>
                  <a:pt x="32" y="70"/>
                  <a:pt x="30" y="66"/>
                  <a:pt x="30" y="65"/>
                </a:cubicBezTo>
                <a:cubicBezTo>
                  <a:pt x="30" y="64"/>
                  <a:pt x="32" y="61"/>
                  <a:pt x="33" y="61"/>
                </a:cubicBezTo>
                <a:cubicBezTo>
                  <a:pt x="34" y="61"/>
                  <a:pt x="38" y="62"/>
                  <a:pt x="44" y="65"/>
                </a:cubicBezTo>
                <a:cubicBezTo>
                  <a:pt x="46" y="66"/>
                  <a:pt x="48" y="67"/>
                  <a:pt x="49" y="67"/>
                </a:cubicBezTo>
                <a:cubicBezTo>
                  <a:pt x="54" y="70"/>
                  <a:pt x="55" y="70"/>
                  <a:pt x="56" y="70"/>
                </a:cubicBezTo>
                <a:cubicBezTo>
                  <a:pt x="57" y="70"/>
                  <a:pt x="58" y="69"/>
                  <a:pt x="60" y="67"/>
                </a:cubicBezTo>
                <a:cubicBezTo>
                  <a:pt x="61" y="66"/>
                  <a:pt x="61" y="66"/>
                  <a:pt x="61" y="66"/>
                </a:cubicBezTo>
                <a:cubicBezTo>
                  <a:pt x="61" y="66"/>
                  <a:pt x="61" y="66"/>
                  <a:pt x="61" y="66"/>
                </a:cubicBezTo>
                <a:cubicBezTo>
                  <a:pt x="63" y="64"/>
                  <a:pt x="64" y="62"/>
                  <a:pt x="64" y="61"/>
                </a:cubicBezTo>
                <a:cubicBezTo>
                  <a:pt x="64" y="60"/>
                  <a:pt x="64" y="60"/>
                  <a:pt x="62" y="55"/>
                </a:cubicBezTo>
                <a:cubicBezTo>
                  <a:pt x="61" y="54"/>
                  <a:pt x="60" y="51"/>
                  <a:pt x="59" y="49"/>
                </a:cubicBezTo>
                <a:cubicBezTo>
                  <a:pt x="56" y="43"/>
                  <a:pt x="54" y="40"/>
                  <a:pt x="54" y="39"/>
                </a:cubicBezTo>
                <a:cubicBezTo>
                  <a:pt x="55" y="37"/>
                  <a:pt x="57" y="35"/>
                  <a:pt x="59" y="35"/>
                </a:cubicBezTo>
                <a:cubicBezTo>
                  <a:pt x="59" y="35"/>
                  <a:pt x="63" y="37"/>
                  <a:pt x="68" y="41"/>
                </a:cubicBezTo>
                <a:cubicBezTo>
                  <a:pt x="70" y="43"/>
                  <a:pt x="71" y="44"/>
                  <a:pt x="73" y="45"/>
                </a:cubicBezTo>
                <a:cubicBezTo>
                  <a:pt x="77" y="48"/>
                  <a:pt x="78" y="49"/>
                  <a:pt x="79" y="49"/>
                </a:cubicBezTo>
                <a:cubicBezTo>
                  <a:pt x="80" y="49"/>
                  <a:pt x="81" y="49"/>
                  <a:pt x="84" y="47"/>
                </a:cubicBezTo>
                <a:cubicBezTo>
                  <a:pt x="85" y="47"/>
                  <a:pt x="85" y="47"/>
                  <a:pt x="85" y="47"/>
                </a:cubicBezTo>
                <a:cubicBezTo>
                  <a:pt x="85" y="46"/>
                  <a:pt x="85" y="46"/>
                  <a:pt x="85" y="46"/>
                </a:cubicBezTo>
                <a:cubicBezTo>
                  <a:pt x="88" y="44"/>
                  <a:pt x="88" y="43"/>
                  <a:pt x="89" y="42"/>
                </a:cubicBezTo>
                <a:cubicBezTo>
                  <a:pt x="89" y="42"/>
                  <a:pt x="89" y="42"/>
                  <a:pt x="89" y="42"/>
                </a:cubicBezTo>
                <a:cubicBezTo>
                  <a:pt x="89" y="42"/>
                  <a:pt x="89" y="42"/>
                  <a:pt x="89" y="42"/>
                </a:cubicBezTo>
                <a:cubicBezTo>
                  <a:pt x="89" y="41"/>
                  <a:pt x="88" y="39"/>
                  <a:pt x="88" y="36"/>
                </a:cubicBezTo>
                <a:cubicBezTo>
                  <a:pt x="87" y="34"/>
                  <a:pt x="87" y="32"/>
                  <a:pt x="86" y="29"/>
                </a:cubicBezTo>
                <a:cubicBezTo>
                  <a:pt x="85" y="24"/>
                  <a:pt x="84" y="20"/>
                  <a:pt x="84" y="18"/>
                </a:cubicBezTo>
                <a:cubicBezTo>
                  <a:pt x="84" y="18"/>
                  <a:pt x="84" y="18"/>
                  <a:pt x="84" y="18"/>
                </a:cubicBezTo>
                <a:cubicBezTo>
                  <a:pt x="85" y="17"/>
                  <a:pt x="88" y="15"/>
                  <a:pt x="89" y="15"/>
                </a:cubicBezTo>
                <a:cubicBezTo>
                  <a:pt x="90" y="16"/>
                  <a:pt x="93" y="19"/>
                  <a:pt x="97" y="24"/>
                </a:cubicBezTo>
                <a:cubicBezTo>
                  <a:pt x="99" y="26"/>
                  <a:pt x="100" y="27"/>
                  <a:pt x="101" y="29"/>
                </a:cubicBezTo>
                <a:cubicBezTo>
                  <a:pt x="104" y="33"/>
                  <a:pt x="105" y="34"/>
                  <a:pt x="106" y="34"/>
                </a:cubicBezTo>
                <a:cubicBezTo>
                  <a:pt x="107" y="34"/>
                  <a:pt x="108" y="34"/>
                  <a:pt x="111" y="33"/>
                </a:cubicBezTo>
                <a:cubicBezTo>
                  <a:pt x="113" y="33"/>
                  <a:pt x="113" y="33"/>
                  <a:pt x="113" y="33"/>
                </a:cubicBezTo>
                <a:cubicBezTo>
                  <a:pt x="113" y="32"/>
                  <a:pt x="113" y="32"/>
                  <a:pt x="113" y="32"/>
                </a:cubicBezTo>
                <a:cubicBezTo>
                  <a:pt x="115" y="32"/>
                  <a:pt x="116" y="31"/>
                  <a:pt x="117" y="30"/>
                </a:cubicBezTo>
                <a:cubicBezTo>
                  <a:pt x="117" y="29"/>
                  <a:pt x="117" y="28"/>
                  <a:pt x="117" y="25"/>
                </a:cubicBezTo>
                <a:cubicBezTo>
                  <a:pt x="117" y="22"/>
                  <a:pt x="117" y="22"/>
                  <a:pt x="117" y="22"/>
                </a:cubicBezTo>
                <a:cubicBezTo>
                  <a:pt x="117" y="20"/>
                  <a:pt x="117" y="18"/>
                  <a:pt x="117" y="16"/>
                </a:cubicBezTo>
                <a:cubicBezTo>
                  <a:pt x="117" y="10"/>
                  <a:pt x="118" y="6"/>
                  <a:pt x="118" y="5"/>
                </a:cubicBezTo>
                <a:cubicBezTo>
                  <a:pt x="119" y="4"/>
                  <a:pt x="123" y="3"/>
                  <a:pt x="124" y="4"/>
                </a:cubicBezTo>
                <a:cubicBezTo>
                  <a:pt x="125" y="4"/>
                  <a:pt x="127" y="8"/>
                  <a:pt x="129" y="14"/>
                </a:cubicBezTo>
                <a:cubicBezTo>
                  <a:pt x="130" y="16"/>
                  <a:pt x="131" y="18"/>
                  <a:pt x="132" y="19"/>
                </a:cubicBezTo>
                <a:cubicBezTo>
                  <a:pt x="134" y="24"/>
                  <a:pt x="135" y="25"/>
                  <a:pt x="136" y="25"/>
                </a:cubicBezTo>
                <a:cubicBezTo>
                  <a:pt x="136" y="26"/>
                  <a:pt x="138" y="26"/>
                  <a:pt x="141" y="26"/>
                </a:cubicBezTo>
                <a:cubicBezTo>
                  <a:pt x="141" y="26"/>
                  <a:pt x="141" y="26"/>
                  <a:pt x="141" y="26"/>
                </a:cubicBezTo>
                <a:cubicBezTo>
                  <a:pt x="142" y="25"/>
                  <a:pt x="142" y="25"/>
                  <a:pt x="142" y="25"/>
                </a:cubicBezTo>
                <a:cubicBezTo>
                  <a:pt x="146" y="25"/>
                  <a:pt x="147" y="24"/>
                  <a:pt x="147" y="24"/>
                </a:cubicBezTo>
                <a:cubicBezTo>
                  <a:pt x="148" y="23"/>
                  <a:pt x="148" y="22"/>
                  <a:pt x="149" y="18"/>
                </a:cubicBezTo>
                <a:cubicBezTo>
                  <a:pt x="150" y="16"/>
                  <a:pt x="150" y="14"/>
                  <a:pt x="151" y="11"/>
                </a:cubicBezTo>
                <a:cubicBezTo>
                  <a:pt x="152" y="5"/>
                  <a:pt x="154" y="1"/>
                  <a:pt x="154" y="0"/>
                </a:cubicBezTo>
                <a:cubicBezTo>
                  <a:pt x="155" y="0"/>
                  <a:pt x="159" y="0"/>
                  <a:pt x="160" y="0"/>
                </a:cubicBezTo>
                <a:cubicBezTo>
                  <a:pt x="161" y="1"/>
                  <a:pt x="162" y="5"/>
                  <a:pt x="163" y="11"/>
                </a:cubicBezTo>
                <a:cubicBezTo>
                  <a:pt x="164" y="13"/>
                  <a:pt x="164" y="15"/>
                  <a:pt x="165" y="17"/>
                </a:cubicBezTo>
                <a:cubicBezTo>
                  <a:pt x="166" y="23"/>
                  <a:pt x="166" y="23"/>
                  <a:pt x="167" y="24"/>
                </a:cubicBezTo>
                <a:cubicBezTo>
                  <a:pt x="167" y="25"/>
                  <a:pt x="168" y="25"/>
                  <a:pt x="172" y="25"/>
                </a:cubicBezTo>
                <a:cubicBezTo>
                  <a:pt x="172" y="26"/>
                  <a:pt x="172" y="26"/>
                  <a:pt x="172" y="26"/>
                </a:cubicBezTo>
                <a:cubicBezTo>
                  <a:pt x="173" y="26"/>
                  <a:pt x="173" y="26"/>
                  <a:pt x="173" y="26"/>
                </a:cubicBezTo>
                <a:cubicBezTo>
                  <a:pt x="176" y="26"/>
                  <a:pt x="178" y="26"/>
                  <a:pt x="178" y="25"/>
                </a:cubicBezTo>
                <a:cubicBezTo>
                  <a:pt x="179" y="25"/>
                  <a:pt x="179" y="24"/>
                  <a:pt x="182" y="20"/>
                </a:cubicBezTo>
                <a:cubicBezTo>
                  <a:pt x="182" y="18"/>
                  <a:pt x="183" y="16"/>
                  <a:pt x="185" y="14"/>
                </a:cubicBezTo>
                <a:cubicBezTo>
                  <a:pt x="188" y="8"/>
                  <a:pt x="190" y="5"/>
                  <a:pt x="190" y="4"/>
                </a:cubicBezTo>
                <a:cubicBezTo>
                  <a:pt x="192" y="4"/>
                  <a:pt x="195" y="4"/>
                  <a:pt x="196" y="5"/>
                </a:cubicBezTo>
                <a:cubicBezTo>
                  <a:pt x="196" y="6"/>
                  <a:pt x="197" y="9"/>
                  <a:pt x="197" y="15"/>
                </a:cubicBezTo>
                <a:cubicBezTo>
                  <a:pt x="197" y="15"/>
                  <a:pt x="197" y="16"/>
                  <a:pt x="197" y="17"/>
                </a:cubicBezTo>
                <a:cubicBezTo>
                  <a:pt x="197" y="19"/>
                  <a:pt x="197" y="21"/>
                  <a:pt x="197" y="23"/>
                </a:cubicBezTo>
                <a:cubicBezTo>
                  <a:pt x="197" y="24"/>
                  <a:pt x="196" y="26"/>
                  <a:pt x="196" y="27"/>
                </a:cubicBezTo>
                <a:cubicBezTo>
                  <a:pt x="196" y="29"/>
                  <a:pt x="197" y="29"/>
                  <a:pt x="197" y="30"/>
                </a:cubicBezTo>
                <a:cubicBezTo>
                  <a:pt x="197" y="31"/>
                  <a:pt x="198" y="31"/>
                  <a:pt x="202" y="32"/>
                </a:cubicBezTo>
                <a:cubicBezTo>
                  <a:pt x="203" y="34"/>
                  <a:pt x="203" y="34"/>
                  <a:pt x="203" y="34"/>
                </a:cubicBezTo>
                <a:cubicBezTo>
                  <a:pt x="203" y="33"/>
                  <a:pt x="203" y="33"/>
                  <a:pt x="203" y="33"/>
                </a:cubicBezTo>
                <a:cubicBezTo>
                  <a:pt x="206" y="34"/>
                  <a:pt x="207" y="34"/>
                  <a:pt x="208" y="34"/>
                </a:cubicBezTo>
                <a:cubicBezTo>
                  <a:pt x="209" y="33"/>
                  <a:pt x="209" y="33"/>
                  <a:pt x="212" y="29"/>
                </a:cubicBezTo>
                <a:cubicBezTo>
                  <a:pt x="214" y="28"/>
                  <a:pt x="215" y="26"/>
                  <a:pt x="217" y="24"/>
                </a:cubicBezTo>
                <a:cubicBezTo>
                  <a:pt x="221" y="19"/>
                  <a:pt x="224" y="16"/>
                  <a:pt x="225" y="16"/>
                </a:cubicBezTo>
                <a:cubicBezTo>
                  <a:pt x="226" y="16"/>
                  <a:pt x="229" y="17"/>
                  <a:pt x="230" y="18"/>
                </a:cubicBezTo>
                <a:cubicBezTo>
                  <a:pt x="230" y="20"/>
                  <a:pt x="229" y="24"/>
                  <a:pt x="228" y="30"/>
                </a:cubicBezTo>
                <a:cubicBezTo>
                  <a:pt x="227" y="32"/>
                  <a:pt x="227" y="34"/>
                  <a:pt x="226" y="36"/>
                </a:cubicBezTo>
                <a:cubicBezTo>
                  <a:pt x="225" y="39"/>
                  <a:pt x="225" y="41"/>
                  <a:pt x="225" y="42"/>
                </a:cubicBezTo>
                <a:cubicBezTo>
                  <a:pt x="225" y="42"/>
                  <a:pt x="225" y="42"/>
                  <a:pt x="225" y="42"/>
                </a:cubicBezTo>
                <a:cubicBezTo>
                  <a:pt x="225" y="43"/>
                  <a:pt x="225" y="43"/>
                  <a:pt x="225" y="43"/>
                </a:cubicBezTo>
                <a:cubicBezTo>
                  <a:pt x="225" y="43"/>
                  <a:pt x="226" y="44"/>
                  <a:pt x="229" y="46"/>
                </a:cubicBezTo>
                <a:cubicBezTo>
                  <a:pt x="230" y="47"/>
                  <a:pt x="230" y="47"/>
                  <a:pt x="230" y="47"/>
                </a:cubicBezTo>
                <a:cubicBezTo>
                  <a:pt x="230" y="47"/>
                  <a:pt x="230" y="47"/>
                  <a:pt x="230" y="47"/>
                </a:cubicBezTo>
                <a:cubicBezTo>
                  <a:pt x="233" y="49"/>
                  <a:pt x="234" y="49"/>
                  <a:pt x="235" y="49"/>
                </a:cubicBezTo>
                <a:cubicBezTo>
                  <a:pt x="236" y="49"/>
                  <a:pt x="237" y="48"/>
                  <a:pt x="240" y="45"/>
                </a:cubicBezTo>
                <a:cubicBezTo>
                  <a:pt x="242" y="44"/>
                  <a:pt x="244" y="43"/>
                  <a:pt x="246" y="41"/>
                </a:cubicBezTo>
                <a:cubicBezTo>
                  <a:pt x="251" y="38"/>
                  <a:pt x="255" y="36"/>
                  <a:pt x="256" y="35"/>
                </a:cubicBezTo>
                <a:cubicBezTo>
                  <a:pt x="257" y="36"/>
                  <a:pt x="260" y="38"/>
                  <a:pt x="260" y="39"/>
                </a:cubicBezTo>
                <a:cubicBezTo>
                  <a:pt x="260" y="40"/>
                  <a:pt x="258" y="44"/>
                  <a:pt x="255" y="49"/>
                </a:cubicBezTo>
                <a:cubicBezTo>
                  <a:pt x="254" y="51"/>
                  <a:pt x="253" y="53"/>
                  <a:pt x="253" y="55"/>
                </a:cubicBezTo>
                <a:cubicBezTo>
                  <a:pt x="250" y="59"/>
                  <a:pt x="250" y="60"/>
                  <a:pt x="250" y="61"/>
                </a:cubicBezTo>
                <a:cubicBezTo>
                  <a:pt x="250" y="61"/>
                  <a:pt x="250" y="61"/>
                  <a:pt x="250" y="61"/>
                </a:cubicBezTo>
                <a:cubicBezTo>
                  <a:pt x="250" y="61"/>
                  <a:pt x="250" y="61"/>
                  <a:pt x="250" y="61"/>
                </a:cubicBezTo>
                <a:cubicBezTo>
                  <a:pt x="250" y="62"/>
                  <a:pt x="251" y="64"/>
                  <a:pt x="253" y="66"/>
                </a:cubicBezTo>
                <a:cubicBezTo>
                  <a:pt x="253" y="68"/>
                  <a:pt x="253" y="68"/>
                  <a:pt x="253" y="68"/>
                </a:cubicBezTo>
                <a:cubicBezTo>
                  <a:pt x="254" y="67"/>
                  <a:pt x="254" y="67"/>
                  <a:pt x="254" y="67"/>
                </a:cubicBezTo>
                <a:cubicBezTo>
                  <a:pt x="256" y="69"/>
                  <a:pt x="257" y="70"/>
                  <a:pt x="258" y="70"/>
                </a:cubicBezTo>
                <a:cubicBezTo>
                  <a:pt x="259" y="70"/>
                  <a:pt x="259" y="70"/>
                  <a:pt x="264" y="68"/>
                </a:cubicBezTo>
                <a:cubicBezTo>
                  <a:pt x="266" y="67"/>
                  <a:pt x="268" y="66"/>
                  <a:pt x="270" y="65"/>
                </a:cubicBezTo>
                <a:cubicBezTo>
                  <a:pt x="276" y="63"/>
                  <a:pt x="280" y="61"/>
                  <a:pt x="281" y="61"/>
                </a:cubicBezTo>
                <a:cubicBezTo>
                  <a:pt x="282" y="62"/>
                  <a:pt x="284" y="65"/>
                  <a:pt x="285" y="66"/>
                </a:cubicBezTo>
                <a:cubicBezTo>
                  <a:pt x="284" y="67"/>
                  <a:pt x="282" y="70"/>
                  <a:pt x="278" y="75"/>
                </a:cubicBezTo>
                <a:cubicBezTo>
                  <a:pt x="276" y="77"/>
                  <a:pt x="275" y="78"/>
                  <a:pt x="274" y="80"/>
                </a:cubicBezTo>
                <a:cubicBezTo>
                  <a:pt x="270" y="84"/>
                  <a:pt x="269" y="84"/>
                  <a:pt x="269" y="85"/>
                </a:cubicBezTo>
                <a:cubicBezTo>
                  <a:pt x="269" y="86"/>
                  <a:pt x="269" y="86"/>
                  <a:pt x="269" y="86"/>
                </a:cubicBezTo>
                <a:cubicBezTo>
                  <a:pt x="269" y="87"/>
                  <a:pt x="270" y="88"/>
                  <a:pt x="271" y="90"/>
                </a:cubicBezTo>
                <a:cubicBezTo>
                  <a:pt x="271" y="92"/>
                  <a:pt x="271" y="92"/>
                  <a:pt x="271" y="92"/>
                </a:cubicBezTo>
                <a:cubicBezTo>
                  <a:pt x="272" y="92"/>
                  <a:pt x="272" y="92"/>
                  <a:pt x="272" y="92"/>
                </a:cubicBezTo>
                <a:cubicBezTo>
                  <a:pt x="274" y="95"/>
                  <a:pt x="275" y="95"/>
                  <a:pt x="275" y="96"/>
                </a:cubicBezTo>
                <a:cubicBezTo>
                  <a:pt x="276" y="96"/>
                  <a:pt x="277" y="96"/>
                  <a:pt x="282" y="95"/>
                </a:cubicBezTo>
                <a:cubicBezTo>
                  <a:pt x="284" y="94"/>
                  <a:pt x="286" y="94"/>
                  <a:pt x="288" y="94"/>
                </a:cubicBezTo>
                <a:cubicBezTo>
                  <a:pt x="295" y="93"/>
                  <a:pt x="299" y="92"/>
                  <a:pt x="300" y="92"/>
                </a:cubicBezTo>
                <a:cubicBezTo>
                  <a:pt x="301" y="93"/>
                  <a:pt x="302" y="96"/>
                  <a:pt x="302" y="98"/>
                </a:cubicBezTo>
                <a:cubicBezTo>
                  <a:pt x="302" y="98"/>
                  <a:pt x="302" y="98"/>
                  <a:pt x="302" y="98"/>
                </a:cubicBezTo>
                <a:cubicBezTo>
                  <a:pt x="301" y="99"/>
                  <a:pt x="298" y="101"/>
                  <a:pt x="293" y="105"/>
                </a:cubicBezTo>
                <a:cubicBezTo>
                  <a:pt x="292" y="106"/>
                  <a:pt x="290" y="108"/>
                  <a:pt x="288" y="109"/>
                </a:cubicBezTo>
                <a:cubicBezTo>
                  <a:pt x="284" y="112"/>
                  <a:pt x="283" y="112"/>
                  <a:pt x="283" y="113"/>
                </a:cubicBezTo>
                <a:cubicBezTo>
                  <a:pt x="283" y="113"/>
                  <a:pt x="283" y="114"/>
                  <a:pt x="283" y="114"/>
                </a:cubicBezTo>
                <a:cubicBezTo>
                  <a:pt x="283" y="115"/>
                  <a:pt x="283" y="117"/>
                  <a:pt x="284" y="118"/>
                </a:cubicBezTo>
                <a:cubicBezTo>
                  <a:pt x="283" y="120"/>
                  <a:pt x="283" y="120"/>
                  <a:pt x="283" y="120"/>
                </a:cubicBezTo>
                <a:cubicBezTo>
                  <a:pt x="284" y="120"/>
                  <a:pt x="284" y="120"/>
                  <a:pt x="284" y="120"/>
                </a:cubicBezTo>
                <a:cubicBezTo>
                  <a:pt x="285" y="123"/>
                  <a:pt x="286" y="124"/>
                  <a:pt x="286" y="124"/>
                </a:cubicBezTo>
                <a:cubicBezTo>
                  <a:pt x="287" y="125"/>
                  <a:pt x="288" y="125"/>
                  <a:pt x="293" y="125"/>
                </a:cubicBezTo>
                <a:cubicBezTo>
                  <a:pt x="295" y="125"/>
                  <a:pt x="297" y="125"/>
                  <a:pt x="299" y="126"/>
                </a:cubicBezTo>
                <a:cubicBezTo>
                  <a:pt x="306" y="126"/>
                  <a:pt x="310" y="127"/>
                  <a:pt x="311" y="127"/>
                </a:cubicBezTo>
                <a:cubicBezTo>
                  <a:pt x="311" y="128"/>
                  <a:pt x="312" y="130"/>
                  <a:pt x="312" y="132"/>
                </a:cubicBezTo>
                <a:cubicBezTo>
                  <a:pt x="312" y="132"/>
                  <a:pt x="312" y="133"/>
                  <a:pt x="312" y="133"/>
                </a:cubicBezTo>
                <a:cubicBezTo>
                  <a:pt x="311" y="134"/>
                  <a:pt x="307" y="135"/>
                  <a:pt x="301" y="138"/>
                </a:cubicBezTo>
                <a:cubicBezTo>
                  <a:pt x="300" y="139"/>
                  <a:pt x="298" y="139"/>
                  <a:pt x="296" y="140"/>
                </a:cubicBezTo>
                <a:cubicBezTo>
                  <a:pt x="291" y="142"/>
                  <a:pt x="290" y="143"/>
                  <a:pt x="289" y="143"/>
                </a:cubicBezTo>
                <a:cubicBezTo>
                  <a:pt x="289" y="144"/>
                  <a:pt x="289" y="145"/>
                  <a:pt x="289" y="146"/>
                </a:cubicBezTo>
                <a:cubicBezTo>
                  <a:pt x="289" y="147"/>
                  <a:pt x="289" y="148"/>
                  <a:pt x="289" y="149"/>
                </a:cubicBezTo>
                <a:cubicBezTo>
                  <a:pt x="288" y="150"/>
                  <a:pt x="288" y="150"/>
                  <a:pt x="288" y="150"/>
                </a:cubicBezTo>
                <a:cubicBezTo>
                  <a:pt x="289" y="151"/>
                  <a:pt x="289" y="151"/>
                  <a:pt x="289" y="151"/>
                </a:cubicBezTo>
                <a:cubicBezTo>
                  <a:pt x="289" y="153"/>
                  <a:pt x="289" y="154"/>
                  <a:pt x="290" y="155"/>
                </a:cubicBezTo>
                <a:cubicBezTo>
                  <a:pt x="291" y="156"/>
                  <a:pt x="292" y="156"/>
                  <a:pt x="296" y="157"/>
                </a:cubicBezTo>
                <a:cubicBezTo>
                  <a:pt x="298" y="158"/>
                  <a:pt x="301" y="159"/>
                  <a:pt x="303" y="159"/>
                </a:cubicBezTo>
                <a:cubicBezTo>
                  <a:pt x="309" y="161"/>
                  <a:pt x="313" y="163"/>
                  <a:pt x="314" y="163"/>
                </a:cubicBezTo>
                <a:cubicBezTo>
                  <a:pt x="314" y="164"/>
                  <a:pt x="314" y="165"/>
                  <a:pt x="314" y="166"/>
                </a:cubicBezTo>
                <a:cubicBezTo>
                  <a:pt x="314" y="168"/>
                  <a:pt x="314" y="169"/>
                  <a:pt x="313" y="169"/>
                </a:cubicBezTo>
                <a:cubicBezTo>
                  <a:pt x="312" y="170"/>
                  <a:pt x="308" y="171"/>
                  <a:pt x="302" y="172"/>
                </a:cubicBezTo>
                <a:cubicBezTo>
                  <a:pt x="300" y="172"/>
                  <a:pt x="298" y="172"/>
                  <a:pt x="296" y="173"/>
                </a:cubicBezTo>
                <a:cubicBezTo>
                  <a:pt x="290" y="174"/>
                  <a:pt x="290" y="174"/>
                  <a:pt x="289" y="174"/>
                </a:cubicBezTo>
                <a:cubicBezTo>
                  <a:pt x="288" y="175"/>
                  <a:pt x="288" y="176"/>
                  <a:pt x="287" y="179"/>
                </a:cubicBezTo>
                <a:cubicBezTo>
                  <a:pt x="287" y="179"/>
                  <a:pt x="287" y="179"/>
                  <a:pt x="287" y="179"/>
                </a:cubicBezTo>
                <a:cubicBezTo>
                  <a:pt x="287" y="180"/>
                  <a:pt x="287" y="180"/>
                  <a:pt x="287" y="180"/>
                </a:cubicBezTo>
                <a:cubicBezTo>
                  <a:pt x="287" y="182"/>
                  <a:pt x="287" y="183"/>
                  <a:pt x="287" y="184"/>
                </a:cubicBezTo>
                <a:cubicBezTo>
                  <a:pt x="287" y="185"/>
                  <a:pt x="287" y="185"/>
                  <a:pt x="287" y="186"/>
                </a:cubicBezTo>
                <a:cubicBezTo>
                  <a:pt x="288" y="187"/>
                  <a:pt x="288" y="187"/>
                  <a:pt x="292" y="189"/>
                </a:cubicBezTo>
                <a:cubicBezTo>
                  <a:pt x="294" y="190"/>
                  <a:pt x="296" y="192"/>
                  <a:pt x="298" y="193"/>
                </a:cubicBezTo>
                <a:cubicBezTo>
                  <a:pt x="304" y="196"/>
                  <a:pt x="307" y="199"/>
                  <a:pt x="308" y="199"/>
                </a:cubicBezTo>
                <a:cubicBezTo>
                  <a:pt x="308" y="199"/>
                  <a:pt x="308" y="200"/>
                  <a:pt x="308" y="200"/>
                </a:cubicBezTo>
                <a:cubicBezTo>
                  <a:pt x="308" y="202"/>
                  <a:pt x="307" y="204"/>
                  <a:pt x="306" y="205"/>
                </a:cubicBezTo>
                <a:cubicBezTo>
                  <a:pt x="305" y="205"/>
                  <a:pt x="301" y="205"/>
                  <a:pt x="295" y="205"/>
                </a:cubicBezTo>
                <a:cubicBezTo>
                  <a:pt x="293" y="205"/>
                  <a:pt x="290" y="204"/>
                  <a:pt x="289" y="204"/>
                </a:cubicBezTo>
                <a:cubicBezTo>
                  <a:pt x="283" y="204"/>
                  <a:pt x="282" y="204"/>
                  <a:pt x="281" y="204"/>
                </a:cubicBezTo>
                <a:cubicBezTo>
                  <a:pt x="281" y="205"/>
                  <a:pt x="280" y="206"/>
                  <a:pt x="279" y="209"/>
                </a:cubicBezTo>
                <a:cubicBezTo>
                  <a:pt x="278" y="209"/>
                  <a:pt x="278" y="209"/>
                  <a:pt x="278" y="209"/>
                </a:cubicBezTo>
                <a:cubicBezTo>
                  <a:pt x="278" y="210"/>
                  <a:pt x="278" y="210"/>
                  <a:pt x="278" y="210"/>
                </a:cubicBezTo>
                <a:cubicBezTo>
                  <a:pt x="277" y="212"/>
                  <a:pt x="277" y="213"/>
                  <a:pt x="277" y="214"/>
                </a:cubicBezTo>
                <a:cubicBezTo>
                  <a:pt x="277" y="215"/>
                  <a:pt x="277" y="215"/>
                  <a:pt x="277" y="215"/>
                </a:cubicBezTo>
                <a:cubicBezTo>
                  <a:pt x="277" y="216"/>
                  <a:pt x="278" y="217"/>
                  <a:pt x="281" y="220"/>
                </a:cubicBezTo>
                <a:cubicBezTo>
                  <a:pt x="283" y="221"/>
                  <a:pt x="285" y="223"/>
                  <a:pt x="286" y="225"/>
                </a:cubicBezTo>
                <a:cubicBezTo>
                  <a:pt x="291" y="229"/>
                  <a:pt x="293" y="232"/>
                  <a:pt x="294" y="233"/>
                </a:cubicBezTo>
                <a:cubicBezTo>
                  <a:pt x="294" y="234"/>
                  <a:pt x="292" y="238"/>
                  <a:pt x="291" y="238"/>
                </a:cubicBezTo>
                <a:cubicBezTo>
                  <a:pt x="290" y="238"/>
                  <a:pt x="286" y="237"/>
                  <a:pt x="280" y="235"/>
                </a:cubicBezTo>
                <a:cubicBezTo>
                  <a:pt x="278" y="235"/>
                  <a:pt x="276" y="234"/>
                  <a:pt x="274" y="233"/>
                </a:cubicBezTo>
                <a:cubicBezTo>
                  <a:pt x="269" y="232"/>
                  <a:pt x="268" y="231"/>
                  <a:pt x="267" y="232"/>
                </a:cubicBezTo>
                <a:cubicBezTo>
                  <a:pt x="266" y="232"/>
                  <a:pt x="265" y="233"/>
                  <a:pt x="263" y="236"/>
                </a:cubicBezTo>
                <a:cubicBezTo>
                  <a:pt x="263" y="236"/>
                  <a:pt x="263" y="236"/>
                  <a:pt x="263" y="236"/>
                </a:cubicBezTo>
                <a:cubicBezTo>
                  <a:pt x="263" y="236"/>
                  <a:pt x="263" y="236"/>
                  <a:pt x="263" y="236"/>
                </a:cubicBezTo>
                <a:cubicBezTo>
                  <a:pt x="260" y="239"/>
                  <a:pt x="260" y="241"/>
                  <a:pt x="260" y="241"/>
                </a:cubicBezTo>
                <a:cubicBezTo>
                  <a:pt x="260" y="241"/>
                  <a:pt x="260" y="241"/>
                  <a:pt x="260" y="241"/>
                </a:cubicBezTo>
                <a:cubicBezTo>
                  <a:pt x="260" y="242"/>
                  <a:pt x="261" y="243"/>
                  <a:pt x="263" y="247"/>
                </a:cubicBezTo>
                <a:cubicBezTo>
                  <a:pt x="265" y="249"/>
                  <a:pt x="266" y="251"/>
                  <a:pt x="267" y="253"/>
                </a:cubicBezTo>
                <a:cubicBezTo>
                  <a:pt x="270" y="258"/>
                  <a:pt x="272" y="262"/>
                  <a:pt x="273" y="263"/>
                </a:cubicBezTo>
                <a:cubicBezTo>
                  <a:pt x="272" y="264"/>
                  <a:pt x="270" y="267"/>
                  <a:pt x="269" y="267"/>
                </a:cubicBezTo>
                <a:cubicBezTo>
                  <a:pt x="268" y="267"/>
                  <a:pt x="264" y="265"/>
                  <a:pt x="259" y="262"/>
                </a:cubicBezTo>
                <a:cubicBezTo>
                  <a:pt x="257" y="260"/>
                  <a:pt x="255" y="259"/>
                  <a:pt x="253" y="258"/>
                </a:cubicBezTo>
                <a:cubicBezTo>
                  <a:pt x="249" y="255"/>
                  <a:pt x="248" y="255"/>
                  <a:pt x="247" y="255"/>
                </a:cubicBezTo>
                <a:cubicBezTo>
                  <a:pt x="246" y="255"/>
                  <a:pt x="245" y="256"/>
                  <a:pt x="242" y="258"/>
                </a:cubicBezTo>
                <a:cubicBezTo>
                  <a:pt x="241" y="258"/>
                  <a:pt x="241" y="258"/>
                  <a:pt x="241" y="258"/>
                </a:cubicBezTo>
                <a:cubicBezTo>
                  <a:pt x="241" y="259"/>
                  <a:pt x="241" y="259"/>
                  <a:pt x="241" y="259"/>
                </a:cubicBezTo>
                <a:cubicBezTo>
                  <a:pt x="239" y="261"/>
                  <a:pt x="238" y="262"/>
                  <a:pt x="238" y="263"/>
                </a:cubicBezTo>
                <a:cubicBezTo>
                  <a:pt x="238" y="263"/>
                  <a:pt x="238" y="263"/>
                  <a:pt x="238" y="263"/>
                </a:cubicBezTo>
                <a:cubicBezTo>
                  <a:pt x="238" y="263"/>
                  <a:pt x="238" y="263"/>
                  <a:pt x="238" y="263"/>
                </a:cubicBezTo>
                <a:cubicBezTo>
                  <a:pt x="238" y="264"/>
                  <a:pt x="238" y="265"/>
                  <a:pt x="240" y="269"/>
                </a:cubicBezTo>
                <a:cubicBezTo>
                  <a:pt x="241" y="271"/>
                  <a:pt x="241" y="273"/>
                  <a:pt x="242" y="275"/>
                </a:cubicBezTo>
                <a:cubicBezTo>
                  <a:pt x="244" y="281"/>
                  <a:pt x="245" y="285"/>
                  <a:pt x="245" y="287"/>
                </a:cubicBezTo>
                <a:cubicBezTo>
                  <a:pt x="245" y="288"/>
                  <a:pt x="242" y="290"/>
                  <a:pt x="240" y="290"/>
                </a:cubicBezTo>
                <a:cubicBezTo>
                  <a:pt x="239" y="289"/>
                  <a:pt x="236" y="287"/>
                  <a:pt x="232" y="282"/>
                </a:cubicBezTo>
                <a:cubicBezTo>
                  <a:pt x="230" y="281"/>
                  <a:pt x="229" y="279"/>
                  <a:pt x="227" y="278"/>
                </a:cubicBezTo>
                <a:cubicBezTo>
                  <a:pt x="223" y="274"/>
                  <a:pt x="223" y="273"/>
                  <a:pt x="222" y="273"/>
                </a:cubicBezTo>
                <a:cubicBezTo>
                  <a:pt x="221" y="273"/>
                  <a:pt x="220" y="273"/>
                  <a:pt x="217" y="275"/>
                </a:cubicBezTo>
                <a:cubicBezTo>
                  <a:pt x="215" y="275"/>
                  <a:pt x="215" y="275"/>
                  <a:pt x="215" y="275"/>
                </a:cubicBezTo>
                <a:cubicBezTo>
                  <a:pt x="215" y="276"/>
                  <a:pt x="215" y="276"/>
                  <a:pt x="215" y="276"/>
                </a:cubicBezTo>
                <a:cubicBezTo>
                  <a:pt x="213" y="277"/>
                  <a:pt x="212" y="278"/>
                  <a:pt x="211" y="279"/>
                </a:cubicBezTo>
                <a:cubicBezTo>
                  <a:pt x="211" y="279"/>
                  <a:pt x="211" y="279"/>
                  <a:pt x="211" y="280"/>
                </a:cubicBezTo>
                <a:cubicBezTo>
                  <a:pt x="211" y="281"/>
                  <a:pt x="211" y="283"/>
                  <a:pt x="212" y="285"/>
                </a:cubicBezTo>
                <a:cubicBezTo>
                  <a:pt x="212" y="287"/>
                  <a:pt x="212" y="289"/>
                  <a:pt x="212" y="292"/>
                </a:cubicBezTo>
                <a:cubicBezTo>
                  <a:pt x="213" y="296"/>
                  <a:pt x="213" y="299"/>
                  <a:pt x="213" y="302"/>
                </a:cubicBezTo>
                <a:cubicBezTo>
                  <a:pt x="213" y="303"/>
                  <a:pt x="213" y="303"/>
                  <a:pt x="213" y="303"/>
                </a:cubicBezTo>
                <a:cubicBezTo>
                  <a:pt x="212" y="304"/>
                  <a:pt x="209" y="306"/>
                  <a:pt x="208" y="305"/>
                </a:cubicBezTo>
                <a:cubicBezTo>
                  <a:pt x="207" y="305"/>
                  <a:pt x="204" y="302"/>
                  <a:pt x="201" y="296"/>
                </a:cubicBezTo>
                <a:cubicBezTo>
                  <a:pt x="200" y="294"/>
                  <a:pt x="199" y="292"/>
                  <a:pt x="198" y="291"/>
                </a:cubicBezTo>
                <a:cubicBezTo>
                  <a:pt x="195" y="286"/>
                  <a:pt x="194" y="285"/>
                  <a:pt x="193" y="285"/>
                </a:cubicBezTo>
                <a:cubicBezTo>
                  <a:pt x="193" y="285"/>
                  <a:pt x="191" y="285"/>
                  <a:pt x="188" y="286"/>
                </a:cubicBezTo>
                <a:cubicBezTo>
                  <a:pt x="186" y="285"/>
                  <a:pt x="186" y="285"/>
                  <a:pt x="186" y="285"/>
                </a:cubicBezTo>
                <a:cubicBezTo>
                  <a:pt x="186" y="286"/>
                  <a:pt x="186" y="286"/>
                  <a:pt x="186" y="286"/>
                </a:cubicBezTo>
                <a:cubicBezTo>
                  <a:pt x="184" y="286"/>
                  <a:pt x="182" y="287"/>
                  <a:pt x="182" y="288"/>
                </a:cubicBezTo>
                <a:cubicBezTo>
                  <a:pt x="181" y="289"/>
                  <a:pt x="181" y="289"/>
                  <a:pt x="181" y="294"/>
                </a:cubicBezTo>
                <a:cubicBezTo>
                  <a:pt x="180" y="296"/>
                  <a:pt x="180" y="299"/>
                  <a:pt x="180" y="301"/>
                </a:cubicBezTo>
                <a:cubicBezTo>
                  <a:pt x="179" y="307"/>
                  <a:pt x="178" y="311"/>
                  <a:pt x="178" y="312"/>
                </a:cubicBezTo>
                <a:cubicBezTo>
                  <a:pt x="177" y="313"/>
                  <a:pt x="173" y="314"/>
                  <a:pt x="172" y="313"/>
                </a:cubicBezTo>
                <a:cubicBezTo>
                  <a:pt x="171" y="312"/>
                  <a:pt x="170" y="309"/>
                  <a:pt x="168" y="302"/>
                </a:cubicBezTo>
                <a:cubicBezTo>
                  <a:pt x="167" y="300"/>
                  <a:pt x="166" y="298"/>
                  <a:pt x="166" y="297"/>
                </a:cubicBezTo>
                <a:cubicBezTo>
                  <a:pt x="164" y="291"/>
                  <a:pt x="164" y="291"/>
                  <a:pt x="163" y="290"/>
                </a:cubicBezTo>
                <a:cubicBezTo>
                  <a:pt x="162" y="290"/>
                  <a:pt x="161" y="289"/>
                  <a:pt x="158" y="289"/>
                </a:cubicBezTo>
                <a:cubicBezTo>
                  <a:pt x="157" y="289"/>
                  <a:pt x="157" y="289"/>
                  <a:pt x="157" y="289"/>
                </a:cubicBezTo>
                <a:cubicBezTo>
                  <a:pt x="156" y="289"/>
                  <a:pt x="156" y="289"/>
                  <a:pt x="156" y="289"/>
                </a:cubicBezTo>
                <a:cubicBezTo>
                  <a:pt x="153" y="289"/>
                  <a:pt x="152" y="290"/>
                  <a:pt x="151" y="290"/>
                </a:cubicBezTo>
                <a:cubicBezTo>
                  <a:pt x="150" y="291"/>
                  <a:pt x="150" y="292"/>
                  <a:pt x="148" y="296"/>
                </a:cubicBezTo>
                <a:cubicBezTo>
                  <a:pt x="148" y="298"/>
                  <a:pt x="147" y="300"/>
                  <a:pt x="146" y="302"/>
                </a:cubicBezTo>
                <a:cubicBezTo>
                  <a:pt x="144" y="308"/>
                  <a:pt x="142" y="312"/>
                  <a:pt x="141" y="313"/>
                </a:cubicBezTo>
                <a:cubicBezTo>
                  <a:pt x="140" y="313"/>
                  <a:pt x="136" y="313"/>
                  <a:pt x="136" y="312"/>
                </a:cubicBezTo>
                <a:cubicBezTo>
                  <a:pt x="135" y="311"/>
                  <a:pt x="134" y="307"/>
                  <a:pt x="134" y="301"/>
                </a:cubicBezTo>
                <a:cubicBezTo>
                  <a:pt x="133" y="299"/>
                  <a:pt x="133" y="297"/>
                  <a:pt x="133" y="295"/>
                </a:cubicBezTo>
                <a:cubicBezTo>
                  <a:pt x="133" y="289"/>
                  <a:pt x="132" y="289"/>
                  <a:pt x="132" y="288"/>
                </a:cubicBezTo>
                <a:cubicBezTo>
                  <a:pt x="131" y="287"/>
                  <a:pt x="130" y="286"/>
                  <a:pt x="127" y="286"/>
                </a:cubicBezTo>
                <a:cubicBezTo>
                  <a:pt x="126" y="285"/>
                  <a:pt x="126" y="285"/>
                  <a:pt x="126" y="285"/>
                </a:cubicBezTo>
                <a:cubicBezTo>
                  <a:pt x="126" y="286"/>
                  <a:pt x="126" y="286"/>
                  <a:pt x="126" y="286"/>
                </a:cubicBezTo>
                <a:cubicBezTo>
                  <a:pt x="122" y="284"/>
                  <a:pt x="121" y="285"/>
                  <a:pt x="120" y="285"/>
                </a:cubicBezTo>
                <a:cubicBezTo>
                  <a:pt x="120" y="286"/>
                  <a:pt x="119" y="286"/>
                  <a:pt x="117" y="290"/>
                </a:cubicBezTo>
                <a:cubicBezTo>
                  <a:pt x="115" y="292"/>
                  <a:pt x="114" y="294"/>
                  <a:pt x="113" y="296"/>
                </a:cubicBezTo>
                <a:cubicBezTo>
                  <a:pt x="109" y="301"/>
                  <a:pt x="107" y="304"/>
                  <a:pt x="106" y="305"/>
                </a:cubicBezTo>
                <a:cubicBezTo>
                  <a:pt x="104" y="305"/>
                  <a:pt x="101" y="304"/>
                  <a:pt x="100" y="303"/>
                </a:cubicBezTo>
                <a:cubicBezTo>
                  <a:pt x="100" y="303"/>
                  <a:pt x="100" y="303"/>
                  <a:pt x="100" y="302"/>
                </a:cubicBezTo>
                <a:cubicBezTo>
                  <a:pt x="100" y="302"/>
                  <a:pt x="100" y="302"/>
                  <a:pt x="100" y="302"/>
                </a:cubicBezTo>
                <a:cubicBezTo>
                  <a:pt x="100" y="300"/>
                  <a:pt x="101" y="296"/>
                  <a:pt x="101" y="292"/>
                </a:cubicBezTo>
                <a:cubicBezTo>
                  <a:pt x="101" y="290"/>
                  <a:pt x="102" y="288"/>
                  <a:pt x="102" y="286"/>
                </a:cubicBezTo>
                <a:cubicBezTo>
                  <a:pt x="102" y="283"/>
                  <a:pt x="103" y="281"/>
                  <a:pt x="103" y="280"/>
                </a:cubicBezTo>
                <a:cubicBezTo>
                  <a:pt x="103" y="279"/>
                  <a:pt x="103" y="279"/>
                  <a:pt x="102" y="279"/>
                </a:cubicBezTo>
                <a:cubicBezTo>
                  <a:pt x="102" y="278"/>
                  <a:pt x="101" y="277"/>
                  <a:pt x="98" y="276"/>
                </a:cubicBezTo>
                <a:cubicBezTo>
                  <a:pt x="97" y="274"/>
                  <a:pt x="97" y="274"/>
                  <a:pt x="97" y="274"/>
                </a:cubicBezTo>
                <a:cubicBezTo>
                  <a:pt x="96" y="275"/>
                  <a:pt x="96" y="275"/>
                  <a:pt x="96" y="275"/>
                </a:cubicBezTo>
                <a:cubicBezTo>
                  <a:pt x="94" y="273"/>
                  <a:pt x="93" y="273"/>
                  <a:pt x="92" y="273"/>
                </a:cubicBezTo>
                <a:cubicBezTo>
                  <a:pt x="91" y="274"/>
                  <a:pt x="90" y="274"/>
                  <a:pt x="87" y="277"/>
                </a:cubicBezTo>
                <a:cubicBezTo>
                  <a:pt x="85" y="279"/>
                  <a:pt x="84" y="280"/>
                  <a:pt x="82" y="282"/>
                </a:cubicBezTo>
                <a:cubicBezTo>
                  <a:pt x="77" y="286"/>
                  <a:pt x="74" y="289"/>
                  <a:pt x="73" y="289"/>
                </a:cubicBezTo>
                <a:cubicBezTo>
                  <a:pt x="72" y="289"/>
                  <a:pt x="69" y="287"/>
                  <a:pt x="68" y="286"/>
                </a:cubicBezTo>
                <a:cubicBezTo>
                  <a:pt x="68" y="285"/>
                  <a:pt x="69" y="281"/>
                  <a:pt x="72" y="275"/>
                </a:cubicBezTo>
                <a:cubicBezTo>
                  <a:pt x="72" y="273"/>
                  <a:pt x="73" y="271"/>
                  <a:pt x="74" y="270"/>
                </a:cubicBezTo>
                <a:cubicBezTo>
                  <a:pt x="75" y="265"/>
                  <a:pt x="76" y="264"/>
                  <a:pt x="76" y="263"/>
                </a:cubicBezTo>
                <a:cubicBezTo>
                  <a:pt x="76" y="263"/>
                  <a:pt x="76" y="263"/>
                  <a:pt x="76" y="263"/>
                </a:cubicBezTo>
                <a:cubicBezTo>
                  <a:pt x="76" y="263"/>
                  <a:pt x="76" y="263"/>
                  <a:pt x="76" y="263"/>
                </a:cubicBezTo>
                <a:cubicBezTo>
                  <a:pt x="76" y="262"/>
                  <a:pt x="75" y="261"/>
                  <a:pt x="72" y="259"/>
                </a:cubicBezTo>
                <a:cubicBezTo>
                  <a:pt x="72" y="258"/>
                  <a:pt x="72" y="258"/>
                  <a:pt x="72" y="258"/>
                </a:cubicBezTo>
                <a:cubicBezTo>
                  <a:pt x="71" y="258"/>
                  <a:pt x="71" y="258"/>
                  <a:pt x="71" y="258"/>
                </a:cubicBezTo>
                <a:cubicBezTo>
                  <a:pt x="69" y="255"/>
                  <a:pt x="68" y="255"/>
                  <a:pt x="67" y="255"/>
                </a:cubicBezTo>
                <a:cubicBezTo>
                  <a:pt x="66" y="255"/>
                  <a:pt x="65" y="256"/>
                  <a:pt x="61" y="258"/>
                </a:cubicBezTo>
                <a:cubicBezTo>
                  <a:pt x="59" y="259"/>
                  <a:pt x="57" y="260"/>
                  <a:pt x="55" y="261"/>
                </a:cubicBezTo>
                <a:cubicBezTo>
                  <a:pt x="50" y="264"/>
                  <a:pt x="46" y="266"/>
                  <a:pt x="45" y="266"/>
                </a:cubicBezTo>
                <a:cubicBezTo>
                  <a:pt x="43" y="266"/>
                  <a:pt x="41" y="263"/>
                  <a:pt x="41" y="262"/>
                </a:cubicBezTo>
                <a:cubicBezTo>
                  <a:pt x="41" y="261"/>
                  <a:pt x="43" y="258"/>
                  <a:pt x="47" y="252"/>
                </a:cubicBezTo>
                <a:cubicBezTo>
                  <a:pt x="48" y="251"/>
                  <a:pt x="49" y="249"/>
                  <a:pt x="50" y="247"/>
                </a:cubicBezTo>
                <a:cubicBezTo>
                  <a:pt x="53" y="243"/>
                  <a:pt x="54" y="242"/>
                  <a:pt x="54" y="241"/>
                </a:cubicBezTo>
                <a:cubicBezTo>
                  <a:pt x="54" y="240"/>
                  <a:pt x="53" y="239"/>
                  <a:pt x="51" y="236"/>
                </a:cubicBezTo>
                <a:cubicBezTo>
                  <a:pt x="51" y="235"/>
                  <a:pt x="51" y="235"/>
                  <a:pt x="51" y="235"/>
                </a:cubicBezTo>
                <a:cubicBezTo>
                  <a:pt x="50" y="235"/>
                  <a:pt x="50" y="235"/>
                  <a:pt x="50" y="235"/>
                </a:cubicBezTo>
                <a:cubicBezTo>
                  <a:pt x="48" y="232"/>
                  <a:pt x="47" y="232"/>
                  <a:pt x="46" y="232"/>
                </a:cubicBezTo>
                <a:cubicBezTo>
                  <a:pt x="46" y="232"/>
                  <a:pt x="45" y="232"/>
                  <a:pt x="40" y="233"/>
                </a:cubicBezTo>
                <a:cubicBezTo>
                  <a:pt x="38" y="234"/>
                  <a:pt x="36" y="234"/>
                  <a:pt x="34" y="235"/>
                </a:cubicBezTo>
                <a:cubicBezTo>
                  <a:pt x="28" y="237"/>
                  <a:pt x="24" y="238"/>
                  <a:pt x="22" y="238"/>
                </a:cubicBezTo>
                <a:cubicBezTo>
                  <a:pt x="21" y="237"/>
                  <a:pt x="20" y="234"/>
                  <a:pt x="19" y="233"/>
                </a:cubicBezTo>
                <a:cubicBezTo>
                  <a:pt x="20" y="232"/>
                  <a:pt x="23" y="229"/>
                  <a:pt x="28" y="224"/>
                </a:cubicBezTo>
                <a:cubicBezTo>
                  <a:pt x="29" y="223"/>
                  <a:pt x="31" y="221"/>
                  <a:pt x="32" y="220"/>
                </a:cubicBezTo>
                <a:cubicBezTo>
                  <a:pt x="36" y="216"/>
                  <a:pt x="37" y="216"/>
                  <a:pt x="37" y="215"/>
                </a:cubicBezTo>
                <a:cubicBezTo>
                  <a:pt x="37" y="215"/>
                  <a:pt x="37" y="215"/>
                  <a:pt x="37" y="214"/>
                </a:cubicBezTo>
                <a:cubicBezTo>
                  <a:pt x="37" y="213"/>
                  <a:pt x="37" y="212"/>
                  <a:pt x="36" y="210"/>
                </a:cubicBezTo>
                <a:cubicBezTo>
                  <a:pt x="36" y="208"/>
                  <a:pt x="36" y="208"/>
                  <a:pt x="36" y="208"/>
                </a:cubicBezTo>
                <a:cubicBezTo>
                  <a:pt x="35" y="208"/>
                  <a:pt x="35" y="208"/>
                  <a:pt x="35" y="208"/>
                </a:cubicBezTo>
                <a:cubicBezTo>
                  <a:pt x="34" y="205"/>
                  <a:pt x="33" y="205"/>
                  <a:pt x="32" y="204"/>
                </a:cubicBezTo>
                <a:cubicBezTo>
                  <a:pt x="31" y="204"/>
                  <a:pt x="31" y="204"/>
                  <a:pt x="26" y="204"/>
                </a:cubicBezTo>
                <a:cubicBezTo>
                  <a:pt x="24" y="204"/>
                  <a:pt x="21" y="205"/>
                  <a:pt x="19" y="205"/>
                </a:cubicBezTo>
                <a:cubicBezTo>
                  <a:pt x="13" y="205"/>
                  <a:pt x="9" y="205"/>
                  <a:pt x="7" y="204"/>
                </a:cubicBezTo>
                <a:cubicBezTo>
                  <a:pt x="7" y="204"/>
                  <a:pt x="6" y="201"/>
                  <a:pt x="6" y="199"/>
                </a:cubicBezTo>
                <a:cubicBezTo>
                  <a:pt x="6" y="199"/>
                  <a:pt x="6" y="199"/>
                  <a:pt x="6" y="199"/>
                </a:cubicBezTo>
                <a:cubicBezTo>
                  <a:pt x="6" y="198"/>
                  <a:pt x="10" y="196"/>
                  <a:pt x="15" y="193"/>
                </a:cubicBezTo>
                <a:cubicBezTo>
                  <a:pt x="17" y="192"/>
                  <a:pt x="19" y="191"/>
                  <a:pt x="21" y="190"/>
                </a:cubicBezTo>
                <a:cubicBezTo>
                  <a:pt x="26" y="187"/>
                  <a:pt x="26" y="187"/>
                  <a:pt x="27" y="186"/>
                </a:cubicBezTo>
                <a:cubicBezTo>
                  <a:pt x="27" y="185"/>
                  <a:pt x="27" y="185"/>
                  <a:pt x="27" y="184"/>
                </a:cubicBezTo>
                <a:cubicBezTo>
                  <a:pt x="27" y="183"/>
                  <a:pt x="27" y="181"/>
                  <a:pt x="27" y="181"/>
                </a:cubicBezTo>
                <a:cubicBezTo>
                  <a:pt x="27" y="179"/>
                  <a:pt x="27" y="179"/>
                  <a:pt x="27" y="179"/>
                </a:cubicBezTo>
                <a:cubicBezTo>
                  <a:pt x="26" y="179"/>
                  <a:pt x="26" y="179"/>
                  <a:pt x="26" y="179"/>
                </a:cubicBezTo>
                <a:cubicBezTo>
                  <a:pt x="26" y="176"/>
                  <a:pt x="25" y="175"/>
                  <a:pt x="25" y="174"/>
                </a:cubicBezTo>
                <a:cubicBezTo>
                  <a:pt x="24" y="174"/>
                  <a:pt x="23" y="174"/>
                  <a:pt x="18" y="173"/>
                </a:cubicBezTo>
                <a:cubicBezTo>
                  <a:pt x="16" y="172"/>
                  <a:pt x="14" y="172"/>
                  <a:pt x="12" y="172"/>
                </a:cubicBezTo>
                <a:cubicBezTo>
                  <a:pt x="6" y="170"/>
                  <a:pt x="2" y="169"/>
                  <a:pt x="1" y="169"/>
                </a:cubicBezTo>
                <a:cubicBezTo>
                  <a:pt x="0" y="168"/>
                  <a:pt x="0" y="167"/>
                  <a:pt x="0" y="165"/>
                </a:cubicBezTo>
                <a:close/>
                <a:moveTo>
                  <a:pt x="252" y="156"/>
                </a:moveTo>
                <a:cubicBezTo>
                  <a:pt x="252" y="104"/>
                  <a:pt x="209" y="62"/>
                  <a:pt x="157" y="62"/>
                </a:cubicBezTo>
                <a:cubicBezTo>
                  <a:pt x="105" y="62"/>
                  <a:pt x="62" y="104"/>
                  <a:pt x="62" y="156"/>
                </a:cubicBezTo>
                <a:cubicBezTo>
                  <a:pt x="62" y="209"/>
                  <a:pt x="105" y="251"/>
                  <a:pt x="157" y="251"/>
                </a:cubicBezTo>
                <a:cubicBezTo>
                  <a:pt x="209" y="251"/>
                  <a:pt x="252" y="209"/>
                  <a:pt x="252" y="156"/>
                </a:cubicBezTo>
                <a:close/>
              </a:path>
            </a:pathLst>
          </a:custGeom>
          <a:solidFill>
            <a:srgbClr val="F04077"/>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23563" name="Freeform 6"/>
          <p:cNvSpPr>
            <a:spLocks noEditPoints="1"/>
          </p:cNvSpPr>
          <p:nvPr/>
        </p:nvSpPr>
        <p:spPr bwMode="auto">
          <a:xfrm>
            <a:off x="4868529" y="1884446"/>
            <a:ext cx="1887537" cy="1878013"/>
          </a:xfrm>
          <a:custGeom>
            <a:avLst/>
            <a:gdLst>
              <a:gd name="T0" fmla="*/ 2147483647 w 383"/>
              <a:gd name="T1" fmla="*/ 2147483647 h 382"/>
              <a:gd name="T2" fmla="*/ 2147483647 w 383"/>
              <a:gd name="T3" fmla="*/ 2147483647 h 382"/>
              <a:gd name="T4" fmla="*/ 2147483647 w 383"/>
              <a:gd name="T5" fmla="*/ 2147483647 h 382"/>
              <a:gd name="T6" fmla="*/ 2147483647 w 383"/>
              <a:gd name="T7" fmla="*/ 2147483647 h 382"/>
              <a:gd name="T8" fmla="*/ 2147483647 w 383"/>
              <a:gd name="T9" fmla="*/ 2147483647 h 382"/>
              <a:gd name="T10" fmla="*/ 2147483647 w 383"/>
              <a:gd name="T11" fmla="*/ 2147483647 h 382"/>
              <a:gd name="T12" fmla="*/ 2147483647 w 383"/>
              <a:gd name="T13" fmla="*/ 2147483647 h 382"/>
              <a:gd name="T14" fmla="*/ 2147483647 w 383"/>
              <a:gd name="T15" fmla="*/ 2147483647 h 382"/>
              <a:gd name="T16" fmla="*/ 2147483647 w 383"/>
              <a:gd name="T17" fmla="*/ 2147483647 h 382"/>
              <a:gd name="T18" fmla="*/ 2147483647 w 383"/>
              <a:gd name="T19" fmla="*/ 2147483647 h 382"/>
              <a:gd name="T20" fmla="*/ 2147483647 w 383"/>
              <a:gd name="T21" fmla="*/ 2147483647 h 382"/>
              <a:gd name="T22" fmla="*/ 2147483647 w 383"/>
              <a:gd name="T23" fmla="*/ 2147483647 h 382"/>
              <a:gd name="T24" fmla="*/ 2147483647 w 383"/>
              <a:gd name="T25" fmla="*/ 2147483647 h 382"/>
              <a:gd name="T26" fmla="*/ 2147483647 w 383"/>
              <a:gd name="T27" fmla="*/ 2147483647 h 382"/>
              <a:gd name="T28" fmla="*/ 2147483647 w 383"/>
              <a:gd name="T29" fmla="*/ 2147483647 h 382"/>
              <a:gd name="T30" fmla="*/ 2147483647 w 383"/>
              <a:gd name="T31" fmla="*/ 2147483647 h 382"/>
              <a:gd name="T32" fmla="*/ 2147483647 w 383"/>
              <a:gd name="T33" fmla="*/ 2147483647 h 382"/>
              <a:gd name="T34" fmla="*/ 2147483647 w 383"/>
              <a:gd name="T35" fmla="*/ 2147483647 h 382"/>
              <a:gd name="T36" fmla="*/ 2147483647 w 383"/>
              <a:gd name="T37" fmla="*/ 2147483647 h 382"/>
              <a:gd name="T38" fmla="*/ 2147483647 w 383"/>
              <a:gd name="T39" fmla="*/ 2147483647 h 382"/>
              <a:gd name="T40" fmla="*/ 2147483647 w 383"/>
              <a:gd name="T41" fmla="*/ 2147483647 h 382"/>
              <a:gd name="T42" fmla="*/ 2147483647 w 383"/>
              <a:gd name="T43" fmla="*/ 2147483647 h 382"/>
              <a:gd name="T44" fmla="*/ 2147483647 w 383"/>
              <a:gd name="T45" fmla="*/ 2147483647 h 382"/>
              <a:gd name="T46" fmla="*/ 2147483647 w 383"/>
              <a:gd name="T47" fmla="*/ 2147483647 h 382"/>
              <a:gd name="T48" fmla="*/ 2147483647 w 383"/>
              <a:gd name="T49" fmla="*/ 2147483647 h 382"/>
              <a:gd name="T50" fmla="*/ 2147483647 w 383"/>
              <a:gd name="T51" fmla="*/ 2147483647 h 382"/>
              <a:gd name="T52" fmla="*/ 2147483647 w 383"/>
              <a:gd name="T53" fmla="*/ 2147483647 h 382"/>
              <a:gd name="T54" fmla="*/ 2147483647 w 383"/>
              <a:gd name="T55" fmla="*/ 2147483647 h 382"/>
              <a:gd name="T56" fmla="*/ 2147483647 w 383"/>
              <a:gd name="T57" fmla="*/ 2147483647 h 382"/>
              <a:gd name="T58" fmla="*/ 2147483647 w 383"/>
              <a:gd name="T59" fmla="*/ 2147483647 h 382"/>
              <a:gd name="T60" fmla="*/ 2147483647 w 383"/>
              <a:gd name="T61" fmla="*/ 2147483647 h 382"/>
              <a:gd name="T62" fmla="*/ 2147483647 w 383"/>
              <a:gd name="T63" fmla="*/ 2147483647 h 382"/>
              <a:gd name="T64" fmla="*/ 2147483647 w 383"/>
              <a:gd name="T65" fmla="*/ 2147483647 h 382"/>
              <a:gd name="T66" fmla="*/ 2147483647 w 383"/>
              <a:gd name="T67" fmla="*/ 2147483647 h 382"/>
              <a:gd name="T68" fmla="*/ 2147483647 w 383"/>
              <a:gd name="T69" fmla="*/ 2147483647 h 382"/>
              <a:gd name="T70" fmla="*/ 2147483647 w 383"/>
              <a:gd name="T71" fmla="*/ 2147483647 h 382"/>
              <a:gd name="T72" fmla="*/ 2147483647 w 383"/>
              <a:gd name="T73" fmla="*/ 2147483647 h 382"/>
              <a:gd name="T74" fmla="*/ 2147483647 w 383"/>
              <a:gd name="T75" fmla="*/ 2147483647 h 382"/>
              <a:gd name="T76" fmla="*/ 2147483647 w 383"/>
              <a:gd name="T77" fmla="*/ 2147483647 h 382"/>
              <a:gd name="T78" fmla="*/ 2147483647 w 383"/>
              <a:gd name="T79" fmla="*/ 2147483647 h 382"/>
              <a:gd name="T80" fmla="*/ 2147483647 w 383"/>
              <a:gd name="T81" fmla="*/ 2147483647 h 382"/>
              <a:gd name="T82" fmla="*/ 2147483647 w 383"/>
              <a:gd name="T83" fmla="*/ 2147483647 h 382"/>
              <a:gd name="T84" fmla="*/ 2147483647 w 383"/>
              <a:gd name="T85" fmla="*/ 2147483647 h 382"/>
              <a:gd name="T86" fmla="*/ 2147483647 w 383"/>
              <a:gd name="T87" fmla="*/ 2147483647 h 382"/>
              <a:gd name="T88" fmla="*/ 2147483647 w 383"/>
              <a:gd name="T89" fmla="*/ 2147483647 h 382"/>
              <a:gd name="T90" fmla="*/ 2147483647 w 383"/>
              <a:gd name="T91" fmla="*/ 2147483647 h 382"/>
              <a:gd name="T92" fmla="*/ 2147483647 w 383"/>
              <a:gd name="T93" fmla="*/ 2147483647 h 382"/>
              <a:gd name="T94" fmla="*/ 2147483647 w 383"/>
              <a:gd name="T95" fmla="*/ 2147483647 h 382"/>
              <a:gd name="T96" fmla="*/ 2147483647 w 383"/>
              <a:gd name="T97" fmla="*/ 2147483647 h 382"/>
              <a:gd name="T98" fmla="*/ 2147483647 w 383"/>
              <a:gd name="T99" fmla="*/ 2147483647 h 382"/>
              <a:gd name="T100" fmla="*/ 2147483647 w 383"/>
              <a:gd name="T101" fmla="*/ 2147483647 h 382"/>
              <a:gd name="T102" fmla="*/ 2147483647 w 383"/>
              <a:gd name="T103" fmla="*/ 2147483647 h 382"/>
              <a:gd name="T104" fmla="*/ 2147483647 w 383"/>
              <a:gd name="T105" fmla="*/ 2147483647 h 382"/>
              <a:gd name="T106" fmla="*/ 2147483647 w 383"/>
              <a:gd name="T107" fmla="*/ 2147483647 h 382"/>
              <a:gd name="T108" fmla="*/ 2147483647 w 383"/>
              <a:gd name="T109" fmla="*/ 2147483647 h 382"/>
              <a:gd name="T110" fmla="*/ 2147483647 w 383"/>
              <a:gd name="T111" fmla="*/ 2147483647 h 38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83" h="382">
                <a:moveTo>
                  <a:pt x="0" y="201"/>
                </a:moveTo>
                <a:cubicBezTo>
                  <a:pt x="0" y="200"/>
                  <a:pt x="1" y="199"/>
                  <a:pt x="1" y="199"/>
                </a:cubicBezTo>
                <a:cubicBezTo>
                  <a:pt x="2" y="198"/>
                  <a:pt x="6" y="196"/>
                  <a:pt x="14" y="194"/>
                </a:cubicBezTo>
                <a:cubicBezTo>
                  <a:pt x="16" y="193"/>
                  <a:pt x="19" y="193"/>
                  <a:pt x="21" y="192"/>
                </a:cubicBezTo>
                <a:cubicBezTo>
                  <a:pt x="28" y="190"/>
                  <a:pt x="29" y="190"/>
                  <a:pt x="29" y="189"/>
                </a:cubicBezTo>
                <a:cubicBezTo>
                  <a:pt x="30" y="188"/>
                  <a:pt x="31" y="187"/>
                  <a:pt x="31" y="183"/>
                </a:cubicBezTo>
                <a:cubicBezTo>
                  <a:pt x="31" y="182"/>
                  <a:pt x="31" y="182"/>
                  <a:pt x="31" y="182"/>
                </a:cubicBezTo>
                <a:cubicBezTo>
                  <a:pt x="31" y="182"/>
                  <a:pt x="31" y="182"/>
                  <a:pt x="31" y="182"/>
                </a:cubicBezTo>
                <a:cubicBezTo>
                  <a:pt x="31" y="182"/>
                  <a:pt x="31" y="180"/>
                  <a:pt x="31" y="179"/>
                </a:cubicBezTo>
                <a:cubicBezTo>
                  <a:pt x="31" y="177"/>
                  <a:pt x="31" y="176"/>
                  <a:pt x="30" y="175"/>
                </a:cubicBezTo>
                <a:cubicBezTo>
                  <a:pt x="29" y="174"/>
                  <a:pt x="28" y="174"/>
                  <a:pt x="23" y="171"/>
                </a:cubicBezTo>
                <a:cubicBezTo>
                  <a:pt x="21" y="170"/>
                  <a:pt x="18" y="169"/>
                  <a:pt x="15" y="168"/>
                </a:cubicBezTo>
                <a:cubicBezTo>
                  <a:pt x="8" y="165"/>
                  <a:pt x="4" y="162"/>
                  <a:pt x="3" y="162"/>
                </a:cubicBezTo>
                <a:cubicBezTo>
                  <a:pt x="3" y="161"/>
                  <a:pt x="3" y="161"/>
                  <a:pt x="3" y="160"/>
                </a:cubicBezTo>
                <a:cubicBezTo>
                  <a:pt x="3" y="158"/>
                  <a:pt x="4" y="155"/>
                  <a:pt x="4" y="155"/>
                </a:cubicBezTo>
                <a:cubicBezTo>
                  <a:pt x="5" y="154"/>
                  <a:pt x="10" y="153"/>
                  <a:pt x="18" y="153"/>
                </a:cubicBezTo>
                <a:cubicBezTo>
                  <a:pt x="21" y="153"/>
                  <a:pt x="23" y="153"/>
                  <a:pt x="25" y="153"/>
                </a:cubicBezTo>
                <a:cubicBezTo>
                  <a:pt x="32" y="153"/>
                  <a:pt x="33" y="153"/>
                  <a:pt x="34" y="152"/>
                </a:cubicBezTo>
                <a:cubicBezTo>
                  <a:pt x="35" y="151"/>
                  <a:pt x="36" y="150"/>
                  <a:pt x="37" y="146"/>
                </a:cubicBezTo>
                <a:cubicBezTo>
                  <a:pt x="37" y="146"/>
                  <a:pt x="37" y="146"/>
                  <a:pt x="37" y="146"/>
                </a:cubicBezTo>
                <a:cubicBezTo>
                  <a:pt x="37" y="145"/>
                  <a:pt x="37" y="145"/>
                  <a:pt x="37" y="145"/>
                </a:cubicBezTo>
                <a:cubicBezTo>
                  <a:pt x="38" y="143"/>
                  <a:pt x="38" y="141"/>
                  <a:pt x="38" y="140"/>
                </a:cubicBezTo>
                <a:cubicBezTo>
                  <a:pt x="38" y="139"/>
                  <a:pt x="38" y="139"/>
                  <a:pt x="38" y="138"/>
                </a:cubicBezTo>
                <a:cubicBezTo>
                  <a:pt x="38" y="137"/>
                  <a:pt x="37" y="136"/>
                  <a:pt x="32" y="133"/>
                </a:cubicBezTo>
                <a:cubicBezTo>
                  <a:pt x="30" y="131"/>
                  <a:pt x="28" y="130"/>
                  <a:pt x="26" y="128"/>
                </a:cubicBezTo>
                <a:cubicBezTo>
                  <a:pt x="19" y="123"/>
                  <a:pt x="16" y="120"/>
                  <a:pt x="15" y="119"/>
                </a:cubicBezTo>
                <a:cubicBezTo>
                  <a:pt x="15" y="117"/>
                  <a:pt x="17" y="113"/>
                  <a:pt x="18" y="112"/>
                </a:cubicBezTo>
                <a:cubicBezTo>
                  <a:pt x="19" y="112"/>
                  <a:pt x="24" y="113"/>
                  <a:pt x="32" y="114"/>
                </a:cubicBezTo>
                <a:cubicBezTo>
                  <a:pt x="34" y="115"/>
                  <a:pt x="37" y="115"/>
                  <a:pt x="39" y="116"/>
                </a:cubicBezTo>
                <a:cubicBezTo>
                  <a:pt x="46" y="117"/>
                  <a:pt x="47" y="117"/>
                  <a:pt x="48" y="117"/>
                </a:cubicBezTo>
                <a:cubicBezTo>
                  <a:pt x="48" y="116"/>
                  <a:pt x="49" y="116"/>
                  <a:pt x="52" y="112"/>
                </a:cubicBezTo>
                <a:cubicBezTo>
                  <a:pt x="52" y="111"/>
                  <a:pt x="52" y="111"/>
                  <a:pt x="52" y="111"/>
                </a:cubicBezTo>
                <a:cubicBezTo>
                  <a:pt x="52" y="111"/>
                  <a:pt x="52" y="111"/>
                  <a:pt x="52" y="111"/>
                </a:cubicBezTo>
                <a:cubicBezTo>
                  <a:pt x="55" y="107"/>
                  <a:pt x="55" y="105"/>
                  <a:pt x="55" y="105"/>
                </a:cubicBezTo>
                <a:cubicBezTo>
                  <a:pt x="55" y="105"/>
                  <a:pt x="55" y="104"/>
                  <a:pt x="55" y="104"/>
                </a:cubicBezTo>
                <a:cubicBezTo>
                  <a:pt x="54" y="103"/>
                  <a:pt x="54" y="102"/>
                  <a:pt x="50" y="98"/>
                </a:cubicBezTo>
                <a:cubicBezTo>
                  <a:pt x="48" y="96"/>
                  <a:pt x="46" y="94"/>
                  <a:pt x="45" y="91"/>
                </a:cubicBezTo>
                <a:cubicBezTo>
                  <a:pt x="40" y="85"/>
                  <a:pt x="37" y="81"/>
                  <a:pt x="36" y="80"/>
                </a:cubicBezTo>
                <a:cubicBezTo>
                  <a:pt x="37" y="79"/>
                  <a:pt x="39" y="75"/>
                  <a:pt x="41" y="74"/>
                </a:cubicBezTo>
                <a:cubicBezTo>
                  <a:pt x="42" y="75"/>
                  <a:pt x="47" y="76"/>
                  <a:pt x="54" y="79"/>
                </a:cubicBezTo>
                <a:cubicBezTo>
                  <a:pt x="56" y="80"/>
                  <a:pt x="58" y="81"/>
                  <a:pt x="61" y="82"/>
                </a:cubicBezTo>
                <a:cubicBezTo>
                  <a:pt x="67" y="85"/>
                  <a:pt x="68" y="86"/>
                  <a:pt x="69" y="85"/>
                </a:cubicBezTo>
                <a:cubicBezTo>
                  <a:pt x="70" y="85"/>
                  <a:pt x="72" y="84"/>
                  <a:pt x="74" y="81"/>
                </a:cubicBezTo>
                <a:cubicBezTo>
                  <a:pt x="75" y="81"/>
                  <a:pt x="75" y="81"/>
                  <a:pt x="75" y="81"/>
                </a:cubicBezTo>
                <a:cubicBezTo>
                  <a:pt x="75" y="80"/>
                  <a:pt x="75" y="80"/>
                  <a:pt x="75" y="80"/>
                </a:cubicBezTo>
                <a:cubicBezTo>
                  <a:pt x="77" y="78"/>
                  <a:pt x="78" y="76"/>
                  <a:pt x="78" y="75"/>
                </a:cubicBezTo>
                <a:cubicBezTo>
                  <a:pt x="78" y="74"/>
                  <a:pt x="78" y="73"/>
                  <a:pt x="75" y="68"/>
                </a:cubicBezTo>
                <a:cubicBezTo>
                  <a:pt x="74" y="66"/>
                  <a:pt x="73" y="63"/>
                  <a:pt x="72" y="60"/>
                </a:cubicBezTo>
                <a:cubicBezTo>
                  <a:pt x="68" y="53"/>
                  <a:pt x="67" y="49"/>
                  <a:pt x="66" y="47"/>
                </a:cubicBezTo>
                <a:cubicBezTo>
                  <a:pt x="67" y="46"/>
                  <a:pt x="70" y="43"/>
                  <a:pt x="72" y="43"/>
                </a:cubicBezTo>
                <a:cubicBezTo>
                  <a:pt x="73" y="43"/>
                  <a:pt x="77" y="46"/>
                  <a:pt x="83" y="51"/>
                </a:cubicBezTo>
                <a:cubicBezTo>
                  <a:pt x="85" y="52"/>
                  <a:pt x="87" y="54"/>
                  <a:pt x="89" y="55"/>
                </a:cubicBezTo>
                <a:cubicBezTo>
                  <a:pt x="95" y="59"/>
                  <a:pt x="95" y="60"/>
                  <a:pt x="97" y="60"/>
                </a:cubicBezTo>
                <a:cubicBezTo>
                  <a:pt x="97" y="60"/>
                  <a:pt x="99" y="60"/>
                  <a:pt x="102" y="57"/>
                </a:cubicBezTo>
                <a:cubicBezTo>
                  <a:pt x="104" y="57"/>
                  <a:pt x="104" y="57"/>
                  <a:pt x="104" y="57"/>
                </a:cubicBezTo>
                <a:cubicBezTo>
                  <a:pt x="104" y="56"/>
                  <a:pt x="104" y="56"/>
                  <a:pt x="104" y="56"/>
                </a:cubicBezTo>
                <a:cubicBezTo>
                  <a:pt x="107" y="54"/>
                  <a:pt x="108" y="53"/>
                  <a:pt x="108" y="52"/>
                </a:cubicBezTo>
                <a:cubicBezTo>
                  <a:pt x="108" y="52"/>
                  <a:pt x="108" y="52"/>
                  <a:pt x="108" y="52"/>
                </a:cubicBezTo>
                <a:cubicBezTo>
                  <a:pt x="109" y="51"/>
                  <a:pt x="109" y="51"/>
                  <a:pt x="109" y="51"/>
                </a:cubicBezTo>
                <a:cubicBezTo>
                  <a:pt x="109" y="50"/>
                  <a:pt x="108" y="48"/>
                  <a:pt x="107" y="44"/>
                </a:cubicBezTo>
                <a:cubicBezTo>
                  <a:pt x="106" y="42"/>
                  <a:pt x="106" y="39"/>
                  <a:pt x="105" y="36"/>
                </a:cubicBezTo>
                <a:cubicBezTo>
                  <a:pt x="104" y="30"/>
                  <a:pt x="103" y="24"/>
                  <a:pt x="103" y="22"/>
                </a:cubicBezTo>
                <a:cubicBezTo>
                  <a:pt x="103" y="22"/>
                  <a:pt x="103" y="22"/>
                  <a:pt x="103" y="22"/>
                </a:cubicBezTo>
                <a:cubicBezTo>
                  <a:pt x="104" y="21"/>
                  <a:pt x="108" y="19"/>
                  <a:pt x="109" y="19"/>
                </a:cubicBezTo>
                <a:cubicBezTo>
                  <a:pt x="110" y="20"/>
                  <a:pt x="114" y="23"/>
                  <a:pt x="119" y="29"/>
                </a:cubicBezTo>
                <a:cubicBezTo>
                  <a:pt x="120" y="31"/>
                  <a:pt x="122" y="33"/>
                  <a:pt x="123" y="35"/>
                </a:cubicBezTo>
                <a:cubicBezTo>
                  <a:pt x="128" y="41"/>
                  <a:pt x="128" y="41"/>
                  <a:pt x="129" y="42"/>
                </a:cubicBezTo>
                <a:cubicBezTo>
                  <a:pt x="130" y="42"/>
                  <a:pt x="132" y="42"/>
                  <a:pt x="136" y="40"/>
                </a:cubicBezTo>
                <a:cubicBezTo>
                  <a:pt x="138" y="41"/>
                  <a:pt x="138" y="41"/>
                  <a:pt x="138" y="41"/>
                </a:cubicBezTo>
                <a:cubicBezTo>
                  <a:pt x="138" y="40"/>
                  <a:pt x="138" y="40"/>
                  <a:pt x="138" y="40"/>
                </a:cubicBezTo>
                <a:cubicBezTo>
                  <a:pt x="141" y="39"/>
                  <a:pt x="142" y="38"/>
                  <a:pt x="143" y="36"/>
                </a:cubicBezTo>
                <a:cubicBezTo>
                  <a:pt x="143" y="36"/>
                  <a:pt x="143" y="35"/>
                  <a:pt x="143" y="30"/>
                </a:cubicBezTo>
                <a:cubicBezTo>
                  <a:pt x="143" y="27"/>
                  <a:pt x="143" y="27"/>
                  <a:pt x="143" y="27"/>
                </a:cubicBezTo>
                <a:cubicBezTo>
                  <a:pt x="143" y="25"/>
                  <a:pt x="143" y="23"/>
                  <a:pt x="143" y="20"/>
                </a:cubicBezTo>
                <a:cubicBezTo>
                  <a:pt x="143" y="13"/>
                  <a:pt x="144" y="8"/>
                  <a:pt x="144" y="6"/>
                </a:cubicBezTo>
                <a:cubicBezTo>
                  <a:pt x="146" y="5"/>
                  <a:pt x="150" y="4"/>
                  <a:pt x="151" y="5"/>
                </a:cubicBezTo>
                <a:cubicBezTo>
                  <a:pt x="152" y="6"/>
                  <a:pt x="155" y="10"/>
                  <a:pt x="158" y="17"/>
                </a:cubicBezTo>
                <a:cubicBezTo>
                  <a:pt x="159" y="19"/>
                  <a:pt x="160" y="22"/>
                  <a:pt x="161" y="24"/>
                </a:cubicBezTo>
                <a:cubicBezTo>
                  <a:pt x="164" y="30"/>
                  <a:pt x="165" y="31"/>
                  <a:pt x="166" y="31"/>
                </a:cubicBezTo>
                <a:cubicBezTo>
                  <a:pt x="166" y="32"/>
                  <a:pt x="168" y="32"/>
                  <a:pt x="172" y="31"/>
                </a:cubicBezTo>
                <a:cubicBezTo>
                  <a:pt x="173" y="32"/>
                  <a:pt x="173" y="32"/>
                  <a:pt x="173" y="32"/>
                </a:cubicBezTo>
                <a:cubicBezTo>
                  <a:pt x="173" y="31"/>
                  <a:pt x="173" y="31"/>
                  <a:pt x="173" y="31"/>
                </a:cubicBezTo>
                <a:cubicBezTo>
                  <a:pt x="178" y="31"/>
                  <a:pt x="179" y="30"/>
                  <a:pt x="180" y="30"/>
                </a:cubicBezTo>
                <a:cubicBezTo>
                  <a:pt x="181" y="29"/>
                  <a:pt x="181" y="28"/>
                  <a:pt x="182" y="22"/>
                </a:cubicBezTo>
                <a:cubicBezTo>
                  <a:pt x="183" y="20"/>
                  <a:pt x="183" y="17"/>
                  <a:pt x="184" y="14"/>
                </a:cubicBezTo>
                <a:cubicBezTo>
                  <a:pt x="186" y="7"/>
                  <a:pt x="188" y="2"/>
                  <a:pt x="188" y="1"/>
                </a:cubicBezTo>
                <a:cubicBezTo>
                  <a:pt x="190" y="0"/>
                  <a:pt x="194" y="0"/>
                  <a:pt x="195" y="1"/>
                </a:cubicBezTo>
                <a:cubicBezTo>
                  <a:pt x="196" y="2"/>
                  <a:pt x="198" y="6"/>
                  <a:pt x="199" y="14"/>
                </a:cubicBezTo>
                <a:cubicBezTo>
                  <a:pt x="200" y="17"/>
                  <a:pt x="200" y="19"/>
                  <a:pt x="201" y="21"/>
                </a:cubicBezTo>
                <a:cubicBezTo>
                  <a:pt x="202" y="28"/>
                  <a:pt x="202" y="29"/>
                  <a:pt x="203" y="30"/>
                </a:cubicBezTo>
                <a:cubicBezTo>
                  <a:pt x="204" y="30"/>
                  <a:pt x="205" y="31"/>
                  <a:pt x="209" y="31"/>
                </a:cubicBezTo>
                <a:cubicBezTo>
                  <a:pt x="210" y="32"/>
                  <a:pt x="210" y="32"/>
                  <a:pt x="210" y="32"/>
                </a:cubicBezTo>
                <a:cubicBezTo>
                  <a:pt x="211" y="32"/>
                  <a:pt x="211" y="32"/>
                  <a:pt x="211" y="32"/>
                </a:cubicBezTo>
                <a:cubicBezTo>
                  <a:pt x="215" y="32"/>
                  <a:pt x="217" y="32"/>
                  <a:pt x="218" y="31"/>
                </a:cubicBezTo>
                <a:cubicBezTo>
                  <a:pt x="218" y="31"/>
                  <a:pt x="219" y="30"/>
                  <a:pt x="221" y="24"/>
                </a:cubicBezTo>
                <a:cubicBezTo>
                  <a:pt x="223" y="22"/>
                  <a:pt x="224" y="20"/>
                  <a:pt x="225" y="17"/>
                </a:cubicBezTo>
                <a:cubicBezTo>
                  <a:pt x="229" y="10"/>
                  <a:pt x="232" y="6"/>
                  <a:pt x="232" y="5"/>
                </a:cubicBezTo>
                <a:cubicBezTo>
                  <a:pt x="234" y="5"/>
                  <a:pt x="238" y="6"/>
                  <a:pt x="239" y="7"/>
                </a:cubicBezTo>
                <a:cubicBezTo>
                  <a:pt x="240" y="8"/>
                  <a:pt x="240" y="11"/>
                  <a:pt x="240" y="18"/>
                </a:cubicBezTo>
                <a:cubicBezTo>
                  <a:pt x="240" y="19"/>
                  <a:pt x="240" y="20"/>
                  <a:pt x="240" y="21"/>
                </a:cubicBezTo>
                <a:cubicBezTo>
                  <a:pt x="240" y="23"/>
                  <a:pt x="240" y="26"/>
                  <a:pt x="240" y="28"/>
                </a:cubicBezTo>
                <a:cubicBezTo>
                  <a:pt x="240" y="30"/>
                  <a:pt x="240" y="32"/>
                  <a:pt x="240" y="33"/>
                </a:cubicBezTo>
                <a:cubicBezTo>
                  <a:pt x="240" y="35"/>
                  <a:pt x="240" y="36"/>
                  <a:pt x="240" y="37"/>
                </a:cubicBezTo>
                <a:cubicBezTo>
                  <a:pt x="241" y="38"/>
                  <a:pt x="242" y="39"/>
                  <a:pt x="246" y="40"/>
                </a:cubicBezTo>
                <a:cubicBezTo>
                  <a:pt x="247" y="41"/>
                  <a:pt x="247" y="41"/>
                  <a:pt x="247" y="41"/>
                </a:cubicBezTo>
                <a:cubicBezTo>
                  <a:pt x="248" y="41"/>
                  <a:pt x="248" y="41"/>
                  <a:pt x="248" y="41"/>
                </a:cubicBezTo>
                <a:cubicBezTo>
                  <a:pt x="251" y="42"/>
                  <a:pt x="253" y="42"/>
                  <a:pt x="254" y="41"/>
                </a:cubicBezTo>
                <a:cubicBezTo>
                  <a:pt x="255" y="41"/>
                  <a:pt x="255" y="40"/>
                  <a:pt x="259" y="36"/>
                </a:cubicBezTo>
                <a:cubicBezTo>
                  <a:pt x="261" y="34"/>
                  <a:pt x="263" y="32"/>
                  <a:pt x="265" y="30"/>
                </a:cubicBezTo>
                <a:cubicBezTo>
                  <a:pt x="270" y="24"/>
                  <a:pt x="273" y="20"/>
                  <a:pt x="274" y="19"/>
                </a:cubicBezTo>
                <a:cubicBezTo>
                  <a:pt x="276" y="19"/>
                  <a:pt x="280" y="21"/>
                  <a:pt x="281" y="23"/>
                </a:cubicBezTo>
                <a:cubicBezTo>
                  <a:pt x="281" y="25"/>
                  <a:pt x="280" y="30"/>
                  <a:pt x="278" y="36"/>
                </a:cubicBezTo>
                <a:cubicBezTo>
                  <a:pt x="277" y="39"/>
                  <a:pt x="277" y="41"/>
                  <a:pt x="276" y="44"/>
                </a:cubicBezTo>
                <a:cubicBezTo>
                  <a:pt x="275" y="48"/>
                  <a:pt x="274" y="50"/>
                  <a:pt x="274" y="51"/>
                </a:cubicBezTo>
                <a:cubicBezTo>
                  <a:pt x="274" y="52"/>
                  <a:pt x="274" y="52"/>
                  <a:pt x="274" y="52"/>
                </a:cubicBezTo>
                <a:cubicBezTo>
                  <a:pt x="275" y="52"/>
                  <a:pt x="275" y="52"/>
                  <a:pt x="275" y="52"/>
                </a:cubicBezTo>
                <a:cubicBezTo>
                  <a:pt x="275" y="53"/>
                  <a:pt x="276" y="54"/>
                  <a:pt x="279" y="56"/>
                </a:cubicBezTo>
                <a:cubicBezTo>
                  <a:pt x="280" y="58"/>
                  <a:pt x="280" y="58"/>
                  <a:pt x="280" y="58"/>
                </a:cubicBezTo>
                <a:cubicBezTo>
                  <a:pt x="281" y="58"/>
                  <a:pt x="281" y="58"/>
                  <a:pt x="281" y="58"/>
                </a:cubicBezTo>
                <a:cubicBezTo>
                  <a:pt x="284" y="60"/>
                  <a:pt x="286" y="60"/>
                  <a:pt x="287" y="60"/>
                </a:cubicBezTo>
                <a:cubicBezTo>
                  <a:pt x="288" y="60"/>
                  <a:pt x="289" y="59"/>
                  <a:pt x="293" y="56"/>
                </a:cubicBezTo>
                <a:cubicBezTo>
                  <a:pt x="295" y="54"/>
                  <a:pt x="298" y="52"/>
                  <a:pt x="300" y="51"/>
                </a:cubicBezTo>
                <a:cubicBezTo>
                  <a:pt x="306" y="46"/>
                  <a:pt x="311" y="44"/>
                  <a:pt x="312" y="43"/>
                </a:cubicBezTo>
                <a:cubicBezTo>
                  <a:pt x="313" y="44"/>
                  <a:pt x="317" y="46"/>
                  <a:pt x="317" y="48"/>
                </a:cubicBezTo>
                <a:cubicBezTo>
                  <a:pt x="317" y="49"/>
                  <a:pt x="315" y="53"/>
                  <a:pt x="311" y="61"/>
                </a:cubicBezTo>
                <a:cubicBezTo>
                  <a:pt x="310" y="63"/>
                  <a:pt x="309" y="65"/>
                  <a:pt x="308" y="67"/>
                </a:cubicBezTo>
                <a:cubicBezTo>
                  <a:pt x="305" y="73"/>
                  <a:pt x="304" y="74"/>
                  <a:pt x="304" y="75"/>
                </a:cubicBezTo>
                <a:cubicBezTo>
                  <a:pt x="304" y="75"/>
                  <a:pt x="304" y="75"/>
                  <a:pt x="304" y="75"/>
                </a:cubicBezTo>
                <a:cubicBezTo>
                  <a:pt x="304" y="75"/>
                  <a:pt x="304" y="75"/>
                  <a:pt x="304" y="75"/>
                </a:cubicBezTo>
                <a:cubicBezTo>
                  <a:pt x="305" y="76"/>
                  <a:pt x="306" y="78"/>
                  <a:pt x="308" y="80"/>
                </a:cubicBezTo>
                <a:cubicBezTo>
                  <a:pt x="309" y="83"/>
                  <a:pt x="309" y="83"/>
                  <a:pt x="309" y="83"/>
                </a:cubicBezTo>
                <a:cubicBezTo>
                  <a:pt x="310" y="82"/>
                  <a:pt x="310" y="82"/>
                  <a:pt x="310" y="82"/>
                </a:cubicBezTo>
                <a:cubicBezTo>
                  <a:pt x="312" y="84"/>
                  <a:pt x="313" y="85"/>
                  <a:pt x="315" y="85"/>
                </a:cubicBezTo>
                <a:cubicBezTo>
                  <a:pt x="316" y="86"/>
                  <a:pt x="316" y="85"/>
                  <a:pt x="322" y="83"/>
                </a:cubicBezTo>
                <a:cubicBezTo>
                  <a:pt x="324" y="82"/>
                  <a:pt x="327" y="81"/>
                  <a:pt x="329" y="80"/>
                </a:cubicBezTo>
                <a:cubicBezTo>
                  <a:pt x="337" y="77"/>
                  <a:pt x="341" y="75"/>
                  <a:pt x="343" y="75"/>
                </a:cubicBezTo>
                <a:cubicBezTo>
                  <a:pt x="344" y="76"/>
                  <a:pt x="347" y="79"/>
                  <a:pt x="347" y="81"/>
                </a:cubicBezTo>
                <a:cubicBezTo>
                  <a:pt x="346" y="82"/>
                  <a:pt x="344" y="85"/>
                  <a:pt x="338" y="92"/>
                </a:cubicBezTo>
                <a:cubicBezTo>
                  <a:pt x="337" y="94"/>
                  <a:pt x="335" y="96"/>
                  <a:pt x="334" y="97"/>
                </a:cubicBezTo>
                <a:cubicBezTo>
                  <a:pt x="329" y="102"/>
                  <a:pt x="328" y="103"/>
                  <a:pt x="328" y="104"/>
                </a:cubicBezTo>
                <a:cubicBezTo>
                  <a:pt x="328" y="105"/>
                  <a:pt x="328" y="105"/>
                  <a:pt x="328" y="105"/>
                </a:cubicBezTo>
                <a:cubicBezTo>
                  <a:pt x="328" y="106"/>
                  <a:pt x="329" y="108"/>
                  <a:pt x="331" y="110"/>
                </a:cubicBezTo>
                <a:cubicBezTo>
                  <a:pt x="331" y="113"/>
                  <a:pt x="331" y="113"/>
                  <a:pt x="331" y="113"/>
                </a:cubicBezTo>
                <a:cubicBezTo>
                  <a:pt x="332" y="112"/>
                  <a:pt x="332" y="112"/>
                  <a:pt x="332" y="112"/>
                </a:cubicBezTo>
                <a:cubicBezTo>
                  <a:pt x="333" y="116"/>
                  <a:pt x="335" y="116"/>
                  <a:pt x="336" y="117"/>
                </a:cubicBezTo>
                <a:cubicBezTo>
                  <a:pt x="337" y="117"/>
                  <a:pt x="338" y="117"/>
                  <a:pt x="344" y="116"/>
                </a:cubicBezTo>
                <a:cubicBezTo>
                  <a:pt x="346" y="115"/>
                  <a:pt x="349" y="115"/>
                  <a:pt x="352" y="114"/>
                </a:cubicBezTo>
                <a:cubicBezTo>
                  <a:pt x="359" y="113"/>
                  <a:pt x="364" y="113"/>
                  <a:pt x="366" y="113"/>
                </a:cubicBezTo>
                <a:cubicBezTo>
                  <a:pt x="367" y="114"/>
                  <a:pt x="368" y="118"/>
                  <a:pt x="368" y="119"/>
                </a:cubicBezTo>
                <a:cubicBezTo>
                  <a:pt x="368" y="119"/>
                  <a:pt x="368" y="119"/>
                  <a:pt x="368" y="119"/>
                </a:cubicBezTo>
                <a:cubicBezTo>
                  <a:pt x="368" y="120"/>
                  <a:pt x="364" y="124"/>
                  <a:pt x="357" y="128"/>
                </a:cubicBezTo>
                <a:cubicBezTo>
                  <a:pt x="355" y="130"/>
                  <a:pt x="353" y="131"/>
                  <a:pt x="352" y="133"/>
                </a:cubicBezTo>
                <a:cubicBezTo>
                  <a:pt x="346" y="137"/>
                  <a:pt x="345" y="137"/>
                  <a:pt x="345" y="138"/>
                </a:cubicBezTo>
                <a:cubicBezTo>
                  <a:pt x="345" y="139"/>
                  <a:pt x="345" y="139"/>
                  <a:pt x="345" y="139"/>
                </a:cubicBezTo>
                <a:cubicBezTo>
                  <a:pt x="345" y="141"/>
                  <a:pt x="345" y="142"/>
                  <a:pt x="346" y="144"/>
                </a:cubicBezTo>
                <a:cubicBezTo>
                  <a:pt x="345" y="147"/>
                  <a:pt x="345" y="147"/>
                  <a:pt x="345" y="147"/>
                </a:cubicBezTo>
                <a:cubicBezTo>
                  <a:pt x="346" y="147"/>
                  <a:pt x="346" y="147"/>
                  <a:pt x="346" y="147"/>
                </a:cubicBezTo>
                <a:cubicBezTo>
                  <a:pt x="347" y="150"/>
                  <a:pt x="348" y="151"/>
                  <a:pt x="349" y="152"/>
                </a:cubicBezTo>
                <a:cubicBezTo>
                  <a:pt x="350" y="152"/>
                  <a:pt x="351" y="153"/>
                  <a:pt x="357" y="153"/>
                </a:cubicBezTo>
                <a:cubicBezTo>
                  <a:pt x="359" y="153"/>
                  <a:pt x="362" y="153"/>
                  <a:pt x="365" y="153"/>
                </a:cubicBezTo>
                <a:cubicBezTo>
                  <a:pt x="373" y="154"/>
                  <a:pt x="378" y="155"/>
                  <a:pt x="379" y="155"/>
                </a:cubicBezTo>
                <a:cubicBezTo>
                  <a:pt x="380" y="156"/>
                  <a:pt x="380" y="159"/>
                  <a:pt x="380" y="161"/>
                </a:cubicBezTo>
                <a:cubicBezTo>
                  <a:pt x="380" y="162"/>
                  <a:pt x="380" y="162"/>
                  <a:pt x="380" y="162"/>
                </a:cubicBezTo>
                <a:cubicBezTo>
                  <a:pt x="379" y="163"/>
                  <a:pt x="375" y="165"/>
                  <a:pt x="368" y="168"/>
                </a:cubicBezTo>
                <a:cubicBezTo>
                  <a:pt x="365" y="169"/>
                  <a:pt x="363" y="170"/>
                  <a:pt x="361" y="171"/>
                </a:cubicBezTo>
                <a:cubicBezTo>
                  <a:pt x="354" y="174"/>
                  <a:pt x="354" y="174"/>
                  <a:pt x="353" y="175"/>
                </a:cubicBezTo>
                <a:cubicBezTo>
                  <a:pt x="352" y="176"/>
                  <a:pt x="352" y="177"/>
                  <a:pt x="352" y="178"/>
                </a:cubicBezTo>
                <a:cubicBezTo>
                  <a:pt x="352" y="179"/>
                  <a:pt x="352" y="181"/>
                  <a:pt x="352" y="181"/>
                </a:cubicBezTo>
                <a:cubicBezTo>
                  <a:pt x="351" y="184"/>
                  <a:pt x="351" y="184"/>
                  <a:pt x="351" y="184"/>
                </a:cubicBezTo>
                <a:cubicBezTo>
                  <a:pt x="352" y="184"/>
                  <a:pt x="352" y="184"/>
                  <a:pt x="352" y="184"/>
                </a:cubicBezTo>
                <a:cubicBezTo>
                  <a:pt x="352" y="187"/>
                  <a:pt x="353" y="188"/>
                  <a:pt x="354" y="189"/>
                </a:cubicBezTo>
                <a:cubicBezTo>
                  <a:pt x="355" y="190"/>
                  <a:pt x="356" y="190"/>
                  <a:pt x="361" y="192"/>
                </a:cubicBezTo>
                <a:cubicBezTo>
                  <a:pt x="364" y="193"/>
                  <a:pt x="366" y="194"/>
                  <a:pt x="369" y="194"/>
                </a:cubicBezTo>
                <a:cubicBezTo>
                  <a:pt x="376" y="197"/>
                  <a:pt x="381" y="199"/>
                  <a:pt x="382" y="199"/>
                </a:cubicBezTo>
                <a:cubicBezTo>
                  <a:pt x="382" y="200"/>
                  <a:pt x="383" y="201"/>
                  <a:pt x="383" y="202"/>
                </a:cubicBezTo>
                <a:cubicBezTo>
                  <a:pt x="383" y="204"/>
                  <a:pt x="382" y="206"/>
                  <a:pt x="382" y="207"/>
                </a:cubicBezTo>
                <a:cubicBezTo>
                  <a:pt x="381" y="207"/>
                  <a:pt x="376" y="208"/>
                  <a:pt x="368" y="210"/>
                </a:cubicBezTo>
                <a:cubicBezTo>
                  <a:pt x="366" y="210"/>
                  <a:pt x="363" y="210"/>
                  <a:pt x="361" y="211"/>
                </a:cubicBezTo>
                <a:cubicBezTo>
                  <a:pt x="354" y="212"/>
                  <a:pt x="353" y="212"/>
                  <a:pt x="352" y="213"/>
                </a:cubicBezTo>
                <a:cubicBezTo>
                  <a:pt x="352" y="213"/>
                  <a:pt x="351" y="215"/>
                  <a:pt x="350" y="219"/>
                </a:cubicBezTo>
                <a:cubicBezTo>
                  <a:pt x="350" y="219"/>
                  <a:pt x="350" y="219"/>
                  <a:pt x="350" y="219"/>
                </a:cubicBezTo>
                <a:cubicBezTo>
                  <a:pt x="350" y="220"/>
                  <a:pt x="350" y="220"/>
                  <a:pt x="350" y="220"/>
                </a:cubicBezTo>
                <a:cubicBezTo>
                  <a:pt x="350" y="222"/>
                  <a:pt x="349" y="223"/>
                  <a:pt x="349" y="224"/>
                </a:cubicBezTo>
                <a:cubicBezTo>
                  <a:pt x="349" y="225"/>
                  <a:pt x="350" y="226"/>
                  <a:pt x="350" y="227"/>
                </a:cubicBezTo>
                <a:cubicBezTo>
                  <a:pt x="351" y="228"/>
                  <a:pt x="351" y="228"/>
                  <a:pt x="357" y="231"/>
                </a:cubicBezTo>
                <a:cubicBezTo>
                  <a:pt x="359" y="232"/>
                  <a:pt x="361" y="234"/>
                  <a:pt x="364" y="235"/>
                </a:cubicBezTo>
                <a:cubicBezTo>
                  <a:pt x="370" y="239"/>
                  <a:pt x="374" y="242"/>
                  <a:pt x="375" y="243"/>
                </a:cubicBezTo>
                <a:cubicBezTo>
                  <a:pt x="375" y="243"/>
                  <a:pt x="375" y="243"/>
                  <a:pt x="375" y="244"/>
                </a:cubicBezTo>
                <a:cubicBezTo>
                  <a:pt x="375" y="246"/>
                  <a:pt x="374" y="249"/>
                  <a:pt x="373" y="250"/>
                </a:cubicBezTo>
                <a:cubicBezTo>
                  <a:pt x="372" y="250"/>
                  <a:pt x="367" y="250"/>
                  <a:pt x="359" y="250"/>
                </a:cubicBezTo>
                <a:cubicBezTo>
                  <a:pt x="357" y="250"/>
                  <a:pt x="354" y="249"/>
                  <a:pt x="352" y="249"/>
                </a:cubicBezTo>
                <a:cubicBezTo>
                  <a:pt x="345" y="249"/>
                  <a:pt x="344" y="249"/>
                  <a:pt x="343" y="249"/>
                </a:cubicBezTo>
                <a:cubicBezTo>
                  <a:pt x="342" y="250"/>
                  <a:pt x="341" y="252"/>
                  <a:pt x="340" y="255"/>
                </a:cubicBezTo>
                <a:cubicBezTo>
                  <a:pt x="339" y="255"/>
                  <a:pt x="339" y="255"/>
                  <a:pt x="339" y="255"/>
                </a:cubicBezTo>
                <a:cubicBezTo>
                  <a:pt x="339" y="256"/>
                  <a:pt x="339" y="256"/>
                  <a:pt x="339" y="256"/>
                </a:cubicBezTo>
                <a:cubicBezTo>
                  <a:pt x="338" y="258"/>
                  <a:pt x="337" y="260"/>
                  <a:pt x="337" y="261"/>
                </a:cubicBezTo>
                <a:cubicBezTo>
                  <a:pt x="337" y="262"/>
                  <a:pt x="338" y="262"/>
                  <a:pt x="338" y="262"/>
                </a:cubicBezTo>
                <a:cubicBezTo>
                  <a:pt x="338" y="263"/>
                  <a:pt x="339" y="264"/>
                  <a:pt x="343" y="268"/>
                </a:cubicBezTo>
                <a:cubicBezTo>
                  <a:pt x="345" y="270"/>
                  <a:pt x="347" y="272"/>
                  <a:pt x="349" y="274"/>
                </a:cubicBezTo>
                <a:cubicBezTo>
                  <a:pt x="354" y="279"/>
                  <a:pt x="358" y="283"/>
                  <a:pt x="358" y="284"/>
                </a:cubicBezTo>
                <a:cubicBezTo>
                  <a:pt x="358" y="286"/>
                  <a:pt x="356" y="290"/>
                  <a:pt x="355" y="290"/>
                </a:cubicBezTo>
                <a:cubicBezTo>
                  <a:pt x="354" y="290"/>
                  <a:pt x="349" y="289"/>
                  <a:pt x="341" y="287"/>
                </a:cubicBezTo>
                <a:cubicBezTo>
                  <a:pt x="339" y="286"/>
                  <a:pt x="336" y="285"/>
                  <a:pt x="334" y="285"/>
                </a:cubicBezTo>
                <a:cubicBezTo>
                  <a:pt x="328" y="282"/>
                  <a:pt x="327" y="282"/>
                  <a:pt x="326" y="283"/>
                </a:cubicBezTo>
                <a:cubicBezTo>
                  <a:pt x="325" y="283"/>
                  <a:pt x="324" y="284"/>
                  <a:pt x="321" y="287"/>
                </a:cubicBezTo>
                <a:cubicBezTo>
                  <a:pt x="320" y="287"/>
                  <a:pt x="320" y="287"/>
                  <a:pt x="320" y="287"/>
                </a:cubicBezTo>
                <a:cubicBezTo>
                  <a:pt x="320" y="288"/>
                  <a:pt x="320" y="288"/>
                  <a:pt x="320" y="288"/>
                </a:cubicBezTo>
                <a:cubicBezTo>
                  <a:pt x="317" y="292"/>
                  <a:pt x="317" y="293"/>
                  <a:pt x="317" y="294"/>
                </a:cubicBezTo>
                <a:cubicBezTo>
                  <a:pt x="317" y="294"/>
                  <a:pt x="317" y="294"/>
                  <a:pt x="317" y="294"/>
                </a:cubicBezTo>
                <a:cubicBezTo>
                  <a:pt x="317" y="295"/>
                  <a:pt x="318" y="296"/>
                  <a:pt x="321" y="301"/>
                </a:cubicBezTo>
                <a:cubicBezTo>
                  <a:pt x="323" y="303"/>
                  <a:pt x="324" y="305"/>
                  <a:pt x="326" y="308"/>
                </a:cubicBezTo>
                <a:cubicBezTo>
                  <a:pt x="330" y="314"/>
                  <a:pt x="332" y="319"/>
                  <a:pt x="333" y="320"/>
                </a:cubicBezTo>
                <a:cubicBezTo>
                  <a:pt x="332" y="322"/>
                  <a:pt x="329" y="325"/>
                  <a:pt x="328" y="325"/>
                </a:cubicBezTo>
                <a:cubicBezTo>
                  <a:pt x="326" y="325"/>
                  <a:pt x="322" y="323"/>
                  <a:pt x="315" y="319"/>
                </a:cubicBezTo>
                <a:cubicBezTo>
                  <a:pt x="313" y="318"/>
                  <a:pt x="311" y="316"/>
                  <a:pt x="309" y="315"/>
                </a:cubicBezTo>
                <a:cubicBezTo>
                  <a:pt x="303" y="311"/>
                  <a:pt x="302" y="311"/>
                  <a:pt x="301" y="311"/>
                </a:cubicBezTo>
                <a:cubicBezTo>
                  <a:pt x="300" y="311"/>
                  <a:pt x="299" y="312"/>
                  <a:pt x="296" y="315"/>
                </a:cubicBezTo>
                <a:cubicBezTo>
                  <a:pt x="294" y="315"/>
                  <a:pt x="294" y="315"/>
                  <a:pt x="294" y="315"/>
                </a:cubicBezTo>
                <a:cubicBezTo>
                  <a:pt x="294" y="316"/>
                  <a:pt x="294" y="316"/>
                  <a:pt x="294" y="316"/>
                </a:cubicBezTo>
                <a:cubicBezTo>
                  <a:pt x="291" y="318"/>
                  <a:pt x="290" y="319"/>
                  <a:pt x="290" y="321"/>
                </a:cubicBezTo>
                <a:cubicBezTo>
                  <a:pt x="290" y="321"/>
                  <a:pt x="290" y="321"/>
                  <a:pt x="290" y="321"/>
                </a:cubicBezTo>
                <a:cubicBezTo>
                  <a:pt x="290" y="321"/>
                  <a:pt x="290" y="321"/>
                  <a:pt x="290" y="321"/>
                </a:cubicBezTo>
                <a:cubicBezTo>
                  <a:pt x="290" y="322"/>
                  <a:pt x="291" y="323"/>
                  <a:pt x="292" y="328"/>
                </a:cubicBezTo>
                <a:cubicBezTo>
                  <a:pt x="293" y="330"/>
                  <a:pt x="294" y="333"/>
                  <a:pt x="295" y="336"/>
                </a:cubicBezTo>
                <a:cubicBezTo>
                  <a:pt x="298" y="342"/>
                  <a:pt x="299" y="348"/>
                  <a:pt x="299" y="349"/>
                </a:cubicBezTo>
                <a:cubicBezTo>
                  <a:pt x="298" y="351"/>
                  <a:pt x="295" y="353"/>
                  <a:pt x="293" y="353"/>
                </a:cubicBezTo>
                <a:cubicBezTo>
                  <a:pt x="292" y="353"/>
                  <a:pt x="288" y="350"/>
                  <a:pt x="283" y="344"/>
                </a:cubicBezTo>
                <a:cubicBezTo>
                  <a:pt x="281" y="342"/>
                  <a:pt x="279" y="340"/>
                  <a:pt x="277" y="339"/>
                </a:cubicBezTo>
                <a:cubicBezTo>
                  <a:pt x="272" y="334"/>
                  <a:pt x="272" y="333"/>
                  <a:pt x="271" y="333"/>
                </a:cubicBezTo>
                <a:cubicBezTo>
                  <a:pt x="270" y="333"/>
                  <a:pt x="268" y="333"/>
                  <a:pt x="265" y="335"/>
                </a:cubicBezTo>
                <a:cubicBezTo>
                  <a:pt x="263" y="335"/>
                  <a:pt x="263" y="335"/>
                  <a:pt x="263" y="335"/>
                </a:cubicBezTo>
                <a:cubicBezTo>
                  <a:pt x="263" y="336"/>
                  <a:pt x="263" y="336"/>
                  <a:pt x="263" y="336"/>
                </a:cubicBezTo>
                <a:cubicBezTo>
                  <a:pt x="260" y="337"/>
                  <a:pt x="258" y="338"/>
                  <a:pt x="258" y="340"/>
                </a:cubicBezTo>
                <a:cubicBezTo>
                  <a:pt x="258" y="340"/>
                  <a:pt x="258" y="341"/>
                  <a:pt x="258" y="341"/>
                </a:cubicBezTo>
                <a:cubicBezTo>
                  <a:pt x="258" y="342"/>
                  <a:pt x="258" y="344"/>
                  <a:pt x="258" y="348"/>
                </a:cubicBezTo>
                <a:cubicBezTo>
                  <a:pt x="259" y="350"/>
                  <a:pt x="259" y="353"/>
                  <a:pt x="259" y="356"/>
                </a:cubicBezTo>
                <a:cubicBezTo>
                  <a:pt x="260" y="360"/>
                  <a:pt x="260" y="365"/>
                  <a:pt x="260" y="368"/>
                </a:cubicBezTo>
                <a:cubicBezTo>
                  <a:pt x="260" y="369"/>
                  <a:pt x="260" y="370"/>
                  <a:pt x="260" y="370"/>
                </a:cubicBezTo>
                <a:cubicBezTo>
                  <a:pt x="259" y="371"/>
                  <a:pt x="255" y="373"/>
                  <a:pt x="253" y="372"/>
                </a:cubicBezTo>
                <a:cubicBezTo>
                  <a:pt x="252" y="371"/>
                  <a:pt x="249" y="368"/>
                  <a:pt x="245" y="361"/>
                </a:cubicBezTo>
                <a:cubicBezTo>
                  <a:pt x="244" y="359"/>
                  <a:pt x="242" y="357"/>
                  <a:pt x="241" y="355"/>
                </a:cubicBezTo>
                <a:cubicBezTo>
                  <a:pt x="237" y="349"/>
                  <a:pt x="237" y="348"/>
                  <a:pt x="236" y="348"/>
                </a:cubicBezTo>
                <a:cubicBezTo>
                  <a:pt x="235" y="347"/>
                  <a:pt x="233" y="347"/>
                  <a:pt x="229" y="348"/>
                </a:cubicBezTo>
                <a:cubicBezTo>
                  <a:pt x="227" y="347"/>
                  <a:pt x="227" y="347"/>
                  <a:pt x="227" y="347"/>
                </a:cubicBezTo>
                <a:cubicBezTo>
                  <a:pt x="227" y="349"/>
                  <a:pt x="227" y="349"/>
                  <a:pt x="227" y="349"/>
                </a:cubicBezTo>
                <a:cubicBezTo>
                  <a:pt x="224" y="349"/>
                  <a:pt x="223" y="350"/>
                  <a:pt x="222" y="351"/>
                </a:cubicBezTo>
                <a:cubicBezTo>
                  <a:pt x="221" y="352"/>
                  <a:pt x="221" y="353"/>
                  <a:pt x="221" y="359"/>
                </a:cubicBezTo>
                <a:cubicBezTo>
                  <a:pt x="220" y="361"/>
                  <a:pt x="220" y="364"/>
                  <a:pt x="220" y="367"/>
                </a:cubicBezTo>
                <a:cubicBezTo>
                  <a:pt x="218" y="375"/>
                  <a:pt x="217" y="380"/>
                  <a:pt x="217" y="381"/>
                </a:cubicBezTo>
                <a:cubicBezTo>
                  <a:pt x="215" y="382"/>
                  <a:pt x="211" y="382"/>
                  <a:pt x="210" y="382"/>
                </a:cubicBezTo>
                <a:cubicBezTo>
                  <a:pt x="209" y="381"/>
                  <a:pt x="207" y="376"/>
                  <a:pt x="204" y="369"/>
                </a:cubicBezTo>
                <a:cubicBezTo>
                  <a:pt x="204" y="366"/>
                  <a:pt x="203" y="364"/>
                  <a:pt x="202" y="362"/>
                </a:cubicBezTo>
                <a:cubicBezTo>
                  <a:pt x="200" y="355"/>
                  <a:pt x="200" y="354"/>
                  <a:pt x="199" y="354"/>
                </a:cubicBezTo>
                <a:cubicBezTo>
                  <a:pt x="198" y="353"/>
                  <a:pt x="197" y="352"/>
                  <a:pt x="192" y="353"/>
                </a:cubicBezTo>
                <a:cubicBezTo>
                  <a:pt x="191" y="352"/>
                  <a:pt x="191" y="352"/>
                  <a:pt x="191" y="352"/>
                </a:cubicBezTo>
                <a:cubicBezTo>
                  <a:pt x="190" y="353"/>
                  <a:pt x="190" y="353"/>
                  <a:pt x="190" y="353"/>
                </a:cubicBezTo>
                <a:cubicBezTo>
                  <a:pt x="186" y="352"/>
                  <a:pt x="185" y="353"/>
                  <a:pt x="184" y="354"/>
                </a:cubicBezTo>
                <a:cubicBezTo>
                  <a:pt x="183" y="354"/>
                  <a:pt x="183" y="355"/>
                  <a:pt x="181" y="361"/>
                </a:cubicBezTo>
                <a:cubicBezTo>
                  <a:pt x="180" y="363"/>
                  <a:pt x="179" y="366"/>
                  <a:pt x="178" y="369"/>
                </a:cubicBezTo>
                <a:cubicBezTo>
                  <a:pt x="175" y="376"/>
                  <a:pt x="173" y="380"/>
                  <a:pt x="173" y="382"/>
                </a:cubicBezTo>
                <a:cubicBezTo>
                  <a:pt x="171" y="382"/>
                  <a:pt x="167" y="382"/>
                  <a:pt x="165" y="381"/>
                </a:cubicBezTo>
                <a:cubicBezTo>
                  <a:pt x="165" y="380"/>
                  <a:pt x="164" y="375"/>
                  <a:pt x="163" y="367"/>
                </a:cubicBezTo>
                <a:cubicBezTo>
                  <a:pt x="163" y="364"/>
                  <a:pt x="163" y="362"/>
                  <a:pt x="163" y="360"/>
                </a:cubicBezTo>
                <a:cubicBezTo>
                  <a:pt x="162" y="353"/>
                  <a:pt x="162" y="352"/>
                  <a:pt x="161" y="351"/>
                </a:cubicBezTo>
                <a:cubicBezTo>
                  <a:pt x="160" y="350"/>
                  <a:pt x="158" y="349"/>
                  <a:pt x="155" y="349"/>
                </a:cubicBezTo>
                <a:cubicBezTo>
                  <a:pt x="154" y="347"/>
                  <a:pt x="154" y="347"/>
                  <a:pt x="154" y="347"/>
                </a:cubicBezTo>
                <a:cubicBezTo>
                  <a:pt x="153" y="348"/>
                  <a:pt x="153" y="348"/>
                  <a:pt x="153" y="348"/>
                </a:cubicBezTo>
                <a:cubicBezTo>
                  <a:pt x="149" y="347"/>
                  <a:pt x="148" y="347"/>
                  <a:pt x="147" y="348"/>
                </a:cubicBezTo>
                <a:cubicBezTo>
                  <a:pt x="146" y="348"/>
                  <a:pt x="146" y="349"/>
                  <a:pt x="142" y="354"/>
                </a:cubicBezTo>
                <a:cubicBezTo>
                  <a:pt x="141" y="356"/>
                  <a:pt x="139" y="359"/>
                  <a:pt x="138" y="361"/>
                </a:cubicBezTo>
                <a:cubicBezTo>
                  <a:pt x="133" y="367"/>
                  <a:pt x="130" y="371"/>
                  <a:pt x="129" y="372"/>
                </a:cubicBezTo>
                <a:cubicBezTo>
                  <a:pt x="128" y="372"/>
                  <a:pt x="123" y="371"/>
                  <a:pt x="122" y="370"/>
                </a:cubicBezTo>
                <a:cubicBezTo>
                  <a:pt x="122" y="369"/>
                  <a:pt x="122" y="369"/>
                  <a:pt x="122" y="368"/>
                </a:cubicBezTo>
                <a:cubicBezTo>
                  <a:pt x="122" y="368"/>
                  <a:pt x="122" y="368"/>
                  <a:pt x="122" y="368"/>
                </a:cubicBezTo>
                <a:cubicBezTo>
                  <a:pt x="122" y="366"/>
                  <a:pt x="123" y="361"/>
                  <a:pt x="124" y="356"/>
                </a:cubicBezTo>
                <a:cubicBezTo>
                  <a:pt x="124" y="353"/>
                  <a:pt x="124" y="351"/>
                  <a:pt x="125" y="348"/>
                </a:cubicBezTo>
                <a:cubicBezTo>
                  <a:pt x="125" y="344"/>
                  <a:pt x="125" y="342"/>
                  <a:pt x="125" y="341"/>
                </a:cubicBezTo>
                <a:cubicBezTo>
                  <a:pt x="125" y="341"/>
                  <a:pt x="125" y="340"/>
                  <a:pt x="125" y="340"/>
                </a:cubicBezTo>
                <a:cubicBezTo>
                  <a:pt x="124" y="338"/>
                  <a:pt x="123" y="337"/>
                  <a:pt x="120" y="336"/>
                </a:cubicBezTo>
                <a:cubicBezTo>
                  <a:pt x="119" y="334"/>
                  <a:pt x="119" y="334"/>
                  <a:pt x="119" y="334"/>
                </a:cubicBezTo>
                <a:cubicBezTo>
                  <a:pt x="118" y="335"/>
                  <a:pt x="118" y="335"/>
                  <a:pt x="118" y="335"/>
                </a:cubicBezTo>
                <a:cubicBezTo>
                  <a:pt x="115" y="333"/>
                  <a:pt x="114" y="333"/>
                  <a:pt x="112" y="333"/>
                </a:cubicBezTo>
                <a:cubicBezTo>
                  <a:pt x="111" y="334"/>
                  <a:pt x="110" y="334"/>
                  <a:pt x="106" y="338"/>
                </a:cubicBezTo>
                <a:cubicBezTo>
                  <a:pt x="104" y="340"/>
                  <a:pt x="102" y="342"/>
                  <a:pt x="100" y="344"/>
                </a:cubicBezTo>
                <a:cubicBezTo>
                  <a:pt x="94" y="349"/>
                  <a:pt x="90" y="352"/>
                  <a:pt x="89" y="353"/>
                </a:cubicBezTo>
                <a:cubicBezTo>
                  <a:pt x="88" y="353"/>
                  <a:pt x="84" y="350"/>
                  <a:pt x="83" y="349"/>
                </a:cubicBezTo>
                <a:cubicBezTo>
                  <a:pt x="83" y="347"/>
                  <a:pt x="85" y="342"/>
                  <a:pt x="88" y="335"/>
                </a:cubicBezTo>
                <a:cubicBezTo>
                  <a:pt x="88" y="333"/>
                  <a:pt x="89" y="331"/>
                  <a:pt x="90" y="329"/>
                </a:cubicBezTo>
                <a:cubicBezTo>
                  <a:pt x="92" y="323"/>
                  <a:pt x="93" y="322"/>
                  <a:pt x="93" y="321"/>
                </a:cubicBezTo>
                <a:cubicBezTo>
                  <a:pt x="93" y="321"/>
                  <a:pt x="93" y="321"/>
                  <a:pt x="93" y="321"/>
                </a:cubicBezTo>
                <a:cubicBezTo>
                  <a:pt x="93" y="320"/>
                  <a:pt x="93" y="320"/>
                  <a:pt x="93" y="320"/>
                </a:cubicBezTo>
                <a:cubicBezTo>
                  <a:pt x="93" y="319"/>
                  <a:pt x="92" y="318"/>
                  <a:pt x="88" y="315"/>
                </a:cubicBezTo>
                <a:cubicBezTo>
                  <a:pt x="88" y="314"/>
                  <a:pt x="88" y="314"/>
                  <a:pt x="88" y="314"/>
                </a:cubicBezTo>
                <a:cubicBezTo>
                  <a:pt x="87" y="314"/>
                  <a:pt x="87" y="314"/>
                  <a:pt x="87" y="314"/>
                </a:cubicBezTo>
                <a:cubicBezTo>
                  <a:pt x="84" y="311"/>
                  <a:pt x="83" y="311"/>
                  <a:pt x="82" y="311"/>
                </a:cubicBezTo>
                <a:cubicBezTo>
                  <a:pt x="81" y="311"/>
                  <a:pt x="80" y="312"/>
                  <a:pt x="75" y="315"/>
                </a:cubicBezTo>
                <a:cubicBezTo>
                  <a:pt x="73" y="316"/>
                  <a:pt x="70" y="317"/>
                  <a:pt x="67" y="319"/>
                </a:cubicBezTo>
                <a:cubicBezTo>
                  <a:pt x="61" y="322"/>
                  <a:pt x="56" y="325"/>
                  <a:pt x="55" y="325"/>
                </a:cubicBezTo>
                <a:cubicBezTo>
                  <a:pt x="53" y="324"/>
                  <a:pt x="50" y="321"/>
                  <a:pt x="50" y="320"/>
                </a:cubicBezTo>
                <a:cubicBezTo>
                  <a:pt x="50" y="319"/>
                  <a:pt x="53" y="314"/>
                  <a:pt x="57" y="308"/>
                </a:cubicBezTo>
                <a:cubicBezTo>
                  <a:pt x="59" y="305"/>
                  <a:pt x="60" y="303"/>
                  <a:pt x="61" y="302"/>
                </a:cubicBezTo>
                <a:cubicBezTo>
                  <a:pt x="65" y="296"/>
                  <a:pt x="66" y="295"/>
                  <a:pt x="66" y="294"/>
                </a:cubicBezTo>
                <a:cubicBezTo>
                  <a:pt x="66" y="293"/>
                  <a:pt x="65" y="292"/>
                  <a:pt x="63" y="288"/>
                </a:cubicBezTo>
                <a:cubicBezTo>
                  <a:pt x="63" y="286"/>
                  <a:pt x="63" y="286"/>
                  <a:pt x="63" y="286"/>
                </a:cubicBezTo>
                <a:cubicBezTo>
                  <a:pt x="61" y="286"/>
                  <a:pt x="61" y="286"/>
                  <a:pt x="61" y="286"/>
                </a:cubicBezTo>
                <a:cubicBezTo>
                  <a:pt x="59" y="283"/>
                  <a:pt x="58" y="283"/>
                  <a:pt x="57" y="283"/>
                </a:cubicBezTo>
                <a:cubicBezTo>
                  <a:pt x="56" y="282"/>
                  <a:pt x="55" y="283"/>
                  <a:pt x="49" y="284"/>
                </a:cubicBezTo>
                <a:cubicBezTo>
                  <a:pt x="47" y="285"/>
                  <a:pt x="44" y="286"/>
                  <a:pt x="41" y="287"/>
                </a:cubicBezTo>
                <a:cubicBezTo>
                  <a:pt x="34" y="289"/>
                  <a:pt x="29" y="290"/>
                  <a:pt x="28" y="290"/>
                </a:cubicBezTo>
                <a:cubicBezTo>
                  <a:pt x="27" y="289"/>
                  <a:pt x="24" y="285"/>
                  <a:pt x="24" y="284"/>
                </a:cubicBezTo>
                <a:cubicBezTo>
                  <a:pt x="25" y="283"/>
                  <a:pt x="28" y="279"/>
                  <a:pt x="34" y="274"/>
                </a:cubicBezTo>
                <a:cubicBezTo>
                  <a:pt x="36" y="272"/>
                  <a:pt x="38" y="270"/>
                  <a:pt x="39" y="269"/>
                </a:cubicBezTo>
                <a:cubicBezTo>
                  <a:pt x="45" y="264"/>
                  <a:pt x="45" y="263"/>
                  <a:pt x="45" y="262"/>
                </a:cubicBezTo>
                <a:cubicBezTo>
                  <a:pt x="46" y="262"/>
                  <a:pt x="46" y="262"/>
                  <a:pt x="46" y="261"/>
                </a:cubicBezTo>
                <a:cubicBezTo>
                  <a:pt x="46" y="260"/>
                  <a:pt x="45" y="259"/>
                  <a:pt x="44" y="256"/>
                </a:cubicBezTo>
                <a:cubicBezTo>
                  <a:pt x="44" y="254"/>
                  <a:pt x="44" y="254"/>
                  <a:pt x="44" y="254"/>
                </a:cubicBezTo>
                <a:cubicBezTo>
                  <a:pt x="43" y="254"/>
                  <a:pt x="43" y="254"/>
                  <a:pt x="43" y="254"/>
                </a:cubicBezTo>
                <a:cubicBezTo>
                  <a:pt x="42" y="250"/>
                  <a:pt x="41" y="250"/>
                  <a:pt x="40" y="249"/>
                </a:cubicBezTo>
                <a:cubicBezTo>
                  <a:pt x="39" y="249"/>
                  <a:pt x="38" y="249"/>
                  <a:pt x="32" y="249"/>
                </a:cubicBezTo>
                <a:cubicBezTo>
                  <a:pt x="29" y="249"/>
                  <a:pt x="26" y="249"/>
                  <a:pt x="24" y="250"/>
                </a:cubicBezTo>
                <a:cubicBezTo>
                  <a:pt x="16" y="250"/>
                  <a:pt x="11" y="250"/>
                  <a:pt x="9" y="249"/>
                </a:cubicBezTo>
                <a:cubicBezTo>
                  <a:pt x="9" y="248"/>
                  <a:pt x="7" y="245"/>
                  <a:pt x="7" y="243"/>
                </a:cubicBezTo>
                <a:cubicBezTo>
                  <a:pt x="7" y="243"/>
                  <a:pt x="7" y="243"/>
                  <a:pt x="7" y="243"/>
                </a:cubicBezTo>
                <a:cubicBezTo>
                  <a:pt x="8" y="242"/>
                  <a:pt x="12" y="239"/>
                  <a:pt x="19" y="235"/>
                </a:cubicBezTo>
                <a:cubicBezTo>
                  <a:pt x="22" y="234"/>
                  <a:pt x="24" y="233"/>
                  <a:pt x="26" y="231"/>
                </a:cubicBezTo>
                <a:cubicBezTo>
                  <a:pt x="32" y="228"/>
                  <a:pt x="33" y="228"/>
                  <a:pt x="33" y="227"/>
                </a:cubicBezTo>
                <a:cubicBezTo>
                  <a:pt x="33" y="226"/>
                  <a:pt x="33" y="225"/>
                  <a:pt x="33" y="225"/>
                </a:cubicBezTo>
                <a:cubicBezTo>
                  <a:pt x="33" y="223"/>
                  <a:pt x="33" y="221"/>
                  <a:pt x="33" y="220"/>
                </a:cubicBezTo>
                <a:cubicBezTo>
                  <a:pt x="34" y="218"/>
                  <a:pt x="34" y="218"/>
                  <a:pt x="34" y="218"/>
                </a:cubicBezTo>
                <a:cubicBezTo>
                  <a:pt x="33" y="218"/>
                  <a:pt x="33" y="218"/>
                  <a:pt x="33" y="218"/>
                </a:cubicBezTo>
                <a:cubicBezTo>
                  <a:pt x="32" y="214"/>
                  <a:pt x="31" y="213"/>
                  <a:pt x="30" y="213"/>
                </a:cubicBezTo>
                <a:cubicBezTo>
                  <a:pt x="30" y="212"/>
                  <a:pt x="29" y="212"/>
                  <a:pt x="23" y="211"/>
                </a:cubicBezTo>
                <a:cubicBezTo>
                  <a:pt x="20" y="210"/>
                  <a:pt x="18" y="210"/>
                  <a:pt x="15" y="209"/>
                </a:cubicBezTo>
                <a:cubicBezTo>
                  <a:pt x="7" y="208"/>
                  <a:pt x="2" y="206"/>
                  <a:pt x="1" y="206"/>
                </a:cubicBezTo>
                <a:cubicBezTo>
                  <a:pt x="1" y="205"/>
                  <a:pt x="0" y="203"/>
                  <a:pt x="0" y="201"/>
                </a:cubicBezTo>
                <a:close/>
                <a:moveTo>
                  <a:pt x="307" y="191"/>
                </a:moveTo>
                <a:cubicBezTo>
                  <a:pt x="307" y="127"/>
                  <a:pt x="255" y="76"/>
                  <a:pt x="191" y="76"/>
                </a:cubicBezTo>
                <a:cubicBezTo>
                  <a:pt x="128" y="76"/>
                  <a:pt x="76" y="127"/>
                  <a:pt x="76" y="191"/>
                </a:cubicBezTo>
                <a:cubicBezTo>
                  <a:pt x="76" y="255"/>
                  <a:pt x="128" y="306"/>
                  <a:pt x="191" y="306"/>
                </a:cubicBezTo>
                <a:cubicBezTo>
                  <a:pt x="255" y="306"/>
                  <a:pt x="307" y="255"/>
                  <a:pt x="307" y="191"/>
                </a:cubicBezTo>
                <a:close/>
              </a:path>
            </a:pathLst>
          </a:custGeom>
          <a:solidFill>
            <a:srgbClr val="F7725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grpSp>
        <p:nvGrpSpPr>
          <p:cNvPr id="23" name="Group 15"/>
          <p:cNvGrpSpPr/>
          <p:nvPr/>
        </p:nvGrpSpPr>
        <p:grpSpPr>
          <a:xfrm>
            <a:off x="5623650" y="2525791"/>
            <a:ext cx="374651" cy="580503"/>
            <a:chOff x="619125" y="4081463"/>
            <a:chExt cx="288925" cy="447675"/>
          </a:xfrm>
          <a:solidFill>
            <a:srgbClr val="F77258"/>
          </a:solidFill>
        </p:grpSpPr>
        <p:sp>
          <p:nvSpPr>
            <p:cNvPr id="40" name="Freeform 5"/>
            <p:cNvSpPr/>
            <p:nvPr/>
          </p:nvSpPr>
          <p:spPr bwMode="auto">
            <a:xfrm>
              <a:off x="619125" y="4081463"/>
              <a:ext cx="288925" cy="331788"/>
            </a:xfrm>
            <a:custGeom>
              <a:avLst/>
              <a:gdLst>
                <a:gd name="T0" fmla="*/ 39 w 77"/>
                <a:gd name="T1" fmla="*/ 0 h 88"/>
                <a:gd name="T2" fmla="*/ 0 w 77"/>
                <a:gd name="T3" fmla="*/ 38 h 88"/>
                <a:gd name="T4" fmla="*/ 7 w 77"/>
                <a:gd name="T5" fmla="*/ 60 h 88"/>
                <a:gd name="T6" fmla="*/ 11 w 77"/>
                <a:gd name="T7" fmla="*/ 67 h 88"/>
                <a:gd name="T8" fmla="*/ 13 w 77"/>
                <a:gd name="T9" fmla="*/ 73 h 88"/>
                <a:gd name="T10" fmla="*/ 18 w 77"/>
                <a:gd name="T11" fmla="*/ 87 h 88"/>
                <a:gd name="T12" fmla="*/ 18 w 77"/>
                <a:gd name="T13" fmla="*/ 88 h 88"/>
                <a:gd name="T14" fmla="*/ 25 w 77"/>
                <a:gd name="T15" fmla="*/ 88 h 88"/>
                <a:gd name="T16" fmla="*/ 25 w 77"/>
                <a:gd name="T17" fmla="*/ 85 h 88"/>
                <a:gd name="T18" fmla="*/ 20 w 77"/>
                <a:gd name="T19" fmla="*/ 71 h 88"/>
                <a:gd name="T20" fmla="*/ 17 w 77"/>
                <a:gd name="T21" fmla="*/ 64 h 88"/>
                <a:gd name="T22" fmla="*/ 14 w 77"/>
                <a:gd name="T23" fmla="*/ 57 h 88"/>
                <a:gd name="T24" fmla="*/ 14 w 77"/>
                <a:gd name="T25" fmla="*/ 57 h 88"/>
                <a:gd name="T26" fmla="*/ 8 w 77"/>
                <a:gd name="T27" fmla="*/ 38 h 88"/>
                <a:gd name="T28" fmla="*/ 39 w 77"/>
                <a:gd name="T29" fmla="*/ 7 h 88"/>
                <a:gd name="T30" fmla="*/ 70 w 77"/>
                <a:gd name="T31" fmla="*/ 38 h 88"/>
                <a:gd name="T32" fmla="*/ 64 w 77"/>
                <a:gd name="T33" fmla="*/ 57 h 88"/>
                <a:gd name="T34" fmla="*/ 61 w 77"/>
                <a:gd name="T35" fmla="*/ 64 h 88"/>
                <a:gd name="T36" fmla="*/ 58 w 77"/>
                <a:gd name="T37" fmla="*/ 71 h 88"/>
                <a:gd name="T38" fmla="*/ 53 w 77"/>
                <a:gd name="T39" fmla="*/ 85 h 88"/>
                <a:gd name="T40" fmla="*/ 52 w 77"/>
                <a:gd name="T41" fmla="*/ 88 h 88"/>
                <a:gd name="T42" fmla="*/ 60 w 77"/>
                <a:gd name="T43" fmla="*/ 88 h 88"/>
                <a:gd name="T44" fmla="*/ 60 w 77"/>
                <a:gd name="T45" fmla="*/ 87 h 88"/>
                <a:gd name="T46" fmla="*/ 64 w 77"/>
                <a:gd name="T47" fmla="*/ 73 h 88"/>
                <a:gd name="T48" fmla="*/ 67 w 77"/>
                <a:gd name="T49" fmla="*/ 67 h 88"/>
                <a:gd name="T50" fmla="*/ 71 w 77"/>
                <a:gd name="T51" fmla="*/ 60 h 88"/>
                <a:gd name="T52" fmla="*/ 77 w 77"/>
                <a:gd name="T53" fmla="*/ 38 h 88"/>
                <a:gd name="T54" fmla="*/ 39 w 77"/>
                <a:gd name="T5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7" h="88">
                  <a:moveTo>
                    <a:pt x="39" y="0"/>
                  </a:moveTo>
                  <a:cubicBezTo>
                    <a:pt x="18" y="0"/>
                    <a:pt x="0" y="17"/>
                    <a:pt x="0" y="38"/>
                  </a:cubicBezTo>
                  <a:cubicBezTo>
                    <a:pt x="0" y="47"/>
                    <a:pt x="4" y="54"/>
                    <a:pt x="7" y="60"/>
                  </a:cubicBezTo>
                  <a:cubicBezTo>
                    <a:pt x="7" y="60"/>
                    <a:pt x="10" y="65"/>
                    <a:pt x="11" y="67"/>
                  </a:cubicBezTo>
                  <a:cubicBezTo>
                    <a:pt x="12" y="69"/>
                    <a:pt x="12" y="71"/>
                    <a:pt x="13" y="73"/>
                  </a:cubicBezTo>
                  <a:cubicBezTo>
                    <a:pt x="15" y="78"/>
                    <a:pt x="16" y="82"/>
                    <a:pt x="18" y="87"/>
                  </a:cubicBezTo>
                  <a:cubicBezTo>
                    <a:pt x="18" y="87"/>
                    <a:pt x="18" y="88"/>
                    <a:pt x="18" y="88"/>
                  </a:cubicBezTo>
                  <a:cubicBezTo>
                    <a:pt x="25" y="88"/>
                    <a:pt x="25" y="88"/>
                    <a:pt x="25" y="88"/>
                  </a:cubicBezTo>
                  <a:cubicBezTo>
                    <a:pt x="25" y="87"/>
                    <a:pt x="25" y="86"/>
                    <a:pt x="25" y="85"/>
                  </a:cubicBezTo>
                  <a:cubicBezTo>
                    <a:pt x="23" y="80"/>
                    <a:pt x="22" y="75"/>
                    <a:pt x="20" y="71"/>
                  </a:cubicBezTo>
                  <a:cubicBezTo>
                    <a:pt x="19" y="68"/>
                    <a:pt x="18" y="66"/>
                    <a:pt x="17" y="64"/>
                  </a:cubicBezTo>
                  <a:cubicBezTo>
                    <a:pt x="16" y="61"/>
                    <a:pt x="14" y="57"/>
                    <a:pt x="14" y="57"/>
                  </a:cubicBezTo>
                  <a:cubicBezTo>
                    <a:pt x="14" y="57"/>
                    <a:pt x="14" y="57"/>
                    <a:pt x="14" y="57"/>
                  </a:cubicBezTo>
                  <a:cubicBezTo>
                    <a:pt x="10" y="50"/>
                    <a:pt x="8" y="44"/>
                    <a:pt x="8" y="38"/>
                  </a:cubicBezTo>
                  <a:cubicBezTo>
                    <a:pt x="8" y="21"/>
                    <a:pt x="22" y="7"/>
                    <a:pt x="39" y="7"/>
                  </a:cubicBezTo>
                  <a:cubicBezTo>
                    <a:pt x="56" y="7"/>
                    <a:pt x="70" y="21"/>
                    <a:pt x="70" y="38"/>
                  </a:cubicBezTo>
                  <a:cubicBezTo>
                    <a:pt x="70" y="45"/>
                    <a:pt x="68" y="50"/>
                    <a:pt x="64" y="57"/>
                  </a:cubicBezTo>
                  <a:cubicBezTo>
                    <a:pt x="64" y="57"/>
                    <a:pt x="62" y="61"/>
                    <a:pt x="61" y="64"/>
                  </a:cubicBezTo>
                  <a:cubicBezTo>
                    <a:pt x="60" y="66"/>
                    <a:pt x="59" y="68"/>
                    <a:pt x="58" y="71"/>
                  </a:cubicBezTo>
                  <a:cubicBezTo>
                    <a:pt x="56" y="75"/>
                    <a:pt x="54" y="80"/>
                    <a:pt x="53" y="85"/>
                  </a:cubicBezTo>
                  <a:cubicBezTo>
                    <a:pt x="53" y="86"/>
                    <a:pt x="53" y="87"/>
                    <a:pt x="52" y="88"/>
                  </a:cubicBezTo>
                  <a:cubicBezTo>
                    <a:pt x="60" y="88"/>
                    <a:pt x="60" y="88"/>
                    <a:pt x="60" y="88"/>
                  </a:cubicBezTo>
                  <a:cubicBezTo>
                    <a:pt x="60" y="88"/>
                    <a:pt x="60" y="87"/>
                    <a:pt x="60" y="87"/>
                  </a:cubicBezTo>
                  <a:cubicBezTo>
                    <a:pt x="61" y="82"/>
                    <a:pt x="63" y="78"/>
                    <a:pt x="64" y="73"/>
                  </a:cubicBezTo>
                  <a:cubicBezTo>
                    <a:pt x="65" y="71"/>
                    <a:pt x="66" y="69"/>
                    <a:pt x="67" y="67"/>
                  </a:cubicBezTo>
                  <a:cubicBezTo>
                    <a:pt x="68" y="65"/>
                    <a:pt x="70" y="60"/>
                    <a:pt x="71" y="60"/>
                  </a:cubicBezTo>
                  <a:cubicBezTo>
                    <a:pt x="75" y="53"/>
                    <a:pt x="77" y="46"/>
                    <a:pt x="77" y="38"/>
                  </a:cubicBezTo>
                  <a:cubicBezTo>
                    <a:pt x="77" y="17"/>
                    <a:pt x="60" y="0"/>
                    <a:pt x="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1" name="Freeform 6"/>
            <p:cNvSpPr/>
            <p:nvPr/>
          </p:nvSpPr>
          <p:spPr bwMode="auto">
            <a:xfrm>
              <a:off x="685800" y="4457700"/>
              <a:ext cx="158750" cy="71438"/>
            </a:xfrm>
            <a:custGeom>
              <a:avLst/>
              <a:gdLst>
                <a:gd name="T0" fmla="*/ 0 w 42"/>
                <a:gd name="T1" fmla="*/ 3 h 19"/>
                <a:gd name="T2" fmla="*/ 8 w 42"/>
                <a:gd name="T3" fmla="*/ 11 h 19"/>
                <a:gd name="T4" fmla="*/ 10 w 42"/>
                <a:gd name="T5" fmla="*/ 11 h 19"/>
                <a:gd name="T6" fmla="*/ 10 w 42"/>
                <a:gd name="T7" fmla="*/ 11 h 19"/>
                <a:gd name="T8" fmla="*/ 17 w 42"/>
                <a:gd name="T9" fmla="*/ 19 h 19"/>
                <a:gd name="T10" fmla="*/ 24 w 42"/>
                <a:gd name="T11" fmla="*/ 19 h 19"/>
                <a:gd name="T12" fmla="*/ 32 w 42"/>
                <a:gd name="T13" fmla="*/ 11 h 19"/>
                <a:gd name="T14" fmla="*/ 32 w 42"/>
                <a:gd name="T15" fmla="*/ 11 h 19"/>
                <a:gd name="T16" fmla="*/ 34 w 42"/>
                <a:gd name="T17" fmla="*/ 11 h 19"/>
                <a:gd name="T18" fmla="*/ 42 w 42"/>
                <a:gd name="T19" fmla="*/ 3 h 19"/>
                <a:gd name="T20" fmla="*/ 42 w 42"/>
                <a:gd name="T21" fmla="*/ 0 h 19"/>
                <a:gd name="T22" fmla="*/ 0 w 42"/>
                <a:gd name="T23" fmla="*/ 0 h 19"/>
                <a:gd name="T24" fmla="*/ 0 w 42"/>
                <a:gd name="T25"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19">
                  <a:moveTo>
                    <a:pt x="0" y="3"/>
                  </a:moveTo>
                  <a:cubicBezTo>
                    <a:pt x="0" y="7"/>
                    <a:pt x="3" y="11"/>
                    <a:pt x="8" y="11"/>
                  </a:cubicBezTo>
                  <a:cubicBezTo>
                    <a:pt x="10" y="11"/>
                    <a:pt x="10" y="11"/>
                    <a:pt x="10" y="11"/>
                  </a:cubicBezTo>
                  <a:cubicBezTo>
                    <a:pt x="10" y="11"/>
                    <a:pt x="10" y="11"/>
                    <a:pt x="10" y="11"/>
                  </a:cubicBezTo>
                  <a:cubicBezTo>
                    <a:pt x="10" y="15"/>
                    <a:pt x="13" y="19"/>
                    <a:pt x="17" y="19"/>
                  </a:cubicBezTo>
                  <a:cubicBezTo>
                    <a:pt x="24" y="19"/>
                    <a:pt x="24" y="19"/>
                    <a:pt x="24" y="19"/>
                  </a:cubicBezTo>
                  <a:cubicBezTo>
                    <a:pt x="28" y="19"/>
                    <a:pt x="32" y="15"/>
                    <a:pt x="32" y="11"/>
                  </a:cubicBezTo>
                  <a:cubicBezTo>
                    <a:pt x="32" y="11"/>
                    <a:pt x="32" y="11"/>
                    <a:pt x="32" y="11"/>
                  </a:cubicBezTo>
                  <a:cubicBezTo>
                    <a:pt x="34" y="11"/>
                    <a:pt x="34" y="11"/>
                    <a:pt x="34" y="11"/>
                  </a:cubicBezTo>
                  <a:cubicBezTo>
                    <a:pt x="38" y="11"/>
                    <a:pt x="42" y="7"/>
                    <a:pt x="42" y="3"/>
                  </a:cubicBezTo>
                  <a:cubicBezTo>
                    <a:pt x="42" y="0"/>
                    <a:pt x="42" y="0"/>
                    <a:pt x="42" y="0"/>
                  </a:cubicBezTo>
                  <a:cubicBezTo>
                    <a:pt x="0" y="0"/>
                    <a:pt x="0" y="0"/>
                    <a:pt x="0" y="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2" name="Rectangle 7"/>
            <p:cNvSpPr>
              <a:spLocks noChangeArrowheads="1"/>
            </p:cNvSpPr>
            <p:nvPr/>
          </p:nvSpPr>
          <p:spPr bwMode="auto">
            <a:xfrm>
              <a:off x="685800" y="4427538"/>
              <a:ext cx="158750"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3" name="Freeform 8"/>
            <p:cNvSpPr/>
            <p:nvPr/>
          </p:nvSpPr>
          <p:spPr bwMode="auto">
            <a:xfrm>
              <a:off x="679450" y="4251325"/>
              <a:ext cx="173038" cy="161925"/>
            </a:xfrm>
            <a:custGeom>
              <a:avLst/>
              <a:gdLst>
                <a:gd name="T0" fmla="*/ 31 w 46"/>
                <a:gd name="T1" fmla="*/ 43 h 43"/>
                <a:gd name="T2" fmla="*/ 44 w 46"/>
                <a:gd name="T3" fmla="*/ 5 h 43"/>
                <a:gd name="T4" fmla="*/ 46 w 46"/>
                <a:gd name="T5" fmla="*/ 1 h 43"/>
                <a:gd name="T6" fmla="*/ 43 w 46"/>
                <a:gd name="T7" fmla="*/ 0 h 43"/>
                <a:gd name="T8" fmla="*/ 43 w 46"/>
                <a:gd name="T9" fmla="*/ 0 h 43"/>
                <a:gd name="T10" fmla="*/ 38 w 46"/>
                <a:gd name="T11" fmla="*/ 4 h 43"/>
                <a:gd name="T12" fmla="*/ 36 w 46"/>
                <a:gd name="T13" fmla="*/ 6 h 43"/>
                <a:gd name="T14" fmla="*/ 34 w 46"/>
                <a:gd name="T15" fmla="*/ 4 h 43"/>
                <a:gd name="T16" fmla="*/ 30 w 46"/>
                <a:gd name="T17" fmla="*/ 0 h 43"/>
                <a:gd name="T18" fmla="*/ 25 w 46"/>
                <a:gd name="T19" fmla="*/ 4 h 43"/>
                <a:gd name="T20" fmla="*/ 23 w 46"/>
                <a:gd name="T21" fmla="*/ 6 h 43"/>
                <a:gd name="T22" fmla="*/ 21 w 46"/>
                <a:gd name="T23" fmla="*/ 4 h 43"/>
                <a:gd name="T24" fmla="*/ 16 w 46"/>
                <a:gd name="T25" fmla="*/ 0 h 43"/>
                <a:gd name="T26" fmla="*/ 11 w 46"/>
                <a:gd name="T27" fmla="*/ 4 h 43"/>
                <a:gd name="T28" fmla="*/ 10 w 46"/>
                <a:gd name="T29" fmla="*/ 6 h 43"/>
                <a:gd name="T30" fmla="*/ 8 w 46"/>
                <a:gd name="T31" fmla="*/ 4 h 43"/>
                <a:gd name="T32" fmla="*/ 3 w 46"/>
                <a:gd name="T33" fmla="*/ 0 h 43"/>
                <a:gd name="T34" fmla="*/ 2 w 46"/>
                <a:gd name="T35" fmla="*/ 0 h 43"/>
                <a:gd name="T36" fmla="*/ 0 w 46"/>
                <a:gd name="T37" fmla="*/ 1 h 43"/>
                <a:gd name="T38" fmla="*/ 1 w 46"/>
                <a:gd name="T39" fmla="*/ 5 h 43"/>
                <a:gd name="T40" fmla="*/ 16 w 46"/>
                <a:gd name="T41" fmla="*/ 43 h 43"/>
                <a:gd name="T42" fmla="*/ 19 w 46"/>
                <a:gd name="T43" fmla="*/ 43 h 43"/>
                <a:gd name="T44" fmla="*/ 5 w 46"/>
                <a:gd name="T45" fmla="*/ 7 h 43"/>
                <a:gd name="T46" fmla="*/ 10 w 46"/>
                <a:gd name="T47" fmla="*/ 10 h 43"/>
                <a:gd name="T48" fmla="*/ 14 w 46"/>
                <a:gd name="T49" fmla="*/ 6 h 43"/>
                <a:gd name="T50" fmla="*/ 16 w 46"/>
                <a:gd name="T51" fmla="*/ 3 h 43"/>
                <a:gd name="T52" fmla="*/ 18 w 46"/>
                <a:gd name="T53" fmla="*/ 6 h 43"/>
                <a:gd name="T54" fmla="*/ 23 w 46"/>
                <a:gd name="T55" fmla="*/ 10 h 43"/>
                <a:gd name="T56" fmla="*/ 28 w 46"/>
                <a:gd name="T57" fmla="*/ 6 h 43"/>
                <a:gd name="T58" fmla="*/ 30 w 46"/>
                <a:gd name="T59" fmla="*/ 3 h 43"/>
                <a:gd name="T60" fmla="*/ 31 w 46"/>
                <a:gd name="T61" fmla="*/ 6 h 43"/>
                <a:gd name="T62" fmla="*/ 36 w 46"/>
                <a:gd name="T63" fmla="*/ 10 h 43"/>
                <a:gd name="T64" fmla="*/ 40 w 46"/>
                <a:gd name="T65" fmla="*/ 7 h 43"/>
                <a:gd name="T66" fmla="*/ 27 w 46"/>
                <a:gd name="T67" fmla="*/ 43 h 43"/>
                <a:gd name="T68" fmla="*/ 31 w 46"/>
                <a:gd name="T6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6" h="43">
                  <a:moveTo>
                    <a:pt x="31" y="43"/>
                  </a:moveTo>
                  <a:cubicBezTo>
                    <a:pt x="44" y="5"/>
                    <a:pt x="44" y="5"/>
                    <a:pt x="44" y="5"/>
                  </a:cubicBezTo>
                  <a:cubicBezTo>
                    <a:pt x="46" y="1"/>
                    <a:pt x="46" y="1"/>
                    <a:pt x="46" y="1"/>
                  </a:cubicBezTo>
                  <a:cubicBezTo>
                    <a:pt x="45" y="1"/>
                    <a:pt x="44" y="0"/>
                    <a:pt x="43" y="0"/>
                  </a:cubicBezTo>
                  <a:cubicBezTo>
                    <a:pt x="43" y="0"/>
                    <a:pt x="43" y="0"/>
                    <a:pt x="43" y="0"/>
                  </a:cubicBezTo>
                  <a:cubicBezTo>
                    <a:pt x="40" y="0"/>
                    <a:pt x="39" y="2"/>
                    <a:pt x="38" y="4"/>
                  </a:cubicBezTo>
                  <a:cubicBezTo>
                    <a:pt x="37" y="6"/>
                    <a:pt x="37" y="6"/>
                    <a:pt x="36" y="6"/>
                  </a:cubicBezTo>
                  <a:cubicBezTo>
                    <a:pt x="36" y="6"/>
                    <a:pt x="35" y="6"/>
                    <a:pt x="34" y="4"/>
                  </a:cubicBezTo>
                  <a:cubicBezTo>
                    <a:pt x="33" y="2"/>
                    <a:pt x="32" y="0"/>
                    <a:pt x="30" y="0"/>
                  </a:cubicBezTo>
                  <a:cubicBezTo>
                    <a:pt x="27" y="0"/>
                    <a:pt x="26" y="2"/>
                    <a:pt x="25" y="4"/>
                  </a:cubicBezTo>
                  <a:cubicBezTo>
                    <a:pt x="24" y="6"/>
                    <a:pt x="23" y="6"/>
                    <a:pt x="23" y="6"/>
                  </a:cubicBezTo>
                  <a:cubicBezTo>
                    <a:pt x="22" y="6"/>
                    <a:pt x="22" y="6"/>
                    <a:pt x="21" y="4"/>
                  </a:cubicBezTo>
                  <a:cubicBezTo>
                    <a:pt x="20" y="2"/>
                    <a:pt x="19" y="0"/>
                    <a:pt x="16" y="0"/>
                  </a:cubicBezTo>
                  <a:cubicBezTo>
                    <a:pt x="14" y="0"/>
                    <a:pt x="12" y="2"/>
                    <a:pt x="11" y="4"/>
                  </a:cubicBezTo>
                  <a:cubicBezTo>
                    <a:pt x="11" y="6"/>
                    <a:pt x="10" y="6"/>
                    <a:pt x="10" y="6"/>
                  </a:cubicBezTo>
                  <a:cubicBezTo>
                    <a:pt x="9" y="6"/>
                    <a:pt x="8" y="6"/>
                    <a:pt x="8" y="4"/>
                  </a:cubicBezTo>
                  <a:cubicBezTo>
                    <a:pt x="7" y="2"/>
                    <a:pt x="5" y="0"/>
                    <a:pt x="3" y="0"/>
                  </a:cubicBezTo>
                  <a:cubicBezTo>
                    <a:pt x="2" y="0"/>
                    <a:pt x="2" y="0"/>
                    <a:pt x="2" y="0"/>
                  </a:cubicBezTo>
                  <a:cubicBezTo>
                    <a:pt x="1" y="0"/>
                    <a:pt x="0" y="1"/>
                    <a:pt x="0" y="1"/>
                  </a:cubicBezTo>
                  <a:cubicBezTo>
                    <a:pt x="1" y="5"/>
                    <a:pt x="1" y="5"/>
                    <a:pt x="1" y="5"/>
                  </a:cubicBezTo>
                  <a:cubicBezTo>
                    <a:pt x="16" y="43"/>
                    <a:pt x="16" y="43"/>
                    <a:pt x="16" y="43"/>
                  </a:cubicBezTo>
                  <a:cubicBezTo>
                    <a:pt x="19" y="43"/>
                    <a:pt x="19" y="43"/>
                    <a:pt x="19" y="43"/>
                  </a:cubicBezTo>
                  <a:cubicBezTo>
                    <a:pt x="5" y="7"/>
                    <a:pt x="5" y="7"/>
                    <a:pt x="5" y="7"/>
                  </a:cubicBezTo>
                  <a:cubicBezTo>
                    <a:pt x="6" y="8"/>
                    <a:pt x="7" y="10"/>
                    <a:pt x="10" y="10"/>
                  </a:cubicBezTo>
                  <a:cubicBezTo>
                    <a:pt x="12" y="10"/>
                    <a:pt x="13" y="7"/>
                    <a:pt x="14" y="6"/>
                  </a:cubicBezTo>
                  <a:cubicBezTo>
                    <a:pt x="15" y="4"/>
                    <a:pt x="16" y="3"/>
                    <a:pt x="16" y="3"/>
                  </a:cubicBezTo>
                  <a:cubicBezTo>
                    <a:pt x="17" y="3"/>
                    <a:pt x="17" y="4"/>
                    <a:pt x="18" y="6"/>
                  </a:cubicBezTo>
                  <a:cubicBezTo>
                    <a:pt x="19" y="7"/>
                    <a:pt x="20" y="10"/>
                    <a:pt x="23" y="10"/>
                  </a:cubicBezTo>
                  <a:cubicBezTo>
                    <a:pt x="26" y="10"/>
                    <a:pt x="27" y="7"/>
                    <a:pt x="28" y="6"/>
                  </a:cubicBezTo>
                  <a:cubicBezTo>
                    <a:pt x="28" y="4"/>
                    <a:pt x="29" y="3"/>
                    <a:pt x="30" y="3"/>
                  </a:cubicBezTo>
                  <a:cubicBezTo>
                    <a:pt x="30" y="3"/>
                    <a:pt x="31" y="4"/>
                    <a:pt x="31" y="6"/>
                  </a:cubicBezTo>
                  <a:cubicBezTo>
                    <a:pt x="32" y="7"/>
                    <a:pt x="34" y="10"/>
                    <a:pt x="36" y="10"/>
                  </a:cubicBezTo>
                  <a:cubicBezTo>
                    <a:pt x="38" y="10"/>
                    <a:pt x="40" y="8"/>
                    <a:pt x="40" y="7"/>
                  </a:cubicBezTo>
                  <a:cubicBezTo>
                    <a:pt x="27" y="43"/>
                    <a:pt x="27" y="43"/>
                    <a:pt x="27" y="43"/>
                  </a:cubicBezTo>
                  <a:lnTo>
                    <a:pt x="31"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25" name="Group 20"/>
          <p:cNvGrpSpPr/>
          <p:nvPr/>
        </p:nvGrpSpPr>
        <p:grpSpPr>
          <a:xfrm>
            <a:off x="6654996" y="3850830"/>
            <a:ext cx="504825" cy="531813"/>
            <a:chOff x="2513013" y="2098675"/>
            <a:chExt cx="504825" cy="531813"/>
          </a:xfrm>
          <a:solidFill>
            <a:srgbClr val="F8D845"/>
          </a:solidFill>
        </p:grpSpPr>
        <p:sp>
          <p:nvSpPr>
            <p:cNvPr id="37" name="Freeform 9"/>
            <p:cNvSpPr>
              <a:spLocks noEditPoints="1"/>
            </p:cNvSpPr>
            <p:nvPr/>
          </p:nvSpPr>
          <p:spPr bwMode="auto">
            <a:xfrm>
              <a:off x="2513013" y="2287588"/>
              <a:ext cx="342900" cy="342900"/>
            </a:xfrm>
            <a:custGeom>
              <a:avLst/>
              <a:gdLst>
                <a:gd name="T0" fmla="*/ 76 w 91"/>
                <a:gd name="T1" fmla="*/ 63 h 91"/>
                <a:gd name="T2" fmla="*/ 79 w 91"/>
                <a:gd name="T3" fmla="*/ 56 h 91"/>
                <a:gd name="T4" fmla="*/ 91 w 91"/>
                <a:gd name="T5" fmla="*/ 52 h 91"/>
                <a:gd name="T6" fmla="*/ 91 w 91"/>
                <a:gd name="T7" fmla="*/ 46 h 91"/>
                <a:gd name="T8" fmla="*/ 91 w 91"/>
                <a:gd name="T9" fmla="*/ 40 h 91"/>
                <a:gd name="T10" fmla="*/ 79 w 91"/>
                <a:gd name="T11" fmla="*/ 36 h 91"/>
                <a:gd name="T12" fmla="*/ 76 w 91"/>
                <a:gd name="T13" fmla="*/ 29 h 91"/>
                <a:gd name="T14" fmla="*/ 82 w 91"/>
                <a:gd name="T15" fmla="*/ 18 h 91"/>
                <a:gd name="T16" fmla="*/ 73 w 91"/>
                <a:gd name="T17" fmla="*/ 10 h 91"/>
                <a:gd name="T18" fmla="*/ 63 w 91"/>
                <a:gd name="T19" fmla="*/ 15 h 91"/>
                <a:gd name="T20" fmla="*/ 55 w 91"/>
                <a:gd name="T21" fmla="*/ 12 h 91"/>
                <a:gd name="T22" fmla="*/ 51 w 91"/>
                <a:gd name="T23" fmla="*/ 1 h 91"/>
                <a:gd name="T24" fmla="*/ 45 w 91"/>
                <a:gd name="T25" fmla="*/ 0 h 91"/>
                <a:gd name="T26" fmla="*/ 40 w 91"/>
                <a:gd name="T27" fmla="*/ 1 h 91"/>
                <a:gd name="T28" fmla="*/ 36 w 91"/>
                <a:gd name="T29" fmla="*/ 12 h 91"/>
                <a:gd name="T30" fmla="*/ 28 w 91"/>
                <a:gd name="T31" fmla="*/ 15 h 91"/>
                <a:gd name="T32" fmla="*/ 18 w 91"/>
                <a:gd name="T33" fmla="*/ 10 h 91"/>
                <a:gd name="T34" fmla="*/ 9 w 91"/>
                <a:gd name="T35" fmla="*/ 18 h 91"/>
                <a:gd name="T36" fmla="*/ 14 w 91"/>
                <a:gd name="T37" fmla="*/ 29 h 91"/>
                <a:gd name="T38" fmla="*/ 11 w 91"/>
                <a:gd name="T39" fmla="*/ 36 h 91"/>
                <a:gd name="T40" fmla="*/ 0 w 91"/>
                <a:gd name="T41" fmla="*/ 40 h 91"/>
                <a:gd name="T42" fmla="*/ 0 w 91"/>
                <a:gd name="T43" fmla="*/ 46 h 91"/>
                <a:gd name="T44" fmla="*/ 0 w 91"/>
                <a:gd name="T45" fmla="*/ 52 h 91"/>
                <a:gd name="T46" fmla="*/ 11 w 91"/>
                <a:gd name="T47" fmla="*/ 56 h 91"/>
                <a:gd name="T48" fmla="*/ 14 w 91"/>
                <a:gd name="T49" fmla="*/ 63 h 91"/>
                <a:gd name="T50" fmla="*/ 9 w 91"/>
                <a:gd name="T51" fmla="*/ 74 h 91"/>
                <a:gd name="T52" fmla="*/ 18 w 91"/>
                <a:gd name="T53" fmla="*/ 82 h 91"/>
                <a:gd name="T54" fmla="*/ 28 w 91"/>
                <a:gd name="T55" fmla="*/ 77 h 91"/>
                <a:gd name="T56" fmla="*/ 36 w 91"/>
                <a:gd name="T57" fmla="*/ 80 h 91"/>
                <a:gd name="T58" fmla="*/ 40 w 91"/>
                <a:gd name="T59" fmla="*/ 91 h 91"/>
                <a:gd name="T60" fmla="*/ 45 w 91"/>
                <a:gd name="T61" fmla="*/ 91 h 91"/>
                <a:gd name="T62" fmla="*/ 51 w 91"/>
                <a:gd name="T63" fmla="*/ 91 h 91"/>
                <a:gd name="T64" fmla="*/ 55 w 91"/>
                <a:gd name="T65" fmla="*/ 80 h 91"/>
                <a:gd name="T66" fmla="*/ 63 w 91"/>
                <a:gd name="T67" fmla="*/ 77 h 91"/>
                <a:gd name="T68" fmla="*/ 73 w 91"/>
                <a:gd name="T69" fmla="*/ 82 h 91"/>
                <a:gd name="T70" fmla="*/ 82 w 91"/>
                <a:gd name="T71" fmla="*/ 74 h 91"/>
                <a:gd name="T72" fmla="*/ 76 w 91"/>
                <a:gd name="T73" fmla="*/ 63 h 91"/>
                <a:gd name="T74" fmla="*/ 45 w 91"/>
                <a:gd name="T75" fmla="*/ 62 h 91"/>
                <a:gd name="T76" fmla="*/ 29 w 91"/>
                <a:gd name="T77" fmla="*/ 46 h 91"/>
                <a:gd name="T78" fmla="*/ 45 w 91"/>
                <a:gd name="T79" fmla="*/ 30 h 91"/>
                <a:gd name="T80" fmla="*/ 61 w 91"/>
                <a:gd name="T81" fmla="*/ 46 h 91"/>
                <a:gd name="T82" fmla="*/ 45 w 91"/>
                <a:gd name="T83" fmla="*/ 6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1" h="91">
                  <a:moveTo>
                    <a:pt x="76" y="63"/>
                  </a:moveTo>
                  <a:cubicBezTo>
                    <a:pt x="78" y="61"/>
                    <a:pt x="79" y="58"/>
                    <a:pt x="79" y="56"/>
                  </a:cubicBezTo>
                  <a:cubicBezTo>
                    <a:pt x="91" y="52"/>
                    <a:pt x="91" y="52"/>
                    <a:pt x="91" y="52"/>
                  </a:cubicBezTo>
                  <a:cubicBezTo>
                    <a:pt x="91" y="50"/>
                    <a:pt x="91" y="48"/>
                    <a:pt x="91" y="46"/>
                  </a:cubicBezTo>
                  <a:cubicBezTo>
                    <a:pt x="91" y="44"/>
                    <a:pt x="91" y="42"/>
                    <a:pt x="91" y="40"/>
                  </a:cubicBezTo>
                  <a:cubicBezTo>
                    <a:pt x="79" y="36"/>
                    <a:pt x="79" y="36"/>
                    <a:pt x="79" y="36"/>
                  </a:cubicBezTo>
                  <a:cubicBezTo>
                    <a:pt x="79" y="33"/>
                    <a:pt x="78" y="31"/>
                    <a:pt x="76" y="29"/>
                  </a:cubicBezTo>
                  <a:cubicBezTo>
                    <a:pt x="82" y="18"/>
                    <a:pt x="82" y="18"/>
                    <a:pt x="82" y="18"/>
                  </a:cubicBezTo>
                  <a:cubicBezTo>
                    <a:pt x="79" y="15"/>
                    <a:pt x="76" y="12"/>
                    <a:pt x="73" y="10"/>
                  </a:cubicBezTo>
                  <a:cubicBezTo>
                    <a:pt x="63" y="15"/>
                    <a:pt x="63" y="15"/>
                    <a:pt x="63" y="15"/>
                  </a:cubicBezTo>
                  <a:cubicBezTo>
                    <a:pt x="60" y="14"/>
                    <a:pt x="58" y="13"/>
                    <a:pt x="55" y="12"/>
                  </a:cubicBezTo>
                  <a:cubicBezTo>
                    <a:pt x="51" y="1"/>
                    <a:pt x="51" y="1"/>
                    <a:pt x="51" y="1"/>
                  </a:cubicBezTo>
                  <a:cubicBezTo>
                    <a:pt x="49" y="0"/>
                    <a:pt x="47" y="0"/>
                    <a:pt x="45" y="0"/>
                  </a:cubicBezTo>
                  <a:cubicBezTo>
                    <a:pt x="43" y="0"/>
                    <a:pt x="42" y="0"/>
                    <a:pt x="40" y="1"/>
                  </a:cubicBezTo>
                  <a:cubicBezTo>
                    <a:pt x="36" y="12"/>
                    <a:pt x="36" y="12"/>
                    <a:pt x="36" y="12"/>
                  </a:cubicBezTo>
                  <a:cubicBezTo>
                    <a:pt x="33" y="13"/>
                    <a:pt x="31" y="14"/>
                    <a:pt x="28" y="15"/>
                  </a:cubicBezTo>
                  <a:cubicBezTo>
                    <a:pt x="18" y="10"/>
                    <a:pt x="18" y="10"/>
                    <a:pt x="18" y="10"/>
                  </a:cubicBezTo>
                  <a:cubicBezTo>
                    <a:pt x="14" y="12"/>
                    <a:pt x="12" y="15"/>
                    <a:pt x="9" y="18"/>
                  </a:cubicBezTo>
                  <a:cubicBezTo>
                    <a:pt x="14" y="29"/>
                    <a:pt x="14" y="29"/>
                    <a:pt x="14" y="29"/>
                  </a:cubicBezTo>
                  <a:cubicBezTo>
                    <a:pt x="13" y="31"/>
                    <a:pt x="12" y="33"/>
                    <a:pt x="11" y="36"/>
                  </a:cubicBezTo>
                  <a:cubicBezTo>
                    <a:pt x="0" y="40"/>
                    <a:pt x="0" y="40"/>
                    <a:pt x="0" y="40"/>
                  </a:cubicBezTo>
                  <a:cubicBezTo>
                    <a:pt x="0" y="42"/>
                    <a:pt x="0" y="44"/>
                    <a:pt x="0" y="46"/>
                  </a:cubicBezTo>
                  <a:cubicBezTo>
                    <a:pt x="0" y="48"/>
                    <a:pt x="0" y="50"/>
                    <a:pt x="0" y="52"/>
                  </a:cubicBezTo>
                  <a:cubicBezTo>
                    <a:pt x="11" y="56"/>
                    <a:pt x="11" y="56"/>
                    <a:pt x="11" y="56"/>
                  </a:cubicBezTo>
                  <a:cubicBezTo>
                    <a:pt x="12" y="58"/>
                    <a:pt x="13" y="61"/>
                    <a:pt x="14" y="63"/>
                  </a:cubicBezTo>
                  <a:cubicBezTo>
                    <a:pt x="9" y="74"/>
                    <a:pt x="9" y="74"/>
                    <a:pt x="9" y="74"/>
                  </a:cubicBezTo>
                  <a:cubicBezTo>
                    <a:pt x="12" y="77"/>
                    <a:pt x="14" y="79"/>
                    <a:pt x="18" y="82"/>
                  </a:cubicBezTo>
                  <a:cubicBezTo>
                    <a:pt x="28" y="77"/>
                    <a:pt x="28" y="77"/>
                    <a:pt x="28" y="77"/>
                  </a:cubicBezTo>
                  <a:cubicBezTo>
                    <a:pt x="31" y="78"/>
                    <a:pt x="33" y="79"/>
                    <a:pt x="36" y="80"/>
                  </a:cubicBezTo>
                  <a:cubicBezTo>
                    <a:pt x="40" y="91"/>
                    <a:pt x="40" y="91"/>
                    <a:pt x="40" y="91"/>
                  </a:cubicBezTo>
                  <a:cubicBezTo>
                    <a:pt x="42" y="91"/>
                    <a:pt x="43" y="91"/>
                    <a:pt x="45" y="91"/>
                  </a:cubicBezTo>
                  <a:cubicBezTo>
                    <a:pt x="47" y="91"/>
                    <a:pt x="49" y="91"/>
                    <a:pt x="51" y="91"/>
                  </a:cubicBezTo>
                  <a:cubicBezTo>
                    <a:pt x="55" y="80"/>
                    <a:pt x="55" y="80"/>
                    <a:pt x="55" y="80"/>
                  </a:cubicBezTo>
                  <a:cubicBezTo>
                    <a:pt x="58" y="79"/>
                    <a:pt x="60" y="78"/>
                    <a:pt x="63" y="77"/>
                  </a:cubicBezTo>
                  <a:cubicBezTo>
                    <a:pt x="73" y="82"/>
                    <a:pt x="73" y="82"/>
                    <a:pt x="73" y="82"/>
                  </a:cubicBezTo>
                  <a:cubicBezTo>
                    <a:pt x="76" y="79"/>
                    <a:pt x="79" y="77"/>
                    <a:pt x="82" y="74"/>
                  </a:cubicBezTo>
                  <a:lnTo>
                    <a:pt x="76" y="63"/>
                  </a:lnTo>
                  <a:close/>
                  <a:moveTo>
                    <a:pt x="45" y="62"/>
                  </a:moveTo>
                  <a:cubicBezTo>
                    <a:pt x="37" y="62"/>
                    <a:pt x="29" y="55"/>
                    <a:pt x="29" y="46"/>
                  </a:cubicBezTo>
                  <a:cubicBezTo>
                    <a:pt x="29" y="37"/>
                    <a:pt x="37" y="30"/>
                    <a:pt x="45" y="30"/>
                  </a:cubicBezTo>
                  <a:cubicBezTo>
                    <a:pt x="54" y="30"/>
                    <a:pt x="61" y="37"/>
                    <a:pt x="61" y="46"/>
                  </a:cubicBezTo>
                  <a:cubicBezTo>
                    <a:pt x="61" y="55"/>
                    <a:pt x="54" y="62"/>
                    <a:pt x="45"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8" name="Freeform 10"/>
            <p:cNvSpPr>
              <a:spLocks noEditPoints="1"/>
            </p:cNvSpPr>
            <p:nvPr/>
          </p:nvSpPr>
          <p:spPr bwMode="auto">
            <a:xfrm>
              <a:off x="2674938" y="2098675"/>
              <a:ext cx="225425" cy="227013"/>
            </a:xfrm>
            <a:custGeom>
              <a:avLst/>
              <a:gdLst>
                <a:gd name="T0" fmla="*/ 3 w 60"/>
                <a:gd name="T1" fmla="*/ 45 h 60"/>
                <a:gd name="T2" fmla="*/ 11 w 60"/>
                <a:gd name="T3" fmla="*/ 45 h 60"/>
                <a:gd name="T4" fmla="*/ 15 w 60"/>
                <a:gd name="T5" fmla="*/ 49 h 60"/>
                <a:gd name="T6" fmla="*/ 14 w 60"/>
                <a:gd name="T7" fmla="*/ 57 h 60"/>
                <a:gd name="T8" fmla="*/ 18 w 60"/>
                <a:gd name="T9" fmla="*/ 59 h 60"/>
                <a:gd name="T10" fmla="*/ 22 w 60"/>
                <a:gd name="T11" fmla="*/ 60 h 60"/>
                <a:gd name="T12" fmla="*/ 27 w 60"/>
                <a:gd name="T13" fmla="*/ 54 h 60"/>
                <a:gd name="T14" fmla="*/ 33 w 60"/>
                <a:gd name="T15" fmla="*/ 54 h 60"/>
                <a:gd name="T16" fmla="*/ 38 w 60"/>
                <a:gd name="T17" fmla="*/ 60 h 60"/>
                <a:gd name="T18" fmla="*/ 45 w 60"/>
                <a:gd name="T19" fmla="*/ 57 h 60"/>
                <a:gd name="T20" fmla="*/ 45 w 60"/>
                <a:gd name="T21" fmla="*/ 49 h 60"/>
                <a:gd name="T22" fmla="*/ 49 w 60"/>
                <a:gd name="T23" fmla="*/ 45 h 60"/>
                <a:gd name="T24" fmla="*/ 57 w 60"/>
                <a:gd name="T25" fmla="*/ 46 h 60"/>
                <a:gd name="T26" fmla="*/ 59 w 60"/>
                <a:gd name="T27" fmla="*/ 42 h 60"/>
                <a:gd name="T28" fmla="*/ 60 w 60"/>
                <a:gd name="T29" fmla="*/ 39 h 60"/>
                <a:gd name="T30" fmla="*/ 54 w 60"/>
                <a:gd name="T31" fmla="*/ 33 h 60"/>
                <a:gd name="T32" fmla="*/ 54 w 60"/>
                <a:gd name="T33" fmla="*/ 28 h 60"/>
                <a:gd name="T34" fmla="*/ 60 w 60"/>
                <a:gd name="T35" fmla="*/ 22 h 60"/>
                <a:gd name="T36" fmla="*/ 57 w 60"/>
                <a:gd name="T37" fmla="*/ 15 h 60"/>
                <a:gd name="T38" fmla="*/ 49 w 60"/>
                <a:gd name="T39" fmla="*/ 15 h 60"/>
                <a:gd name="T40" fmla="*/ 46 w 60"/>
                <a:gd name="T41" fmla="*/ 12 h 60"/>
                <a:gd name="T42" fmla="*/ 46 w 60"/>
                <a:gd name="T43" fmla="*/ 4 h 60"/>
                <a:gd name="T44" fmla="*/ 43 w 60"/>
                <a:gd name="T45" fmla="*/ 2 h 60"/>
                <a:gd name="T46" fmla="*/ 39 w 60"/>
                <a:gd name="T47" fmla="*/ 0 h 60"/>
                <a:gd name="T48" fmla="*/ 33 w 60"/>
                <a:gd name="T49" fmla="*/ 6 h 60"/>
                <a:gd name="T50" fmla="*/ 28 w 60"/>
                <a:gd name="T51" fmla="*/ 6 h 60"/>
                <a:gd name="T52" fmla="*/ 23 w 60"/>
                <a:gd name="T53" fmla="*/ 0 h 60"/>
                <a:gd name="T54" fmla="*/ 15 w 60"/>
                <a:gd name="T55" fmla="*/ 3 h 60"/>
                <a:gd name="T56" fmla="*/ 16 w 60"/>
                <a:gd name="T57" fmla="*/ 11 h 60"/>
                <a:gd name="T58" fmla="*/ 12 w 60"/>
                <a:gd name="T59" fmla="*/ 15 h 60"/>
                <a:gd name="T60" fmla="*/ 4 w 60"/>
                <a:gd name="T61" fmla="*/ 14 h 60"/>
                <a:gd name="T62" fmla="*/ 2 w 60"/>
                <a:gd name="T63" fmla="*/ 18 h 60"/>
                <a:gd name="T64" fmla="*/ 1 w 60"/>
                <a:gd name="T65" fmla="*/ 22 h 60"/>
                <a:gd name="T66" fmla="*/ 6 w 60"/>
                <a:gd name="T67" fmla="*/ 27 h 60"/>
                <a:gd name="T68" fmla="*/ 6 w 60"/>
                <a:gd name="T69" fmla="*/ 32 h 60"/>
                <a:gd name="T70" fmla="*/ 0 w 60"/>
                <a:gd name="T71" fmla="*/ 38 h 60"/>
                <a:gd name="T72" fmla="*/ 3 w 60"/>
                <a:gd name="T73" fmla="*/ 45 h 60"/>
                <a:gd name="T74" fmla="*/ 20 w 60"/>
                <a:gd name="T75" fmla="*/ 26 h 60"/>
                <a:gd name="T76" fmla="*/ 35 w 60"/>
                <a:gd name="T77" fmla="*/ 20 h 60"/>
                <a:gd name="T78" fmla="*/ 40 w 60"/>
                <a:gd name="T79" fmla="*/ 34 h 60"/>
                <a:gd name="T80" fmla="*/ 26 w 60"/>
                <a:gd name="T81" fmla="*/ 40 h 60"/>
                <a:gd name="T82" fmla="*/ 20 w 60"/>
                <a:gd name="T83"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 h="60">
                  <a:moveTo>
                    <a:pt x="3" y="45"/>
                  </a:moveTo>
                  <a:cubicBezTo>
                    <a:pt x="11" y="45"/>
                    <a:pt x="11" y="45"/>
                    <a:pt x="11" y="45"/>
                  </a:cubicBezTo>
                  <a:cubicBezTo>
                    <a:pt x="12" y="46"/>
                    <a:pt x="14" y="47"/>
                    <a:pt x="15" y="49"/>
                  </a:cubicBezTo>
                  <a:cubicBezTo>
                    <a:pt x="14" y="57"/>
                    <a:pt x="14" y="57"/>
                    <a:pt x="14" y="57"/>
                  </a:cubicBezTo>
                  <a:cubicBezTo>
                    <a:pt x="16" y="57"/>
                    <a:pt x="17" y="58"/>
                    <a:pt x="18" y="59"/>
                  </a:cubicBezTo>
                  <a:cubicBezTo>
                    <a:pt x="19" y="59"/>
                    <a:pt x="20" y="59"/>
                    <a:pt x="22" y="60"/>
                  </a:cubicBezTo>
                  <a:cubicBezTo>
                    <a:pt x="27" y="54"/>
                    <a:pt x="27" y="54"/>
                    <a:pt x="27" y="54"/>
                  </a:cubicBezTo>
                  <a:cubicBezTo>
                    <a:pt x="29" y="54"/>
                    <a:pt x="31" y="54"/>
                    <a:pt x="33" y="54"/>
                  </a:cubicBezTo>
                  <a:cubicBezTo>
                    <a:pt x="38" y="60"/>
                    <a:pt x="38" y="60"/>
                    <a:pt x="38" y="60"/>
                  </a:cubicBezTo>
                  <a:cubicBezTo>
                    <a:pt x="40" y="59"/>
                    <a:pt x="43" y="58"/>
                    <a:pt x="45" y="57"/>
                  </a:cubicBezTo>
                  <a:cubicBezTo>
                    <a:pt x="45" y="49"/>
                    <a:pt x="45" y="49"/>
                    <a:pt x="45" y="49"/>
                  </a:cubicBezTo>
                  <a:cubicBezTo>
                    <a:pt x="46" y="48"/>
                    <a:pt x="48" y="47"/>
                    <a:pt x="49" y="45"/>
                  </a:cubicBezTo>
                  <a:cubicBezTo>
                    <a:pt x="57" y="46"/>
                    <a:pt x="57" y="46"/>
                    <a:pt x="57" y="46"/>
                  </a:cubicBezTo>
                  <a:cubicBezTo>
                    <a:pt x="58" y="45"/>
                    <a:pt x="58" y="44"/>
                    <a:pt x="59" y="42"/>
                  </a:cubicBezTo>
                  <a:cubicBezTo>
                    <a:pt x="59" y="41"/>
                    <a:pt x="60" y="40"/>
                    <a:pt x="60" y="39"/>
                  </a:cubicBezTo>
                  <a:cubicBezTo>
                    <a:pt x="54" y="33"/>
                    <a:pt x="54" y="33"/>
                    <a:pt x="54" y="33"/>
                  </a:cubicBezTo>
                  <a:cubicBezTo>
                    <a:pt x="54" y="31"/>
                    <a:pt x="54" y="30"/>
                    <a:pt x="54" y="28"/>
                  </a:cubicBezTo>
                  <a:cubicBezTo>
                    <a:pt x="60" y="22"/>
                    <a:pt x="60" y="22"/>
                    <a:pt x="60" y="22"/>
                  </a:cubicBezTo>
                  <a:cubicBezTo>
                    <a:pt x="60" y="20"/>
                    <a:pt x="59" y="17"/>
                    <a:pt x="57" y="15"/>
                  </a:cubicBezTo>
                  <a:cubicBezTo>
                    <a:pt x="49" y="15"/>
                    <a:pt x="49" y="15"/>
                    <a:pt x="49" y="15"/>
                  </a:cubicBezTo>
                  <a:cubicBezTo>
                    <a:pt x="48" y="14"/>
                    <a:pt x="47" y="13"/>
                    <a:pt x="46" y="12"/>
                  </a:cubicBezTo>
                  <a:cubicBezTo>
                    <a:pt x="46" y="4"/>
                    <a:pt x="46" y="4"/>
                    <a:pt x="46" y="4"/>
                  </a:cubicBezTo>
                  <a:cubicBezTo>
                    <a:pt x="45" y="3"/>
                    <a:pt x="44" y="2"/>
                    <a:pt x="43" y="2"/>
                  </a:cubicBezTo>
                  <a:cubicBezTo>
                    <a:pt x="41" y="1"/>
                    <a:pt x="40" y="1"/>
                    <a:pt x="39" y="0"/>
                  </a:cubicBezTo>
                  <a:cubicBezTo>
                    <a:pt x="33" y="6"/>
                    <a:pt x="33" y="6"/>
                    <a:pt x="33" y="6"/>
                  </a:cubicBezTo>
                  <a:cubicBezTo>
                    <a:pt x="32" y="6"/>
                    <a:pt x="30" y="6"/>
                    <a:pt x="28" y="6"/>
                  </a:cubicBezTo>
                  <a:cubicBezTo>
                    <a:pt x="23" y="0"/>
                    <a:pt x="23" y="0"/>
                    <a:pt x="23" y="0"/>
                  </a:cubicBezTo>
                  <a:cubicBezTo>
                    <a:pt x="20" y="1"/>
                    <a:pt x="18" y="2"/>
                    <a:pt x="15" y="3"/>
                  </a:cubicBezTo>
                  <a:cubicBezTo>
                    <a:pt x="16" y="11"/>
                    <a:pt x="16" y="11"/>
                    <a:pt x="16" y="11"/>
                  </a:cubicBezTo>
                  <a:cubicBezTo>
                    <a:pt x="14" y="12"/>
                    <a:pt x="13" y="13"/>
                    <a:pt x="12" y="15"/>
                  </a:cubicBezTo>
                  <a:cubicBezTo>
                    <a:pt x="4" y="14"/>
                    <a:pt x="4" y="14"/>
                    <a:pt x="4" y="14"/>
                  </a:cubicBezTo>
                  <a:cubicBezTo>
                    <a:pt x="3" y="15"/>
                    <a:pt x="2" y="17"/>
                    <a:pt x="2" y="18"/>
                  </a:cubicBezTo>
                  <a:cubicBezTo>
                    <a:pt x="1" y="19"/>
                    <a:pt x="1" y="20"/>
                    <a:pt x="1" y="22"/>
                  </a:cubicBezTo>
                  <a:cubicBezTo>
                    <a:pt x="6" y="27"/>
                    <a:pt x="6" y="27"/>
                    <a:pt x="6" y="27"/>
                  </a:cubicBezTo>
                  <a:cubicBezTo>
                    <a:pt x="6" y="29"/>
                    <a:pt x="6" y="31"/>
                    <a:pt x="6" y="32"/>
                  </a:cubicBezTo>
                  <a:cubicBezTo>
                    <a:pt x="0" y="38"/>
                    <a:pt x="0" y="38"/>
                    <a:pt x="0" y="38"/>
                  </a:cubicBezTo>
                  <a:cubicBezTo>
                    <a:pt x="1" y="40"/>
                    <a:pt x="2" y="43"/>
                    <a:pt x="3" y="45"/>
                  </a:cubicBezTo>
                  <a:close/>
                  <a:moveTo>
                    <a:pt x="20" y="26"/>
                  </a:moveTo>
                  <a:cubicBezTo>
                    <a:pt x="23" y="20"/>
                    <a:pt x="29" y="18"/>
                    <a:pt x="35" y="20"/>
                  </a:cubicBezTo>
                  <a:cubicBezTo>
                    <a:pt x="40" y="23"/>
                    <a:pt x="43" y="29"/>
                    <a:pt x="40" y="34"/>
                  </a:cubicBezTo>
                  <a:cubicBezTo>
                    <a:pt x="38" y="40"/>
                    <a:pt x="31" y="42"/>
                    <a:pt x="26" y="40"/>
                  </a:cubicBezTo>
                  <a:cubicBezTo>
                    <a:pt x="21" y="38"/>
                    <a:pt x="18" y="31"/>
                    <a:pt x="20"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9" name="Freeform 11"/>
            <p:cNvSpPr>
              <a:spLocks noEditPoints="1"/>
            </p:cNvSpPr>
            <p:nvPr/>
          </p:nvSpPr>
          <p:spPr bwMode="auto">
            <a:xfrm>
              <a:off x="2833688" y="2257425"/>
              <a:ext cx="184150" cy="184150"/>
            </a:xfrm>
            <a:custGeom>
              <a:avLst/>
              <a:gdLst>
                <a:gd name="T0" fmla="*/ 43 w 49"/>
                <a:gd name="T1" fmla="*/ 29 h 49"/>
                <a:gd name="T2" fmla="*/ 49 w 49"/>
                <a:gd name="T3" fmla="*/ 27 h 49"/>
                <a:gd name="T4" fmla="*/ 49 w 49"/>
                <a:gd name="T5" fmla="*/ 24 h 49"/>
                <a:gd name="T6" fmla="*/ 48 w 49"/>
                <a:gd name="T7" fmla="*/ 21 h 49"/>
                <a:gd name="T8" fmla="*/ 42 w 49"/>
                <a:gd name="T9" fmla="*/ 19 h 49"/>
                <a:gd name="T10" fmla="*/ 41 w 49"/>
                <a:gd name="T11" fmla="*/ 15 h 49"/>
                <a:gd name="T12" fmla="*/ 43 w 49"/>
                <a:gd name="T13" fmla="*/ 9 h 49"/>
                <a:gd name="T14" fmla="*/ 39 w 49"/>
                <a:gd name="T15" fmla="*/ 5 h 49"/>
                <a:gd name="T16" fmla="*/ 33 w 49"/>
                <a:gd name="T17" fmla="*/ 8 h 49"/>
                <a:gd name="T18" fmla="*/ 29 w 49"/>
                <a:gd name="T19" fmla="*/ 6 h 49"/>
                <a:gd name="T20" fmla="*/ 27 w 49"/>
                <a:gd name="T21" fmla="*/ 1 h 49"/>
                <a:gd name="T22" fmla="*/ 24 w 49"/>
                <a:gd name="T23" fmla="*/ 0 h 49"/>
                <a:gd name="T24" fmla="*/ 21 w 49"/>
                <a:gd name="T25" fmla="*/ 1 h 49"/>
                <a:gd name="T26" fmla="*/ 19 w 49"/>
                <a:gd name="T27" fmla="*/ 7 h 49"/>
                <a:gd name="T28" fmla="*/ 15 w 49"/>
                <a:gd name="T29" fmla="*/ 8 h 49"/>
                <a:gd name="T30" fmla="*/ 9 w 49"/>
                <a:gd name="T31" fmla="*/ 6 h 49"/>
                <a:gd name="T32" fmla="*/ 5 w 49"/>
                <a:gd name="T33" fmla="*/ 10 h 49"/>
                <a:gd name="T34" fmla="*/ 8 w 49"/>
                <a:gd name="T35" fmla="*/ 16 h 49"/>
                <a:gd name="T36" fmla="*/ 6 w 49"/>
                <a:gd name="T37" fmla="*/ 20 h 49"/>
                <a:gd name="T38" fmla="*/ 0 w 49"/>
                <a:gd name="T39" fmla="*/ 22 h 49"/>
                <a:gd name="T40" fmla="*/ 0 w 49"/>
                <a:gd name="T41" fmla="*/ 25 h 49"/>
                <a:gd name="T42" fmla="*/ 1 w 49"/>
                <a:gd name="T43" fmla="*/ 28 h 49"/>
                <a:gd name="T44" fmla="*/ 7 w 49"/>
                <a:gd name="T45" fmla="*/ 30 h 49"/>
                <a:gd name="T46" fmla="*/ 8 w 49"/>
                <a:gd name="T47" fmla="*/ 34 h 49"/>
                <a:gd name="T48" fmla="*/ 6 w 49"/>
                <a:gd name="T49" fmla="*/ 40 h 49"/>
                <a:gd name="T50" fmla="*/ 10 w 49"/>
                <a:gd name="T51" fmla="*/ 44 h 49"/>
                <a:gd name="T52" fmla="*/ 16 w 49"/>
                <a:gd name="T53" fmla="*/ 41 h 49"/>
                <a:gd name="T54" fmla="*/ 20 w 49"/>
                <a:gd name="T55" fmla="*/ 43 h 49"/>
                <a:gd name="T56" fmla="*/ 22 w 49"/>
                <a:gd name="T57" fmla="*/ 49 h 49"/>
                <a:gd name="T58" fmla="*/ 25 w 49"/>
                <a:gd name="T59" fmla="*/ 49 h 49"/>
                <a:gd name="T60" fmla="*/ 28 w 49"/>
                <a:gd name="T61" fmla="*/ 48 h 49"/>
                <a:gd name="T62" fmla="*/ 30 w 49"/>
                <a:gd name="T63" fmla="*/ 42 h 49"/>
                <a:gd name="T64" fmla="*/ 34 w 49"/>
                <a:gd name="T65" fmla="*/ 41 h 49"/>
                <a:gd name="T66" fmla="*/ 40 w 49"/>
                <a:gd name="T67" fmla="*/ 43 h 49"/>
                <a:gd name="T68" fmla="*/ 44 w 49"/>
                <a:gd name="T69" fmla="*/ 39 h 49"/>
                <a:gd name="T70" fmla="*/ 41 w 49"/>
                <a:gd name="T71" fmla="*/ 33 h 49"/>
                <a:gd name="T72" fmla="*/ 43 w 49"/>
                <a:gd name="T73" fmla="*/ 29 h 49"/>
                <a:gd name="T74" fmla="*/ 25 w 49"/>
                <a:gd name="T75" fmla="*/ 33 h 49"/>
                <a:gd name="T76" fmla="*/ 16 w 49"/>
                <a:gd name="T77" fmla="*/ 25 h 49"/>
                <a:gd name="T78" fmla="*/ 24 w 49"/>
                <a:gd name="T79" fmla="*/ 16 h 49"/>
                <a:gd name="T80" fmla="*/ 33 w 49"/>
                <a:gd name="T81" fmla="*/ 24 h 49"/>
                <a:gd name="T82" fmla="*/ 25 w 49"/>
                <a:gd name="T83" fmla="*/ 3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 h="49">
                  <a:moveTo>
                    <a:pt x="43" y="29"/>
                  </a:moveTo>
                  <a:cubicBezTo>
                    <a:pt x="49" y="27"/>
                    <a:pt x="49" y="27"/>
                    <a:pt x="49" y="27"/>
                  </a:cubicBezTo>
                  <a:cubicBezTo>
                    <a:pt x="49" y="26"/>
                    <a:pt x="49" y="25"/>
                    <a:pt x="49" y="24"/>
                  </a:cubicBezTo>
                  <a:cubicBezTo>
                    <a:pt x="49" y="23"/>
                    <a:pt x="49" y="22"/>
                    <a:pt x="48" y="21"/>
                  </a:cubicBezTo>
                  <a:cubicBezTo>
                    <a:pt x="42" y="19"/>
                    <a:pt x="42" y="19"/>
                    <a:pt x="42" y="19"/>
                  </a:cubicBezTo>
                  <a:cubicBezTo>
                    <a:pt x="42" y="18"/>
                    <a:pt x="41" y="16"/>
                    <a:pt x="41" y="15"/>
                  </a:cubicBezTo>
                  <a:cubicBezTo>
                    <a:pt x="43" y="9"/>
                    <a:pt x="43" y="9"/>
                    <a:pt x="43" y="9"/>
                  </a:cubicBezTo>
                  <a:cubicBezTo>
                    <a:pt x="42" y="8"/>
                    <a:pt x="40" y="6"/>
                    <a:pt x="39" y="5"/>
                  </a:cubicBezTo>
                  <a:cubicBezTo>
                    <a:pt x="33" y="8"/>
                    <a:pt x="33" y="8"/>
                    <a:pt x="33" y="8"/>
                  </a:cubicBezTo>
                  <a:cubicBezTo>
                    <a:pt x="32" y="7"/>
                    <a:pt x="31" y="7"/>
                    <a:pt x="29" y="6"/>
                  </a:cubicBezTo>
                  <a:cubicBezTo>
                    <a:pt x="27" y="1"/>
                    <a:pt x="27" y="1"/>
                    <a:pt x="27" y="1"/>
                  </a:cubicBezTo>
                  <a:cubicBezTo>
                    <a:pt x="26" y="0"/>
                    <a:pt x="25" y="0"/>
                    <a:pt x="24" y="0"/>
                  </a:cubicBezTo>
                  <a:cubicBezTo>
                    <a:pt x="23" y="0"/>
                    <a:pt x="22" y="1"/>
                    <a:pt x="21" y="1"/>
                  </a:cubicBezTo>
                  <a:cubicBezTo>
                    <a:pt x="19" y="7"/>
                    <a:pt x="19" y="7"/>
                    <a:pt x="19" y="7"/>
                  </a:cubicBezTo>
                  <a:cubicBezTo>
                    <a:pt x="18" y="7"/>
                    <a:pt x="16" y="8"/>
                    <a:pt x="15" y="8"/>
                  </a:cubicBezTo>
                  <a:cubicBezTo>
                    <a:pt x="9" y="6"/>
                    <a:pt x="9" y="6"/>
                    <a:pt x="9" y="6"/>
                  </a:cubicBezTo>
                  <a:cubicBezTo>
                    <a:pt x="8" y="7"/>
                    <a:pt x="6" y="9"/>
                    <a:pt x="5" y="10"/>
                  </a:cubicBezTo>
                  <a:cubicBezTo>
                    <a:pt x="8" y="16"/>
                    <a:pt x="8" y="16"/>
                    <a:pt x="8" y="16"/>
                  </a:cubicBezTo>
                  <a:cubicBezTo>
                    <a:pt x="7" y="17"/>
                    <a:pt x="7" y="18"/>
                    <a:pt x="6" y="20"/>
                  </a:cubicBezTo>
                  <a:cubicBezTo>
                    <a:pt x="0" y="22"/>
                    <a:pt x="0" y="22"/>
                    <a:pt x="0" y="22"/>
                  </a:cubicBezTo>
                  <a:cubicBezTo>
                    <a:pt x="0" y="23"/>
                    <a:pt x="0" y="24"/>
                    <a:pt x="0" y="25"/>
                  </a:cubicBezTo>
                  <a:cubicBezTo>
                    <a:pt x="0" y="26"/>
                    <a:pt x="0" y="27"/>
                    <a:pt x="1" y="28"/>
                  </a:cubicBezTo>
                  <a:cubicBezTo>
                    <a:pt x="7" y="30"/>
                    <a:pt x="7" y="30"/>
                    <a:pt x="7" y="30"/>
                  </a:cubicBezTo>
                  <a:cubicBezTo>
                    <a:pt x="7" y="31"/>
                    <a:pt x="8" y="33"/>
                    <a:pt x="8" y="34"/>
                  </a:cubicBezTo>
                  <a:cubicBezTo>
                    <a:pt x="6" y="40"/>
                    <a:pt x="6" y="40"/>
                    <a:pt x="6" y="40"/>
                  </a:cubicBezTo>
                  <a:cubicBezTo>
                    <a:pt x="7" y="41"/>
                    <a:pt x="8" y="43"/>
                    <a:pt x="10" y="44"/>
                  </a:cubicBezTo>
                  <a:cubicBezTo>
                    <a:pt x="16" y="41"/>
                    <a:pt x="16" y="41"/>
                    <a:pt x="16" y="41"/>
                  </a:cubicBezTo>
                  <a:cubicBezTo>
                    <a:pt x="17" y="42"/>
                    <a:pt x="18" y="42"/>
                    <a:pt x="20" y="43"/>
                  </a:cubicBezTo>
                  <a:cubicBezTo>
                    <a:pt x="22" y="49"/>
                    <a:pt x="22" y="49"/>
                    <a:pt x="22" y="49"/>
                  </a:cubicBezTo>
                  <a:cubicBezTo>
                    <a:pt x="23" y="49"/>
                    <a:pt x="24" y="49"/>
                    <a:pt x="25" y="49"/>
                  </a:cubicBezTo>
                  <a:cubicBezTo>
                    <a:pt x="26" y="49"/>
                    <a:pt x="27" y="49"/>
                    <a:pt x="28" y="48"/>
                  </a:cubicBezTo>
                  <a:cubicBezTo>
                    <a:pt x="30" y="42"/>
                    <a:pt x="30" y="42"/>
                    <a:pt x="30" y="42"/>
                  </a:cubicBezTo>
                  <a:cubicBezTo>
                    <a:pt x="31" y="42"/>
                    <a:pt x="33" y="41"/>
                    <a:pt x="34" y="41"/>
                  </a:cubicBezTo>
                  <a:cubicBezTo>
                    <a:pt x="40" y="43"/>
                    <a:pt x="40" y="43"/>
                    <a:pt x="40" y="43"/>
                  </a:cubicBezTo>
                  <a:cubicBezTo>
                    <a:pt x="41" y="42"/>
                    <a:pt x="43" y="41"/>
                    <a:pt x="44" y="39"/>
                  </a:cubicBezTo>
                  <a:cubicBezTo>
                    <a:pt x="41" y="33"/>
                    <a:pt x="41" y="33"/>
                    <a:pt x="41" y="33"/>
                  </a:cubicBezTo>
                  <a:cubicBezTo>
                    <a:pt x="42" y="32"/>
                    <a:pt x="42" y="31"/>
                    <a:pt x="43" y="29"/>
                  </a:cubicBezTo>
                  <a:close/>
                  <a:moveTo>
                    <a:pt x="25" y="33"/>
                  </a:moveTo>
                  <a:cubicBezTo>
                    <a:pt x="20" y="33"/>
                    <a:pt x="16" y="29"/>
                    <a:pt x="16" y="25"/>
                  </a:cubicBezTo>
                  <a:cubicBezTo>
                    <a:pt x="16" y="20"/>
                    <a:pt x="20" y="16"/>
                    <a:pt x="24" y="16"/>
                  </a:cubicBezTo>
                  <a:cubicBezTo>
                    <a:pt x="29" y="16"/>
                    <a:pt x="33" y="20"/>
                    <a:pt x="33" y="24"/>
                  </a:cubicBezTo>
                  <a:cubicBezTo>
                    <a:pt x="33" y="29"/>
                    <a:pt x="29" y="33"/>
                    <a:pt x="25"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27" name="Group 28"/>
          <p:cNvGrpSpPr/>
          <p:nvPr/>
        </p:nvGrpSpPr>
        <p:grpSpPr>
          <a:xfrm>
            <a:off x="5187616" y="4415980"/>
            <a:ext cx="368300" cy="366542"/>
            <a:chOff x="7886700" y="4848225"/>
            <a:chExt cx="665163" cy="661988"/>
          </a:xfrm>
          <a:solidFill>
            <a:srgbClr val="F04077"/>
          </a:solidFill>
        </p:grpSpPr>
        <p:sp>
          <p:nvSpPr>
            <p:cNvPr id="31" name="Freeform 21"/>
            <p:cNvSpPr/>
            <p:nvPr/>
          </p:nvSpPr>
          <p:spPr bwMode="auto">
            <a:xfrm>
              <a:off x="7886700" y="5243513"/>
              <a:ext cx="266700" cy="266700"/>
            </a:xfrm>
            <a:custGeom>
              <a:avLst/>
              <a:gdLst>
                <a:gd name="T0" fmla="*/ 168 w 168"/>
                <a:gd name="T1" fmla="*/ 86 h 168"/>
                <a:gd name="T2" fmla="*/ 0 w 168"/>
                <a:gd name="T3" fmla="*/ 168 h 168"/>
                <a:gd name="T4" fmla="*/ 82 w 168"/>
                <a:gd name="T5" fmla="*/ 0 h 168"/>
                <a:gd name="T6" fmla="*/ 168 w 168"/>
                <a:gd name="T7" fmla="*/ 86 h 168"/>
              </a:gdLst>
              <a:ahLst/>
              <a:cxnLst>
                <a:cxn ang="0">
                  <a:pos x="T0" y="T1"/>
                </a:cxn>
                <a:cxn ang="0">
                  <a:pos x="T2" y="T3"/>
                </a:cxn>
                <a:cxn ang="0">
                  <a:pos x="T4" y="T5"/>
                </a:cxn>
                <a:cxn ang="0">
                  <a:pos x="T6" y="T7"/>
                </a:cxn>
              </a:cxnLst>
              <a:rect l="0" t="0" r="r" b="b"/>
              <a:pathLst>
                <a:path w="168" h="168">
                  <a:moveTo>
                    <a:pt x="168" y="86"/>
                  </a:moveTo>
                  <a:lnTo>
                    <a:pt x="0" y="168"/>
                  </a:lnTo>
                  <a:lnTo>
                    <a:pt x="82" y="0"/>
                  </a:lnTo>
                  <a:lnTo>
                    <a:pt x="168"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2" name="Freeform 22"/>
            <p:cNvSpPr/>
            <p:nvPr/>
          </p:nvSpPr>
          <p:spPr bwMode="auto">
            <a:xfrm>
              <a:off x="8355013" y="4848225"/>
              <a:ext cx="196850" cy="193675"/>
            </a:xfrm>
            <a:custGeom>
              <a:avLst/>
              <a:gdLst>
                <a:gd name="T0" fmla="*/ 43 w 62"/>
                <a:gd name="T1" fmla="*/ 61 h 61"/>
                <a:gd name="T2" fmla="*/ 0 w 62"/>
                <a:gd name="T3" fmla="*/ 18 h 61"/>
                <a:gd name="T4" fmla="*/ 14 w 62"/>
                <a:gd name="T5" fmla="*/ 5 h 61"/>
                <a:gd name="T6" fmla="*/ 33 w 62"/>
                <a:gd name="T7" fmla="*/ 5 h 61"/>
                <a:gd name="T8" fmla="*/ 56 w 62"/>
                <a:gd name="T9" fmla="*/ 28 h 61"/>
                <a:gd name="T10" fmla="*/ 56 w 62"/>
                <a:gd name="T11" fmla="*/ 48 h 61"/>
                <a:gd name="T12" fmla="*/ 43 w 62"/>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62" h="61">
                  <a:moveTo>
                    <a:pt x="43" y="61"/>
                  </a:moveTo>
                  <a:cubicBezTo>
                    <a:pt x="0" y="18"/>
                    <a:pt x="0" y="18"/>
                    <a:pt x="0" y="18"/>
                  </a:cubicBezTo>
                  <a:cubicBezTo>
                    <a:pt x="14" y="5"/>
                    <a:pt x="14" y="5"/>
                    <a:pt x="14" y="5"/>
                  </a:cubicBezTo>
                  <a:cubicBezTo>
                    <a:pt x="19" y="0"/>
                    <a:pt x="27" y="0"/>
                    <a:pt x="33" y="5"/>
                  </a:cubicBezTo>
                  <a:cubicBezTo>
                    <a:pt x="56" y="28"/>
                    <a:pt x="56" y="28"/>
                    <a:pt x="56" y="28"/>
                  </a:cubicBezTo>
                  <a:cubicBezTo>
                    <a:pt x="62" y="34"/>
                    <a:pt x="62" y="42"/>
                    <a:pt x="56" y="48"/>
                  </a:cubicBezTo>
                  <a:lnTo>
                    <a:pt x="43"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3" name="Freeform 23"/>
            <p:cNvSpPr/>
            <p:nvPr/>
          </p:nvSpPr>
          <p:spPr bwMode="auto">
            <a:xfrm>
              <a:off x="8039100" y="4937125"/>
              <a:ext cx="420688" cy="423863"/>
            </a:xfrm>
            <a:custGeom>
              <a:avLst/>
              <a:gdLst>
                <a:gd name="T0" fmla="*/ 65 w 133"/>
                <a:gd name="T1" fmla="*/ 91 h 134"/>
                <a:gd name="T2" fmla="*/ 65 w 133"/>
                <a:gd name="T3" fmla="*/ 80 h 134"/>
                <a:gd name="T4" fmla="*/ 117 w 133"/>
                <a:gd name="T5" fmla="*/ 28 h 134"/>
                <a:gd name="T6" fmla="*/ 89 w 133"/>
                <a:gd name="T7" fmla="*/ 0 h 134"/>
                <a:gd name="T8" fmla="*/ 0 w 133"/>
                <a:gd name="T9" fmla="*/ 90 h 134"/>
                <a:gd name="T10" fmla="*/ 43 w 133"/>
                <a:gd name="T11" fmla="*/ 134 h 134"/>
                <a:gd name="T12" fmla="*/ 133 w 133"/>
                <a:gd name="T13" fmla="*/ 44 h 134"/>
                <a:gd name="T14" fmla="*/ 128 w 133"/>
                <a:gd name="T15" fmla="*/ 39 h 134"/>
                <a:gd name="T16" fmla="*/ 75 w 133"/>
                <a:gd name="T17" fmla="*/ 91 h 134"/>
                <a:gd name="T18" fmla="*/ 65 w 133"/>
                <a:gd name="T19" fmla="*/ 91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4">
                  <a:moveTo>
                    <a:pt x="65" y="91"/>
                  </a:moveTo>
                  <a:cubicBezTo>
                    <a:pt x="62" y="88"/>
                    <a:pt x="62" y="83"/>
                    <a:pt x="65" y="80"/>
                  </a:cubicBezTo>
                  <a:cubicBezTo>
                    <a:pt x="117" y="28"/>
                    <a:pt x="117" y="28"/>
                    <a:pt x="117" y="28"/>
                  </a:cubicBezTo>
                  <a:cubicBezTo>
                    <a:pt x="89" y="0"/>
                    <a:pt x="89" y="0"/>
                    <a:pt x="89" y="0"/>
                  </a:cubicBezTo>
                  <a:cubicBezTo>
                    <a:pt x="0" y="90"/>
                    <a:pt x="0" y="90"/>
                    <a:pt x="0" y="90"/>
                  </a:cubicBezTo>
                  <a:cubicBezTo>
                    <a:pt x="43" y="134"/>
                    <a:pt x="43" y="134"/>
                    <a:pt x="43" y="134"/>
                  </a:cubicBezTo>
                  <a:cubicBezTo>
                    <a:pt x="133" y="44"/>
                    <a:pt x="133" y="44"/>
                    <a:pt x="133" y="44"/>
                  </a:cubicBezTo>
                  <a:cubicBezTo>
                    <a:pt x="128" y="39"/>
                    <a:pt x="128" y="39"/>
                    <a:pt x="128" y="39"/>
                  </a:cubicBezTo>
                  <a:cubicBezTo>
                    <a:pt x="75" y="91"/>
                    <a:pt x="75" y="91"/>
                    <a:pt x="75" y="91"/>
                  </a:cubicBezTo>
                  <a:cubicBezTo>
                    <a:pt x="73" y="94"/>
                    <a:pt x="68" y="94"/>
                    <a:pt x="65" y="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44" name="文本框 43"/>
          <p:cNvSpPr txBox="1">
            <a:spLocks noChangeArrowheads="1"/>
          </p:cNvSpPr>
          <p:nvPr/>
        </p:nvSpPr>
        <p:spPr bwMode="auto">
          <a:xfrm>
            <a:off x="4075508" y="724852"/>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如何创建类图？</a:t>
            </a:r>
            <a:endParaRPr kumimoji="0" lang="zh-CN" altLang="en-US" sz="2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210240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3560"/>
                                        </p:tgtEl>
                                        <p:attrNameLst>
                                          <p:attrName>style.visibility</p:attrName>
                                        </p:attrNameLst>
                                      </p:cBhvr>
                                      <p:to>
                                        <p:strVal val="visible"/>
                                      </p:to>
                                    </p:set>
                                    <p:animEffect transition="in" filter="fade">
                                      <p:cBhvr>
                                        <p:cTn id="7" dur="1000"/>
                                        <p:tgtEl>
                                          <p:spTgt spid="23560"/>
                                        </p:tgtEl>
                                      </p:cBhvr>
                                    </p:animEffect>
                                    <p:anim calcmode="lin" valueType="num">
                                      <p:cBhvr>
                                        <p:cTn id="8" dur="1000" fill="hold"/>
                                        <p:tgtEl>
                                          <p:spTgt spid="23560"/>
                                        </p:tgtEl>
                                        <p:attrNameLst>
                                          <p:attrName>ppt_x</p:attrName>
                                        </p:attrNameLst>
                                      </p:cBhvr>
                                      <p:tavLst>
                                        <p:tav tm="0">
                                          <p:val>
                                            <p:strVal val="#ppt_x"/>
                                          </p:val>
                                        </p:tav>
                                        <p:tav tm="100000">
                                          <p:val>
                                            <p:strVal val="#ppt_x"/>
                                          </p:val>
                                        </p:tav>
                                      </p:tavLst>
                                    </p:anim>
                                    <p:anim calcmode="lin" valueType="num">
                                      <p:cBhvr>
                                        <p:cTn id="9" dur="1000" fill="hold"/>
                                        <p:tgtEl>
                                          <p:spTgt spid="2356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3561"/>
                                        </p:tgtEl>
                                        <p:attrNameLst>
                                          <p:attrName>style.visibility</p:attrName>
                                        </p:attrNameLst>
                                      </p:cBhvr>
                                      <p:to>
                                        <p:strVal val="visible"/>
                                      </p:to>
                                    </p:set>
                                    <p:animEffect transition="in" filter="fade">
                                      <p:cBhvr>
                                        <p:cTn id="12" dur="1000"/>
                                        <p:tgtEl>
                                          <p:spTgt spid="23561"/>
                                        </p:tgtEl>
                                      </p:cBhvr>
                                    </p:animEffect>
                                    <p:anim calcmode="lin" valueType="num">
                                      <p:cBhvr>
                                        <p:cTn id="13" dur="1000" fill="hold"/>
                                        <p:tgtEl>
                                          <p:spTgt spid="23561"/>
                                        </p:tgtEl>
                                        <p:attrNameLst>
                                          <p:attrName>ppt_x</p:attrName>
                                        </p:attrNameLst>
                                      </p:cBhvr>
                                      <p:tavLst>
                                        <p:tav tm="0">
                                          <p:val>
                                            <p:strVal val="#ppt_x"/>
                                          </p:val>
                                        </p:tav>
                                        <p:tav tm="100000">
                                          <p:val>
                                            <p:strVal val="#ppt_x"/>
                                          </p:val>
                                        </p:tav>
                                      </p:tavLst>
                                    </p:anim>
                                    <p:anim calcmode="lin" valueType="num">
                                      <p:cBhvr>
                                        <p:cTn id="14" dur="1000" fill="hold"/>
                                        <p:tgtEl>
                                          <p:spTgt spid="2356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3563"/>
                                        </p:tgtEl>
                                        <p:attrNameLst>
                                          <p:attrName>style.visibility</p:attrName>
                                        </p:attrNameLst>
                                      </p:cBhvr>
                                      <p:to>
                                        <p:strVal val="visible"/>
                                      </p:to>
                                    </p:set>
                                    <p:animEffect transition="in" filter="fade">
                                      <p:cBhvr>
                                        <p:cTn id="17" dur="1000"/>
                                        <p:tgtEl>
                                          <p:spTgt spid="23563"/>
                                        </p:tgtEl>
                                      </p:cBhvr>
                                    </p:animEffect>
                                    <p:anim calcmode="lin" valueType="num">
                                      <p:cBhvr>
                                        <p:cTn id="18" dur="1000" fill="hold"/>
                                        <p:tgtEl>
                                          <p:spTgt spid="23563"/>
                                        </p:tgtEl>
                                        <p:attrNameLst>
                                          <p:attrName>ppt_x</p:attrName>
                                        </p:attrNameLst>
                                      </p:cBhvr>
                                      <p:tavLst>
                                        <p:tav tm="0">
                                          <p:val>
                                            <p:strVal val="#ppt_x"/>
                                          </p:val>
                                        </p:tav>
                                        <p:tav tm="100000">
                                          <p:val>
                                            <p:strVal val="#ppt_x"/>
                                          </p:val>
                                        </p:tav>
                                      </p:tavLst>
                                    </p:anim>
                                    <p:anim calcmode="lin" valueType="num">
                                      <p:cBhvr>
                                        <p:cTn id="19" dur="1000" fill="hold"/>
                                        <p:tgtEl>
                                          <p:spTgt spid="2356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1000"/>
                                        <p:tgtEl>
                                          <p:spTgt spid="23"/>
                                        </p:tgtEl>
                                      </p:cBhvr>
                                    </p:animEffect>
                                    <p:anim calcmode="lin" valueType="num">
                                      <p:cBhvr>
                                        <p:cTn id="23" dur="1000" fill="hold"/>
                                        <p:tgtEl>
                                          <p:spTgt spid="23"/>
                                        </p:tgtEl>
                                        <p:attrNameLst>
                                          <p:attrName>ppt_x</p:attrName>
                                        </p:attrNameLst>
                                      </p:cBhvr>
                                      <p:tavLst>
                                        <p:tav tm="0">
                                          <p:val>
                                            <p:strVal val="#ppt_x"/>
                                          </p:val>
                                        </p:tav>
                                        <p:tav tm="100000">
                                          <p:val>
                                            <p:strVal val="#ppt_x"/>
                                          </p:val>
                                        </p:tav>
                                      </p:tavLst>
                                    </p:anim>
                                    <p:anim calcmode="lin" valueType="num">
                                      <p:cBhvr>
                                        <p:cTn id="24" dur="1000" fill="hold"/>
                                        <p:tgtEl>
                                          <p:spTgt spid="23"/>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0"/>
                                        <p:tgtEl>
                                          <p:spTgt spid="27"/>
                                        </p:tgtEl>
                                      </p:cBhvr>
                                    </p:animEffect>
                                    <p:anim calcmode="lin" valueType="num">
                                      <p:cBhvr>
                                        <p:cTn id="33" dur="1000" fill="hold"/>
                                        <p:tgtEl>
                                          <p:spTgt spid="27"/>
                                        </p:tgtEl>
                                        <p:attrNameLst>
                                          <p:attrName>ppt_x</p:attrName>
                                        </p:attrNameLst>
                                      </p:cBhvr>
                                      <p:tavLst>
                                        <p:tav tm="0">
                                          <p:val>
                                            <p:strVal val="#ppt_x"/>
                                          </p:val>
                                        </p:tav>
                                        <p:tav tm="100000">
                                          <p:val>
                                            <p:strVal val="#ppt_x"/>
                                          </p:val>
                                        </p:tav>
                                      </p:tavLst>
                                    </p:anim>
                                    <p:anim calcmode="lin" valueType="num">
                                      <p:cBhvr>
                                        <p:cTn id="3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0" grpId="0" animBg="1"/>
      <p:bldP spid="23561" grpId="0" animBg="1"/>
      <p:bldP spid="2356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473308" cy="2233613"/>
            <a:chOff x="5222408" y="2405563"/>
            <a:chExt cx="6474281" cy="2232768"/>
          </a:xfrm>
        </p:grpSpPr>
        <p:grpSp>
          <p:nvGrpSpPr>
            <p:cNvPr id="5136" name="组合 17"/>
            <p:cNvGrpSpPr/>
            <p:nvPr/>
          </p:nvGrpSpPr>
          <p:grpSpPr bwMode="auto">
            <a:xfrm>
              <a:off x="5226064" y="2405563"/>
              <a:ext cx="6470625" cy="1772715"/>
              <a:chOff x="271019" y="2420002"/>
              <a:chExt cx="6470625" cy="1772715"/>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04</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5400" b="1" dirty="0" smtClean="0">
                    <a:solidFill>
                      <a:srgbClr val="F77258"/>
                    </a:solidFill>
                    <a:latin typeface="微软雅黑" panose="020B0503020204020204" pitchFamily="34" charset="-122"/>
                    <a:ea typeface="微软雅黑" panose="020B0503020204020204" pitchFamily="34" charset="-122"/>
                  </a:rPr>
                  <a:t>状态图</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STATE DIAGRAM</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89176849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状态图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13" name="组 12"/>
          <p:cNvGrpSpPr/>
          <p:nvPr/>
        </p:nvGrpSpPr>
        <p:grpSpPr>
          <a:xfrm>
            <a:off x="500062" y="1234912"/>
            <a:ext cx="11455206" cy="4583359"/>
            <a:chOff x="1054373" y="1232234"/>
            <a:chExt cx="2990850" cy="4583359"/>
          </a:xfrm>
        </p:grpSpPr>
        <p:sp>
          <p:nvSpPr>
            <p:cNvPr id="14" name="Rounded Rectangle 2"/>
            <p:cNvSpPr/>
            <p:nvPr/>
          </p:nvSpPr>
          <p:spPr>
            <a:xfrm>
              <a:off x="1054373" y="1232234"/>
              <a:ext cx="2990850" cy="4326192"/>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5" name="矩形 8"/>
            <p:cNvSpPr>
              <a:spLocks noChangeArrowheads="1"/>
            </p:cNvSpPr>
            <p:nvPr/>
          </p:nvSpPr>
          <p:spPr bwMode="auto">
            <a:xfrm>
              <a:off x="1268375" y="1402077"/>
              <a:ext cx="2587698" cy="4413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状态图是系统分析的常用工具之一，它通过建立类对象的生存周期模型来描述对象随时间变化的动态行为。</a:t>
              </a:r>
            </a:p>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状态图由状态、转换、事件、活动和动作</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5</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部分组成，是展示状态与状态转换的图。通常一个状态图依附于一个类，并且描述一类的实例。状态图包含一个类的对象在其生命周期期间的所有状态的序列以及对象对接收到的事件所产生的反应。它是状态节点通过转移连接的图，描述了一个特定对象的所有可能状态，以及由于各种事件的发生而引起状态之间的转移。大多数面向对象技术都使用状态图来描述一个对象在其生命周期中的行为。</a:t>
              </a:r>
            </a:p>
            <a:p>
              <a:pPr defTabSz="1216025" fontAlgn="base">
                <a:lnSpc>
                  <a:spcPct val="150000"/>
                </a:lnSpc>
                <a:spcBef>
                  <a:spcPct val="20000"/>
                </a:spcBef>
                <a:spcAft>
                  <a:spcPct val="0"/>
                </a:spcAft>
                <a:defRPr/>
              </a:pPr>
              <a:r>
                <a:rPr lang="zh-CN" altLang="en-US" b="1"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状态图用初始状态表示对象创建时的状态，每一个状态图只有一个初始状态，用实心圆点表示。每一个状态图可能有多个终止状态，用一个实心圆外加一个圆圈表示</a:t>
              </a:r>
              <a:r>
                <a:rPr lang="zh-CN" altLang="en-US" b="1"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[1]</a:t>
              </a: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endParaRPr lang="zh-CN" altLang="en-US"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10" name="Rounded Rectangle 1"/>
          <p:cNvSpPr/>
          <p:nvPr/>
        </p:nvSpPr>
        <p:spPr>
          <a:xfrm>
            <a:off x="229048" y="931251"/>
            <a:ext cx="1361675" cy="519545"/>
          </a:xfrm>
          <a:prstGeom prst="roundRect">
            <a:avLst>
              <a:gd name="adj" fmla="val 3876"/>
            </a:avLst>
          </a:prstGeom>
          <a:solidFill>
            <a:srgbClr val="C155DC"/>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prstClr val="white"/>
                </a:solidFill>
                <a:latin typeface="Arial" panose="020B0604020202020204" pitchFamily="34" charset="0"/>
                <a:ea typeface="微软雅黑" panose="020B0503020204020204" pitchFamily="34" charset="-122"/>
              </a:rPr>
              <a:t>概述</a:t>
            </a:r>
            <a:endParaRPr kumimoji="0" lang="en-US" altLang="zh-CN"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584149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状态图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2919" y="1087395"/>
            <a:ext cx="4930922" cy="5101210"/>
          </a:xfrm>
          <a:prstGeom prst="rect">
            <a:avLst/>
          </a:prstGeom>
        </p:spPr>
      </p:pic>
      <p:grpSp>
        <p:nvGrpSpPr>
          <p:cNvPr id="16" name="组 15"/>
          <p:cNvGrpSpPr/>
          <p:nvPr/>
        </p:nvGrpSpPr>
        <p:grpSpPr>
          <a:xfrm>
            <a:off x="1562744" y="1179883"/>
            <a:ext cx="4096652" cy="6466629"/>
            <a:chOff x="1066799" y="1325843"/>
            <a:chExt cx="2990850" cy="7791645"/>
          </a:xfrm>
        </p:grpSpPr>
        <p:sp>
          <p:nvSpPr>
            <p:cNvPr id="17" name="Rounded Rectangle 2"/>
            <p:cNvSpPr/>
            <p:nvPr/>
          </p:nvSpPr>
          <p:spPr>
            <a:xfrm>
              <a:off x="1066799" y="1325843"/>
              <a:ext cx="2990850" cy="6035012"/>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8" name="矩形 8"/>
            <p:cNvSpPr>
              <a:spLocks noChangeArrowheads="1"/>
            </p:cNvSpPr>
            <p:nvPr/>
          </p:nvSpPr>
          <p:spPr bwMode="auto">
            <a:xfrm>
              <a:off x="1268375" y="1363220"/>
              <a:ext cx="2587698" cy="7754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216025" fontAlgn="base">
                <a:lnSpc>
                  <a:spcPct val="150000"/>
                </a:lnSpc>
                <a:spcBef>
                  <a:spcPct val="20000"/>
                </a:spcBef>
                <a:spcAft>
                  <a:spcPct val="0"/>
                </a:spcAft>
                <a:defRPr/>
              </a:pPr>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如右图，一</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个图书对象从它的起始点开始，首先是“新书”状态（</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new book</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），然后是“可以借阅”（</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available</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）的状态，如果读者将书借走，则该书的状态为“已借出”状态（</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borrowed</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），如果图书被归还图书馆，图书的状态又变成“可以借阅”状态。图书馆如果放弃该图书对象的收藏，则图书对象处于“删除”状态（</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delete</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），最后到达“终止”状态</a:t>
              </a:r>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[1]</a:t>
              </a: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
              </a:r>
              <a:b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b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72820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状态图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3" name="矩形 8"/>
          <p:cNvSpPr>
            <a:spLocks noChangeArrowheads="1"/>
          </p:cNvSpPr>
          <p:nvPr/>
        </p:nvSpPr>
        <p:spPr bwMode="auto">
          <a:xfrm>
            <a:off x="2935793" y="1224232"/>
            <a:ext cx="6320414" cy="305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216025" fontAlgn="base">
              <a:lnSpc>
                <a:spcPct val="150000"/>
              </a:lnSpc>
              <a:spcBef>
                <a:spcPct val="20000"/>
              </a:spcBef>
              <a:spcAft>
                <a:spcPct val="0"/>
              </a:spcAft>
              <a:defRPr/>
            </a:pPr>
            <a:r>
              <a:rPr lang="zh-CN" altLang="en-US" dirty="0">
                <a:latin typeface="微软雅黑" panose="020B0503020204020204" pitchFamily="34" charset="-122"/>
                <a:ea typeface="微软雅黑" panose="020B0503020204020204" pitchFamily="34" charset="-122"/>
                <a:sym typeface="Arial" panose="020B0604020202020204" pitchFamily="34" charset="0"/>
              </a:rPr>
              <a:t>状态之间的过渡事件（</a:t>
            </a:r>
            <a:r>
              <a:rPr lang="en-US" altLang="zh-CN" dirty="0">
                <a:latin typeface="微软雅黑" panose="020B0503020204020204" pitchFamily="34" charset="-122"/>
                <a:ea typeface="微软雅黑" panose="020B0503020204020204" pitchFamily="34" charset="-122"/>
                <a:sym typeface="Arial" panose="020B0604020202020204" pitchFamily="34" charset="0"/>
              </a:rPr>
              <a:t>Event</a:t>
            </a:r>
            <a:r>
              <a:rPr lang="zh-CN" altLang="en-US" dirty="0">
                <a:latin typeface="微软雅黑" panose="020B0503020204020204" pitchFamily="34" charset="-122"/>
                <a:ea typeface="微软雅黑" panose="020B0503020204020204" pitchFamily="34" charset="-122"/>
                <a:sym typeface="Arial" panose="020B0604020202020204" pitchFamily="34" charset="0"/>
              </a:rPr>
              <a:t>），对应对象的操作。事件有可能在特定的条件下发生，在</a:t>
            </a:r>
            <a:r>
              <a:rPr lang="en-US" altLang="zh-CN" dirty="0">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latin typeface="微软雅黑" panose="020B0503020204020204" pitchFamily="34" charset="-122"/>
                <a:ea typeface="微软雅黑" panose="020B0503020204020204" pitchFamily="34" charset="-122"/>
                <a:sym typeface="Arial" panose="020B0604020202020204" pitchFamily="34" charset="0"/>
              </a:rPr>
              <a:t>中这样的条件称为警戒条件（</a:t>
            </a:r>
            <a:r>
              <a:rPr lang="en-US" altLang="zh-CN" dirty="0">
                <a:latin typeface="微软雅黑" panose="020B0503020204020204" pitchFamily="34" charset="-122"/>
                <a:ea typeface="微软雅黑" panose="020B0503020204020204" pitchFamily="34" charset="-122"/>
                <a:sym typeface="Arial" panose="020B0604020202020204" pitchFamily="34" charset="0"/>
              </a:rPr>
              <a:t>Guard Condition</a:t>
            </a:r>
            <a:r>
              <a:rPr lang="zh-CN" altLang="en-US" dirty="0">
                <a:latin typeface="微软雅黑" panose="020B0503020204020204" pitchFamily="34" charset="-122"/>
                <a:ea typeface="微软雅黑" panose="020B0503020204020204" pitchFamily="34" charset="-122"/>
                <a:sym typeface="Arial" panose="020B0604020202020204" pitchFamily="34" charset="0"/>
              </a:rPr>
              <a:t>）。发生事件时的处理称为动作（</a:t>
            </a:r>
            <a:r>
              <a:rPr lang="en-US" altLang="zh-CN" dirty="0">
                <a:latin typeface="微软雅黑" panose="020B0503020204020204" pitchFamily="34" charset="-122"/>
                <a:ea typeface="微软雅黑" panose="020B0503020204020204" pitchFamily="34" charset="-122"/>
                <a:sym typeface="Arial" panose="020B0604020202020204" pitchFamily="34" charset="0"/>
              </a:rPr>
              <a:t>Action</a:t>
            </a:r>
            <a:r>
              <a:rPr lang="zh-CN" altLang="en-US" dirty="0">
                <a:latin typeface="微软雅黑" panose="020B0503020204020204" pitchFamily="34" charset="-122"/>
                <a:ea typeface="微软雅黑" panose="020B0503020204020204" pitchFamily="34" charset="-122"/>
                <a:sym typeface="Arial" panose="020B0604020202020204" pitchFamily="34" charset="0"/>
              </a:rPr>
              <a:t>）。从一个状态到另一个状态之间的连线称为转移（</a:t>
            </a:r>
            <a:r>
              <a:rPr lang="en-US" altLang="zh-CN" dirty="0">
                <a:latin typeface="微软雅黑" panose="020B0503020204020204" pitchFamily="34" charset="-122"/>
                <a:ea typeface="微软雅黑" panose="020B0503020204020204" pitchFamily="34" charset="-122"/>
                <a:sym typeface="Arial" panose="020B0604020202020204" pitchFamily="34" charset="0"/>
              </a:rPr>
              <a:t>Transitions</a:t>
            </a:r>
            <a:r>
              <a:rPr lang="zh-CN" altLang="en-US" dirty="0">
                <a:latin typeface="微软雅黑" panose="020B0503020204020204" pitchFamily="34" charset="-122"/>
                <a:ea typeface="微软雅黑" panose="020B0503020204020204" pitchFamily="34" charset="-122"/>
                <a:sym typeface="Arial" panose="020B0604020202020204" pitchFamily="34" charset="0"/>
              </a:rPr>
              <a:t>）。状态图通常包含如下</a:t>
            </a:r>
            <a:r>
              <a:rPr lang="zh-CN" altLang="en-US" dirty="0" smtClean="0">
                <a:latin typeface="微软雅黑" panose="020B0503020204020204" pitchFamily="34" charset="-122"/>
                <a:ea typeface="微软雅黑" panose="020B0503020204020204" pitchFamily="34" charset="-122"/>
                <a:sym typeface="Arial" panose="020B0604020202020204" pitchFamily="34" charset="0"/>
              </a:rPr>
              <a:t>内容：</a:t>
            </a: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r>
              <a:rPr lang="zh-CN" altLang="en-US" dirty="0">
                <a:latin typeface="微软雅黑" panose="020B0503020204020204" pitchFamily="34" charset="-122"/>
                <a:ea typeface="微软雅黑" panose="020B0503020204020204" pitchFamily="34" charset="-122"/>
                <a:sym typeface="Arial" panose="020B0604020202020204" pitchFamily="34" charset="0"/>
              </a:rPr>
              <a:t/>
            </a:r>
            <a:br>
              <a:rPr lang="zh-CN" altLang="en-US" dirty="0">
                <a:latin typeface="微软雅黑" panose="020B0503020204020204" pitchFamily="34" charset="-122"/>
                <a:ea typeface="微软雅黑" panose="020B0503020204020204" pitchFamily="34" charset="-122"/>
                <a:sym typeface="Arial" panose="020B0604020202020204" pitchFamily="34" charset="0"/>
              </a:rPr>
            </a:b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14" name="Oval 29"/>
          <p:cNvSpPr>
            <a:spLocks noChangeAspect="1"/>
          </p:cNvSpPr>
          <p:nvPr/>
        </p:nvSpPr>
        <p:spPr>
          <a:xfrm>
            <a:off x="3072764" y="4005021"/>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 name="矩形 3"/>
          <p:cNvSpPr/>
          <p:nvPr/>
        </p:nvSpPr>
        <p:spPr>
          <a:xfrm>
            <a:off x="3762395" y="4112891"/>
            <a:ext cx="5493812"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sym typeface="Arial" panose="020B0604020202020204" pitchFamily="34" charset="0"/>
              </a:rPr>
              <a:t>状态</a:t>
            </a:r>
            <a:r>
              <a:rPr lang="zh-CN" altLang="en-US" dirty="0">
                <a:latin typeface="微软雅黑" panose="020B0503020204020204" pitchFamily="34" charset="-122"/>
                <a:ea typeface="微软雅黑" panose="020B0503020204020204" pitchFamily="34" charset="-122"/>
                <a:sym typeface="Arial" panose="020B0604020202020204" pitchFamily="34" charset="0"/>
              </a:rPr>
              <a:t>：状态定义对象在其生命周期中的条件或状况</a:t>
            </a:r>
            <a:r>
              <a:rPr lang="zh-CN" altLang="en-US" dirty="0" smtClean="0">
                <a:latin typeface="微软雅黑" panose="020B0503020204020204" pitchFamily="34" charset="-122"/>
                <a:ea typeface="微软雅黑" panose="020B0503020204020204" pitchFamily="34" charset="-122"/>
                <a:sym typeface="Arial" panose="020B0604020202020204" pitchFamily="34" charset="0"/>
              </a:rPr>
              <a:t>。</a:t>
            </a: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15" name="Oval 29"/>
          <p:cNvSpPr>
            <a:spLocks noChangeAspect="1"/>
          </p:cNvSpPr>
          <p:nvPr/>
        </p:nvSpPr>
        <p:spPr>
          <a:xfrm>
            <a:off x="3072764" y="4806125"/>
            <a:ext cx="552450" cy="550863"/>
          </a:xfrm>
          <a:prstGeom prst="ellipse">
            <a:avLst/>
          </a:prstGeom>
          <a:solidFill>
            <a:srgbClr val="F8D8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2</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9" name="矩形 18"/>
          <p:cNvSpPr/>
          <p:nvPr/>
        </p:nvSpPr>
        <p:spPr>
          <a:xfrm>
            <a:off x="3762395" y="4894048"/>
            <a:ext cx="6186309" cy="369332"/>
          </a:xfrm>
          <a:prstGeom prst="rect">
            <a:avLst/>
          </a:prstGeom>
        </p:spPr>
        <p:txBody>
          <a:bodyPr wrap="none">
            <a:spAutoFit/>
          </a:bodyPr>
          <a:lstStyle/>
          <a:p>
            <a:r>
              <a:rPr lang="zh-CN" altLang="en-US" b="1" dirty="0" smtClean="0">
                <a:latin typeface="微软雅黑" panose="020B0503020204020204" pitchFamily="34" charset="-122"/>
                <a:ea typeface="微软雅黑" panose="020B0503020204020204" pitchFamily="34" charset="-122"/>
                <a:sym typeface="Arial" panose="020B0604020202020204" pitchFamily="34" charset="0"/>
              </a:rPr>
              <a:t>转换</a:t>
            </a:r>
            <a:r>
              <a:rPr lang="zh-CN" altLang="en-US" dirty="0" smtClean="0">
                <a:latin typeface="微软雅黑" panose="020B0503020204020204" pitchFamily="34" charset="-122"/>
                <a:ea typeface="微软雅黑" panose="020B0503020204020204" pitchFamily="34" charset="-122"/>
                <a:sym typeface="Arial" panose="020B0604020202020204" pitchFamily="34" charset="0"/>
              </a:rPr>
              <a:t>：对象</a:t>
            </a:r>
            <a:r>
              <a:rPr lang="zh-CN" altLang="en-US" dirty="0">
                <a:latin typeface="微软雅黑" panose="020B0503020204020204" pitchFamily="34" charset="-122"/>
                <a:ea typeface="微软雅黑" panose="020B0503020204020204" pitchFamily="34" charset="-122"/>
                <a:sym typeface="Arial" panose="020B0604020202020204" pitchFamily="34" charset="0"/>
              </a:rPr>
              <a:t>的状态之间的转移叫转换，它包括事件和动作。</a:t>
            </a:r>
          </a:p>
        </p:txBody>
      </p:sp>
    </p:spTree>
    <p:extLst>
      <p:ext uri="{BB962C8B-B14F-4D97-AF65-F5344CB8AC3E}">
        <p14:creationId xmlns:p14="http://schemas.microsoft.com/office/powerpoint/2010/main" val="1491652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F77258"/>
                </a:solidFill>
                <a:effectLst/>
                <a:uLnTx/>
                <a:uFillTx/>
                <a:latin typeface="微软雅黑" panose="020B0503020204020204" pitchFamily="34" charset="-122"/>
                <a:ea typeface="微软雅黑" panose="020B0503020204020204" pitchFamily="34" charset="-122"/>
                <a:cs typeface="+mn-cs"/>
              </a:rPr>
              <a:t>状态图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9" name="Freeform 5"/>
          <p:cNvSpPr/>
          <p:nvPr/>
        </p:nvSpPr>
        <p:spPr bwMode="auto">
          <a:xfrm>
            <a:off x="4863750" y="4238464"/>
            <a:ext cx="795337" cy="728663"/>
          </a:xfrm>
          <a:custGeom>
            <a:avLst/>
            <a:gdLst>
              <a:gd name="T0" fmla="*/ 163 w 163"/>
              <a:gd name="T1" fmla="*/ 31 h 150"/>
              <a:gd name="T2" fmla="*/ 163 w 163"/>
              <a:gd name="T3" fmla="*/ 0 h 150"/>
              <a:gd name="T4" fmla="*/ 157 w 163"/>
              <a:gd name="T5" fmla="*/ 0 h 150"/>
              <a:gd name="T6" fmla="*/ 7 w 163"/>
              <a:gd name="T7" fmla="*/ 0 h 150"/>
              <a:gd name="T8" fmla="*/ 0 w 163"/>
              <a:gd name="T9" fmla="*/ 0 h 150"/>
              <a:gd name="T10" fmla="*/ 0 w 163"/>
              <a:gd name="T11" fmla="*/ 31 h 150"/>
              <a:gd name="T12" fmla="*/ 7 w 163"/>
              <a:gd name="T13" fmla="*/ 39 h 150"/>
              <a:gd name="T14" fmla="*/ 7 w 163"/>
              <a:gd name="T15" fmla="*/ 46 h 150"/>
              <a:gd name="T16" fmla="*/ 0 w 163"/>
              <a:gd name="T17" fmla="*/ 53 h 150"/>
              <a:gd name="T18" fmla="*/ 7 w 163"/>
              <a:gd name="T19" fmla="*/ 59 h 150"/>
              <a:gd name="T20" fmla="*/ 7 w 163"/>
              <a:gd name="T21" fmla="*/ 69 h 150"/>
              <a:gd name="T22" fmla="*/ 0 w 163"/>
              <a:gd name="T23" fmla="*/ 76 h 150"/>
              <a:gd name="T24" fmla="*/ 7 w 163"/>
              <a:gd name="T25" fmla="*/ 82 h 150"/>
              <a:gd name="T26" fmla="*/ 7 w 163"/>
              <a:gd name="T27" fmla="*/ 92 h 150"/>
              <a:gd name="T28" fmla="*/ 0 w 163"/>
              <a:gd name="T29" fmla="*/ 99 h 150"/>
              <a:gd name="T30" fmla="*/ 7 w 163"/>
              <a:gd name="T31" fmla="*/ 105 h 150"/>
              <a:gd name="T32" fmla="*/ 7 w 163"/>
              <a:gd name="T33" fmla="*/ 113 h 150"/>
              <a:gd name="T34" fmla="*/ 57 w 163"/>
              <a:gd name="T35" fmla="*/ 141 h 150"/>
              <a:gd name="T36" fmla="*/ 61 w 163"/>
              <a:gd name="T37" fmla="*/ 141 h 150"/>
              <a:gd name="T38" fmla="*/ 82 w 163"/>
              <a:gd name="T39" fmla="*/ 150 h 150"/>
              <a:gd name="T40" fmla="*/ 102 w 163"/>
              <a:gd name="T41" fmla="*/ 141 h 150"/>
              <a:gd name="T42" fmla="*/ 106 w 163"/>
              <a:gd name="T43" fmla="*/ 141 h 150"/>
              <a:gd name="T44" fmla="*/ 157 w 163"/>
              <a:gd name="T45" fmla="*/ 113 h 150"/>
              <a:gd name="T46" fmla="*/ 157 w 163"/>
              <a:gd name="T47" fmla="*/ 113 h 150"/>
              <a:gd name="T48" fmla="*/ 157 w 163"/>
              <a:gd name="T49" fmla="*/ 105 h 150"/>
              <a:gd name="T50" fmla="*/ 163 w 163"/>
              <a:gd name="T51" fmla="*/ 99 h 150"/>
              <a:gd name="T52" fmla="*/ 157 w 163"/>
              <a:gd name="T53" fmla="*/ 92 h 150"/>
              <a:gd name="T54" fmla="*/ 157 w 163"/>
              <a:gd name="T55" fmla="*/ 82 h 150"/>
              <a:gd name="T56" fmla="*/ 163 w 163"/>
              <a:gd name="T57" fmla="*/ 76 h 150"/>
              <a:gd name="T58" fmla="*/ 157 w 163"/>
              <a:gd name="T59" fmla="*/ 69 h 150"/>
              <a:gd name="T60" fmla="*/ 157 w 163"/>
              <a:gd name="T61" fmla="*/ 59 h 150"/>
              <a:gd name="T62" fmla="*/ 163 w 163"/>
              <a:gd name="T63" fmla="*/ 53 h 150"/>
              <a:gd name="T64" fmla="*/ 157 w 163"/>
              <a:gd name="T65" fmla="*/ 46 h 150"/>
              <a:gd name="T66" fmla="*/ 157 w 163"/>
              <a:gd name="T67" fmla="*/ 39 h 150"/>
              <a:gd name="T68" fmla="*/ 163 w 163"/>
              <a:gd name="T69" fmla="*/ 3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3" h="150">
                <a:moveTo>
                  <a:pt x="163" y="31"/>
                </a:moveTo>
                <a:cubicBezTo>
                  <a:pt x="163" y="0"/>
                  <a:pt x="163" y="0"/>
                  <a:pt x="163" y="0"/>
                </a:cubicBezTo>
                <a:cubicBezTo>
                  <a:pt x="157" y="0"/>
                  <a:pt x="157" y="0"/>
                  <a:pt x="157" y="0"/>
                </a:cubicBezTo>
                <a:cubicBezTo>
                  <a:pt x="7" y="0"/>
                  <a:pt x="7" y="0"/>
                  <a:pt x="7" y="0"/>
                </a:cubicBezTo>
                <a:cubicBezTo>
                  <a:pt x="0" y="0"/>
                  <a:pt x="0" y="0"/>
                  <a:pt x="0" y="0"/>
                </a:cubicBezTo>
                <a:cubicBezTo>
                  <a:pt x="0" y="31"/>
                  <a:pt x="0" y="31"/>
                  <a:pt x="0" y="31"/>
                </a:cubicBezTo>
                <a:cubicBezTo>
                  <a:pt x="7" y="39"/>
                  <a:pt x="7" y="39"/>
                  <a:pt x="7" y="39"/>
                </a:cubicBezTo>
                <a:cubicBezTo>
                  <a:pt x="7" y="46"/>
                  <a:pt x="7" y="46"/>
                  <a:pt x="7" y="46"/>
                </a:cubicBezTo>
                <a:cubicBezTo>
                  <a:pt x="3" y="46"/>
                  <a:pt x="0" y="49"/>
                  <a:pt x="0" y="53"/>
                </a:cubicBezTo>
                <a:cubicBezTo>
                  <a:pt x="0" y="56"/>
                  <a:pt x="3" y="59"/>
                  <a:pt x="7" y="59"/>
                </a:cubicBezTo>
                <a:cubicBezTo>
                  <a:pt x="7" y="69"/>
                  <a:pt x="7" y="69"/>
                  <a:pt x="7" y="69"/>
                </a:cubicBezTo>
                <a:cubicBezTo>
                  <a:pt x="3" y="69"/>
                  <a:pt x="0" y="72"/>
                  <a:pt x="0" y="76"/>
                </a:cubicBezTo>
                <a:cubicBezTo>
                  <a:pt x="0" y="79"/>
                  <a:pt x="3" y="82"/>
                  <a:pt x="7" y="82"/>
                </a:cubicBezTo>
                <a:cubicBezTo>
                  <a:pt x="7" y="92"/>
                  <a:pt x="7" y="92"/>
                  <a:pt x="7" y="92"/>
                </a:cubicBezTo>
                <a:cubicBezTo>
                  <a:pt x="3" y="92"/>
                  <a:pt x="0" y="95"/>
                  <a:pt x="0" y="99"/>
                </a:cubicBezTo>
                <a:cubicBezTo>
                  <a:pt x="0" y="102"/>
                  <a:pt x="3" y="105"/>
                  <a:pt x="7" y="105"/>
                </a:cubicBezTo>
                <a:cubicBezTo>
                  <a:pt x="7" y="113"/>
                  <a:pt x="7" y="113"/>
                  <a:pt x="7" y="113"/>
                </a:cubicBezTo>
                <a:cubicBezTo>
                  <a:pt x="57" y="141"/>
                  <a:pt x="57" y="141"/>
                  <a:pt x="57" y="141"/>
                </a:cubicBezTo>
                <a:cubicBezTo>
                  <a:pt x="61" y="141"/>
                  <a:pt x="61" y="141"/>
                  <a:pt x="61" y="141"/>
                </a:cubicBezTo>
                <a:cubicBezTo>
                  <a:pt x="64" y="146"/>
                  <a:pt x="72" y="150"/>
                  <a:pt x="82" y="150"/>
                </a:cubicBezTo>
                <a:cubicBezTo>
                  <a:pt x="91" y="150"/>
                  <a:pt x="99" y="146"/>
                  <a:pt x="102" y="141"/>
                </a:cubicBezTo>
                <a:cubicBezTo>
                  <a:pt x="106" y="141"/>
                  <a:pt x="106" y="141"/>
                  <a:pt x="106" y="141"/>
                </a:cubicBezTo>
                <a:cubicBezTo>
                  <a:pt x="157" y="113"/>
                  <a:pt x="157" y="113"/>
                  <a:pt x="157" y="113"/>
                </a:cubicBezTo>
                <a:cubicBezTo>
                  <a:pt x="157" y="113"/>
                  <a:pt x="157" y="113"/>
                  <a:pt x="157" y="113"/>
                </a:cubicBezTo>
                <a:cubicBezTo>
                  <a:pt x="157" y="105"/>
                  <a:pt x="157" y="105"/>
                  <a:pt x="157" y="105"/>
                </a:cubicBezTo>
                <a:cubicBezTo>
                  <a:pt x="160" y="105"/>
                  <a:pt x="163" y="102"/>
                  <a:pt x="163" y="99"/>
                </a:cubicBezTo>
                <a:cubicBezTo>
                  <a:pt x="163" y="95"/>
                  <a:pt x="160" y="92"/>
                  <a:pt x="157" y="92"/>
                </a:cubicBezTo>
                <a:cubicBezTo>
                  <a:pt x="157" y="82"/>
                  <a:pt x="157" y="82"/>
                  <a:pt x="157" y="82"/>
                </a:cubicBezTo>
                <a:cubicBezTo>
                  <a:pt x="160" y="82"/>
                  <a:pt x="163" y="79"/>
                  <a:pt x="163" y="76"/>
                </a:cubicBezTo>
                <a:cubicBezTo>
                  <a:pt x="163" y="72"/>
                  <a:pt x="160" y="69"/>
                  <a:pt x="157" y="69"/>
                </a:cubicBezTo>
                <a:cubicBezTo>
                  <a:pt x="157" y="59"/>
                  <a:pt x="157" y="59"/>
                  <a:pt x="157" y="59"/>
                </a:cubicBezTo>
                <a:cubicBezTo>
                  <a:pt x="160" y="59"/>
                  <a:pt x="163" y="56"/>
                  <a:pt x="163" y="53"/>
                </a:cubicBezTo>
                <a:cubicBezTo>
                  <a:pt x="163" y="49"/>
                  <a:pt x="160" y="46"/>
                  <a:pt x="157" y="46"/>
                </a:cubicBezTo>
                <a:cubicBezTo>
                  <a:pt x="157" y="39"/>
                  <a:pt x="157" y="39"/>
                  <a:pt x="157" y="39"/>
                </a:cubicBezTo>
                <a:lnTo>
                  <a:pt x="163" y="31"/>
                </a:lnTo>
                <a:close/>
              </a:path>
            </a:pathLst>
          </a:custGeom>
          <a:solidFill>
            <a:schemeClr val="bg1">
              <a:lumMod val="6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20" name="Group 18"/>
          <p:cNvGrpSpPr/>
          <p:nvPr/>
        </p:nvGrpSpPr>
        <p:grpSpPr>
          <a:xfrm>
            <a:off x="4348300" y="1789027"/>
            <a:ext cx="1777512" cy="597965"/>
            <a:chOff x="4333909" y="2176977"/>
            <a:chExt cx="1777512" cy="597965"/>
          </a:xfrm>
          <a:solidFill>
            <a:srgbClr val="F77258"/>
          </a:solidFill>
        </p:grpSpPr>
        <p:sp>
          <p:nvSpPr>
            <p:cNvPr id="21" name="Freeform 9"/>
            <p:cNvSpPr/>
            <p:nvPr/>
          </p:nvSpPr>
          <p:spPr bwMode="auto">
            <a:xfrm>
              <a:off x="4333909" y="2176977"/>
              <a:ext cx="1777512" cy="597965"/>
            </a:xfrm>
            <a:custGeom>
              <a:avLst/>
              <a:gdLst>
                <a:gd name="T0" fmla="*/ 0 w 365"/>
                <a:gd name="T1" fmla="*/ 123 h 123"/>
                <a:gd name="T2" fmla="*/ 365 w 365"/>
                <a:gd name="T3" fmla="*/ 123 h 123"/>
                <a:gd name="T4" fmla="*/ 183 w 365"/>
                <a:gd name="T5" fmla="*/ 0 h 123"/>
                <a:gd name="T6" fmla="*/ 0 w 365"/>
                <a:gd name="T7" fmla="*/ 123 h 123"/>
              </a:gdLst>
              <a:ahLst/>
              <a:cxnLst>
                <a:cxn ang="0">
                  <a:pos x="T0" y="T1"/>
                </a:cxn>
                <a:cxn ang="0">
                  <a:pos x="T2" y="T3"/>
                </a:cxn>
                <a:cxn ang="0">
                  <a:pos x="T4" y="T5"/>
                </a:cxn>
                <a:cxn ang="0">
                  <a:pos x="T6" y="T7"/>
                </a:cxn>
              </a:cxnLst>
              <a:rect l="0" t="0" r="r" b="b"/>
              <a:pathLst>
                <a:path w="365" h="123">
                  <a:moveTo>
                    <a:pt x="0" y="123"/>
                  </a:moveTo>
                  <a:cubicBezTo>
                    <a:pt x="365" y="123"/>
                    <a:pt x="365" y="123"/>
                    <a:pt x="365" y="123"/>
                  </a:cubicBezTo>
                  <a:cubicBezTo>
                    <a:pt x="341" y="60"/>
                    <a:pt x="282" y="0"/>
                    <a:pt x="183" y="0"/>
                  </a:cubicBezTo>
                  <a:cubicBezTo>
                    <a:pt x="83" y="0"/>
                    <a:pt x="24" y="60"/>
                    <a:pt x="0" y="123"/>
                  </a:cubicBezTo>
                  <a:close/>
                </a:path>
              </a:pathLst>
            </a:custGeom>
            <a:grpFill/>
            <a:ln>
              <a:noFill/>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2" name="TextBox 21"/>
            <p:cNvSpPr txBox="1"/>
            <p:nvPr/>
          </p:nvSpPr>
          <p:spPr>
            <a:xfrm>
              <a:off x="5104487" y="2353192"/>
              <a:ext cx="240450" cy="246221"/>
            </a:xfrm>
            <a:prstGeom prst="rect">
              <a:avLst/>
            </a:prstGeom>
            <a:grp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23" name="Group 17"/>
          <p:cNvGrpSpPr/>
          <p:nvPr/>
        </p:nvGrpSpPr>
        <p:grpSpPr>
          <a:xfrm>
            <a:off x="4288912" y="2386993"/>
            <a:ext cx="1900382" cy="595760"/>
            <a:chOff x="4274521" y="2774942"/>
            <a:chExt cx="1900382" cy="602061"/>
          </a:xfrm>
          <a:solidFill>
            <a:srgbClr val="F04077"/>
          </a:solidFill>
        </p:grpSpPr>
        <p:sp>
          <p:nvSpPr>
            <p:cNvPr id="25" name="Freeform 8"/>
            <p:cNvSpPr/>
            <p:nvPr/>
          </p:nvSpPr>
          <p:spPr bwMode="auto">
            <a:xfrm>
              <a:off x="4274521" y="2774942"/>
              <a:ext cx="1900382" cy="602061"/>
            </a:xfrm>
            <a:custGeom>
              <a:avLst/>
              <a:gdLst>
                <a:gd name="T0" fmla="*/ 0 w 390"/>
                <a:gd name="T1" fmla="*/ 67 h 124"/>
                <a:gd name="T2" fmla="*/ 10 w 390"/>
                <a:gd name="T3" fmla="*/ 124 h 124"/>
                <a:gd name="T4" fmla="*/ 380 w 390"/>
                <a:gd name="T5" fmla="*/ 124 h 124"/>
                <a:gd name="T6" fmla="*/ 390 w 390"/>
                <a:gd name="T7" fmla="*/ 67 h 124"/>
                <a:gd name="T8" fmla="*/ 377 w 390"/>
                <a:gd name="T9" fmla="*/ 0 h 124"/>
                <a:gd name="T10" fmla="*/ 12 w 390"/>
                <a:gd name="T11" fmla="*/ 0 h 124"/>
                <a:gd name="T12" fmla="*/ 0 w 390"/>
                <a:gd name="T13" fmla="*/ 67 h 124"/>
              </a:gdLst>
              <a:ahLst/>
              <a:cxnLst>
                <a:cxn ang="0">
                  <a:pos x="T0" y="T1"/>
                </a:cxn>
                <a:cxn ang="0">
                  <a:pos x="T2" y="T3"/>
                </a:cxn>
                <a:cxn ang="0">
                  <a:pos x="T4" y="T5"/>
                </a:cxn>
                <a:cxn ang="0">
                  <a:pos x="T6" y="T7"/>
                </a:cxn>
                <a:cxn ang="0">
                  <a:pos x="T8" y="T9"/>
                </a:cxn>
                <a:cxn ang="0">
                  <a:pos x="T10" y="T11"/>
                </a:cxn>
                <a:cxn ang="0">
                  <a:pos x="T12" y="T13"/>
                </a:cxn>
              </a:cxnLst>
              <a:rect l="0" t="0" r="r" b="b"/>
              <a:pathLst>
                <a:path w="390" h="124">
                  <a:moveTo>
                    <a:pt x="0" y="67"/>
                  </a:moveTo>
                  <a:cubicBezTo>
                    <a:pt x="0" y="87"/>
                    <a:pt x="4" y="105"/>
                    <a:pt x="10" y="124"/>
                  </a:cubicBezTo>
                  <a:cubicBezTo>
                    <a:pt x="380" y="124"/>
                    <a:pt x="380" y="124"/>
                    <a:pt x="380" y="124"/>
                  </a:cubicBezTo>
                  <a:cubicBezTo>
                    <a:pt x="386" y="105"/>
                    <a:pt x="390" y="87"/>
                    <a:pt x="390" y="67"/>
                  </a:cubicBezTo>
                  <a:cubicBezTo>
                    <a:pt x="390" y="46"/>
                    <a:pt x="385" y="23"/>
                    <a:pt x="377" y="0"/>
                  </a:cubicBezTo>
                  <a:cubicBezTo>
                    <a:pt x="12" y="0"/>
                    <a:pt x="12" y="0"/>
                    <a:pt x="12" y="0"/>
                  </a:cubicBezTo>
                  <a:cubicBezTo>
                    <a:pt x="4" y="23"/>
                    <a:pt x="0" y="46"/>
                    <a:pt x="0" y="67"/>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6" name="TextBox 22"/>
            <p:cNvSpPr txBox="1"/>
            <p:nvPr/>
          </p:nvSpPr>
          <p:spPr>
            <a:xfrm>
              <a:off x="5104488" y="2940083"/>
              <a:ext cx="240450" cy="246221"/>
            </a:xfrm>
            <a:prstGeom prst="rect">
              <a:avLst/>
            </a:prstGeom>
            <a:grp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27" name="Group 16"/>
          <p:cNvGrpSpPr/>
          <p:nvPr/>
        </p:nvGrpSpPr>
        <p:grpSpPr>
          <a:xfrm>
            <a:off x="4338060" y="2989053"/>
            <a:ext cx="1802086" cy="597965"/>
            <a:chOff x="4323669" y="3377003"/>
            <a:chExt cx="1802086" cy="597965"/>
          </a:xfrm>
          <a:solidFill>
            <a:srgbClr val="F8D845"/>
          </a:solidFill>
        </p:grpSpPr>
        <p:sp>
          <p:nvSpPr>
            <p:cNvPr id="31" name="Freeform 7"/>
            <p:cNvSpPr/>
            <p:nvPr/>
          </p:nvSpPr>
          <p:spPr bwMode="auto">
            <a:xfrm>
              <a:off x="4323669" y="3377003"/>
              <a:ext cx="1802086" cy="597965"/>
            </a:xfrm>
            <a:custGeom>
              <a:avLst/>
              <a:gdLst>
                <a:gd name="T0" fmla="*/ 65 w 370"/>
                <a:gd name="T1" fmla="*/ 123 h 123"/>
                <a:gd name="T2" fmla="*/ 304 w 370"/>
                <a:gd name="T3" fmla="*/ 123 h 123"/>
                <a:gd name="T4" fmla="*/ 370 w 370"/>
                <a:gd name="T5" fmla="*/ 0 h 123"/>
                <a:gd name="T6" fmla="*/ 0 w 370"/>
                <a:gd name="T7" fmla="*/ 0 h 123"/>
                <a:gd name="T8" fmla="*/ 65 w 370"/>
                <a:gd name="T9" fmla="*/ 123 h 123"/>
              </a:gdLst>
              <a:ahLst/>
              <a:cxnLst>
                <a:cxn ang="0">
                  <a:pos x="T0" y="T1"/>
                </a:cxn>
                <a:cxn ang="0">
                  <a:pos x="T2" y="T3"/>
                </a:cxn>
                <a:cxn ang="0">
                  <a:pos x="T4" y="T5"/>
                </a:cxn>
                <a:cxn ang="0">
                  <a:pos x="T6" y="T7"/>
                </a:cxn>
                <a:cxn ang="0">
                  <a:pos x="T8" y="T9"/>
                </a:cxn>
              </a:cxnLst>
              <a:rect l="0" t="0" r="r" b="b"/>
              <a:pathLst>
                <a:path w="370" h="123">
                  <a:moveTo>
                    <a:pt x="65" y="123"/>
                  </a:moveTo>
                  <a:cubicBezTo>
                    <a:pt x="304" y="123"/>
                    <a:pt x="304" y="123"/>
                    <a:pt x="304" y="123"/>
                  </a:cubicBezTo>
                  <a:cubicBezTo>
                    <a:pt x="324" y="87"/>
                    <a:pt x="354" y="45"/>
                    <a:pt x="370" y="0"/>
                  </a:cubicBezTo>
                  <a:cubicBezTo>
                    <a:pt x="0" y="0"/>
                    <a:pt x="0" y="0"/>
                    <a:pt x="0" y="0"/>
                  </a:cubicBezTo>
                  <a:cubicBezTo>
                    <a:pt x="15" y="45"/>
                    <a:pt x="45" y="87"/>
                    <a:pt x="65" y="123"/>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2" name="TextBox 23"/>
            <p:cNvSpPr txBox="1"/>
            <p:nvPr/>
          </p:nvSpPr>
          <p:spPr>
            <a:xfrm>
              <a:off x="5104488" y="3549821"/>
              <a:ext cx="240450" cy="246221"/>
            </a:xfrm>
            <a:prstGeom prst="rect">
              <a:avLst/>
            </a:prstGeom>
            <a:grp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33" name="Group 8"/>
          <p:cNvGrpSpPr/>
          <p:nvPr/>
        </p:nvGrpSpPr>
        <p:grpSpPr>
          <a:xfrm>
            <a:off x="4655473" y="3587018"/>
            <a:ext cx="1163165" cy="597965"/>
            <a:chOff x="4641082" y="3974968"/>
            <a:chExt cx="1163165" cy="597965"/>
          </a:xfrm>
          <a:solidFill>
            <a:srgbClr val="BF55DB"/>
          </a:solidFill>
        </p:grpSpPr>
        <p:sp>
          <p:nvSpPr>
            <p:cNvPr id="34" name="Freeform 6"/>
            <p:cNvSpPr/>
            <p:nvPr/>
          </p:nvSpPr>
          <p:spPr bwMode="auto">
            <a:xfrm>
              <a:off x="4641082" y="3974968"/>
              <a:ext cx="1163165" cy="597965"/>
            </a:xfrm>
            <a:custGeom>
              <a:avLst/>
              <a:gdLst>
                <a:gd name="T0" fmla="*/ 221 w 239"/>
                <a:gd name="T1" fmla="*/ 52 h 123"/>
                <a:gd name="T2" fmla="*/ 239 w 239"/>
                <a:gd name="T3" fmla="*/ 0 h 123"/>
                <a:gd name="T4" fmla="*/ 0 w 239"/>
                <a:gd name="T5" fmla="*/ 0 h 123"/>
                <a:gd name="T6" fmla="*/ 19 w 239"/>
                <a:gd name="T7" fmla="*/ 52 h 123"/>
                <a:gd name="T8" fmla="*/ 51 w 239"/>
                <a:gd name="T9" fmla="*/ 123 h 123"/>
                <a:gd name="T10" fmla="*/ 120 w 239"/>
                <a:gd name="T11" fmla="*/ 123 h 123"/>
                <a:gd name="T12" fmla="*/ 188 w 239"/>
                <a:gd name="T13" fmla="*/ 123 h 123"/>
                <a:gd name="T14" fmla="*/ 221 w 239"/>
                <a:gd name="T15" fmla="*/ 52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9" h="123">
                  <a:moveTo>
                    <a:pt x="221" y="52"/>
                  </a:moveTo>
                  <a:cubicBezTo>
                    <a:pt x="221" y="37"/>
                    <a:pt x="228" y="19"/>
                    <a:pt x="239" y="0"/>
                  </a:cubicBezTo>
                  <a:cubicBezTo>
                    <a:pt x="0" y="0"/>
                    <a:pt x="0" y="0"/>
                    <a:pt x="0" y="0"/>
                  </a:cubicBezTo>
                  <a:cubicBezTo>
                    <a:pt x="11" y="19"/>
                    <a:pt x="19" y="37"/>
                    <a:pt x="19" y="52"/>
                  </a:cubicBezTo>
                  <a:cubicBezTo>
                    <a:pt x="19" y="105"/>
                    <a:pt x="37" y="123"/>
                    <a:pt x="51" y="123"/>
                  </a:cubicBezTo>
                  <a:cubicBezTo>
                    <a:pt x="65" y="123"/>
                    <a:pt x="120" y="123"/>
                    <a:pt x="120" y="123"/>
                  </a:cubicBezTo>
                  <a:cubicBezTo>
                    <a:pt x="120" y="123"/>
                    <a:pt x="174" y="123"/>
                    <a:pt x="188" y="123"/>
                  </a:cubicBezTo>
                  <a:cubicBezTo>
                    <a:pt x="202" y="123"/>
                    <a:pt x="221" y="105"/>
                    <a:pt x="221" y="52"/>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5" name="TextBox 24"/>
            <p:cNvSpPr txBox="1"/>
            <p:nvPr/>
          </p:nvSpPr>
          <p:spPr>
            <a:xfrm>
              <a:off x="5104488" y="4136712"/>
              <a:ext cx="240450" cy="246221"/>
            </a:xfrm>
            <a:prstGeom prst="rect">
              <a:avLst/>
            </a:prstGeom>
            <a:grp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36" name="Oval 29"/>
          <p:cNvSpPr>
            <a:spLocks noChangeAspect="1"/>
          </p:cNvSpPr>
          <p:nvPr/>
        </p:nvSpPr>
        <p:spPr>
          <a:xfrm>
            <a:off x="7938737" y="1349214"/>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7" name="Oval 30"/>
          <p:cNvSpPr>
            <a:spLocks noChangeAspect="1"/>
          </p:cNvSpPr>
          <p:nvPr/>
        </p:nvSpPr>
        <p:spPr>
          <a:xfrm>
            <a:off x="7938737" y="2431889"/>
            <a:ext cx="552450" cy="550863"/>
          </a:xfrm>
          <a:prstGeom prst="ellips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8" name="Oval 38"/>
          <p:cNvSpPr>
            <a:spLocks noChangeAspect="1"/>
          </p:cNvSpPr>
          <p:nvPr/>
        </p:nvSpPr>
        <p:spPr>
          <a:xfrm>
            <a:off x="7938737" y="3514564"/>
            <a:ext cx="552450" cy="552450"/>
          </a:xfrm>
          <a:prstGeom prst="ellipse">
            <a:avLst/>
          </a:pr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en-AU"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9" name="Oval 42"/>
          <p:cNvSpPr>
            <a:spLocks noChangeAspect="1"/>
          </p:cNvSpPr>
          <p:nvPr/>
        </p:nvSpPr>
        <p:spPr>
          <a:xfrm>
            <a:off x="7938737" y="4597239"/>
            <a:ext cx="552450" cy="552450"/>
          </a:xfrm>
          <a:prstGeom prst="ellipse">
            <a:avLst/>
          </a:pr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en-AU"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0" name="Elbow Connector 9"/>
          <p:cNvCxnSpPr/>
          <p:nvPr/>
        </p:nvCxnSpPr>
        <p:spPr>
          <a:xfrm flipV="1">
            <a:off x="6235350" y="1628614"/>
            <a:ext cx="1443037" cy="404813"/>
          </a:xfrm>
          <a:prstGeom prst="bentConnector3">
            <a:avLst>
              <a:gd name="adj1" fmla="val 39133"/>
            </a:avLst>
          </a:prstGeom>
          <a:ln w="12700">
            <a:solidFill>
              <a:srgbClr val="F040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62"/>
          <p:cNvCxnSpPr/>
          <p:nvPr/>
        </p:nvCxnSpPr>
        <p:spPr>
          <a:xfrm>
            <a:off x="5933725" y="3886039"/>
            <a:ext cx="1744662" cy="987425"/>
          </a:xfrm>
          <a:prstGeom prst="bentConnector3">
            <a:avLst>
              <a:gd name="adj1" fmla="val 50000"/>
            </a:avLst>
          </a:prstGeom>
          <a:ln w="12700">
            <a:solidFill>
              <a:srgbClr val="F04077"/>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64"/>
          <p:cNvCxnSpPr/>
          <p:nvPr/>
        </p:nvCxnSpPr>
        <p:spPr>
          <a:xfrm>
            <a:off x="6235350" y="3300252"/>
            <a:ext cx="1457325" cy="501650"/>
          </a:xfrm>
          <a:prstGeom prst="bentConnector3">
            <a:avLst>
              <a:gd name="adj1" fmla="val 58370"/>
            </a:avLst>
          </a:prstGeom>
          <a:ln w="12700">
            <a:solidFill>
              <a:srgbClr val="F04077"/>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60"/>
          <p:cNvCxnSpPr/>
          <p:nvPr/>
        </p:nvCxnSpPr>
        <p:spPr>
          <a:xfrm>
            <a:off x="6449662" y="2697002"/>
            <a:ext cx="1228725" cy="0"/>
          </a:xfrm>
          <a:prstGeom prst="line">
            <a:avLst/>
          </a:prstGeom>
          <a:ln w="12700">
            <a:solidFill>
              <a:srgbClr val="F04077"/>
            </a:solidFill>
            <a:tailEnd type="triangle"/>
          </a:ln>
        </p:spPr>
        <p:style>
          <a:lnRef idx="1">
            <a:schemeClr val="accent1"/>
          </a:lnRef>
          <a:fillRef idx="0">
            <a:schemeClr val="accent1"/>
          </a:fillRef>
          <a:effectRef idx="0">
            <a:schemeClr val="accent1"/>
          </a:effectRef>
          <a:fontRef idx="minor">
            <a:schemeClr val="tx1"/>
          </a:fontRef>
        </p:style>
      </p:cxnSp>
      <p:sp>
        <p:nvSpPr>
          <p:cNvPr id="18449" name="TextBox 16"/>
          <p:cNvSpPr txBox="1">
            <a:spLocks noChangeArrowheads="1"/>
          </p:cNvSpPr>
          <p:nvPr/>
        </p:nvSpPr>
        <p:spPr bwMode="auto">
          <a:xfrm>
            <a:off x="8751537" y="1379596"/>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smtClean="0">
                <a:latin typeface="Microsoft YaHei" charset="-122"/>
                <a:ea typeface="Microsoft YaHei" charset="-122"/>
                <a:cs typeface="Microsoft YaHei" charset="-122"/>
              </a:rPr>
              <a:t>名称</a:t>
            </a:r>
            <a:endParaRPr lang="zh-CN" altLang="en-US" sz="2400" dirty="0">
              <a:latin typeface="Microsoft YaHei" charset="-122"/>
              <a:ea typeface="Microsoft YaHei" charset="-122"/>
              <a:cs typeface="Microsoft YaHei" charset="-122"/>
            </a:endParaRPr>
          </a:p>
        </p:txBody>
      </p:sp>
      <p:sp>
        <p:nvSpPr>
          <p:cNvPr id="44" name="TextBox 24"/>
          <p:cNvSpPr txBox="1"/>
          <p:nvPr/>
        </p:nvSpPr>
        <p:spPr>
          <a:xfrm>
            <a:off x="5116830" y="4411188"/>
            <a:ext cx="240451" cy="246221"/>
          </a:xfrm>
          <a:prstGeom prst="rect">
            <a:avLst/>
          </a:prstGeom>
          <a:solidFill>
            <a:srgbClr val="A7A6A6"/>
          </a:solid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0</a:t>
            </a:r>
            <a:r>
              <a:rPr kumimoji="0" lang="en-US" altLang="zh-CN" sz="16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5" name="Oval 42"/>
          <p:cNvSpPr>
            <a:spLocks noChangeAspect="1"/>
          </p:cNvSpPr>
          <p:nvPr/>
        </p:nvSpPr>
        <p:spPr>
          <a:xfrm>
            <a:off x="7953025" y="5668801"/>
            <a:ext cx="552450" cy="552450"/>
          </a:xfrm>
          <a:prstGeom prst="ellipse">
            <a:avLst/>
          </a:prstGeom>
          <a:solidFill>
            <a:srgbClr val="A7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5</a:t>
            </a:r>
            <a:endParaRPr kumimoji="0" lang="en-AU"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6" name="Elbow Connector 62"/>
          <p:cNvCxnSpPr>
            <a:stCxn id="19" idx="28"/>
          </p:cNvCxnSpPr>
          <p:nvPr/>
        </p:nvCxnSpPr>
        <p:spPr>
          <a:xfrm>
            <a:off x="5659087" y="4607653"/>
            <a:ext cx="2033588" cy="1337373"/>
          </a:xfrm>
          <a:prstGeom prst="bentConnector3">
            <a:avLst>
              <a:gd name="adj1" fmla="val 50000"/>
            </a:avLst>
          </a:prstGeom>
          <a:ln w="12700">
            <a:solidFill>
              <a:srgbClr val="F04077"/>
            </a:solidFill>
            <a:tailEnd type="triangle"/>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124003" y="2148858"/>
            <a:ext cx="2334944" cy="3782895"/>
          </a:xfrm>
          <a:prstGeom prst="rect">
            <a:avLst/>
          </a:prstGeom>
        </p:spPr>
        <p:txBody>
          <a:bodyPr wrap="square">
            <a:spAutoFit/>
          </a:bodyPr>
          <a:lstStyle/>
          <a:p>
            <a:pPr lvl="0" algn="just">
              <a:lnSpc>
                <a:spcPct val="150000"/>
              </a:lnSpc>
            </a:pPr>
            <a:r>
              <a:rPr lang="zh-CN" altLang="en-US" dirty="0">
                <a:solidFill>
                  <a:srgbClr val="000000"/>
                </a:solidFill>
                <a:latin typeface="Microsoft YaHei" charset="-122"/>
                <a:ea typeface="Microsoft YaHei" charset="-122"/>
                <a:cs typeface="Microsoft YaHei" charset="-122"/>
              </a:rPr>
              <a:t>一个对象的状态可能包含子状态或其他一些更加详细的内容。具体由以下</a:t>
            </a:r>
            <a:r>
              <a:rPr lang="en-US" altLang="zh-CN" dirty="0">
                <a:solidFill>
                  <a:srgbClr val="000000"/>
                </a:solidFill>
                <a:latin typeface="Microsoft YaHei" charset="-122"/>
                <a:ea typeface="Microsoft YaHei" charset="-122"/>
                <a:cs typeface="Microsoft YaHei" charset="-122"/>
              </a:rPr>
              <a:t>5</a:t>
            </a:r>
            <a:r>
              <a:rPr lang="zh-CN" altLang="en-US" dirty="0">
                <a:solidFill>
                  <a:srgbClr val="000000"/>
                </a:solidFill>
                <a:latin typeface="Microsoft YaHei" charset="-122"/>
                <a:ea typeface="Microsoft YaHei" charset="-122"/>
                <a:cs typeface="Microsoft YaHei" charset="-122"/>
              </a:rPr>
              <a:t>个部分组成：名称、进入</a:t>
            </a:r>
            <a:r>
              <a:rPr lang="en-US" altLang="zh-CN" dirty="0">
                <a:solidFill>
                  <a:srgbClr val="000000"/>
                </a:solidFill>
                <a:latin typeface="Microsoft YaHei" charset="-122"/>
                <a:ea typeface="Microsoft YaHei" charset="-122"/>
                <a:cs typeface="Microsoft YaHei" charset="-122"/>
              </a:rPr>
              <a:t>/</a:t>
            </a:r>
            <a:r>
              <a:rPr lang="zh-CN" altLang="en-US" dirty="0">
                <a:solidFill>
                  <a:srgbClr val="000000"/>
                </a:solidFill>
                <a:latin typeface="Microsoft YaHei" charset="-122"/>
                <a:ea typeface="Microsoft YaHei" charset="-122"/>
                <a:cs typeface="Microsoft YaHei" charset="-122"/>
              </a:rPr>
              <a:t>退出动作、内部转换、子状态和延迟事件</a:t>
            </a:r>
            <a:r>
              <a:rPr lang="zh-CN" altLang="en-US" dirty="0" smtClean="0">
                <a:solidFill>
                  <a:srgbClr val="000000"/>
                </a:solidFill>
                <a:latin typeface="Microsoft YaHei" charset="-122"/>
                <a:ea typeface="Microsoft YaHei" charset="-122"/>
                <a:cs typeface="Microsoft YaHei" charset="-122"/>
              </a:rPr>
              <a:t>。</a:t>
            </a:r>
            <a:r>
              <a:rPr lang="mr-IN" altLang="zh-CN" dirty="0">
                <a:solidFill>
                  <a:srgbClr val="000000"/>
                </a:solidFill>
                <a:latin typeface="Microsoft YaHei" charset="-122"/>
                <a:ea typeface="Microsoft YaHei" charset="-122"/>
                <a:cs typeface="Microsoft YaHei" charset="-122"/>
              </a:rPr>
              <a:t>[1]</a:t>
            </a:r>
          </a:p>
          <a:p>
            <a:pPr lvl="0" algn="just">
              <a:lnSpc>
                <a:spcPct val="150000"/>
              </a:lnSpc>
            </a:pPr>
            <a:endParaRPr lang="zh-CN" altLang="en-US" dirty="0">
              <a:solidFill>
                <a:srgbClr val="000000"/>
              </a:solidFill>
              <a:effectLst/>
              <a:latin typeface="Microsoft YaHei" charset="-122"/>
              <a:ea typeface="Microsoft YaHei" charset="-122"/>
              <a:cs typeface="Microsoft YaHei" charset="-122"/>
            </a:endParaRPr>
          </a:p>
        </p:txBody>
      </p:sp>
      <p:sp>
        <p:nvSpPr>
          <p:cNvPr id="48" name="TextBox 16"/>
          <p:cNvSpPr txBox="1">
            <a:spLocks noChangeArrowheads="1"/>
          </p:cNvSpPr>
          <p:nvPr/>
        </p:nvSpPr>
        <p:spPr bwMode="auto">
          <a:xfrm>
            <a:off x="8751536" y="2476487"/>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a:latin typeface="Microsoft YaHei" charset="-122"/>
                <a:ea typeface="Microsoft YaHei" charset="-122"/>
                <a:cs typeface="Microsoft YaHei" charset="-122"/>
              </a:rPr>
              <a:t>进入</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退出动作</a:t>
            </a:r>
          </a:p>
        </p:txBody>
      </p:sp>
      <p:sp>
        <p:nvSpPr>
          <p:cNvPr id="49" name="TextBox 16"/>
          <p:cNvSpPr txBox="1">
            <a:spLocks noChangeArrowheads="1"/>
          </p:cNvSpPr>
          <p:nvPr/>
        </p:nvSpPr>
        <p:spPr bwMode="auto">
          <a:xfrm>
            <a:off x="8751536" y="3542981"/>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a:latin typeface="Microsoft YaHei" charset="-122"/>
                <a:ea typeface="Microsoft YaHei" charset="-122"/>
                <a:cs typeface="Microsoft YaHei" charset="-122"/>
              </a:rPr>
              <a:t>内部转换</a:t>
            </a:r>
          </a:p>
        </p:txBody>
      </p:sp>
      <p:sp>
        <p:nvSpPr>
          <p:cNvPr id="50" name="TextBox 16"/>
          <p:cNvSpPr txBox="1">
            <a:spLocks noChangeArrowheads="1"/>
          </p:cNvSpPr>
          <p:nvPr/>
        </p:nvSpPr>
        <p:spPr bwMode="auto">
          <a:xfrm>
            <a:off x="8751536" y="4639091"/>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子状态</a:t>
            </a:r>
            <a:endParaRPr lang="zh-CN" altLang="en-US" sz="2400" dirty="0">
              <a:latin typeface="Microsoft YaHei" charset="-122"/>
              <a:ea typeface="Microsoft YaHei" charset="-122"/>
              <a:cs typeface="Microsoft YaHei" charset="-122"/>
            </a:endParaRPr>
          </a:p>
        </p:txBody>
      </p:sp>
      <p:sp>
        <p:nvSpPr>
          <p:cNvPr id="51" name="TextBox 16"/>
          <p:cNvSpPr txBox="1">
            <a:spLocks noChangeArrowheads="1"/>
          </p:cNvSpPr>
          <p:nvPr/>
        </p:nvSpPr>
        <p:spPr bwMode="auto">
          <a:xfrm>
            <a:off x="8751535" y="5714193"/>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延迟事件</a:t>
            </a:r>
            <a:endParaRPr lang="zh-CN" altLang="en-US" sz="2400" dirty="0">
              <a:latin typeface="Microsoft YaHei" charset="-122"/>
              <a:ea typeface="Microsoft YaHei" charset="-122"/>
              <a:cs typeface="Microsoft YaHei" charset="-122"/>
            </a:endParaRPr>
          </a:p>
        </p:txBody>
      </p:sp>
      <p:pic>
        <p:nvPicPr>
          <p:cNvPr id="47" name="图片 4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52" name="Rounded Rectangle 1"/>
          <p:cNvSpPr/>
          <p:nvPr/>
        </p:nvSpPr>
        <p:spPr>
          <a:xfrm>
            <a:off x="1156238" y="1336611"/>
            <a:ext cx="1361675" cy="519545"/>
          </a:xfrm>
          <a:prstGeom prst="roundRect">
            <a:avLst>
              <a:gd name="adj" fmla="val 3876"/>
            </a:avLst>
          </a:prstGeom>
          <a:solidFill>
            <a:srgbClr val="C155DC"/>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smtClean="0">
                <a:solidFill>
                  <a:prstClr val="white"/>
                </a:solidFill>
                <a:latin typeface="Arial" panose="020B0604020202020204" pitchFamily="34" charset="0"/>
                <a:ea typeface="微软雅黑" panose="020B0503020204020204" pitchFamily="34" charset="-122"/>
              </a:rPr>
              <a:t>状态</a:t>
            </a:r>
            <a:endParaRPr kumimoji="0" lang="en-US" altLang="zh-CN"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1974294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1000"/>
                                        <p:tgtEl>
                                          <p:spTgt spid="23"/>
                                        </p:tgtEl>
                                      </p:cBhvr>
                                    </p:animEffect>
                                    <p:anim calcmode="lin" valueType="num">
                                      <p:cBhvr>
                                        <p:cTn id="18" dur="1000" fill="hold"/>
                                        <p:tgtEl>
                                          <p:spTgt spid="23"/>
                                        </p:tgtEl>
                                        <p:attrNameLst>
                                          <p:attrName>ppt_x</p:attrName>
                                        </p:attrNameLst>
                                      </p:cBhvr>
                                      <p:tavLst>
                                        <p:tav tm="0">
                                          <p:val>
                                            <p:strVal val="#ppt_x"/>
                                          </p:val>
                                        </p:tav>
                                        <p:tav tm="100000">
                                          <p:val>
                                            <p:strVal val="#ppt_x"/>
                                          </p:val>
                                        </p:tav>
                                      </p:tavLst>
                                    </p:anim>
                                    <p:anim calcmode="lin" valueType="num">
                                      <p:cBhvr>
                                        <p:cTn id="19" dur="1000" fill="hold"/>
                                        <p:tgtEl>
                                          <p:spTgt spid="2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1000"/>
                                        <p:tgtEl>
                                          <p:spTgt spid="27"/>
                                        </p:tgtEl>
                                      </p:cBhvr>
                                    </p:animEffect>
                                    <p:anim calcmode="lin" valueType="num">
                                      <p:cBhvr>
                                        <p:cTn id="23" dur="1000" fill="hold"/>
                                        <p:tgtEl>
                                          <p:spTgt spid="27"/>
                                        </p:tgtEl>
                                        <p:attrNameLst>
                                          <p:attrName>ppt_x</p:attrName>
                                        </p:attrNameLst>
                                      </p:cBhvr>
                                      <p:tavLst>
                                        <p:tav tm="0">
                                          <p:val>
                                            <p:strVal val="#ppt_x"/>
                                          </p:val>
                                        </p:tav>
                                        <p:tav tm="100000">
                                          <p:val>
                                            <p:strVal val="#ppt_x"/>
                                          </p:val>
                                        </p:tav>
                                      </p:tavLst>
                                    </p:anim>
                                    <p:anim calcmode="lin" valueType="num">
                                      <p:cBhvr>
                                        <p:cTn id="24" dur="1000" fill="hold"/>
                                        <p:tgtEl>
                                          <p:spTgt spid="2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1000"/>
                                        <p:tgtEl>
                                          <p:spTgt spid="33"/>
                                        </p:tgtEl>
                                      </p:cBhvr>
                                    </p:animEffect>
                                    <p:anim calcmode="lin" valueType="num">
                                      <p:cBhvr>
                                        <p:cTn id="28" dur="1000" fill="hold"/>
                                        <p:tgtEl>
                                          <p:spTgt spid="33"/>
                                        </p:tgtEl>
                                        <p:attrNameLst>
                                          <p:attrName>ppt_x</p:attrName>
                                        </p:attrNameLst>
                                      </p:cBhvr>
                                      <p:tavLst>
                                        <p:tav tm="0">
                                          <p:val>
                                            <p:strVal val="#ppt_x"/>
                                          </p:val>
                                        </p:tav>
                                        <p:tav tm="100000">
                                          <p:val>
                                            <p:strVal val="#ppt_x"/>
                                          </p:val>
                                        </p:tav>
                                      </p:tavLst>
                                    </p:anim>
                                    <p:anim calcmode="lin" valueType="num">
                                      <p:cBhvr>
                                        <p:cTn id="29" dur="1000" fill="hold"/>
                                        <p:tgtEl>
                                          <p:spTgt spid="3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1000"/>
                                        <p:tgtEl>
                                          <p:spTgt spid="36"/>
                                        </p:tgtEl>
                                      </p:cBhvr>
                                    </p:animEffect>
                                    <p:anim calcmode="lin" valueType="num">
                                      <p:cBhvr>
                                        <p:cTn id="33" dur="1000" fill="hold"/>
                                        <p:tgtEl>
                                          <p:spTgt spid="36"/>
                                        </p:tgtEl>
                                        <p:attrNameLst>
                                          <p:attrName>ppt_x</p:attrName>
                                        </p:attrNameLst>
                                      </p:cBhvr>
                                      <p:tavLst>
                                        <p:tav tm="0">
                                          <p:val>
                                            <p:strVal val="#ppt_x"/>
                                          </p:val>
                                        </p:tav>
                                        <p:tav tm="100000">
                                          <p:val>
                                            <p:strVal val="#ppt_x"/>
                                          </p:val>
                                        </p:tav>
                                      </p:tavLst>
                                    </p:anim>
                                    <p:anim calcmode="lin" valueType="num">
                                      <p:cBhvr>
                                        <p:cTn id="34" dur="1000" fill="hold"/>
                                        <p:tgtEl>
                                          <p:spTgt spid="3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1000"/>
                                        <p:tgtEl>
                                          <p:spTgt spid="37"/>
                                        </p:tgtEl>
                                      </p:cBhvr>
                                    </p:animEffect>
                                    <p:anim calcmode="lin" valueType="num">
                                      <p:cBhvr>
                                        <p:cTn id="38" dur="1000" fill="hold"/>
                                        <p:tgtEl>
                                          <p:spTgt spid="37"/>
                                        </p:tgtEl>
                                        <p:attrNameLst>
                                          <p:attrName>ppt_x</p:attrName>
                                        </p:attrNameLst>
                                      </p:cBhvr>
                                      <p:tavLst>
                                        <p:tav tm="0">
                                          <p:val>
                                            <p:strVal val="#ppt_x"/>
                                          </p:val>
                                        </p:tav>
                                        <p:tav tm="100000">
                                          <p:val>
                                            <p:strVal val="#ppt_x"/>
                                          </p:val>
                                        </p:tav>
                                      </p:tavLst>
                                    </p:anim>
                                    <p:anim calcmode="lin" valueType="num">
                                      <p:cBhvr>
                                        <p:cTn id="39" dur="1000" fill="hold"/>
                                        <p:tgtEl>
                                          <p:spTgt spid="3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1000"/>
                                        <p:tgtEl>
                                          <p:spTgt spid="38"/>
                                        </p:tgtEl>
                                      </p:cBhvr>
                                    </p:animEffect>
                                    <p:anim calcmode="lin" valueType="num">
                                      <p:cBhvr>
                                        <p:cTn id="43" dur="1000" fill="hold"/>
                                        <p:tgtEl>
                                          <p:spTgt spid="38"/>
                                        </p:tgtEl>
                                        <p:attrNameLst>
                                          <p:attrName>ppt_x</p:attrName>
                                        </p:attrNameLst>
                                      </p:cBhvr>
                                      <p:tavLst>
                                        <p:tav tm="0">
                                          <p:val>
                                            <p:strVal val="#ppt_x"/>
                                          </p:val>
                                        </p:tav>
                                        <p:tav tm="100000">
                                          <p:val>
                                            <p:strVal val="#ppt_x"/>
                                          </p:val>
                                        </p:tav>
                                      </p:tavLst>
                                    </p:anim>
                                    <p:anim calcmode="lin" valueType="num">
                                      <p:cBhvr>
                                        <p:cTn id="44" dur="1000" fill="hold"/>
                                        <p:tgtEl>
                                          <p:spTgt spid="3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1000"/>
                                        <p:tgtEl>
                                          <p:spTgt spid="39"/>
                                        </p:tgtEl>
                                      </p:cBhvr>
                                    </p:animEffect>
                                    <p:anim calcmode="lin" valueType="num">
                                      <p:cBhvr>
                                        <p:cTn id="48" dur="1000" fill="hold"/>
                                        <p:tgtEl>
                                          <p:spTgt spid="39"/>
                                        </p:tgtEl>
                                        <p:attrNameLst>
                                          <p:attrName>ppt_x</p:attrName>
                                        </p:attrNameLst>
                                      </p:cBhvr>
                                      <p:tavLst>
                                        <p:tav tm="0">
                                          <p:val>
                                            <p:strVal val="#ppt_x"/>
                                          </p:val>
                                        </p:tav>
                                        <p:tav tm="100000">
                                          <p:val>
                                            <p:strVal val="#ppt_x"/>
                                          </p:val>
                                        </p:tav>
                                      </p:tavLst>
                                    </p:anim>
                                    <p:anim calcmode="lin" valueType="num">
                                      <p:cBhvr>
                                        <p:cTn id="49" dur="1000" fill="hold"/>
                                        <p:tgtEl>
                                          <p:spTgt spid="39"/>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fade">
                                      <p:cBhvr>
                                        <p:cTn id="52" dur="1000"/>
                                        <p:tgtEl>
                                          <p:spTgt spid="40"/>
                                        </p:tgtEl>
                                      </p:cBhvr>
                                    </p:animEffect>
                                    <p:anim calcmode="lin" valueType="num">
                                      <p:cBhvr>
                                        <p:cTn id="53" dur="1000" fill="hold"/>
                                        <p:tgtEl>
                                          <p:spTgt spid="40"/>
                                        </p:tgtEl>
                                        <p:attrNameLst>
                                          <p:attrName>ppt_x</p:attrName>
                                        </p:attrNameLst>
                                      </p:cBhvr>
                                      <p:tavLst>
                                        <p:tav tm="0">
                                          <p:val>
                                            <p:strVal val="#ppt_x"/>
                                          </p:val>
                                        </p:tav>
                                        <p:tav tm="100000">
                                          <p:val>
                                            <p:strVal val="#ppt_x"/>
                                          </p:val>
                                        </p:tav>
                                      </p:tavLst>
                                    </p:anim>
                                    <p:anim calcmode="lin" valueType="num">
                                      <p:cBhvr>
                                        <p:cTn id="54" dur="1000" fill="hold"/>
                                        <p:tgtEl>
                                          <p:spTgt spid="40"/>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fade">
                                      <p:cBhvr>
                                        <p:cTn id="57" dur="1000"/>
                                        <p:tgtEl>
                                          <p:spTgt spid="41"/>
                                        </p:tgtEl>
                                      </p:cBhvr>
                                    </p:animEffect>
                                    <p:anim calcmode="lin" valueType="num">
                                      <p:cBhvr>
                                        <p:cTn id="58" dur="1000" fill="hold"/>
                                        <p:tgtEl>
                                          <p:spTgt spid="41"/>
                                        </p:tgtEl>
                                        <p:attrNameLst>
                                          <p:attrName>ppt_x</p:attrName>
                                        </p:attrNameLst>
                                      </p:cBhvr>
                                      <p:tavLst>
                                        <p:tav tm="0">
                                          <p:val>
                                            <p:strVal val="#ppt_x"/>
                                          </p:val>
                                        </p:tav>
                                        <p:tav tm="100000">
                                          <p:val>
                                            <p:strVal val="#ppt_x"/>
                                          </p:val>
                                        </p:tav>
                                      </p:tavLst>
                                    </p:anim>
                                    <p:anim calcmode="lin" valueType="num">
                                      <p:cBhvr>
                                        <p:cTn id="59" dur="1000" fill="hold"/>
                                        <p:tgtEl>
                                          <p:spTgt spid="41"/>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fade">
                                      <p:cBhvr>
                                        <p:cTn id="62" dur="1000"/>
                                        <p:tgtEl>
                                          <p:spTgt spid="42"/>
                                        </p:tgtEl>
                                      </p:cBhvr>
                                    </p:animEffect>
                                    <p:anim calcmode="lin" valueType="num">
                                      <p:cBhvr>
                                        <p:cTn id="63" dur="1000" fill="hold"/>
                                        <p:tgtEl>
                                          <p:spTgt spid="42"/>
                                        </p:tgtEl>
                                        <p:attrNameLst>
                                          <p:attrName>ppt_x</p:attrName>
                                        </p:attrNameLst>
                                      </p:cBhvr>
                                      <p:tavLst>
                                        <p:tav tm="0">
                                          <p:val>
                                            <p:strVal val="#ppt_x"/>
                                          </p:val>
                                        </p:tav>
                                        <p:tav tm="100000">
                                          <p:val>
                                            <p:strVal val="#ppt_x"/>
                                          </p:val>
                                        </p:tav>
                                      </p:tavLst>
                                    </p:anim>
                                    <p:anim calcmode="lin" valueType="num">
                                      <p:cBhvr>
                                        <p:cTn id="64" dur="1000" fill="hold"/>
                                        <p:tgtEl>
                                          <p:spTgt spid="42"/>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fade">
                                      <p:cBhvr>
                                        <p:cTn id="67" dur="1000"/>
                                        <p:tgtEl>
                                          <p:spTgt spid="43"/>
                                        </p:tgtEl>
                                      </p:cBhvr>
                                    </p:animEffect>
                                    <p:anim calcmode="lin" valueType="num">
                                      <p:cBhvr>
                                        <p:cTn id="68" dur="1000" fill="hold"/>
                                        <p:tgtEl>
                                          <p:spTgt spid="43"/>
                                        </p:tgtEl>
                                        <p:attrNameLst>
                                          <p:attrName>ppt_x</p:attrName>
                                        </p:attrNameLst>
                                      </p:cBhvr>
                                      <p:tavLst>
                                        <p:tav tm="0">
                                          <p:val>
                                            <p:strVal val="#ppt_x"/>
                                          </p:val>
                                        </p:tav>
                                        <p:tav tm="100000">
                                          <p:val>
                                            <p:strVal val="#ppt_x"/>
                                          </p:val>
                                        </p:tav>
                                      </p:tavLst>
                                    </p:anim>
                                    <p:anim calcmode="lin" valueType="num">
                                      <p:cBhvr>
                                        <p:cTn id="69" dur="1000" fill="hold"/>
                                        <p:tgtEl>
                                          <p:spTgt spid="43"/>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8449"/>
                                        </p:tgtEl>
                                        <p:attrNameLst>
                                          <p:attrName>style.visibility</p:attrName>
                                        </p:attrNameLst>
                                      </p:cBhvr>
                                      <p:to>
                                        <p:strVal val="visible"/>
                                      </p:to>
                                    </p:set>
                                    <p:animEffect transition="in" filter="fade">
                                      <p:cBhvr>
                                        <p:cTn id="72" dur="1000"/>
                                        <p:tgtEl>
                                          <p:spTgt spid="18449"/>
                                        </p:tgtEl>
                                      </p:cBhvr>
                                    </p:animEffect>
                                    <p:anim calcmode="lin" valueType="num">
                                      <p:cBhvr>
                                        <p:cTn id="73" dur="1000" fill="hold"/>
                                        <p:tgtEl>
                                          <p:spTgt spid="18449"/>
                                        </p:tgtEl>
                                        <p:attrNameLst>
                                          <p:attrName>ppt_x</p:attrName>
                                        </p:attrNameLst>
                                      </p:cBhvr>
                                      <p:tavLst>
                                        <p:tav tm="0">
                                          <p:val>
                                            <p:strVal val="#ppt_x"/>
                                          </p:val>
                                        </p:tav>
                                        <p:tav tm="100000">
                                          <p:val>
                                            <p:strVal val="#ppt_x"/>
                                          </p:val>
                                        </p:tav>
                                      </p:tavLst>
                                    </p:anim>
                                    <p:anim calcmode="lin" valueType="num">
                                      <p:cBhvr>
                                        <p:cTn id="74" dur="1000" fill="hold"/>
                                        <p:tgtEl>
                                          <p:spTgt spid="18449"/>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fade">
                                      <p:cBhvr>
                                        <p:cTn id="77" dur="1000"/>
                                        <p:tgtEl>
                                          <p:spTgt spid="45"/>
                                        </p:tgtEl>
                                      </p:cBhvr>
                                    </p:animEffect>
                                    <p:anim calcmode="lin" valueType="num">
                                      <p:cBhvr>
                                        <p:cTn id="78" dur="1000" fill="hold"/>
                                        <p:tgtEl>
                                          <p:spTgt spid="45"/>
                                        </p:tgtEl>
                                        <p:attrNameLst>
                                          <p:attrName>ppt_x</p:attrName>
                                        </p:attrNameLst>
                                      </p:cBhvr>
                                      <p:tavLst>
                                        <p:tav tm="0">
                                          <p:val>
                                            <p:strVal val="#ppt_x"/>
                                          </p:val>
                                        </p:tav>
                                        <p:tav tm="100000">
                                          <p:val>
                                            <p:strVal val="#ppt_x"/>
                                          </p:val>
                                        </p:tav>
                                      </p:tavLst>
                                    </p:anim>
                                    <p:anim calcmode="lin" valueType="num">
                                      <p:cBhvr>
                                        <p:cTn id="79" dur="1000" fill="hold"/>
                                        <p:tgtEl>
                                          <p:spTgt spid="45"/>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46"/>
                                        </p:tgtEl>
                                        <p:attrNameLst>
                                          <p:attrName>style.visibility</p:attrName>
                                        </p:attrNameLst>
                                      </p:cBhvr>
                                      <p:to>
                                        <p:strVal val="visible"/>
                                      </p:to>
                                    </p:set>
                                    <p:animEffect transition="in" filter="fade">
                                      <p:cBhvr>
                                        <p:cTn id="82" dur="1000"/>
                                        <p:tgtEl>
                                          <p:spTgt spid="46"/>
                                        </p:tgtEl>
                                      </p:cBhvr>
                                    </p:animEffect>
                                    <p:anim calcmode="lin" valueType="num">
                                      <p:cBhvr>
                                        <p:cTn id="83" dur="1000" fill="hold"/>
                                        <p:tgtEl>
                                          <p:spTgt spid="46"/>
                                        </p:tgtEl>
                                        <p:attrNameLst>
                                          <p:attrName>ppt_x</p:attrName>
                                        </p:attrNameLst>
                                      </p:cBhvr>
                                      <p:tavLst>
                                        <p:tav tm="0">
                                          <p:val>
                                            <p:strVal val="#ppt_x"/>
                                          </p:val>
                                        </p:tav>
                                        <p:tav tm="100000">
                                          <p:val>
                                            <p:strVal val="#ppt_x"/>
                                          </p:val>
                                        </p:tav>
                                      </p:tavLst>
                                    </p:anim>
                                    <p:anim calcmode="lin" valueType="num">
                                      <p:cBhvr>
                                        <p:cTn id="84" dur="1000" fill="hold"/>
                                        <p:tgtEl>
                                          <p:spTgt spid="46"/>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48"/>
                                        </p:tgtEl>
                                        <p:attrNameLst>
                                          <p:attrName>style.visibility</p:attrName>
                                        </p:attrNameLst>
                                      </p:cBhvr>
                                      <p:to>
                                        <p:strVal val="visible"/>
                                      </p:to>
                                    </p:set>
                                    <p:animEffect transition="in" filter="fade">
                                      <p:cBhvr>
                                        <p:cTn id="87" dur="1000"/>
                                        <p:tgtEl>
                                          <p:spTgt spid="48"/>
                                        </p:tgtEl>
                                      </p:cBhvr>
                                    </p:animEffect>
                                    <p:anim calcmode="lin" valueType="num">
                                      <p:cBhvr>
                                        <p:cTn id="88" dur="1000" fill="hold"/>
                                        <p:tgtEl>
                                          <p:spTgt spid="48"/>
                                        </p:tgtEl>
                                        <p:attrNameLst>
                                          <p:attrName>ppt_x</p:attrName>
                                        </p:attrNameLst>
                                      </p:cBhvr>
                                      <p:tavLst>
                                        <p:tav tm="0">
                                          <p:val>
                                            <p:strVal val="#ppt_x"/>
                                          </p:val>
                                        </p:tav>
                                        <p:tav tm="100000">
                                          <p:val>
                                            <p:strVal val="#ppt_x"/>
                                          </p:val>
                                        </p:tav>
                                      </p:tavLst>
                                    </p:anim>
                                    <p:anim calcmode="lin" valueType="num">
                                      <p:cBhvr>
                                        <p:cTn id="89" dur="1000" fill="hold"/>
                                        <p:tgtEl>
                                          <p:spTgt spid="48"/>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49"/>
                                        </p:tgtEl>
                                        <p:attrNameLst>
                                          <p:attrName>style.visibility</p:attrName>
                                        </p:attrNameLst>
                                      </p:cBhvr>
                                      <p:to>
                                        <p:strVal val="visible"/>
                                      </p:to>
                                    </p:set>
                                    <p:animEffect transition="in" filter="fade">
                                      <p:cBhvr>
                                        <p:cTn id="92" dur="1000"/>
                                        <p:tgtEl>
                                          <p:spTgt spid="49"/>
                                        </p:tgtEl>
                                      </p:cBhvr>
                                    </p:animEffect>
                                    <p:anim calcmode="lin" valueType="num">
                                      <p:cBhvr>
                                        <p:cTn id="93" dur="1000" fill="hold"/>
                                        <p:tgtEl>
                                          <p:spTgt spid="49"/>
                                        </p:tgtEl>
                                        <p:attrNameLst>
                                          <p:attrName>ppt_x</p:attrName>
                                        </p:attrNameLst>
                                      </p:cBhvr>
                                      <p:tavLst>
                                        <p:tav tm="0">
                                          <p:val>
                                            <p:strVal val="#ppt_x"/>
                                          </p:val>
                                        </p:tav>
                                        <p:tav tm="100000">
                                          <p:val>
                                            <p:strVal val="#ppt_x"/>
                                          </p:val>
                                        </p:tav>
                                      </p:tavLst>
                                    </p:anim>
                                    <p:anim calcmode="lin" valueType="num">
                                      <p:cBhvr>
                                        <p:cTn id="94" dur="1000" fill="hold"/>
                                        <p:tgtEl>
                                          <p:spTgt spid="49"/>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50"/>
                                        </p:tgtEl>
                                        <p:attrNameLst>
                                          <p:attrName>style.visibility</p:attrName>
                                        </p:attrNameLst>
                                      </p:cBhvr>
                                      <p:to>
                                        <p:strVal val="visible"/>
                                      </p:to>
                                    </p:set>
                                    <p:animEffect transition="in" filter="fade">
                                      <p:cBhvr>
                                        <p:cTn id="97" dur="1000"/>
                                        <p:tgtEl>
                                          <p:spTgt spid="50"/>
                                        </p:tgtEl>
                                      </p:cBhvr>
                                    </p:animEffect>
                                    <p:anim calcmode="lin" valueType="num">
                                      <p:cBhvr>
                                        <p:cTn id="98" dur="1000" fill="hold"/>
                                        <p:tgtEl>
                                          <p:spTgt spid="50"/>
                                        </p:tgtEl>
                                        <p:attrNameLst>
                                          <p:attrName>ppt_x</p:attrName>
                                        </p:attrNameLst>
                                      </p:cBhvr>
                                      <p:tavLst>
                                        <p:tav tm="0">
                                          <p:val>
                                            <p:strVal val="#ppt_x"/>
                                          </p:val>
                                        </p:tav>
                                        <p:tav tm="100000">
                                          <p:val>
                                            <p:strVal val="#ppt_x"/>
                                          </p:val>
                                        </p:tav>
                                      </p:tavLst>
                                    </p:anim>
                                    <p:anim calcmode="lin" valueType="num">
                                      <p:cBhvr>
                                        <p:cTn id="99" dur="1000" fill="hold"/>
                                        <p:tgtEl>
                                          <p:spTgt spid="50"/>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51"/>
                                        </p:tgtEl>
                                        <p:attrNameLst>
                                          <p:attrName>style.visibility</p:attrName>
                                        </p:attrNameLst>
                                      </p:cBhvr>
                                      <p:to>
                                        <p:strVal val="visible"/>
                                      </p:to>
                                    </p:set>
                                    <p:animEffect transition="in" filter="fade">
                                      <p:cBhvr>
                                        <p:cTn id="102" dur="1000"/>
                                        <p:tgtEl>
                                          <p:spTgt spid="51"/>
                                        </p:tgtEl>
                                      </p:cBhvr>
                                    </p:animEffect>
                                    <p:anim calcmode="lin" valueType="num">
                                      <p:cBhvr>
                                        <p:cTn id="103" dur="1000" fill="hold"/>
                                        <p:tgtEl>
                                          <p:spTgt spid="51"/>
                                        </p:tgtEl>
                                        <p:attrNameLst>
                                          <p:attrName>ppt_x</p:attrName>
                                        </p:attrNameLst>
                                      </p:cBhvr>
                                      <p:tavLst>
                                        <p:tav tm="0">
                                          <p:val>
                                            <p:strVal val="#ppt_x"/>
                                          </p:val>
                                        </p:tav>
                                        <p:tav tm="100000">
                                          <p:val>
                                            <p:strVal val="#ppt_x"/>
                                          </p:val>
                                        </p:tav>
                                      </p:tavLst>
                                    </p:anim>
                                    <p:anim calcmode="lin" valueType="num">
                                      <p:cBhvr>
                                        <p:cTn id="104"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6" grpId="0" animBg="1"/>
      <p:bldP spid="37" grpId="0" animBg="1"/>
      <p:bldP spid="38" grpId="0" animBg="1"/>
      <p:bldP spid="39" grpId="0" animBg="1"/>
      <p:bldP spid="18449" grpId="0"/>
      <p:bldP spid="45" grpId="0" animBg="1"/>
      <p:bldP spid="48" grpId="0"/>
      <p:bldP spid="49" grpId="0"/>
      <p:bldP spid="50" grpId="0"/>
      <p:bldP spid="5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Oval 29"/>
          <p:cNvSpPr>
            <a:spLocks noChangeAspect="1"/>
          </p:cNvSpPr>
          <p:nvPr/>
        </p:nvSpPr>
        <p:spPr>
          <a:xfrm>
            <a:off x="1960563" y="1333716"/>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TextBox 16"/>
          <p:cNvSpPr txBox="1">
            <a:spLocks noChangeArrowheads="1"/>
          </p:cNvSpPr>
          <p:nvPr/>
        </p:nvSpPr>
        <p:spPr bwMode="auto">
          <a:xfrm>
            <a:off x="2773363" y="136409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smtClean="0">
                <a:latin typeface="Microsoft YaHei" charset="-122"/>
                <a:ea typeface="Microsoft YaHei" charset="-122"/>
                <a:cs typeface="Microsoft YaHei" charset="-122"/>
              </a:rPr>
              <a:t>名称</a:t>
            </a:r>
            <a:endParaRPr lang="zh-CN" altLang="en-US" sz="2400" dirty="0">
              <a:latin typeface="Microsoft YaHei" charset="-122"/>
              <a:ea typeface="Microsoft YaHei" charset="-122"/>
              <a:cs typeface="Microsoft YaHei" charset="-122"/>
            </a:endParaRPr>
          </a:p>
        </p:txBody>
      </p:sp>
      <p:sp>
        <p:nvSpPr>
          <p:cNvPr id="53" name="矩形 52"/>
          <p:cNvSpPr/>
          <p:nvPr/>
        </p:nvSpPr>
        <p:spPr>
          <a:xfrm>
            <a:off x="2513013" y="2381331"/>
            <a:ext cx="4935834" cy="1338828"/>
          </a:xfrm>
          <a:prstGeom prst="rect">
            <a:avLst/>
          </a:prstGeom>
        </p:spPr>
        <p:txBody>
          <a:bodyPr wrap="square">
            <a:spAutoFit/>
          </a:bodyPr>
          <a:lstStyle/>
          <a:p>
            <a:pPr algn="just">
              <a:lnSpc>
                <a:spcPct val="150000"/>
              </a:lnSpc>
            </a:pPr>
            <a:r>
              <a:rPr lang="zh-CN" altLang="en-US">
                <a:solidFill>
                  <a:srgbClr val="000000"/>
                </a:solidFill>
                <a:latin typeface="Microsoft YaHei" charset="-122"/>
                <a:ea typeface="Microsoft YaHei" charset="-122"/>
                <a:cs typeface="Microsoft YaHei" charset="-122"/>
              </a:rPr>
              <a:t>名称（</a:t>
            </a:r>
            <a:r>
              <a:rPr lang="en-US" altLang="zh-CN" dirty="0">
                <a:solidFill>
                  <a:srgbClr val="000000"/>
                </a:solidFill>
                <a:latin typeface="Microsoft YaHei" charset="-122"/>
                <a:ea typeface="Microsoft YaHei" charset="-122"/>
                <a:cs typeface="Microsoft YaHei" charset="-122"/>
              </a:rPr>
              <a:t>name</a:t>
            </a:r>
            <a:r>
              <a:rPr lang="zh-CN" altLang="en-US" dirty="0">
                <a:solidFill>
                  <a:srgbClr val="000000"/>
                </a:solidFill>
                <a:latin typeface="Microsoft YaHei" charset="-122"/>
                <a:ea typeface="Microsoft YaHei" charset="-122"/>
                <a:cs typeface="Microsoft YaHei" charset="-122"/>
              </a:rPr>
              <a:t>）是将一个状态与其他状态区分开来的文本字符串；状态也可能是匿名的，这表示它没有名称。</a:t>
            </a:r>
          </a:p>
        </p:txBody>
      </p:sp>
      <p:sp>
        <p:nvSpPr>
          <p:cNvPr id="5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F77258"/>
                </a:solidFill>
                <a:effectLst/>
                <a:uLnTx/>
                <a:uFillTx/>
                <a:latin typeface="微软雅黑" panose="020B0503020204020204" pitchFamily="34" charset="-122"/>
                <a:ea typeface="微软雅黑" panose="020B0503020204020204" pitchFamily="34" charset="-122"/>
                <a:cs typeface="+mn-cs"/>
              </a:rPr>
              <a:t>状态图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2060164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Oval 29"/>
          <p:cNvSpPr>
            <a:spLocks noChangeAspect="1"/>
          </p:cNvSpPr>
          <p:nvPr/>
        </p:nvSpPr>
        <p:spPr>
          <a:xfrm>
            <a:off x="1960563" y="1333716"/>
            <a:ext cx="552450" cy="550863"/>
          </a:xfrm>
          <a:prstGeom prst="ellipse">
            <a:avLst/>
          </a:prstGeom>
          <a:solidFill>
            <a:srgbClr val="F140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2</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TextBox 16"/>
          <p:cNvSpPr txBox="1">
            <a:spLocks noChangeArrowheads="1"/>
          </p:cNvSpPr>
          <p:nvPr/>
        </p:nvSpPr>
        <p:spPr bwMode="auto">
          <a:xfrm>
            <a:off x="2773363" y="136409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进入</a:t>
            </a:r>
            <a:r>
              <a:rPr lang="en-US" altLang="zh-CN" sz="2400" dirty="0" smtClean="0">
                <a:latin typeface="Microsoft YaHei" charset="-122"/>
                <a:ea typeface="Microsoft YaHei" charset="-122"/>
                <a:cs typeface="Microsoft YaHei" charset="-122"/>
              </a:rPr>
              <a:t>/</a:t>
            </a:r>
            <a:r>
              <a:rPr lang="zh-CN" altLang="en-US" sz="2400" dirty="0" smtClean="0">
                <a:latin typeface="Microsoft YaHei" charset="-122"/>
                <a:ea typeface="Microsoft YaHei" charset="-122"/>
                <a:cs typeface="Microsoft YaHei" charset="-122"/>
              </a:rPr>
              <a:t>退出动作</a:t>
            </a:r>
            <a:endParaRPr lang="zh-CN" altLang="en-US" sz="2400" dirty="0">
              <a:latin typeface="Microsoft YaHei" charset="-122"/>
              <a:ea typeface="Microsoft YaHei" charset="-122"/>
              <a:cs typeface="Microsoft YaHei" charset="-122"/>
            </a:endParaRPr>
          </a:p>
        </p:txBody>
      </p:sp>
      <p:sp>
        <p:nvSpPr>
          <p:cNvPr id="53" name="矩形 52"/>
          <p:cNvSpPr/>
          <p:nvPr/>
        </p:nvSpPr>
        <p:spPr>
          <a:xfrm>
            <a:off x="2513013" y="2117859"/>
            <a:ext cx="7901848" cy="3831818"/>
          </a:xfrm>
          <a:prstGeom prst="rect">
            <a:avLst/>
          </a:prstGeom>
        </p:spPr>
        <p:txBody>
          <a:bodyPr wrap="square">
            <a:spAutoFit/>
          </a:bodyPr>
          <a:lstStyle/>
          <a:p>
            <a:pPr algn="just">
              <a:lnSpc>
                <a:spcPct val="150000"/>
              </a:lnSpc>
            </a:pPr>
            <a:r>
              <a:rPr lang="zh-CN" altLang="en-US" dirty="0">
                <a:solidFill>
                  <a:srgbClr val="000000"/>
                </a:solidFill>
                <a:latin typeface="Microsoft YaHei" charset="-122"/>
                <a:ea typeface="Microsoft YaHei" charset="-122"/>
                <a:cs typeface="Microsoft YaHei" charset="-122"/>
              </a:rPr>
              <a:t>进入</a:t>
            </a:r>
            <a:r>
              <a:rPr lang="en-US" altLang="zh-CN" dirty="0">
                <a:solidFill>
                  <a:srgbClr val="000000"/>
                </a:solidFill>
                <a:latin typeface="Microsoft YaHei" charset="-122"/>
                <a:ea typeface="Microsoft YaHei" charset="-122"/>
                <a:cs typeface="Microsoft YaHei" charset="-122"/>
              </a:rPr>
              <a:t>/</a:t>
            </a:r>
            <a:r>
              <a:rPr lang="zh-CN" altLang="en-US" dirty="0">
                <a:solidFill>
                  <a:srgbClr val="000000"/>
                </a:solidFill>
                <a:latin typeface="Microsoft YaHei" charset="-122"/>
                <a:ea typeface="Microsoft YaHei" charset="-122"/>
                <a:cs typeface="Microsoft YaHei" charset="-122"/>
              </a:rPr>
              <a:t>退出动作（</a:t>
            </a:r>
            <a:r>
              <a:rPr lang="en-US" altLang="zh-CN" dirty="0">
                <a:solidFill>
                  <a:srgbClr val="000000"/>
                </a:solidFill>
                <a:latin typeface="Microsoft YaHei" charset="-122"/>
                <a:ea typeface="Microsoft YaHei" charset="-122"/>
                <a:cs typeface="Microsoft YaHei" charset="-122"/>
              </a:rPr>
              <a:t>entry/exit action</a:t>
            </a:r>
            <a:r>
              <a:rPr lang="zh-CN" altLang="en-US" dirty="0">
                <a:solidFill>
                  <a:srgbClr val="000000"/>
                </a:solidFill>
                <a:latin typeface="Microsoft YaHei" charset="-122"/>
                <a:ea typeface="Microsoft YaHei" charset="-122"/>
                <a:cs typeface="Microsoft YaHei" charset="-122"/>
              </a:rPr>
              <a:t>）表示进入</a:t>
            </a:r>
            <a:r>
              <a:rPr lang="en-US" altLang="zh-CN" dirty="0">
                <a:solidFill>
                  <a:srgbClr val="000000"/>
                </a:solidFill>
                <a:latin typeface="Microsoft YaHei" charset="-122"/>
                <a:ea typeface="Microsoft YaHei" charset="-122"/>
                <a:cs typeface="Microsoft YaHei" charset="-122"/>
              </a:rPr>
              <a:t>/</a:t>
            </a:r>
            <a:r>
              <a:rPr lang="zh-CN" altLang="en-US" dirty="0">
                <a:solidFill>
                  <a:srgbClr val="000000"/>
                </a:solidFill>
                <a:latin typeface="Microsoft YaHei" charset="-122"/>
                <a:ea typeface="Microsoft YaHei" charset="-122"/>
                <a:cs typeface="Microsoft YaHei" charset="-122"/>
              </a:rPr>
              <a:t>退出这个状态所执行的动作。入口动作的语法是</a:t>
            </a:r>
            <a:r>
              <a:rPr lang="en-US" altLang="zh-CN" dirty="0">
                <a:solidFill>
                  <a:srgbClr val="000000"/>
                </a:solidFill>
                <a:latin typeface="Microsoft YaHei" charset="-122"/>
                <a:ea typeface="Microsoft YaHei" charset="-122"/>
                <a:cs typeface="Microsoft YaHei" charset="-122"/>
              </a:rPr>
              <a:t>entry/</a:t>
            </a:r>
            <a:r>
              <a:rPr lang="zh-CN" altLang="en-US" dirty="0">
                <a:solidFill>
                  <a:srgbClr val="000000"/>
                </a:solidFill>
                <a:latin typeface="Microsoft YaHei" charset="-122"/>
                <a:ea typeface="Microsoft YaHei" charset="-122"/>
                <a:cs typeface="Microsoft YaHei" charset="-122"/>
              </a:rPr>
              <a:t>执行的动作；出口动作的语法是</a:t>
            </a:r>
            <a:r>
              <a:rPr lang="en-US" altLang="zh-CN" dirty="0">
                <a:solidFill>
                  <a:srgbClr val="000000"/>
                </a:solidFill>
                <a:latin typeface="Microsoft YaHei" charset="-122"/>
                <a:ea typeface="Microsoft YaHei" charset="-122"/>
                <a:cs typeface="Microsoft YaHei" charset="-122"/>
              </a:rPr>
              <a:t>exit/</a:t>
            </a:r>
            <a:r>
              <a:rPr lang="zh-CN" altLang="en-US" dirty="0">
                <a:solidFill>
                  <a:srgbClr val="000000"/>
                </a:solidFill>
                <a:latin typeface="Microsoft YaHei" charset="-122"/>
                <a:ea typeface="Microsoft YaHei" charset="-122"/>
                <a:cs typeface="Microsoft YaHei" charset="-122"/>
              </a:rPr>
              <a:t>执行的动作。每当进入或退出状态时，进入和退出操作将分别允许发出同一操作。这可以通过进入和退出操作来顺利地完成，而不必明确地将操作放在每个输入或输出转移上。动作与一个转移相关联，在较少的时间内完成，其操作具有原子性，也可以是动作序列，通常发生于状态的初始化、进入和退出时。</a:t>
            </a:r>
          </a:p>
          <a:p>
            <a:pPr algn="just">
              <a:lnSpc>
                <a:spcPct val="150000"/>
              </a:lnSpc>
            </a:pPr>
            <a:r>
              <a:rPr lang="zh-CN" altLang="en-US" dirty="0">
                <a:solidFill>
                  <a:srgbClr val="000000"/>
                </a:solidFill>
                <a:latin typeface="Microsoft YaHei" charset="-122"/>
                <a:ea typeface="Microsoft YaHei" charset="-122"/>
                <a:cs typeface="Microsoft YaHei" charset="-122"/>
              </a:rPr>
              <a:t>进入和退出操作时。进入和退出操作可能没有实参或警戒条件。位于模型元素的状态机顶层的进入操作可能具有特定的参数，这些参数代表了在创建该模型元素时状态机所接收到的实参。</a:t>
            </a:r>
          </a:p>
        </p:txBody>
      </p:sp>
      <p:sp>
        <p:nvSpPr>
          <p:cNvPr id="1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F77258"/>
                </a:solidFill>
                <a:effectLst/>
                <a:uLnTx/>
                <a:uFillTx/>
                <a:latin typeface="微软雅黑" panose="020B0503020204020204" pitchFamily="34" charset="-122"/>
                <a:ea typeface="微软雅黑" panose="020B0503020204020204" pitchFamily="34" charset="-122"/>
                <a:cs typeface="+mn-cs"/>
              </a:rPr>
              <a:t>状态图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40520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Oval 29"/>
          <p:cNvSpPr>
            <a:spLocks noChangeAspect="1"/>
          </p:cNvSpPr>
          <p:nvPr/>
        </p:nvSpPr>
        <p:spPr>
          <a:xfrm>
            <a:off x="1960563" y="1333716"/>
            <a:ext cx="552450" cy="550863"/>
          </a:xfrm>
          <a:prstGeom prst="ellipse">
            <a:avLst/>
          </a:prstGeom>
          <a:solidFill>
            <a:srgbClr val="F8D7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noProof="0" dirty="0">
                <a:solidFill>
                  <a:prstClr val="white"/>
                </a:solidFill>
                <a:latin typeface="微软雅黑" panose="020B0503020204020204" pitchFamily="34" charset="-122"/>
                <a:ea typeface="微软雅黑" panose="020B0503020204020204" pitchFamily="34" charset="-122"/>
              </a:rPr>
              <a:t>3</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TextBox 16"/>
          <p:cNvSpPr txBox="1">
            <a:spLocks noChangeArrowheads="1"/>
          </p:cNvSpPr>
          <p:nvPr/>
        </p:nvSpPr>
        <p:spPr bwMode="auto">
          <a:xfrm>
            <a:off x="2773363" y="136409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内部转换</a:t>
            </a:r>
            <a:endParaRPr lang="zh-CN" altLang="en-US" sz="2400" dirty="0">
              <a:latin typeface="Microsoft YaHei" charset="-122"/>
              <a:ea typeface="Microsoft YaHei" charset="-122"/>
              <a:cs typeface="Microsoft YaHei" charset="-122"/>
            </a:endParaRPr>
          </a:p>
        </p:txBody>
      </p:sp>
      <p:sp>
        <p:nvSpPr>
          <p:cNvPr id="53" name="矩形 52"/>
          <p:cNvSpPr/>
          <p:nvPr/>
        </p:nvSpPr>
        <p:spPr>
          <a:xfrm>
            <a:off x="2513013" y="2117859"/>
            <a:ext cx="7901848" cy="2951898"/>
          </a:xfrm>
          <a:prstGeom prst="rect">
            <a:avLst/>
          </a:prstGeom>
        </p:spPr>
        <p:txBody>
          <a:bodyPr wrap="square">
            <a:spAutoFit/>
          </a:bodyPr>
          <a:lstStyle/>
          <a:p>
            <a:pPr algn="just">
              <a:lnSpc>
                <a:spcPct val="150000"/>
              </a:lnSpc>
            </a:pPr>
            <a:r>
              <a:rPr lang="zh-CN" altLang="en-US" dirty="0">
                <a:solidFill>
                  <a:srgbClr val="000000"/>
                </a:solidFill>
                <a:latin typeface="Microsoft YaHei" charset="-122"/>
                <a:ea typeface="Microsoft YaHei" charset="-122"/>
                <a:cs typeface="Microsoft YaHei" charset="-122"/>
              </a:rPr>
              <a:t>内部转换（</a:t>
            </a:r>
            <a:r>
              <a:rPr lang="en-US" altLang="zh-CN" dirty="0">
                <a:solidFill>
                  <a:srgbClr val="000000"/>
                </a:solidFill>
                <a:latin typeface="Microsoft YaHei" charset="-122"/>
                <a:ea typeface="Microsoft YaHei" charset="-122"/>
                <a:cs typeface="Microsoft YaHei" charset="-122"/>
              </a:rPr>
              <a:t>Internal Transition</a:t>
            </a:r>
            <a:r>
              <a:rPr lang="zh-CN" altLang="en-US" dirty="0">
                <a:solidFill>
                  <a:srgbClr val="000000"/>
                </a:solidFill>
                <a:latin typeface="Microsoft YaHei" charset="-122"/>
                <a:ea typeface="Microsoft YaHei" charset="-122"/>
                <a:cs typeface="Microsoft YaHei" charset="-122"/>
              </a:rPr>
              <a:t>）使事件可以在不退出状态的情况下在状态内得到处理，从而可避免出触发进入或退出操作。定义内部转换的原因是有时候入口</a:t>
            </a:r>
            <a:r>
              <a:rPr lang="en-US" altLang="zh-CN" dirty="0">
                <a:solidFill>
                  <a:srgbClr val="000000"/>
                </a:solidFill>
                <a:latin typeface="Microsoft YaHei" charset="-122"/>
                <a:ea typeface="Microsoft YaHei" charset="-122"/>
                <a:cs typeface="Microsoft YaHei" charset="-122"/>
              </a:rPr>
              <a:t>/</a:t>
            </a:r>
            <a:r>
              <a:rPr lang="zh-CN" altLang="en-US" dirty="0">
                <a:solidFill>
                  <a:srgbClr val="000000"/>
                </a:solidFill>
                <a:latin typeface="Microsoft YaHei" charset="-122"/>
                <a:ea typeface="Microsoft YaHei" charset="-122"/>
                <a:cs typeface="Microsoft YaHei" charset="-122"/>
              </a:rPr>
              <a:t>出口动作显得是多余的。例如，某状态的入口</a:t>
            </a:r>
            <a:r>
              <a:rPr lang="en-US" altLang="zh-CN" dirty="0">
                <a:solidFill>
                  <a:srgbClr val="000000"/>
                </a:solidFill>
                <a:latin typeface="Microsoft YaHei" charset="-122"/>
                <a:ea typeface="Microsoft YaHei" charset="-122"/>
                <a:cs typeface="Microsoft YaHei" charset="-122"/>
              </a:rPr>
              <a:t>/</a:t>
            </a:r>
            <a:r>
              <a:rPr lang="zh-CN" altLang="en-US" dirty="0">
                <a:solidFill>
                  <a:srgbClr val="000000"/>
                </a:solidFill>
                <a:latin typeface="Microsoft YaHei" charset="-122"/>
                <a:ea typeface="Microsoft YaHei" charset="-122"/>
                <a:cs typeface="Microsoft YaHei" charset="-122"/>
              </a:rPr>
              <a:t>出口分别是打开</a:t>
            </a:r>
            <a:r>
              <a:rPr lang="en-US" altLang="zh-CN" dirty="0">
                <a:solidFill>
                  <a:srgbClr val="000000"/>
                </a:solidFill>
                <a:latin typeface="Microsoft YaHei" charset="-122"/>
                <a:ea typeface="Microsoft YaHei" charset="-122"/>
                <a:cs typeface="Microsoft YaHei" charset="-122"/>
              </a:rPr>
              <a:t>/</a:t>
            </a:r>
            <a:r>
              <a:rPr lang="zh-CN" altLang="en-US" dirty="0">
                <a:solidFill>
                  <a:srgbClr val="000000"/>
                </a:solidFill>
                <a:latin typeface="Microsoft YaHei" charset="-122"/>
                <a:ea typeface="Microsoft YaHei" charset="-122"/>
                <a:cs typeface="Microsoft YaHei" charset="-122"/>
              </a:rPr>
              <a:t>关闭某文件，但如果用户仅仅是想更改该文件的文件名，那么，这里定义的入口</a:t>
            </a:r>
            <a:r>
              <a:rPr lang="en-US" altLang="zh-CN" dirty="0">
                <a:solidFill>
                  <a:srgbClr val="000000"/>
                </a:solidFill>
                <a:latin typeface="Microsoft YaHei" charset="-122"/>
                <a:ea typeface="Microsoft YaHei" charset="-122"/>
                <a:cs typeface="Microsoft YaHei" charset="-122"/>
              </a:rPr>
              <a:t>/</a:t>
            </a:r>
            <a:r>
              <a:rPr lang="zh-CN" altLang="en-US" dirty="0">
                <a:solidFill>
                  <a:srgbClr val="000000"/>
                </a:solidFill>
                <a:latin typeface="Microsoft YaHei" charset="-122"/>
                <a:ea typeface="Microsoft YaHei" charset="-122"/>
                <a:cs typeface="Microsoft YaHei" charset="-122"/>
              </a:rPr>
              <a:t>出口动作显得多余，这时就可以使用内部转换，而不触发入口</a:t>
            </a:r>
            <a:r>
              <a:rPr lang="en-US" altLang="zh-CN" dirty="0">
                <a:solidFill>
                  <a:srgbClr val="000000"/>
                </a:solidFill>
                <a:latin typeface="Microsoft YaHei" charset="-122"/>
                <a:ea typeface="Microsoft YaHei" charset="-122"/>
                <a:cs typeface="Microsoft YaHei" charset="-122"/>
              </a:rPr>
              <a:t>/</a:t>
            </a:r>
            <a:r>
              <a:rPr lang="zh-CN" altLang="en-US" dirty="0">
                <a:solidFill>
                  <a:srgbClr val="000000"/>
                </a:solidFill>
                <a:latin typeface="Microsoft YaHei" charset="-122"/>
                <a:ea typeface="Microsoft YaHei" charset="-122"/>
                <a:cs typeface="Microsoft YaHei" charset="-122"/>
              </a:rPr>
              <a:t>出口动作的执行。内部转移可能会有带参数和警戒条件的事件，它们所代表的基本上是中断处理程序。</a:t>
            </a:r>
          </a:p>
        </p:txBody>
      </p:sp>
      <p:sp>
        <p:nvSpPr>
          <p:cNvPr id="9"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F77258"/>
                </a:solidFill>
                <a:effectLst/>
                <a:uLnTx/>
                <a:uFillTx/>
                <a:latin typeface="微软雅黑" panose="020B0503020204020204" pitchFamily="34" charset="-122"/>
                <a:ea typeface="微软雅黑" panose="020B0503020204020204" pitchFamily="34" charset="-122"/>
                <a:cs typeface="+mn-cs"/>
              </a:rPr>
              <a:t>状态图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2041987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Oval 29"/>
          <p:cNvSpPr>
            <a:spLocks noChangeAspect="1"/>
          </p:cNvSpPr>
          <p:nvPr/>
        </p:nvSpPr>
        <p:spPr>
          <a:xfrm>
            <a:off x="1960563" y="1333716"/>
            <a:ext cx="552450" cy="550863"/>
          </a:xfrm>
          <a:prstGeom prst="ellipse">
            <a:avLst/>
          </a:prstGeom>
          <a:solidFill>
            <a:srgbClr val="C155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4</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TextBox 16"/>
          <p:cNvSpPr txBox="1">
            <a:spLocks noChangeArrowheads="1"/>
          </p:cNvSpPr>
          <p:nvPr/>
        </p:nvSpPr>
        <p:spPr bwMode="auto">
          <a:xfrm>
            <a:off x="2773363" y="136409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子状态</a:t>
            </a:r>
            <a:endParaRPr lang="zh-CN" altLang="en-US" sz="2400" dirty="0">
              <a:latin typeface="Microsoft YaHei" charset="-122"/>
              <a:ea typeface="Microsoft YaHei" charset="-122"/>
              <a:cs typeface="Microsoft YaHei" charset="-122"/>
            </a:endParaRPr>
          </a:p>
        </p:txBody>
      </p:sp>
      <p:sp>
        <p:nvSpPr>
          <p:cNvPr id="53" name="矩形 52"/>
          <p:cNvSpPr/>
          <p:nvPr/>
        </p:nvSpPr>
        <p:spPr>
          <a:xfrm>
            <a:off x="2513013" y="2117859"/>
            <a:ext cx="7901848" cy="1705403"/>
          </a:xfrm>
          <a:prstGeom prst="rect">
            <a:avLst/>
          </a:prstGeom>
        </p:spPr>
        <p:txBody>
          <a:bodyPr wrap="square">
            <a:spAutoFit/>
          </a:bodyPr>
          <a:lstStyle/>
          <a:p>
            <a:pPr algn="just">
              <a:lnSpc>
                <a:spcPct val="150000"/>
              </a:lnSpc>
            </a:pPr>
            <a:r>
              <a:rPr lang="en-US" altLang="zh-CN" dirty="0">
                <a:solidFill>
                  <a:srgbClr val="000000"/>
                </a:solidFill>
                <a:latin typeface="Microsoft YaHei" charset="-122"/>
                <a:ea typeface="Microsoft YaHei" charset="-122"/>
                <a:cs typeface="Microsoft YaHei" charset="-122"/>
              </a:rPr>
              <a:t>UML</a:t>
            </a:r>
            <a:r>
              <a:rPr lang="zh-CN" altLang="en-US" dirty="0">
                <a:solidFill>
                  <a:srgbClr val="000000"/>
                </a:solidFill>
                <a:latin typeface="Microsoft YaHei" charset="-122"/>
                <a:ea typeface="Microsoft YaHei" charset="-122"/>
                <a:cs typeface="Microsoft YaHei" charset="-122"/>
              </a:rPr>
              <a:t>状态图中嵌套在另外一个状态中的状态称为子状态（</a:t>
            </a:r>
            <a:r>
              <a:rPr lang="en-US" altLang="zh-CN" dirty="0">
                <a:solidFill>
                  <a:srgbClr val="000000"/>
                </a:solidFill>
                <a:latin typeface="Microsoft YaHei" charset="-122"/>
                <a:ea typeface="Microsoft YaHei" charset="-122"/>
                <a:cs typeface="Microsoft YaHei" charset="-122"/>
              </a:rPr>
              <a:t>Sub State</a:t>
            </a:r>
            <a:r>
              <a:rPr lang="zh-CN" altLang="en-US" dirty="0">
                <a:solidFill>
                  <a:srgbClr val="000000"/>
                </a:solidFill>
                <a:latin typeface="Microsoft YaHei" charset="-122"/>
                <a:ea typeface="Microsoft YaHei" charset="-122"/>
                <a:cs typeface="Microsoft YaHei" charset="-122"/>
              </a:rPr>
              <a:t>），简单状态是没有子结构的状态。具有子状态（嵌套状态）的状态被称为组合状态。子状态可能被嵌套到任意级别。嵌套的状态机最多可能有一个初始状态和一个终止状态。</a:t>
            </a:r>
          </a:p>
        </p:txBody>
      </p:sp>
      <p:sp>
        <p:nvSpPr>
          <p:cNvPr id="9"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F77258"/>
                </a:solidFill>
                <a:effectLst/>
                <a:uLnTx/>
                <a:uFillTx/>
                <a:latin typeface="微软雅黑" panose="020B0503020204020204" pitchFamily="34" charset="-122"/>
                <a:ea typeface="微软雅黑" panose="020B0503020204020204" pitchFamily="34" charset="-122"/>
                <a:cs typeface="+mn-cs"/>
              </a:rPr>
              <a:t>状态图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400" y="3846637"/>
            <a:ext cx="5273040" cy="2791968"/>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45596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473308" cy="2233613"/>
            <a:chOff x="5222408" y="2405563"/>
            <a:chExt cx="6474281" cy="2232768"/>
          </a:xfrm>
        </p:grpSpPr>
        <p:grpSp>
          <p:nvGrpSpPr>
            <p:cNvPr id="5136" name="组合 17"/>
            <p:cNvGrpSpPr/>
            <p:nvPr/>
          </p:nvGrpSpPr>
          <p:grpSpPr bwMode="auto">
            <a:xfrm>
              <a:off x="5226064" y="2405563"/>
              <a:ext cx="6470625" cy="1772715"/>
              <a:chOff x="271019" y="2420002"/>
              <a:chExt cx="6470625" cy="1772715"/>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02</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5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用例和用例图</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USE-CASE DIAGRAM</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52019307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Oval 29"/>
          <p:cNvSpPr>
            <a:spLocks noChangeAspect="1"/>
          </p:cNvSpPr>
          <p:nvPr/>
        </p:nvSpPr>
        <p:spPr>
          <a:xfrm>
            <a:off x="1960563" y="1333716"/>
            <a:ext cx="552450" cy="550863"/>
          </a:xfrm>
          <a:prstGeom prst="ellipse">
            <a:avLst/>
          </a:prstGeom>
          <a:solidFill>
            <a:srgbClr val="C155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4</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TextBox 16"/>
          <p:cNvSpPr txBox="1">
            <a:spLocks noChangeArrowheads="1"/>
          </p:cNvSpPr>
          <p:nvPr/>
        </p:nvSpPr>
        <p:spPr bwMode="auto">
          <a:xfrm>
            <a:off x="2773363" y="136409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子状态</a:t>
            </a:r>
            <a:endParaRPr lang="zh-CN" altLang="en-US" sz="2400" dirty="0">
              <a:latin typeface="Microsoft YaHei" charset="-122"/>
              <a:ea typeface="Microsoft YaHei" charset="-122"/>
              <a:cs typeface="Microsoft YaHei" charset="-122"/>
            </a:endParaRPr>
          </a:p>
        </p:txBody>
      </p:sp>
      <p:sp>
        <p:nvSpPr>
          <p:cNvPr id="9"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F77258"/>
                </a:solidFill>
                <a:effectLst/>
                <a:uLnTx/>
                <a:uFillTx/>
                <a:latin typeface="微软雅黑" panose="020B0503020204020204" pitchFamily="34" charset="-122"/>
                <a:ea typeface="微软雅黑" panose="020B0503020204020204" pitchFamily="34" charset="-122"/>
                <a:cs typeface="+mn-cs"/>
              </a:rPr>
              <a:t>状态图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2513013" y="2117859"/>
            <a:ext cx="7901848" cy="2120902"/>
          </a:xfrm>
          <a:prstGeom prst="rect">
            <a:avLst/>
          </a:prstGeom>
        </p:spPr>
        <p:txBody>
          <a:bodyPr wrap="square">
            <a:spAutoFit/>
          </a:bodyPr>
          <a:lstStyle/>
          <a:p>
            <a:pPr algn="just">
              <a:lnSpc>
                <a:spcPct val="150000"/>
              </a:lnSpc>
            </a:pPr>
            <a:r>
              <a:rPr lang="zh-CN" altLang="en-US" dirty="0">
                <a:solidFill>
                  <a:srgbClr val="000000"/>
                </a:solidFill>
                <a:latin typeface="Microsoft YaHei" charset="-122"/>
                <a:ea typeface="Microsoft YaHei" charset="-122"/>
                <a:cs typeface="Microsoft YaHei" charset="-122"/>
              </a:rPr>
              <a:t>顺序子状态</a:t>
            </a:r>
          </a:p>
          <a:p>
            <a:pPr algn="just">
              <a:lnSpc>
                <a:spcPct val="150000"/>
              </a:lnSpc>
            </a:pPr>
            <a:r>
              <a:rPr lang="zh-CN" altLang="en-US" dirty="0">
                <a:solidFill>
                  <a:srgbClr val="000000"/>
                </a:solidFill>
                <a:latin typeface="Microsoft YaHei" charset="-122"/>
                <a:ea typeface="Microsoft YaHei" charset="-122"/>
                <a:cs typeface="Microsoft YaHei" charset="-122"/>
              </a:rPr>
              <a:t>顺序子状态（</a:t>
            </a:r>
            <a:r>
              <a:rPr lang="en-US" altLang="zh-CN" dirty="0">
                <a:solidFill>
                  <a:srgbClr val="000000"/>
                </a:solidFill>
                <a:latin typeface="Microsoft YaHei" charset="-122"/>
                <a:ea typeface="Microsoft YaHei" charset="-122"/>
                <a:cs typeface="Microsoft YaHei" charset="-122"/>
              </a:rPr>
              <a:t>Sequence </a:t>
            </a:r>
            <a:r>
              <a:rPr lang="en-US" altLang="zh-CN" dirty="0" err="1">
                <a:solidFill>
                  <a:srgbClr val="000000"/>
                </a:solidFill>
                <a:latin typeface="Microsoft YaHei" charset="-122"/>
                <a:ea typeface="Microsoft YaHei" charset="-122"/>
                <a:cs typeface="Microsoft YaHei" charset="-122"/>
              </a:rPr>
              <a:t>Substate</a:t>
            </a:r>
            <a:r>
              <a:rPr lang="zh-CN" altLang="en-US" dirty="0">
                <a:solidFill>
                  <a:srgbClr val="000000"/>
                </a:solidFill>
                <a:latin typeface="Microsoft YaHei" charset="-122"/>
                <a:ea typeface="Microsoft YaHei" charset="-122"/>
                <a:cs typeface="Microsoft YaHei" charset="-122"/>
              </a:rPr>
              <a:t>）顾名思义是按照顺序一个接一个出现。如果一个复合状态的子状态对应的对象在其生命期内任何时刻都只能处于一个子状态，即不会有多个子状态同时发生的情况，这个子状态就叫顺序子</a:t>
            </a:r>
            <a:r>
              <a:rPr lang="zh-CN" altLang="en-US" dirty="0" smtClean="0">
                <a:solidFill>
                  <a:srgbClr val="000000"/>
                </a:solidFill>
                <a:latin typeface="Microsoft YaHei" charset="-122"/>
                <a:ea typeface="Microsoft YaHei" charset="-122"/>
                <a:cs typeface="Microsoft YaHei" charset="-122"/>
              </a:rPr>
              <a:t>状态。</a:t>
            </a:r>
            <a:endParaRPr lang="zh-CN" altLang="en-US" dirty="0">
              <a:solidFill>
                <a:srgbClr val="000000"/>
              </a:solidFill>
              <a:latin typeface="Microsoft YaHei" charset="-122"/>
              <a:ea typeface="Microsoft YaHei" charset="-122"/>
              <a:cs typeface="Microsoft YaHei"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2298" y="3992880"/>
            <a:ext cx="4956048" cy="2865120"/>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84100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Oval 29"/>
          <p:cNvSpPr>
            <a:spLocks noChangeAspect="1"/>
          </p:cNvSpPr>
          <p:nvPr/>
        </p:nvSpPr>
        <p:spPr>
          <a:xfrm>
            <a:off x="1960563" y="1333716"/>
            <a:ext cx="552450" cy="550863"/>
          </a:xfrm>
          <a:prstGeom prst="ellipse">
            <a:avLst/>
          </a:prstGeom>
          <a:solidFill>
            <a:srgbClr val="C155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4</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TextBox 16"/>
          <p:cNvSpPr txBox="1">
            <a:spLocks noChangeArrowheads="1"/>
          </p:cNvSpPr>
          <p:nvPr/>
        </p:nvSpPr>
        <p:spPr bwMode="auto">
          <a:xfrm>
            <a:off x="2773363" y="136409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子状态</a:t>
            </a:r>
            <a:endParaRPr lang="zh-CN" altLang="en-US" sz="2400" dirty="0">
              <a:latin typeface="Microsoft YaHei" charset="-122"/>
              <a:ea typeface="Microsoft YaHei" charset="-122"/>
              <a:cs typeface="Microsoft YaHei" charset="-122"/>
            </a:endParaRPr>
          </a:p>
        </p:txBody>
      </p:sp>
      <p:sp>
        <p:nvSpPr>
          <p:cNvPr id="9"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F77258"/>
                </a:solidFill>
                <a:effectLst/>
                <a:uLnTx/>
                <a:uFillTx/>
                <a:latin typeface="微软雅黑" panose="020B0503020204020204" pitchFamily="34" charset="-122"/>
                <a:ea typeface="微软雅黑" panose="020B0503020204020204" pitchFamily="34" charset="-122"/>
                <a:cs typeface="+mn-cs"/>
              </a:rPr>
              <a:t>状态图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2513013" y="2117859"/>
            <a:ext cx="7901848" cy="1705403"/>
          </a:xfrm>
          <a:prstGeom prst="rect">
            <a:avLst/>
          </a:prstGeom>
        </p:spPr>
        <p:txBody>
          <a:bodyPr wrap="square">
            <a:spAutoFit/>
          </a:bodyPr>
          <a:lstStyle/>
          <a:p>
            <a:pPr algn="just">
              <a:lnSpc>
                <a:spcPct val="150000"/>
              </a:lnSpc>
            </a:pPr>
            <a:r>
              <a:rPr lang="zh-CN" altLang="en-US" dirty="0">
                <a:solidFill>
                  <a:srgbClr val="000000"/>
                </a:solidFill>
                <a:latin typeface="Microsoft YaHei" charset="-122"/>
                <a:ea typeface="Microsoft YaHei" charset="-122"/>
                <a:cs typeface="Microsoft YaHei" charset="-122"/>
              </a:rPr>
              <a:t>并发子状态</a:t>
            </a:r>
          </a:p>
          <a:p>
            <a:pPr algn="just">
              <a:lnSpc>
                <a:spcPct val="150000"/>
              </a:lnSpc>
            </a:pPr>
            <a:r>
              <a:rPr lang="zh-CN" altLang="en-US" dirty="0">
                <a:solidFill>
                  <a:srgbClr val="000000"/>
                </a:solidFill>
                <a:latin typeface="Microsoft YaHei" charset="-122"/>
                <a:ea typeface="Microsoft YaHei" charset="-122"/>
                <a:cs typeface="Microsoft YaHei" charset="-122"/>
              </a:rPr>
              <a:t>所有这些与前面的顺序子状态的转移同时进行。尽管每个状态序列是一组顺序子状态，但是两个状态序列之间是并发关系。并发子状态（</a:t>
            </a:r>
            <a:r>
              <a:rPr lang="en-US" altLang="zh-CN" dirty="0">
                <a:solidFill>
                  <a:srgbClr val="000000"/>
                </a:solidFill>
                <a:latin typeface="Microsoft YaHei" charset="-122"/>
                <a:ea typeface="Microsoft YaHei" charset="-122"/>
                <a:cs typeface="Microsoft YaHei" charset="-122"/>
              </a:rPr>
              <a:t>Concurrent </a:t>
            </a:r>
            <a:r>
              <a:rPr lang="en-US" altLang="zh-CN" dirty="0" err="1">
                <a:solidFill>
                  <a:srgbClr val="000000"/>
                </a:solidFill>
                <a:latin typeface="Microsoft YaHei" charset="-122"/>
                <a:ea typeface="Microsoft YaHei" charset="-122"/>
                <a:cs typeface="Microsoft YaHei" charset="-122"/>
              </a:rPr>
              <a:t>Substate</a:t>
            </a:r>
            <a:r>
              <a:rPr lang="zh-CN" altLang="en-US" dirty="0">
                <a:solidFill>
                  <a:srgbClr val="000000"/>
                </a:solidFill>
                <a:latin typeface="Microsoft YaHei" charset="-122"/>
                <a:ea typeface="Microsoft YaHei" charset="-122"/>
                <a:cs typeface="Microsoft YaHei" charset="-122"/>
              </a:rPr>
              <a:t>）之间用虚线隔开，表示状态序列之间是并发关系。</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2410" y="4057559"/>
            <a:ext cx="3861140" cy="2650480"/>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603192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Oval 29"/>
          <p:cNvSpPr>
            <a:spLocks noChangeAspect="1"/>
          </p:cNvSpPr>
          <p:nvPr/>
        </p:nvSpPr>
        <p:spPr>
          <a:xfrm>
            <a:off x="1960563" y="1333716"/>
            <a:ext cx="552450" cy="550863"/>
          </a:xfrm>
          <a:prstGeom prst="ellipse">
            <a:avLst/>
          </a:prstGeom>
          <a:solidFill>
            <a:srgbClr val="A7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noProof="0" dirty="0">
                <a:solidFill>
                  <a:prstClr val="white"/>
                </a:solidFill>
                <a:latin typeface="微软雅黑" panose="020B0503020204020204" pitchFamily="34" charset="-122"/>
                <a:ea typeface="微软雅黑" panose="020B0503020204020204" pitchFamily="34" charset="-122"/>
              </a:rPr>
              <a:t>5</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TextBox 16"/>
          <p:cNvSpPr txBox="1">
            <a:spLocks noChangeArrowheads="1"/>
          </p:cNvSpPr>
          <p:nvPr/>
        </p:nvSpPr>
        <p:spPr bwMode="auto">
          <a:xfrm>
            <a:off x="2773363" y="136409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延迟事件</a:t>
            </a:r>
            <a:endParaRPr lang="zh-CN" altLang="en-US" sz="2400" dirty="0">
              <a:latin typeface="Microsoft YaHei" charset="-122"/>
              <a:ea typeface="Microsoft YaHei" charset="-122"/>
              <a:cs typeface="Microsoft YaHei" charset="-122"/>
            </a:endParaRPr>
          </a:p>
        </p:txBody>
      </p:sp>
      <p:sp>
        <p:nvSpPr>
          <p:cNvPr id="9"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F77258"/>
                </a:solidFill>
                <a:effectLst/>
                <a:uLnTx/>
                <a:uFillTx/>
                <a:latin typeface="微软雅黑" panose="020B0503020204020204" pitchFamily="34" charset="-122"/>
                <a:ea typeface="微软雅黑" panose="020B0503020204020204" pitchFamily="34" charset="-122"/>
                <a:cs typeface="+mn-cs"/>
              </a:rPr>
              <a:t>状态图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2513013" y="2117859"/>
            <a:ext cx="7901848" cy="2951898"/>
          </a:xfrm>
          <a:prstGeom prst="rect">
            <a:avLst/>
          </a:prstGeom>
        </p:spPr>
        <p:txBody>
          <a:bodyPr wrap="square">
            <a:spAutoFit/>
          </a:bodyPr>
          <a:lstStyle/>
          <a:p>
            <a:pPr algn="just">
              <a:lnSpc>
                <a:spcPct val="150000"/>
              </a:lnSpc>
            </a:pPr>
            <a:r>
              <a:rPr lang="zh-CN" altLang="en-US" dirty="0">
                <a:solidFill>
                  <a:srgbClr val="000000"/>
                </a:solidFill>
                <a:latin typeface="Microsoft YaHei" charset="-122"/>
                <a:ea typeface="Microsoft YaHei" charset="-122"/>
                <a:cs typeface="Microsoft YaHei" charset="-122"/>
              </a:rPr>
              <a:t>延迟事件（</a:t>
            </a:r>
            <a:r>
              <a:rPr lang="en-US" altLang="zh-CN" dirty="0">
                <a:solidFill>
                  <a:srgbClr val="000000"/>
                </a:solidFill>
                <a:latin typeface="Microsoft YaHei" charset="-122"/>
                <a:ea typeface="Microsoft YaHei" charset="-122"/>
                <a:cs typeface="Microsoft YaHei" charset="-122"/>
              </a:rPr>
              <a:t>Deferred Event</a:t>
            </a:r>
            <a:r>
              <a:rPr lang="zh-CN" altLang="en-US" dirty="0">
                <a:solidFill>
                  <a:srgbClr val="000000"/>
                </a:solidFill>
                <a:latin typeface="Microsoft YaHei" charset="-122"/>
                <a:ea typeface="Microsoft YaHei" charset="-122"/>
                <a:cs typeface="Microsoft YaHei" charset="-122"/>
              </a:rPr>
              <a:t>）是其处理过程被推迟的事件，它们的处理过程要到事件不被延迟的状态被激活时才会执行。当该状态被激活时，将触发该事件，同时可能导致转移（好像该事件刚刚发生）。要实践延迟的事件，需要有事件的内部队列，也就是延迟事件的一个列表，如果事件已发生但被列为延迟，它就会被添加到队列中。队列中的事件当前状态下不会处理。当对象进入了不会使事件延迟的状态时，将立即从该队列中取出这些事件。对于这些被延迟的事件，可以使用状态的延迟事件来建模。</a:t>
            </a: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2043256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状态图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9" name="Freeform 5"/>
          <p:cNvSpPr/>
          <p:nvPr/>
        </p:nvSpPr>
        <p:spPr bwMode="auto">
          <a:xfrm>
            <a:off x="6256227" y="3216275"/>
            <a:ext cx="795337" cy="728663"/>
          </a:xfrm>
          <a:custGeom>
            <a:avLst/>
            <a:gdLst>
              <a:gd name="T0" fmla="*/ 163 w 163"/>
              <a:gd name="T1" fmla="*/ 31 h 150"/>
              <a:gd name="T2" fmla="*/ 163 w 163"/>
              <a:gd name="T3" fmla="*/ 0 h 150"/>
              <a:gd name="T4" fmla="*/ 157 w 163"/>
              <a:gd name="T5" fmla="*/ 0 h 150"/>
              <a:gd name="T6" fmla="*/ 7 w 163"/>
              <a:gd name="T7" fmla="*/ 0 h 150"/>
              <a:gd name="T8" fmla="*/ 0 w 163"/>
              <a:gd name="T9" fmla="*/ 0 h 150"/>
              <a:gd name="T10" fmla="*/ 0 w 163"/>
              <a:gd name="T11" fmla="*/ 31 h 150"/>
              <a:gd name="T12" fmla="*/ 7 w 163"/>
              <a:gd name="T13" fmla="*/ 39 h 150"/>
              <a:gd name="T14" fmla="*/ 7 w 163"/>
              <a:gd name="T15" fmla="*/ 46 h 150"/>
              <a:gd name="T16" fmla="*/ 0 w 163"/>
              <a:gd name="T17" fmla="*/ 53 h 150"/>
              <a:gd name="T18" fmla="*/ 7 w 163"/>
              <a:gd name="T19" fmla="*/ 59 h 150"/>
              <a:gd name="T20" fmla="*/ 7 w 163"/>
              <a:gd name="T21" fmla="*/ 69 h 150"/>
              <a:gd name="T22" fmla="*/ 0 w 163"/>
              <a:gd name="T23" fmla="*/ 76 h 150"/>
              <a:gd name="T24" fmla="*/ 7 w 163"/>
              <a:gd name="T25" fmla="*/ 82 h 150"/>
              <a:gd name="T26" fmla="*/ 7 w 163"/>
              <a:gd name="T27" fmla="*/ 92 h 150"/>
              <a:gd name="T28" fmla="*/ 0 w 163"/>
              <a:gd name="T29" fmla="*/ 99 h 150"/>
              <a:gd name="T30" fmla="*/ 7 w 163"/>
              <a:gd name="T31" fmla="*/ 105 h 150"/>
              <a:gd name="T32" fmla="*/ 7 w 163"/>
              <a:gd name="T33" fmla="*/ 113 h 150"/>
              <a:gd name="T34" fmla="*/ 57 w 163"/>
              <a:gd name="T35" fmla="*/ 141 h 150"/>
              <a:gd name="T36" fmla="*/ 61 w 163"/>
              <a:gd name="T37" fmla="*/ 141 h 150"/>
              <a:gd name="T38" fmla="*/ 82 w 163"/>
              <a:gd name="T39" fmla="*/ 150 h 150"/>
              <a:gd name="T40" fmla="*/ 102 w 163"/>
              <a:gd name="T41" fmla="*/ 141 h 150"/>
              <a:gd name="T42" fmla="*/ 106 w 163"/>
              <a:gd name="T43" fmla="*/ 141 h 150"/>
              <a:gd name="T44" fmla="*/ 157 w 163"/>
              <a:gd name="T45" fmla="*/ 113 h 150"/>
              <a:gd name="T46" fmla="*/ 157 w 163"/>
              <a:gd name="T47" fmla="*/ 113 h 150"/>
              <a:gd name="T48" fmla="*/ 157 w 163"/>
              <a:gd name="T49" fmla="*/ 105 h 150"/>
              <a:gd name="T50" fmla="*/ 163 w 163"/>
              <a:gd name="T51" fmla="*/ 99 h 150"/>
              <a:gd name="T52" fmla="*/ 157 w 163"/>
              <a:gd name="T53" fmla="*/ 92 h 150"/>
              <a:gd name="T54" fmla="*/ 157 w 163"/>
              <a:gd name="T55" fmla="*/ 82 h 150"/>
              <a:gd name="T56" fmla="*/ 163 w 163"/>
              <a:gd name="T57" fmla="*/ 76 h 150"/>
              <a:gd name="T58" fmla="*/ 157 w 163"/>
              <a:gd name="T59" fmla="*/ 69 h 150"/>
              <a:gd name="T60" fmla="*/ 157 w 163"/>
              <a:gd name="T61" fmla="*/ 59 h 150"/>
              <a:gd name="T62" fmla="*/ 163 w 163"/>
              <a:gd name="T63" fmla="*/ 53 h 150"/>
              <a:gd name="T64" fmla="*/ 157 w 163"/>
              <a:gd name="T65" fmla="*/ 46 h 150"/>
              <a:gd name="T66" fmla="*/ 157 w 163"/>
              <a:gd name="T67" fmla="*/ 39 h 150"/>
              <a:gd name="T68" fmla="*/ 163 w 163"/>
              <a:gd name="T69" fmla="*/ 3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3" h="150">
                <a:moveTo>
                  <a:pt x="163" y="31"/>
                </a:moveTo>
                <a:cubicBezTo>
                  <a:pt x="163" y="0"/>
                  <a:pt x="163" y="0"/>
                  <a:pt x="163" y="0"/>
                </a:cubicBezTo>
                <a:cubicBezTo>
                  <a:pt x="157" y="0"/>
                  <a:pt x="157" y="0"/>
                  <a:pt x="157" y="0"/>
                </a:cubicBezTo>
                <a:cubicBezTo>
                  <a:pt x="7" y="0"/>
                  <a:pt x="7" y="0"/>
                  <a:pt x="7" y="0"/>
                </a:cubicBezTo>
                <a:cubicBezTo>
                  <a:pt x="0" y="0"/>
                  <a:pt x="0" y="0"/>
                  <a:pt x="0" y="0"/>
                </a:cubicBezTo>
                <a:cubicBezTo>
                  <a:pt x="0" y="31"/>
                  <a:pt x="0" y="31"/>
                  <a:pt x="0" y="31"/>
                </a:cubicBezTo>
                <a:cubicBezTo>
                  <a:pt x="7" y="39"/>
                  <a:pt x="7" y="39"/>
                  <a:pt x="7" y="39"/>
                </a:cubicBezTo>
                <a:cubicBezTo>
                  <a:pt x="7" y="46"/>
                  <a:pt x="7" y="46"/>
                  <a:pt x="7" y="46"/>
                </a:cubicBezTo>
                <a:cubicBezTo>
                  <a:pt x="3" y="46"/>
                  <a:pt x="0" y="49"/>
                  <a:pt x="0" y="53"/>
                </a:cubicBezTo>
                <a:cubicBezTo>
                  <a:pt x="0" y="56"/>
                  <a:pt x="3" y="59"/>
                  <a:pt x="7" y="59"/>
                </a:cubicBezTo>
                <a:cubicBezTo>
                  <a:pt x="7" y="69"/>
                  <a:pt x="7" y="69"/>
                  <a:pt x="7" y="69"/>
                </a:cubicBezTo>
                <a:cubicBezTo>
                  <a:pt x="3" y="69"/>
                  <a:pt x="0" y="72"/>
                  <a:pt x="0" y="76"/>
                </a:cubicBezTo>
                <a:cubicBezTo>
                  <a:pt x="0" y="79"/>
                  <a:pt x="3" y="82"/>
                  <a:pt x="7" y="82"/>
                </a:cubicBezTo>
                <a:cubicBezTo>
                  <a:pt x="7" y="92"/>
                  <a:pt x="7" y="92"/>
                  <a:pt x="7" y="92"/>
                </a:cubicBezTo>
                <a:cubicBezTo>
                  <a:pt x="3" y="92"/>
                  <a:pt x="0" y="95"/>
                  <a:pt x="0" y="99"/>
                </a:cubicBezTo>
                <a:cubicBezTo>
                  <a:pt x="0" y="102"/>
                  <a:pt x="3" y="105"/>
                  <a:pt x="7" y="105"/>
                </a:cubicBezTo>
                <a:cubicBezTo>
                  <a:pt x="7" y="113"/>
                  <a:pt x="7" y="113"/>
                  <a:pt x="7" y="113"/>
                </a:cubicBezTo>
                <a:cubicBezTo>
                  <a:pt x="57" y="141"/>
                  <a:pt x="57" y="141"/>
                  <a:pt x="57" y="141"/>
                </a:cubicBezTo>
                <a:cubicBezTo>
                  <a:pt x="61" y="141"/>
                  <a:pt x="61" y="141"/>
                  <a:pt x="61" y="141"/>
                </a:cubicBezTo>
                <a:cubicBezTo>
                  <a:pt x="64" y="146"/>
                  <a:pt x="72" y="150"/>
                  <a:pt x="82" y="150"/>
                </a:cubicBezTo>
                <a:cubicBezTo>
                  <a:pt x="91" y="150"/>
                  <a:pt x="99" y="146"/>
                  <a:pt x="102" y="141"/>
                </a:cubicBezTo>
                <a:cubicBezTo>
                  <a:pt x="106" y="141"/>
                  <a:pt x="106" y="141"/>
                  <a:pt x="106" y="141"/>
                </a:cubicBezTo>
                <a:cubicBezTo>
                  <a:pt x="157" y="113"/>
                  <a:pt x="157" y="113"/>
                  <a:pt x="157" y="113"/>
                </a:cubicBezTo>
                <a:cubicBezTo>
                  <a:pt x="157" y="113"/>
                  <a:pt x="157" y="113"/>
                  <a:pt x="157" y="113"/>
                </a:cubicBezTo>
                <a:cubicBezTo>
                  <a:pt x="157" y="105"/>
                  <a:pt x="157" y="105"/>
                  <a:pt x="157" y="105"/>
                </a:cubicBezTo>
                <a:cubicBezTo>
                  <a:pt x="160" y="105"/>
                  <a:pt x="163" y="102"/>
                  <a:pt x="163" y="99"/>
                </a:cubicBezTo>
                <a:cubicBezTo>
                  <a:pt x="163" y="95"/>
                  <a:pt x="160" y="92"/>
                  <a:pt x="157" y="92"/>
                </a:cubicBezTo>
                <a:cubicBezTo>
                  <a:pt x="157" y="82"/>
                  <a:pt x="157" y="82"/>
                  <a:pt x="157" y="82"/>
                </a:cubicBezTo>
                <a:cubicBezTo>
                  <a:pt x="160" y="82"/>
                  <a:pt x="163" y="79"/>
                  <a:pt x="163" y="76"/>
                </a:cubicBezTo>
                <a:cubicBezTo>
                  <a:pt x="163" y="72"/>
                  <a:pt x="160" y="69"/>
                  <a:pt x="157" y="69"/>
                </a:cubicBezTo>
                <a:cubicBezTo>
                  <a:pt x="157" y="59"/>
                  <a:pt x="157" y="59"/>
                  <a:pt x="157" y="59"/>
                </a:cubicBezTo>
                <a:cubicBezTo>
                  <a:pt x="160" y="59"/>
                  <a:pt x="163" y="56"/>
                  <a:pt x="163" y="53"/>
                </a:cubicBezTo>
                <a:cubicBezTo>
                  <a:pt x="163" y="49"/>
                  <a:pt x="160" y="46"/>
                  <a:pt x="157" y="46"/>
                </a:cubicBezTo>
                <a:cubicBezTo>
                  <a:pt x="157" y="39"/>
                  <a:pt x="157" y="39"/>
                  <a:pt x="157" y="39"/>
                </a:cubicBezTo>
                <a:lnTo>
                  <a:pt x="163" y="31"/>
                </a:lnTo>
                <a:close/>
              </a:path>
            </a:pathLst>
          </a:custGeom>
          <a:solidFill>
            <a:schemeClr val="bg1">
              <a:lumMod val="6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20" name="Group 18"/>
          <p:cNvGrpSpPr/>
          <p:nvPr/>
        </p:nvGrpSpPr>
        <p:grpSpPr>
          <a:xfrm>
            <a:off x="5740777" y="766838"/>
            <a:ext cx="1777512" cy="597965"/>
            <a:chOff x="4333909" y="2176977"/>
            <a:chExt cx="1777512" cy="597965"/>
          </a:xfrm>
          <a:solidFill>
            <a:srgbClr val="F77258"/>
          </a:solidFill>
        </p:grpSpPr>
        <p:sp>
          <p:nvSpPr>
            <p:cNvPr id="21" name="Freeform 9"/>
            <p:cNvSpPr/>
            <p:nvPr/>
          </p:nvSpPr>
          <p:spPr bwMode="auto">
            <a:xfrm>
              <a:off x="4333909" y="2176977"/>
              <a:ext cx="1777512" cy="597965"/>
            </a:xfrm>
            <a:custGeom>
              <a:avLst/>
              <a:gdLst>
                <a:gd name="T0" fmla="*/ 0 w 365"/>
                <a:gd name="T1" fmla="*/ 123 h 123"/>
                <a:gd name="T2" fmla="*/ 365 w 365"/>
                <a:gd name="T3" fmla="*/ 123 h 123"/>
                <a:gd name="T4" fmla="*/ 183 w 365"/>
                <a:gd name="T5" fmla="*/ 0 h 123"/>
                <a:gd name="T6" fmla="*/ 0 w 365"/>
                <a:gd name="T7" fmla="*/ 123 h 123"/>
              </a:gdLst>
              <a:ahLst/>
              <a:cxnLst>
                <a:cxn ang="0">
                  <a:pos x="T0" y="T1"/>
                </a:cxn>
                <a:cxn ang="0">
                  <a:pos x="T2" y="T3"/>
                </a:cxn>
                <a:cxn ang="0">
                  <a:pos x="T4" y="T5"/>
                </a:cxn>
                <a:cxn ang="0">
                  <a:pos x="T6" y="T7"/>
                </a:cxn>
              </a:cxnLst>
              <a:rect l="0" t="0" r="r" b="b"/>
              <a:pathLst>
                <a:path w="365" h="123">
                  <a:moveTo>
                    <a:pt x="0" y="123"/>
                  </a:moveTo>
                  <a:cubicBezTo>
                    <a:pt x="365" y="123"/>
                    <a:pt x="365" y="123"/>
                    <a:pt x="365" y="123"/>
                  </a:cubicBezTo>
                  <a:cubicBezTo>
                    <a:pt x="341" y="60"/>
                    <a:pt x="282" y="0"/>
                    <a:pt x="183" y="0"/>
                  </a:cubicBezTo>
                  <a:cubicBezTo>
                    <a:pt x="83" y="0"/>
                    <a:pt x="24" y="60"/>
                    <a:pt x="0" y="123"/>
                  </a:cubicBezTo>
                  <a:close/>
                </a:path>
              </a:pathLst>
            </a:custGeom>
            <a:grpFill/>
            <a:ln>
              <a:noFill/>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2" name="TextBox 21"/>
            <p:cNvSpPr txBox="1"/>
            <p:nvPr/>
          </p:nvSpPr>
          <p:spPr>
            <a:xfrm>
              <a:off x="5104487" y="2353192"/>
              <a:ext cx="240450" cy="246221"/>
            </a:xfrm>
            <a:prstGeom prst="rect">
              <a:avLst/>
            </a:prstGeom>
            <a:grp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23" name="Group 17"/>
          <p:cNvGrpSpPr/>
          <p:nvPr/>
        </p:nvGrpSpPr>
        <p:grpSpPr>
          <a:xfrm>
            <a:off x="5681389" y="1364804"/>
            <a:ext cx="1900382" cy="595760"/>
            <a:chOff x="4274521" y="2774942"/>
            <a:chExt cx="1900382" cy="602061"/>
          </a:xfrm>
          <a:solidFill>
            <a:srgbClr val="F04077"/>
          </a:solidFill>
        </p:grpSpPr>
        <p:sp>
          <p:nvSpPr>
            <p:cNvPr id="25" name="Freeform 8"/>
            <p:cNvSpPr/>
            <p:nvPr/>
          </p:nvSpPr>
          <p:spPr bwMode="auto">
            <a:xfrm>
              <a:off x="4274521" y="2774942"/>
              <a:ext cx="1900382" cy="602061"/>
            </a:xfrm>
            <a:custGeom>
              <a:avLst/>
              <a:gdLst>
                <a:gd name="T0" fmla="*/ 0 w 390"/>
                <a:gd name="T1" fmla="*/ 67 h 124"/>
                <a:gd name="T2" fmla="*/ 10 w 390"/>
                <a:gd name="T3" fmla="*/ 124 h 124"/>
                <a:gd name="T4" fmla="*/ 380 w 390"/>
                <a:gd name="T5" fmla="*/ 124 h 124"/>
                <a:gd name="T6" fmla="*/ 390 w 390"/>
                <a:gd name="T7" fmla="*/ 67 h 124"/>
                <a:gd name="T8" fmla="*/ 377 w 390"/>
                <a:gd name="T9" fmla="*/ 0 h 124"/>
                <a:gd name="T10" fmla="*/ 12 w 390"/>
                <a:gd name="T11" fmla="*/ 0 h 124"/>
                <a:gd name="T12" fmla="*/ 0 w 390"/>
                <a:gd name="T13" fmla="*/ 67 h 124"/>
              </a:gdLst>
              <a:ahLst/>
              <a:cxnLst>
                <a:cxn ang="0">
                  <a:pos x="T0" y="T1"/>
                </a:cxn>
                <a:cxn ang="0">
                  <a:pos x="T2" y="T3"/>
                </a:cxn>
                <a:cxn ang="0">
                  <a:pos x="T4" y="T5"/>
                </a:cxn>
                <a:cxn ang="0">
                  <a:pos x="T6" y="T7"/>
                </a:cxn>
                <a:cxn ang="0">
                  <a:pos x="T8" y="T9"/>
                </a:cxn>
                <a:cxn ang="0">
                  <a:pos x="T10" y="T11"/>
                </a:cxn>
                <a:cxn ang="0">
                  <a:pos x="T12" y="T13"/>
                </a:cxn>
              </a:cxnLst>
              <a:rect l="0" t="0" r="r" b="b"/>
              <a:pathLst>
                <a:path w="390" h="124">
                  <a:moveTo>
                    <a:pt x="0" y="67"/>
                  </a:moveTo>
                  <a:cubicBezTo>
                    <a:pt x="0" y="87"/>
                    <a:pt x="4" y="105"/>
                    <a:pt x="10" y="124"/>
                  </a:cubicBezTo>
                  <a:cubicBezTo>
                    <a:pt x="380" y="124"/>
                    <a:pt x="380" y="124"/>
                    <a:pt x="380" y="124"/>
                  </a:cubicBezTo>
                  <a:cubicBezTo>
                    <a:pt x="386" y="105"/>
                    <a:pt x="390" y="87"/>
                    <a:pt x="390" y="67"/>
                  </a:cubicBezTo>
                  <a:cubicBezTo>
                    <a:pt x="390" y="46"/>
                    <a:pt x="385" y="23"/>
                    <a:pt x="377" y="0"/>
                  </a:cubicBezTo>
                  <a:cubicBezTo>
                    <a:pt x="12" y="0"/>
                    <a:pt x="12" y="0"/>
                    <a:pt x="12" y="0"/>
                  </a:cubicBezTo>
                  <a:cubicBezTo>
                    <a:pt x="4" y="23"/>
                    <a:pt x="0" y="46"/>
                    <a:pt x="0" y="67"/>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6" name="TextBox 22"/>
            <p:cNvSpPr txBox="1"/>
            <p:nvPr/>
          </p:nvSpPr>
          <p:spPr>
            <a:xfrm>
              <a:off x="5104488" y="2940083"/>
              <a:ext cx="240450" cy="246221"/>
            </a:xfrm>
            <a:prstGeom prst="rect">
              <a:avLst/>
            </a:prstGeom>
            <a:grp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27" name="Group 16"/>
          <p:cNvGrpSpPr/>
          <p:nvPr/>
        </p:nvGrpSpPr>
        <p:grpSpPr>
          <a:xfrm>
            <a:off x="5730537" y="1966864"/>
            <a:ext cx="1802086" cy="597965"/>
            <a:chOff x="4323669" y="3377003"/>
            <a:chExt cx="1802086" cy="597965"/>
          </a:xfrm>
          <a:solidFill>
            <a:srgbClr val="F8D845"/>
          </a:solidFill>
        </p:grpSpPr>
        <p:sp>
          <p:nvSpPr>
            <p:cNvPr id="31" name="Freeform 7"/>
            <p:cNvSpPr/>
            <p:nvPr/>
          </p:nvSpPr>
          <p:spPr bwMode="auto">
            <a:xfrm>
              <a:off x="4323669" y="3377003"/>
              <a:ext cx="1802086" cy="597965"/>
            </a:xfrm>
            <a:custGeom>
              <a:avLst/>
              <a:gdLst>
                <a:gd name="T0" fmla="*/ 65 w 370"/>
                <a:gd name="T1" fmla="*/ 123 h 123"/>
                <a:gd name="T2" fmla="*/ 304 w 370"/>
                <a:gd name="T3" fmla="*/ 123 h 123"/>
                <a:gd name="T4" fmla="*/ 370 w 370"/>
                <a:gd name="T5" fmla="*/ 0 h 123"/>
                <a:gd name="T6" fmla="*/ 0 w 370"/>
                <a:gd name="T7" fmla="*/ 0 h 123"/>
                <a:gd name="T8" fmla="*/ 65 w 370"/>
                <a:gd name="T9" fmla="*/ 123 h 123"/>
              </a:gdLst>
              <a:ahLst/>
              <a:cxnLst>
                <a:cxn ang="0">
                  <a:pos x="T0" y="T1"/>
                </a:cxn>
                <a:cxn ang="0">
                  <a:pos x="T2" y="T3"/>
                </a:cxn>
                <a:cxn ang="0">
                  <a:pos x="T4" y="T5"/>
                </a:cxn>
                <a:cxn ang="0">
                  <a:pos x="T6" y="T7"/>
                </a:cxn>
                <a:cxn ang="0">
                  <a:pos x="T8" y="T9"/>
                </a:cxn>
              </a:cxnLst>
              <a:rect l="0" t="0" r="r" b="b"/>
              <a:pathLst>
                <a:path w="370" h="123">
                  <a:moveTo>
                    <a:pt x="65" y="123"/>
                  </a:moveTo>
                  <a:cubicBezTo>
                    <a:pt x="304" y="123"/>
                    <a:pt x="304" y="123"/>
                    <a:pt x="304" y="123"/>
                  </a:cubicBezTo>
                  <a:cubicBezTo>
                    <a:pt x="324" y="87"/>
                    <a:pt x="354" y="45"/>
                    <a:pt x="370" y="0"/>
                  </a:cubicBezTo>
                  <a:cubicBezTo>
                    <a:pt x="0" y="0"/>
                    <a:pt x="0" y="0"/>
                    <a:pt x="0" y="0"/>
                  </a:cubicBezTo>
                  <a:cubicBezTo>
                    <a:pt x="15" y="45"/>
                    <a:pt x="45" y="87"/>
                    <a:pt x="65" y="123"/>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2" name="TextBox 23"/>
            <p:cNvSpPr txBox="1"/>
            <p:nvPr/>
          </p:nvSpPr>
          <p:spPr>
            <a:xfrm>
              <a:off x="5104488" y="3549821"/>
              <a:ext cx="240450" cy="246221"/>
            </a:xfrm>
            <a:prstGeom prst="rect">
              <a:avLst/>
            </a:prstGeom>
            <a:grp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33" name="Group 8"/>
          <p:cNvGrpSpPr/>
          <p:nvPr/>
        </p:nvGrpSpPr>
        <p:grpSpPr>
          <a:xfrm>
            <a:off x="6047950" y="2564829"/>
            <a:ext cx="1163165" cy="597965"/>
            <a:chOff x="4641082" y="3974968"/>
            <a:chExt cx="1163165" cy="597965"/>
          </a:xfrm>
          <a:solidFill>
            <a:srgbClr val="BF55DB"/>
          </a:solidFill>
        </p:grpSpPr>
        <p:sp>
          <p:nvSpPr>
            <p:cNvPr id="34" name="Freeform 6"/>
            <p:cNvSpPr/>
            <p:nvPr/>
          </p:nvSpPr>
          <p:spPr bwMode="auto">
            <a:xfrm>
              <a:off x="4641082" y="3974968"/>
              <a:ext cx="1163165" cy="597965"/>
            </a:xfrm>
            <a:custGeom>
              <a:avLst/>
              <a:gdLst>
                <a:gd name="T0" fmla="*/ 221 w 239"/>
                <a:gd name="T1" fmla="*/ 52 h 123"/>
                <a:gd name="T2" fmla="*/ 239 w 239"/>
                <a:gd name="T3" fmla="*/ 0 h 123"/>
                <a:gd name="T4" fmla="*/ 0 w 239"/>
                <a:gd name="T5" fmla="*/ 0 h 123"/>
                <a:gd name="T6" fmla="*/ 19 w 239"/>
                <a:gd name="T7" fmla="*/ 52 h 123"/>
                <a:gd name="T8" fmla="*/ 51 w 239"/>
                <a:gd name="T9" fmla="*/ 123 h 123"/>
                <a:gd name="T10" fmla="*/ 120 w 239"/>
                <a:gd name="T11" fmla="*/ 123 h 123"/>
                <a:gd name="T12" fmla="*/ 188 w 239"/>
                <a:gd name="T13" fmla="*/ 123 h 123"/>
                <a:gd name="T14" fmla="*/ 221 w 239"/>
                <a:gd name="T15" fmla="*/ 52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9" h="123">
                  <a:moveTo>
                    <a:pt x="221" y="52"/>
                  </a:moveTo>
                  <a:cubicBezTo>
                    <a:pt x="221" y="37"/>
                    <a:pt x="228" y="19"/>
                    <a:pt x="239" y="0"/>
                  </a:cubicBezTo>
                  <a:cubicBezTo>
                    <a:pt x="0" y="0"/>
                    <a:pt x="0" y="0"/>
                    <a:pt x="0" y="0"/>
                  </a:cubicBezTo>
                  <a:cubicBezTo>
                    <a:pt x="11" y="19"/>
                    <a:pt x="19" y="37"/>
                    <a:pt x="19" y="52"/>
                  </a:cubicBezTo>
                  <a:cubicBezTo>
                    <a:pt x="19" y="105"/>
                    <a:pt x="37" y="123"/>
                    <a:pt x="51" y="123"/>
                  </a:cubicBezTo>
                  <a:cubicBezTo>
                    <a:pt x="65" y="123"/>
                    <a:pt x="120" y="123"/>
                    <a:pt x="120" y="123"/>
                  </a:cubicBezTo>
                  <a:cubicBezTo>
                    <a:pt x="120" y="123"/>
                    <a:pt x="174" y="123"/>
                    <a:pt x="188" y="123"/>
                  </a:cubicBezTo>
                  <a:cubicBezTo>
                    <a:pt x="202" y="123"/>
                    <a:pt x="221" y="105"/>
                    <a:pt x="221" y="52"/>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5" name="TextBox 24"/>
            <p:cNvSpPr txBox="1"/>
            <p:nvPr/>
          </p:nvSpPr>
          <p:spPr>
            <a:xfrm>
              <a:off x="5104488" y="4136712"/>
              <a:ext cx="240450" cy="246221"/>
            </a:xfrm>
            <a:prstGeom prst="rect">
              <a:avLst/>
            </a:prstGeom>
            <a:grp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36" name="Oval 29"/>
          <p:cNvSpPr>
            <a:spLocks noChangeAspect="1"/>
          </p:cNvSpPr>
          <p:nvPr/>
        </p:nvSpPr>
        <p:spPr>
          <a:xfrm>
            <a:off x="9331214" y="327025"/>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7" name="Oval 30"/>
          <p:cNvSpPr>
            <a:spLocks noChangeAspect="1"/>
          </p:cNvSpPr>
          <p:nvPr/>
        </p:nvSpPr>
        <p:spPr>
          <a:xfrm>
            <a:off x="9331214" y="1409700"/>
            <a:ext cx="552450" cy="550863"/>
          </a:xfrm>
          <a:prstGeom prst="ellips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8" name="Oval 38"/>
          <p:cNvSpPr>
            <a:spLocks noChangeAspect="1"/>
          </p:cNvSpPr>
          <p:nvPr/>
        </p:nvSpPr>
        <p:spPr>
          <a:xfrm>
            <a:off x="9331214" y="2492375"/>
            <a:ext cx="552450" cy="552450"/>
          </a:xfrm>
          <a:prstGeom prst="ellipse">
            <a:avLst/>
          </a:pr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en-AU"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9" name="Oval 42"/>
          <p:cNvSpPr>
            <a:spLocks noChangeAspect="1"/>
          </p:cNvSpPr>
          <p:nvPr/>
        </p:nvSpPr>
        <p:spPr>
          <a:xfrm>
            <a:off x="9331214" y="3575050"/>
            <a:ext cx="552450" cy="552450"/>
          </a:xfrm>
          <a:prstGeom prst="ellipse">
            <a:avLst/>
          </a:pr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en-AU"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0" name="Elbow Connector 9"/>
          <p:cNvCxnSpPr/>
          <p:nvPr/>
        </p:nvCxnSpPr>
        <p:spPr>
          <a:xfrm flipV="1">
            <a:off x="7627827" y="606425"/>
            <a:ext cx="1443037" cy="404813"/>
          </a:xfrm>
          <a:prstGeom prst="bentConnector3">
            <a:avLst>
              <a:gd name="adj1" fmla="val 39133"/>
            </a:avLst>
          </a:prstGeom>
          <a:ln w="12700">
            <a:solidFill>
              <a:srgbClr val="F040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62"/>
          <p:cNvCxnSpPr/>
          <p:nvPr/>
        </p:nvCxnSpPr>
        <p:spPr>
          <a:xfrm>
            <a:off x="7326202" y="2863850"/>
            <a:ext cx="1744662" cy="987425"/>
          </a:xfrm>
          <a:prstGeom prst="bentConnector3">
            <a:avLst>
              <a:gd name="adj1" fmla="val 50000"/>
            </a:avLst>
          </a:prstGeom>
          <a:ln w="12700">
            <a:solidFill>
              <a:srgbClr val="F04077"/>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64"/>
          <p:cNvCxnSpPr/>
          <p:nvPr/>
        </p:nvCxnSpPr>
        <p:spPr>
          <a:xfrm>
            <a:off x="7627827" y="2278063"/>
            <a:ext cx="1457325" cy="501650"/>
          </a:xfrm>
          <a:prstGeom prst="bentConnector3">
            <a:avLst>
              <a:gd name="adj1" fmla="val 58370"/>
            </a:avLst>
          </a:prstGeom>
          <a:ln w="12700">
            <a:solidFill>
              <a:srgbClr val="F04077"/>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60"/>
          <p:cNvCxnSpPr/>
          <p:nvPr/>
        </p:nvCxnSpPr>
        <p:spPr>
          <a:xfrm>
            <a:off x="7842139" y="1674813"/>
            <a:ext cx="1228725" cy="0"/>
          </a:xfrm>
          <a:prstGeom prst="line">
            <a:avLst/>
          </a:prstGeom>
          <a:ln w="12700">
            <a:solidFill>
              <a:srgbClr val="F04077"/>
            </a:solidFill>
            <a:tailEnd type="triangle"/>
          </a:ln>
        </p:spPr>
        <p:style>
          <a:lnRef idx="1">
            <a:schemeClr val="accent1"/>
          </a:lnRef>
          <a:fillRef idx="0">
            <a:schemeClr val="accent1"/>
          </a:fillRef>
          <a:effectRef idx="0">
            <a:schemeClr val="accent1"/>
          </a:effectRef>
          <a:fontRef idx="minor">
            <a:schemeClr val="tx1"/>
          </a:fontRef>
        </p:style>
      </p:cxnSp>
      <p:sp>
        <p:nvSpPr>
          <p:cNvPr id="18449" name="TextBox 16"/>
          <p:cNvSpPr txBox="1">
            <a:spLocks noChangeArrowheads="1"/>
          </p:cNvSpPr>
          <p:nvPr/>
        </p:nvSpPr>
        <p:spPr bwMode="auto">
          <a:xfrm>
            <a:off x="10144014" y="357407"/>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源状态</a:t>
            </a:r>
            <a:endParaRPr lang="zh-CN" altLang="en-US" sz="2400" dirty="0">
              <a:latin typeface="Microsoft YaHei" charset="-122"/>
              <a:ea typeface="Microsoft YaHei" charset="-122"/>
              <a:cs typeface="Microsoft YaHei" charset="-122"/>
            </a:endParaRPr>
          </a:p>
        </p:txBody>
      </p:sp>
      <p:sp>
        <p:nvSpPr>
          <p:cNvPr id="44" name="TextBox 24"/>
          <p:cNvSpPr txBox="1"/>
          <p:nvPr/>
        </p:nvSpPr>
        <p:spPr>
          <a:xfrm>
            <a:off x="6509307" y="3388999"/>
            <a:ext cx="240451" cy="246221"/>
          </a:xfrm>
          <a:prstGeom prst="rect">
            <a:avLst/>
          </a:prstGeom>
          <a:solidFill>
            <a:srgbClr val="A7A6A6"/>
          </a:solid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0</a:t>
            </a:r>
            <a:r>
              <a:rPr kumimoji="0" lang="en-US" altLang="zh-CN" sz="16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5" name="Oval 42"/>
          <p:cNvSpPr>
            <a:spLocks noChangeAspect="1"/>
          </p:cNvSpPr>
          <p:nvPr/>
        </p:nvSpPr>
        <p:spPr>
          <a:xfrm>
            <a:off x="9345502" y="4646612"/>
            <a:ext cx="552450" cy="552450"/>
          </a:xfrm>
          <a:prstGeom prst="ellipse">
            <a:avLst/>
          </a:prstGeom>
          <a:solidFill>
            <a:srgbClr val="A7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5</a:t>
            </a:r>
            <a:endParaRPr kumimoji="0" lang="en-AU"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6" name="Elbow Connector 62"/>
          <p:cNvCxnSpPr>
            <a:stCxn id="19" idx="28"/>
          </p:cNvCxnSpPr>
          <p:nvPr/>
        </p:nvCxnSpPr>
        <p:spPr>
          <a:xfrm>
            <a:off x="7051564" y="3585464"/>
            <a:ext cx="2033588" cy="1337373"/>
          </a:xfrm>
          <a:prstGeom prst="bentConnector3">
            <a:avLst>
              <a:gd name="adj1" fmla="val 50000"/>
            </a:avLst>
          </a:prstGeom>
          <a:ln w="12700">
            <a:solidFill>
              <a:srgbClr val="F04077"/>
            </a:solidFill>
            <a:tailEnd type="triangle"/>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797891" y="1248077"/>
            <a:ext cx="3973013" cy="5078313"/>
          </a:xfrm>
          <a:prstGeom prst="rect">
            <a:avLst/>
          </a:prstGeom>
        </p:spPr>
        <p:txBody>
          <a:bodyPr wrap="square">
            <a:spAutoFit/>
          </a:bodyPr>
          <a:lstStyle/>
          <a:p>
            <a:pPr algn="just">
              <a:lnSpc>
                <a:spcPct val="150000"/>
              </a:lnSpc>
            </a:pPr>
            <a:r>
              <a:rPr lang="zh-CN" altLang="en-US" dirty="0">
                <a:solidFill>
                  <a:srgbClr val="000000"/>
                </a:solidFill>
                <a:latin typeface="Microsoft YaHei" charset="-122"/>
                <a:ea typeface="Microsoft YaHei" charset="-122"/>
                <a:cs typeface="Microsoft YaHei" charset="-122"/>
              </a:rPr>
              <a:t>对象的状态之间的转移叫转换，它包括事件和动作。</a:t>
            </a:r>
          </a:p>
          <a:p>
            <a:pPr algn="just">
              <a:lnSpc>
                <a:spcPct val="150000"/>
              </a:lnSpc>
            </a:pPr>
            <a:r>
              <a:rPr lang="en-US" altLang="zh-CN" dirty="0">
                <a:solidFill>
                  <a:srgbClr val="000000"/>
                </a:solidFill>
                <a:latin typeface="Microsoft YaHei" charset="-122"/>
                <a:ea typeface="Microsoft YaHei" charset="-122"/>
                <a:cs typeface="Microsoft YaHei" charset="-122"/>
              </a:rPr>
              <a:t>UML</a:t>
            </a:r>
            <a:r>
              <a:rPr lang="zh-CN" altLang="en-US" dirty="0">
                <a:solidFill>
                  <a:srgbClr val="000000"/>
                </a:solidFill>
                <a:latin typeface="Microsoft YaHei" charset="-122"/>
                <a:ea typeface="Microsoft YaHei" charset="-122"/>
                <a:cs typeface="Microsoft YaHei" charset="-122"/>
              </a:rPr>
              <a:t>状态图中转换是两个状态之间的一种关系，表示对象将在源状态（</a:t>
            </a:r>
            <a:r>
              <a:rPr lang="en-US" altLang="zh-CN" dirty="0">
                <a:solidFill>
                  <a:srgbClr val="000000"/>
                </a:solidFill>
                <a:latin typeface="Microsoft YaHei" charset="-122"/>
                <a:ea typeface="Microsoft YaHei" charset="-122"/>
                <a:cs typeface="Microsoft YaHei" charset="-122"/>
              </a:rPr>
              <a:t>Source State</a:t>
            </a:r>
            <a:r>
              <a:rPr lang="zh-CN" altLang="en-US" dirty="0">
                <a:solidFill>
                  <a:srgbClr val="000000"/>
                </a:solidFill>
                <a:latin typeface="Microsoft YaHei" charset="-122"/>
                <a:ea typeface="Microsoft YaHei" charset="-122"/>
                <a:cs typeface="Microsoft YaHei" charset="-122"/>
              </a:rPr>
              <a:t>）或当前状态中执行一定的动作，并在特定事件发生而且某个特定的警戒条件满足时进入目标状态。</a:t>
            </a:r>
          </a:p>
          <a:p>
            <a:pPr lvl="0" algn="just">
              <a:lnSpc>
                <a:spcPct val="150000"/>
              </a:lnSpc>
            </a:pPr>
            <a:r>
              <a:rPr lang="zh-CN" altLang="en-US" dirty="0">
                <a:solidFill>
                  <a:srgbClr val="000000"/>
                </a:solidFill>
                <a:latin typeface="Microsoft YaHei" charset="-122"/>
                <a:ea typeface="Microsoft YaHei" charset="-122"/>
                <a:cs typeface="Microsoft YaHei" charset="-122"/>
              </a:rPr>
              <a:t>转换是由如下</a:t>
            </a:r>
            <a:r>
              <a:rPr lang="en-US" altLang="zh-CN" dirty="0">
                <a:solidFill>
                  <a:srgbClr val="000000"/>
                </a:solidFill>
                <a:latin typeface="Microsoft YaHei" charset="-122"/>
                <a:ea typeface="Microsoft YaHei" charset="-122"/>
                <a:cs typeface="Microsoft YaHei" charset="-122"/>
              </a:rPr>
              <a:t>5</a:t>
            </a:r>
            <a:r>
              <a:rPr lang="zh-CN" altLang="en-US" dirty="0">
                <a:solidFill>
                  <a:srgbClr val="000000"/>
                </a:solidFill>
                <a:latin typeface="Microsoft YaHei" charset="-122"/>
                <a:ea typeface="Microsoft YaHei" charset="-122"/>
                <a:cs typeface="Microsoft YaHei" charset="-122"/>
              </a:rPr>
              <a:t>部分组成：源状态、触发事件、监护条件、动作和目标状态</a:t>
            </a:r>
            <a:r>
              <a:rPr lang="zh-CN" altLang="en-US" dirty="0" smtClean="0">
                <a:solidFill>
                  <a:srgbClr val="000000"/>
                </a:solidFill>
                <a:latin typeface="Microsoft YaHei" charset="-122"/>
                <a:ea typeface="Microsoft YaHei" charset="-122"/>
                <a:cs typeface="Microsoft YaHei" charset="-122"/>
              </a:rPr>
              <a:t>。</a:t>
            </a:r>
            <a:r>
              <a:rPr lang="mr-IN" altLang="zh-CN" dirty="0">
                <a:solidFill>
                  <a:srgbClr val="000000"/>
                </a:solidFill>
                <a:latin typeface="Microsoft YaHei" charset="-122"/>
                <a:ea typeface="Microsoft YaHei" charset="-122"/>
                <a:cs typeface="Microsoft YaHei" charset="-122"/>
              </a:rPr>
              <a:t>[1]</a:t>
            </a:r>
          </a:p>
          <a:p>
            <a:pPr lvl="0" algn="just">
              <a:lnSpc>
                <a:spcPct val="150000"/>
              </a:lnSpc>
            </a:pPr>
            <a:endParaRPr lang="zh-CN" altLang="en-US" dirty="0">
              <a:solidFill>
                <a:srgbClr val="000000"/>
              </a:solidFill>
              <a:latin typeface="Microsoft YaHei" charset="-122"/>
              <a:ea typeface="Microsoft YaHei" charset="-122"/>
              <a:cs typeface="Microsoft YaHei" charset="-122"/>
            </a:endParaRPr>
          </a:p>
        </p:txBody>
      </p:sp>
      <p:sp>
        <p:nvSpPr>
          <p:cNvPr id="48" name="TextBox 16"/>
          <p:cNvSpPr txBox="1">
            <a:spLocks noChangeArrowheads="1"/>
          </p:cNvSpPr>
          <p:nvPr/>
        </p:nvSpPr>
        <p:spPr bwMode="auto">
          <a:xfrm>
            <a:off x="10144013" y="145429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触发事件</a:t>
            </a:r>
            <a:endParaRPr lang="zh-CN" altLang="en-US" sz="2400" dirty="0">
              <a:latin typeface="Microsoft YaHei" charset="-122"/>
              <a:ea typeface="Microsoft YaHei" charset="-122"/>
              <a:cs typeface="Microsoft YaHei" charset="-122"/>
            </a:endParaRPr>
          </a:p>
        </p:txBody>
      </p:sp>
      <p:sp>
        <p:nvSpPr>
          <p:cNvPr id="49" name="TextBox 16"/>
          <p:cNvSpPr txBox="1">
            <a:spLocks noChangeArrowheads="1"/>
          </p:cNvSpPr>
          <p:nvPr/>
        </p:nvSpPr>
        <p:spPr bwMode="auto">
          <a:xfrm>
            <a:off x="10144013" y="2520792"/>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监护条件</a:t>
            </a:r>
            <a:endParaRPr lang="zh-CN" altLang="en-US" sz="2400" dirty="0">
              <a:latin typeface="Microsoft YaHei" charset="-122"/>
              <a:ea typeface="Microsoft YaHei" charset="-122"/>
              <a:cs typeface="Microsoft YaHei" charset="-122"/>
            </a:endParaRPr>
          </a:p>
        </p:txBody>
      </p:sp>
      <p:sp>
        <p:nvSpPr>
          <p:cNvPr id="50" name="TextBox 16"/>
          <p:cNvSpPr txBox="1">
            <a:spLocks noChangeArrowheads="1"/>
          </p:cNvSpPr>
          <p:nvPr/>
        </p:nvSpPr>
        <p:spPr bwMode="auto">
          <a:xfrm>
            <a:off x="10144013" y="3616902"/>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动作</a:t>
            </a:r>
            <a:endParaRPr lang="zh-CN" altLang="en-US" sz="2400" dirty="0">
              <a:latin typeface="Microsoft YaHei" charset="-122"/>
              <a:ea typeface="Microsoft YaHei" charset="-122"/>
              <a:cs typeface="Microsoft YaHei" charset="-122"/>
            </a:endParaRPr>
          </a:p>
        </p:txBody>
      </p:sp>
      <p:sp>
        <p:nvSpPr>
          <p:cNvPr id="51" name="TextBox 16"/>
          <p:cNvSpPr txBox="1">
            <a:spLocks noChangeArrowheads="1"/>
          </p:cNvSpPr>
          <p:nvPr/>
        </p:nvSpPr>
        <p:spPr bwMode="auto">
          <a:xfrm>
            <a:off x="10144012" y="4692004"/>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目标状态</a:t>
            </a:r>
            <a:endParaRPr lang="zh-CN" altLang="en-US" sz="2400" dirty="0">
              <a:latin typeface="Microsoft YaHei" charset="-122"/>
              <a:ea typeface="Microsoft YaHei" charset="-122"/>
              <a:cs typeface="Microsoft YaHei"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9505" y="5361571"/>
            <a:ext cx="5059680" cy="1359408"/>
          </a:xfrm>
          <a:prstGeom prst="rect">
            <a:avLst/>
          </a:prstGeom>
        </p:spPr>
      </p:pic>
      <p:pic>
        <p:nvPicPr>
          <p:cNvPr id="47" name="图片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52" name="Rounded Rectangle 1"/>
          <p:cNvSpPr/>
          <p:nvPr/>
        </p:nvSpPr>
        <p:spPr>
          <a:xfrm>
            <a:off x="734409" y="787120"/>
            <a:ext cx="1361675" cy="519545"/>
          </a:xfrm>
          <a:prstGeom prst="roundRect">
            <a:avLst>
              <a:gd name="adj" fmla="val 3876"/>
            </a:avLst>
          </a:prstGeom>
          <a:solidFill>
            <a:srgbClr val="C155DC"/>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prstClr val="white"/>
                </a:solidFill>
                <a:latin typeface="Arial" panose="020B0604020202020204" pitchFamily="34" charset="0"/>
                <a:ea typeface="微软雅黑" panose="020B0503020204020204" pitchFamily="34" charset="-122"/>
              </a:rPr>
              <a:t>转移</a:t>
            </a:r>
            <a:endParaRPr kumimoji="0" lang="en-US" altLang="zh-CN"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1253683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1000"/>
                                        <p:tgtEl>
                                          <p:spTgt spid="23"/>
                                        </p:tgtEl>
                                      </p:cBhvr>
                                    </p:animEffect>
                                    <p:anim calcmode="lin" valueType="num">
                                      <p:cBhvr>
                                        <p:cTn id="18" dur="1000" fill="hold"/>
                                        <p:tgtEl>
                                          <p:spTgt spid="23"/>
                                        </p:tgtEl>
                                        <p:attrNameLst>
                                          <p:attrName>ppt_x</p:attrName>
                                        </p:attrNameLst>
                                      </p:cBhvr>
                                      <p:tavLst>
                                        <p:tav tm="0">
                                          <p:val>
                                            <p:strVal val="#ppt_x"/>
                                          </p:val>
                                        </p:tav>
                                        <p:tav tm="100000">
                                          <p:val>
                                            <p:strVal val="#ppt_x"/>
                                          </p:val>
                                        </p:tav>
                                      </p:tavLst>
                                    </p:anim>
                                    <p:anim calcmode="lin" valueType="num">
                                      <p:cBhvr>
                                        <p:cTn id="19" dur="1000" fill="hold"/>
                                        <p:tgtEl>
                                          <p:spTgt spid="2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1000"/>
                                        <p:tgtEl>
                                          <p:spTgt spid="27"/>
                                        </p:tgtEl>
                                      </p:cBhvr>
                                    </p:animEffect>
                                    <p:anim calcmode="lin" valueType="num">
                                      <p:cBhvr>
                                        <p:cTn id="23" dur="1000" fill="hold"/>
                                        <p:tgtEl>
                                          <p:spTgt spid="27"/>
                                        </p:tgtEl>
                                        <p:attrNameLst>
                                          <p:attrName>ppt_x</p:attrName>
                                        </p:attrNameLst>
                                      </p:cBhvr>
                                      <p:tavLst>
                                        <p:tav tm="0">
                                          <p:val>
                                            <p:strVal val="#ppt_x"/>
                                          </p:val>
                                        </p:tav>
                                        <p:tav tm="100000">
                                          <p:val>
                                            <p:strVal val="#ppt_x"/>
                                          </p:val>
                                        </p:tav>
                                      </p:tavLst>
                                    </p:anim>
                                    <p:anim calcmode="lin" valueType="num">
                                      <p:cBhvr>
                                        <p:cTn id="24" dur="1000" fill="hold"/>
                                        <p:tgtEl>
                                          <p:spTgt spid="2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1000"/>
                                        <p:tgtEl>
                                          <p:spTgt spid="33"/>
                                        </p:tgtEl>
                                      </p:cBhvr>
                                    </p:animEffect>
                                    <p:anim calcmode="lin" valueType="num">
                                      <p:cBhvr>
                                        <p:cTn id="28" dur="1000" fill="hold"/>
                                        <p:tgtEl>
                                          <p:spTgt spid="33"/>
                                        </p:tgtEl>
                                        <p:attrNameLst>
                                          <p:attrName>ppt_x</p:attrName>
                                        </p:attrNameLst>
                                      </p:cBhvr>
                                      <p:tavLst>
                                        <p:tav tm="0">
                                          <p:val>
                                            <p:strVal val="#ppt_x"/>
                                          </p:val>
                                        </p:tav>
                                        <p:tav tm="100000">
                                          <p:val>
                                            <p:strVal val="#ppt_x"/>
                                          </p:val>
                                        </p:tav>
                                      </p:tavLst>
                                    </p:anim>
                                    <p:anim calcmode="lin" valueType="num">
                                      <p:cBhvr>
                                        <p:cTn id="29" dur="1000" fill="hold"/>
                                        <p:tgtEl>
                                          <p:spTgt spid="3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1000"/>
                                        <p:tgtEl>
                                          <p:spTgt spid="36"/>
                                        </p:tgtEl>
                                      </p:cBhvr>
                                    </p:animEffect>
                                    <p:anim calcmode="lin" valueType="num">
                                      <p:cBhvr>
                                        <p:cTn id="33" dur="1000" fill="hold"/>
                                        <p:tgtEl>
                                          <p:spTgt spid="36"/>
                                        </p:tgtEl>
                                        <p:attrNameLst>
                                          <p:attrName>ppt_x</p:attrName>
                                        </p:attrNameLst>
                                      </p:cBhvr>
                                      <p:tavLst>
                                        <p:tav tm="0">
                                          <p:val>
                                            <p:strVal val="#ppt_x"/>
                                          </p:val>
                                        </p:tav>
                                        <p:tav tm="100000">
                                          <p:val>
                                            <p:strVal val="#ppt_x"/>
                                          </p:val>
                                        </p:tav>
                                      </p:tavLst>
                                    </p:anim>
                                    <p:anim calcmode="lin" valueType="num">
                                      <p:cBhvr>
                                        <p:cTn id="34" dur="1000" fill="hold"/>
                                        <p:tgtEl>
                                          <p:spTgt spid="3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1000"/>
                                        <p:tgtEl>
                                          <p:spTgt spid="37"/>
                                        </p:tgtEl>
                                      </p:cBhvr>
                                    </p:animEffect>
                                    <p:anim calcmode="lin" valueType="num">
                                      <p:cBhvr>
                                        <p:cTn id="38" dur="1000" fill="hold"/>
                                        <p:tgtEl>
                                          <p:spTgt spid="37"/>
                                        </p:tgtEl>
                                        <p:attrNameLst>
                                          <p:attrName>ppt_x</p:attrName>
                                        </p:attrNameLst>
                                      </p:cBhvr>
                                      <p:tavLst>
                                        <p:tav tm="0">
                                          <p:val>
                                            <p:strVal val="#ppt_x"/>
                                          </p:val>
                                        </p:tav>
                                        <p:tav tm="100000">
                                          <p:val>
                                            <p:strVal val="#ppt_x"/>
                                          </p:val>
                                        </p:tav>
                                      </p:tavLst>
                                    </p:anim>
                                    <p:anim calcmode="lin" valueType="num">
                                      <p:cBhvr>
                                        <p:cTn id="39" dur="1000" fill="hold"/>
                                        <p:tgtEl>
                                          <p:spTgt spid="3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1000"/>
                                        <p:tgtEl>
                                          <p:spTgt spid="38"/>
                                        </p:tgtEl>
                                      </p:cBhvr>
                                    </p:animEffect>
                                    <p:anim calcmode="lin" valueType="num">
                                      <p:cBhvr>
                                        <p:cTn id="43" dur="1000" fill="hold"/>
                                        <p:tgtEl>
                                          <p:spTgt spid="38"/>
                                        </p:tgtEl>
                                        <p:attrNameLst>
                                          <p:attrName>ppt_x</p:attrName>
                                        </p:attrNameLst>
                                      </p:cBhvr>
                                      <p:tavLst>
                                        <p:tav tm="0">
                                          <p:val>
                                            <p:strVal val="#ppt_x"/>
                                          </p:val>
                                        </p:tav>
                                        <p:tav tm="100000">
                                          <p:val>
                                            <p:strVal val="#ppt_x"/>
                                          </p:val>
                                        </p:tav>
                                      </p:tavLst>
                                    </p:anim>
                                    <p:anim calcmode="lin" valueType="num">
                                      <p:cBhvr>
                                        <p:cTn id="44" dur="1000" fill="hold"/>
                                        <p:tgtEl>
                                          <p:spTgt spid="3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1000"/>
                                        <p:tgtEl>
                                          <p:spTgt spid="39"/>
                                        </p:tgtEl>
                                      </p:cBhvr>
                                    </p:animEffect>
                                    <p:anim calcmode="lin" valueType="num">
                                      <p:cBhvr>
                                        <p:cTn id="48" dur="1000" fill="hold"/>
                                        <p:tgtEl>
                                          <p:spTgt spid="39"/>
                                        </p:tgtEl>
                                        <p:attrNameLst>
                                          <p:attrName>ppt_x</p:attrName>
                                        </p:attrNameLst>
                                      </p:cBhvr>
                                      <p:tavLst>
                                        <p:tav tm="0">
                                          <p:val>
                                            <p:strVal val="#ppt_x"/>
                                          </p:val>
                                        </p:tav>
                                        <p:tav tm="100000">
                                          <p:val>
                                            <p:strVal val="#ppt_x"/>
                                          </p:val>
                                        </p:tav>
                                      </p:tavLst>
                                    </p:anim>
                                    <p:anim calcmode="lin" valueType="num">
                                      <p:cBhvr>
                                        <p:cTn id="49" dur="1000" fill="hold"/>
                                        <p:tgtEl>
                                          <p:spTgt spid="39"/>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fade">
                                      <p:cBhvr>
                                        <p:cTn id="52" dur="1000"/>
                                        <p:tgtEl>
                                          <p:spTgt spid="40"/>
                                        </p:tgtEl>
                                      </p:cBhvr>
                                    </p:animEffect>
                                    <p:anim calcmode="lin" valueType="num">
                                      <p:cBhvr>
                                        <p:cTn id="53" dur="1000" fill="hold"/>
                                        <p:tgtEl>
                                          <p:spTgt spid="40"/>
                                        </p:tgtEl>
                                        <p:attrNameLst>
                                          <p:attrName>ppt_x</p:attrName>
                                        </p:attrNameLst>
                                      </p:cBhvr>
                                      <p:tavLst>
                                        <p:tav tm="0">
                                          <p:val>
                                            <p:strVal val="#ppt_x"/>
                                          </p:val>
                                        </p:tav>
                                        <p:tav tm="100000">
                                          <p:val>
                                            <p:strVal val="#ppt_x"/>
                                          </p:val>
                                        </p:tav>
                                      </p:tavLst>
                                    </p:anim>
                                    <p:anim calcmode="lin" valueType="num">
                                      <p:cBhvr>
                                        <p:cTn id="54" dur="1000" fill="hold"/>
                                        <p:tgtEl>
                                          <p:spTgt spid="40"/>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fade">
                                      <p:cBhvr>
                                        <p:cTn id="57" dur="1000"/>
                                        <p:tgtEl>
                                          <p:spTgt spid="41"/>
                                        </p:tgtEl>
                                      </p:cBhvr>
                                    </p:animEffect>
                                    <p:anim calcmode="lin" valueType="num">
                                      <p:cBhvr>
                                        <p:cTn id="58" dur="1000" fill="hold"/>
                                        <p:tgtEl>
                                          <p:spTgt spid="41"/>
                                        </p:tgtEl>
                                        <p:attrNameLst>
                                          <p:attrName>ppt_x</p:attrName>
                                        </p:attrNameLst>
                                      </p:cBhvr>
                                      <p:tavLst>
                                        <p:tav tm="0">
                                          <p:val>
                                            <p:strVal val="#ppt_x"/>
                                          </p:val>
                                        </p:tav>
                                        <p:tav tm="100000">
                                          <p:val>
                                            <p:strVal val="#ppt_x"/>
                                          </p:val>
                                        </p:tav>
                                      </p:tavLst>
                                    </p:anim>
                                    <p:anim calcmode="lin" valueType="num">
                                      <p:cBhvr>
                                        <p:cTn id="59" dur="1000" fill="hold"/>
                                        <p:tgtEl>
                                          <p:spTgt spid="41"/>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fade">
                                      <p:cBhvr>
                                        <p:cTn id="62" dur="1000"/>
                                        <p:tgtEl>
                                          <p:spTgt spid="42"/>
                                        </p:tgtEl>
                                      </p:cBhvr>
                                    </p:animEffect>
                                    <p:anim calcmode="lin" valueType="num">
                                      <p:cBhvr>
                                        <p:cTn id="63" dur="1000" fill="hold"/>
                                        <p:tgtEl>
                                          <p:spTgt spid="42"/>
                                        </p:tgtEl>
                                        <p:attrNameLst>
                                          <p:attrName>ppt_x</p:attrName>
                                        </p:attrNameLst>
                                      </p:cBhvr>
                                      <p:tavLst>
                                        <p:tav tm="0">
                                          <p:val>
                                            <p:strVal val="#ppt_x"/>
                                          </p:val>
                                        </p:tav>
                                        <p:tav tm="100000">
                                          <p:val>
                                            <p:strVal val="#ppt_x"/>
                                          </p:val>
                                        </p:tav>
                                      </p:tavLst>
                                    </p:anim>
                                    <p:anim calcmode="lin" valueType="num">
                                      <p:cBhvr>
                                        <p:cTn id="64" dur="1000" fill="hold"/>
                                        <p:tgtEl>
                                          <p:spTgt spid="42"/>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fade">
                                      <p:cBhvr>
                                        <p:cTn id="67" dur="1000"/>
                                        <p:tgtEl>
                                          <p:spTgt spid="43"/>
                                        </p:tgtEl>
                                      </p:cBhvr>
                                    </p:animEffect>
                                    <p:anim calcmode="lin" valueType="num">
                                      <p:cBhvr>
                                        <p:cTn id="68" dur="1000" fill="hold"/>
                                        <p:tgtEl>
                                          <p:spTgt spid="43"/>
                                        </p:tgtEl>
                                        <p:attrNameLst>
                                          <p:attrName>ppt_x</p:attrName>
                                        </p:attrNameLst>
                                      </p:cBhvr>
                                      <p:tavLst>
                                        <p:tav tm="0">
                                          <p:val>
                                            <p:strVal val="#ppt_x"/>
                                          </p:val>
                                        </p:tav>
                                        <p:tav tm="100000">
                                          <p:val>
                                            <p:strVal val="#ppt_x"/>
                                          </p:val>
                                        </p:tav>
                                      </p:tavLst>
                                    </p:anim>
                                    <p:anim calcmode="lin" valueType="num">
                                      <p:cBhvr>
                                        <p:cTn id="69" dur="1000" fill="hold"/>
                                        <p:tgtEl>
                                          <p:spTgt spid="43"/>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8449"/>
                                        </p:tgtEl>
                                        <p:attrNameLst>
                                          <p:attrName>style.visibility</p:attrName>
                                        </p:attrNameLst>
                                      </p:cBhvr>
                                      <p:to>
                                        <p:strVal val="visible"/>
                                      </p:to>
                                    </p:set>
                                    <p:animEffect transition="in" filter="fade">
                                      <p:cBhvr>
                                        <p:cTn id="72" dur="1000"/>
                                        <p:tgtEl>
                                          <p:spTgt spid="18449"/>
                                        </p:tgtEl>
                                      </p:cBhvr>
                                    </p:animEffect>
                                    <p:anim calcmode="lin" valueType="num">
                                      <p:cBhvr>
                                        <p:cTn id="73" dur="1000" fill="hold"/>
                                        <p:tgtEl>
                                          <p:spTgt spid="18449"/>
                                        </p:tgtEl>
                                        <p:attrNameLst>
                                          <p:attrName>ppt_x</p:attrName>
                                        </p:attrNameLst>
                                      </p:cBhvr>
                                      <p:tavLst>
                                        <p:tav tm="0">
                                          <p:val>
                                            <p:strVal val="#ppt_x"/>
                                          </p:val>
                                        </p:tav>
                                        <p:tav tm="100000">
                                          <p:val>
                                            <p:strVal val="#ppt_x"/>
                                          </p:val>
                                        </p:tav>
                                      </p:tavLst>
                                    </p:anim>
                                    <p:anim calcmode="lin" valueType="num">
                                      <p:cBhvr>
                                        <p:cTn id="74" dur="1000" fill="hold"/>
                                        <p:tgtEl>
                                          <p:spTgt spid="18449"/>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fade">
                                      <p:cBhvr>
                                        <p:cTn id="77" dur="1000"/>
                                        <p:tgtEl>
                                          <p:spTgt spid="45"/>
                                        </p:tgtEl>
                                      </p:cBhvr>
                                    </p:animEffect>
                                    <p:anim calcmode="lin" valueType="num">
                                      <p:cBhvr>
                                        <p:cTn id="78" dur="1000" fill="hold"/>
                                        <p:tgtEl>
                                          <p:spTgt spid="45"/>
                                        </p:tgtEl>
                                        <p:attrNameLst>
                                          <p:attrName>ppt_x</p:attrName>
                                        </p:attrNameLst>
                                      </p:cBhvr>
                                      <p:tavLst>
                                        <p:tav tm="0">
                                          <p:val>
                                            <p:strVal val="#ppt_x"/>
                                          </p:val>
                                        </p:tav>
                                        <p:tav tm="100000">
                                          <p:val>
                                            <p:strVal val="#ppt_x"/>
                                          </p:val>
                                        </p:tav>
                                      </p:tavLst>
                                    </p:anim>
                                    <p:anim calcmode="lin" valueType="num">
                                      <p:cBhvr>
                                        <p:cTn id="79" dur="1000" fill="hold"/>
                                        <p:tgtEl>
                                          <p:spTgt spid="45"/>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46"/>
                                        </p:tgtEl>
                                        <p:attrNameLst>
                                          <p:attrName>style.visibility</p:attrName>
                                        </p:attrNameLst>
                                      </p:cBhvr>
                                      <p:to>
                                        <p:strVal val="visible"/>
                                      </p:to>
                                    </p:set>
                                    <p:animEffect transition="in" filter="fade">
                                      <p:cBhvr>
                                        <p:cTn id="82" dur="1000"/>
                                        <p:tgtEl>
                                          <p:spTgt spid="46"/>
                                        </p:tgtEl>
                                      </p:cBhvr>
                                    </p:animEffect>
                                    <p:anim calcmode="lin" valueType="num">
                                      <p:cBhvr>
                                        <p:cTn id="83" dur="1000" fill="hold"/>
                                        <p:tgtEl>
                                          <p:spTgt spid="46"/>
                                        </p:tgtEl>
                                        <p:attrNameLst>
                                          <p:attrName>ppt_x</p:attrName>
                                        </p:attrNameLst>
                                      </p:cBhvr>
                                      <p:tavLst>
                                        <p:tav tm="0">
                                          <p:val>
                                            <p:strVal val="#ppt_x"/>
                                          </p:val>
                                        </p:tav>
                                        <p:tav tm="100000">
                                          <p:val>
                                            <p:strVal val="#ppt_x"/>
                                          </p:val>
                                        </p:tav>
                                      </p:tavLst>
                                    </p:anim>
                                    <p:anim calcmode="lin" valueType="num">
                                      <p:cBhvr>
                                        <p:cTn id="84" dur="1000" fill="hold"/>
                                        <p:tgtEl>
                                          <p:spTgt spid="46"/>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48"/>
                                        </p:tgtEl>
                                        <p:attrNameLst>
                                          <p:attrName>style.visibility</p:attrName>
                                        </p:attrNameLst>
                                      </p:cBhvr>
                                      <p:to>
                                        <p:strVal val="visible"/>
                                      </p:to>
                                    </p:set>
                                    <p:animEffect transition="in" filter="fade">
                                      <p:cBhvr>
                                        <p:cTn id="87" dur="1000"/>
                                        <p:tgtEl>
                                          <p:spTgt spid="48"/>
                                        </p:tgtEl>
                                      </p:cBhvr>
                                    </p:animEffect>
                                    <p:anim calcmode="lin" valueType="num">
                                      <p:cBhvr>
                                        <p:cTn id="88" dur="1000" fill="hold"/>
                                        <p:tgtEl>
                                          <p:spTgt spid="48"/>
                                        </p:tgtEl>
                                        <p:attrNameLst>
                                          <p:attrName>ppt_x</p:attrName>
                                        </p:attrNameLst>
                                      </p:cBhvr>
                                      <p:tavLst>
                                        <p:tav tm="0">
                                          <p:val>
                                            <p:strVal val="#ppt_x"/>
                                          </p:val>
                                        </p:tav>
                                        <p:tav tm="100000">
                                          <p:val>
                                            <p:strVal val="#ppt_x"/>
                                          </p:val>
                                        </p:tav>
                                      </p:tavLst>
                                    </p:anim>
                                    <p:anim calcmode="lin" valueType="num">
                                      <p:cBhvr>
                                        <p:cTn id="89" dur="1000" fill="hold"/>
                                        <p:tgtEl>
                                          <p:spTgt spid="48"/>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49"/>
                                        </p:tgtEl>
                                        <p:attrNameLst>
                                          <p:attrName>style.visibility</p:attrName>
                                        </p:attrNameLst>
                                      </p:cBhvr>
                                      <p:to>
                                        <p:strVal val="visible"/>
                                      </p:to>
                                    </p:set>
                                    <p:animEffect transition="in" filter="fade">
                                      <p:cBhvr>
                                        <p:cTn id="92" dur="1000"/>
                                        <p:tgtEl>
                                          <p:spTgt spid="49"/>
                                        </p:tgtEl>
                                      </p:cBhvr>
                                    </p:animEffect>
                                    <p:anim calcmode="lin" valueType="num">
                                      <p:cBhvr>
                                        <p:cTn id="93" dur="1000" fill="hold"/>
                                        <p:tgtEl>
                                          <p:spTgt spid="49"/>
                                        </p:tgtEl>
                                        <p:attrNameLst>
                                          <p:attrName>ppt_x</p:attrName>
                                        </p:attrNameLst>
                                      </p:cBhvr>
                                      <p:tavLst>
                                        <p:tav tm="0">
                                          <p:val>
                                            <p:strVal val="#ppt_x"/>
                                          </p:val>
                                        </p:tav>
                                        <p:tav tm="100000">
                                          <p:val>
                                            <p:strVal val="#ppt_x"/>
                                          </p:val>
                                        </p:tav>
                                      </p:tavLst>
                                    </p:anim>
                                    <p:anim calcmode="lin" valueType="num">
                                      <p:cBhvr>
                                        <p:cTn id="94" dur="1000" fill="hold"/>
                                        <p:tgtEl>
                                          <p:spTgt spid="49"/>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50"/>
                                        </p:tgtEl>
                                        <p:attrNameLst>
                                          <p:attrName>style.visibility</p:attrName>
                                        </p:attrNameLst>
                                      </p:cBhvr>
                                      <p:to>
                                        <p:strVal val="visible"/>
                                      </p:to>
                                    </p:set>
                                    <p:animEffect transition="in" filter="fade">
                                      <p:cBhvr>
                                        <p:cTn id="97" dur="1000"/>
                                        <p:tgtEl>
                                          <p:spTgt spid="50"/>
                                        </p:tgtEl>
                                      </p:cBhvr>
                                    </p:animEffect>
                                    <p:anim calcmode="lin" valueType="num">
                                      <p:cBhvr>
                                        <p:cTn id="98" dur="1000" fill="hold"/>
                                        <p:tgtEl>
                                          <p:spTgt spid="50"/>
                                        </p:tgtEl>
                                        <p:attrNameLst>
                                          <p:attrName>ppt_x</p:attrName>
                                        </p:attrNameLst>
                                      </p:cBhvr>
                                      <p:tavLst>
                                        <p:tav tm="0">
                                          <p:val>
                                            <p:strVal val="#ppt_x"/>
                                          </p:val>
                                        </p:tav>
                                        <p:tav tm="100000">
                                          <p:val>
                                            <p:strVal val="#ppt_x"/>
                                          </p:val>
                                        </p:tav>
                                      </p:tavLst>
                                    </p:anim>
                                    <p:anim calcmode="lin" valueType="num">
                                      <p:cBhvr>
                                        <p:cTn id="99" dur="1000" fill="hold"/>
                                        <p:tgtEl>
                                          <p:spTgt spid="50"/>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51"/>
                                        </p:tgtEl>
                                        <p:attrNameLst>
                                          <p:attrName>style.visibility</p:attrName>
                                        </p:attrNameLst>
                                      </p:cBhvr>
                                      <p:to>
                                        <p:strVal val="visible"/>
                                      </p:to>
                                    </p:set>
                                    <p:animEffect transition="in" filter="fade">
                                      <p:cBhvr>
                                        <p:cTn id="102" dur="1000"/>
                                        <p:tgtEl>
                                          <p:spTgt spid="51"/>
                                        </p:tgtEl>
                                      </p:cBhvr>
                                    </p:animEffect>
                                    <p:anim calcmode="lin" valueType="num">
                                      <p:cBhvr>
                                        <p:cTn id="103" dur="1000" fill="hold"/>
                                        <p:tgtEl>
                                          <p:spTgt spid="51"/>
                                        </p:tgtEl>
                                        <p:attrNameLst>
                                          <p:attrName>ppt_x</p:attrName>
                                        </p:attrNameLst>
                                      </p:cBhvr>
                                      <p:tavLst>
                                        <p:tav tm="0">
                                          <p:val>
                                            <p:strVal val="#ppt_x"/>
                                          </p:val>
                                        </p:tav>
                                        <p:tav tm="100000">
                                          <p:val>
                                            <p:strVal val="#ppt_x"/>
                                          </p:val>
                                        </p:tav>
                                      </p:tavLst>
                                    </p:anim>
                                    <p:anim calcmode="lin" valueType="num">
                                      <p:cBhvr>
                                        <p:cTn id="104"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6" grpId="0" animBg="1"/>
      <p:bldP spid="37" grpId="0" animBg="1"/>
      <p:bldP spid="38" grpId="0" animBg="1"/>
      <p:bldP spid="39" grpId="0" animBg="1"/>
      <p:bldP spid="18449" grpId="0"/>
      <p:bldP spid="45" grpId="0" animBg="1"/>
      <p:bldP spid="48" grpId="0"/>
      <p:bldP spid="49" grpId="0"/>
      <p:bldP spid="50" grpId="0"/>
      <p:bldP spid="5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Oval 29"/>
          <p:cNvSpPr>
            <a:spLocks noChangeAspect="1"/>
          </p:cNvSpPr>
          <p:nvPr/>
        </p:nvSpPr>
        <p:spPr>
          <a:xfrm>
            <a:off x="1960563" y="1333716"/>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TextBox 16"/>
          <p:cNvSpPr txBox="1">
            <a:spLocks noChangeArrowheads="1"/>
          </p:cNvSpPr>
          <p:nvPr/>
        </p:nvSpPr>
        <p:spPr bwMode="auto">
          <a:xfrm>
            <a:off x="2773363" y="136409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源状态</a:t>
            </a:r>
            <a:endParaRPr lang="zh-CN" altLang="en-US" sz="2400" dirty="0">
              <a:latin typeface="Microsoft YaHei" charset="-122"/>
              <a:ea typeface="Microsoft YaHei" charset="-122"/>
              <a:cs typeface="Microsoft YaHei" charset="-122"/>
            </a:endParaRPr>
          </a:p>
        </p:txBody>
      </p:sp>
      <p:sp>
        <p:nvSpPr>
          <p:cNvPr id="53" name="矩形 52"/>
          <p:cNvSpPr/>
          <p:nvPr/>
        </p:nvSpPr>
        <p:spPr>
          <a:xfrm>
            <a:off x="2513013" y="2381331"/>
            <a:ext cx="4935834" cy="1705403"/>
          </a:xfrm>
          <a:prstGeom prst="rect">
            <a:avLst/>
          </a:prstGeom>
        </p:spPr>
        <p:txBody>
          <a:bodyPr wrap="square">
            <a:spAutoFit/>
          </a:bodyPr>
          <a:lstStyle/>
          <a:p>
            <a:pPr algn="just">
              <a:lnSpc>
                <a:spcPct val="150000"/>
              </a:lnSpc>
            </a:pPr>
            <a:r>
              <a:rPr lang="zh-CN" altLang="en-US" dirty="0">
                <a:solidFill>
                  <a:srgbClr val="000000"/>
                </a:solidFill>
                <a:latin typeface="Microsoft YaHei" charset="-122"/>
                <a:ea typeface="Microsoft YaHei" charset="-122"/>
                <a:cs typeface="Microsoft YaHei" charset="-122"/>
              </a:rPr>
              <a:t>源状态、转换是指状态机从一个状态到另外一个状态的转换，这种转换要接受触发事件或满足监护条件才能完成。对象在被激发前所处的状态就是转换的源状态。</a:t>
            </a:r>
          </a:p>
        </p:txBody>
      </p:sp>
      <p:sp>
        <p:nvSpPr>
          <p:cNvPr id="5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F77258"/>
                </a:solidFill>
                <a:effectLst/>
                <a:uLnTx/>
                <a:uFillTx/>
                <a:latin typeface="微软雅黑" panose="020B0503020204020204" pitchFamily="34" charset="-122"/>
                <a:ea typeface="微软雅黑" panose="020B0503020204020204" pitchFamily="34" charset="-122"/>
                <a:cs typeface="+mn-cs"/>
              </a:rPr>
              <a:t>状态图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2143452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Oval 29"/>
          <p:cNvSpPr>
            <a:spLocks noChangeAspect="1"/>
          </p:cNvSpPr>
          <p:nvPr/>
        </p:nvSpPr>
        <p:spPr>
          <a:xfrm>
            <a:off x="1960563" y="1333716"/>
            <a:ext cx="552450" cy="550863"/>
          </a:xfrm>
          <a:prstGeom prst="ellipse">
            <a:avLst/>
          </a:prstGeom>
          <a:solidFill>
            <a:srgbClr val="F140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2</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TextBox 16"/>
          <p:cNvSpPr txBox="1">
            <a:spLocks noChangeArrowheads="1"/>
          </p:cNvSpPr>
          <p:nvPr/>
        </p:nvSpPr>
        <p:spPr bwMode="auto">
          <a:xfrm>
            <a:off x="2773363" y="136409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触发事件</a:t>
            </a:r>
            <a:endParaRPr lang="zh-CN" altLang="en-US" sz="2400" dirty="0">
              <a:latin typeface="Microsoft YaHei" charset="-122"/>
              <a:ea typeface="Microsoft YaHei" charset="-122"/>
              <a:cs typeface="Microsoft YaHei" charset="-122"/>
            </a:endParaRPr>
          </a:p>
        </p:txBody>
      </p:sp>
      <p:sp>
        <p:nvSpPr>
          <p:cNvPr id="53" name="矩形 52"/>
          <p:cNvSpPr/>
          <p:nvPr/>
        </p:nvSpPr>
        <p:spPr>
          <a:xfrm>
            <a:off x="2513013" y="2117859"/>
            <a:ext cx="5809577" cy="1754326"/>
          </a:xfrm>
          <a:prstGeom prst="rect">
            <a:avLst/>
          </a:prstGeom>
        </p:spPr>
        <p:txBody>
          <a:bodyPr wrap="square">
            <a:spAutoFit/>
          </a:bodyPr>
          <a:lstStyle/>
          <a:p>
            <a:pPr algn="just">
              <a:lnSpc>
                <a:spcPct val="150000"/>
              </a:lnSpc>
            </a:pPr>
            <a:r>
              <a:rPr lang="zh-CN" altLang="en-US">
                <a:solidFill>
                  <a:srgbClr val="000000"/>
                </a:solidFill>
                <a:latin typeface="Microsoft YaHei" charset="-122"/>
                <a:ea typeface="Microsoft YaHei" charset="-122"/>
                <a:cs typeface="Microsoft YaHei" charset="-122"/>
              </a:rPr>
              <a:t>转换的触发事件就是引起转变的事件，是转移的诱因，可以是一个信号、事件、条件变化和时间表达式。一个信号或调用可以带有参数，参数值可以由监护条件和动作的表达式的转换得到。</a:t>
            </a:r>
          </a:p>
        </p:txBody>
      </p:sp>
      <p:sp>
        <p:nvSpPr>
          <p:cNvPr id="1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F77258"/>
                </a:solidFill>
                <a:effectLst/>
                <a:uLnTx/>
                <a:uFillTx/>
                <a:latin typeface="微软雅黑" panose="020B0503020204020204" pitchFamily="34" charset="-122"/>
                <a:ea typeface="微软雅黑" panose="020B0503020204020204" pitchFamily="34" charset="-122"/>
                <a:cs typeface="+mn-cs"/>
              </a:rPr>
              <a:t>状态图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968106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Oval 29"/>
          <p:cNvSpPr>
            <a:spLocks noChangeAspect="1"/>
          </p:cNvSpPr>
          <p:nvPr/>
        </p:nvSpPr>
        <p:spPr>
          <a:xfrm>
            <a:off x="1960563" y="1333716"/>
            <a:ext cx="552450" cy="550863"/>
          </a:xfrm>
          <a:prstGeom prst="ellipse">
            <a:avLst/>
          </a:prstGeom>
          <a:solidFill>
            <a:srgbClr val="F8D7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noProof="0" dirty="0">
                <a:solidFill>
                  <a:prstClr val="white"/>
                </a:solidFill>
                <a:latin typeface="微软雅黑" panose="020B0503020204020204" pitchFamily="34" charset="-122"/>
                <a:ea typeface="微软雅黑" panose="020B0503020204020204" pitchFamily="34" charset="-122"/>
              </a:rPr>
              <a:t>3</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TextBox 16"/>
          <p:cNvSpPr txBox="1">
            <a:spLocks noChangeArrowheads="1"/>
          </p:cNvSpPr>
          <p:nvPr/>
        </p:nvSpPr>
        <p:spPr bwMode="auto">
          <a:xfrm>
            <a:off x="2773363" y="136409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监护条件</a:t>
            </a:r>
            <a:endParaRPr lang="zh-CN" altLang="en-US" sz="2400" dirty="0">
              <a:latin typeface="Microsoft YaHei" charset="-122"/>
              <a:ea typeface="Microsoft YaHei" charset="-122"/>
              <a:cs typeface="Microsoft YaHei" charset="-122"/>
            </a:endParaRPr>
          </a:p>
        </p:txBody>
      </p:sp>
      <p:sp>
        <p:nvSpPr>
          <p:cNvPr id="53" name="矩形 52"/>
          <p:cNvSpPr/>
          <p:nvPr/>
        </p:nvSpPr>
        <p:spPr>
          <a:xfrm>
            <a:off x="2513013" y="2117859"/>
            <a:ext cx="7901848" cy="2536400"/>
          </a:xfrm>
          <a:prstGeom prst="rect">
            <a:avLst/>
          </a:prstGeom>
        </p:spPr>
        <p:txBody>
          <a:bodyPr wrap="square">
            <a:spAutoFit/>
          </a:bodyPr>
          <a:lstStyle/>
          <a:p>
            <a:pPr algn="just">
              <a:lnSpc>
                <a:spcPct val="150000"/>
              </a:lnSpc>
            </a:pPr>
            <a:r>
              <a:rPr lang="zh-CN" altLang="en-US" dirty="0">
                <a:solidFill>
                  <a:srgbClr val="000000"/>
                </a:solidFill>
                <a:latin typeface="Microsoft YaHei" charset="-122"/>
                <a:ea typeface="Microsoft YaHei" charset="-122"/>
                <a:cs typeface="Microsoft YaHei" charset="-122"/>
              </a:rPr>
              <a:t>当转移的触发事件发生时，将对监护条件进行求值。监护条件是一个方括号括起来的布尔表达式，它被放在触发条件的后面。只要监护条件不重叠，就只可能会有来自同一源状态并具有同一事件触发器的多个转移。当事件发生时，只为转移进行一次监护条件求值。如果是“真”，则触发事件使转移有效。如果值是“假”，则不会引起转移。该布尔表达式可能会引用对象的状态。</a:t>
            </a:r>
          </a:p>
        </p:txBody>
      </p:sp>
      <p:sp>
        <p:nvSpPr>
          <p:cNvPr id="9"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F77258"/>
                </a:solidFill>
                <a:effectLst/>
                <a:uLnTx/>
                <a:uFillTx/>
                <a:latin typeface="微软雅黑" panose="020B0503020204020204" pitchFamily="34" charset="-122"/>
                <a:ea typeface="微软雅黑" panose="020B0503020204020204" pitchFamily="34" charset="-122"/>
                <a:cs typeface="+mn-cs"/>
              </a:rPr>
              <a:t>状态图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633600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Oval 29"/>
          <p:cNvSpPr>
            <a:spLocks noChangeAspect="1"/>
          </p:cNvSpPr>
          <p:nvPr/>
        </p:nvSpPr>
        <p:spPr>
          <a:xfrm>
            <a:off x="1960563" y="1333716"/>
            <a:ext cx="552450" cy="550863"/>
          </a:xfrm>
          <a:prstGeom prst="ellipse">
            <a:avLst/>
          </a:prstGeom>
          <a:solidFill>
            <a:srgbClr val="C155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4</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TextBox 16"/>
          <p:cNvSpPr txBox="1">
            <a:spLocks noChangeArrowheads="1"/>
          </p:cNvSpPr>
          <p:nvPr/>
        </p:nvSpPr>
        <p:spPr bwMode="auto">
          <a:xfrm>
            <a:off x="2773363" y="136409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动作</a:t>
            </a:r>
            <a:endParaRPr lang="zh-CN" altLang="en-US" sz="2400" dirty="0">
              <a:latin typeface="Microsoft YaHei" charset="-122"/>
              <a:ea typeface="Microsoft YaHei" charset="-122"/>
              <a:cs typeface="Microsoft YaHei" charset="-122"/>
            </a:endParaRPr>
          </a:p>
        </p:txBody>
      </p:sp>
      <p:sp>
        <p:nvSpPr>
          <p:cNvPr id="53" name="矩形 52"/>
          <p:cNvSpPr/>
          <p:nvPr/>
        </p:nvSpPr>
        <p:spPr>
          <a:xfrm>
            <a:off x="2513013" y="2117859"/>
            <a:ext cx="7901848" cy="1706878"/>
          </a:xfrm>
          <a:prstGeom prst="rect">
            <a:avLst/>
          </a:prstGeom>
        </p:spPr>
        <p:txBody>
          <a:bodyPr wrap="square">
            <a:spAutoFit/>
          </a:bodyPr>
          <a:lstStyle/>
          <a:p>
            <a:pPr algn="just">
              <a:lnSpc>
                <a:spcPct val="150000"/>
              </a:lnSpc>
            </a:pPr>
            <a:r>
              <a:rPr lang="zh-CN" altLang="en-US" dirty="0">
                <a:solidFill>
                  <a:srgbClr val="000000"/>
                </a:solidFill>
                <a:latin typeface="Microsoft YaHei" charset="-122"/>
                <a:ea typeface="Microsoft YaHei" charset="-122"/>
                <a:cs typeface="Microsoft YaHei" charset="-122"/>
              </a:rPr>
              <a:t>当转换发生时，它对应的动作被执行。它是一个可执行的原子操作，也就是说动作是不可中断的，其执行时间是可忽略不计的。动作包括操作调用、向一个对象发送信号和另外一个对象的创建或撤销。它可以是包含一系列简单动作的动作序列。</a:t>
            </a:r>
          </a:p>
        </p:txBody>
      </p:sp>
      <p:sp>
        <p:nvSpPr>
          <p:cNvPr id="9"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F77258"/>
                </a:solidFill>
                <a:effectLst/>
                <a:uLnTx/>
                <a:uFillTx/>
                <a:latin typeface="微软雅黑" panose="020B0503020204020204" pitchFamily="34" charset="-122"/>
                <a:ea typeface="微软雅黑" panose="020B0503020204020204" pitchFamily="34" charset="-122"/>
                <a:cs typeface="+mn-cs"/>
              </a:rPr>
              <a:t>状态图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346790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Oval 29"/>
          <p:cNvSpPr>
            <a:spLocks noChangeAspect="1"/>
          </p:cNvSpPr>
          <p:nvPr/>
        </p:nvSpPr>
        <p:spPr>
          <a:xfrm>
            <a:off x="1960563" y="1333716"/>
            <a:ext cx="552450" cy="550863"/>
          </a:xfrm>
          <a:prstGeom prst="ellipse">
            <a:avLst/>
          </a:prstGeom>
          <a:solidFill>
            <a:srgbClr val="A7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noProof="0" dirty="0">
                <a:solidFill>
                  <a:prstClr val="white"/>
                </a:solidFill>
                <a:latin typeface="微软雅黑" panose="020B0503020204020204" pitchFamily="34" charset="-122"/>
                <a:ea typeface="微软雅黑" panose="020B0503020204020204" pitchFamily="34" charset="-122"/>
              </a:rPr>
              <a:t>5</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TextBox 16"/>
          <p:cNvSpPr txBox="1">
            <a:spLocks noChangeArrowheads="1"/>
          </p:cNvSpPr>
          <p:nvPr/>
        </p:nvSpPr>
        <p:spPr bwMode="auto">
          <a:xfrm>
            <a:off x="2773363" y="136409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目标状态</a:t>
            </a:r>
            <a:endParaRPr lang="zh-CN" altLang="en-US" sz="2400" dirty="0">
              <a:latin typeface="Microsoft YaHei" charset="-122"/>
              <a:ea typeface="Microsoft YaHei" charset="-122"/>
              <a:cs typeface="Microsoft YaHei" charset="-122"/>
            </a:endParaRPr>
          </a:p>
        </p:txBody>
      </p:sp>
      <p:sp>
        <p:nvSpPr>
          <p:cNvPr id="9"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F77258"/>
                </a:solidFill>
                <a:effectLst/>
                <a:uLnTx/>
                <a:uFillTx/>
                <a:latin typeface="微软雅黑" panose="020B0503020204020204" pitchFamily="34" charset="-122"/>
                <a:ea typeface="微软雅黑" panose="020B0503020204020204" pitchFamily="34" charset="-122"/>
                <a:cs typeface="+mn-cs"/>
              </a:rPr>
              <a:t>状态图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2513013" y="2117859"/>
            <a:ext cx="7901848" cy="1705403"/>
          </a:xfrm>
          <a:prstGeom prst="rect">
            <a:avLst/>
          </a:prstGeom>
        </p:spPr>
        <p:txBody>
          <a:bodyPr wrap="square">
            <a:spAutoFit/>
          </a:bodyPr>
          <a:lstStyle/>
          <a:p>
            <a:pPr algn="just">
              <a:lnSpc>
                <a:spcPct val="150000"/>
              </a:lnSpc>
            </a:pPr>
            <a:r>
              <a:rPr lang="zh-CN" altLang="en-US" dirty="0">
                <a:solidFill>
                  <a:srgbClr val="000000"/>
                </a:solidFill>
                <a:latin typeface="Microsoft YaHei" charset="-122"/>
                <a:ea typeface="Microsoft YaHei" charset="-122"/>
                <a:cs typeface="Microsoft YaHei" charset="-122"/>
              </a:rPr>
              <a:t>转换使对象从一个状态转换到另一个状态。当转换完成后，对象的状态发生了变化，这时所处的状态就是转换的目标状态。在图形上，源状态和目标状态不同于初始状态和终止状态。源状态位于表示转换的箭头的起始位置的状态，目标状态位于表示转换的箭头所指的那个状态。</a:t>
            </a: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565531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473308" cy="2233613"/>
            <a:chOff x="5222408" y="2405563"/>
            <a:chExt cx="6474281" cy="2232768"/>
          </a:xfrm>
        </p:grpSpPr>
        <p:grpSp>
          <p:nvGrpSpPr>
            <p:cNvPr id="5136" name="组合 17"/>
            <p:cNvGrpSpPr/>
            <p:nvPr/>
          </p:nvGrpSpPr>
          <p:grpSpPr bwMode="auto">
            <a:xfrm>
              <a:off x="5226064" y="2405563"/>
              <a:ext cx="6470625" cy="1772715"/>
              <a:chOff x="271019" y="2420002"/>
              <a:chExt cx="6470625" cy="1772715"/>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05</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5400" b="1" dirty="0" smtClean="0">
                    <a:solidFill>
                      <a:srgbClr val="F77258"/>
                    </a:solidFill>
                    <a:latin typeface="微软雅黑" panose="020B0503020204020204" pitchFamily="34" charset="-122"/>
                    <a:ea typeface="微软雅黑" panose="020B0503020204020204" pitchFamily="34" charset="-122"/>
                  </a:rPr>
                  <a:t>顺序图</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600" noProof="0" dirty="0" smtClean="0">
                  <a:solidFill>
                    <a:srgbClr val="353A3E"/>
                  </a:solidFill>
                  <a:latin typeface="微软雅黑" panose="020B0503020204020204" pitchFamily="34" charset="-122"/>
                  <a:ea typeface="微软雅黑" panose="020B0503020204020204" pitchFamily="34" charset="-122"/>
                </a:rPr>
                <a:t>SEQUENCE</a:t>
              </a: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 DIAGRAM</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205811883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用例和用例图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3" name="组 2"/>
          <p:cNvGrpSpPr/>
          <p:nvPr/>
        </p:nvGrpSpPr>
        <p:grpSpPr>
          <a:xfrm>
            <a:off x="1346394" y="1673555"/>
            <a:ext cx="4005189" cy="4041775"/>
            <a:chOff x="1066800" y="1200150"/>
            <a:chExt cx="2990850" cy="4041775"/>
          </a:xfrm>
        </p:grpSpPr>
        <p:sp>
          <p:nvSpPr>
            <p:cNvPr id="7" name="Rounded Rectangle 2"/>
            <p:cNvSpPr/>
            <p:nvPr/>
          </p:nvSpPr>
          <p:spPr>
            <a:xfrm>
              <a:off x="1066800" y="1200150"/>
              <a:ext cx="2990850" cy="4041775"/>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6151" name="矩形 8"/>
            <p:cNvSpPr>
              <a:spLocks noChangeArrowheads="1"/>
            </p:cNvSpPr>
            <p:nvPr/>
          </p:nvSpPr>
          <p:spPr bwMode="auto">
            <a:xfrm>
              <a:off x="1268375" y="1402077"/>
              <a:ext cx="2587698"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一幅用例图包含的模型元素有</a:t>
              </a:r>
              <a:r>
                <a:rPr lang="zh-CN" altLang="en-US" b="1" dirty="0">
                  <a:solidFill>
                    <a:srgbClr val="2FCCDF"/>
                  </a:solidFill>
                  <a:latin typeface="微软雅黑" panose="020B0503020204020204" pitchFamily="34" charset="-122"/>
                  <a:ea typeface="微软雅黑" panose="020B0503020204020204" pitchFamily="34" charset="-122"/>
                  <a:sym typeface="Arial" panose="020B0604020202020204" pitchFamily="34" charset="0"/>
                </a:rPr>
                <a:t>系统、行为者、用例及用例之间的关系</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。图是自动售货机系统的用例图。图中的方框代表系统，椭圆代表用例（售货、供货和取货款是自动售货机系统的典型用例），线条人代表行为者，它们之间的连线表示关系</a:t>
              </a:r>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[1]</a:t>
              </a: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1588" y="1339167"/>
            <a:ext cx="4892766" cy="4440026"/>
          </a:xfrm>
          <a:prstGeom prst="rect">
            <a:avLst/>
          </a:prstGeom>
        </p:spPr>
      </p:pic>
      <p:sp>
        <p:nvSpPr>
          <p:cNvPr id="11" name="Rounded Rectangle 1"/>
          <p:cNvSpPr/>
          <p:nvPr/>
        </p:nvSpPr>
        <p:spPr>
          <a:xfrm>
            <a:off x="1156238" y="1336611"/>
            <a:ext cx="1361675" cy="519545"/>
          </a:xfrm>
          <a:prstGeom prst="roundRect">
            <a:avLst>
              <a:gd name="adj" fmla="val 3876"/>
            </a:avLst>
          </a:prstGeom>
          <a:solidFill>
            <a:srgbClr val="C155DC"/>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prstClr val="white"/>
                </a:solidFill>
                <a:latin typeface="Arial" panose="020B0604020202020204" pitchFamily="34" charset="0"/>
                <a:ea typeface="微软雅黑" panose="020B0503020204020204" pitchFamily="34" charset="-122"/>
              </a:rPr>
              <a:t>概述</a:t>
            </a:r>
            <a:endParaRPr kumimoji="0" lang="en-US" altLang="zh-CN"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1191581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顺序图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16" name="组 15"/>
          <p:cNvGrpSpPr/>
          <p:nvPr/>
        </p:nvGrpSpPr>
        <p:grpSpPr>
          <a:xfrm>
            <a:off x="1535850" y="1861259"/>
            <a:ext cx="4096652" cy="4324724"/>
            <a:chOff x="1066799" y="1325843"/>
            <a:chExt cx="2990850" cy="7344841"/>
          </a:xfrm>
        </p:grpSpPr>
        <p:sp>
          <p:nvSpPr>
            <p:cNvPr id="17" name="Rounded Rectangle 2"/>
            <p:cNvSpPr/>
            <p:nvPr/>
          </p:nvSpPr>
          <p:spPr>
            <a:xfrm>
              <a:off x="1066799" y="1325843"/>
              <a:ext cx="2990850" cy="6035012"/>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8" name="矩形 8"/>
            <p:cNvSpPr>
              <a:spLocks noChangeArrowheads="1"/>
            </p:cNvSpPr>
            <p:nvPr/>
          </p:nvSpPr>
          <p:spPr bwMode="auto">
            <a:xfrm>
              <a:off x="1268375" y="1363220"/>
              <a:ext cx="2587698" cy="730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顺序图是交互图的一种形式，它显示对象沿生命线发展，对象之间随时间的交互表示为从源生命线指向目标生命线的消息。顺序图能很好地显示那些对象与其它那些对象通信，什么消息触发了这些通信，顺序图不能很好显示复杂过程的逻辑</a:t>
              </a:r>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[1]</a:t>
              </a: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
              </a:r>
              <a:b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b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gr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3182" y="1861259"/>
            <a:ext cx="4176119" cy="3550024"/>
          </a:xfrm>
          <a:prstGeom prst="rect">
            <a:avLst/>
          </a:prstGeom>
        </p:spPr>
      </p:pic>
      <p:sp>
        <p:nvSpPr>
          <p:cNvPr id="11" name="Rounded Rectangle 1"/>
          <p:cNvSpPr/>
          <p:nvPr/>
        </p:nvSpPr>
        <p:spPr>
          <a:xfrm>
            <a:off x="1156238" y="1336611"/>
            <a:ext cx="1361675" cy="519545"/>
          </a:xfrm>
          <a:prstGeom prst="roundRect">
            <a:avLst>
              <a:gd name="adj" fmla="val 3876"/>
            </a:avLst>
          </a:prstGeom>
          <a:solidFill>
            <a:srgbClr val="C155DC"/>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prstClr val="white"/>
                </a:solidFill>
                <a:latin typeface="Arial" panose="020B0604020202020204" pitchFamily="34" charset="0"/>
                <a:ea typeface="微软雅黑" panose="020B0503020204020204" pitchFamily="34" charset="-122"/>
              </a:rPr>
              <a:t>概述</a:t>
            </a:r>
            <a:endParaRPr kumimoji="0" lang="en-US" altLang="zh-CN"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36304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顺序图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9" name="Freeform 5"/>
          <p:cNvSpPr/>
          <p:nvPr/>
        </p:nvSpPr>
        <p:spPr bwMode="auto">
          <a:xfrm>
            <a:off x="4863750" y="4238464"/>
            <a:ext cx="795337" cy="728663"/>
          </a:xfrm>
          <a:custGeom>
            <a:avLst/>
            <a:gdLst>
              <a:gd name="T0" fmla="*/ 163 w 163"/>
              <a:gd name="T1" fmla="*/ 31 h 150"/>
              <a:gd name="T2" fmla="*/ 163 w 163"/>
              <a:gd name="T3" fmla="*/ 0 h 150"/>
              <a:gd name="T4" fmla="*/ 157 w 163"/>
              <a:gd name="T5" fmla="*/ 0 h 150"/>
              <a:gd name="T6" fmla="*/ 7 w 163"/>
              <a:gd name="T7" fmla="*/ 0 h 150"/>
              <a:gd name="T8" fmla="*/ 0 w 163"/>
              <a:gd name="T9" fmla="*/ 0 h 150"/>
              <a:gd name="T10" fmla="*/ 0 w 163"/>
              <a:gd name="T11" fmla="*/ 31 h 150"/>
              <a:gd name="T12" fmla="*/ 7 w 163"/>
              <a:gd name="T13" fmla="*/ 39 h 150"/>
              <a:gd name="T14" fmla="*/ 7 w 163"/>
              <a:gd name="T15" fmla="*/ 46 h 150"/>
              <a:gd name="T16" fmla="*/ 0 w 163"/>
              <a:gd name="T17" fmla="*/ 53 h 150"/>
              <a:gd name="T18" fmla="*/ 7 w 163"/>
              <a:gd name="T19" fmla="*/ 59 h 150"/>
              <a:gd name="T20" fmla="*/ 7 w 163"/>
              <a:gd name="T21" fmla="*/ 69 h 150"/>
              <a:gd name="T22" fmla="*/ 0 w 163"/>
              <a:gd name="T23" fmla="*/ 76 h 150"/>
              <a:gd name="T24" fmla="*/ 7 w 163"/>
              <a:gd name="T25" fmla="*/ 82 h 150"/>
              <a:gd name="T26" fmla="*/ 7 w 163"/>
              <a:gd name="T27" fmla="*/ 92 h 150"/>
              <a:gd name="T28" fmla="*/ 0 w 163"/>
              <a:gd name="T29" fmla="*/ 99 h 150"/>
              <a:gd name="T30" fmla="*/ 7 w 163"/>
              <a:gd name="T31" fmla="*/ 105 h 150"/>
              <a:gd name="T32" fmla="*/ 7 w 163"/>
              <a:gd name="T33" fmla="*/ 113 h 150"/>
              <a:gd name="T34" fmla="*/ 57 w 163"/>
              <a:gd name="T35" fmla="*/ 141 h 150"/>
              <a:gd name="T36" fmla="*/ 61 w 163"/>
              <a:gd name="T37" fmla="*/ 141 h 150"/>
              <a:gd name="T38" fmla="*/ 82 w 163"/>
              <a:gd name="T39" fmla="*/ 150 h 150"/>
              <a:gd name="T40" fmla="*/ 102 w 163"/>
              <a:gd name="T41" fmla="*/ 141 h 150"/>
              <a:gd name="T42" fmla="*/ 106 w 163"/>
              <a:gd name="T43" fmla="*/ 141 h 150"/>
              <a:gd name="T44" fmla="*/ 157 w 163"/>
              <a:gd name="T45" fmla="*/ 113 h 150"/>
              <a:gd name="T46" fmla="*/ 157 w 163"/>
              <a:gd name="T47" fmla="*/ 113 h 150"/>
              <a:gd name="T48" fmla="*/ 157 w 163"/>
              <a:gd name="T49" fmla="*/ 105 h 150"/>
              <a:gd name="T50" fmla="*/ 163 w 163"/>
              <a:gd name="T51" fmla="*/ 99 h 150"/>
              <a:gd name="T52" fmla="*/ 157 w 163"/>
              <a:gd name="T53" fmla="*/ 92 h 150"/>
              <a:gd name="T54" fmla="*/ 157 w 163"/>
              <a:gd name="T55" fmla="*/ 82 h 150"/>
              <a:gd name="T56" fmla="*/ 163 w 163"/>
              <a:gd name="T57" fmla="*/ 76 h 150"/>
              <a:gd name="T58" fmla="*/ 157 w 163"/>
              <a:gd name="T59" fmla="*/ 69 h 150"/>
              <a:gd name="T60" fmla="*/ 157 w 163"/>
              <a:gd name="T61" fmla="*/ 59 h 150"/>
              <a:gd name="T62" fmla="*/ 163 w 163"/>
              <a:gd name="T63" fmla="*/ 53 h 150"/>
              <a:gd name="T64" fmla="*/ 157 w 163"/>
              <a:gd name="T65" fmla="*/ 46 h 150"/>
              <a:gd name="T66" fmla="*/ 157 w 163"/>
              <a:gd name="T67" fmla="*/ 39 h 150"/>
              <a:gd name="T68" fmla="*/ 163 w 163"/>
              <a:gd name="T69" fmla="*/ 3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3" h="150">
                <a:moveTo>
                  <a:pt x="163" y="31"/>
                </a:moveTo>
                <a:cubicBezTo>
                  <a:pt x="163" y="0"/>
                  <a:pt x="163" y="0"/>
                  <a:pt x="163" y="0"/>
                </a:cubicBezTo>
                <a:cubicBezTo>
                  <a:pt x="157" y="0"/>
                  <a:pt x="157" y="0"/>
                  <a:pt x="157" y="0"/>
                </a:cubicBezTo>
                <a:cubicBezTo>
                  <a:pt x="7" y="0"/>
                  <a:pt x="7" y="0"/>
                  <a:pt x="7" y="0"/>
                </a:cubicBezTo>
                <a:cubicBezTo>
                  <a:pt x="0" y="0"/>
                  <a:pt x="0" y="0"/>
                  <a:pt x="0" y="0"/>
                </a:cubicBezTo>
                <a:cubicBezTo>
                  <a:pt x="0" y="31"/>
                  <a:pt x="0" y="31"/>
                  <a:pt x="0" y="31"/>
                </a:cubicBezTo>
                <a:cubicBezTo>
                  <a:pt x="7" y="39"/>
                  <a:pt x="7" y="39"/>
                  <a:pt x="7" y="39"/>
                </a:cubicBezTo>
                <a:cubicBezTo>
                  <a:pt x="7" y="46"/>
                  <a:pt x="7" y="46"/>
                  <a:pt x="7" y="46"/>
                </a:cubicBezTo>
                <a:cubicBezTo>
                  <a:pt x="3" y="46"/>
                  <a:pt x="0" y="49"/>
                  <a:pt x="0" y="53"/>
                </a:cubicBezTo>
                <a:cubicBezTo>
                  <a:pt x="0" y="56"/>
                  <a:pt x="3" y="59"/>
                  <a:pt x="7" y="59"/>
                </a:cubicBezTo>
                <a:cubicBezTo>
                  <a:pt x="7" y="69"/>
                  <a:pt x="7" y="69"/>
                  <a:pt x="7" y="69"/>
                </a:cubicBezTo>
                <a:cubicBezTo>
                  <a:pt x="3" y="69"/>
                  <a:pt x="0" y="72"/>
                  <a:pt x="0" y="76"/>
                </a:cubicBezTo>
                <a:cubicBezTo>
                  <a:pt x="0" y="79"/>
                  <a:pt x="3" y="82"/>
                  <a:pt x="7" y="82"/>
                </a:cubicBezTo>
                <a:cubicBezTo>
                  <a:pt x="7" y="92"/>
                  <a:pt x="7" y="92"/>
                  <a:pt x="7" y="92"/>
                </a:cubicBezTo>
                <a:cubicBezTo>
                  <a:pt x="3" y="92"/>
                  <a:pt x="0" y="95"/>
                  <a:pt x="0" y="99"/>
                </a:cubicBezTo>
                <a:cubicBezTo>
                  <a:pt x="0" y="102"/>
                  <a:pt x="3" y="105"/>
                  <a:pt x="7" y="105"/>
                </a:cubicBezTo>
                <a:cubicBezTo>
                  <a:pt x="7" y="113"/>
                  <a:pt x="7" y="113"/>
                  <a:pt x="7" y="113"/>
                </a:cubicBezTo>
                <a:cubicBezTo>
                  <a:pt x="57" y="141"/>
                  <a:pt x="57" y="141"/>
                  <a:pt x="57" y="141"/>
                </a:cubicBezTo>
                <a:cubicBezTo>
                  <a:pt x="61" y="141"/>
                  <a:pt x="61" y="141"/>
                  <a:pt x="61" y="141"/>
                </a:cubicBezTo>
                <a:cubicBezTo>
                  <a:pt x="64" y="146"/>
                  <a:pt x="72" y="150"/>
                  <a:pt x="82" y="150"/>
                </a:cubicBezTo>
                <a:cubicBezTo>
                  <a:pt x="91" y="150"/>
                  <a:pt x="99" y="146"/>
                  <a:pt x="102" y="141"/>
                </a:cubicBezTo>
                <a:cubicBezTo>
                  <a:pt x="106" y="141"/>
                  <a:pt x="106" y="141"/>
                  <a:pt x="106" y="141"/>
                </a:cubicBezTo>
                <a:cubicBezTo>
                  <a:pt x="157" y="113"/>
                  <a:pt x="157" y="113"/>
                  <a:pt x="157" y="113"/>
                </a:cubicBezTo>
                <a:cubicBezTo>
                  <a:pt x="157" y="113"/>
                  <a:pt x="157" y="113"/>
                  <a:pt x="157" y="113"/>
                </a:cubicBezTo>
                <a:cubicBezTo>
                  <a:pt x="157" y="105"/>
                  <a:pt x="157" y="105"/>
                  <a:pt x="157" y="105"/>
                </a:cubicBezTo>
                <a:cubicBezTo>
                  <a:pt x="160" y="105"/>
                  <a:pt x="163" y="102"/>
                  <a:pt x="163" y="99"/>
                </a:cubicBezTo>
                <a:cubicBezTo>
                  <a:pt x="163" y="95"/>
                  <a:pt x="160" y="92"/>
                  <a:pt x="157" y="92"/>
                </a:cubicBezTo>
                <a:cubicBezTo>
                  <a:pt x="157" y="82"/>
                  <a:pt x="157" y="82"/>
                  <a:pt x="157" y="82"/>
                </a:cubicBezTo>
                <a:cubicBezTo>
                  <a:pt x="160" y="82"/>
                  <a:pt x="163" y="79"/>
                  <a:pt x="163" y="76"/>
                </a:cubicBezTo>
                <a:cubicBezTo>
                  <a:pt x="163" y="72"/>
                  <a:pt x="160" y="69"/>
                  <a:pt x="157" y="69"/>
                </a:cubicBezTo>
                <a:cubicBezTo>
                  <a:pt x="157" y="59"/>
                  <a:pt x="157" y="59"/>
                  <a:pt x="157" y="59"/>
                </a:cubicBezTo>
                <a:cubicBezTo>
                  <a:pt x="160" y="59"/>
                  <a:pt x="163" y="56"/>
                  <a:pt x="163" y="53"/>
                </a:cubicBezTo>
                <a:cubicBezTo>
                  <a:pt x="163" y="49"/>
                  <a:pt x="160" y="46"/>
                  <a:pt x="157" y="46"/>
                </a:cubicBezTo>
                <a:cubicBezTo>
                  <a:pt x="157" y="39"/>
                  <a:pt x="157" y="39"/>
                  <a:pt x="157" y="39"/>
                </a:cubicBezTo>
                <a:lnTo>
                  <a:pt x="163" y="31"/>
                </a:lnTo>
                <a:close/>
              </a:path>
            </a:pathLst>
          </a:custGeom>
          <a:solidFill>
            <a:schemeClr val="bg1">
              <a:lumMod val="6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20" name="Group 18"/>
          <p:cNvGrpSpPr/>
          <p:nvPr/>
        </p:nvGrpSpPr>
        <p:grpSpPr>
          <a:xfrm>
            <a:off x="4348300" y="1789027"/>
            <a:ext cx="1777512" cy="597965"/>
            <a:chOff x="4333909" y="2176977"/>
            <a:chExt cx="1777512" cy="597965"/>
          </a:xfrm>
          <a:solidFill>
            <a:srgbClr val="F77258"/>
          </a:solidFill>
        </p:grpSpPr>
        <p:sp>
          <p:nvSpPr>
            <p:cNvPr id="21" name="Freeform 9"/>
            <p:cNvSpPr/>
            <p:nvPr/>
          </p:nvSpPr>
          <p:spPr bwMode="auto">
            <a:xfrm>
              <a:off x="4333909" y="2176977"/>
              <a:ext cx="1777512" cy="597965"/>
            </a:xfrm>
            <a:custGeom>
              <a:avLst/>
              <a:gdLst>
                <a:gd name="T0" fmla="*/ 0 w 365"/>
                <a:gd name="T1" fmla="*/ 123 h 123"/>
                <a:gd name="T2" fmla="*/ 365 w 365"/>
                <a:gd name="T3" fmla="*/ 123 h 123"/>
                <a:gd name="T4" fmla="*/ 183 w 365"/>
                <a:gd name="T5" fmla="*/ 0 h 123"/>
                <a:gd name="T6" fmla="*/ 0 w 365"/>
                <a:gd name="T7" fmla="*/ 123 h 123"/>
              </a:gdLst>
              <a:ahLst/>
              <a:cxnLst>
                <a:cxn ang="0">
                  <a:pos x="T0" y="T1"/>
                </a:cxn>
                <a:cxn ang="0">
                  <a:pos x="T2" y="T3"/>
                </a:cxn>
                <a:cxn ang="0">
                  <a:pos x="T4" y="T5"/>
                </a:cxn>
                <a:cxn ang="0">
                  <a:pos x="T6" y="T7"/>
                </a:cxn>
              </a:cxnLst>
              <a:rect l="0" t="0" r="r" b="b"/>
              <a:pathLst>
                <a:path w="365" h="123">
                  <a:moveTo>
                    <a:pt x="0" y="123"/>
                  </a:moveTo>
                  <a:cubicBezTo>
                    <a:pt x="365" y="123"/>
                    <a:pt x="365" y="123"/>
                    <a:pt x="365" y="123"/>
                  </a:cubicBezTo>
                  <a:cubicBezTo>
                    <a:pt x="341" y="60"/>
                    <a:pt x="282" y="0"/>
                    <a:pt x="183" y="0"/>
                  </a:cubicBezTo>
                  <a:cubicBezTo>
                    <a:pt x="83" y="0"/>
                    <a:pt x="24" y="60"/>
                    <a:pt x="0" y="123"/>
                  </a:cubicBezTo>
                  <a:close/>
                </a:path>
              </a:pathLst>
            </a:custGeom>
            <a:grpFill/>
            <a:ln>
              <a:noFill/>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2" name="TextBox 21"/>
            <p:cNvSpPr txBox="1"/>
            <p:nvPr/>
          </p:nvSpPr>
          <p:spPr>
            <a:xfrm>
              <a:off x="5104487" y="2353192"/>
              <a:ext cx="240450" cy="246221"/>
            </a:xfrm>
            <a:prstGeom prst="rect">
              <a:avLst/>
            </a:prstGeom>
            <a:grp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23" name="Group 17"/>
          <p:cNvGrpSpPr/>
          <p:nvPr/>
        </p:nvGrpSpPr>
        <p:grpSpPr>
          <a:xfrm>
            <a:off x="4288912" y="2386993"/>
            <a:ext cx="1900382" cy="595760"/>
            <a:chOff x="4274521" y="2774942"/>
            <a:chExt cx="1900382" cy="602061"/>
          </a:xfrm>
          <a:solidFill>
            <a:srgbClr val="F04077"/>
          </a:solidFill>
        </p:grpSpPr>
        <p:sp>
          <p:nvSpPr>
            <p:cNvPr id="25" name="Freeform 8"/>
            <p:cNvSpPr/>
            <p:nvPr/>
          </p:nvSpPr>
          <p:spPr bwMode="auto">
            <a:xfrm>
              <a:off x="4274521" y="2774942"/>
              <a:ext cx="1900382" cy="602061"/>
            </a:xfrm>
            <a:custGeom>
              <a:avLst/>
              <a:gdLst>
                <a:gd name="T0" fmla="*/ 0 w 390"/>
                <a:gd name="T1" fmla="*/ 67 h 124"/>
                <a:gd name="T2" fmla="*/ 10 w 390"/>
                <a:gd name="T3" fmla="*/ 124 h 124"/>
                <a:gd name="T4" fmla="*/ 380 w 390"/>
                <a:gd name="T5" fmla="*/ 124 h 124"/>
                <a:gd name="T6" fmla="*/ 390 w 390"/>
                <a:gd name="T7" fmla="*/ 67 h 124"/>
                <a:gd name="T8" fmla="*/ 377 w 390"/>
                <a:gd name="T9" fmla="*/ 0 h 124"/>
                <a:gd name="T10" fmla="*/ 12 w 390"/>
                <a:gd name="T11" fmla="*/ 0 h 124"/>
                <a:gd name="T12" fmla="*/ 0 w 390"/>
                <a:gd name="T13" fmla="*/ 67 h 124"/>
              </a:gdLst>
              <a:ahLst/>
              <a:cxnLst>
                <a:cxn ang="0">
                  <a:pos x="T0" y="T1"/>
                </a:cxn>
                <a:cxn ang="0">
                  <a:pos x="T2" y="T3"/>
                </a:cxn>
                <a:cxn ang="0">
                  <a:pos x="T4" y="T5"/>
                </a:cxn>
                <a:cxn ang="0">
                  <a:pos x="T6" y="T7"/>
                </a:cxn>
                <a:cxn ang="0">
                  <a:pos x="T8" y="T9"/>
                </a:cxn>
                <a:cxn ang="0">
                  <a:pos x="T10" y="T11"/>
                </a:cxn>
                <a:cxn ang="0">
                  <a:pos x="T12" y="T13"/>
                </a:cxn>
              </a:cxnLst>
              <a:rect l="0" t="0" r="r" b="b"/>
              <a:pathLst>
                <a:path w="390" h="124">
                  <a:moveTo>
                    <a:pt x="0" y="67"/>
                  </a:moveTo>
                  <a:cubicBezTo>
                    <a:pt x="0" y="87"/>
                    <a:pt x="4" y="105"/>
                    <a:pt x="10" y="124"/>
                  </a:cubicBezTo>
                  <a:cubicBezTo>
                    <a:pt x="380" y="124"/>
                    <a:pt x="380" y="124"/>
                    <a:pt x="380" y="124"/>
                  </a:cubicBezTo>
                  <a:cubicBezTo>
                    <a:pt x="386" y="105"/>
                    <a:pt x="390" y="87"/>
                    <a:pt x="390" y="67"/>
                  </a:cubicBezTo>
                  <a:cubicBezTo>
                    <a:pt x="390" y="46"/>
                    <a:pt x="385" y="23"/>
                    <a:pt x="377" y="0"/>
                  </a:cubicBezTo>
                  <a:cubicBezTo>
                    <a:pt x="12" y="0"/>
                    <a:pt x="12" y="0"/>
                    <a:pt x="12" y="0"/>
                  </a:cubicBezTo>
                  <a:cubicBezTo>
                    <a:pt x="4" y="23"/>
                    <a:pt x="0" y="46"/>
                    <a:pt x="0" y="67"/>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6" name="TextBox 22"/>
            <p:cNvSpPr txBox="1"/>
            <p:nvPr/>
          </p:nvSpPr>
          <p:spPr>
            <a:xfrm>
              <a:off x="5104488" y="2940083"/>
              <a:ext cx="240450" cy="246221"/>
            </a:xfrm>
            <a:prstGeom prst="rect">
              <a:avLst/>
            </a:prstGeom>
            <a:grp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27" name="Group 16"/>
          <p:cNvGrpSpPr/>
          <p:nvPr/>
        </p:nvGrpSpPr>
        <p:grpSpPr>
          <a:xfrm>
            <a:off x="4338060" y="2989053"/>
            <a:ext cx="1802086" cy="597965"/>
            <a:chOff x="4323669" y="3377003"/>
            <a:chExt cx="1802086" cy="597965"/>
          </a:xfrm>
          <a:solidFill>
            <a:srgbClr val="F8D845"/>
          </a:solidFill>
        </p:grpSpPr>
        <p:sp>
          <p:nvSpPr>
            <p:cNvPr id="31" name="Freeform 7"/>
            <p:cNvSpPr/>
            <p:nvPr/>
          </p:nvSpPr>
          <p:spPr bwMode="auto">
            <a:xfrm>
              <a:off x="4323669" y="3377003"/>
              <a:ext cx="1802086" cy="597965"/>
            </a:xfrm>
            <a:custGeom>
              <a:avLst/>
              <a:gdLst>
                <a:gd name="T0" fmla="*/ 65 w 370"/>
                <a:gd name="T1" fmla="*/ 123 h 123"/>
                <a:gd name="T2" fmla="*/ 304 w 370"/>
                <a:gd name="T3" fmla="*/ 123 h 123"/>
                <a:gd name="T4" fmla="*/ 370 w 370"/>
                <a:gd name="T5" fmla="*/ 0 h 123"/>
                <a:gd name="T6" fmla="*/ 0 w 370"/>
                <a:gd name="T7" fmla="*/ 0 h 123"/>
                <a:gd name="T8" fmla="*/ 65 w 370"/>
                <a:gd name="T9" fmla="*/ 123 h 123"/>
              </a:gdLst>
              <a:ahLst/>
              <a:cxnLst>
                <a:cxn ang="0">
                  <a:pos x="T0" y="T1"/>
                </a:cxn>
                <a:cxn ang="0">
                  <a:pos x="T2" y="T3"/>
                </a:cxn>
                <a:cxn ang="0">
                  <a:pos x="T4" y="T5"/>
                </a:cxn>
                <a:cxn ang="0">
                  <a:pos x="T6" y="T7"/>
                </a:cxn>
                <a:cxn ang="0">
                  <a:pos x="T8" y="T9"/>
                </a:cxn>
              </a:cxnLst>
              <a:rect l="0" t="0" r="r" b="b"/>
              <a:pathLst>
                <a:path w="370" h="123">
                  <a:moveTo>
                    <a:pt x="65" y="123"/>
                  </a:moveTo>
                  <a:cubicBezTo>
                    <a:pt x="304" y="123"/>
                    <a:pt x="304" y="123"/>
                    <a:pt x="304" y="123"/>
                  </a:cubicBezTo>
                  <a:cubicBezTo>
                    <a:pt x="324" y="87"/>
                    <a:pt x="354" y="45"/>
                    <a:pt x="370" y="0"/>
                  </a:cubicBezTo>
                  <a:cubicBezTo>
                    <a:pt x="0" y="0"/>
                    <a:pt x="0" y="0"/>
                    <a:pt x="0" y="0"/>
                  </a:cubicBezTo>
                  <a:cubicBezTo>
                    <a:pt x="15" y="45"/>
                    <a:pt x="45" y="87"/>
                    <a:pt x="65" y="123"/>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2" name="TextBox 23"/>
            <p:cNvSpPr txBox="1"/>
            <p:nvPr/>
          </p:nvSpPr>
          <p:spPr>
            <a:xfrm>
              <a:off x="5104488" y="3549821"/>
              <a:ext cx="240450" cy="246221"/>
            </a:xfrm>
            <a:prstGeom prst="rect">
              <a:avLst/>
            </a:prstGeom>
            <a:grp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33" name="Group 8"/>
          <p:cNvGrpSpPr/>
          <p:nvPr/>
        </p:nvGrpSpPr>
        <p:grpSpPr>
          <a:xfrm>
            <a:off x="4655473" y="3587018"/>
            <a:ext cx="1163165" cy="597965"/>
            <a:chOff x="4641082" y="3974968"/>
            <a:chExt cx="1163165" cy="597965"/>
          </a:xfrm>
          <a:solidFill>
            <a:srgbClr val="BF55DB"/>
          </a:solidFill>
        </p:grpSpPr>
        <p:sp>
          <p:nvSpPr>
            <p:cNvPr id="34" name="Freeform 6"/>
            <p:cNvSpPr/>
            <p:nvPr/>
          </p:nvSpPr>
          <p:spPr bwMode="auto">
            <a:xfrm>
              <a:off x="4641082" y="3974968"/>
              <a:ext cx="1163165" cy="597965"/>
            </a:xfrm>
            <a:custGeom>
              <a:avLst/>
              <a:gdLst>
                <a:gd name="T0" fmla="*/ 221 w 239"/>
                <a:gd name="T1" fmla="*/ 52 h 123"/>
                <a:gd name="T2" fmla="*/ 239 w 239"/>
                <a:gd name="T3" fmla="*/ 0 h 123"/>
                <a:gd name="T4" fmla="*/ 0 w 239"/>
                <a:gd name="T5" fmla="*/ 0 h 123"/>
                <a:gd name="T6" fmla="*/ 19 w 239"/>
                <a:gd name="T7" fmla="*/ 52 h 123"/>
                <a:gd name="T8" fmla="*/ 51 w 239"/>
                <a:gd name="T9" fmla="*/ 123 h 123"/>
                <a:gd name="T10" fmla="*/ 120 w 239"/>
                <a:gd name="T11" fmla="*/ 123 h 123"/>
                <a:gd name="T12" fmla="*/ 188 w 239"/>
                <a:gd name="T13" fmla="*/ 123 h 123"/>
                <a:gd name="T14" fmla="*/ 221 w 239"/>
                <a:gd name="T15" fmla="*/ 52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9" h="123">
                  <a:moveTo>
                    <a:pt x="221" y="52"/>
                  </a:moveTo>
                  <a:cubicBezTo>
                    <a:pt x="221" y="37"/>
                    <a:pt x="228" y="19"/>
                    <a:pt x="239" y="0"/>
                  </a:cubicBezTo>
                  <a:cubicBezTo>
                    <a:pt x="0" y="0"/>
                    <a:pt x="0" y="0"/>
                    <a:pt x="0" y="0"/>
                  </a:cubicBezTo>
                  <a:cubicBezTo>
                    <a:pt x="11" y="19"/>
                    <a:pt x="19" y="37"/>
                    <a:pt x="19" y="52"/>
                  </a:cubicBezTo>
                  <a:cubicBezTo>
                    <a:pt x="19" y="105"/>
                    <a:pt x="37" y="123"/>
                    <a:pt x="51" y="123"/>
                  </a:cubicBezTo>
                  <a:cubicBezTo>
                    <a:pt x="65" y="123"/>
                    <a:pt x="120" y="123"/>
                    <a:pt x="120" y="123"/>
                  </a:cubicBezTo>
                  <a:cubicBezTo>
                    <a:pt x="120" y="123"/>
                    <a:pt x="174" y="123"/>
                    <a:pt x="188" y="123"/>
                  </a:cubicBezTo>
                  <a:cubicBezTo>
                    <a:pt x="202" y="123"/>
                    <a:pt x="221" y="105"/>
                    <a:pt x="221" y="52"/>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5" name="TextBox 24"/>
            <p:cNvSpPr txBox="1"/>
            <p:nvPr/>
          </p:nvSpPr>
          <p:spPr>
            <a:xfrm>
              <a:off x="5104488" y="4136712"/>
              <a:ext cx="240450" cy="246221"/>
            </a:xfrm>
            <a:prstGeom prst="rect">
              <a:avLst/>
            </a:prstGeom>
            <a:grp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36" name="Oval 29"/>
          <p:cNvSpPr>
            <a:spLocks noChangeAspect="1"/>
          </p:cNvSpPr>
          <p:nvPr/>
        </p:nvSpPr>
        <p:spPr>
          <a:xfrm>
            <a:off x="7938737" y="1349214"/>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7" name="Oval 30"/>
          <p:cNvSpPr>
            <a:spLocks noChangeAspect="1"/>
          </p:cNvSpPr>
          <p:nvPr/>
        </p:nvSpPr>
        <p:spPr>
          <a:xfrm>
            <a:off x="7938737" y="2431889"/>
            <a:ext cx="552450" cy="550863"/>
          </a:xfrm>
          <a:prstGeom prst="ellips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8" name="Oval 38"/>
          <p:cNvSpPr>
            <a:spLocks noChangeAspect="1"/>
          </p:cNvSpPr>
          <p:nvPr/>
        </p:nvSpPr>
        <p:spPr>
          <a:xfrm>
            <a:off x="7938737" y="3514564"/>
            <a:ext cx="552450" cy="552450"/>
          </a:xfrm>
          <a:prstGeom prst="ellipse">
            <a:avLst/>
          </a:pr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en-AU"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9" name="Oval 42"/>
          <p:cNvSpPr>
            <a:spLocks noChangeAspect="1"/>
          </p:cNvSpPr>
          <p:nvPr/>
        </p:nvSpPr>
        <p:spPr>
          <a:xfrm>
            <a:off x="7938737" y="4597239"/>
            <a:ext cx="552450" cy="552450"/>
          </a:xfrm>
          <a:prstGeom prst="ellipse">
            <a:avLst/>
          </a:pr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en-AU"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0" name="Elbow Connector 9"/>
          <p:cNvCxnSpPr/>
          <p:nvPr/>
        </p:nvCxnSpPr>
        <p:spPr>
          <a:xfrm flipV="1">
            <a:off x="6235350" y="1628614"/>
            <a:ext cx="1443037" cy="404813"/>
          </a:xfrm>
          <a:prstGeom prst="bentConnector3">
            <a:avLst>
              <a:gd name="adj1" fmla="val 39133"/>
            </a:avLst>
          </a:prstGeom>
          <a:ln w="12700">
            <a:solidFill>
              <a:srgbClr val="F040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62"/>
          <p:cNvCxnSpPr/>
          <p:nvPr/>
        </p:nvCxnSpPr>
        <p:spPr>
          <a:xfrm>
            <a:off x="5933725" y="3886039"/>
            <a:ext cx="1744662" cy="987425"/>
          </a:xfrm>
          <a:prstGeom prst="bentConnector3">
            <a:avLst>
              <a:gd name="adj1" fmla="val 50000"/>
            </a:avLst>
          </a:prstGeom>
          <a:ln w="12700">
            <a:solidFill>
              <a:srgbClr val="F04077"/>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64"/>
          <p:cNvCxnSpPr/>
          <p:nvPr/>
        </p:nvCxnSpPr>
        <p:spPr>
          <a:xfrm>
            <a:off x="6235350" y="3300252"/>
            <a:ext cx="1457325" cy="501650"/>
          </a:xfrm>
          <a:prstGeom prst="bentConnector3">
            <a:avLst>
              <a:gd name="adj1" fmla="val 58370"/>
            </a:avLst>
          </a:prstGeom>
          <a:ln w="12700">
            <a:solidFill>
              <a:srgbClr val="F04077"/>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60"/>
          <p:cNvCxnSpPr/>
          <p:nvPr/>
        </p:nvCxnSpPr>
        <p:spPr>
          <a:xfrm>
            <a:off x="6449662" y="2697002"/>
            <a:ext cx="1228725" cy="0"/>
          </a:xfrm>
          <a:prstGeom prst="line">
            <a:avLst/>
          </a:prstGeom>
          <a:ln w="12700">
            <a:solidFill>
              <a:srgbClr val="F04077"/>
            </a:solidFill>
            <a:tailEnd type="triangle"/>
          </a:ln>
        </p:spPr>
        <p:style>
          <a:lnRef idx="1">
            <a:schemeClr val="accent1"/>
          </a:lnRef>
          <a:fillRef idx="0">
            <a:schemeClr val="accent1"/>
          </a:fillRef>
          <a:effectRef idx="0">
            <a:schemeClr val="accent1"/>
          </a:effectRef>
          <a:fontRef idx="minor">
            <a:schemeClr val="tx1"/>
          </a:fontRef>
        </p:style>
      </p:cxnSp>
      <p:sp>
        <p:nvSpPr>
          <p:cNvPr id="18449" name="TextBox 16"/>
          <p:cNvSpPr txBox="1">
            <a:spLocks noChangeArrowheads="1"/>
          </p:cNvSpPr>
          <p:nvPr/>
        </p:nvSpPr>
        <p:spPr bwMode="auto">
          <a:xfrm>
            <a:off x="8751537" y="1379596"/>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角色</a:t>
            </a:r>
            <a:endParaRPr lang="zh-CN" altLang="en-US" sz="2400" dirty="0">
              <a:latin typeface="Microsoft YaHei" charset="-122"/>
              <a:ea typeface="Microsoft YaHei" charset="-122"/>
              <a:cs typeface="Microsoft YaHei" charset="-122"/>
            </a:endParaRPr>
          </a:p>
        </p:txBody>
      </p:sp>
      <p:sp>
        <p:nvSpPr>
          <p:cNvPr id="44" name="TextBox 24"/>
          <p:cNvSpPr txBox="1"/>
          <p:nvPr/>
        </p:nvSpPr>
        <p:spPr>
          <a:xfrm>
            <a:off x="5116830" y="4411188"/>
            <a:ext cx="240451" cy="246221"/>
          </a:xfrm>
          <a:prstGeom prst="rect">
            <a:avLst/>
          </a:prstGeom>
          <a:solidFill>
            <a:srgbClr val="A7A6A6"/>
          </a:solid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0</a:t>
            </a:r>
            <a:r>
              <a:rPr kumimoji="0" lang="en-US" altLang="zh-CN" sz="16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5" name="Oval 42"/>
          <p:cNvSpPr>
            <a:spLocks noChangeAspect="1"/>
          </p:cNvSpPr>
          <p:nvPr/>
        </p:nvSpPr>
        <p:spPr>
          <a:xfrm>
            <a:off x="7953025" y="5668801"/>
            <a:ext cx="552450" cy="552450"/>
          </a:xfrm>
          <a:prstGeom prst="ellipse">
            <a:avLst/>
          </a:prstGeom>
          <a:solidFill>
            <a:srgbClr val="A7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5</a:t>
            </a:r>
            <a:endParaRPr kumimoji="0" lang="en-AU"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6" name="Elbow Connector 62"/>
          <p:cNvCxnSpPr>
            <a:stCxn id="19" idx="28"/>
          </p:cNvCxnSpPr>
          <p:nvPr/>
        </p:nvCxnSpPr>
        <p:spPr>
          <a:xfrm>
            <a:off x="5659087" y="4607653"/>
            <a:ext cx="2033588" cy="1337373"/>
          </a:xfrm>
          <a:prstGeom prst="bentConnector3">
            <a:avLst>
              <a:gd name="adj1" fmla="val 50000"/>
            </a:avLst>
          </a:prstGeom>
          <a:ln w="12700">
            <a:solidFill>
              <a:srgbClr val="F04077"/>
            </a:solidFill>
            <a:tailEnd type="triangle"/>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128395" y="2443636"/>
            <a:ext cx="2334944" cy="2120902"/>
          </a:xfrm>
          <a:prstGeom prst="rect">
            <a:avLst/>
          </a:prstGeom>
        </p:spPr>
        <p:txBody>
          <a:bodyPr wrap="square">
            <a:spAutoFit/>
          </a:bodyPr>
          <a:lstStyle/>
          <a:p>
            <a:pPr lvl="0" algn="just">
              <a:lnSpc>
                <a:spcPct val="150000"/>
              </a:lnSpc>
            </a:pPr>
            <a:r>
              <a:rPr lang="zh-CN" altLang="en-US" dirty="0" smtClean="0">
                <a:solidFill>
                  <a:srgbClr val="000000"/>
                </a:solidFill>
                <a:latin typeface="Microsoft YaHei" charset="-122"/>
                <a:ea typeface="Microsoft YaHei" charset="-122"/>
                <a:cs typeface="Microsoft YaHei" charset="-122"/>
              </a:rPr>
              <a:t>顺序图中包括的建模元素主要有：角色、对象、生命线、激活期、消息等。</a:t>
            </a:r>
            <a:r>
              <a:rPr lang="mr-IN" altLang="zh-CN" dirty="0">
                <a:solidFill>
                  <a:srgbClr val="000000"/>
                </a:solidFill>
                <a:latin typeface="Microsoft YaHei" charset="-122"/>
                <a:ea typeface="Microsoft YaHei" charset="-122"/>
                <a:cs typeface="Microsoft YaHei" charset="-122"/>
              </a:rPr>
              <a:t>[1]</a:t>
            </a:r>
          </a:p>
          <a:p>
            <a:pPr lvl="0" algn="just">
              <a:lnSpc>
                <a:spcPct val="150000"/>
              </a:lnSpc>
            </a:pPr>
            <a:endParaRPr lang="zh-CN" altLang="en-US" dirty="0">
              <a:solidFill>
                <a:srgbClr val="000000"/>
              </a:solidFill>
              <a:effectLst/>
              <a:latin typeface="Microsoft YaHei" charset="-122"/>
              <a:ea typeface="Microsoft YaHei" charset="-122"/>
              <a:cs typeface="Microsoft YaHei" charset="-122"/>
            </a:endParaRPr>
          </a:p>
        </p:txBody>
      </p:sp>
      <p:sp>
        <p:nvSpPr>
          <p:cNvPr id="48" name="TextBox 16"/>
          <p:cNvSpPr txBox="1">
            <a:spLocks noChangeArrowheads="1"/>
          </p:cNvSpPr>
          <p:nvPr/>
        </p:nvSpPr>
        <p:spPr bwMode="auto">
          <a:xfrm>
            <a:off x="8751536" y="2476487"/>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对象</a:t>
            </a:r>
            <a:endParaRPr lang="zh-CN" altLang="en-US" sz="2400" dirty="0">
              <a:latin typeface="Microsoft YaHei" charset="-122"/>
              <a:ea typeface="Microsoft YaHei" charset="-122"/>
              <a:cs typeface="Microsoft YaHei" charset="-122"/>
            </a:endParaRPr>
          </a:p>
        </p:txBody>
      </p:sp>
      <p:sp>
        <p:nvSpPr>
          <p:cNvPr id="49" name="TextBox 16"/>
          <p:cNvSpPr txBox="1">
            <a:spLocks noChangeArrowheads="1"/>
          </p:cNvSpPr>
          <p:nvPr/>
        </p:nvSpPr>
        <p:spPr bwMode="auto">
          <a:xfrm>
            <a:off x="8751536" y="3542981"/>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生命线</a:t>
            </a:r>
            <a:endParaRPr lang="zh-CN" altLang="en-US" sz="2400" dirty="0">
              <a:latin typeface="Microsoft YaHei" charset="-122"/>
              <a:ea typeface="Microsoft YaHei" charset="-122"/>
              <a:cs typeface="Microsoft YaHei" charset="-122"/>
            </a:endParaRPr>
          </a:p>
        </p:txBody>
      </p:sp>
      <p:sp>
        <p:nvSpPr>
          <p:cNvPr id="50" name="TextBox 16"/>
          <p:cNvSpPr txBox="1">
            <a:spLocks noChangeArrowheads="1"/>
          </p:cNvSpPr>
          <p:nvPr/>
        </p:nvSpPr>
        <p:spPr bwMode="auto">
          <a:xfrm>
            <a:off x="8751536" y="4639091"/>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激活期</a:t>
            </a:r>
            <a:endParaRPr lang="zh-CN" altLang="en-US" sz="2400" dirty="0">
              <a:latin typeface="Microsoft YaHei" charset="-122"/>
              <a:ea typeface="Microsoft YaHei" charset="-122"/>
              <a:cs typeface="Microsoft YaHei" charset="-122"/>
            </a:endParaRPr>
          </a:p>
        </p:txBody>
      </p:sp>
      <p:sp>
        <p:nvSpPr>
          <p:cNvPr id="51" name="TextBox 16"/>
          <p:cNvSpPr txBox="1">
            <a:spLocks noChangeArrowheads="1"/>
          </p:cNvSpPr>
          <p:nvPr/>
        </p:nvSpPr>
        <p:spPr bwMode="auto">
          <a:xfrm>
            <a:off x="8751535" y="5714193"/>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消息</a:t>
            </a:r>
            <a:endParaRPr lang="zh-CN" altLang="en-US" sz="2400" dirty="0">
              <a:latin typeface="Microsoft YaHei" charset="-122"/>
              <a:ea typeface="Microsoft YaHei" charset="-122"/>
              <a:cs typeface="Microsoft YaHei" charset="-122"/>
            </a:endParaRPr>
          </a:p>
        </p:txBody>
      </p:sp>
      <p:pic>
        <p:nvPicPr>
          <p:cNvPr id="47" name="图片 4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79260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1000"/>
                                        <p:tgtEl>
                                          <p:spTgt spid="23"/>
                                        </p:tgtEl>
                                      </p:cBhvr>
                                    </p:animEffect>
                                    <p:anim calcmode="lin" valueType="num">
                                      <p:cBhvr>
                                        <p:cTn id="18" dur="1000" fill="hold"/>
                                        <p:tgtEl>
                                          <p:spTgt spid="23"/>
                                        </p:tgtEl>
                                        <p:attrNameLst>
                                          <p:attrName>ppt_x</p:attrName>
                                        </p:attrNameLst>
                                      </p:cBhvr>
                                      <p:tavLst>
                                        <p:tav tm="0">
                                          <p:val>
                                            <p:strVal val="#ppt_x"/>
                                          </p:val>
                                        </p:tav>
                                        <p:tav tm="100000">
                                          <p:val>
                                            <p:strVal val="#ppt_x"/>
                                          </p:val>
                                        </p:tav>
                                      </p:tavLst>
                                    </p:anim>
                                    <p:anim calcmode="lin" valueType="num">
                                      <p:cBhvr>
                                        <p:cTn id="19" dur="1000" fill="hold"/>
                                        <p:tgtEl>
                                          <p:spTgt spid="2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1000"/>
                                        <p:tgtEl>
                                          <p:spTgt spid="27"/>
                                        </p:tgtEl>
                                      </p:cBhvr>
                                    </p:animEffect>
                                    <p:anim calcmode="lin" valueType="num">
                                      <p:cBhvr>
                                        <p:cTn id="23" dur="1000" fill="hold"/>
                                        <p:tgtEl>
                                          <p:spTgt spid="27"/>
                                        </p:tgtEl>
                                        <p:attrNameLst>
                                          <p:attrName>ppt_x</p:attrName>
                                        </p:attrNameLst>
                                      </p:cBhvr>
                                      <p:tavLst>
                                        <p:tav tm="0">
                                          <p:val>
                                            <p:strVal val="#ppt_x"/>
                                          </p:val>
                                        </p:tav>
                                        <p:tav tm="100000">
                                          <p:val>
                                            <p:strVal val="#ppt_x"/>
                                          </p:val>
                                        </p:tav>
                                      </p:tavLst>
                                    </p:anim>
                                    <p:anim calcmode="lin" valueType="num">
                                      <p:cBhvr>
                                        <p:cTn id="24" dur="1000" fill="hold"/>
                                        <p:tgtEl>
                                          <p:spTgt spid="2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1000"/>
                                        <p:tgtEl>
                                          <p:spTgt spid="33"/>
                                        </p:tgtEl>
                                      </p:cBhvr>
                                    </p:animEffect>
                                    <p:anim calcmode="lin" valueType="num">
                                      <p:cBhvr>
                                        <p:cTn id="28" dur="1000" fill="hold"/>
                                        <p:tgtEl>
                                          <p:spTgt spid="33"/>
                                        </p:tgtEl>
                                        <p:attrNameLst>
                                          <p:attrName>ppt_x</p:attrName>
                                        </p:attrNameLst>
                                      </p:cBhvr>
                                      <p:tavLst>
                                        <p:tav tm="0">
                                          <p:val>
                                            <p:strVal val="#ppt_x"/>
                                          </p:val>
                                        </p:tav>
                                        <p:tav tm="100000">
                                          <p:val>
                                            <p:strVal val="#ppt_x"/>
                                          </p:val>
                                        </p:tav>
                                      </p:tavLst>
                                    </p:anim>
                                    <p:anim calcmode="lin" valueType="num">
                                      <p:cBhvr>
                                        <p:cTn id="29" dur="1000" fill="hold"/>
                                        <p:tgtEl>
                                          <p:spTgt spid="3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1000"/>
                                        <p:tgtEl>
                                          <p:spTgt spid="36"/>
                                        </p:tgtEl>
                                      </p:cBhvr>
                                    </p:animEffect>
                                    <p:anim calcmode="lin" valueType="num">
                                      <p:cBhvr>
                                        <p:cTn id="33" dur="1000" fill="hold"/>
                                        <p:tgtEl>
                                          <p:spTgt spid="36"/>
                                        </p:tgtEl>
                                        <p:attrNameLst>
                                          <p:attrName>ppt_x</p:attrName>
                                        </p:attrNameLst>
                                      </p:cBhvr>
                                      <p:tavLst>
                                        <p:tav tm="0">
                                          <p:val>
                                            <p:strVal val="#ppt_x"/>
                                          </p:val>
                                        </p:tav>
                                        <p:tav tm="100000">
                                          <p:val>
                                            <p:strVal val="#ppt_x"/>
                                          </p:val>
                                        </p:tav>
                                      </p:tavLst>
                                    </p:anim>
                                    <p:anim calcmode="lin" valueType="num">
                                      <p:cBhvr>
                                        <p:cTn id="34" dur="1000" fill="hold"/>
                                        <p:tgtEl>
                                          <p:spTgt spid="3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1000"/>
                                        <p:tgtEl>
                                          <p:spTgt spid="37"/>
                                        </p:tgtEl>
                                      </p:cBhvr>
                                    </p:animEffect>
                                    <p:anim calcmode="lin" valueType="num">
                                      <p:cBhvr>
                                        <p:cTn id="38" dur="1000" fill="hold"/>
                                        <p:tgtEl>
                                          <p:spTgt spid="37"/>
                                        </p:tgtEl>
                                        <p:attrNameLst>
                                          <p:attrName>ppt_x</p:attrName>
                                        </p:attrNameLst>
                                      </p:cBhvr>
                                      <p:tavLst>
                                        <p:tav tm="0">
                                          <p:val>
                                            <p:strVal val="#ppt_x"/>
                                          </p:val>
                                        </p:tav>
                                        <p:tav tm="100000">
                                          <p:val>
                                            <p:strVal val="#ppt_x"/>
                                          </p:val>
                                        </p:tav>
                                      </p:tavLst>
                                    </p:anim>
                                    <p:anim calcmode="lin" valueType="num">
                                      <p:cBhvr>
                                        <p:cTn id="39" dur="1000" fill="hold"/>
                                        <p:tgtEl>
                                          <p:spTgt spid="3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1000"/>
                                        <p:tgtEl>
                                          <p:spTgt spid="38"/>
                                        </p:tgtEl>
                                      </p:cBhvr>
                                    </p:animEffect>
                                    <p:anim calcmode="lin" valueType="num">
                                      <p:cBhvr>
                                        <p:cTn id="43" dur="1000" fill="hold"/>
                                        <p:tgtEl>
                                          <p:spTgt spid="38"/>
                                        </p:tgtEl>
                                        <p:attrNameLst>
                                          <p:attrName>ppt_x</p:attrName>
                                        </p:attrNameLst>
                                      </p:cBhvr>
                                      <p:tavLst>
                                        <p:tav tm="0">
                                          <p:val>
                                            <p:strVal val="#ppt_x"/>
                                          </p:val>
                                        </p:tav>
                                        <p:tav tm="100000">
                                          <p:val>
                                            <p:strVal val="#ppt_x"/>
                                          </p:val>
                                        </p:tav>
                                      </p:tavLst>
                                    </p:anim>
                                    <p:anim calcmode="lin" valueType="num">
                                      <p:cBhvr>
                                        <p:cTn id="44" dur="1000" fill="hold"/>
                                        <p:tgtEl>
                                          <p:spTgt spid="3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1000"/>
                                        <p:tgtEl>
                                          <p:spTgt spid="39"/>
                                        </p:tgtEl>
                                      </p:cBhvr>
                                    </p:animEffect>
                                    <p:anim calcmode="lin" valueType="num">
                                      <p:cBhvr>
                                        <p:cTn id="48" dur="1000" fill="hold"/>
                                        <p:tgtEl>
                                          <p:spTgt spid="39"/>
                                        </p:tgtEl>
                                        <p:attrNameLst>
                                          <p:attrName>ppt_x</p:attrName>
                                        </p:attrNameLst>
                                      </p:cBhvr>
                                      <p:tavLst>
                                        <p:tav tm="0">
                                          <p:val>
                                            <p:strVal val="#ppt_x"/>
                                          </p:val>
                                        </p:tav>
                                        <p:tav tm="100000">
                                          <p:val>
                                            <p:strVal val="#ppt_x"/>
                                          </p:val>
                                        </p:tav>
                                      </p:tavLst>
                                    </p:anim>
                                    <p:anim calcmode="lin" valueType="num">
                                      <p:cBhvr>
                                        <p:cTn id="49" dur="1000" fill="hold"/>
                                        <p:tgtEl>
                                          <p:spTgt spid="39"/>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fade">
                                      <p:cBhvr>
                                        <p:cTn id="52" dur="1000"/>
                                        <p:tgtEl>
                                          <p:spTgt spid="40"/>
                                        </p:tgtEl>
                                      </p:cBhvr>
                                    </p:animEffect>
                                    <p:anim calcmode="lin" valueType="num">
                                      <p:cBhvr>
                                        <p:cTn id="53" dur="1000" fill="hold"/>
                                        <p:tgtEl>
                                          <p:spTgt spid="40"/>
                                        </p:tgtEl>
                                        <p:attrNameLst>
                                          <p:attrName>ppt_x</p:attrName>
                                        </p:attrNameLst>
                                      </p:cBhvr>
                                      <p:tavLst>
                                        <p:tav tm="0">
                                          <p:val>
                                            <p:strVal val="#ppt_x"/>
                                          </p:val>
                                        </p:tav>
                                        <p:tav tm="100000">
                                          <p:val>
                                            <p:strVal val="#ppt_x"/>
                                          </p:val>
                                        </p:tav>
                                      </p:tavLst>
                                    </p:anim>
                                    <p:anim calcmode="lin" valueType="num">
                                      <p:cBhvr>
                                        <p:cTn id="54" dur="1000" fill="hold"/>
                                        <p:tgtEl>
                                          <p:spTgt spid="40"/>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fade">
                                      <p:cBhvr>
                                        <p:cTn id="57" dur="1000"/>
                                        <p:tgtEl>
                                          <p:spTgt spid="41"/>
                                        </p:tgtEl>
                                      </p:cBhvr>
                                    </p:animEffect>
                                    <p:anim calcmode="lin" valueType="num">
                                      <p:cBhvr>
                                        <p:cTn id="58" dur="1000" fill="hold"/>
                                        <p:tgtEl>
                                          <p:spTgt spid="41"/>
                                        </p:tgtEl>
                                        <p:attrNameLst>
                                          <p:attrName>ppt_x</p:attrName>
                                        </p:attrNameLst>
                                      </p:cBhvr>
                                      <p:tavLst>
                                        <p:tav tm="0">
                                          <p:val>
                                            <p:strVal val="#ppt_x"/>
                                          </p:val>
                                        </p:tav>
                                        <p:tav tm="100000">
                                          <p:val>
                                            <p:strVal val="#ppt_x"/>
                                          </p:val>
                                        </p:tav>
                                      </p:tavLst>
                                    </p:anim>
                                    <p:anim calcmode="lin" valueType="num">
                                      <p:cBhvr>
                                        <p:cTn id="59" dur="1000" fill="hold"/>
                                        <p:tgtEl>
                                          <p:spTgt spid="41"/>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fade">
                                      <p:cBhvr>
                                        <p:cTn id="62" dur="1000"/>
                                        <p:tgtEl>
                                          <p:spTgt spid="42"/>
                                        </p:tgtEl>
                                      </p:cBhvr>
                                    </p:animEffect>
                                    <p:anim calcmode="lin" valueType="num">
                                      <p:cBhvr>
                                        <p:cTn id="63" dur="1000" fill="hold"/>
                                        <p:tgtEl>
                                          <p:spTgt spid="42"/>
                                        </p:tgtEl>
                                        <p:attrNameLst>
                                          <p:attrName>ppt_x</p:attrName>
                                        </p:attrNameLst>
                                      </p:cBhvr>
                                      <p:tavLst>
                                        <p:tav tm="0">
                                          <p:val>
                                            <p:strVal val="#ppt_x"/>
                                          </p:val>
                                        </p:tav>
                                        <p:tav tm="100000">
                                          <p:val>
                                            <p:strVal val="#ppt_x"/>
                                          </p:val>
                                        </p:tav>
                                      </p:tavLst>
                                    </p:anim>
                                    <p:anim calcmode="lin" valueType="num">
                                      <p:cBhvr>
                                        <p:cTn id="64" dur="1000" fill="hold"/>
                                        <p:tgtEl>
                                          <p:spTgt spid="42"/>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fade">
                                      <p:cBhvr>
                                        <p:cTn id="67" dur="1000"/>
                                        <p:tgtEl>
                                          <p:spTgt spid="43"/>
                                        </p:tgtEl>
                                      </p:cBhvr>
                                    </p:animEffect>
                                    <p:anim calcmode="lin" valueType="num">
                                      <p:cBhvr>
                                        <p:cTn id="68" dur="1000" fill="hold"/>
                                        <p:tgtEl>
                                          <p:spTgt spid="43"/>
                                        </p:tgtEl>
                                        <p:attrNameLst>
                                          <p:attrName>ppt_x</p:attrName>
                                        </p:attrNameLst>
                                      </p:cBhvr>
                                      <p:tavLst>
                                        <p:tav tm="0">
                                          <p:val>
                                            <p:strVal val="#ppt_x"/>
                                          </p:val>
                                        </p:tav>
                                        <p:tav tm="100000">
                                          <p:val>
                                            <p:strVal val="#ppt_x"/>
                                          </p:val>
                                        </p:tav>
                                      </p:tavLst>
                                    </p:anim>
                                    <p:anim calcmode="lin" valueType="num">
                                      <p:cBhvr>
                                        <p:cTn id="69" dur="1000" fill="hold"/>
                                        <p:tgtEl>
                                          <p:spTgt spid="43"/>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8449"/>
                                        </p:tgtEl>
                                        <p:attrNameLst>
                                          <p:attrName>style.visibility</p:attrName>
                                        </p:attrNameLst>
                                      </p:cBhvr>
                                      <p:to>
                                        <p:strVal val="visible"/>
                                      </p:to>
                                    </p:set>
                                    <p:animEffect transition="in" filter="fade">
                                      <p:cBhvr>
                                        <p:cTn id="72" dur="1000"/>
                                        <p:tgtEl>
                                          <p:spTgt spid="18449"/>
                                        </p:tgtEl>
                                      </p:cBhvr>
                                    </p:animEffect>
                                    <p:anim calcmode="lin" valueType="num">
                                      <p:cBhvr>
                                        <p:cTn id="73" dur="1000" fill="hold"/>
                                        <p:tgtEl>
                                          <p:spTgt spid="18449"/>
                                        </p:tgtEl>
                                        <p:attrNameLst>
                                          <p:attrName>ppt_x</p:attrName>
                                        </p:attrNameLst>
                                      </p:cBhvr>
                                      <p:tavLst>
                                        <p:tav tm="0">
                                          <p:val>
                                            <p:strVal val="#ppt_x"/>
                                          </p:val>
                                        </p:tav>
                                        <p:tav tm="100000">
                                          <p:val>
                                            <p:strVal val="#ppt_x"/>
                                          </p:val>
                                        </p:tav>
                                      </p:tavLst>
                                    </p:anim>
                                    <p:anim calcmode="lin" valueType="num">
                                      <p:cBhvr>
                                        <p:cTn id="74" dur="1000" fill="hold"/>
                                        <p:tgtEl>
                                          <p:spTgt spid="18449"/>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fade">
                                      <p:cBhvr>
                                        <p:cTn id="77" dur="1000"/>
                                        <p:tgtEl>
                                          <p:spTgt spid="45"/>
                                        </p:tgtEl>
                                      </p:cBhvr>
                                    </p:animEffect>
                                    <p:anim calcmode="lin" valueType="num">
                                      <p:cBhvr>
                                        <p:cTn id="78" dur="1000" fill="hold"/>
                                        <p:tgtEl>
                                          <p:spTgt spid="45"/>
                                        </p:tgtEl>
                                        <p:attrNameLst>
                                          <p:attrName>ppt_x</p:attrName>
                                        </p:attrNameLst>
                                      </p:cBhvr>
                                      <p:tavLst>
                                        <p:tav tm="0">
                                          <p:val>
                                            <p:strVal val="#ppt_x"/>
                                          </p:val>
                                        </p:tav>
                                        <p:tav tm="100000">
                                          <p:val>
                                            <p:strVal val="#ppt_x"/>
                                          </p:val>
                                        </p:tav>
                                      </p:tavLst>
                                    </p:anim>
                                    <p:anim calcmode="lin" valueType="num">
                                      <p:cBhvr>
                                        <p:cTn id="79" dur="1000" fill="hold"/>
                                        <p:tgtEl>
                                          <p:spTgt spid="45"/>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46"/>
                                        </p:tgtEl>
                                        <p:attrNameLst>
                                          <p:attrName>style.visibility</p:attrName>
                                        </p:attrNameLst>
                                      </p:cBhvr>
                                      <p:to>
                                        <p:strVal val="visible"/>
                                      </p:to>
                                    </p:set>
                                    <p:animEffect transition="in" filter="fade">
                                      <p:cBhvr>
                                        <p:cTn id="82" dur="1000"/>
                                        <p:tgtEl>
                                          <p:spTgt spid="46"/>
                                        </p:tgtEl>
                                      </p:cBhvr>
                                    </p:animEffect>
                                    <p:anim calcmode="lin" valueType="num">
                                      <p:cBhvr>
                                        <p:cTn id="83" dur="1000" fill="hold"/>
                                        <p:tgtEl>
                                          <p:spTgt spid="46"/>
                                        </p:tgtEl>
                                        <p:attrNameLst>
                                          <p:attrName>ppt_x</p:attrName>
                                        </p:attrNameLst>
                                      </p:cBhvr>
                                      <p:tavLst>
                                        <p:tav tm="0">
                                          <p:val>
                                            <p:strVal val="#ppt_x"/>
                                          </p:val>
                                        </p:tav>
                                        <p:tav tm="100000">
                                          <p:val>
                                            <p:strVal val="#ppt_x"/>
                                          </p:val>
                                        </p:tav>
                                      </p:tavLst>
                                    </p:anim>
                                    <p:anim calcmode="lin" valueType="num">
                                      <p:cBhvr>
                                        <p:cTn id="84" dur="1000" fill="hold"/>
                                        <p:tgtEl>
                                          <p:spTgt spid="46"/>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48"/>
                                        </p:tgtEl>
                                        <p:attrNameLst>
                                          <p:attrName>style.visibility</p:attrName>
                                        </p:attrNameLst>
                                      </p:cBhvr>
                                      <p:to>
                                        <p:strVal val="visible"/>
                                      </p:to>
                                    </p:set>
                                    <p:animEffect transition="in" filter="fade">
                                      <p:cBhvr>
                                        <p:cTn id="87" dur="1000"/>
                                        <p:tgtEl>
                                          <p:spTgt spid="48"/>
                                        </p:tgtEl>
                                      </p:cBhvr>
                                    </p:animEffect>
                                    <p:anim calcmode="lin" valueType="num">
                                      <p:cBhvr>
                                        <p:cTn id="88" dur="1000" fill="hold"/>
                                        <p:tgtEl>
                                          <p:spTgt spid="48"/>
                                        </p:tgtEl>
                                        <p:attrNameLst>
                                          <p:attrName>ppt_x</p:attrName>
                                        </p:attrNameLst>
                                      </p:cBhvr>
                                      <p:tavLst>
                                        <p:tav tm="0">
                                          <p:val>
                                            <p:strVal val="#ppt_x"/>
                                          </p:val>
                                        </p:tav>
                                        <p:tav tm="100000">
                                          <p:val>
                                            <p:strVal val="#ppt_x"/>
                                          </p:val>
                                        </p:tav>
                                      </p:tavLst>
                                    </p:anim>
                                    <p:anim calcmode="lin" valueType="num">
                                      <p:cBhvr>
                                        <p:cTn id="89" dur="1000" fill="hold"/>
                                        <p:tgtEl>
                                          <p:spTgt spid="48"/>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49"/>
                                        </p:tgtEl>
                                        <p:attrNameLst>
                                          <p:attrName>style.visibility</p:attrName>
                                        </p:attrNameLst>
                                      </p:cBhvr>
                                      <p:to>
                                        <p:strVal val="visible"/>
                                      </p:to>
                                    </p:set>
                                    <p:animEffect transition="in" filter="fade">
                                      <p:cBhvr>
                                        <p:cTn id="92" dur="1000"/>
                                        <p:tgtEl>
                                          <p:spTgt spid="49"/>
                                        </p:tgtEl>
                                      </p:cBhvr>
                                    </p:animEffect>
                                    <p:anim calcmode="lin" valueType="num">
                                      <p:cBhvr>
                                        <p:cTn id="93" dur="1000" fill="hold"/>
                                        <p:tgtEl>
                                          <p:spTgt spid="49"/>
                                        </p:tgtEl>
                                        <p:attrNameLst>
                                          <p:attrName>ppt_x</p:attrName>
                                        </p:attrNameLst>
                                      </p:cBhvr>
                                      <p:tavLst>
                                        <p:tav tm="0">
                                          <p:val>
                                            <p:strVal val="#ppt_x"/>
                                          </p:val>
                                        </p:tav>
                                        <p:tav tm="100000">
                                          <p:val>
                                            <p:strVal val="#ppt_x"/>
                                          </p:val>
                                        </p:tav>
                                      </p:tavLst>
                                    </p:anim>
                                    <p:anim calcmode="lin" valueType="num">
                                      <p:cBhvr>
                                        <p:cTn id="94" dur="1000" fill="hold"/>
                                        <p:tgtEl>
                                          <p:spTgt spid="49"/>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50"/>
                                        </p:tgtEl>
                                        <p:attrNameLst>
                                          <p:attrName>style.visibility</p:attrName>
                                        </p:attrNameLst>
                                      </p:cBhvr>
                                      <p:to>
                                        <p:strVal val="visible"/>
                                      </p:to>
                                    </p:set>
                                    <p:animEffect transition="in" filter="fade">
                                      <p:cBhvr>
                                        <p:cTn id="97" dur="1000"/>
                                        <p:tgtEl>
                                          <p:spTgt spid="50"/>
                                        </p:tgtEl>
                                      </p:cBhvr>
                                    </p:animEffect>
                                    <p:anim calcmode="lin" valueType="num">
                                      <p:cBhvr>
                                        <p:cTn id="98" dur="1000" fill="hold"/>
                                        <p:tgtEl>
                                          <p:spTgt spid="50"/>
                                        </p:tgtEl>
                                        <p:attrNameLst>
                                          <p:attrName>ppt_x</p:attrName>
                                        </p:attrNameLst>
                                      </p:cBhvr>
                                      <p:tavLst>
                                        <p:tav tm="0">
                                          <p:val>
                                            <p:strVal val="#ppt_x"/>
                                          </p:val>
                                        </p:tav>
                                        <p:tav tm="100000">
                                          <p:val>
                                            <p:strVal val="#ppt_x"/>
                                          </p:val>
                                        </p:tav>
                                      </p:tavLst>
                                    </p:anim>
                                    <p:anim calcmode="lin" valueType="num">
                                      <p:cBhvr>
                                        <p:cTn id="99" dur="1000" fill="hold"/>
                                        <p:tgtEl>
                                          <p:spTgt spid="50"/>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51"/>
                                        </p:tgtEl>
                                        <p:attrNameLst>
                                          <p:attrName>style.visibility</p:attrName>
                                        </p:attrNameLst>
                                      </p:cBhvr>
                                      <p:to>
                                        <p:strVal val="visible"/>
                                      </p:to>
                                    </p:set>
                                    <p:animEffect transition="in" filter="fade">
                                      <p:cBhvr>
                                        <p:cTn id="102" dur="1000"/>
                                        <p:tgtEl>
                                          <p:spTgt spid="51"/>
                                        </p:tgtEl>
                                      </p:cBhvr>
                                    </p:animEffect>
                                    <p:anim calcmode="lin" valueType="num">
                                      <p:cBhvr>
                                        <p:cTn id="103" dur="1000" fill="hold"/>
                                        <p:tgtEl>
                                          <p:spTgt spid="51"/>
                                        </p:tgtEl>
                                        <p:attrNameLst>
                                          <p:attrName>ppt_x</p:attrName>
                                        </p:attrNameLst>
                                      </p:cBhvr>
                                      <p:tavLst>
                                        <p:tav tm="0">
                                          <p:val>
                                            <p:strVal val="#ppt_x"/>
                                          </p:val>
                                        </p:tav>
                                        <p:tav tm="100000">
                                          <p:val>
                                            <p:strVal val="#ppt_x"/>
                                          </p:val>
                                        </p:tav>
                                      </p:tavLst>
                                    </p:anim>
                                    <p:anim calcmode="lin" valueType="num">
                                      <p:cBhvr>
                                        <p:cTn id="104"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6" grpId="0" animBg="1"/>
      <p:bldP spid="37" grpId="0" animBg="1"/>
      <p:bldP spid="38" grpId="0" animBg="1"/>
      <p:bldP spid="39" grpId="0" animBg="1"/>
      <p:bldP spid="18449" grpId="0"/>
      <p:bldP spid="45" grpId="0" animBg="1"/>
      <p:bldP spid="48" grpId="0"/>
      <p:bldP spid="49" grpId="0"/>
      <p:bldP spid="50" grpId="0"/>
      <p:bldP spid="5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Oval 29"/>
          <p:cNvSpPr>
            <a:spLocks noChangeAspect="1"/>
          </p:cNvSpPr>
          <p:nvPr/>
        </p:nvSpPr>
        <p:spPr>
          <a:xfrm>
            <a:off x="1960563" y="1333716"/>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TextBox 16"/>
          <p:cNvSpPr txBox="1">
            <a:spLocks noChangeArrowheads="1"/>
          </p:cNvSpPr>
          <p:nvPr/>
        </p:nvSpPr>
        <p:spPr bwMode="auto">
          <a:xfrm>
            <a:off x="2773363" y="136409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角色</a:t>
            </a:r>
            <a:endParaRPr lang="zh-CN" altLang="en-US" sz="2400" dirty="0">
              <a:latin typeface="Microsoft YaHei" charset="-122"/>
              <a:ea typeface="Microsoft YaHei" charset="-122"/>
              <a:cs typeface="Microsoft YaHei" charset="-122"/>
            </a:endParaRPr>
          </a:p>
        </p:txBody>
      </p:sp>
      <p:sp>
        <p:nvSpPr>
          <p:cNvPr id="53" name="矩形 52"/>
          <p:cNvSpPr/>
          <p:nvPr/>
        </p:nvSpPr>
        <p:spPr>
          <a:xfrm>
            <a:off x="2513013" y="2381331"/>
            <a:ext cx="4935834" cy="507831"/>
          </a:xfrm>
          <a:prstGeom prst="rect">
            <a:avLst/>
          </a:prstGeom>
        </p:spPr>
        <p:txBody>
          <a:bodyPr wrap="square">
            <a:spAutoFit/>
          </a:bodyPr>
          <a:lstStyle/>
          <a:p>
            <a:pPr algn="just">
              <a:lnSpc>
                <a:spcPct val="150000"/>
              </a:lnSpc>
            </a:pPr>
            <a:r>
              <a:rPr lang="zh-CN" altLang="en-US" dirty="0" smtClean="0">
                <a:solidFill>
                  <a:srgbClr val="000000"/>
                </a:solidFill>
                <a:latin typeface="Microsoft YaHei" charset="-122"/>
                <a:ea typeface="Microsoft YaHei" charset="-122"/>
                <a:cs typeface="Microsoft YaHei" charset="-122"/>
              </a:rPr>
              <a:t>系统角色可以是人或其他的系统或者其子系统。</a:t>
            </a:r>
            <a:endParaRPr lang="zh-CN" altLang="en-US" dirty="0">
              <a:solidFill>
                <a:srgbClr val="000000"/>
              </a:solidFill>
              <a:latin typeface="Microsoft YaHei" charset="-122"/>
              <a:ea typeface="Microsoft YaHei" charset="-122"/>
              <a:cs typeface="Microsoft YaHei" charset="-122"/>
            </a:endParaRPr>
          </a:p>
        </p:txBody>
      </p:sp>
      <p:sp>
        <p:nvSpPr>
          <p:cNvPr id="5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顺序图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290420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Oval 29"/>
          <p:cNvSpPr>
            <a:spLocks noChangeAspect="1"/>
          </p:cNvSpPr>
          <p:nvPr/>
        </p:nvSpPr>
        <p:spPr>
          <a:xfrm>
            <a:off x="1960563" y="1333716"/>
            <a:ext cx="552450" cy="550863"/>
          </a:xfrm>
          <a:prstGeom prst="ellipse">
            <a:avLst/>
          </a:prstGeom>
          <a:solidFill>
            <a:srgbClr val="F140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2</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TextBox 16"/>
          <p:cNvSpPr txBox="1">
            <a:spLocks noChangeArrowheads="1"/>
          </p:cNvSpPr>
          <p:nvPr/>
        </p:nvSpPr>
        <p:spPr bwMode="auto">
          <a:xfrm>
            <a:off x="2773363" y="136409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对象</a:t>
            </a:r>
            <a:endParaRPr lang="zh-CN" altLang="en-US" sz="2400" dirty="0">
              <a:latin typeface="Microsoft YaHei" charset="-122"/>
              <a:ea typeface="Microsoft YaHei" charset="-122"/>
              <a:cs typeface="Microsoft YaHei" charset="-122"/>
            </a:endParaRPr>
          </a:p>
        </p:txBody>
      </p:sp>
      <p:sp>
        <p:nvSpPr>
          <p:cNvPr id="53" name="矩形 52"/>
          <p:cNvSpPr/>
          <p:nvPr/>
        </p:nvSpPr>
        <p:spPr>
          <a:xfrm>
            <a:off x="2513013" y="2117859"/>
            <a:ext cx="7901848" cy="2585323"/>
          </a:xfrm>
          <a:prstGeom prst="rect">
            <a:avLst/>
          </a:prstGeom>
        </p:spPr>
        <p:txBody>
          <a:bodyPr wrap="square">
            <a:spAutoFit/>
          </a:bodyPr>
          <a:lstStyle/>
          <a:p>
            <a:pPr algn="just">
              <a:lnSpc>
                <a:spcPct val="150000"/>
              </a:lnSpc>
            </a:pPr>
            <a:r>
              <a:rPr lang="zh-CN" altLang="en-US" dirty="0" smtClean="0">
                <a:solidFill>
                  <a:srgbClr val="000000"/>
                </a:solidFill>
                <a:latin typeface="Microsoft YaHei" charset="-122"/>
                <a:ea typeface="Microsoft YaHei" charset="-122"/>
                <a:cs typeface="Microsoft YaHei" charset="-122"/>
              </a:rPr>
              <a:t>顺序图中的对象在概念上和它在类图中的定义是一致的，它们之间可以进行交互，交互的顺序按时间的顺序。在顺序图中，对象用矩形框表示，对象名带有下划线。对象包括三种命名方式。</a:t>
            </a:r>
            <a:endParaRPr lang="en-US" altLang="zh-CN" dirty="0" smtClean="0">
              <a:solidFill>
                <a:srgbClr val="000000"/>
              </a:solidFill>
              <a:latin typeface="Microsoft YaHei" charset="-122"/>
              <a:ea typeface="Microsoft YaHei" charset="-122"/>
              <a:cs typeface="Microsoft YaHei" charset="-122"/>
            </a:endParaRPr>
          </a:p>
          <a:p>
            <a:pPr algn="just">
              <a:lnSpc>
                <a:spcPct val="150000"/>
              </a:lnSpc>
            </a:pPr>
            <a:r>
              <a:rPr lang="en-US" altLang="zh-CN" dirty="0" smtClean="0">
                <a:solidFill>
                  <a:srgbClr val="000000"/>
                </a:solidFill>
                <a:latin typeface="Microsoft YaHei" charset="-122"/>
                <a:ea typeface="Microsoft YaHei" charset="-122"/>
                <a:cs typeface="Microsoft YaHei" charset="-122"/>
              </a:rPr>
              <a:t>1.</a:t>
            </a:r>
            <a:r>
              <a:rPr lang="zh-CN" altLang="en-US" dirty="0" smtClean="0">
                <a:solidFill>
                  <a:srgbClr val="000000"/>
                </a:solidFill>
                <a:latin typeface="Microsoft YaHei" charset="-122"/>
                <a:ea typeface="Microsoft YaHei" charset="-122"/>
                <a:cs typeface="Microsoft YaHei" charset="-122"/>
              </a:rPr>
              <a:t>包括对象名和它所属的类名，中间用冒号隔开；</a:t>
            </a:r>
            <a:endParaRPr lang="en-US" altLang="zh-CN" dirty="0" smtClean="0">
              <a:solidFill>
                <a:srgbClr val="000000"/>
              </a:solidFill>
              <a:latin typeface="Microsoft YaHei" charset="-122"/>
              <a:ea typeface="Microsoft YaHei" charset="-122"/>
              <a:cs typeface="Microsoft YaHei" charset="-122"/>
            </a:endParaRPr>
          </a:p>
          <a:p>
            <a:pPr algn="just">
              <a:lnSpc>
                <a:spcPct val="150000"/>
              </a:lnSpc>
            </a:pPr>
            <a:r>
              <a:rPr lang="en-US" altLang="zh-CN" dirty="0" smtClean="0">
                <a:solidFill>
                  <a:srgbClr val="000000"/>
                </a:solidFill>
                <a:latin typeface="Microsoft YaHei" charset="-122"/>
                <a:ea typeface="Microsoft YaHei" charset="-122"/>
                <a:cs typeface="Microsoft YaHei" charset="-122"/>
              </a:rPr>
              <a:t>2.</a:t>
            </a:r>
            <a:r>
              <a:rPr lang="zh-CN" altLang="en-US" dirty="0" smtClean="0">
                <a:solidFill>
                  <a:srgbClr val="000000"/>
                </a:solidFill>
                <a:latin typeface="Microsoft YaHei" charset="-122"/>
                <a:ea typeface="Microsoft YaHei" charset="-122"/>
                <a:cs typeface="Microsoft YaHei" charset="-122"/>
              </a:rPr>
              <a:t>只显示对象名，不显示类名；</a:t>
            </a:r>
            <a:endParaRPr lang="en-US" altLang="zh-CN" dirty="0" smtClean="0">
              <a:solidFill>
                <a:srgbClr val="000000"/>
              </a:solidFill>
              <a:latin typeface="Microsoft YaHei" charset="-122"/>
              <a:ea typeface="Microsoft YaHei" charset="-122"/>
              <a:cs typeface="Microsoft YaHei" charset="-122"/>
            </a:endParaRPr>
          </a:p>
          <a:p>
            <a:pPr algn="just">
              <a:lnSpc>
                <a:spcPct val="150000"/>
              </a:lnSpc>
            </a:pPr>
            <a:r>
              <a:rPr lang="en-US" altLang="zh-CN" dirty="0" smtClean="0">
                <a:solidFill>
                  <a:srgbClr val="000000"/>
                </a:solidFill>
                <a:latin typeface="Microsoft YaHei" charset="-122"/>
                <a:ea typeface="Microsoft YaHei" charset="-122"/>
                <a:cs typeface="Microsoft YaHei" charset="-122"/>
              </a:rPr>
              <a:t>3.</a:t>
            </a:r>
            <a:r>
              <a:rPr lang="zh-CN" altLang="en-US" dirty="0" smtClean="0">
                <a:solidFill>
                  <a:srgbClr val="000000"/>
                </a:solidFill>
                <a:latin typeface="Microsoft YaHei" charset="-122"/>
                <a:ea typeface="Microsoft YaHei" charset="-122"/>
                <a:cs typeface="Microsoft YaHei" charset="-122"/>
              </a:rPr>
              <a:t>只显示类名不显示对象名，即表示它是一个匿名对象。</a:t>
            </a:r>
            <a:endParaRPr lang="zh-CN" altLang="en-US" dirty="0">
              <a:solidFill>
                <a:srgbClr val="000000"/>
              </a:solidFill>
              <a:latin typeface="Microsoft YaHei" charset="-122"/>
              <a:ea typeface="Microsoft YaHei" charset="-122"/>
              <a:cs typeface="Microsoft YaHei" charset="-122"/>
            </a:endParaRPr>
          </a:p>
        </p:txBody>
      </p:sp>
      <p:sp>
        <p:nvSpPr>
          <p:cNvPr id="1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顺序图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1393685" y="4995278"/>
            <a:ext cx="2759355" cy="923330"/>
          </a:xfrm>
          <a:prstGeom prst="rect">
            <a:avLst/>
          </a:prstGeom>
          <a:noFill/>
          <a:ln>
            <a:solidFill>
              <a:schemeClr val="tx1"/>
            </a:solidFill>
          </a:ln>
        </p:spPr>
        <p:txBody>
          <a:bodyPr wrap="square" rtlCol="0">
            <a:spAutoFit/>
          </a:bodyPr>
          <a:lstStyle/>
          <a:p>
            <a:pPr algn="ctr"/>
            <a:endParaRPr kumimoji="1" lang="en-US" altLang="zh-CN" u="sng" smtClean="0"/>
          </a:p>
          <a:p>
            <a:pPr algn="ctr"/>
            <a:r>
              <a:rPr kumimoji="1" lang="en-US" altLang="zh-CN" u="sng" dirty="0" smtClean="0"/>
              <a:t>ObejectName1:ClassName</a:t>
            </a:r>
          </a:p>
          <a:p>
            <a:pPr algn="ctr"/>
            <a:endParaRPr kumimoji="1" lang="en-US" altLang="zh-CN" u="sng" dirty="0" smtClean="0"/>
          </a:p>
        </p:txBody>
      </p:sp>
      <p:sp>
        <p:nvSpPr>
          <p:cNvPr id="11" name="文本框 10"/>
          <p:cNvSpPr txBox="1"/>
          <p:nvPr/>
        </p:nvSpPr>
        <p:spPr>
          <a:xfrm>
            <a:off x="4692697" y="4995278"/>
            <a:ext cx="2759355" cy="923330"/>
          </a:xfrm>
          <a:prstGeom prst="rect">
            <a:avLst/>
          </a:prstGeom>
          <a:noFill/>
          <a:ln>
            <a:solidFill>
              <a:schemeClr val="tx1"/>
            </a:solidFill>
          </a:ln>
        </p:spPr>
        <p:txBody>
          <a:bodyPr wrap="square" rtlCol="0">
            <a:spAutoFit/>
          </a:bodyPr>
          <a:lstStyle/>
          <a:p>
            <a:pPr algn="ctr"/>
            <a:endParaRPr kumimoji="1" lang="en-US" altLang="zh-CN" u="sng" dirty="0" smtClean="0"/>
          </a:p>
          <a:p>
            <a:pPr algn="ctr"/>
            <a:r>
              <a:rPr kumimoji="1" lang="en-US" altLang="zh-CN" u="sng" dirty="0" smtClean="0"/>
              <a:t>ObejectName2</a:t>
            </a:r>
            <a:endParaRPr kumimoji="1" lang="en-US" altLang="zh-CN" u="sng" dirty="0"/>
          </a:p>
          <a:p>
            <a:pPr algn="ctr"/>
            <a:endParaRPr kumimoji="1" lang="en-US" altLang="zh-CN" u="sng" dirty="0" smtClean="0"/>
          </a:p>
        </p:txBody>
      </p:sp>
      <p:sp>
        <p:nvSpPr>
          <p:cNvPr id="12" name="文本框 11"/>
          <p:cNvSpPr txBox="1"/>
          <p:nvPr/>
        </p:nvSpPr>
        <p:spPr>
          <a:xfrm>
            <a:off x="7991709" y="4995278"/>
            <a:ext cx="2759355" cy="923330"/>
          </a:xfrm>
          <a:prstGeom prst="rect">
            <a:avLst/>
          </a:prstGeom>
          <a:noFill/>
          <a:ln>
            <a:solidFill>
              <a:schemeClr val="tx1"/>
            </a:solidFill>
          </a:ln>
        </p:spPr>
        <p:txBody>
          <a:bodyPr wrap="square" rtlCol="0">
            <a:spAutoFit/>
          </a:bodyPr>
          <a:lstStyle/>
          <a:p>
            <a:pPr algn="ctr"/>
            <a:endParaRPr kumimoji="1" lang="en-US" altLang="zh-CN" u="sng" dirty="0" smtClean="0"/>
          </a:p>
          <a:p>
            <a:pPr algn="ctr"/>
            <a:r>
              <a:rPr kumimoji="1" lang="en-US" altLang="zh-CN" u="sng" dirty="0" smtClean="0"/>
              <a:t>:</a:t>
            </a:r>
            <a:r>
              <a:rPr kumimoji="1" lang="en-US" altLang="zh-CN" u="sng" dirty="0" err="1" smtClean="0"/>
              <a:t>ClassName</a:t>
            </a:r>
            <a:endParaRPr kumimoji="1" lang="en-US" altLang="zh-CN" u="sng" dirty="0"/>
          </a:p>
          <a:p>
            <a:pPr algn="ctr"/>
            <a:endParaRPr kumimoji="1" lang="en-US" altLang="zh-CN" u="sng" dirty="0" smtClean="0"/>
          </a:p>
        </p:txBody>
      </p:sp>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6613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Oval 29"/>
          <p:cNvSpPr>
            <a:spLocks noChangeAspect="1"/>
          </p:cNvSpPr>
          <p:nvPr/>
        </p:nvSpPr>
        <p:spPr>
          <a:xfrm>
            <a:off x="1960563" y="1333716"/>
            <a:ext cx="552450" cy="550863"/>
          </a:xfrm>
          <a:prstGeom prst="ellipse">
            <a:avLst/>
          </a:prstGeom>
          <a:solidFill>
            <a:srgbClr val="F140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2</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TextBox 16"/>
          <p:cNvSpPr txBox="1">
            <a:spLocks noChangeArrowheads="1"/>
          </p:cNvSpPr>
          <p:nvPr/>
        </p:nvSpPr>
        <p:spPr bwMode="auto">
          <a:xfrm>
            <a:off x="2773363" y="136409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对象</a:t>
            </a:r>
            <a:endParaRPr lang="zh-CN" altLang="en-US" sz="2400" dirty="0">
              <a:latin typeface="Microsoft YaHei" charset="-122"/>
              <a:ea typeface="Microsoft YaHei" charset="-122"/>
              <a:cs typeface="Microsoft YaHei" charset="-122"/>
            </a:endParaRPr>
          </a:p>
        </p:txBody>
      </p:sp>
      <p:sp>
        <p:nvSpPr>
          <p:cNvPr id="53" name="矩形 52"/>
          <p:cNvSpPr/>
          <p:nvPr/>
        </p:nvSpPr>
        <p:spPr>
          <a:xfrm>
            <a:off x="2513013" y="2117859"/>
            <a:ext cx="7901848" cy="2585323"/>
          </a:xfrm>
          <a:prstGeom prst="rect">
            <a:avLst/>
          </a:prstGeom>
        </p:spPr>
        <p:txBody>
          <a:bodyPr wrap="square">
            <a:spAutoFit/>
          </a:bodyPr>
          <a:lstStyle/>
          <a:p>
            <a:pPr algn="just">
              <a:lnSpc>
                <a:spcPct val="150000"/>
              </a:lnSpc>
            </a:pPr>
            <a:r>
              <a:rPr lang="zh-CN" altLang="en-US" dirty="0" smtClean="0">
                <a:solidFill>
                  <a:srgbClr val="000000"/>
                </a:solidFill>
                <a:latin typeface="Microsoft YaHei" charset="-122"/>
                <a:ea typeface="Microsoft YaHei" charset="-122"/>
                <a:cs typeface="Microsoft YaHei" charset="-122"/>
              </a:rPr>
              <a:t>顺序图中的对象在概念上和它在类图中的定义是一致的，它们之间可以进行交互，交互的顺序按时间的顺序。在顺序图中，对象用矩形框表示，对象名带有下划线。对象包括三种命名方式。</a:t>
            </a:r>
            <a:endParaRPr lang="en-US" altLang="zh-CN" dirty="0" smtClean="0">
              <a:solidFill>
                <a:srgbClr val="000000"/>
              </a:solidFill>
              <a:latin typeface="Microsoft YaHei" charset="-122"/>
              <a:ea typeface="Microsoft YaHei" charset="-122"/>
              <a:cs typeface="Microsoft YaHei" charset="-122"/>
            </a:endParaRPr>
          </a:p>
          <a:p>
            <a:pPr algn="just">
              <a:lnSpc>
                <a:spcPct val="150000"/>
              </a:lnSpc>
            </a:pPr>
            <a:r>
              <a:rPr lang="en-US" altLang="zh-CN" dirty="0" smtClean="0">
                <a:solidFill>
                  <a:srgbClr val="000000"/>
                </a:solidFill>
                <a:latin typeface="Microsoft YaHei" charset="-122"/>
                <a:ea typeface="Microsoft YaHei" charset="-122"/>
                <a:cs typeface="Microsoft YaHei" charset="-122"/>
              </a:rPr>
              <a:t>1.</a:t>
            </a:r>
            <a:r>
              <a:rPr lang="zh-CN" altLang="en-US" dirty="0" smtClean="0">
                <a:solidFill>
                  <a:srgbClr val="000000"/>
                </a:solidFill>
                <a:latin typeface="Microsoft YaHei" charset="-122"/>
                <a:ea typeface="Microsoft YaHei" charset="-122"/>
                <a:cs typeface="Microsoft YaHei" charset="-122"/>
              </a:rPr>
              <a:t>包括对象名和它所属的类名，中间用冒号隔开；</a:t>
            </a:r>
            <a:endParaRPr lang="en-US" altLang="zh-CN" dirty="0" smtClean="0">
              <a:solidFill>
                <a:srgbClr val="000000"/>
              </a:solidFill>
              <a:latin typeface="Microsoft YaHei" charset="-122"/>
              <a:ea typeface="Microsoft YaHei" charset="-122"/>
              <a:cs typeface="Microsoft YaHei" charset="-122"/>
            </a:endParaRPr>
          </a:p>
          <a:p>
            <a:pPr algn="just">
              <a:lnSpc>
                <a:spcPct val="150000"/>
              </a:lnSpc>
            </a:pPr>
            <a:r>
              <a:rPr lang="en-US" altLang="zh-CN" dirty="0" smtClean="0">
                <a:solidFill>
                  <a:srgbClr val="000000"/>
                </a:solidFill>
                <a:latin typeface="Microsoft YaHei" charset="-122"/>
                <a:ea typeface="Microsoft YaHei" charset="-122"/>
                <a:cs typeface="Microsoft YaHei" charset="-122"/>
              </a:rPr>
              <a:t>2.</a:t>
            </a:r>
            <a:r>
              <a:rPr lang="zh-CN" altLang="en-US" dirty="0" smtClean="0">
                <a:solidFill>
                  <a:srgbClr val="000000"/>
                </a:solidFill>
                <a:latin typeface="Microsoft YaHei" charset="-122"/>
                <a:ea typeface="Microsoft YaHei" charset="-122"/>
                <a:cs typeface="Microsoft YaHei" charset="-122"/>
              </a:rPr>
              <a:t>只显示对象名，不显示类名；</a:t>
            </a:r>
            <a:endParaRPr lang="en-US" altLang="zh-CN" dirty="0" smtClean="0">
              <a:solidFill>
                <a:srgbClr val="000000"/>
              </a:solidFill>
              <a:latin typeface="Microsoft YaHei" charset="-122"/>
              <a:ea typeface="Microsoft YaHei" charset="-122"/>
              <a:cs typeface="Microsoft YaHei" charset="-122"/>
            </a:endParaRPr>
          </a:p>
          <a:p>
            <a:pPr algn="just">
              <a:lnSpc>
                <a:spcPct val="150000"/>
              </a:lnSpc>
            </a:pPr>
            <a:r>
              <a:rPr lang="en-US" altLang="zh-CN" dirty="0" smtClean="0">
                <a:solidFill>
                  <a:srgbClr val="000000"/>
                </a:solidFill>
                <a:latin typeface="Microsoft YaHei" charset="-122"/>
                <a:ea typeface="Microsoft YaHei" charset="-122"/>
                <a:cs typeface="Microsoft YaHei" charset="-122"/>
              </a:rPr>
              <a:t>3.</a:t>
            </a:r>
            <a:r>
              <a:rPr lang="zh-CN" altLang="en-US" dirty="0" smtClean="0">
                <a:solidFill>
                  <a:srgbClr val="000000"/>
                </a:solidFill>
                <a:latin typeface="Microsoft YaHei" charset="-122"/>
                <a:ea typeface="Microsoft YaHei" charset="-122"/>
                <a:cs typeface="Microsoft YaHei" charset="-122"/>
              </a:rPr>
              <a:t>只显示类名不显示对象名，即表示它是一个匿名对象。</a:t>
            </a:r>
            <a:endParaRPr lang="zh-CN" altLang="en-US" dirty="0">
              <a:solidFill>
                <a:srgbClr val="000000"/>
              </a:solidFill>
              <a:latin typeface="Microsoft YaHei" charset="-122"/>
              <a:ea typeface="Microsoft YaHei" charset="-122"/>
              <a:cs typeface="Microsoft YaHei" charset="-122"/>
            </a:endParaRPr>
          </a:p>
        </p:txBody>
      </p:sp>
      <p:sp>
        <p:nvSpPr>
          <p:cNvPr id="1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顺序图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1393685" y="4995278"/>
            <a:ext cx="2759355" cy="923330"/>
          </a:xfrm>
          <a:prstGeom prst="rect">
            <a:avLst/>
          </a:prstGeom>
          <a:noFill/>
          <a:ln>
            <a:solidFill>
              <a:schemeClr val="tx1"/>
            </a:solidFill>
          </a:ln>
        </p:spPr>
        <p:txBody>
          <a:bodyPr wrap="square" rtlCol="0">
            <a:spAutoFit/>
          </a:bodyPr>
          <a:lstStyle/>
          <a:p>
            <a:pPr algn="ctr"/>
            <a:endParaRPr kumimoji="1" lang="en-US" altLang="zh-CN" u="sng" smtClean="0"/>
          </a:p>
          <a:p>
            <a:pPr algn="ctr"/>
            <a:r>
              <a:rPr kumimoji="1" lang="en-US" altLang="zh-CN" u="sng" dirty="0" smtClean="0"/>
              <a:t>ObejectName1:ClassName</a:t>
            </a:r>
          </a:p>
          <a:p>
            <a:pPr algn="ctr"/>
            <a:endParaRPr kumimoji="1" lang="en-US" altLang="zh-CN" u="sng" dirty="0" smtClean="0"/>
          </a:p>
        </p:txBody>
      </p:sp>
      <p:sp>
        <p:nvSpPr>
          <p:cNvPr id="11" name="文本框 10"/>
          <p:cNvSpPr txBox="1"/>
          <p:nvPr/>
        </p:nvSpPr>
        <p:spPr>
          <a:xfrm>
            <a:off x="4692697" y="4995278"/>
            <a:ext cx="2759355" cy="923330"/>
          </a:xfrm>
          <a:prstGeom prst="rect">
            <a:avLst/>
          </a:prstGeom>
          <a:noFill/>
          <a:ln>
            <a:solidFill>
              <a:schemeClr val="tx1"/>
            </a:solidFill>
          </a:ln>
        </p:spPr>
        <p:txBody>
          <a:bodyPr wrap="square" rtlCol="0">
            <a:spAutoFit/>
          </a:bodyPr>
          <a:lstStyle/>
          <a:p>
            <a:pPr algn="ctr"/>
            <a:endParaRPr kumimoji="1" lang="en-US" altLang="zh-CN" u="sng" dirty="0" smtClean="0"/>
          </a:p>
          <a:p>
            <a:pPr algn="ctr"/>
            <a:r>
              <a:rPr kumimoji="1" lang="en-US" altLang="zh-CN" u="sng" dirty="0" smtClean="0"/>
              <a:t>ObejectName2</a:t>
            </a:r>
            <a:endParaRPr kumimoji="1" lang="en-US" altLang="zh-CN" u="sng" dirty="0"/>
          </a:p>
          <a:p>
            <a:pPr algn="ctr"/>
            <a:endParaRPr kumimoji="1" lang="en-US" altLang="zh-CN" u="sng" dirty="0" smtClean="0"/>
          </a:p>
        </p:txBody>
      </p:sp>
      <p:sp>
        <p:nvSpPr>
          <p:cNvPr id="12" name="文本框 11"/>
          <p:cNvSpPr txBox="1"/>
          <p:nvPr/>
        </p:nvSpPr>
        <p:spPr>
          <a:xfrm>
            <a:off x="7991709" y="4995278"/>
            <a:ext cx="2759355" cy="923330"/>
          </a:xfrm>
          <a:prstGeom prst="rect">
            <a:avLst/>
          </a:prstGeom>
          <a:noFill/>
          <a:ln>
            <a:solidFill>
              <a:schemeClr val="tx1"/>
            </a:solidFill>
          </a:ln>
        </p:spPr>
        <p:txBody>
          <a:bodyPr wrap="square" rtlCol="0">
            <a:spAutoFit/>
          </a:bodyPr>
          <a:lstStyle/>
          <a:p>
            <a:pPr algn="ctr"/>
            <a:endParaRPr kumimoji="1" lang="en-US" altLang="zh-CN" u="sng" dirty="0" smtClean="0"/>
          </a:p>
          <a:p>
            <a:pPr algn="ctr"/>
            <a:r>
              <a:rPr kumimoji="1" lang="en-US" altLang="zh-CN" u="sng" dirty="0" smtClean="0"/>
              <a:t>:</a:t>
            </a:r>
            <a:r>
              <a:rPr kumimoji="1" lang="en-US" altLang="zh-CN" u="sng" dirty="0" err="1" smtClean="0"/>
              <a:t>ClassName</a:t>
            </a:r>
            <a:endParaRPr kumimoji="1" lang="en-US" altLang="zh-CN" u="sng" dirty="0"/>
          </a:p>
          <a:p>
            <a:pPr algn="ctr"/>
            <a:endParaRPr kumimoji="1" lang="en-US" altLang="zh-CN" u="sng" dirty="0" smtClean="0"/>
          </a:p>
        </p:txBody>
      </p:sp>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62393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Oval 29"/>
          <p:cNvSpPr>
            <a:spLocks noChangeAspect="1"/>
          </p:cNvSpPr>
          <p:nvPr/>
        </p:nvSpPr>
        <p:spPr>
          <a:xfrm>
            <a:off x="1960563" y="1333716"/>
            <a:ext cx="552450" cy="550863"/>
          </a:xfrm>
          <a:prstGeom prst="ellipse">
            <a:avLst/>
          </a:prstGeom>
          <a:solidFill>
            <a:srgbClr val="F140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2</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TextBox 16"/>
          <p:cNvSpPr txBox="1">
            <a:spLocks noChangeArrowheads="1"/>
          </p:cNvSpPr>
          <p:nvPr/>
        </p:nvSpPr>
        <p:spPr bwMode="auto">
          <a:xfrm>
            <a:off x="2773363" y="136409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对象</a:t>
            </a:r>
            <a:endParaRPr lang="zh-CN" altLang="en-US" sz="2400" dirty="0">
              <a:latin typeface="Microsoft YaHei" charset="-122"/>
              <a:ea typeface="Microsoft YaHei" charset="-122"/>
              <a:cs typeface="Microsoft YaHei" charset="-122"/>
            </a:endParaRPr>
          </a:p>
        </p:txBody>
      </p:sp>
      <p:sp>
        <p:nvSpPr>
          <p:cNvPr id="53" name="矩形 52"/>
          <p:cNvSpPr/>
          <p:nvPr/>
        </p:nvSpPr>
        <p:spPr>
          <a:xfrm>
            <a:off x="2513013" y="2117859"/>
            <a:ext cx="7901848" cy="1338828"/>
          </a:xfrm>
          <a:prstGeom prst="rect">
            <a:avLst/>
          </a:prstGeom>
        </p:spPr>
        <p:txBody>
          <a:bodyPr wrap="square">
            <a:spAutoFit/>
          </a:bodyPr>
          <a:lstStyle/>
          <a:p>
            <a:pPr algn="just">
              <a:lnSpc>
                <a:spcPct val="150000"/>
              </a:lnSpc>
            </a:pPr>
            <a:r>
              <a:rPr lang="zh-CN" altLang="en-US" dirty="0" smtClean="0">
                <a:solidFill>
                  <a:srgbClr val="000000"/>
                </a:solidFill>
                <a:latin typeface="Microsoft YaHei" charset="-122"/>
                <a:ea typeface="Microsoft YaHei" charset="-122"/>
                <a:cs typeface="Microsoft YaHei" charset="-122"/>
              </a:rPr>
              <a:t>对象的左右顺序并不重要，但是为了图的清晰整洁，通常应遵循以下原则：</a:t>
            </a:r>
            <a:endParaRPr lang="en-US" altLang="zh-CN" dirty="0" smtClean="0">
              <a:solidFill>
                <a:srgbClr val="000000"/>
              </a:solidFill>
              <a:latin typeface="Microsoft YaHei" charset="-122"/>
              <a:ea typeface="Microsoft YaHei" charset="-122"/>
              <a:cs typeface="Microsoft YaHei" charset="-122"/>
            </a:endParaRPr>
          </a:p>
          <a:p>
            <a:pPr algn="just">
              <a:lnSpc>
                <a:spcPct val="150000"/>
              </a:lnSpc>
            </a:pPr>
            <a:r>
              <a:rPr lang="en-US" altLang="zh-CN" dirty="0" smtClean="0">
                <a:solidFill>
                  <a:srgbClr val="000000"/>
                </a:solidFill>
                <a:latin typeface="Microsoft YaHei" charset="-122"/>
                <a:ea typeface="Microsoft YaHei" charset="-122"/>
                <a:cs typeface="Microsoft YaHei" charset="-122"/>
              </a:rPr>
              <a:t>1.</a:t>
            </a:r>
            <a:r>
              <a:rPr lang="zh-CN" altLang="en-US" dirty="0" smtClean="0">
                <a:solidFill>
                  <a:srgbClr val="000000"/>
                </a:solidFill>
                <a:latin typeface="Microsoft YaHei" charset="-122"/>
                <a:ea typeface="Microsoft YaHei" charset="-122"/>
                <a:cs typeface="Microsoft YaHei" charset="-122"/>
              </a:rPr>
              <a:t>把交互频繁的对象尽可能的靠拢；</a:t>
            </a:r>
            <a:endParaRPr lang="en-US" altLang="zh-CN" dirty="0" smtClean="0">
              <a:solidFill>
                <a:srgbClr val="000000"/>
              </a:solidFill>
              <a:latin typeface="Microsoft YaHei" charset="-122"/>
              <a:ea typeface="Microsoft YaHei" charset="-122"/>
              <a:cs typeface="Microsoft YaHei" charset="-122"/>
            </a:endParaRPr>
          </a:p>
          <a:p>
            <a:pPr algn="just">
              <a:lnSpc>
                <a:spcPct val="150000"/>
              </a:lnSpc>
            </a:pPr>
            <a:r>
              <a:rPr lang="en-US" altLang="zh-CN" dirty="0" smtClean="0">
                <a:solidFill>
                  <a:srgbClr val="000000"/>
                </a:solidFill>
                <a:latin typeface="Microsoft YaHei" charset="-122"/>
                <a:ea typeface="Microsoft YaHei" charset="-122"/>
                <a:cs typeface="Microsoft YaHei" charset="-122"/>
              </a:rPr>
              <a:t>2.</a:t>
            </a:r>
            <a:r>
              <a:rPr lang="zh-CN" altLang="en-US" dirty="0" smtClean="0">
                <a:solidFill>
                  <a:srgbClr val="000000"/>
                </a:solidFill>
                <a:latin typeface="Microsoft YaHei" charset="-122"/>
                <a:ea typeface="Microsoft YaHei" charset="-122"/>
                <a:cs typeface="Microsoft YaHei" charset="-122"/>
              </a:rPr>
              <a:t>把初始化整个交互活动的对象（有时是一个参与者）放置在最左边。</a:t>
            </a:r>
            <a:endParaRPr lang="zh-CN" altLang="en-US" dirty="0">
              <a:solidFill>
                <a:srgbClr val="000000"/>
              </a:solidFill>
              <a:latin typeface="Microsoft YaHei" charset="-122"/>
              <a:ea typeface="Microsoft YaHei" charset="-122"/>
              <a:cs typeface="Microsoft YaHei" charset="-122"/>
            </a:endParaRPr>
          </a:p>
        </p:txBody>
      </p:sp>
      <p:sp>
        <p:nvSpPr>
          <p:cNvPr id="1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顺序图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822757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Oval 29"/>
          <p:cNvSpPr>
            <a:spLocks noChangeAspect="1"/>
          </p:cNvSpPr>
          <p:nvPr/>
        </p:nvSpPr>
        <p:spPr>
          <a:xfrm>
            <a:off x="1960563" y="1333716"/>
            <a:ext cx="552450" cy="550863"/>
          </a:xfrm>
          <a:prstGeom prst="ellipse">
            <a:avLst/>
          </a:prstGeom>
          <a:solidFill>
            <a:srgbClr val="F8D7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noProof="0" dirty="0">
                <a:solidFill>
                  <a:prstClr val="white"/>
                </a:solidFill>
                <a:latin typeface="微软雅黑" panose="020B0503020204020204" pitchFamily="34" charset="-122"/>
                <a:ea typeface="微软雅黑" panose="020B0503020204020204" pitchFamily="34" charset="-122"/>
              </a:rPr>
              <a:t>3</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TextBox 16"/>
          <p:cNvSpPr txBox="1">
            <a:spLocks noChangeArrowheads="1"/>
          </p:cNvSpPr>
          <p:nvPr/>
        </p:nvSpPr>
        <p:spPr bwMode="auto">
          <a:xfrm>
            <a:off x="2773363" y="136409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生命线</a:t>
            </a:r>
            <a:endParaRPr lang="zh-CN" altLang="en-US" sz="2400" dirty="0">
              <a:latin typeface="Microsoft YaHei" charset="-122"/>
              <a:ea typeface="Microsoft YaHei" charset="-122"/>
              <a:cs typeface="Microsoft YaHei" charset="-122"/>
            </a:endParaRPr>
          </a:p>
        </p:txBody>
      </p:sp>
      <p:sp>
        <p:nvSpPr>
          <p:cNvPr id="53" name="矩形 52"/>
          <p:cNvSpPr/>
          <p:nvPr/>
        </p:nvSpPr>
        <p:spPr>
          <a:xfrm>
            <a:off x="2513013" y="2117859"/>
            <a:ext cx="7901848" cy="2585323"/>
          </a:xfrm>
          <a:prstGeom prst="rect">
            <a:avLst/>
          </a:prstGeom>
        </p:spPr>
        <p:txBody>
          <a:bodyPr wrap="square">
            <a:spAutoFit/>
          </a:bodyPr>
          <a:lstStyle/>
          <a:p>
            <a:pPr algn="just">
              <a:lnSpc>
                <a:spcPct val="150000"/>
              </a:lnSpc>
            </a:pPr>
            <a:r>
              <a:rPr lang="zh-CN" altLang="en-US" dirty="0">
                <a:solidFill>
                  <a:srgbClr val="000000"/>
                </a:solidFill>
                <a:latin typeface="Microsoft YaHei" charset="-122"/>
                <a:ea typeface="Microsoft YaHei" charset="-122"/>
                <a:cs typeface="Microsoft YaHei" charset="-122"/>
              </a:rPr>
              <a:t>生命线代表顺序图中对象在一段时间内的存在</a:t>
            </a:r>
            <a:r>
              <a:rPr lang="zh-CN" altLang="en-US" dirty="0" smtClean="0">
                <a:solidFill>
                  <a:srgbClr val="000000"/>
                </a:solidFill>
                <a:latin typeface="Microsoft YaHei" charset="-122"/>
                <a:ea typeface="Microsoft YaHei" charset="-122"/>
                <a:cs typeface="Microsoft YaHei" charset="-122"/>
              </a:rPr>
              <a:t>。</a:t>
            </a:r>
            <a:endParaRPr lang="en-US" altLang="zh-CN" dirty="0" smtClean="0">
              <a:solidFill>
                <a:srgbClr val="000000"/>
              </a:solidFill>
              <a:latin typeface="Microsoft YaHei" charset="-122"/>
              <a:ea typeface="Microsoft YaHei" charset="-122"/>
              <a:cs typeface="Microsoft YaHei" charset="-122"/>
            </a:endParaRPr>
          </a:p>
          <a:p>
            <a:pPr algn="just">
              <a:lnSpc>
                <a:spcPct val="150000"/>
              </a:lnSpc>
            </a:pPr>
            <a:r>
              <a:rPr lang="zh-CN" altLang="en-US" dirty="0" smtClean="0">
                <a:solidFill>
                  <a:srgbClr val="000000"/>
                </a:solidFill>
                <a:latin typeface="Microsoft YaHei" charset="-122"/>
                <a:ea typeface="Microsoft YaHei" charset="-122"/>
                <a:cs typeface="Microsoft YaHei" charset="-122"/>
              </a:rPr>
              <a:t>生命线</a:t>
            </a:r>
            <a:r>
              <a:rPr lang="zh-CN" altLang="en-US" dirty="0">
                <a:solidFill>
                  <a:srgbClr val="000000"/>
                </a:solidFill>
                <a:latin typeface="Microsoft YaHei" charset="-122"/>
                <a:ea typeface="Microsoft YaHei" charset="-122"/>
                <a:cs typeface="Microsoft YaHei" charset="-122"/>
              </a:rPr>
              <a:t>在顺序图中表示为从对象图标底部中心位置向下延伸的一条虚线</a:t>
            </a:r>
            <a:r>
              <a:rPr lang="en-US" altLang="zh-CN" dirty="0">
                <a:solidFill>
                  <a:srgbClr val="000000"/>
                </a:solidFill>
                <a:latin typeface="Microsoft YaHei" charset="-122"/>
                <a:ea typeface="Microsoft YaHei" charset="-122"/>
                <a:cs typeface="Microsoft YaHei" charset="-122"/>
              </a:rPr>
              <a:t>(</a:t>
            </a:r>
            <a:r>
              <a:rPr lang="zh-CN" altLang="en-US" dirty="0">
                <a:solidFill>
                  <a:srgbClr val="000000"/>
                </a:solidFill>
                <a:latin typeface="Microsoft YaHei" charset="-122"/>
                <a:ea typeface="Microsoft YaHei" charset="-122"/>
                <a:cs typeface="Microsoft YaHei" charset="-122"/>
              </a:rPr>
              <a:t>但</a:t>
            </a:r>
            <a:r>
              <a:rPr lang="zh-CN" altLang="en-US" dirty="0" smtClean="0">
                <a:solidFill>
                  <a:srgbClr val="000000"/>
                </a:solidFill>
                <a:latin typeface="Microsoft YaHei" charset="-122"/>
                <a:ea typeface="Microsoft YaHei" charset="-122"/>
                <a:cs typeface="Microsoft YaHei" charset="-122"/>
              </a:rPr>
              <a:t>事实上</a:t>
            </a:r>
            <a:r>
              <a:rPr lang="en-US" altLang="zh-CN" dirty="0" smtClean="0">
                <a:solidFill>
                  <a:srgbClr val="000000"/>
                </a:solidFill>
                <a:latin typeface="Microsoft YaHei" charset="-122"/>
                <a:ea typeface="Microsoft YaHei" charset="-122"/>
                <a:cs typeface="Microsoft YaHei" charset="-122"/>
              </a:rPr>
              <a:t>UML2</a:t>
            </a:r>
            <a:r>
              <a:rPr lang="zh-CN" altLang="en-US" dirty="0">
                <a:solidFill>
                  <a:srgbClr val="000000"/>
                </a:solidFill>
                <a:latin typeface="Microsoft YaHei" charset="-122"/>
                <a:ea typeface="Microsoft YaHei" charset="-122"/>
                <a:cs typeface="Microsoft YaHei" charset="-122"/>
              </a:rPr>
              <a:t>中定义的生命线可以用实线来表示</a:t>
            </a:r>
            <a:r>
              <a:rPr lang="en-US" altLang="zh-CN" dirty="0">
                <a:solidFill>
                  <a:srgbClr val="000000"/>
                </a:solidFill>
                <a:latin typeface="Microsoft YaHei" charset="-122"/>
                <a:ea typeface="Microsoft YaHei" charset="-122"/>
                <a:cs typeface="Microsoft YaHei" charset="-122"/>
              </a:rPr>
              <a:t>)</a:t>
            </a:r>
            <a:r>
              <a:rPr lang="zh-CN" altLang="en-US" dirty="0" smtClean="0">
                <a:solidFill>
                  <a:srgbClr val="000000"/>
                </a:solidFill>
                <a:latin typeface="Microsoft YaHei" charset="-122"/>
                <a:ea typeface="Microsoft YaHei" charset="-122"/>
                <a:cs typeface="Microsoft YaHei" charset="-122"/>
              </a:rPr>
              <a:t>。</a:t>
            </a:r>
            <a:endParaRPr lang="en-US" altLang="zh-CN" dirty="0" smtClean="0">
              <a:solidFill>
                <a:srgbClr val="000000"/>
              </a:solidFill>
              <a:latin typeface="Microsoft YaHei" charset="-122"/>
              <a:ea typeface="Microsoft YaHei" charset="-122"/>
              <a:cs typeface="Microsoft YaHei" charset="-122"/>
            </a:endParaRPr>
          </a:p>
          <a:p>
            <a:pPr algn="just">
              <a:lnSpc>
                <a:spcPct val="150000"/>
              </a:lnSpc>
            </a:pPr>
            <a:r>
              <a:rPr lang="zh-CN" altLang="en-US" dirty="0" smtClean="0">
                <a:solidFill>
                  <a:srgbClr val="000000"/>
                </a:solidFill>
                <a:latin typeface="Microsoft YaHei" charset="-122"/>
                <a:ea typeface="Microsoft YaHei" charset="-122"/>
                <a:cs typeface="Microsoft YaHei" charset="-122"/>
              </a:rPr>
              <a:t>生命线</a:t>
            </a:r>
            <a:r>
              <a:rPr lang="zh-CN" altLang="en-US" dirty="0">
                <a:solidFill>
                  <a:srgbClr val="000000"/>
                </a:solidFill>
                <a:latin typeface="Microsoft YaHei" charset="-122"/>
                <a:ea typeface="Microsoft YaHei" charset="-122"/>
                <a:cs typeface="Microsoft YaHei" charset="-122"/>
              </a:rPr>
              <a:t>是一</a:t>
            </a:r>
            <a:r>
              <a:rPr lang="zh-CN" altLang="en-US" dirty="0" smtClean="0">
                <a:solidFill>
                  <a:srgbClr val="000000"/>
                </a:solidFill>
                <a:latin typeface="Microsoft YaHei" charset="-122"/>
                <a:ea typeface="Microsoft YaHei" charset="-122"/>
                <a:cs typeface="Microsoft YaHei" charset="-122"/>
              </a:rPr>
              <a:t>个时间线，</a:t>
            </a:r>
            <a:r>
              <a:rPr lang="zh-CN" altLang="en-US" dirty="0">
                <a:solidFill>
                  <a:srgbClr val="000000"/>
                </a:solidFill>
                <a:latin typeface="Microsoft YaHei" charset="-122"/>
                <a:ea typeface="Microsoft YaHei" charset="-122"/>
                <a:cs typeface="Microsoft YaHei" charset="-122"/>
              </a:rPr>
              <a:t>其所用的时同取决于交互持续的时间。每个对象的底部都带有</a:t>
            </a:r>
            <a:r>
              <a:rPr lang="zh-CN" altLang="en-US" dirty="0" smtClean="0">
                <a:solidFill>
                  <a:srgbClr val="000000"/>
                </a:solidFill>
                <a:latin typeface="Microsoft YaHei" charset="-122"/>
                <a:ea typeface="Microsoft YaHei" charset="-122"/>
                <a:cs typeface="Microsoft YaHei" charset="-122"/>
              </a:rPr>
              <a:t>生命线，对象</a:t>
            </a:r>
            <a:r>
              <a:rPr lang="zh-CN" altLang="en-US" dirty="0">
                <a:solidFill>
                  <a:srgbClr val="000000"/>
                </a:solidFill>
                <a:latin typeface="Microsoft YaHei" charset="-122"/>
                <a:ea typeface="Microsoft YaHei" charset="-122"/>
                <a:cs typeface="Microsoft YaHei" charset="-122"/>
              </a:rPr>
              <a:t>与生命线结合</a:t>
            </a:r>
            <a:r>
              <a:rPr lang="zh-CN" altLang="en-US" dirty="0" smtClean="0">
                <a:solidFill>
                  <a:srgbClr val="000000"/>
                </a:solidFill>
                <a:latin typeface="Microsoft YaHei" charset="-122"/>
                <a:ea typeface="Microsoft YaHei" charset="-122"/>
                <a:cs typeface="Microsoft YaHei" charset="-122"/>
              </a:rPr>
              <a:t>在一起</a:t>
            </a:r>
            <a:r>
              <a:rPr lang="zh-CN" altLang="en-US" dirty="0">
                <a:solidFill>
                  <a:srgbClr val="000000"/>
                </a:solidFill>
                <a:latin typeface="Microsoft YaHei" charset="-122"/>
                <a:ea typeface="Microsoft YaHei" charset="-122"/>
                <a:cs typeface="Microsoft YaHei" charset="-122"/>
              </a:rPr>
              <a:t>被称为对象的</a:t>
            </a:r>
            <a:r>
              <a:rPr lang="zh-CN" altLang="en-US" dirty="0" smtClean="0">
                <a:solidFill>
                  <a:srgbClr val="000000"/>
                </a:solidFill>
                <a:latin typeface="Microsoft YaHei" charset="-122"/>
                <a:ea typeface="Microsoft YaHei" charset="-122"/>
                <a:cs typeface="Microsoft YaHei" charset="-122"/>
              </a:rPr>
              <a:t>生命线。</a:t>
            </a:r>
            <a:endParaRPr lang="en-US" altLang="zh-CN" dirty="0" smtClean="0">
              <a:solidFill>
                <a:srgbClr val="000000"/>
              </a:solidFill>
              <a:latin typeface="Microsoft YaHei" charset="-122"/>
              <a:ea typeface="Microsoft YaHei" charset="-122"/>
              <a:cs typeface="Microsoft YaHei" charset="-122"/>
            </a:endParaRPr>
          </a:p>
          <a:p>
            <a:pPr algn="just">
              <a:lnSpc>
                <a:spcPct val="150000"/>
              </a:lnSpc>
            </a:pPr>
            <a:r>
              <a:rPr lang="zh-CN" altLang="en-US" dirty="0" smtClean="0">
                <a:solidFill>
                  <a:srgbClr val="000000"/>
                </a:solidFill>
                <a:latin typeface="Microsoft YaHei" charset="-122"/>
                <a:ea typeface="Microsoft YaHei" charset="-122"/>
                <a:cs typeface="Microsoft YaHei" charset="-122"/>
              </a:rPr>
              <a:t>对象</a:t>
            </a:r>
            <a:r>
              <a:rPr lang="zh-CN" altLang="en-US" dirty="0">
                <a:solidFill>
                  <a:srgbClr val="000000"/>
                </a:solidFill>
                <a:latin typeface="Microsoft YaHei" charset="-122"/>
                <a:ea typeface="Microsoft YaHei" charset="-122"/>
                <a:cs typeface="Microsoft YaHei" charset="-122"/>
              </a:rPr>
              <a:t>在</a:t>
            </a:r>
            <a:r>
              <a:rPr lang="zh-CN" altLang="en-US" dirty="0" smtClean="0">
                <a:solidFill>
                  <a:srgbClr val="000000"/>
                </a:solidFill>
                <a:latin typeface="Microsoft YaHei" charset="-122"/>
                <a:ea typeface="Microsoft YaHei" charset="-122"/>
                <a:cs typeface="Microsoft YaHei" charset="-122"/>
              </a:rPr>
              <a:t>生命线上的</a:t>
            </a:r>
            <a:r>
              <a:rPr lang="zh-CN" altLang="en-US" dirty="0">
                <a:solidFill>
                  <a:srgbClr val="000000"/>
                </a:solidFill>
                <a:latin typeface="Microsoft YaHei" charset="-122"/>
                <a:ea typeface="Microsoft YaHei" charset="-122"/>
                <a:cs typeface="Microsoft YaHei" charset="-122"/>
              </a:rPr>
              <a:t>两种</a:t>
            </a:r>
            <a:r>
              <a:rPr lang="zh-CN" altLang="en-US" dirty="0" smtClean="0">
                <a:solidFill>
                  <a:srgbClr val="000000"/>
                </a:solidFill>
                <a:latin typeface="Microsoft YaHei" charset="-122"/>
                <a:ea typeface="Microsoft YaHei" charset="-122"/>
                <a:cs typeface="Microsoft YaHei" charset="-122"/>
              </a:rPr>
              <a:t>状态：休眠</a:t>
            </a:r>
            <a:r>
              <a:rPr lang="zh-CN" altLang="en-US" dirty="0">
                <a:solidFill>
                  <a:srgbClr val="000000"/>
                </a:solidFill>
                <a:latin typeface="Microsoft YaHei" charset="-122"/>
                <a:ea typeface="Microsoft YaHei" charset="-122"/>
                <a:cs typeface="Microsoft YaHei" charset="-122"/>
              </a:rPr>
              <a:t>状态和激活状态。</a:t>
            </a:r>
          </a:p>
        </p:txBody>
      </p:sp>
      <p:sp>
        <p:nvSpPr>
          <p:cNvPr id="9"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顺序图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298252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Oval 29"/>
          <p:cNvSpPr>
            <a:spLocks noChangeAspect="1"/>
          </p:cNvSpPr>
          <p:nvPr/>
        </p:nvSpPr>
        <p:spPr>
          <a:xfrm>
            <a:off x="1960563" y="1333716"/>
            <a:ext cx="552450" cy="550863"/>
          </a:xfrm>
          <a:prstGeom prst="ellipse">
            <a:avLst/>
          </a:prstGeom>
          <a:solidFill>
            <a:srgbClr val="C155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4</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TextBox 16"/>
          <p:cNvSpPr txBox="1">
            <a:spLocks noChangeArrowheads="1"/>
          </p:cNvSpPr>
          <p:nvPr/>
        </p:nvSpPr>
        <p:spPr bwMode="auto">
          <a:xfrm>
            <a:off x="2773363" y="136409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激活期</a:t>
            </a:r>
            <a:endParaRPr lang="zh-CN" altLang="en-US" sz="2400" dirty="0">
              <a:latin typeface="Microsoft YaHei" charset="-122"/>
              <a:ea typeface="Microsoft YaHei" charset="-122"/>
              <a:cs typeface="Microsoft YaHei" charset="-122"/>
            </a:endParaRPr>
          </a:p>
        </p:txBody>
      </p:sp>
      <p:sp>
        <p:nvSpPr>
          <p:cNvPr id="53" name="矩形 52"/>
          <p:cNvSpPr/>
          <p:nvPr/>
        </p:nvSpPr>
        <p:spPr>
          <a:xfrm>
            <a:off x="2513013" y="2117859"/>
            <a:ext cx="7901848" cy="1706878"/>
          </a:xfrm>
          <a:prstGeom prst="rect">
            <a:avLst/>
          </a:prstGeom>
        </p:spPr>
        <p:txBody>
          <a:bodyPr wrap="square">
            <a:spAutoFit/>
          </a:bodyPr>
          <a:lstStyle/>
          <a:p>
            <a:pPr algn="just">
              <a:lnSpc>
                <a:spcPct val="150000"/>
              </a:lnSpc>
            </a:pPr>
            <a:r>
              <a:rPr lang="zh-CN" altLang="en-US" dirty="0">
                <a:solidFill>
                  <a:srgbClr val="000000"/>
                </a:solidFill>
                <a:latin typeface="Microsoft YaHei" charset="-122"/>
                <a:ea typeface="Microsoft YaHei" charset="-122"/>
                <a:cs typeface="Microsoft YaHei" charset="-122"/>
              </a:rPr>
              <a:t>激</a:t>
            </a:r>
            <a:r>
              <a:rPr lang="zh-CN" altLang="en-US" dirty="0" smtClean="0">
                <a:solidFill>
                  <a:srgbClr val="000000"/>
                </a:solidFill>
                <a:latin typeface="Microsoft YaHei" charset="-122"/>
                <a:ea typeface="Microsoft YaHei" charset="-122"/>
                <a:cs typeface="Microsoft YaHei" charset="-122"/>
              </a:rPr>
              <a:t>活期也</a:t>
            </a:r>
            <a:r>
              <a:rPr lang="zh-CN" altLang="en-US" dirty="0">
                <a:solidFill>
                  <a:srgbClr val="000000"/>
                </a:solidFill>
                <a:latin typeface="Microsoft YaHei" charset="-122"/>
                <a:ea typeface="Microsoft YaHei" charset="-122"/>
                <a:cs typeface="Microsoft YaHei" charset="-122"/>
              </a:rPr>
              <a:t>被称为控制</a:t>
            </a:r>
            <a:r>
              <a:rPr lang="zh-CN" altLang="en-US" dirty="0" smtClean="0">
                <a:solidFill>
                  <a:srgbClr val="000000"/>
                </a:solidFill>
                <a:latin typeface="Microsoft YaHei" charset="-122"/>
                <a:ea typeface="Microsoft YaHei" charset="-122"/>
                <a:cs typeface="Microsoft YaHei" charset="-122"/>
              </a:rPr>
              <a:t>焦点，代表</a:t>
            </a:r>
            <a:r>
              <a:rPr lang="zh-CN" altLang="en-US" dirty="0">
                <a:solidFill>
                  <a:srgbClr val="000000"/>
                </a:solidFill>
                <a:latin typeface="Microsoft YaHei" charset="-122"/>
                <a:ea typeface="Microsoft YaHei" charset="-122"/>
                <a:cs typeface="Microsoft YaHei" charset="-122"/>
              </a:rPr>
              <a:t>顺序图中的对象执行一项操作的</a:t>
            </a:r>
            <a:r>
              <a:rPr lang="zh-CN" altLang="en-US" dirty="0" smtClean="0">
                <a:solidFill>
                  <a:srgbClr val="000000"/>
                </a:solidFill>
                <a:latin typeface="Microsoft YaHei" charset="-122"/>
                <a:ea typeface="Microsoft YaHei" charset="-122"/>
                <a:cs typeface="Microsoft YaHei" charset="-122"/>
              </a:rPr>
              <a:t>时期，是</a:t>
            </a:r>
            <a:r>
              <a:rPr lang="zh-CN" altLang="en-US" dirty="0">
                <a:solidFill>
                  <a:srgbClr val="000000"/>
                </a:solidFill>
                <a:latin typeface="Microsoft YaHei" charset="-122"/>
                <a:ea typeface="Microsoft YaHei" charset="-122"/>
                <a:cs typeface="Microsoft YaHei" charset="-122"/>
              </a:rPr>
              <a:t>顺序图中表示时间段的符号，在这个时间段内对象将执行相应的操作。</a:t>
            </a:r>
            <a:r>
              <a:rPr lang="zh-CN" altLang="en-US" dirty="0" smtClean="0">
                <a:solidFill>
                  <a:srgbClr val="000000"/>
                </a:solidFill>
                <a:latin typeface="Microsoft YaHei" charset="-122"/>
                <a:ea typeface="Microsoft YaHei" charset="-122"/>
                <a:cs typeface="Microsoft YaHei" charset="-122"/>
              </a:rPr>
              <a:t>在</a:t>
            </a:r>
            <a:r>
              <a:rPr lang="en-US" altLang="zh-CN" dirty="0" smtClean="0">
                <a:solidFill>
                  <a:srgbClr val="000000"/>
                </a:solidFill>
                <a:latin typeface="Microsoft YaHei" charset="-122"/>
                <a:ea typeface="Microsoft YaHei" charset="-122"/>
                <a:cs typeface="Microsoft YaHei" charset="-122"/>
              </a:rPr>
              <a:t>UML</a:t>
            </a:r>
            <a:r>
              <a:rPr lang="zh-CN" altLang="en-US" dirty="0" smtClean="0">
                <a:solidFill>
                  <a:srgbClr val="000000"/>
                </a:solidFill>
                <a:latin typeface="Microsoft YaHei" charset="-122"/>
                <a:ea typeface="Microsoft YaHei" charset="-122"/>
                <a:cs typeface="Microsoft YaHei" charset="-122"/>
              </a:rPr>
              <a:t>中，用</a:t>
            </a:r>
            <a:r>
              <a:rPr lang="zh-CN" altLang="en-US" dirty="0">
                <a:solidFill>
                  <a:srgbClr val="000000"/>
                </a:solidFill>
                <a:latin typeface="Microsoft YaHei" charset="-122"/>
                <a:ea typeface="Microsoft YaHei" charset="-122"/>
                <a:cs typeface="Microsoft YaHei" charset="-122"/>
              </a:rPr>
              <a:t>小矩形</a:t>
            </a:r>
            <a:r>
              <a:rPr lang="zh-CN" altLang="en-US" dirty="0" smtClean="0">
                <a:solidFill>
                  <a:srgbClr val="000000"/>
                </a:solidFill>
                <a:latin typeface="Microsoft YaHei" charset="-122"/>
                <a:ea typeface="Microsoft YaHei" charset="-122"/>
                <a:cs typeface="Microsoft YaHei" charset="-122"/>
              </a:rPr>
              <a:t>表示，被</a:t>
            </a:r>
            <a:r>
              <a:rPr lang="zh-CN" altLang="en-US" dirty="0">
                <a:solidFill>
                  <a:srgbClr val="000000"/>
                </a:solidFill>
                <a:latin typeface="Microsoft YaHei" charset="-122"/>
                <a:ea typeface="Microsoft YaHei" charset="-122"/>
                <a:cs typeface="Microsoft YaHei" charset="-122"/>
              </a:rPr>
              <a:t>称为激活条或控制期</a:t>
            </a:r>
            <a:r>
              <a:rPr lang="zh-CN" altLang="en-US" dirty="0" smtClean="0">
                <a:solidFill>
                  <a:srgbClr val="000000"/>
                </a:solidFill>
                <a:latin typeface="Microsoft YaHei" charset="-122"/>
                <a:ea typeface="Microsoft YaHei" charset="-122"/>
                <a:cs typeface="Microsoft YaHei" charset="-122"/>
              </a:rPr>
              <a:t>，对象就</a:t>
            </a:r>
            <a:r>
              <a:rPr lang="zh-CN" altLang="en-US" dirty="0">
                <a:solidFill>
                  <a:srgbClr val="000000"/>
                </a:solidFill>
                <a:latin typeface="Microsoft YaHei" charset="-122"/>
                <a:ea typeface="Microsoft YaHei" charset="-122"/>
                <a:cs typeface="Microsoft YaHei" charset="-122"/>
              </a:rPr>
              <a:t>是在激活条的顶部被激活的，</a:t>
            </a:r>
            <a:r>
              <a:rPr lang="zh-CN" altLang="en-US" dirty="0" smtClean="0">
                <a:solidFill>
                  <a:srgbClr val="000000"/>
                </a:solidFill>
                <a:latin typeface="Microsoft YaHei" charset="-122"/>
                <a:ea typeface="Microsoft YaHei" charset="-122"/>
                <a:cs typeface="Microsoft YaHei" charset="-122"/>
              </a:rPr>
              <a:t>在完成自己的工作</a:t>
            </a:r>
            <a:r>
              <a:rPr lang="zh-CN" altLang="en-US" dirty="0">
                <a:solidFill>
                  <a:srgbClr val="000000"/>
                </a:solidFill>
                <a:latin typeface="Microsoft YaHei" charset="-122"/>
                <a:ea typeface="Microsoft YaHei" charset="-122"/>
                <a:cs typeface="Microsoft YaHei" charset="-122"/>
              </a:rPr>
              <a:t>后被去</a:t>
            </a:r>
            <a:r>
              <a:rPr lang="zh-CN" altLang="en-US" dirty="0" smtClean="0">
                <a:solidFill>
                  <a:srgbClr val="000000"/>
                </a:solidFill>
                <a:latin typeface="Microsoft YaHei" charset="-122"/>
                <a:ea typeface="Microsoft YaHei" charset="-122"/>
                <a:cs typeface="Microsoft YaHei" charset="-122"/>
              </a:rPr>
              <a:t>激活。</a:t>
            </a:r>
            <a:endParaRPr lang="zh-CN" altLang="en-US" dirty="0">
              <a:solidFill>
                <a:srgbClr val="000000"/>
              </a:solidFill>
              <a:latin typeface="Microsoft YaHei" charset="-122"/>
              <a:ea typeface="Microsoft YaHei" charset="-122"/>
              <a:cs typeface="Microsoft YaHei" charset="-122"/>
            </a:endParaRPr>
          </a:p>
        </p:txBody>
      </p:sp>
      <p:sp>
        <p:nvSpPr>
          <p:cNvPr id="9"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顺序</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2964" y="3618055"/>
            <a:ext cx="5761945" cy="3252081"/>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303073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Oval 29"/>
          <p:cNvSpPr>
            <a:spLocks noChangeAspect="1"/>
          </p:cNvSpPr>
          <p:nvPr/>
        </p:nvSpPr>
        <p:spPr>
          <a:xfrm>
            <a:off x="1960563" y="1333716"/>
            <a:ext cx="552450" cy="550863"/>
          </a:xfrm>
          <a:prstGeom prst="ellipse">
            <a:avLst/>
          </a:prstGeom>
          <a:solidFill>
            <a:srgbClr val="C155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4</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TextBox 16"/>
          <p:cNvSpPr txBox="1">
            <a:spLocks noChangeArrowheads="1"/>
          </p:cNvSpPr>
          <p:nvPr/>
        </p:nvSpPr>
        <p:spPr bwMode="auto">
          <a:xfrm>
            <a:off x="2773363" y="136409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激活期</a:t>
            </a:r>
            <a:endParaRPr lang="zh-CN" altLang="en-US" sz="2400" dirty="0">
              <a:latin typeface="Microsoft YaHei" charset="-122"/>
              <a:ea typeface="Microsoft YaHei" charset="-122"/>
              <a:cs typeface="Microsoft YaHei" charset="-122"/>
            </a:endParaRPr>
          </a:p>
        </p:txBody>
      </p:sp>
      <p:sp>
        <p:nvSpPr>
          <p:cNvPr id="53" name="矩形 52"/>
          <p:cNvSpPr/>
          <p:nvPr/>
        </p:nvSpPr>
        <p:spPr>
          <a:xfrm>
            <a:off x="2513013" y="2117859"/>
            <a:ext cx="7901848" cy="2120902"/>
          </a:xfrm>
          <a:prstGeom prst="rect">
            <a:avLst/>
          </a:prstGeom>
        </p:spPr>
        <p:txBody>
          <a:bodyPr wrap="square">
            <a:spAutoFit/>
          </a:bodyPr>
          <a:lstStyle/>
          <a:p>
            <a:pPr algn="just">
              <a:lnSpc>
                <a:spcPct val="150000"/>
              </a:lnSpc>
            </a:pPr>
            <a:r>
              <a:rPr lang="zh-CN" altLang="en-US" dirty="0" smtClean="0">
                <a:solidFill>
                  <a:srgbClr val="000000"/>
                </a:solidFill>
                <a:latin typeface="Microsoft YaHei" charset="-122"/>
                <a:ea typeface="Microsoft YaHei" charset="-122"/>
                <a:cs typeface="Microsoft YaHei" charset="-122"/>
              </a:rPr>
              <a:t>激活矩形的</a:t>
            </a:r>
            <a:r>
              <a:rPr lang="zh-CN" altLang="en-US" dirty="0">
                <a:solidFill>
                  <a:srgbClr val="000000"/>
                </a:solidFill>
                <a:latin typeface="Microsoft YaHei" charset="-122"/>
                <a:ea typeface="Microsoft YaHei" charset="-122"/>
                <a:cs typeface="Microsoft YaHei" charset="-122"/>
              </a:rPr>
              <a:t>长度表示出激活的持续时间。矩形长度只是激活期长短的一个粗略表示，而没有精确的要求，基本是从发出一条消息开始，到接收到最后一条消息结束。持续时间通常以一种大概的、普通的方式来表示。这意味着生命线中的每一段虚线通常不会代表具体的时间</a:t>
            </a:r>
            <a:r>
              <a:rPr lang="zh-CN" altLang="en-US" dirty="0" smtClean="0">
                <a:solidFill>
                  <a:srgbClr val="000000"/>
                </a:solidFill>
                <a:latin typeface="Microsoft YaHei" charset="-122"/>
                <a:ea typeface="Microsoft YaHei" charset="-122"/>
                <a:cs typeface="Microsoft YaHei" charset="-122"/>
              </a:rPr>
              <a:t>单元，而是</a:t>
            </a:r>
            <a:r>
              <a:rPr lang="zh-CN" altLang="en-US" dirty="0">
                <a:solidFill>
                  <a:srgbClr val="000000"/>
                </a:solidFill>
                <a:latin typeface="Microsoft YaHei" charset="-122"/>
                <a:ea typeface="Microsoft YaHei" charset="-122"/>
                <a:cs typeface="Microsoft YaHei" charset="-122"/>
              </a:rPr>
              <a:t>试图表示一般意义上的持续时间。</a:t>
            </a:r>
          </a:p>
        </p:txBody>
      </p:sp>
      <p:sp>
        <p:nvSpPr>
          <p:cNvPr id="9"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顺序</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2964" y="3618055"/>
            <a:ext cx="5761945" cy="3252081"/>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42417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Oval 29"/>
          <p:cNvSpPr>
            <a:spLocks noChangeAspect="1"/>
          </p:cNvSpPr>
          <p:nvPr/>
        </p:nvSpPr>
        <p:spPr>
          <a:xfrm>
            <a:off x="1960563" y="1333716"/>
            <a:ext cx="552450" cy="550863"/>
          </a:xfrm>
          <a:prstGeom prst="ellipse">
            <a:avLst/>
          </a:prstGeom>
          <a:solidFill>
            <a:srgbClr val="A7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noProof="0" dirty="0">
                <a:solidFill>
                  <a:prstClr val="white"/>
                </a:solidFill>
                <a:latin typeface="微软雅黑" panose="020B0503020204020204" pitchFamily="34" charset="-122"/>
                <a:ea typeface="微软雅黑" panose="020B0503020204020204" pitchFamily="34" charset="-122"/>
              </a:rPr>
              <a:t>5</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TextBox 16"/>
          <p:cNvSpPr txBox="1">
            <a:spLocks noChangeArrowheads="1"/>
          </p:cNvSpPr>
          <p:nvPr/>
        </p:nvSpPr>
        <p:spPr bwMode="auto">
          <a:xfrm>
            <a:off x="2773363" y="136409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消息</a:t>
            </a:r>
            <a:endParaRPr lang="zh-CN" altLang="en-US" sz="2400" dirty="0">
              <a:latin typeface="Microsoft YaHei" charset="-122"/>
              <a:ea typeface="Microsoft YaHei" charset="-122"/>
              <a:cs typeface="Microsoft YaHei" charset="-122"/>
            </a:endParaRPr>
          </a:p>
        </p:txBody>
      </p:sp>
      <p:sp>
        <p:nvSpPr>
          <p:cNvPr id="9"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顺序</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2513013" y="2117859"/>
            <a:ext cx="5487987" cy="4850174"/>
          </a:xfrm>
          <a:prstGeom prst="rect">
            <a:avLst/>
          </a:prstGeom>
        </p:spPr>
        <p:txBody>
          <a:bodyPr wrap="square">
            <a:spAutoFit/>
          </a:bodyPr>
          <a:lstStyle/>
          <a:p>
            <a:pPr lvl="0" algn="just">
              <a:lnSpc>
                <a:spcPct val="150000"/>
              </a:lnSpc>
            </a:pPr>
            <a:r>
              <a:rPr lang="zh-CN" altLang="en-US" sz="1600" dirty="0">
                <a:solidFill>
                  <a:srgbClr val="000000"/>
                </a:solidFill>
                <a:latin typeface="Microsoft YaHei" charset="-122"/>
                <a:ea typeface="Microsoft YaHei" charset="-122"/>
                <a:cs typeface="Microsoft YaHei" charset="-122"/>
              </a:rPr>
              <a:t>消息是对象之间某种形式的</a:t>
            </a:r>
            <a:r>
              <a:rPr lang="zh-CN" altLang="en-US" sz="1600" dirty="0" smtClean="0">
                <a:solidFill>
                  <a:srgbClr val="000000"/>
                </a:solidFill>
                <a:latin typeface="Microsoft YaHei" charset="-122"/>
                <a:ea typeface="Microsoft YaHei" charset="-122"/>
                <a:cs typeface="Microsoft YaHei" charset="-122"/>
              </a:rPr>
              <a:t>通信，在垂直生命线之间，用</a:t>
            </a:r>
            <a:r>
              <a:rPr lang="zh-CN" altLang="en-US" sz="1600" dirty="0">
                <a:solidFill>
                  <a:srgbClr val="000000"/>
                </a:solidFill>
                <a:latin typeface="Microsoft YaHei" charset="-122"/>
                <a:ea typeface="Microsoft YaHei" charset="-122"/>
                <a:cs typeface="Microsoft YaHei" charset="-122"/>
              </a:rPr>
              <a:t>带有箭头的线并附以消息表达式方式</a:t>
            </a:r>
            <a:r>
              <a:rPr lang="zh-CN" altLang="en-US" sz="1600" dirty="0" smtClean="0">
                <a:solidFill>
                  <a:srgbClr val="000000"/>
                </a:solidFill>
                <a:latin typeface="Microsoft YaHei" charset="-122"/>
                <a:ea typeface="Microsoft YaHei" charset="-122"/>
                <a:cs typeface="Microsoft YaHei" charset="-122"/>
              </a:rPr>
              <a:t>表示。它</a:t>
            </a:r>
            <a:r>
              <a:rPr lang="zh-CN" altLang="en-US" sz="1600" dirty="0">
                <a:solidFill>
                  <a:srgbClr val="000000"/>
                </a:solidFill>
                <a:latin typeface="Microsoft YaHei" charset="-122"/>
                <a:ea typeface="Microsoft YaHei" charset="-122"/>
                <a:cs typeface="Microsoft YaHei" charset="-122"/>
              </a:rPr>
              <a:t>可以激发某个操作、唤起信号或导致目标对象的创建或撤销。一个对象到</a:t>
            </a:r>
            <a:r>
              <a:rPr lang="zh-CN" altLang="en-US" sz="1600" dirty="0" smtClean="0">
                <a:solidFill>
                  <a:srgbClr val="000000"/>
                </a:solidFill>
                <a:latin typeface="Microsoft YaHei" charset="-122"/>
                <a:ea typeface="Microsoft YaHei" charset="-122"/>
                <a:cs typeface="Microsoft YaHei" charset="-122"/>
              </a:rPr>
              <a:t>另一个对象</a:t>
            </a:r>
            <a:r>
              <a:rPr lang="zh-CN" altLang="en-US" sz="1600" dirty="0">
                <a:solidFill>
                  <a:srgbClr val="000000"/>
                </a:solidFill>
                <a:latin typeface="Microsoft YaHei" charset="-122"/>
                <a:ea typeface="Microsoft YaHei" charset="-122"/>
                <a:cs typeface="Microsoft YaHei" charset="-122"/>
              </a:rPr>
              <a:t>的消息用跨越对象生命线的消息线表示。对象还可以发送消息给它</a:t>
            </a:r>
            <a:r>
              <a:rPr lang="zh-CN" altLang="en-US" sz="1600" dirty="0" smtClean="0">
                <a:solidFill>
                  <a:srgbClr val="000000"/>
                </a:solidFill>
                <a:latin typeface="Microsoft YaHei" charset="-122"/>
                <a:ea typeface="Microsoft YaHei" charset="-122"/>
                <a:cs typeface="Microsoft YaHei" charset="-122"/>
              </a:rPr>
              <a:t>自己，即消息线</a:t>
            </a:r>
            <a:r>
              <a:rPr lang="zh-CN" altLang="en-US" sz="1600" dirty="0">
                <a:solidFill>
                  <a:srgbClr val="000000"/>
                </a:solidFill>
                <a:latin typeface="Microsoft YaHei" charset="-122"/>
                <a:ea typeface="Microsoft YaHei" charset="-122"/>
                <a:cs typeface="Microsoft YaHei" charset="-122"/>
              </a:rPr>
              <a:t>从自己的生命线</a:t>
            </a:r>
            <a:r>
              <a:rPr lang="zh-CN" altLang="en-US" sz="1600" dirty="0" smtClean="0">
                <a:solidFill>
                  <a:srgbClr val="000000"/>
                </a:solidFill>
                <a:latin typeface="Microsoft YaHei" charset="-122"/>
                <a:ea typeface="Microsoft YaHei" charset="-122"/>
                <a:cs typeface="Microsoft YaHei" charset="-122"/>
              </a:rPr>
              <a:t>出发又回到</a:t>
            </a:r>
            <a:r>
              <a:rPr lang="zh-CN" altLang="en-US" sz="1600" dirty="0">
                <a:solidFill>
                  <a:srgbClr val="000000"/>
                </a:solidFill>
                <a:latin typeface="Microsoft YaHei" charset="-122"/>
                <a:ea typeface="Microsoft YaHei" charset="-122"/>
                <a:cs typeface="Microsoft YaHei" charset="-122"/>
              </a:rPr>
              <a:t>自己的生命线</a:t>
            </a:r>
            <a:r>
              <a:rPr lang="zh-CN" altLang="en-US" sz="1600" dirty="0" smtClean="0">
                <a:solidFill>
                  <a:srgbClr val="000000"/>
                </a:solidFill>
                <a:latin typeface="Microsoft YaHei" charset="-122"/>
                <a:ea typeface="Microsoft YaHei" charset="-122"/>
                <a:cs typeface="Microsoft YaHei" charset="-122"/>
              </a:rPr>
              <a:t>。</a:t>
            </a:r>
            <a:r>
              <a:rPr lang="en-US" altLang="zh-CN" sz="1600" dirty="0" smtClean="0">
                <a:solidFill>
                  <a:srgbClr val="000000"/>
                </a:solidFill>
                <a:latin typeface="Microsoft YaHei" charset="-122"/>
                <a:ea typeface="Microsoft YaHei" charset="-122"/>
                <a:cs typeface="Microsoft YaHei" charset="-122"/>
              </a:rPr>
              <a:t>UML</a:t>
            </a:r>
            <a:r>
              <a:rPr lang="zh-CN" altLang="en-US" sz="1600" dirty="0" smtClean="0">
                <a:solidFill>
                  <a:srgbClr val="000000"/>
                </a:solidFill>
                <a:latin typeface="Microsoft YaHei" charset="-122"/>
                <a:ea typeface="Microsoft YaHei" charset="-122"/>
                <a:cs typeface="Microsoft YaHei" charset="-122"/>
              </a:rPr>
              <a:t>用从一条</a:t>
            </a:r>
            <a:r>
              <a:rPr lang="zh-CN" altLang="en-US" sz="1600" dirty="0">
                <a:solidFill>
                  <a:srgbClr val="000000"/>
                </a:solidFill>
                <a:latin typeface="Microsoft YaHei" charset="-122"/>
                <a:ea typeface="Microsoft YaHei" charset="-122"/>
                <a:cs typeface="Microsoft YaHei" charset="-122"/>
              </a:rPr>
              <a:t>生命线开始到另一条</a:t>
            </a:r>
            <a:r>
              <a:rPr lang="zh-CN" altLang="en-US" sz="1600" dirty="0" smtClean="0">
                <a:solidFill>
                  <a:srgbClr val="000000"/>
                </a:solidFill>
                <a:latin typeface="Microsoft YaHei" charset="-122"/>
                <a:ea typeface="Microsoft YaHei" charset="-122"/>
                <a:cs typeface="Microsoft YaHei" charset="-122"/>
              </a:rPr>
              <a:t>生命线结束的</a:t>
            </a:r>
            <a:r>
              <a:rPr lang="zh-CN" altLang="en-US" sz="1600" dirty="0">
                <a:solidFill>
                  <a:srgbClr val="000000"/>
                </a:solidFill>
                <a:latin typeface="Microsoft YaHei" charset="-122"/>
                <a:ea typeface="Microsoft YaHei" charset="-122"/>
                <a:cs typeface="Microsoft YaHei" charset="-122"/>
              </a:rPr>
              <a:t>箭头来表示一个消息。消息在图中生命线的上下位置决定了它的</a:t>
            </a:r>
            <a:r>
              <a:rPr lang="zh-CN" altLang="en-US" sz="1600" dirty="0" smtClean="0">
                <a:solidFill>
                  <a:srgbClr val="000000"/>
                </a:solidFill>
                <a:latin typeface="Microsoft YaHei" charset="-122"/>
                <a:ea typeface="Microsoft YaHei" charset="-122"/>
                <a:cs typeface="Microsoft YaHei" charset="-122"/>
              </a:rPr>
              <a:t>传递时间。</a:t>
            </a:r>
            <a:r>
              <a:rPr lang="zh-CN" altLang="en-US" sz="1600" dirty="0">
                <a:solidFill>
                  <a:srgbClr val="000000"/>
                </a:solidFill>
                <a:latin typeface="Microsoft YaHei" charset="-122"/>
                <a:ea typeface="Microsoft YaHei" charset="-122"/>
                <a:cs typeface="Microsoft YaHei" charset="-122"/>
              </a:rPr>
              <a:t>消息可以用消息名及参数来</a:t>
            </a:r>
            <a:r>
              <a:rPr lang="zh-CN" altLang="en-US" sz="1600" dirty="0" smtClean="0">
                <a:solidFill>
                  <a:srgbClr val="000000"/>
                </a:solidFill>
                <a:latin typeface="Microsoft YaHei" charset="-122"/>
                <a:ea typeface="Microsoft YaHei" charset="-122"/>
                <a:cs typeface="Microsoft YaHei" charset="-122"/>
              </a:rPr>
              <a:t>标识，也</a:t>
            </a:r>
            <a:r>
              <a:rPr lang="zh-CN" altLang="en-US" sz="1600" dirty="0">
                <a:solidFill>
                  <a:srgbClr val="000000"/>
                </a:solidFill>
                <a:latin typeface="Microsoft YaHei" charset="-122"/>
                <a:ea typeface="Microsoft YaHei" charset="-122"/>
                <a:cs typeface="Microsoft YaHei" charset="-122"/>
              </a:rPr>
              <a:t>可带有顺序号</a:t>
            </a:r>
            <a:r>
              <a:rPr lang="zh-CN" altLang="en-US" sz="1600" dirty="0" smtClean="0">
                <a:solidFill>
                  <a:srgbClr val="000000"/>
                </a:solidFill>
                <a:latin typeface="Microsoft YaHei" charset="-122"/>
                <a:ea typeface="Microsoft YaHei" charset="-122"/>
                <a:cs typeface="Microsoft YaHei" charset="-122"/>
              </a:rPr>
              <a:t>。消息</a:t>
            </a:r>
            <a:r>
              <a:rPr lang="zh-CN" altLang="en-US" sz="1600" dirty="0">
                <a:solidFill>
                  <a:srgbClr val="000000"/>
                </a:solidFill>
                <a:latin typeface="Microsoft YaHei" charset="-122"/>
                <a:ea typeface="Microsoft YaHei" charset="-122"/>
                <a:cs typeface="Microsoft YaHei" charset="-122"/>
              </a:rPr>
              <a:t>的</a:t>
            </a:r>
            <a:r>
              <a:rPr lang="zh-CN" altLang="en-US" sz="1600" dirty="0" smtClean="0">
                <a:solidFill>
                  <a:srgbClr val="000000"/>
                </a:solidFill>
                <a:latin typeface="Microsoft YaHei" charset="-122"/>
                <a:ea typeface="Microsoft YaHei" charset="-122"/>
                <a:cs typeface="Microsoft YaHei" charset="-122"/>
              </a:rPr>
              <a:t>阅读顺序是</a:t>
            </a:r>
            <a:r>
              <a:rPr lang="zh-CN" altLang="en-US" sz="1600" dirty="0">
                <a:solidFill>
                  <a:srgbClr val="000000"/>
                </a:solidFill>
                <a:latin typeface="Microsoft YaHei" charset="-122"/>
                <a:ea typeface="Microsoft YaHei" charset="-122"/>
                <a:cs typeface="Microsoft YaHei" charset="-122"/>
              </a:rPr>
              <a:t>严格</a:t>
            </a:r>
            <a:r>
              <a:rPr lang="zh-CN" altLang="en-US" sz="1600" dirty="0" smtClean="0">
                <a:solidFill>
                  <a:srgbClr val="000000"/>
                </a:solidFill>
                <a:latin typeface="Microsoft YaHei" charset="-122"/>
                <a:ea typeface="Microsoft YaHei" charset="-122"/>
                <a:cs typeface="Microsoft YaHei" charset="-122"/>
              </a:rPr>
              <a:t>自上而下的</a:t>
            </a:r>
            <a:r>
              <a:rPr lang="zh-CN" altLang="en-US" sz="1600" dirty="0">
                <a:solidFill>
                  <a:srgbClr val="000000"/>
                </a:solidFill>
                <a:latin typeface="Microsoft YaHei" charset="-122"/>
                <a:ea typeface="Microsoft YaHei" charset="-122"/>
                <a:cs typeface="Microsoft YaHei" charset="-122"/>
              </a:rPr>
              <a:t>。对象之间的交互是通过互发消息来实现的，一个对象可以请求或要求另一个对象做某件事件。消息从源对象指向目标</a:t>
            </a:r>
            <a:r>
              <a:rPr lang="zh-CN" altLang="en-US" sz="1600" dirty="0" smtClean="0">
                <a:solidFill>
                  <a:srgbClr val="000000"/>
                </a:solidFill>
                <a:latin typeface="Microsoft YaHei" charset="-122"/>
                <a:ea typeface="Microsoft YaHei" charset="-122"/>
                <a:cs typeface="Microsoft YaHei" charset="-122"/>
              </a:rPr>
              <a:t>对象，消息</a:t>
            </a:r>
            <a:r>
              <a:rPr lang="zh-CN" altLang="en-US" sz="1600" dirty="0">
                <a:solidFill>
                  <a:srgbClr val="000000"/>
                </a:solidFill>
                <a:latin typeface="Microsoft YaHei" charset="-122"/>
                <a:ea typeface="Microsoft YaHei" charset="-122"/>
                <a:cs typeface="Microsoft YaHei" charset="-122"/>
              </a:rPr>
              <a:t>一旦发送便将控制从源对象转移到目标</a:t>
            </a:r>
            <a:r>
              <a:rPr lang="zh-CN" altLang="en-US" sz="1600" dirty="0" smtClean="0">
                <a:solidFill>
                  <a:srgbClr val="000000"/>
                </a:solidFill>
                <a:latin typeface="Microsoft YaHei" charset="-122"/>
                <a:ea typeface="Microsoft YaHei" charset="-122"/>
                <a:cs typeface="Microsoft YaHei" charset="-122"/>
              </a:rPr>
              <a:t>对象</a:t>
            </a:r>
            <a:r>
              <a:rPr lang="mr-IN" altLang="zh-CN" sz="1600" dirty="0">
                <a:solidFill>
                  <a:srgbClr val="000000"/>
                </a:solidFill>
                <a:latin typeface="Microsoft YaHei" charset="-122"/>
                <a:ea typeface="Microsoft YaHei" charset="-122"/>
                <a:cs typeface="Microsoft YaHei" charset="-122"/>
              </a:rPr>
              <a:t>[1]</a:t>
            </a:r>
          </a:p>
          <a:p>
            <a:pPr lvl="0" algn="just">
              <a:lnSpc>
                <a:spcPct val="150000"/>
              </a:lnSpc>
            </a:pPr>
            <a:endParaRPr lang="zh-CN" altLang="en-US" sz="1600" dirty="0">
              <a:solidFill>
                <a:srgbClr val="000000"/>
              </a:solidFill>
              <a:latin typeface="Microsoft YaHei" charset="-122"/>
              <a:ea typeface="Microsoft YaHei" charset="-122"/>
              <a:cs typeface="Microsoft YaHei"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0255" y="2302536"/>
            <a:ext cx="5166620" cy="2916075"/>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946771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用例和用例图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3" name="组 2"/>
          <p:cNvGrpSpPr/>
          <p:nvPr/>
        </p:nvGrpSpPr>
        <p:grpSpPr>
          <a:xfrm>
            <a:off x="1346394" y="1673555"/>
            <a:ext cx="4005189" cy="4455720"/>
            <a:chOff x="1066800" y="1200150"/>
            <a:chExt cx="2990850" cy="4455720"/>
          </a:xfrm>
        </p:grpSpPr>
        <p:sp>
          <p:nvSpPr>
            <p:cNvPr id="7" name="Rounded Rectangle 2"/>
            <p:cNvSpPr/>
            <p:nvPr/>
          </p:nvSpPr>
          <p:spPr>
            <a:xfrm>
              <a:off x="1066800" y="1200150"/>
              <a:ext cx="2990850" cy="4041775"/>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6151" name="矩形 8"/>
            <p:cNvSpPr>
              <a:spLocks noChangeArrowheads="1"/>
            </p:cNvSpPr>
            <p:nvPr/>
          </p:nvSpPr>
          <p:spPr bwMode="auto">
            <a:xfrm>
              <a:off x="1268375" y="1402077"/>
              <a:ext cx="2587698" cy="4253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系统被看作是一个提供用例的黑盒子，内部如何工作、用例如何实现对于建立用例模型来说都是不重要的</a:t>
              </a:r>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。代表</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系统的方框的边线表示系统的边界，用于划定系统的功能范围，定义了系统所具有的功能。描述该系统功能的用例置于方框内，代表外部实体的行为者置于方框外</a:t>
              </a:r>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[1]</a:t>
              </a: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1" name="Rounded Rectangle 1"/>
          <p:cNvSpPr/>
          <p:nvPr/>
        </p:nvSpPr>
        <p:spPr>
          <a:xfrm>
            <a:off x="1156238" y="1336611"/>
            <a:ext cx="1361675" cy="519545"/>
          </a:xfrm>
          <a:prstGeom prst="roundRect">
            <a:avLst>
              <a:gd name="adj" fmla="val 3876"/>
            </a:avLst>
          </a:prstGeom>
          <a:solidFill>
            <a:srgbClr val="C155DC"/>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prstClr val="white"/>
                </a:solidFill>
                <a:latin typeface="Arial" panose="020B0604020202020204" pitchFamily="34" charset="0"/>
                <a:ea typeface="微软雅黑" panose="020B0503020204020204" pitchFamily="34" charset="-122"/>
              </a:rPr>
              <a:t>1.</a:t>
            </a:r>
            <a:r>
              <a:rPr lang="zh-CN" altLang="en-US" sz="2000" b="1" dirty="0" smtClean="0">
                <a:solidFill>
                  <a:prstClr val="white"/>
                </a:solidFill>
                <a:latin typeface="Arial" panose="020B0604020202020204" pitchFamily="34" charset="0"/>
                <a:ea typeface="微软雅黑" panose="020B0503020204020204" pitchFamily="34" charset="-122"/>
              </a:rPr>
              <a:t>系统</a:t>
            </a:r>
            <a:endParaRPr kumimoji="0" lang="en-US" altLang="zh-CN"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1588" y="1339167"/>
            <a:ext cx="4892766" cy="4440026"/>
          </a:xfrm>
          <a:prstGeom prst="rect">
            <a:avLst/>
          </a:prstGeom>
        </p:spPr>
      </p:pic>
      <p:sp>
        <p:nvSpPr>
          <p:cNvPr id="4" name="框架 3"/>
          <p:cNvSpPr/>
          <p:nvPr/>
        </p:nvSpPr>
        <p:spPr>
          <a:xfrm>
            <a:off x="9269327" y="1596383"/>
            <a:ext cx="1908313" cy="597245"/>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150030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Oval 29"/>
          <p:cNvSpPr>
            <a:spLocks noChangeAspect="1"/>
          </p:cNvSpPr>
          <p:nvPr/>
        </p:nvSpPr>
        <p:spPr>
          <a:xfrm>
            <a:off x="1960563" y="1333716"/>
            <a:ext cx="552450" cy="550863"/>
          </a:xfrm>
          <a:prstGeom prst="ellipse">
            <a:avLst/>
          </a:prstGeom>
          <a:solidFill>
            <a:srgbClr val="A7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noProof="0" dirty="0">
                <a:solidFill>
                  <a:prstClr val="white"/>
                </a:solidFill>
                <a:latin typeface="微软雅黑" panose="020B0503020204020204" pitchFamily="34" charset="-122"/>
                <a:ea typeface="微软雅黑" panose="020B0503020204020204" pitchFamily="34" charset="-122"/>
              </a:rPr>
              <a:t>5</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TextBox 16"/>
          <p:cNvSpPr txBox="1">
            <a:spLocks noChangeArrowheads="1"/>
          </p:cNvSpPr>
          <p:nvPr/>
        </p:nvSpPr>
        <p:spPr bwMode="auto">
          <a:xfrm>
            <a:off x="2773363" y="136409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消息</a:t>
            </a:r>
            <a:endParaRPr lang="zh-CN" altLang="en-US" sz="2400" dirty="0">
              <a:latin typeface="Microsoft YaHei" charset="-122"/>
              <a:ea typeface="Microsoft YaHei" charset="-122"/>
              <a:cs typeface="Microsoft YaHei" charset="-122"/>
            </a:endParaRPr>
          </a:p>
        </p:txBody>
      </p:sp>
      <p:sp>
        <p:nvSpPr>
          <p:cNvPr id="9"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顺序</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1" name="矩形 10"/>
          <p:cNvSpPr/>
          <p:nvPr/>
        </p:nvSpPr>
        <p:spPr>
          <a:xfrm>
            <a:off x="2513013" y="2117859"/>
            <a:ext cx="7901848" cy="874407"/>
          </a:xfrm>
          <a:prstGeom prst="rect">
            <a:avLst/>
          </a:prstGeom>
        </p:spPr>
        <p:txBody>
          <a:bodyPr wrap="square">
            <a:spAutoFit/>
          </a:bodyPr>
          <a:lstStyle/>
          <a:p>
            <a:pPr algn="just">
              <a:lnSpc>
                <a:spcPct val="150000"/>
              </a:lnSpc>
            </a:pPr>
            <a:r>
              <a:rPr lang="en-US" altLang="zh-CN" dirty="0" smtClean="0">
                <a:solidFill>
                  <a:srgbClr val="000000"/>
                </a:solidFill>
                <a:latin typeface="Microsoft YaHei" charset="-122"/>
                <a:ea typeface="Microsoft YaHei" charset="-122"/>
                <a:cs typeface="Microsoft YaHei" charset="-122"/>
              </a:rPr>
              <a:t>1.</a:t>
            </a:r>
            <a:r>
              <a:rPr lang="zh-CN" altLang="en-US" dirty="0">
                <a:solidFill>
                  <a:srgbClr val="000000"/>
                </a:solidFill>
                <a:latin typeface="Microsoft YaHei" charset="-122"/>
                <a:ea typeface="Microsoft YaHei" charset="-122"/>
                <a:cs typeface="Microsoft YaHei" charset="-122"/>
              </a:rPr>
              <a:t>同步消息：一个对象向另一个对象发出同步消息后，将处于阻塞状态，一直等到另一个对象的回应</a:t>
            </a:r>
            <a:r>
              <a:rPr lang="zh-CN" altLang="en-US" dirty="0" smtClean="0">
                <a:solidFill>
                  <a:srgbClr val="000000"/>
                </a:solidFill>
                <a:latin typeface="Microsoft YaHei" charset="-122"/>
                <a:ea typeface="Microsoft YaHei" charset="-122"/>
                <a:cs typeface="Microsoft YaHei" charset="-122"/>
              </a:rPr>
              <a:t>。</a:t>
            </a:r>
            <a:endParaRPr lang="zh-CN" altLang="en-US" dirty="0">
              <a:solidFill>
                <a:srgbClr val="000000"/>
              </a:solidFill>
              <a:latin typeface="Microsoft YaHei" charset="-122"/>
              <a:ea typeface="Microsoft YaHei" charset="-122"/>
              <a:cs typeface="Microsoft YaHei" charset="-122"/>
            </a:endParaRPr>
          </a:p>
        </p:txBody>
      </p:sp>
      <p:pic>
        <p:nvPicPr>
          <p:cNvPr id="2" name="图片 1"/>
          <p:cNvPicPr>
            <a:picLocks noChangeAspect="1"/>
          </p:cNvPicPr>
          <p:nvPr/>
        </p:nvPicPr>
        <p:blipFill>
          <a:blip r:embed="rId2"/>
          <a:stretch>
            <a:fillRect/>
          </a:stretch>
        </p:blipFill>
        <p:spPr>
          <a:xfrm>
            <a:off x="2513013" y="3303938"/>
            <a:ext cx="2590800" cy="431800"/>
          </a:xfrm>
          <a:prstGeom prst="rect">
            <a:avLst/>
          </a:prstGeom>
        </p:spPr>
      </p:pic>
      <p:sp>
        <p:nvSpPr>
          <p:cNvPr id="12" name="矩形 11"/>
          <p:cNvSpPr/>
          <p:nvPr/>
        </p:nvSpPr>
        <p:spPr>
          <a:xfrm>
            <a:off x="2513013" y="3974421"/>
            <a:ext cx="7901848" cy="874407"/>
          </a:xfrm>
          <a:prstGeom prst="rect">
            <a:avLst/>
          </a:prstGeom>
        </p:spPr>
        <p:txBody>
          <a:bodyPr wrap="square">
            <a:spAutoFit/>
          </a:bodyPr>
          <a:lstStyle/>
          <a:p>
            <a:pPr algn="just">
              <a:lnSpc>
                <a:spcPct val="150000"/>
              </a:lnSpc>
            </a:pPr>
            <a:r>
              <a:rPr lang="en-US" altLang="zh-CN" dirty="0">
                <a:solidFill>
                  <a:srgbClr val="000000"/>
                </a:solidFill>
                <a:latin typeface="Microsoft YaHei" charset="-122"/>
                <a:ea typeface="Microsoft YaHei" charset="-122"/>
                <a:cs typeface="Microsoft YaHei" charset="-122"/>
              </a:rPr>
              <a:t>2.</a:t>
            </a:r>
            <a:r>
              <a:rPr lang="zh-CN" altLang="en-US" dirty="0">
                <a:solidFill>
                  <a:srgbClr val="000000"/>
                </a:solidFill>
                <a:latin typeface="Microsoft YaHei" charset="-122"/>
                <a:ea typeface="Microsoft YaHei" charset="-122"/>
                <a:cs typeface="Microsoft YaHei" charset="-122"/>
              </a:rPr>
              <a:t>异步消息：一个对象向另一个对象发出异步消息后，这个对象可以进行其他的操作，不需要等到另一个对象的响应</a:t>
            </a:r>
            <a:r>
              <a:rPr lang="zh-CN" altLang="en-US" dirty="0" smtClean="0">
                <a:solidFill>
                  <a:srgbClr val="000000"/>
                </a:solidFill>
                <a:latin typeface="Microsoft YaHei" charset="-122"/>
                <a:ea typeface="Microsoft YaHei" charset="-122"/>
                <a:cs typeface="Microsoft YaHei" charset="-122"/>
              </a:rPr>
              <a:t>。</a:t>
            </a:r>
            <a:endParaRPr lang="zh-CN" altLang="en-US" dirty="0">
              <a:solidFill>
                <a:srgbClr val="000000"/>
              </a:solidFill>
              <a:latin typeface="Microsoft YaHei" charset="-122"/>
              <a:ea typeface="Microsoft YaHei" charset="-122"/>
              <a:cs typeface="Microsoft YaHei" charset="-122"/>
            </a:endParaRPr>
          </a:p>
        </p:txBody>
      </p:sp>
      <p:pic>
        <p:nvPicPr>
          <p:cNvPr id="3" name="图片 2"/>
          <p:cNvPicPr>
            <a:picLocks noChangeAspect="1"/>
          </p:cNvPicPr>
          <p:nvPr/>
        </p:nvPicPr>
        <p:blipFill>
          <a:blip r:embed="rId3"/>
          <a:stretch>
            <a:fillRect/>
          </a:stretch>
        </p:blipFill>
        <p:spPr>
          <a:xfrm>
            <a:off x="2487613" y="5396003"/>
            <a:ext cx="2616200" cy="406400"/>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65924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Oval 29"/>
          <p:cNvSpPr>
            <a:spLocks noChangeAspect="1"/>
          </p:cNvSpPr>
          <p:nvPr/>
        </p:nvSpPr>
        <p:spPr>
          <a:xfrm>
            <a:off x="1960563" y="1333716"/>
            <a:ext cx="552450" cy="550863"/>
          </a:xfrm>
          <a:prstGeom prst="ellipse">
            <a:avLst/>
          </a:prstGeom>
          <a:solidFill>
            <a:srgbClr val="A7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noProof="0" dirty="0">
                <a:solidFill>
                  <a:prstClr val="white"/>
                </a:solidFill>
                <a:latin typeface="微软雅黑" panose="020B0503020204020204" pitchFamily="34" charset="-122"/>
                <a:ea typeface="微软雅黑" panose="020B0503020204020204" pitchFamily="34" charset="-122"/>
              </a:rPr>
              <a:t>5</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TextBox 16"/>
          <p:cNvSpPr txBox="1">
            <a:spLocks noChangeArrowheads="1"/>
          </p:cNvSpPr>
          <p:nvPr/>
        </p:nvSpPr>
        <p:spPr bwMode="auto">
          <a:xfrm>
            <a:off x="2773363" y="136409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消息</a:t>
            </a:r>
            <a:endParaRPr lang="zh-CN" altLang="en-US" sz="2400" dirty="0">
              <a:latin typeface="Microsoft YaHei" charset="-122"/>
              <a:ea typeface="Microsoft YaHei" charset="-122"/>
              <a:cs typeface="Microsoft YaHei" charset="-122"/>
            </a:endParaRPr>
          </a:p>
        </p:txBody>
      </p:sp>
      <p:sp>
        <p:nvSpPr>
          <p:cNvPr id="9"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顺序</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1" name="矩形 10"/>
          <p:cNvSpPr/>
          <p:nvPr/>
        </p:nvSpPr>
        <p:spPr>
          <a:xfrm>
            <a:off x="2513013" y="2117859"/>
            <a:ext cx="7901848" cy="458908"/>
          </a:xfrm>
          <a:prstGeom prst="rect">
            <a:avLst/>
          </a:prstGeom>
        </p:spPr>
        <p:txBody>
          <a:bodyPr wrap="square">
            <a:spAutoFit/>
          </a:bodyPr>
          <a:lstStyle/>
          <a:p>
            <a:pPr algn="just">
              <a:lnSpc>
                <a:spcPct val="150000"/>
              </a:lnSpc>
            </a:pPr>
            <a:r>
              <a:rPr lang="en-US" altLang="zh-CN" dirty="0" smtClean="0">
                <a:solidFill>
                  <a:srgbClr val="000000"/>
                </a:solidFill>
                <a:latin typeface="Microsoft YaHei" charset="-122"/>
                <a:ea typeface="Microsoft YaHei" charset="-122"/>
                <a:cs typeface="Microsoft YaHei" charset="-122"/>
              </a:rPr>
              <a:t>3.</a:t>
            </a:r>
            <a:r>
              <a:rPr lang="zh-CN" altLang="en-US" dirty="0" smtClean="0">
                <a:solidFill>
                  <a:srgbClr val="000000"/>
                </a:solidFill>
                <a:latin typeface="Microsoft YaHei" charset="-122"/>
                <a:ea typeface="Microsoft YaHei" charset="-122"/>
                <a:cs typeface="Microsoft YaHei" charset="-122"/>
              </a:rPr>
              <a:t>返回</a:t>
            </a:r>
            <a:r>
              <a:rPr lang="zh-CN" altLang="en-US" dirty="0">
                <a:solidFill>
                  <a:srgbClr val="000000"/>
                </a:solidFill>
                <a:latin typeface="Microsoft YaHei" charset="-122"/>
                <a:ea typeface="Microsoft YaHei" charset="-122"/>
                <a:cs typeface="Microsoft YaHei" charset="-122"/>
              </a:rPr>
              <a:t>消息：同步消息的返回消息</a:t>
            </a:r>
          </a:p>
        </p:txBody>
      </p:sp>
      <p:sp>
        <p:nvSpPr>
          <p:cNvPr id="12" name="矩形 11"/>
          <p:cNvSpPr/>
          <p:nvPr/>
        </p:nvSpPr>
        <p:spPr>
          <a:xfrm>
            <a:off x="2513013" y="3974421"/>
            <a:ext cx="7901848" cy="458908"/>
          </a:xfrm>
          <a:prstGeom prst="rect">
            <a:avLst/>
          </a:prstGeom>
        </p:spPr>
        <p:txBody>
          <a:bodyPr wrap="square">
            <a:spAutoFit/>
          </a:bodyPr>
          <a:lstStyle/>
          <a:p>
            <a:pPr algn="just">
              <a:lnSpc>
                <a:spcPct val="150000"/>
              </a:lnSpc>
            </a:pPr>
            <a:r>
              <a:rPr lang="en-US" altLang="zh-CN" dirty="0">
                <a:solidFill>
                  <a:srgbClr val="000000"/>
                </a:solidFill>
                <a:latin typeface="Microsoft YaHei" charset="-122"/>
                <a:ea typeface="Microsoft YaHei" charset="-122"/>
                <a:cs typeface="Microsoft YaHei" charset="-122"/>
              </a:rPr>
              <a:t>4.</a:t>
            </a:r>
            <a:r>
              <a:rPr lang="zh-CN" altLang="en-US" dirty="0">
                <a:solidFill>
                  <a:srgbClr val="000000"/>
                </a:solidFill>
                <a:latin typeface="Microsoft YaHei" charset="-122"/>
                <a:ea typeface="Microsoft YaHei" charset="-122"/>
                <a:cs typeface="Microsoft YaHei" charset="-122"/>
              </a:rPr>
              <a:t>自关联消息：用来描述对象内部函数的互相调用</a:t>
            </a:r>
            <a:r>
              <a:rPr lang="zh-CN" altLang="en-US" dirty="0" smtClean="0">
                <a:solidFill>
                  <a:srgbClr val="000000"/>
                </a:solidFill>
                <a:latin typeface="Microsoft YaHei" charset="-122"/>
                <a:ea typeface="Microsoft YaHei" charset="-122"/>
                <a:cs typeface="Microsoft YaHei" charset="-122"/>
              </a:rPr>
              <a:t>。</a:t>
            </a:r>
            <a:endParaRPr lang="zh-CN" altLang="en-US" dirty="0">
              <a:solidFill>
                <a:srgbClr val="000000"/>
              </a:solidFill>
              <a:latin typeface="Microsoft YaHei" charset="-122"/>
              <a:ea typeface="Microsoft YaHei" charset="-122"/>
              <a:cs typeface="Microsoft YaHei" charset="-122"/>
            </a:endParaRPr>
          </a:p>
        </p:txBody>
      </p:sp>
      <p:pic>
        <p:nvPicPr>
          <p:cNvPr id="4" name="图片 3"/>
          <p:cNvPicPr>
            <a:picLocks noChangeAspect="1"/>
          </p:cNvPicPr>
          <p:nvPr/>
        </p:nvPicPr>
        <p:blipFill>
          <a:blip r:embed="rId2"/>
          <a:stretch>
            <a:fillRect/>
          </a:stretch>
        </p:blipFill>
        <p:spPr>
          <a:xfrm>
            <a:off x="2513013" y="3002833"/>
            <a:ext cx="2298700" cy="558800"/>
          </a:xfrm>
          <a:prstGeom prst="rect">
            <a:avLst/>
          </a:prstGeom>
        </p:spPr>
      </p:pic>
      <p:pic>
        <p:nvPicPr>
          <p:cNvPr id="5" name="图片 4"/>
          <p:cNvPicPr>
            <a:picLocks noChangeAspect="1"/>
          </p:cNvPicPr>
          <p:nvPr/>
        </p:nvPicPr>
        <p:blipFill>
          <a:blip r:embed="rId3"/>
          <a:stretch>
            <a:fillRect/>
          </a:stretch>
        </p:blipFill>
        <p:spPr>
          <a:xfrm>
            <a:off x="2513013" y="4846117"/>
            <a:ext cx="1231900" cy="1663700"/>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75468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2" name="TextBox 16"/>
          <p:cNvSpPr txBox="1">
            <a:spLocks noChangeArrowheads="1"/>
          </p:cNvSpPr>
          <p:nvPr/>
        </p:nvSpPr>
        <p:spPr bwMode="auto">
          <a:xfrm>
            <a:off x="4309269" y="698500"/>
            <a:ext cx="3573463" cy="523220"/>
          </a:xfrm>
          <a:prstGeom prst="rect">
            <a:avLst/>
          </a:prstGeom>
          <a:noFill/>
          <a:ln>
            <a:noFill/>
          </a:ln>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gn="ctr"/>
            <a:r>
              <a:rPr lang="zh-CN" altLang="en-US" sz="2800" b="1" smtClean="0">
                <a:solidFill>
                  <a:srgbClr val="F06E54"/>
                </a:solidFill>
                <a:latin typeface="Microsoft YaHei" charset="-122"/>
                <a:ea typeface="Microsoft YaHei" charset="-122"/>
                <a:cs typeface="Microsoft YaHei" charset="-122"/>
              </a:rPr>
              <a:t>约束</a:t>
            </a:r>
            <a:endParaRPr lang="zh-CN" altLang="en-US" sz="2800" b="1" dirty="0">
              <a:solidFill>
                <a:srgbClr val="F06E54"/>
              </a:solidFill>
              <a:latin typeface="Microsoft YaHei" charset="-122"/>
              <a:ea typeface="Microsoft YaHei" charset="-122"/>
              <a:cs typeface="Microsoft YaHei" charset="-122"/>
            </a:endParaRPr>
          </a:p>
        </p:txBody>
      </p:sp>
      <p:sp>
        <p:nvSpPr>
          <p:cNvPr id="9"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顺序</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1261269" y="1796118"/>
            <a:ext cx="5263517" cy="3831818"/>
          </a:xfrm>
          <a:prstGeom prst="rect">
            <a:avLst/>
          </a:prstGeom>
        </p:spPr>
        <p:txBody>
          <a:bodyPr wrap="square">
            <a:spAutoFit/>
          </a:bodyPr>
          <a:lstStyle/>
          <a:p>
            <a:pPr>
              <a:lnSpc>
                <a:spcPct val="150000"/>
              </a:lnSpc>
            </a:pPr>
            <a:r>
              <a:rPr lang="zh-CN" altLang="en-US" dirty="0">
                <a:solidFill>
                  <a:srgbClr val="000000"/>
                </a:solidFill>
                <a:latin typeface="Microsoft YaHei" charset="-122"/>
                <a:ea typeface="Microsoft YaHei" charset="-122"/>
                <a:cs typeface="Microsoft YaHei" charset="-122"/>
              </a:rPr>
              <a:t>当为对象的交互建模时，有时需要在某种条件满足时消息才会传递给对象。约束在</a:t>
            </a:r>
            <a:r>
              <a:rPr lang="en-US" altLang="zh-CN" dirty="0">
                <a:solidFill>
                  <a:srgbClr val="000000"/>
                </a:solidFill>
                <a:latin typeface="Microsoft YaHei" charset="-122"/>
                <a:ea typeface="Microsoft YaHei" charset="-122"/>
                <a:cs typeface="Microsoft YaHei" charset="-122"/>
              </a:rPr>
              <a:t>UML</a:t>
            </a:r>
            <a:r>
              <a:rPr lang="zh-CN" altLang="en-US" dirty="0">
                <a:solidFill>
                  <a:srgbClr val="000000"/>
                </a:solidFill>
                <a:latin typeface="Microsoft YaHei" charset="-122"/>
                <a:ea typeface="Microsoft YaHei" charset="-122"/>
                <a:cs typeface="Microsoft YaHei" charset="-122"/>
              </a:rPr>
              <a:t>图中用作控制流。一个约束只能被分配到一个单一消息。</a:t>
            </a:r>
            <a:r>
              <a:rPr lang="en-US" altLang="zh-CN" dirty="0" smtClean="0">
                <a:solidFill>
                  <a:srgbClr val="000000"/>
                </a:solidFill>
                <a:latin typeface="Microsoft YaHei" charset="-122"/>
                <a:ea typeface="Microsoft YaHei" charset="-122"/>
                <a:cs typeface="Microsoft YaHei" charset="-122"/>
              </a:rPr>
              <a:t>UML</a:t>
            </a:r>
            <a:r>
              <a:rPr lang="zh-CN" altLang="en-US" dirty="0" smtClean="0">
                <a:solidFill>
                  <a:srgbClr val="000000"/>
                </a:solidFill>
                <a:latin typeface="Microsoft YaHei" charset="-122"/>
                <a:ea typeface="Microsoft YaHei" charset="-122"/>
                <a:cs typeface="Microsoft YaHei" charset="-122"/>
              </a:rPr>
              <a:t> </a:t>
            </a:r>
            <a:r>
              <a:rPr lang="en-US" altLang="zh-CN" dirty="0" smtClean="0">
                <a:solidFill>
                  <a:srgbClr val="000000"/>
                </a:solidFill>
                <a:latin typeface="Microsoft YaHei" charset="-122"/>
                <a:ea typeface="Microsoft YaHei" charset="-122"/>
                <a:cs typeface="Microsoft YaHei" charset="-122"/>
              </a:rPr>
              <a:t>1.x</a:t>
            </a:r>
            <a:r>
              <a:rPr lang="zh-CN" altLang="en-US" dirty="0" smtClean="0">
                <a:solidFill>
                  <a:srgbClr val="000000"/>
                </a:solidFill>
                <a:latin typeface="Microsoft YaHei" charset="-122"/>
                <a:ea typeface="Microsoft YaHei" charset="-122"/>
                <a:cs typeface="Microsoft YaHei" charset="-122"/>
              </a:rPr>
              <a:t>中，为了</a:t>
            </a:r>
            <a:r>
              <a:rPr lang="zh-CN" altLang="en-US" dirty="0">
                <a:solidFill>
                  <a:srgbClr val="000000"/>
                </a:solidFill>
                <a:latin typeface="Microsoft YaHei" charset="-122"/>
                <a:ea typeface="Microsoft YaHei" charset="-122"/>
                <a:cs typeface="Microsoft YaHei" charset="-122"/>
              </a:rPr>
              <a:t>实现约朿条件，需要在消息名前加人约束条件，并放</a:t>
            </a:r>
            <a:r>
              <a:rPr lang="zh-CN" altLang="en-US" dirty="0" smtClean="0">
                <a:solidFill>
                  <a:srgbClr val="000000"/>
                </a:solidFill>
                <a:latin typeface="Microsoft YaHei" charset="-122"/>
                <a:ea typeface="Microsoft YaHei" charset="-122"/>
                <a:cs typeface="Microsoft YaHei" charset="-122"/>
              </a:rPr>
              <a:t>于</a:t>
            </a:r>
            <a:r>
              <a:rPr lang="zh-CN" altLang="en-US" dirty="0">
                <a:solidFill>
                  <a:srgbClr val="000000"/>
                </a:solidFill>
                <a:latin typeface="Microsoft YaHei" charset="-122"/>
                <a:ea typeface="Microsoft YaHei" charset="-122"/>
                <a:cs typeface="Microsoft YaHei" charset="-122"/>
              </a:rPr>
              <a:t>“</a:t>
            </a:r>
            <a:r>
              <a:rPr lang="en-US" altLang="zh-CN" dirty="0" smtClean="0">
                <a:solidFill>
                  <a:srgbClr val="000000"/>
                </a:solidFill>
                <a:latin typeface="Microsoft YaHei" charset="-122"/>
                <a:ea typeface="Microsoft YaHei" charset="-122"/>
                <a:cs typeface="Microsoft YaHei" charset="-122"/>
              </a:rPr>
              <a:t>[ ] </a:t>
            </a:r>
            <a:r>
              <a:rPr lang="zh-CN" altLang="en-US" dirty="0" smtClean="0">
                <a:solidFill>
                  <a:srgbClr val="000000"/>
                </a:solidFill>
                <a:latin typeface="Microsoft YaHei" charset="-122"/>
                <a:ea typeface="Microsoft YaHei" charset="-122"/>
                <a:cs typeface="Microsoft YaHei" charset="-122"/>
              </a:rPr>
              <a:t>”中</a:t>
            </a:r>
            <a:r>
              <a:rPr lang="zh-CN" altLang="en-US" dirty="0">
                <a:solidFill>
                  <a:srgbClr val="000000"/>
                </a:solidFill>
                <a:latin typeface="Microsoft YaHei" charset="-122"/>
                <a:ea typeface="Microsoft YaHei" charset="-122"/>
                <a:cs typeface="Microsoft YaHei" charset="-122"/>
              </a:rPr>
              <a:t>。约束条件用于描述</a:t>
            </a:r>
            <a:r>
              <a:rPr lang="zh-CN" altLang="en-US" dirty="0" smtClean="0">
                <a:solidFill>
                  <a:srgbClr val="000000"/>
                </a:solidFill>
                <a:latin typeface="Microsoft YaHei" charset="-122"/>
                <a:ea typeface="Microsoft YaHei" charset="-122"/>
                <a:cs typeface="Microsoft YaHei" charset="-122"/>
              </a:rPr>
              <a:t>代码中</a:t>
            </a:r>
            <a:r>
              <a:rPr lang="en-US" altLang="zh-CN" dirty="0" smtClean="0">
                <a:solidFill>
                  <a:srgbClr val="000000"/>
                </a:solidFill>
                <a:latin typeface="Microsoft YaHei" charset="-122"/>
                <a:ea typeface="Microsoft YaHei" charset="-122"/>
                <a:cs typeface="Microsoft YaHei" charset="-122"/>
              </a:rPr>
              <a:t>if</a:t>
            </a:r>
            <a:r>
              <a:rPr lang="zh-CN" altLang="en-US" dirty="0">
                <a:solidFill>
                  <a:srgbClr val="000000"/>
                </a:solidFill>
                <a:latin typeface="Microsoft YaHei" charset="-122"/>
                <a:ea typeface="Microsoft YaHei" charset="-122"/>
                <a:cs typeface="Microsoft YaHei" charset="-122"/>
              </a:rPr>
              <a:t>语句结构</a:t>
            </a:r>
            <a:r>
              <a:rPr lang="zh-CN" altLang="en-US" dirty="0" smtClean="0">
                <a:solidFill>
                  <a:srgbClr val="000000"/>
                </a:solidFill>
                <a:latin typeface="Microsoft YaHei" charset="-122"/>
                <a:ea typeface="Microsoft YaHei" charset="-122"/>
                <a:cs typeface="Microsoft YaHei" charset="-122"/>
              </a:rPr>
              <a:t>。</a:t>
            </a:r>
            <a:endParaRPr lang="en-US" altLang="zh-CN" dirty="0" smtClean="0">
              <a:solidFill>
                <a:srgbClr val="000000"/>
              </a:solidFill>
              <a:latin typeface="Microsoft YaHei" charset="-122"/>
              <a:ea typeface="Microsoft YaHei" charset="-122"/>
              <a:cs typeface="Microsoft YaHei" charset="-122"/>
            </a:endParaRPr>
          </a:p>
          <a:p>
            <a:pPr lvl="0">
              <a:lnSpc>
                <a:spcPct val="150000"/>
              </a:lnSpc>
            </a:pPr>
            <a:r>
              <a:rPr lang="zh-CN" altLang="en-US" dirty="0" smtClean="0">
                <a:solidFill>
                  <a:srgbClr val="000000"/>
                </a:solidFill>
                <a:latin typeface="Microsoft YaHei" charset="-122"/>
                <a:ea typeface="Microsoft YaHei" charset="-122"/>
                <a:cs typeface="Microsoft YaHei" charset="-122"/>
              </a:rPr>
              <a:t>例如</a:t>
            </a:r>
            <a:r>
              <a:rPr lang="zh-CN" altLang="en-US" dirty="0">
                <a:solidFill>
                  <a:srgbClr val="000000"/>
                </a:solidFill>
                <a:latin typeface="Microsoft YaHei" charset="-122"/>
                <a:ea typeface="Microsoft YaHei" charset="-122"/>
                <a:cs typeface="Microsoft YaHei" charset="-122"/>
              </a:rPr>
              <a:t>，若</a:t>
            </a:r>
            <a:r>
              <a:rPr lang="en-US" altLang="zh-CN" dirty="0" smtClean="0">
                <a:solidFill>
                  <a:srgbClr val="000000"/>
                </a:solidFill>
                <a:latin typeface="Microsoft YaHei" charset="-122"/>
                <a:ea typeface="Microsoft YaHei" charset="-122"/>
                <a:cs typeface="Microsoft YaHei" charset="-122"/>
              </a:rPr>
              <a:t>b=1</a:t>
            </a:r>
            <a:r>
              <a:rPr lang="zh-CN" altLang="en-US" dirty="0">
                <a:solidFill>
                  <a:srgbClr val="000000"/>
                </a:solidFill>
                <a:latin typeface="Microsoft YaHei" charset="-122"/>
                <a:ea typeface="Microsoft YaHei" charset="-122"/>
                <a:cs typeface="Microsoft YaHei" charset="-122"/>
              </a:rPr>
              <a:t>调用类</a:t>
            </a:r>
            <a:r>
              <a:rPr lang="en-US" altLang="zh-CN" dirty="0" smtClean="0">
                <a:solidFill>
                  <a:srgbClr val="000000"/>
                </a:solidFill>
                <a:latin typeface="Microsoft YaHei" charset="-122"/>
                <a:ea typeface="Microsoft YaHei" charset="-122"/>
                <a:cs typeface="Microsoft YaHei" charset="-122"/>
              </a:rPr>
              <a:t>Object2</a:t>
            </a:r>
            <a:r>
              <a:rPr lang="zh-CN" altLang="en-US" dirty="0" smtClean="0">
                <a:solidFill>
                  <a:srgbClr val="000000"/>
                </a:solidFill>
                <a:latin typeface="Microsoft YaHei" charset="-122"/>
                <a:ea typeface="Microsoft YaHei" charset="-122"/>
                <a:cs typeface="Microsoft YaHei" charset="-122"/>
              </a:rPr>
              <a:t>的消息方法；若</a:t>
            </a:r>
            <a:r>
              <a:rPr lang="en-US" altLang="zh-CN" dirty="0" smtClean="0">
                <a:solidFill>
                  <a:srgbClr val="000000"/>
                </a:solidFill>
                <a:latin typeface="Microsoft YaHei" charset="-122"/>
                <a:ea typeface="Microsoft YaHei" charset="-122"/>
                <a:cs typeface="Microsoft YaHei" charset="-122"/>
              </a:rPr>
              <a:t>b=2</a:t>
            </a:r>
            <a:r>
              <a:rPr lang="zh-CN" altLang="en-US" dirty="0">
                <a:solidFill>
                  <a:srgbClr val="000000"/>
                </a:solidFill>
                <a:latin typeface="Microsoft YaHei" charset="-122"/>
                <a:ea typeface="Microsoft YaHei" charset="-122"/>
                <a:cs typeface="Microsoft YaHei" charset="-122"/>
              </a:rPr>
              <a:t>则调用类</a:t>
            </a:r>
            <a:r>
              <a:rPr lang="en-US" altLang="zh-CN" dirty="0">
                <a:solidFill>
                  <a:srgbClr val="000000"/>
                </a:solidFill>
                <a:latin typeface="Microsoft YaHei" charset="-122"/>
                <a:ea typeface="Microsoft YaHei" charset="-122"/>
                <a:cs typeface="Microsoft YaHei" charset="-122"/>
              </a:rPr>
              <a:t>Object3</a:t>
            </a:r>
            <a:r>
              <a:rPr lang="zh-CN" altLang="en-US" dirty="0" smtClean="0">
                <a:solidFill>
                  <a:srgbClr val="000000"/>
                </a:solidFill>
                <a:latin typeface="Microsoft YaHei" charset="-122"/>
                <a:ea typeface="Microsoft YaHei" charset="-122"/>
                <a:cs typeface="Microsoft YaHei" charset="-122"/>
              </a:rPr>
              <a:t>的消息</a:t>
            </a:r>
            <a:r>
              <a:rPr lang="en-US" altLang="zh-CN" dirty="0" smtClean="0">
                <a:solidFill>
                  <a:srgbClr val="000000"/>
                </a:solidFill>
                <a:latin typeface="Microsoft YaHei" charset="-122"/>
                <a:ea typeface="Microsoft YaHei" charset="-122"/>
                <a:cs typeface="Microsoft YaHei" charset="-122"/>
              </a:rPr>
              <a:t>2</a:t>
            </a:r>
            <a:r>
              <a:rPr lang="zh-CN" altLang="en-US" dirty="0">
                <a:solidFill>
                  <a:srgbClr val="000000"/>
                </a:solidFill>
                <a:latin typeface="Microsoft YaHei" charset="-122"/>
                <a:ea typeface="Microsoft YaHei" charset="-122"/>
                <a:cs typeface="Microsoft YaHei" charset="-122"/>
              </a:rPr>
              <a:t>方法，</a:t>
            </a:r>
            <a:r>
              <a:rPr lang="zh-CN" altLang="en-US" dirty="0" smtClean="0">
                <a:solidFill>
                  <a:srgbClr val="000000"/>
                </a:solidFill>
                <a:latin typeface="Microsoft YaHei" charset="-122"/>
                <a:ea typeface="Microsoft YaHei" charset="-122"/>
                <a:cs typeface="Microsoft YaHei" charset="-122"/>
              </a:rPr>
              <a:t>如右图所</a:t>
            </a:r>
            <a:r>
              <a:rPr lang="zh-CN" altLang="en-US" dirty="0">
                <a:solidFill>
                  <a:srgbClr val="000000"/>
                </a:solidFill>
                <a:latin typeface="Microsoft YaHei" charset="-122"/>
                <a:ea typeface="Microsoft YaHei" charset="-122"/>
                <a:cs typeface="Microsoft YaHei" charset="-122"/>
              </a:rPr>
              <a:t>示</a:t>
            </a:r>
            <a:r>
              <a:rPr lang="zh-CN" altLang="en-US" dirty="0" smtClean="0">
                <a:solidFill>
                  <a:srgbClr val="000000"/>
                </a:solidFill>
                <a:latin typeface="Microsoft YaHei" charset="-122"/>
                <a:ea typeface="Microsoft YaHei" charset="-122"/>
                <a:cs typeface="Microsoft YaHei" charset="-122"/>
              </a:rPr>
              <a:t>。</a:t>
            </a:r>
            <a:r>
              <a:rPr lang="mr-IN" altLang="zh-CN" dirty="0">
                <a:solidFill>
                  <a:srgbClr val="000000"/>
                </a:solidFill>
                <a:latin typeface="Microsoft YaHei" charset="-122"/>
                <a:ea typeface="Microsoft YaHei" charset="-122"/>
                <a:cs typeface="Microsoft YaHei" charset="-122"/>
              </a:rPr>
              <a:t>[1]</a:t>
            </a:r>
          </a:p>
          <a:p>
            <a:pPr lvl="0">
              <a:lnSpc>
                <a:spcPct val="150000"/>
              </a:lnSpc>
            </a:pPr>
            <a:endParaRPr lang="zh-CN" altLang="en-US" dirty="0">
              <a:solidFill>
                <a:srgbClr val="000000"/>
              </a:solidFill>
              <a:effectLst/>
              <a:latin typeface="Microsoft YaHei" charset="-122"/>
              <a:ea typeface="Microsoft YaHei" charset="-122"/>
              <a:cs typeface="Microsoft YaHei"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786" y="2319338"/>
            <a:ext cx="5139110" cy="3077920"/>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704221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1000"/>
                                        <p:tgtEl>
                                          <p:spTgt spid="52"/>
                                        </p:tgtEl>
                                      </p:cBhvr>
                                    </p:animEffect>
                                    <p:anim calcmode="lin" valueType="num">
                                      <p:cBhvr>
                                        <p:cTn id="8" dur="1000" fill="hold"/>
                                        <p:tgtEl>
                                          <p:spTgt spid="52"/>
                                        </p:tgtEl>
                                        <p:attrNameLst>
                                          <p:attrName>ppt_x</p:attrName>
                                        </p:attrNameLst>
                                      </p:cBhvr>
                                      <p:tavLst>
                                        <p:tav tm="0">
                                          <p:val>
                                            <p:strVal val="#ppt_x"/>
                                          </p:val>
                                        </p:tav>
                                        <p:tav tm="100000">
                                          <p:val>
                                            <p:strVal val="#ppt_x"/>
                                          </p:val>
                                        </p:tav>
                                      </p:tavLst>
                                    </p:anim>
                                    <p:anim calcmode="lin" valueType="num">
                                      <p:cBhvr>
                                        <p:cTn id="9"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473308" cy="2233613"/>
            <a:chOff x="5222408" y="2405563"/>
            <a:chExt cx="6474281" cy="2232768"/>
          </a:xfrm>
        </p:grpSpPr>
        <p:grpSp>
          <p:nvGrpSpPr>
            <p:cNvPr id="5136" name="组合 17"/>
            <p:cNvGrpSpPr/>
            <p:nvPr/>
          </p:nvGrpSpPr>
          <p:grpSpPr bwMode="auto">
            <a:xfrm>
              <a:off x="5226064" y="2405563"/>
              <a:ext cx="6470625" cy="1772715"/>
              <a:chOff x="271019" y="2420002"/>
              <a:chExt cx="6470625" cy="1772715"/>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06</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5400" b="1" dirty="0" smtClean="0">
                    <a:solidFill>
                      <a:srgbClr val="F77258"/>
                    </a:solidFill>
                    <a:latin typeface="微软雅黑" panose="020B0503020204020204" pitchFamily="34" charset="-122"/>
                    <a:ea typeface="微软雅黑" panose="020B0503020204020204" pitchFamily="34" charset="-122"/>
                  </a:rPr>
                  <a:t>通信图</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600" noProof="0" dirty="0" smtClean="0">
                  <a:solidFill>
                    <a:srgbClr val="353A3E"/>
                  </a:solidFill>
                  <a:latin typeface="微软雅黑" panose="020B0503020204020204" pitchFamily="34" charset="-122"/>
                  <a:ea typeface="微软雅黑" panose="020B0503020204020204" pitchFamily="34" charset="-122"/>
                </a:rPr>
                <a:t>COLLABORATION</a:t>
              </a: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 DIAGRAM</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90889655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9"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通信</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2" name="矩形 11"/>
          <p:cNvSpPr/>
          <p:nvPr/>
        </p:nvSpPr>
        <p:spPr>
          <a:xfrm>
            <a:off x="3464241" y="2321898"/>
            <a:ext cx="5263517" cy="3000821"/>
          </a:xfrm>
          <a:prstGeom prst="rect">
            <a:avLst/>
          </a:prstGeom>
        </p:spPr>
        <p:txBody>
          <a:bodyPr wrap="square">
            <a:spAutoFit/>
          </a:bodyPr>
          <a:lstStyle/>
          <a:p>
            <a:pPr>
              <a:lnSpc>
                <a:spcPct val="150000"/>
              </a:lnSpc>
            </a:pPr>
            <a:r>
              <a:rPr lang="zh-CN" altLang="en-US" dirty="0" smtClean="0">
                <a:solidFill>
                  <a:srgbClr val="000000"/>
                </a:solidFill>
                <a:latin typeface="Microsoft YaHei" charset="-122"/>
                <a:ea typeface="Microsoft YaHei" charset="-122"/>
                <a:cs typeface="Microsoft YaHei" charset="-122"/>
              </a:rPr>
              <a:t>通信图，也称为协作图，强调</a:t>
            </a:r>
            <a:r>
              <a:rPr lang="zh-CN" altLang="en-US" dirty="0">
                <a:solidFill>
                  <a:srgbClr val="000000"/>
                </a:solidFill>
                <a:latin typeface="Microsoft YaHei" charset="-122"/>
                <a:ea typeface="Microsoft YaHei" charset="-122"/>
                <a:cs typeface="Microsoft YaHei" charset="-122"/>
              </a:rPr>
              <a:t>的是发送和接收消息的对象之间的组织结构。一个</a:t>
            </a:r>
            <a:r>
              <a:rPr lang="en-US" altLang="zh-CN" dirty="0" smtClean="0">
                <a:solidFill>
                  <a:srgbClr val="000000"/>
                </a:solidFill>
                <a:latin typeface="Microsoft YaHei" charset="-122"/>
                <a:ea typeface="Microsoft YaHei" charset="-122"/>
                <a:cs typeface="Microsoft YaHei" charset="-122"/>
              </a:rPr>
              <a:t>UML</a:t>
            </a:r>
            <a:r>
              <a:rPr lang="zh-CN" altLang="en-US" dirty="0">
                <a:solidFill>
                  <a:srgbClr val="000000"/>
                </a:solidFill>
                <a:latin typeface="Microsoft YaHei" charset="-122"/>
                <a:ea typeface="Microsoft YaHei" charset="-122"/>
                <a:cs typeface="Microsoft YaHei" charset="-122"/>
              </a:rPr>
              <a:t>通信图</a:t>
            </a:r>
            <a:r>
              <a:rPr lang="zh-CN" altLang="en-US" dirty="0" smtClean="0">
                <a:solidFill>
                  <a:srgbClr val="000000"/>
                </a:solidFill>
                <a:latin typeface="Microsoft YaHei" charset="-122"/>
                <a:ea typeface="Microsoft YaHei" charset="-122"/>
                <a:cs typeface="Microsoft YaHei" charset="-122"/>
              </a:rPr>
              <a:t>显示</a:t>
            </a:r>
            <a:r>
              <a:rPr lang="zh-CN" altLang="en-US" dirty="0">
                <a:solidFill>
                  <a:srgbClr val="000000"/>
                </a:solidFill>
                <a:latin typeface="Microsoft YaHei" charset="-122"/>
                <a:ea typeface="Microsoft YaHei" charset="-122"/>
                <a:cs typeface="Microsoft YaHei" charset="-122"/>
              </a:rPr>
              <a:t>了一系列的对象和在这些对象之间的联系以及对象间发送和接收的消息。对象通常是命名或匿名的类的实例，也可以代表其他事物的实例，例如协作、组件和节点。使用</a:t>
            </a:r>
            <a:r>
              <a:rPr lang="en-US" altLang="zh-CN" dirty="0" smtClean="0">
                <a:solidFill>
                  <a:srgbClr val="000000"/>
                </a:solidFill>
                <a:latin typeface="Microsoft YaHei" charset="-122"/>
                <a:ea typeface="Microsoft YaHei" charset="-122"/>
                <a:cs typeface="Microsoft YaHei" charset="-122"/>
              </a:rPr>
              <a:t>UML</a:t>
            </a:r>
            <a:r>
              <a:rPr lang="zh-CN" altLang="en-US" dirty="0">
                <a:solidFill>
                  <a:srgbClr val="000000"/>
                </a:solidFill>
                <a:latin typeface="Microsoft YaHei" charset="-122"/>
                <a:ea typeface="Microsoft YaHei" charset="-122"/>
                <a:cs typeface="Microsoft YaHei" charset="-122"/>
              </a:rPr>
              <a:t>通信图</a:t>
            </a:r>
            <a:r>
              <a:rPr lang="zh-CN" altLang="en-US" dirty="0" smtClean="0">
                <a:solidFill>
                  <a:srgbClr val="000000"/>
                </a:solidFill>
                <a:latin typeface="Microsoft YaHei" charset="-122"/>
                <a:ea typeface="Microsoft YaHei" charset="-122"/>
                <a:cs typeface="Microsoft YaHei" charset="-122"/>
              </a:rPr>
              <a:t>来说</a:t>
            </a:r>
            <a:r>
              <a:rPr lang="zh-CN" altLang="en-US" dirty="0">
                <a:solidFill>
                  <a:srgbClr val="000000"/>
                </a:solidFill>
                <a:latin typeface="Microsoft YaHei" charset="-122"/>
                <a:ea typeface="Microsoft YaHei" charset="-122"/>
                <a:cs typeface="Microsoft YaHei" charset="-122"/>
              </a:rPr>
              <a:t>明系统的动态情况。</a:t>
            </a:r>
            <a:r>
              <a:rPr lang="en-US" altLang="zh-CN" dirty="0">
                <a:solidFill>
                  <a:srgbClr val="000000"/>
                </a:solidFill>
                <a:latin typeface="Microsoft YaHei" charset="-122"/>
                <a:ea typeface="Microsoft YaHei" charset="-122"/>
                <a:cs typeface="Microsoft YaHei" charset="-122"/>
              </a:rPr>
              <a:t>(</a:t>
            </a:r>
            <a:r>
              <a:rPr lang="zh-CN" altLang="en-US" dirty="0">
                <a:solidFill>
                  <a:srgbClr val="000000"/>
                </a:solidFill>
                <a:latin typeface="Microsoft YaHei" charset="-122"/>
                <a:ea typeface="Microsoft YaHei" charset="-122"/>
                <a:cs typeface="Microsoft YaHei" charset="-122"/>
              </a:rPr>
              <a:t>强调的是参与交互的对象的</a:t>
            </a:r>
            <a:r>
              <a:rPr lang="zh-CN" altLang="en-US" dirty="0" smtClean="0">
                <a:solidFill>
                  <a:srgbClr val="000000"/>
                </a:solidFill>
                <a:latin typeface="Microsoft YaHei" charset="-122"/>
                <a:ea typeface="Microsoft YaHei" charset="-122"/>
                <a:cs typeface="Microsoft YaHei" charset="-122"/>
              </a:rPr>
              <a:t>组织。</a:t>
            </a:r>
            <a:r>
              <a:rPr lang="en-US" altLang="zh-CN" dirty="0" smtClean="0">
                <a:solidFill>
                  <a:srgbClr val="000000"/>
                </a:solidFill>
                <a:latin typeface="Microsoft YaHei" charset="-122"/>
                <a:ea typeface="Microsoft YaHei" charset="-122"/>
                <a:cs typeface="Microsoft YaHei" charset="-122"/>
              </a:rPr>
              <a:t>[2]</a:t>
            </a:r>
            <a:endParaRPr lang="zh-CN" altLang="en-US" dirty="0">
              <a:solidFill>
                <a:srgbClr val="000000"/>
              </a:solidFill>
              <a:latin typeface="Microsoft YaHei" charset="-122"/>
              <a:ea typeface="Microsoft YaHei" charset="-122"/>
              <a:cs typeface="Microsoft YaHei" charset="-122"/>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0" name="Rounded Rectangle 1"/>
          <p:cNvSpPr/>
          <p:nvPr/>
        </p:nvSpPr>
        <p:spPr>
          <a:xfrm>
            <a:off x="3464241" y="1608073"/>
            <a:ext cx="1361675" cy="519545"/>
          </a:xfrm>
          <a:prstGeom prst="roundRect">
            <a:avLst>
              <a:gd name="adj" fmla="val 3876"/>
            </a:avLst>
          </a:prstGeom>
          <a:solidFill>
            <a:srgbClr val="C155DC"/>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prstClr val="white"/>
                </a:solidFill>
                <a:latin typeface="Arial" panose="020B0604020202020204" pitchFamily="34" charset="0"/>
                <a:ea typeface="微软雅黑" panose="020B0503020204020204" pitchFamily="34" charset="-122"/>
              </a:rPr>
              <a:t>概述</a:t>
            </a:r>
            <a:endParaRPr kumimoji="0" lang="en-US" altLang="zh-CN"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1674831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通信图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126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 name="Oval 1"/>
          <p:cNvSpPr/>
          <p:nvPr/>
        </p:nvSpPr>
        <p:spPr>
          <a:xfrm>
            <a:off x="2322195" y="2306955"/>
            <a:ext cx="1828800" cy="1828800"/>
          </a:xfrm>
          <a:prstGeom prst="ellipse">
            <a:avLst/>
          </a:prstGeom>
          <a:noFill/>
          <a:ln w="3175"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7" name="Oval 5"/>
          <p:cNvSpPr/>
          <p:nvPr/>
        </p:nvSpPr>
        <p:spPr>
          <a:xfrm>
            <a:off x="2458720" y="2443480"/>
            <a:ext cx="1555750" cy="1555750"/>
          </a:xfrm>
          <a:prstGeom prst="ellipse">
            <a:avLst/>
          </a:prstGeom>
          <a:noFill/>
          <a:ln w="3175"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作用</a:t>
            </a:r>
            <a:r>
              <a:rPr kumimoji="0" lang="en-US" altLang="zh-CN" sz="2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1</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 name="Arc 6"/>
          <p:cNvSpPr/>
          <p:nvPr/>
        </p:nvSpPr>
        <p:spPr>
          <a:xfrm>
            <a:off x="2393633" y="2378393"/>
            <a:ext cx="1685925" cy="1685925"/>
          </a:xfrm>
          <a:prstGeom prst="arc">
            <a:avLst>
              <a:gd name="adj1" fmla="val 16200000"/>
              <a:gd name="adj2" fmla="val 8631227"/>
            </a:avLst>
          </a:prstGeom>
          <a:noFill/>
          <a:ln w="127000"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solidFill>
                  <a:srgbClr val="FDFDFD">
                    <a:alpha val="30000"/>
                  </a:srgbClr>
                </a:solidFill>
              </a:ln>
              <a:solidFill>
                <a:prstClr val="black"/>
              </a:solidFill>
              <a:effectLst/>
              <a:uLnTx/>
              <a:uFillTx/>
              <a:latin typeface="Calibri"/>
              <a:ea typeface="+mn-ea"/>
              <a:cs typeface="+mn-cs"/>
            </a:endParaRPr>
          </a:p>
        </p:txBody>
      </p:sp>
      <p:sp>
        <p:nvSpPr>
          <p:cNvPr id="9" name="Oval 7"/>
          <p:cNvSpPr/>
          <p:nvPr/>
        </p:nvSpPr>
        <p:spPr>
          <a:xfrm>
            <a:off x="5097145" y="2306955"/>
            <a:ext cx="1828800" cy="1828800"/>
          </a:xfrm>
          <a:prstGeom prst="ellipse">
            <a:avLst/>
          </a:prstGeom>
          <a:noFill/>
          <a:ln w="3175" cmpd="sng">
            <a:solidFill>
              <a:srgbClr val="F8D845"/>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10" name="Oval 8"/>
          <p:cNvSpPr/>
          <p:nvPr/>
        </p:nvSpPr>
        <p:spPr>
          <a:xfrm>
            <a:off x="5233670" y="2443480"/>
            <a:ext cx="1555750" cy="1555750"/>
          </a:xfrm>
          <a:prstGeom prst="ellipse">
            <a:avLst/>
          </a:prstGeom>
          <a:noFill/>
          <a:ln w="3175" cmpd="sng">
            <a:solidFill>
              <a:srgbClr val="F8D845"/>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smtClean="0">
                <a:solidFill>
                  <a:prstClr val="black"/>
                </a:solidFill>
                <a:latin typeface="微软雅黑" panose="020B0503020204020204" pitchFamily="34" charset="-122"/>
                <a:ea typeface="微软雅黑" panose="020B0503020204020204" pitchFamily="34" charset="-122"/>
              </a:rPr>
              <a:t>作用</a:t>
            </a:r>
            <a:r>
              <a:rPr lang="en-US" altLang="zh-CN" sz="2400" b="1" dirty="0" smtClean="0">
                <a:solidFill>
                  <a:prstClr val="black"/>
                </a:solidFill>
                <a:latin typeface="微软雅黑" panose="020B0503020204020204" pitchFamily="34" charset="-122"/>
                <a:ea typeface="微软雅黑" panose="020B0503020204020204" pitchFamily="34" charset="-122"/>
              </a:rPr>
              <a:t>2</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 name="Arc 11"/>
          <p:cNvSpPr/>
          <p:nvPr/>
        </p:nvSpPr>
        <p:spPr>
          <a:xfrm>
            <a:off x="5168583" y="2378393"/>
            <a:ext cx="1685925" cy="1685925"/>
          </a:xfrm>
          <a:prstGeom prst="arc">
            <a:avLst>
              <a:gd name="adj1" fmla="val 16200000"/>
              <a:gd name="adj2" fmla="val 19517212"/>
            </a:avLst>
          </a:prstGeom>
          <a:noFill/>
          <a:ln w="127000" cmpd="sng">
            <a:solidFill>
              <a:srgbClr val="F8D845"/>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solidFill>
                  <a:srgbClr val="FDFDFD">
                    <a:alpha val="30000"/>
                  </a:srgbClr>
                </a:solidFill>
              </a:ln>
              <a:solidFill>
                <a:prstClr val="black"/>
              </a:solidFill>
              <a:effectLst/>
              <a:uLnTx/>
              <a:uFillTx/>
              <a:latin typeface="Calibri"/>
              <a:ea typeface="+mn-ea"/>
              <a:cs typeface="+mn-cs"/>
            </a:endParaRPr>
          </a:p>
        </p:txBody>
      </p:sp>
      <p:sp>
        <p:nvSpPr>
          <p:cNvPr id="12" name="Oval 13"/>
          <p:cNvSpPr/>
          <p:nvPr/>
        </p:nvSpPr>
        <p:spPr>
          <a:xfrm>
            <a:off x="7872095" y="2306955"/>
            <a:ext cx="1828800" cy="1828800"/>
          </a:xfrm>
          <a:prstGeom prst="ellipse">
            <a:avLst/>
          </a:prstGeom>
          <a:noFill/>
          <a:ln w="3175" cmpd="sng">
            <a:solidFill>
              <a:srgbClr val="BF55D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13" name="Oval 14"/>
          <p:cNvSpPr/>
          <p:nvPr/>
        </p:nvSpPr>
        <p:spPr>
          <a:xfrm>
            <a:off x="8008620" y="2443480"/>
            <a:ext cx="1555750" cy="1555750"/>
          </a:xfrm>
          <a:prstGeom prst="ellipse">
            <a:avLst/>
          </a:prstGeom>
          <a:noFill/>
          <a:ln w="3175" cmpd="sng">
            <a:solidFill>
              <a:srgbClr val="BF55D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作用</a:t>
            </a:r>
            <a:r>
              <a:rPr kumimoji="0" lang="en-US" altLang="zh-CN" sz="2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3</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 name="Arc 15"/>
          <p:cNvSpPr/>
          <p:nvPr/>
        </p:nvSpPr>
        <p:spPr>
          <a:xfrm>
            <a:off x="7943533" y="2378393"/>
            <a:ext cx="1685925" cy="1685925"/>
          </a:xfrm>
          <a:prstGeom prst="arc">
            <a:avLst>
              <a:gd name="adj1" fmla="val 16200000"/>
              <a:gd name="adj2" fmla="val 12510888"/>
            </a:avLst>
          </a:prstGeom>
          <a:noFill/>
          <a:ln w="127000" cmpd="sng">
            <a:solidFill>
              <a:srgbClr val="BF55D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solidFill>
                  <a:srgbClr val="FDFDFD">
                    <a:alpha val="30000"/>
                  </a:srgbClr>
                </a:solidFill>
              </a:ln>
              <a:solidFill>
                <a:prstClr val="black"/>
              </a:solidFill>
              <a:effectLst/>
              <a:uLnTx/>
              <a:uFillTx/>
              <a:latin typeface="Calibri"/>
              <a:ea typeface="+mn-ea"/>
              <a:cs typeface="+mn-cs"/>
            </a:endParaRPr>
          </a:p>
        </p:txBody>
      </p:sp>
      <p:sp>
        <p:nvSpPr>
          <p:cNvPr id="11290" name="矩形 18"/>
          <p:cNvSpPr>
            <a:spLocks noChangeArrowheads="1"/>
          </p:cNvSpPr>
          <p:nvPr/>
        </p:nvSpPr>
        <p:spPr bwMode="auto">
          <a:xfrm>
            <a:off x="2345213" y="4509656"/>
            <a:ext cx="1782763"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algn="ctr" defTabSz="1216025" rtl="0" eaLnBrk="1" fontAlgn="base" latinLnBrk="0" hangingPunct="1">
              <a:lnSpc>
                <a:spcPct val="150000"/>
              </a:lnSpc>
              <a:spcBef>
                <a:spcPct val="20000"/>
              </a:spcBef>
              <a:spcAft>
                <a:spcPct val="0"/>
              </a:spcAft>
              <a:buClrTx/>
              <a:buSzTx/>
              <a:buFontTx/>
              <a:buNone/>
              <a:tabLst/>
              <a:defRPr/>
            </a:pPr>
            <a:r>
              <a:rPr kumimoji="0" lang="zh-CN" altLang="en-US" sz="16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通过描绘对象之间消息的传递情况来反映具体的使用语境的逻辑表达</a:t>
            </a:r>
            <a:r>
              <a:rPr kumimoji="0" lang="en-US" altLang="zh-CN" sz="16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[3]</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24" name="TextBox 16"/>
          <p:cNvSpPr txBox="1">
            <a:spLocks noChangeArrowheads="1"/>
          </p:cNvSpPr>
          <p:nvPr/>
        </p:nvSpPr>
        <p:spPr bwMode="auto">
          <a:xfrm>
            <a:off x="4309269" y="698500"/>
            <a:ext cx="3573463" cy="523220"/>
          </a:xfrm>
          <a:prstGeom prst="rect">
            <a:avLst/>
          </a:prstGeom>
          <a:noFill/>
          <a:ln>
            <a:noFill/>
          </a:ln>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gn="ctr"/>
            <a:r>
              <a:rPr lang="zh-CN" altLang="en-US" sz="2800" b="1" dirty="0" smtClean="0">
                <a:solidFill>
                  <a:srgbClr val="F06E54"/>
                </a:solidFill>
                <a:latin typeface="Microsoft YaHei" charset="-122"/>
                <a:ea typeface="Microsoft YaHei" charset="-122"/>
                <a:cs typeface="Microsoft YaHei" charset="-122"/>
              </a:rPr>
              <a:t>通信图的作用</a:t>
            </a:r>
            <a:endParaRPr lang="zh-CN" altLang="en-US" sz="2800" b="1" dirty="0">
              <a:solidFill>
                <a:srgbClr val="F06E54"/>
              </a:solidFill>
              <a:latin typeface="Microsoft YaHei" charset="-122"/>
              <a:ea typeface="Microsoft YaHei" charset="-122"/>
              <a:cs typeface="Microsoft YaHei" charset="-122"/>
            </a:endParaRPr>
          </a:p>
        </p:txBody>
      </p:sp>
      <p:sp>
        <p:nvSpPr>
          <p:cNvPr id="25" name="矩形 18"/>
          <p:cNvSpPr>
            <a:spLocks noChangeArrowheads="1"/>
          </p:cNvSpPr>
          <p:nvPr/>
        </p:nvSpPr>
        <p:spPr bwMode="auto">
          <a:xfrm>
            <a:off x="5204618" y="4504063"/>
            <a:ext cx="1782763" cy="106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algn="ctr" defTabSz="1216025" rtl="0" eaLnBrk="1" fontAlgn="base" latinLnBrk="0" hangingPunct="1">
              <a:lnSpc>
                <a:spcPct val="150000"/>
              </a:lnSpc>
              <a:spcBef>
                <a:spcPct val="20000"/>
              </a:spcBef>
              <a:spcAft>
                <a:spcPct val="0"/>
              </a:spcAft>
              <a:buClrTx/>
              <a:buSzTx/>
              <a:buFontTx/>
              <a:buNone/>
              <a:tabLst/>
              <a:defRPr/>
            </a:pPr>
            <a:r>
              <a:rPr kumimoji="0" lang="zh-CN" altLang="en-US" sz="16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显示对象及其交互关系的空间组织结构</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26" name="矩形 18"/>
          <p:cNvSpPr>
            <a:spLocks noChangeArrowheads="1"/>
          </p:cNvSpPr>
          <p:nvPr/>
        </p:nvSpPr>
        <p:spPr bwMode="auto">
          <a:xfrm>
            <a:off x="7895113" y="4497710"/>
            <a:ext cx="178276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algn="ctr" defTabSz="1216025" rtl="0" eaLnBrk="1" fontAlgn="base" latinLnBrk="0" hangingPunct="1">
              <a:lnSpc>
                <a:spcPct val="150000"/>
              </a:lnSpc>
              <a:spcBef>
                <a:spcPct val="20000"/>
              </a:spcBef>
              <a:spcAft>
                <a:spcPct val="0"/>
              </a:spcAft>
              <a:buClrTx/>
              <a:buSzTx/>
              <a:buFontTx/>
              <a:buNone/>
              <a:tabLst/>
              <a:defRPr/>
            </a:pPr>
            <a:r>
              <a:rPr kumimoji="0" lang="zh-CN" altLang="en-US" sz="16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表现一个类操作的实现</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584805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1000"/>
                                        <p:tgtEl>
                                          <p:spTgt spid="14"/>
                                        </p:tgtEl>
                                      </p:cBhvr>
                                    </p:animEffect>
                                    <p:anim calcmode="lin" valueType="num">
                                      <p:cBhvr>
                                        <p:cTn id="48" dur="1000" fill="hold"/>
                                        <p:tgtEl>
                                          <p:spTgt spid="14"/>
                                        </p:tgtEl>
                                        <p:attrNameLst>
                                          <p:attrName>ppt_x</p:attrName>
                                        </p:attrNameLst>
                                      </p:cBhvr>
                                      <p:tavLst>
                                        <p:tav tm="0">
                                          <p:val>
                                            <p:strVal val="#ppt_x"/>
                                          </p:val>
                                        </p:tav>
                                        <p:tav tm="100000">
                                          <p:val>
                                            <p:strVal val="#ppt_x"/>
                                          </p:val>
                                        </p:tav>
                                      </p:tavLst>
                                    </p:anim>
                                    <p:anim calcmode="lin" valueType="num">
                                      <p:cBhvr>
                                        <p:cTn id="49" dur="1000" fill="hold"/>
                                        <p:tgtEl>
                                          <p:spTgt spid="1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1000"/>
                                        <p:tgtEl>
                                          <p:spTgt spid="24"/>
                                        </p:tgtEl>
                                      </p:cBhvr>
                                    </p:animEffect>
                                    <p:anim calcmode="lin" valueType="num">
                                      <p:cBhvr>
                                        <p:cTn id="53" dur="1000" fill="hold"/>
                                        <p:tgtEl>
                                          <p:spTgt spid="24"/>
                                        </p:tgtEl>
                                        <p:attrNameLst>
                                          <p:attrName>ppt_x</p:attrName>
                                        </p:attrNameLst>
                                      </p:cBhvr>
                                      <p:tavLst>
                                        <p:tav tm="0">
                                          <p:val>
                                            <p:strVal val="#ppt_x"/>
                                          </p:val>
                                        </p:tav>
                                        <p:tav tm="100000">
                                          <p:val>
                                            <p:strVal val="#ppt_x"/>
                                          </p:val>
                                        </p:tav>
                                      </p:tavLst>
                                    </p:anim>
                                    <p:anim calcmode="lin" valueType="num">
                                      <p:cBhvr>
                                        <p:cTn id="5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24"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通信图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126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4" name="TextBox 16"/>
          <p:cNvSpPr txBox="1">
            <a:spLocks noChangeArrowheads="1"/>
          </p:cNvSpPr>
          <p:nvPr/>
        </p:nvSpPr>
        <p:spPr bwMode="auto">
          <a:xfrm>
            <a:off x="4309269" y="698500"/>
            <a:ext cx="3573463" cy="523220"/>
          </a:xfrm>
          <a:prstGeom prst="rect">
            <a:avLst/>
          </a:prstGeom>
          <a:noFill/>
          <a:ln>
            <a:noFill/>
          </a:ln>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gn="ctr"/>
            <a:r>
              <a:rPr lang="zh-CN" altLang="en-US" sz="2800" b="1" dirty="0" smtClean="0">
                <a:solidFill>
                  <a:srgbClr val="F06E54"/>
                </a:solidFill>
                <a:latin typeface="Microsoft YaHei" charset="-122"/>
                <a:ea typeface="Microsoft YaHei" charset="-122"/>
                <a:cs typeface="Microsoft YaHei" charset="-122"/>
              </a:rPr>
              <a:t>通信图的基本内容</a:t>
            </a:r>
            <a:endParaRPr lang="zh-CN" altLang="en-US" sz="2800" b="1" dirty="0">
              <a:solidFill>
                <a:srgbClr val="F06E54"/>
              </a:solidFill>
              <a:latin typeface="Microsoft YaHei" charset="-122"/>
              <a:ea typeface="Microsoft YaHei" charset="-122"/>
              <a:cs typeface="Microsoft YaHei" charset="-122"/>
            </a:endParaRPr>
          </a:p>
        </p:txBody>
      </p:sp>
      <p:sp>
        <p:nvSpPr>
          <p:cNvPr id="19" name="Freeform 5"/>
          <p:cNvSpPr/>
          <p:nvPr/>
        </p:nvSpPr>
        <p:spPr bwMode="auto">
          <a:xfrm>
            <a:off x="5999823" y="4515555"/>
            <a:ext cx="795337" cy="728663"/>
          </a:xfrm>
          <a:custGeom>
            <a:avLst/>
            <a:gdLst>
              <a:gd name="T0" fmla="*/ 163 w 163"/>
              <a:gd name="T1" fmla="*/ 31 h 150"/>
              <a:gd name="T2" fmla="*/ 163 w 163"/>
              <a:gd name="T3" fmla="*/ 0 h 150"/>
              <a:gd name="T4" fmla="*/ 157 w 163"/>
              <a:gd name="T5" fmla="*/ 0 h 150"/>
              <a:gd name="T6" fmla="*/ 7 w 163"/>
              <a:gd name="T7" fmla="*/ 0 h 150"/>
              <a:gd name="T8" fmla="*/ 0 w 163"/>
              <a:gd name="T9" fmla="*/ 0 h 150"/>
              <a:gd name="T10" fmla="*/ 0 w 163"/>
              <a:gd name="T11" fmla="*/ 31 h 150"/>
              <a:gd name="T12" fmla="*/ 7 w 163"/>
              <a:gd name="T13" fmla="*/ 39 h 150"/>
              <a:gd name="T14" fmla="*/ 7 w 163"/>
              <a:gd name="T15" fmla="*/ 46 h 150"/>
              <a:gd name="T16" fmla="*/ 0 w 163"/>
              <a:gd name="T17" fmla="*/ 53 h 150"/>
              <a:gd name="T18" fmla="*/ 7 w 163"/>
              <a:gd name="T19" fmla="*/ 59 h 150"/>
              <a:gd name="T20" fmla="*/ 7 w 163"/>
              <a:gd name="T21" fmla="*/ 69 h 150"/>
              <a:gd name="T22" fmla="*/ 0 w 163"/>
              <a:gd name="T23" fmla="*/ 76 h 150"/>
              <a:gd name="T24" fmla="*/ 7 w 163"/>
              <a:gd name="T25" fmla="*/ 82 h 150"/>
              <a:gd name="T26" fmla="*/ 7 w 163"/>
              <a:gd name="T27" fmla="*/ 92 h 150"/>
              <a:gd name="T28" fmla="*/ 0 w 163"/>
              <a:gd name="T29" fmla="*/ 99 h 150"/>
              <a:gd name="T30" fmla="*/ 7 w 163"/>
              <a:gd name="T31" fmla="*/ 105 h 150"/>
              <a:gd name="T32" fmla="*/ 7 w 163"/>
              <a:gd name="T33" fmla="*/ 113 h 150"/>
              <a:gd name="T34" fmla="*/ 57 w 163"/>
              <a:gd name="T35" fmla="*/ 141 h 150"/>
              <a:gd name="T36" fmla="*/ 61 w 163"/>
              <a:gd name="T37" fmla="*/ 141 h 150"/>
              <a:gd name="T38" fmla="*/ 82 w 163"/>
              <a:gd name="T39" fmla="*/ 150 h 150"/>
              <a:gd name="T40" fmla="*/ 102 w 163"/>
              <a:gd name="T41" fmla="*/ 141 h 150"/>
              <a:gd name="T42" fmla="*/ 106 w 163"/>
              <a:gd name="T43" fmla="*/ 141 h 150"/>
              <a:gd name="T44" fmla="*/ 157 w 163"/>
              <a:gd name="T45" fmla="*/ 113 h 150"/>
              <a:gd name="T46" fmla="*/ 157 w 163"/>
              <a:gd name="T47" fmla="*/ 113 h 150"/>
              <a:gd name="T48" fmla="*/ 157 w 163"/>
              <a:gd name="T49" fmla="*/ 105 h 150"/>
              <a:gd name="T50" fmla="*/ 163 w 163"/>
              <a:gd name="T51" fmla="*/ 99 h 150"/>
              <a:gd name="T52" fmla="*/ 157 w 163"/>
              <a:gd name="T53" fmla="*/ 92 h 150"/>
              <a:gd name="T54" fmla="*/ 157 w 163"/>
              <a:gd name="T55" fmla="*/ 82 h 150"/>
              <a:gd name="T56" fmla="*/ 163 w 163"/>
              <a:gd name="T57" fmla="*/ 76 h 150"/>
              <a:gd name="T58" fmla="*/ 157 w 163"/>
              <a:gd name="T59" fmla="*/ 69 h 150"/>
              <a:gd name="T60" fmla="*/ 157 w 163"/>
              <a:gd name="T61" fmla="*/ 59 h 150"/>
              <a:gd name="T62" fmla="*/ 163 w 163"/>
              <a:gd name="T63" fmla="*/ 53 h 150"/>
              <a:gd name="T64" fmla="*/ 157 w 163"/>
              <a:gd name="T65" fmla="*/ 46 h 150"/>
              <a:gd name="T66" fmla="*/ 157 w 163"/>
              <a:gd name="T67" fmla="*/ 39 h 150"/>
              <a:gd name="T68" fmla="*/ 163 w 163"/>
              <a:gd name="T69" fmla="*/ 3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3" h="150">
                <a:moveTo>
                  <a:pt x="163" y="31"/>
                </a:moveTo>
                <a:cubicBezTo>
                  <a:pt x="163" y="0"/>
                  <a:pt x="163" y="0"/>
                  <a:pt x="163" y="0"/>
                </a:cubicBezTo>
                <a:cubicBezTo>
                  <a:pt x="157" y="0"/>
                  <a:pt x="157" y="0"/>
                  <a:pt x="157" y="0"/>
                </a:cubicBezTo>
                <a:cubicBezTo>
                  <a:pt x="7" y="0"/>
                  <a:pt x="7" y="0"/>
                  <a:pt x="7" y="0"/>
                </a:cubicBezTo>
                <a:cubicBezTo>
                  <a:pt x="0" y="0"/>
                  <a:pt x="0" y="0"/>
                  <a:pt x="0" y="0"/>
                </a:cubicBezTo>
                <a:cubicBezTo>
                  <a:pt x="0" y="31"/>
                  <a:pt x="0" y="31"/>
                  <a:pt x="0" y="31"/>
                </a:cubicBezTo>
                <a:cubicBezTo>
                  <a:pt x="7" y="39"/>
                  <a:pt x="7" y="39"/>
                  <a:pt x="7" y="39"/>
                </a:cubicBezTo>
                <a:cubicBezTo>
                  <a:pt x="7" y="46"/>
                  <a:pt x="7" y="46"/>
                  <a:pt x="7" y="46"/>
                </a:cubicBezTo>
                <a:cubicBezTo>
                  <a:pt x="3" y="46"/>
                  <a:pt x="0" y="49"/>
                  <a:pt x="0" y="53"/>
                </a:cubicBezTo>
                <a:cubicBezTo>
                  <a:pt x="0" y="56"/>
                  <a:pt x="3" y="59"/>
                  <a:pt x="7" y="59"/>
                </a:cubicBezTo>
                <a:cubicBezTo>
                  <a:pt x="7" y="69"/>
                  <a:pt x="7" y="69"/>
                  <a:pt x="7" y="69"/>
                </a:cubicBezTo>
                <a:cubicBezTo>
                  <a:pt x="3" y="69"/>
                  <a:pt x="0" y="72"/>
                  <a:pt x="0" y="76"/>
                </a:cubicBezTo>
                <a:cubicBezTo>
                  <a:pt x="0" y="79"/>
                  <a:pt x="3" y="82"/>
                  <a:pt x="7" y="82"/>
                </a:cubicBezTo>
                <a:cubicBezTo>
                  <a:pt x="7" y="92"/>
                  <a:pt x="7" y="92"/>
                  <a:pt x="7" y="92"/>
                </a:cubicBezTo>
                <a:cubicBezTo>
                  <a:pt x="3" y="92"/>
                  <a:pt x="0" y="95"/>
                  <a:pt x="0" y="99"/>
                </a:cubicBezTo>
                <a:cubicBezTo>
                  <a:pt x="0" y="102"/>
                  <a:pt x="3" y="105"/>
                  <a:pt x="7" y="105"/>
                </a:cubicBezTo>
                <a:cubicBezTo>
                  <a:pt x="7" y="113"/>
                  <a:pt x="7" y="113"/>
                  <a:pt x="7" y="113"/>
                </a:cubicBezTo>
                <a:cubicBezTo>
                  <a:pt x="57" y="141"/>
                  <a:pt x="57" y="141"/>
                  <a:pt x="57" y="141"/>
                </a:cubicBezTo>
                <a:cubicBezTo>
                  <a:pt x="61" y="141"/>
                  <a:pt x="61" y="141"/>
                  <a:pt x="61" y="141"/>
                </a:cubicBezTo>
                <a:cubicBezTo>
                  <a:pt x="64" y="146"/>
                  <a:pt x="72" y="150"/>
                  <a:pt x="82" y="150"/>
                </a:cubicBezTo>
                <a:cubicBezTo>
                  <a:pt x="91" y="150"/>
                  <a:pt x="99" y="146"/>
                  <a:pt x="102" y="141"/>
                </a:cubicBezTo>
                <a:cubicBezTo>
                  <a:pt x="106" y="141"/>
                  <a:pt x="106" y="141"/>
                  <a:pt x="106" y="141"/>
                </a:cubicBezTo>
                <a:cubicBezTo>
                  <a:pt x="157" y="113"/>
                  <a:pt x="157" y="113"/>
                  <a:pt x="157" y="113"/>
                </a:cubicBezTo>
                <a:cubicBezTo>
                  <a:pt x="157" y="113"/>
                  <a:pt x="157" y="113"/>
                  <a:pt x="157" y="113"/>
                </a:cubicBezTo>
                <a:cubicBezTo>
                  <a:pt x="157" y="105"/>
                  <a:pt x="157" y="105"/>
                  <a:pt x="157" y="105"/>
                </a:cubicBezTo>
                <a:cubicBezTo>
                  <a:pt x="160" y="105"/>
                  <a:pt x="163" y="102"/>
                  <a:pt x="163" y="99"/>
                </a:cubicBezTo>
                <a:cubicBezTo>
                  <a:pt x="163" y="95"/>
                  <a:pt x="160" y="92"/>
                  <a:pt x="157" y="92"/>
                </a:cubicBezTo>
                <a:cubicBezTo>
                  <a:pt x="157" y="82"/>
                  <a:pt x="157" y="82"/>
                  <a:pt x="157" y="82"/>
                </a:cubicBezTo>
                <a:cubicBezTo>
                  <a:pt x="160" y="82"/>
                  <a:pt x="163" y="79"/>
                  <a:pt x="163" y="76"/>
                </a:cubicBezTo>
                <a:cubicBezTo>
                  <a:pt x="163" y="72"/>
                  <a:pt x="160" y="69"/>
                  <a:pt x="157" y="69"/>
                </a:cubicBezTo>
                <a:cubicBezTo>
                  <a:pt x="157" y="59"/>
                  <a:pt x="157" y="59"/>
                  <a:pt x="157" y="59"/>
                </a:cubicBezTo>
                <a:cubicBezTo>
                  <a:pt x="160" y="59"/>
                  <a:pt x="163" y="56"/>
                  <a:pt x="163" y="53"/>
                </a:cubicBezTo>
                <a:cubicBezTo>
                  <a:pt x="163" y="49"/>
                  <a:pt x="160" y="46"/>
                  <a:pt x="157" y="46"/>
                </a:cubicBezTo>
                <a:cubicBezTo>
                  <a:pt x="157" y="39"/>
                  <a:pt x="157" y="39"/>
                  <a:pt x="157" y="39"/>
                </a:cubicBezTo>
                <a:lnTo>
                  <a:pt x="163" y="31"/>
                </a:lnTo>
                <a:close/>
              </a:path>
            </a:pathLst>
          </a:custGeom>
          <a:solidFill>
            <a:schemeClr val="bg1">
              <a:lumMod val="6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20" name="Group 18"/>
          <p:cNvGrpSpPr/>
          <p:nvPr/>
        </p:nvGrpSpPr>
        <p:grpSpPr>
          <a:xfrm>
            <a:off x="5484373" y="2066118"/>
            <a:ext cx="1777512" cy="597965"/>
            <a:chOff x="4333909" y="2176977"/>
            <a:chExt cx="1777512" cy="597965"/>
          </a:xfrm>
          <a:solidFill>
            <a:srgbClr val="F77258"/>
          </a:solidFill>
        </p:grpSpPr>
        <p:sp>
          <p:nvSpPr>
            <p:cNvPr id="21" name="Freeform 9"/>
            <p:cNvSpPr/>
            <p:nvPr/>
          </p:nvSpPr>
          <p:spPr bwMode="auto">
            <a:xfrm>
              <a:off x="4333909" y="2176977"/>
              <a:ext cx="1777512" cy="597965"/>
            </a:xfrm>
            <a:custGeom>
              <a:avLst/>
              <a:gdLst>
                <a:gd name="T0" fmla="*/ 0 w 365"/>
                <a:gd name="T1" fmla="*/ 123 h 123"/>
                <a:gd name="T2" fmla="*/ 365 w 365"/>
                <a:gd name="T3" fmla="*/ 123 h 123"/>
                <a:gd name="T4" fmla="*/ 183 w 365"/>
                <a:gd name="T5" fmla="*/ 0 h 123"/>
                <a:gd name="T6" fmla="*/ 0 w 365"/>
                <a:gd name="T7" fmla="*/ 123 h 123"/>
              </a:gdLst>
              <a:ahLst/>
              <a:cxnLst>
                <a:cxn ang="0">
                  <a:pos x="T0" y="T1"/>
                </a:cxn>
                <a:cxn ang="0">
                  <a:pos x="T2" y="T3"/>
                </a:cxn>
                <a:cxn ang="0">
                  <a:pos x="T4" y="T5"/>
                </a:cxn>
                <a:cxn ang="0">
                  <a:pos x="T6" y="T7"/>
                </a:cxn>
              </a:cxnLst>
              <a:rect l="0" t="0" r="r" b="b"/>
              <a:pathLst>
                <a:path w="365" h="123">
                  <a:moveTo>
                    <a:pt x="0" y="123"/>
                  </a:moveTo>
                  <a:cubicBezTo>
                    <a:pt x="365" y="123"/>
                    <a:pt x="365" y="123"/>
                    <a:pt x="365" y="123"/>
                  </a:cubicBezTo>
                  <a:cubicBezTo>
                    <a:pt x="341" y="60"/>
                    <a:pt x="282" y="0"/>
                    <a:pt x="183" y="0"/>
                  </a:cubicBezTo>
                  <a:cubicBezTo>
                    <a:pt x="83" y="0"/>
                    <a:pt x="24" y="60"/>
                    <a:pt x="0" y="123"/>
                  </a:cubicBezTo>
                  <a:close/>
                </a:path>
              </a:pathLst>
            </a:custGeom>
            <a:grpFill/>
            <a:ln>
              <a:noFill/>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2" name="TextBox 21"/>
            <p:cNvSpPr txBox="1"/>
            <p:nvPr/>
          </p:nvSpPr>
          <p:spPr>
            <a:xfrm>
              <a:off x="5104487" y="2353192"/>
              <a:ext cx="240450" cy="246221"/>
            </a:xfrm>
            <a:prstGeom prst="rect">
              <a:avLst/>
            </a:prstGeom>
            <a:grp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23" name="Group 17"/>
          <p:cNvGrpSpPr/>
          <p:nvPr/>
        </p:nvGrpSpPr>
        <p:grpSpPr>
          <a:xfrm>
            <a:off x="5424985" y="2664084"/>
            <a:ext cx="1900382" cy="595760"/>
            <a:chOff x="4274521" y="2774942"/>
            <a:chExt cx="1900382" cy="602061"/>
          </a:xfrm>
          <a:solidFill>
            <a:srgbClr val="F04077"/>
          </a:solidFill>
        </p:grpSpPr>
        <p:sp>
          <p:nvSpPr>
            <p:cNvPr id="27" name="Freeform 8"/>
            <p:cNvSpPr/>
            <p:nvPr/>
          </p:nvSpPr>
          <p:spPr bwMode="auto">
            <a:xfrm>
              <a:off x="4274521" y="2774942"/>
              <a:ext cx="1900382" cy="602061"/>
            </a:xfrm>
            <a:custGeom>
              <a:avLst/>
              <a:gdLst>
                <a:gd name="T0" fmla="*/ 0 w 390"/>
                <a:gd name="T1" fmla="*/ 67 h 124"/>
                <a:gd name="T2" fmla="*/ 10 w 390"/>
                <a:gd name="T3" fmla="*/ 124 h 124"/>
                <a:gd name="T4" fmla="*/ 380 w 390"/>
                <a:gd name="T5" fmla="*/ 124 h 124"/>
                <a:gd name="T6" fmla="*/ 390 w 390"/>
                <a:gd name="T7" fmla="*/ 67 h 124"/>
                <a:gd name="T8" fmla="*/ 377 w 390"/>
                <a:gd name="T9" fmla="*/ 0 h 124"/>
                <a:gd name="T10" fmla="*/ 12 w 390"/>
                <a:gd name="T11" fmla="*/ 0 h 124"/>
                <a:gd name="T12" fmla="*/ 0 w 390"/>
                <a:gd name="T13" fmla="*/ 67 h 124"/>
              </a:gdLst>
              <a:ahLst/>
              <a:cxnLst>
                <a:cxn ang="0">
                  <a:pos x="T0" y="T1"/>
                </a:cxn>
                <a:cxn ang="0">
                  <a:pos x="T2" y="T3"/>
                </a:cxn>
                <a:cxn ang="0">
                  <a:pos x="T4" y="T5"/>
                </a:cxn>
                <a:cxn ang="0">
                  <a:pos x="T6" y="T7"/>
                </a:cxn>
                <a:cxn ang="0">
                  <a:pos x="T8" y="T9"/>
                </a:cxn>
                <a:cxn ang="0">
                  <a:pos x="T10" y="T11"/>
                </a:cxn>
                <a:cxn ang="0">
                  <a:pos x="T12" y="T13"/>
                </a:cxn>
              </a:cxnLst>
              <a:rect l="0" t="0" r="r" b="b"/>
              <a:pathLst>
                <a:path w="390" h="124">
                  <a:moveTo>
                    <a:pt x="0" y="67"/>
                  </a:moveTo>
                  <a:cubicBezTo>
                    <a:pt x="0" y="87"/>
                    <a:pt x="4" y="105"/>
                    <a:pt x="10" y="124"/>
                  </a:cubicBezTo>
                  <a:cubicBezTo>
                    <a:pt x="380" y="124"/>
                    <a:pt x="380" y="124"/>
                    <a:pt x="380" y="124"/>
                  </a:cubicBezTo>
                  <a:cubicBezTo>
                    <a:pt x="386" y="105"/>
                    <a:pt x="390" y="87"/>
                    <a:pt x="390" y="67"/>
                  </a:cubicBezTo>
                  <a:cubicBezTo>
                    <a:pt x="390" y="46"/>
                    <a:pt x="385" y="23"/>
                    <a:pt x="377" y="0"/>
                  </a:cubicBezTo>
                  <a:cubicBezTo>
                    <a:pt x="12" y="0"/>
                    <a:pt x="12" y="0"/>
                    <a:pt x="12" y="0"/>
                  </a:cubicBezTo>
                  <a:cubicBezTo>
                    <a:pt x="4" y="23"/>
                    <a:pt x="0" y="46"/>
                    <a:pt x="0" y="67"/>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0" name="TextBox 22"/>
            <p:cNvSpPr txBox="1"/>
            <p:nvPr/>
          </p:nvSpPr>
          <p:spPr>
            <a:xfrm>
              <a:off x="5104488" y="2940083"/>
              <a:ext cx="240450" cy="246221"/>
            </a:xfrm>
            <a:prstGeom prst="rect">
              <a:avLst/>
            </a:prstGeom>
            <a:grp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31" name="Group 16"/>
          <p:cNvGrpSpPr/>
          <p:nvPr/>
        </p:nvGrpSpPr>
        <p:grpSpPr>
          <a:xfrm>
            <a:off x="5474133" y="3266144"/>
            <a:ext cx="1802086" cy="597965"/>
            <a:chOff x="4323669" y="3377003"/>
            <a:chExt cx="1802086" cy="597965"/>
          </a:xfrm>
          <a:solidFill>
            <a:srgbClr val="F8D845"/>
          </a:solidFill>
        </p:grpSpPr>
        <p:sp>
          <p:nvSpPr>
            <p:cNvPr id="32" name="Freeform 7"/>
            <p:cNvSpPr/>
            <p:nvPr/>
          </p:nvSpPr>
          <p:spPr bwMode="auto">
            <a:xfrm>
              <a:off x="4323669" y="3377003"/>
              <a:ext cx="1802086" cy="597965"/>
            </a:xfrm>
            <a:custGeom>
              <a:avLst/>
              <a:gdLst>
                <a:gd name="T0" fmla="*/ 65 w 370"/>
                <a:gd name="T1" fmla="*/ 123 h 123"/>
                <a:gd name="T2" fmla="*/ 304 w 370"/>
                <a:gd name="T3" fmla="*/ 123 h 123"/>
                <a:gd name="T4" fmla="*/ 370 w 370"/>
                <a:gd name="T5" fmla="*/ 0 h 123"/>
                <a:gd name="T6" fmla="*/ 0 w 370"/>
                <a:gd name="T7" fmla="*/ 0 h 123"/>
                <a:gd name="T8" fmla="*/ 65 w 370"/>
                <a:gd name="T9" fmla="*/ 123 h 123"/>
              </a:gdLst>
              <a:ahLst/>
              <a:cxnLst>
                <a:cxn ang="0">
                  <a:pos x="T0" y="T1"/>
                </a:cxn>
                <a:cxn ang="0">
                  <a:pos x="T2" y="T3"/>
                </a:cxn>
                <a:cxn ang="0">
                  <a:pos x="T4" y="T5"/>
                </a:cxn>
                <a:cxn ang="0">
                  <a:pos x="T6" y="T7"/>
                </a:cxn>
                <a:cxn ang="0">
                  <a:pos x="T8" y="T9"/>
                </a:cxn>
              </a:cxnLst>
              <a:rect l="0" t="0" r="r" b="b"/>
              <a:pathLst>
                <a:path w="370" h="123">
                  <a:moveTo>
                    <a:pt x="65" y="123"/>
                  </a:moveTo>
                  <a:cubicBezTo>
                    <a:pt x="304" y="123"/>
                    <a:pt x="304" y="123"/>
                    <a:pt x="304" y="123"/>
                  </a:cubicBezTo>
                  <a:cubicBezTo>
                    <a:pt x="324" y="87"/>
                    <a:pt x="354" y="45"/>
                    <a:pt x="370" y="0"/>
                  </a:cubicBezTo>
                  <a:cubicBezTo>
                    <a:pt x="0" y="0"/>
                    <a:pt x="0" y="0"/>
                    <a:pt x="0" y="0"/>
                  </a:cubicBezTo>
                  <a:cubicBezTo>
                    <a:pt x="15" y="45"/>
                    <a:pt x="45" y="87"/>
                    <a:pt x="65" y="123"/>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3" name="TextBox 23"/>
            <p:cNvSpPr txBox="1"/>
            <p:nvPr/>
          </p:nvSpPr>
          <p:spPr>
            <a:xfrm>
              <a:off x="5104488" y="3549821"/>
              <a:ext cx="240450" cy="246221"/>
            </a:xfrm>
            <a:prstGeom prst="rect">
              <a:avLst/>
            </a:prstGeom>
            <a:grp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34" name="Group 8"/>
          <p:cNvGrpSpPr/>
          <p:nvPr/>
        </p:nvGrpSpPr>
        <p:grpSpPr>
          <a:xfrm>
            <a:off x="5791546" y="3864109"/>
            <a:ext cx="1163165" cy="597965"/>
            <a:chOff x="4641082" y="3974968"/>
            <a:chExt cx="1163165" cy="597965"/>
          </a:xfrm>
          <a:solidFill>
            <a:srgbClr val="BF55DB"/>
          </a:solidFill>
        </p:grpSpPr>
        <p:sp>
          <p:nvSpPr>
            <p:cNvPr id="35" name="Freeform 6"/>
            <p:cNvSpPr/>
            <p:nvPr/>
          </p:nvSpPr>
          <p:spPr bwMode="auto">
            <a:xfrm>
              <a:off x="4641082" y="3974968"/>
              <a:ext cx="1163165" cy="597965"/>
            </a:xfrm>
            <a:custGeom>
              <a:avLst/>
              <a:gdLst>
                <a:gd name="T0" fmla="*/ 221 w 239"/>
                <a:gd name="T1" fmla="*/ 52 h 123"/>
                <a:gd name="T2" fmla="*/ 239 w 239"/>
                <a:gd name="T3" fmla="*/ 0 h 123"/>
                <a:gd name="T4" fmla="*/ 0 w 239"/>
                <a:gd name="T5" fmla="*/ 0 h 123"/>
                <a:gd name="T6" fmla="*/ 19 w 239"/>
                <a:gd name="T7" fmla="*/ 52 h 123"/>
                <a:gd name="T8" fmla="*/ 51 w 239"/>
                <a:gd name="T9" fmla="*/ 123 h 123"/>
                <a:gd name="T10" fmla="*/ 120 w 239"/>
                <a:gd name="T11" fmla="*/ 123 h 123"/>
                <a:gd name="T12" fmla="*/ 188 w 239"/>
                <a:gd name="T13" fmla="*/ 123 h 123"/>
                <a:gd name="T14" fmla="*/ 221 w 239"/>
                <a:gd name="T15" fmla="*/ 52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9" h="123">
                  <a:moveTo>
                    <a:pt x="221" y="52"/>
                  </a:moveTo>
                  <a:cubicBezTo>
                    <a:pt x="221" y="37"/>
                    <a:pt x="228" y="19"/>
                    <a:pt x="239" y="0"/>
                  </a:cubicBezTo>
                  <a:cubicBezTo>
                    <a:pt x="0" y="0"/>
                    <a:pt x="0" y="0"/>
                    <a:pt x="0" y="0"/>
                  </a:cubicBezTo>
                  <a:cubicBezTo>
                    <a:pt x="11" y="19"/>
                    <a:pt x="19" y="37"/>
                    <a:pt x="19" y="52"/>
                  </a:cubicBezTo>
                  <a:cubicBezTo>
                    <a:pt x="19" y="105"/>
                    <a:pt x="37" y="123"/>
                    <a:pt x="51" y="123"/>
                  </a:cubicBezTo>
                  <a:cubicBezTo>
                    <a:pt x="65" y="123"/>
                    <a:pt x="120" y="123"/>
                    <a:pt x="120" y="123"/>
                  </a:cubicBezTo>
                  <a:cubicBezTo>
                    <a:pt x="120" y="123"/>
                    <a:pt x="174" y="123"/>
                    <a:pt x="188" y="123"/>
                  </a:cubicBezTo>
                  <a:cubicBezTo>
                    <a:pt x="202" y="123"/>
                    <a:pt x="221" y="105"/>
                    <a:pt x="221" y="52"/>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6" name="TextBox 24"/>
            <p:cNvSpPr txBox="1"/>
            <p:nvPr/>
          </p:nvSpPr>
          <p:spPr>
            <a:xfrm>
              <a:off x="5104488" y="4136712"/>
              <a:ext cx="240450" cy="246221"/>
            </a:xfrm>
            <a:prstGeom prst="rect">
              <a:avLst/>
            </a:prstGeom>
            <a:grp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37" name="Oval 29"/>
          <p:cNvSpPr>
            <a:spLocks noChangeAspect="1"/>
          </p:cNvSpPr>
          <p:nvPr/>
        </p:nvSpPr>
        <p:spPr>
          <a:xfrm>
            <a:off x="9074810" y="1626305"/>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8" name="Oval 30"/>
          <p:cNvSpPr>
            <a:spLocks noChangeAspect="1"/>
          </p:cNvSpPr>
          <p:nvPr/>
        </p:nvSpPr>
        <p:spPr>
          <a:xfrm>
            <a:off x="9074810" y="2708980"/>
            <a:ext cx="552450" cy="550863"/>
          </a:xfrm>
          <a:prstGeom prst="ellips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9" name="Oval 38"/>
          <p:cNvSpPr>
            <a:spLocks noChangeAspect="1"/>
          </p:cNvSpPr>
          <p:nvPr/>
        </p:nvSpPr>
        <p:spPr>
          <a:xfrm>
            <a:off x="9074810" y="3791655"/>
            <a:ext cx="552450" cy="552450"/>
          </a:xfrm>
          <a:prstGeom prst="ellipse">
            <a:avLst/>
          </a:pr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en-AU"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0" name="Oval 42"/>
          <p:cNvSpPr>
            <a:spLocks noChangeAspect="1"/>
          </p:cNvSpPr>
          <p:nvPr/>
        </p:nvSpPr>
        <p:spPr>
          <a:xfrm>
            <a:off x="9074810" y="4874330"/>
            <a:ext cx="552450" cy="552450"/>
          </a:xfrm>
          <a:prstGeom prst="ellipse">
            <a:avLst/>
          </a:pr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en-AU"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1" name="Elbow Connector 9"/>
          <p:cNvCxnSpPr/>
          <p:nvPr/>
        </p:nvCxnSpPr>
        <p:spPr>
          <a:xfrm flipV="1">
            <a:off x="7371423" y="1905705"/>
            <a:ext cx="1443037" cy="404813"/>
          </a:xfrm>
          <a:prstGeom prst="bentConnector3">
            <a:avLst>
              <a:gd name="adj1" fmla="val 39133"/>
            </a:avLst>
          </a:prstGeom>
          <a:ln w="12700">
            <a:solidFill>
              <a:srgbClr val="F040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62"/>
          <p:cNvCxnSpPr/>
          <p:nvPr/>
        </p:nvCxnSpPr>
        <p:spPr>
          <a:xfrm>
            <a:off x="7069798" y="4163130"/>
            <a:ext cx="1744662" cy="987425"/>
          </a:xfrm>
          <a:prstGeom prst="bentConnector3">
            <a:avLst>
              <a:gd name="adj1" fmla="val 50000"/>
            </a:avLst>
          </a:prstGeom>
          <a:ln w="12700">
            <a:solidFill>
              <a:srgbClr val="F04077"/>
            </a:solidFill>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64"/>
          <p:cNvCxnSpPr/>
          <p:nvPr/>
        </p:nvCxnSpPr>
        <p:spPr>
          <a:xfrm>
            <a:off x="7371423" y="3577343"/>
            <a:ext cx="1457325" cy="501650"/>
          </a:xfrm>
          <a:prstGeom prst="bentConnector3">
            <a:avLst>
              <a:gd name="adj1" fmla="val 58370"/>
            </a:avLst>
          </a:prstGeom>
          <a:ln w="12700">
            <a:solidFill>
              <a:srgbClr val="F04077"/>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60"/>
          <p:cNvCxnSpPr/>
          <p:nvPr/>
        </p:nvCxnSpPr>
        <p:spPr>
          <a:xfrm>
            <a:off x="7585735" y="2974093"/>
            <a:ext cx="1228725" cy="0"/>
          </a:xfrm>
          <a:prstGeom prst="line">
            <a:avLst/>
          </a:prstGeom>
          <a:ln w="12700">
            <a:solidFill>
              <a:srgbClr val="F04077"/>
            </a:solidFill>
            <a:tailEnd type="triangle"/>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2264468" y="2720727"/>
            <a:ext cx="2334944" cy="2169825"/>
          </a:xfrm>
          <a:prstGeom prst="rect">
            <a:avLst/>
          </a:prstGeom>
        </p:spPr>
        <p:txBody>
          <a:bodyPr wrap="square">
            <a:spAutoFit/>
          </a:bodyPr>
          <a:lstStyle/>
          <a:p>
            <a:pPr algn="just">
              <a:lnSpc>
                <a:spcPct val="150000"/>
              </a:lnSpc>
            </a:pPr>
            <a:r>
              <a:rPr lang="zh-CN" altLang="en-US" dirty="0" smtClean="0">
                <a:solidFill>
                  <a:srgbClr val="000000"/>
                </a:solidFill>
                <a:latin typeface="Microsoft YaHei" charset="-122"/>
                <a:ea typeface="Microsoft YaHei" charset="-122"/>
                <a:cs typeface="Microsoft YaHei" charset="-122"/>
              </a:rPr>
              <a:t>通信图强调参与一个交互对象的组织，它由以下基本元素组成：活动者、对象、链接和消息。</a:t>
            </a:r>
            <a:endParaRPr lang="zh-CN" altLang="en-US" dirty="0">
              <a:solidFill>
                <a:srgbClr val="000000"/>
              </a:solidFill>
              <a:effectLst/>
              <a:latin typeface="Microsoft YaHei" charset="-122"/>
              <a:ea typeface="Microsoft YaHei" charset="-122"/>
              <a:cs typeface="Microsoft YaHei" charset="-122"/>
            </a:endParaRPr>
          </a:p>
        </p:txBody>
      </p:sp>
      <p:sp>
        <p:nvSpPr>
          <p:cNvPr id="49" name="TextBox 16"/>
          <p:cNvSpPr txBox="1">
            <a:spLocks noChangeArrowheads="1"/>
          </p:cNvSpPr>
          <p:nvPr/>
        </p:nvSpPr>
        <p:spPr bwMode="auto">
          <a:xfrm>
            <a:off x="9887612" y="169756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活动者</a:t>
            </a:r>
            <a:endParaRPr lang="zh-CN" altLang="en-US" sz="2400" dirty="0">
              <a:latin typeface="Microsoft YaHei" charset="-122"/>
              <a:ea typeface="Microsoft YaHei" charset="-122"/>
              <a:cs typeface="Microsoft YaHei" charset="-122"/>
            </a:endParaRPr>
          </a:p>
        </p:txBody>
      </p:sp>
      <p:sp>
        <p:nvSpPr>
          <p:cNvPr id="50" name="TextBox 16"/>
          <p:cNvSpPr txBox="1">
            <a:spLocks noChangeArrowheads="1"/>
          </p:cNvSpPr>
          <p:nvPr/>
        </p:nvSpPr>
        <p:spPr bwMode="auto">
          <a:xfrm>
            <a:off x="9887611" y="2794459"/>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对象</a:t>
            </a:r>
            <a:endParaRPr lang="zh-CN" altLang="en-US" sz="2400" dirty="0">
              <a:latin typeface="Microsoft YaHei" charset="-122"/>
              <a:ea typeface="Microsoft YaHei" charset="-122"/>
              <a:cs typeface="Microsoft YaHei" charset="-122"/>
            </a:endParaRPr>
          </a:p>
        </p:txBody>
      </p:sp>
      <p:sp>
        <p:nvSpPr>
          <p:cNvPr id="51" name="TextBox 16"/>
          <p:cNvSpPr txBox="1">
            <a:spLocks noChangeArrowheads="1"/>
          </p:cNvSpPr>
          <p:nvPr/>
        </p:nvSpPr>
        <p:spPr bwMode="auto">
          <a:xfrm>
            <a:off x="9887611" y="3860953"/>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链接</a:t>
            </a:r>
            <a:endParaRPr lang="zh-CN" altLang="en-US" sz="2400" dirty="0">
              <a:latin typeface="Microsoft YaHei" charset="-122"/>
              <a:ea typeface="Microsoft YaHei" charset="-122"/>
              <a:cs typeface="Microsoft YaHei" charset="-122"/>
            </a:endParaRPr>
          </a:p>
        </p:txBody>
      </p:sp>
      <p:sp>
        <p:nvSpPr>
          <p:cNvPr id="52" name="TextBox 16"/>
          <p:cNvSpPr txBox="1">
            <a:spLocks noChangeArrowheads="1"/>
          </p:cNvSpPr>
          <p:nvPr/>
        </p:nvSpPr>
        <p:spPr bwMode="auto">
          <a:xfrm>
            <a:off x="9887611" y="4957063"/>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消息</a:t>
            </a:r>
            <a:endParaRPr lang="zh-CN" altLang="en-US" sz="2400" dirty="0">
              <a:latin typeface="Microsoft YaHei" charset="-122"/>
              <a:ea typeface="Microsoft YaHei" charset="-122"/>
              <a:cs typeface="Microsoft YaHei" charset="-122"/>
            </a:endParaRPr>
          </a:p>
        </p:txBody>
      </p:sp>
      <p:pic>
        <p:nvPicPr>
          <p:cNvPr id="45" name="图片 4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549926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anim calcmode="lin" valueType="num">
                                      <p:cBhvr>
                                        <p:cTn id="20" dur="1000" fill="hold"/>
                                        <p:tgtEl>
                                          <p:spTgt spid="20"/>
                                        </p:tgtEl>
                                        <p:attrNameLst>
                                          <p:attrName>ppt_x</p:attrName>
                                        </p:attrNameLst>
                                      </p:cBhvr>
                                      <p:tavLst>
                                        <p:tav tm="0">
                                          <p:val>
                                            <p:strVal val="#ppt_x"/>
                                          </p:val>
                                        </p:tav>
                                        <p:tav tm="100000">
                                          <p:val>
                                            <p:strVal val="#ppt_x"/>
                                          </p:val>
                                        </p:tav>
                                      </p:tavLst>
                                    </p:anim>
                                    <p:anim calcmode="lin" valueType="num">
                                      <p:cBhvr>
                                        <p:cTn id="21" dur="1000" fill="hold"/>
                                        <p:tgtEl>
                                          <p:spTgt spid="20"/>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1000"/>
                                        <p:tgtEl>
                                          <p:spTgt spid="23"/>
                                        </p:tgtEl>
                                      </p:cBhvr>
                                    </p:animEffect>
                                    <p:anim calcmode="lin" valueType="num">
                                      <p:cBhvr>
                                        <p:cTn id="25" dur="1000" fill="hold"/>
                                        <p:tgtEl>
                                          <p:spTgt spid="23"/>
                                        </p:tgtEl>
                                        <p:attrNameLst>
                                          <p:attrName>ppt_x</p:attrName>
                                        </p:attrNameLst>
                                      </p:cBhvr>
                                      <p:tavLst>
                                        <p:tav tm="0">
                                          <p:val>
                                            <p:strVal val="#ppt_x"/>
                                          </p:val>
                                        </p:tav>
                                        <p:tav tm="100000">
                                          <p:val>
                                            <p:strVal val="#ppt_x"/>
                                          </p:val>
                                        </p:tav>
                                      </p:tavLst>
                                    </p:anim>
                                    <p:anim calcmode="lin" valueType="num">
                                      <p:cBhvr>
                                        <p:cTn id="26" dur="1000" fill="hold"/>
                                        <p:tgtEl>
                                          <p:spTgt spid="23"/>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1000"/>
                                        <p:tgtEl>
                                          <p:spTgt spid="31"/>
                                        </p:tgtEl>
                                      </p:cBhvr>
                                    </p:animEffect>
                                    <p:anim calcmode="lin" valueType="num">
                                      <p:cBhvr>
                                        <p:cTn id="30" dur="1000" fill="hold"/>
                                        <p:tgtEl>
                                          <p:spTgt spid="31"/>
                                        </p:tgtEl>
                                        <p:attrNameLst>
                                          <p:attrName>ppt_x</p:attrName>
                                        </p:attrNameLst>
                                      </p:cBhvr>
                                      <p:tavLst>
                                        <p:tav tm="0">
                                          <p:val>
                                            <p:strVal val="#ppt_x"/>
                                          </p:val>
                                        </p:tav>
                                        <p:tav tm="100000">
                                          <p:val>
                                            <p:strVal val="#ppt_x"/>
                                          </p:val>
                                        </p:tav>
                                      </p:tavLst>
                                    </p:anim>
                                    <p:anim calcmode="lin" valueType="num">
                                      <p:cBhvr>
                                        <p:cTn id="31" dur="1000" fill="hold"/>
                                        <p:tgtEl>
                                          <p:spTgt spid="31"/>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1000"/>
                                        <p:tgtEl>
                                          <p:spTgt spid="34"/>
                                        </p:tgtEl>
                                      </p:cBhvr>
                                    </p:animEffect>
                                    <p:anim calcmode="lin" valueType="num">
                                      <p:cBhvr>
                                        <p:cTn id="35" dur="1000" fill="hold"/>
                                        <p:tgtEl>
                                          <p:spTgt spid="34"/>
                                        </p:tgtEl>
                                        <p:attrNameLst>
                                          <p:attrName>ppt_x</p:attrName>
                                        </p:attrNameLst>
                                      </p:cBhvr>
                                      <p:tavLst>
                                        <p:tav tm="0">
                                          <p:val>
                                            <p:strVal val="#ppt_x"/>
                                          </p:val>
                                        </p:tav>
                                        <p:tav tm="100000">
                                          <p:val>
                                            <p:strVal val="#ppt_x"/>
                                          </p:val>
                                        </p:tav>
                                      </p:tavLst>
                                    </p:anim>
                                    <p:anim calcmode="lin" valueType="num">
                                      <p:cBhvr>
                                        <p:cTn id="36" dur="1000" fill="hold"/>
                                        <p:tgtEl>
                                          <p:spTgt spid="34"/>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1000"/>
                                        <p:tgtEl>
                                          <p:spTgt spid="37"/>
                                        </p:tgtEl>
                                      </p:cBhvr>
                                    </p:animEffect>
                                    <p:anim calcmode="lin" valueType="num">
                                      <p:cBhvr>
                                        <p:cTn id="40" dur="1000" fill="hold"/>
                                        <p:tgtEl>
                                          <p:spTgt spid="37"/>
                                        </p:tgtEl>
                                        <p:attrNameLst>
                                          <p:attrName>ppt_x</p:attrName>
                                        </p:attrNameLst>
                                      </p:cBhvr>
                                      <p:tavLst>
                                        <p:tav tm="0">
                                          <p:val>
                                            <p:strVal val="#ppt_x"/>
                                          </p:val>
                                        </p:tav>
                                        <p:tav tm="100000">
                                          <p:val>
                                            <p:strVal val="#ppt_x"/>
                                          </p:val>
                                        </p:tav>
                                      </p:tavLst>
                                    </p:anim>
                                    <p:anim calcmode="lin" valueType="num">
                                      <p:cBhvr>
                                        <p:cTn id="41" dur="1000" fill="hold"/>
                                        <p:tgtEl>
                                          <p:spTgt spid="37"/>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1000"/>
                                        <p:tgtEl>
                                          <p:spTgt spid="38"/>
                                        </p:tgtEl>
                                      </p:cBhvr>
                                    </p:animEffect>
                                    <p:anim calcmode="lin" valueType="num">
                                      <p:cBhvr>
                                        <p:cTn id="45" dur="1000" fill="hold"/>
                                        <p:tgtEl>
                                          <p:spTgt spid="38"/>
                                        </p:tgtEl>
                                        <p:attrNameLst>
                                          <p:attrName>ppt_x</p:attrName>
                                        </p:attrNameLst>
                                      </p:cBhvr>
                                      <p:tavLst>
                                        <p:tav tm="0">
                                          <p:val>
                                            <p:strVal val="#ppt_x"/>
                                          </p:val>
                                        </p:tav>
                                        <p:tav tm="100000">
                                          <p:val>
                                            <p:strVal val="#ppt_x"/>
                                          </p:val>
                                        </p:tav>
                                      </p:tavLst>
                                    </p:anim>
                                    <p:anim calcmode="lin" valueType="num">
                                      <p:cBhvr>
                                        <p:cTn id="46" dur="1000" fill="hold"/>
                                        <p:tgtEl>
                                          <p:spTgt spid="38"/>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1000"/>
                                        <p:tgtEl>
                                          <p:spTgt spid="39"/>
                                        </p:tgtEl>
                                      </p:cBhvr>
                                    </p:animEffect>
                                    <p:anim calcmode="lin" valueType="num">
                                      <p:cBhvr>
                                        <p:cTn id="50" dur="1000" fill="hold"/>
                                        <p:tgtEl>
                                          <p:spTgt spid="39"/>
                                        </p:tgtEl>
                                        <p:attrNameLst>
                                          <p:attrName>ppt_x</p:attrName>
                                        </p:attrNameLst>
                                      </p:cBhvr>
                                      <p:tavLst>
                                        <p:tav tm="0">
                                          <p:val>
                                            <p:strVal val="#ppt_x"/>
                                          </p:val>
                                        </p:tav>
                                        <p:tav tm="100000">
                                          <p:val>
                                            <p:strVal val="#ppt_x"/>
                                          </p:val>
                                        </p:tav>
                                      </p:tavLst>
                                    </p:anim>
                                    <p:anim calcmode="lin" valueType="num">
                                      <p:cBhvr>
                                        <p:cTn id="51" dur="1000" fill="hold"/>
                                        <p:tgtEl>
                                          <p:spTgt spid="39"/>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fade">
                                      <p:cBhvr>
                                        <p:cTn id="54" dur="1000"/>
                                        <p:tgtEl>
                                          <p:spTgt spid="40"/>
                                        </p:tgtEl>
                                      </p:cBhvr>
                                    </p:animEffect>
                                    <p:anim calcmode="lin" valueType="num">
                                      <p:cBhvr>
                                        <p:cTn id="55" dur="1000" fill="hold"/>
                                        <p:tgtEl>
                                          <p:spTgt spid="40"/>
                                        </p:tgtEl>
                                        <p:attrNameLst>
                                          <p:attrName>ppt_x</p:attrName>
                                        </p:attrNameLst>
                                      </p:cBhvr>
                                      <p:tavLst>
                                        <p:tav tm="0">
                                          <p:val>
                                            <p:strVal val="#ppt_x"/>
                                          </p:val>
                                        </p:tav>
                                        <p:tav tm="100000">
                                          <p:val>
                                            <p:strVal val="#ppt_x"/>
                                          </p:val>
                                        </p:tav>
                                      </p:tavLst>
                                    </p:anim>
                                    <p:anim calcmode="lin" valueType="num">
                                      <p:cBhvr>
                                        <p:cTn id="56" dur="1000" fill="hold"/>
                                        <p:tgtEl>
                                          <p:spTgt spid="40"/>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fade">
                                      <p:cBhvr>
                                        <p:cTn id="59" dur="1000"/>
                                        <p:tgtEl>
                                          <p:spTgt spid="41"/>
                                        </p:tgtEl>
                                      </p:cBhvr>
                                    </p:animEffect>
                                    <p:anim calcmode="lin" valueType="num">
                                      <p:cBhvr>
                                        <p:cTn id="60" dur="1000" fill="hold"/>
                                        <p:tgtEl>
                                          <p:spTgt spid="41"/>
                                        </p:tgtEl>
                                        <p:attrNameLst>
                                          <p:attrName>ppt_x</p:attrName>
                                        </p:attrNameLst>
                                      </p:cBhvr>
                                      <p:tavLst>
                                        <p:tav tm="0">
                                          <p:val>
                                            <p:strVal val="#ppt_x"/>
                                          </p:val>
                                        </p:tav>
                                        <p:tav tm="100000">
                                          <p:val>
                                            <p:strVal val="#ppt_x"/>
                                          </p:val>
                                        </p:tav>
                                      </p:tavLst>
                                    </p:anim>
                                    <p:anim calcmode="lin" valueType="num">
                                      <p:cBhvr>
                                        <p:cTn id="61" dur="1000" fill="hold"/>
                                        <p:tgtEl>
                                          <p:spTgt spid="41"/>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fade">
                                      <p:cBhvr>
                                        <p:cTn id="64" dur="1000"/>
                                        <p:tgtEl>
                                          <p:spTgt spid="42"/>
                                        </p:tgtEl>
                                      </p:cBhvr>
                                    </p:animEffect>
                                    <p:anim calcmode="lin" valueType="num">
                                      <p:cBhvr>
                                        <p:cTn id="65" dur="1000" fill="hold"/>
                                        <p:tgtEl>
                                          <p:spTgt spid="42"/>
                                        </p:tgtEl>
                                        <p:attrNameLst>
                                          <p:attrName>ppt_x</p:attrName>
                                        </p:attrNameLst>
                                      </p:cBhvr>
                                      <p:tavLst>
                                        <p:tav tm="0">
                                          <p:val>
                                            <p:strVal val="#ppt_x"/>
                                          </p:val>
                                        </p:tav>
                                        <p:tav tm="100000">
                                          <p:val>
                                            <p:strVal val="#ppt_x"/>
                                          </p:val>
                                        </p:tav>
                                      </p:tavLst>
                                    </p:anim>
                                    <p:anim calcmode="lin" valueType="num">
                                      <p:cBhvr>
                                        <p:cTn id="66" dur="1000" fill="hold"/>
                                        <p:tgtEl>
                                          <p:spTgt spid="42"/>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fade">
                                      <p:cBhvr>
                                        <p:cTn id="69" dur="1000"/>
                                        <p:tgtEl>
                                          <p:spTgt spid="43"/>
                                        </p:tgtEl>
                                      </p:cBhvr>
                                    </p:animEffect>
                                    <p:anim calcmode="lin" valueType="num">
                                      <p:cBhvr>
                                        <p:cTn id="70" dur="1000" fill="hold"/>
                                        <p:tgtEl>
                                          <p:spTgt spid="43"/>
                                        </p:tgtEl>
                                        <p:attrNameLst>
                                          <p:attrName>ppt_x</p:attrName>
                                        </p:attrNameLst>
                                      </p:cBhvr>
                                      <p:tavLst>
                                        <p:tav tm="0">
                                          <p:val>
                                            <p:strVal val="#ppt_x"/>
                                          </p:val>
                                        </p:tav>
                                        <p:tav tm="100000">
                                          <p:val>
                                            <p:strVal val="#ppt_x"/>
                                          </p:val>
                                        </p:tav>
                                      </p:tavLst>
                                    </p:anim>
                                    <p:anim calcmode="lin" valueType="num">
                                      <p:cBhvr>
                                        <p:cTn id="71" dur="1000" fill="hold"/>
                                        <p:tgtEl>
                                          <p:spTgt spid="43"/>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44"/>
                                        </p:tgtEl>
                                        <p:attrNameLst>
                                          <p:attrName>style.visibility</p:attrName>
                                        </p:attrNameLst>
                                      </p:cBhvr>
                                      <p:to>
                                        <p:strVal val="visible"/>
                                      </p:to>
                                    </p:set>
                                    <p:animEffect transition="in" filter="fade">
                                      <p:cBhvr>
                                        <p:cTn id="74" dur="1000"/>
                                        <p:tgtEl>
                                          <p:spTgt spid="44"/>
                                        </p:tgtEl>
                                      </p:cBhvr>
                                    </p:animEffect>
                                    <p:anim calcmode="lin" valueType="num">
                                      <p:cBhvr>
                                        <p:cTn id="75" dur="1000" fill="hold"/>
                                        <p:tgtEl>
                                          <p:spTgt spid="44"/>
                                        </p:tgtEl>
                                        <p:attrNameLst>
                                          <p:attrName>ppt_x</p:attrName>
                                        </p:attrNameLst>
                                      </p:cBhvr>
                                      <p:tavLst>
                                        <p:tav tm="0">
                                          <p:val>
                                            <p:strVal val="#ppt_x"/>
                                          </p:val>
                                        </p:tav>
                                        <p:tav tm="100000">
                                          <p:val>
                                            <p:strVal val="#ppt_x"/>
                                          </p:val>
                                        </p:tav>
                                      </p:tavLst>
                                    </p:anim>
                                    <p:anim calcmode="lin" valueType="num">
                                      <p:cBhvr>
                                        <p:cTn id="76" dur="1000" fill="hold"/>
                                        <p:tgtEl>
                                          <p:spTgt spid="44"/>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fade">
                                      <p:cBhvr>
                                        <p:cTn id="79" dur="1000"/>
                                        <p:tgtEl>
                                          <p:spTgt spid="49"/>
                                        </p:tgtEl>
                                      </p:cBhvr>
                                    </p:animEffect>
                                    <p:anim calcmode="lin" valueType="num">
                                      <p:cBhvr>
                                        <p:cTn id="80" dur="1000" fill="hold"/>
                                        <p:tgtEl>
                                          <p:spTgt spid="49"/>
                                        </p:tgtEl>
                                        <p:attrNameLst>
                                          <p:attrName>ppt_x</p:attrName>
                                        </p:attrNameLst>
                                      </p:cBhvr>
                                      <p:tavLst>
                                        <p:tav tm="0">
                                          <p:val>
                                            <p:strVal val="#ppt_x"/>
                                          </p:val>
                                        </p:tav>
                                        <p:tav tm="100000">
                                          <p:val>
                                            <p:strVal val="#ppt_x"/>
                                          </p:val>
                                        </p:tav>
                                      </p:tavLst>
                                    </p:anim>
                                    <p:anim calcmode="lin" valueType="num">
                                      <p:cBhvr>
                                        <p:cTn id="81" dur="1000" fill="hold"/>
                                        <p:tgtEl>
                                          <p:spTgt spid="49"/>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50"/>
                                        </p:tgtEl>
                                        <p:attrNameLst>
                                          <p:attrName>style.visibility</p:attrName>
                                        </p:attrNameLst>
                                      </p:cBhvr>
                                      <p:to>
                                        <p:strVal val="visible"/>
                                      </p:to>
                                    </p:set>
                                    <p:animEffect transition="in" filter="fade">
                                      <p:cBhvr>
                                        <p:cTn id="84" dur="1000"/>
                                        <p:tgtEl>
                                          <p:spTgt spid="50"/>
                                        </p:tgtEl>
                                      </p:cBhvr>
                                    </p:animEffect>
                                    <p:anim calcmode="lin" valueType="num">
                                      <p:cBhvr>
                                        <p:cTn id="85" dur="1000" fill="hold"/>
                                        <p:tgtEl>
                                          <p:spTgt spid="50"/>
                                        </p:tgtEl>
                                        <p:attrNameLst>
                                          <p:attrName>ppt_x</p:attrName>
                                        </p:attrNameLst>
                                      </p:cBhvr>
                                      <p:tavLst>
                                        <p:tav tm="0">
                                          <p:val>
                                            <p:strVal val="#ppt_x"/>
                                          </p:val>
                                        </p:tav>
                                        <p:tav tm="100000">
                                          <p:val>
                                            <p:strVal val="#ppt_x"/>
                                          </p:val>
                                        </p:tav>
                                      </p:tavLst>
                                    </p:anim>
                                    <p:anim calcmode="lin" valueType="num">
                                      <p:cBhvr>
                                        <p:cTn id="86" dur="1000" fill="hold"/>
                                        <p:tgtEl>
                                          <p:spTgt spid="50"/>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51"/>
                                        </p:tgtEl>
                                        <p:attrNameLst>
                                          <p:attrName>style.visibility</p:attrName>
                                        </p:attrNameLst>
                                      </p:cBhvr>
                                      <p:to>
                                        <p:strVal val="visible"/>
                                      </p:to>
                                    </p:set>
                                    <p:animEffect transition="in" filter="fade">
                                      <p:cBhvr>
                                        <p:cTn id="89" dur="1000"/>
                                        <p:tgtEl>
                                          <p:spTgt spid="51"/>
                                        </p:tgtEl>
                                      </p:cBhvr>
                                    </p:animEffect>
                                    <p:anim calcmode="lin" valueType="num">
                                      <p:cBhvr>
                                        <p:cTn id="90" dur="1000" fill="hold"/>
                                        <p:tgtEl>
                                          <p:spTgt spid="51"/>
                                        </p:tgtEl>
                                        <p:attrNameLst>
                                          <p:attrName>ppt_x</p:attrName>
                                        </p:attrNameLst>
                                      </p:cBhvr>
                                      <p:tavLst>
                                        <p:tav tm="0">
                                          <p:val>
                                            <p:strVal val="#ppt_x"/>
                                          </p:val>
                                        </p:tav>
                                        <p:tav tm="100000">
                                          <p:val>
                                            <p:strVal val="#ppt_x"/>
                                          </p:val>
                                        </p:tav>
                                      </p:tavLst>
                                    </p:anim>
                                    <p:anim calcmode="lin" valueType="num">
                                      <p:cBhvr>
                                        <p:cTn id="91" dur="1000" fill="hold"/>
                                        <p:tgtEl>
                                          <p:spTgt spid="51"/>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52"/>
                                        </p:tgtEl>
                                        <p:attrNameLst>
                                          <p:attrName>style.visibility</p:attrName>
                                        </p:attrNameLst>
                                      </p:cBhvr>
                                      <p:to>
                                        <p:strVal val="visible"/>
                                      </p:to>
                                    </p:set>
                                    <p:animEffect transition="in" filter="fade">
                                      <p:cBhvr>
                                        <p:cTn id="94" dur="1000"/>
                                        <p:tgtEl>
                                          <p:spTgt spid="52"/>
                                        </p:tgtEl>
                                      </p:cBhvr>
                                    </p:animEffect>
                                    <p:anim calcmode="lin" valueType="num">
                                      <p:cBhvr>
                                        <p:cTn id="95" dur="1000" fill="hold"/>
                                        <p:tgtEl>
                                          <p:spTgt spid="52"/>
                                        </p:tgtEl>
                                        <p:attrNameLst>
                                          <p:attrName>ppt_x</p:attrName>
                                        </p:attrNameLst>
                                      </p:cBhvr>
                                      <p:tavLst>
                                        <p:tav tm="0">
                                          <p:val>
                                            <p:strVal val="#ppt_x"/>
                                          </p:val>
                                        </p:tav>
                                        <p:tav tm="100000">
                                          <p:val>
                                            <p:strVal val="#ppt_x"/>
                                          </p:val>
                                        </p:tav>
                                      </p:tavLst>
                                    </p:anim>
                                    <p:anim calcmode="lin" valueType="num">
                                      <p:cBhvr>
                                        <p:cTn id="96"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9" grpId="0" animBg="1"/>
      <p:bldP spid="37" grpId="0" animBg="1"/>
      <p:bldP spid="38" grpId="0" animBg="1"/>
      <p:bldP spid="39" grpId="0" animBg="1"/>
      <p:bldP spid="40" grpId="0" animBg="1"/>
      <p:bldP spid="49" grpId="0"/>
      <p:bldP spid="50" grpId="0"/>
      <p:bldP spid="51" grpId="0"/>
      <p:bldP spid="5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Oval 29"/>
          <p:cNvSpPr>
            <a:spLocks noChangeAspect="1"/>
          </p:cNvSpPr>
          <p:nvPr/>
        </p:nvSpPr>
        <p:spPr>
          <a:xfrm>
            <a:off x="1960563" y="1333716"/>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TextBox 16"/>
          <p:cNvSpPr txBox="1">
            <a:spLocks noChangeArrowheads="1"/>
          </p:cNvSpPr>
          <p:nvPr/>
        </p:nvSpPr>
        <p:spPr bwMode="auto">
          <a:xfrm>
            <a:off x="2773363" y="136409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活动者</a:t>
            </a:r>
            <a:endParaRPr lang="zh-CN" altLang="en-US" sz="2400" dirty="0">
              <a:latin typeface="Microsoft YaHei" charset="-122"/>
              <a:ea typeface="Microsoft YaHei" charset="-122"/>
              <a:cs typeface="Microsoft YaHei" charset="-122"/>
            </a:endParaRPr>
          </a:p>
        </p:txBody>
      </p:sp>
      <p:sp>
        <p:nvSpPr>
          <p:cNvPr id="53" name="矩形 52"/>
          <p:cNvSpPr/>
          <p:nvPr/>
        </p:nvSpPr>
        <p:spPr>
          <a:xfrm>
            <a:off x="2513013" y="2381331"/>
            <a:ext cx="4935834" cy="923330"/>
          </a:xfrm>
          <a:prstGeom prst="rect">
            <a:avLst/>
          </a:prstGeom>
        </p:spPr>
        <p:txBody>
          <a:bodyPr wrap="square">
            <a:spAutoFit/>
          </a:bodyPr>
          <a:lstStyle/>
          <a:p>
            <a:pPr algn="just">
              <a:lnSpc>
                <a:spcPct val="150000"/>
              </a:lnSpc>
            </a:pPr>
            <a:r>
              <a:rPr lang="zh-CN" altLang="en-US" dirty="0" smtClean="0">
                <a:solidFill>
                  <a:srgbClr val="000000"/>
                </a:solidFill>
                <a:latin typeface="Microsoft YaHei" charset="-122"/>
                <a:ea typeface="Microsoft YaHei" charset="-122"/>
                <a:cs typeface="Microsoft YaHei" charset="-122"/>
              </a:rPr>
              <a:t>活动者发出主动操作的对象，负责发送初始消息，启动一个操作。</a:t>
            </a:r>
            <a:endParaRPr lang="zh-CN" altLang="en-US" dirty="0">
              <a:solidFill>
                <a:srgbClr val="000000"/>
              </a:solidFill>
              <a:latin typeface="Microsoft YaHei" charset="-122"/>
              <a:ea typeface="Microsoft YaHei" charset="-122"/>
              <a:cs typeface="Microsoft YaHei" charset="-122"/>
            </a:endParaRPr>
          </a:p>
        </p:txBody>
      </p:sp>
      <p:sp>
        <p:nvSpPr>
          <p:cNvPr id="5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通信</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29444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Oval 29"/>
          <p:cNvSpPr>
            <a:spLocks noChangeAspect="1"/>
          </p:cNvSpPr>
          <p:nvPr/>
        </p:nvSpPr>
        <p:spPr>
          <a:xfrm>
            <a:off x="1960563" y="1333716"/>
            <a:ext cx="552450" cy="550863"/>
          </a:xfrm>
          <a:prstGeom prst="ellipse">
            <a:avLst/>
          </a:prstGeom>
          <a:solidFill>
            <a:srgbClr val="F140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2</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TextBox 16"/>
          <p:cNvSpPr txBox="1">
            <a:spLocks noChangeArrowheads="1"/>
          </p:cNvSpPr>
          <p:nvPr/>
        </p:nvSpPr>
        <p:spPr bwMode="auto">
          <a:xfrm>
            <a:off x="2773363" y="136409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对象</a:t>
            </a:r>
            <a:endParaRPr lang="zh-CN" altLang="en-US" sz="2400" dirty="0">
              <a:latin typeface="Microsoft YaHei" charset="-122"/>
              <a:ea typeface="Microsoft YaHei" charset="-122"/>
              <a:cs typeface="Microsoft YaHei" charset="-122"/>
            </a:endParaRPr>
          </a:p>
        </p:txBody>
      </p:sp>
      <p:sp>
        <p:nvSpPr>
          <p:cNvPr id="53" name="矩形 52"/>
          <p:cNvSpPr/>
          <p:nvPr/>
        </p:nvSpPr>
        <p:spPr>
          <a:xfrm>
            <a:off x="2513013" y="2117859"/>
            <a:ext cx="7901848" cy="4247317"/>
          </a:xfrm>
          <a:prstGeom prst="rect">
            <a:avLst/>
          </a:prstGeom>
        </p:spPr>
        <p:txBody>
          <a:bodyPr wrap="square">
            <a:spAutoFit/>
          </a:bodyPr>
          <a:lstStyle/>
          <a:p>
            <a:pPr algn="just">
              <a:lnSpc>
                <a:spcPct val="150000"/>
              </a:lnSpc>
            </a:pPr>
            <a:r>
              <a:rPr lang="zh-CN" altLang="en-US" dirty="0" smtClean="0">
                <a:solidFill>
                  <a:srgbClr val="000000"/>
                </a:solidFill>
                <a:latin typeface="Microsoft YaHei" charset="-122"/>
                <a:ea typeface="Microsoft YaHei" charset="-122"/>
                <a:cs typeface="Microsoft YaHei" charset="-122"/>
              </a:rPr>
              <a:t>对象是类的实例，负责发送和接收消息。一个协作代表了为了完成某个目标而共同工作的一组对象。对象的角色表示一个或一组对象在完成目标的过程中所应该起的作用。通信图中的对象与顺序图中的对象元素概念基本相同，表示方法也相同，只不过没有生命线，而且在通信图中，无法表示对象的创建和撤销，所以对象在通信图中的位置没有限制。在通信图中，可以按照以下方式使用对象：</a:t>
            </a:r>
            <a:endParaRPr lang="en-US" altLang="zh-CN" dirty="0" smtClean="0">
              <a:solidFill>
                <a:srgbClr val="000000"/>
              </a:solidFill>
              <a:latin typeface="Microsoft YaHei" charset="-122"/>
              <a:ea typeface="Microsoft YaHei" charset="-122"/>
              <a:cs typeface="Microsoft YaHei" charset="-122"/>
            </a:endParaRPr>
          </a:p>
          <a:p>
            <a:pPr algn="just">
              <a:lnSpc>
                <a:spcPct val="150000"/>
              </a:lnSpc>
            </a:pPr>
            <a:r>
              <a:rPr lang="en-US" altLang="zh-CN" dirty="0" smtClean="0">
                <a:solidFill>
                  <a:srgbClr val="000000"/>
                </a:solidFill>
                <a:latin typeface="Microsoft YaHei" charset="-122"/>
                <a:ea typeface="Microsoft YaHei" charset="-122"/>
                <a:cs typeface="Microsoft YaHei" charset="-122"/>
              </a:rPr>
              <a:t>1.</a:t>
            </a:r>
            <a:r>
              <a:rPr lang="zh-CN" altLang="en-US" dirty="0" smtClean="0">
                <a:solidFill>
                  <a:srgbClr val="000000"/>
                </a:solidFill>
                <a:latin typeface="Microsoft YaHei" charset="-122"/>
                <a:ea typeface="Microsoft YaHei" charset="-122"/>
                <a:cs typeface="Microsoft YaHei" charset="-122"/>
              </a:rPr>
              <a:t>可以不指定对象的类，通常先制作只带有对象的通信图，而后制定它们的类。</a:t>
            </a:r>
            <a:endParaRPr lang="en-US" altLang="zh-CN" dirty="0" smtClean="0">
              <a:solidFill>
                <a:srgbClr val="000000"/>
              </a:solidFill>
              <a:latin typeface="Microsoft YaHei" charset="-122"/>
              <a:ea typeface="Microsoft YaHei" charset="-122"/>
              <a:cs typeface="Microsoft YaHei" charset="-122"/>
            </a:endParaRPr>
          </a:p>
          <a:p>
            <a:pPr algn="just">
              <a:lnSpc>
                <a:spcPct val="150000"/>
              </a:lnSpc>
            </a:pPr>
            <a:r>
              <a:rPr lang="en-US" altLang="zh-CN" dirty="0" smtClean="0">
                <a:solidFill>
                  <a:srgbClr val="000000"/>
                </a:solidFill>
                <a:latin typeface="Microsoft YaHei" charset="-122"/>
                <a:ea typeface="Microsoft YaHei" charset="-122"/>
                <a:cs typeface="Microsoft YaHei" charset="-122"/>
              </a:rPr>
              <a:t>2.</a:t>
            </a:r>
            <a:r>
              <a:rPr lang="zh-CN" altLang="en-US" dirty="0" smtClean="0">
                <a:solidFill>
                  <a:srgbClr val="000000"/>
                </a:solidFill>
                <a:latin typeface="Microsoft YaHei" charset="-122"/>
                <a:ea typeface="Microsoft YaHei" charset="-122"/>
                <a:cs typeface="Microsoft YaHei" charset="-122"/>
              </a:rPr>
              <a:t>可以给对象命名，但如果要区分同一个类的不同对象，则应该给对象命名。</a:t>
            </a:r>
            <a:endParaRPr lang="en-US" altLang="zh-CN" dirty="0" smtClean="0">
              <a:solidFill>
                <a:srgbClr val="000000"/>
              </a:solidFill>
              <a:latin typeface="Microsoft YaHei" charset="-122"/>
              <a:ea typeface="Microsoft YaHei" charset="-122"/>
              <a:cs typeface="Microsoft YaHei" charset="-122"/>
            </a:endParaRPr>
          </a:p>
          <a:p>
            <a:pPr algn="just">
              <a:lnSpc>
                <a:spcPct val="150000"/>
              </a:lnSpc>
            </a:pPr>
            <a:r>
              <a:rPr lang="en-US" altLang="zh-CN" dirty="0" smtClean="0">
                <a:solidFill>
                  <a:srgbClr val="000000"/>
                </a:solidFill>
                <a:latin typeface="Microsoft YaHei" charset="-122"/>
                <a:ea typeface="Microsoft YaHei" charset="-122"/>
                <a:cs typeface="Microsoft YaHei" charset="-122"/>
              </a:rPr>
              <a:t>3.</a:t>
            </a:r>
            <a:r>
              <a:rPr lang="zh-CN" altLang="en-US" dirty="0" smtClean="0">
                <a:solidFill>
                  <a:srgbClr val="000000"/>
                </a:solidFill>
                <a:latin typeface="Microsoft YaHei" charset="-122"/>
                <a:ea typeface="Microsoft YaHei" charset="-122"/>
                <a:cs typeface="Microsoft YaHei" charset="-122"/>
              </a:rPr>
              <a:t>如果对象的类主动参与了协作，则可以将类本身在通信图中表现出来。</a:t>
            </a:r>
            <a:r>
              <a:rPr lang="en-US" altLang="zh-CN" dirty="0" smtClean="0">
                <a:solidFill>
                  <a:srgbClr val="000000"/>
                </a:solidFill>
                <a:latin typeface="Microsoft YaHei" charset="-122"/>
                <a:ea typeface="Microsoft YaHei" charset="-122"/>
                <a:cs typeface="Microsoft YaHei" charset="-122"/>
              </a:rPr>
              <a:t>[1]</a:t>
            </a:r>
            <a:endParaRPr lang="zh-CN" altLang="en-US" dirty="0">
              <a:solidFill>
                <a:srgbClr val="000000"/>
              </a:solidFill>
              <a:latin typeface="Microsoft YaHei" charset="-122"/>
              <a:ea typeface="Microsoft YaHei" charset="-122"/>
              <a:cs typeface="Microsoft YaHei" charset="-122"/>
            </a:endParaRPr>
          </a:p>
        </p:txBody>
      </p:sp>
      <p:sp>
        <p:nvSpPr>
          <p:cNvPr id="1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通信</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698291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Oval 29"/>
          <p:cNvSpPr>
            <a:spLocks noChangeAspect="1"/>
          </p:cNvSpPr>
          <p:nvPr/>
        </p:nvSpPr>
        <p:spPr>
          <a:xfrm>
            <a:off x="1960563" y="1333716"/>
            <a:ext cx="552450" cy="550863"/>
          </a:xfrm>
          <a:prstGeom prst="ellipse">
            <a:avLst/>
          </a:prstGeom>
          <a:solidFill>
            <a:srgbClr val="F8D7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noProof="0" dirty="0">
                <a:solidFill>
                  <a:prstClr val="white"/>
                </a:solidFill>
                <a:latin typeface="微软雅黑" panose="020B0503020204020204" pitchFamily="34" charset="-122"/>
                <a:ea typeface="微软雅黑" panose="020B0503020204020204" pitchFamily="34" charset="-122"/>
              </a:rPr>
              <a:t>3</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TextBox 16"/>
          <p:cNvSpPr txBox="1">
            <a:spLocks noChangeArrowheads="1"/>
          </p:cNvSpPr>
          <p:nvPr/>
        </p:nvSpPr>
        <p:spPr bwMode="auto">
          <a:xfrm>
            <a:off x="2773363" y="136409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链接</a:t>
            </a:r>
            <a:endParaRPr lang="zh-CN" altLang="en-US" sz="2400" dirty="0">
              <a:latin typeface="Microsoft YaHei" charset="-122"/>
              <a:ea typeface="Microsoft YaHei" charset="-122"/>
              <a:cs typeface="Microsoft YaHei" charset="-122"/>
            </a:endParaRPr>
          </a:p>
        </p:txBody>
      </p:sp>
      <p:sp>
        <p:nvSpPr>
          <p:cNvPr id="53" name="矩形 52"/>
          <p:cNvSpPr/>
          <p:nvPr/>
        </p:nvSpPr>
        <p:spPr>
          <a:xfrm>
            <a:off x="2513013" y="2117859"/>
            <a:ext cx="7901848" cy="2169825"/>
          </a:xfrm>
          <a:prstGeom prst="rect">
            <a:avLst/>
          </a:prstGeom>
        </p:spPr>
        <p:txBody>
          <a:bodyPr wrap="square">
            <a:spAutoFit/>
          </a:bodyPr>
          <a:lstStyle/>
          <a:p>
            <a:pPr algn="just">
              <a:lnSpc>
                <a:spcPct val="150000"/>
              </a:lnSpc>
            </a:pPr>
            <a:r>
              <a:rPr lang="zh-CN" altLang="en-US" dirty="0" smtClean="0">
                <a:solidFill>
                  <a:srgbClr val="000000"/>
                </a:solidFill>
                <a:latin typeface="Microsoft YaHei" charset="-122"/>
                <a:ea typeface="Microsoft YaHei" charset="-122"/>
                <a:cs typeface="Microsoft YaHei" charset="-122"/>
              </a:rPr>
              <a:t>链接用线条来表示。链接表示两个对象共享一个消息，位于对象之间或参与者与对象之间。</a:t>
            </a:r>
            <a:endParaRPr lang="en-US" altLang="zh-CN" dirty="0" smtClean="0">
              <a:solidFill>
                <a:srgbClr val="000000"/>
              </a:solidFill>
              <a:latin typeface="Microsoft YaHei" charset="-122"/>
              <a:ea typeface="Microsoft YaHei" charset="-122"/>
              <a:cs typeface="Microsoft YaHei" charset="-122"/>
            </a:endParaRPr>
          </a:p>
          <a:p>
            <a:pPr algn="just">
              <a:lnSpc>
                <a:spcPct val="150000"/>
              </a:lnSpc>
            </a:pPr>
            <a:r>
              <a:rPr lang="zh-CN" altLang="en-US" dirty="0" smtClean="0">
                <a:solidFill>
                  <a:srgbClr val="000000"/>
                </a:solidFill>
                <a:latin typeface="Microsoft YaHei" charset="-122"/>
                <a:ea typeface="Microsoft YaHei" charset="-122"/>
                <a:cs typeface="Microsoft YaHei" charset="-122"/>
              </a:rPr>
              <a:t>表示两个或多个对象间的独立连接，是关联的实例。通信图中，关联角色是与具体语境有关的暂时的类元之间的关系，关系角色的实例也是链。链表示为一个或多个相连的线或弧。</a:t>
            </a:r>
            <a:r>
              <a:rPr lang="en-US" altLang="zh-CN" dirty="0" smtClean="0">
                <a:solidFill>
                  <a:srgbClr val="000000"/>
                </a:solidFill>
                <a:latin typeface="Microsoft YaHei" charset="-122"/>
                <a:ea typeface="Microsoft YaHei" charset="-122"/>
                <a:cs typeface="Microsoft YaHei" charset="-122"/>
              </a:rPr>
              <a:t>[1]</a:t>
            </a:r>
            <a:endParaRPr lang="zh-CN" altLang="en-US" dirty="0">
              <a:solidFill>
                <a:srgbClr val="000000"/>
              </a:solidFill>
              <a:latin typeface="Microsoft YaHei" charset="-122"/>
              <a:ea typeface="Microsoft YaHei" charset="-122"/>
              <a:cs typeface="Microsoft YaHei" charset="-122"/>
            </a:endParaRPr>
          </a:p>
        </p:txBody>
      </p:sp>
      <p:sp>
        <p:nvSpPr>
          <p:cNvPr id="9"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通信</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171061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用例和用例图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3" name="组 2"/>
          <p:cNvGrpSpPr/>
          <p:nvPr/>
        </p:nvGrpSpPr>
        <p:grpSpPr>
          <a:xfrm>
            <a:off x="1346394" y="1673554"/>
            <a:ext cx="4005189" cy="4958739"/>
            <a:chOff x="1066800" y="1200150"/>
            <a:chExt cx="2990850" cy="4400320"/>
          </a:xfrm>
        </p:grpSpPr>
        <p:sp>
          <p:nvSpPr>
            <p:cNvPr id="7" name="Rounded Rectangle 2"/>
            <p:cNvSpPr/>
            <p:nvPr/>
          </p:nvSpPr>
          <p:spPr>
            <a:xfrm>
              <a:off x="1066800" y="1200150"/>
              <a:ext cx="2990850" cy="4041775"/>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6151" name="矩形 8"/>
            <p:cNvSpPr>
              <a:spLocks noChangeArrowheads="1"/>
            </p:cNvSpPr>
            <p:nvPr/>
          </p:nvSpPr>
          <p:spPr bwMode="auto">
            <a:xfrm>
              <a:off x="1268375" y="1402077"/>
              <a:ext cx="2587698" cy="4198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一个用例是可以被行为者感受到的、系统的一个完整的功能。在</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中把用例定义成系统完成的一系列动作，动作的结果能被特定的行为者察觉到。这些动作除了完成系统内部的计算与工作外，还包括与一些行为者的通信。用例通过关联与行为者连接，关联指出一个用例与哪些行为者交互，这种交互是双向的</a:t>
              </a:r>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[1]</a:t>
              </a: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1" name="Rounded Rectangle 1"/>
          <p:cNvSpPr/>
          <p:nvPr/>
        </p:nvSpPr>
        <p:spPr>
          <a:xfrm>
            <a:off x="1156238" y="1336611"/>
            <a:ext cx="1361675" cy="519545"/>
          </a:xfrm>
          <a:prstGeom prst="roundRect">
            <a:avLst>
              <a:gd name="adj" fmla="val 3876"/>
            </a:avLst>
          </a:prstGeom>
          <a:solidFill>
            <a:srgbClr val="C155DC"/>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prstClr val="white"/>
                </a:solidFill>
                <a:latin typeface="Arial" panose="020B0604020202020204" pitchFamily="34" charset="0"/>
                <a:ea typeface="微软雅黑" panose="020B0503020204020204" pitchFamily="34" charset="-122"/>
              </a:rPr>
              <a:t>2.</a:t>
            </a:r>
            <a:r>
              <a:rPr lang="zh-CN" altLang="en-US" sz="2000" b="1" dirty="0" smtClean="0">
                <a:solidFill>
                  <a:prstClr val="white"/>
                </a:solidFill>
                <a:latin typeface="Arial" panose="020B0604020202020204" pitchFamily="34" charset="0"/>
                <a:ea typeface="微软雅黑" panose="020B0503020204020204" pitchFamily="34" charset="-122"/>
              </a:rPr>
              <a:t>用例</a:t>
            </a:r>
            <a:endParaRPr kumimoji="0" lang="en-US" altLang="zh-CN"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1588" y="1339167"/>
            <a:ext cx="4892766" cy="4440026"/>
          </a:xfrm>
          <a:prstGeom prst="rect">
            <a:avLst/>
          </a:prstGeom>
        </p:spPr>
      </p:pic>
      <p:sp>
        <p:nvSpPr>
          <p:cNvPr id="15" name="框架 14"/>
          <p:cNvSpPr/>
          <p:nvPr/>
        </p:nvSpPr>
        <p:spPr>
          <a:xfrm>
            <a:off x="9653974" y="4297142"/>
            <a:ext cx="1340918" cy="841564"/>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6" name="框架 15"/>
          <p:cNvSpPr/>
          <p:nvPr/>
        </p:nvSpPr>
        <p:spPr>
          <a:xfrm>
            <a:off x="9653974" y="3068646"/>
            <a:ext cx="1340918" cy="841564"/>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7" name="框架 16"/>
          <p:cNvSpPr/>
          <p:nvPr/>
        </p:nvSpPr>
        <p:spPr>
          <a:xfrm>
            <a:off x="9653974" y="2007377"/>
            <a:ext cx="1340918" cy="841564"/>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1906886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Oval 29"/>
          <p:cNvSpPr>
            <a:spLocks noChangeAspect="1"/>
          </p:cNvSpPr>
          <p:nvPr/>
        </p:nvSpPr>
        <p:spPr>
          <a:xfrm>
            <a:off x="1960563" y="1333716"/>
            <a:ext cx="552450" cy="550863"/>
          </a:xfrm>
          <a:prstGeom prst="ellipse">
            <a:avLst/>
          </a:prstGeom>
          <a:solidFill>
            <a:srgbClr val="A7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noProof="0" dirty="0">
                <a:solidFill>
                  <a:prstClr val="white"/>
                </a:solidFill>
                <a:latin typeface="微软雅黑" panose="020B0503020204020204" pitchFamily="34" charset="-122"/>
                <a:ea typeface="微软雅黑" panose="020B0503020204020204" pitchFamily="34" charset="-122"/>
              </a:rPr>
              <a:t>5</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TextBox 16"/>
          <p:cNvSpPr txBox="1">
            <a:spLocks noChangeArrowheads="1"/>
          </p:cNvSpPr>
          <p:nvPr/>
        </p:nvSpPr>
        <p:spPr bwMode="auto">
          <a:xfrm>
            <a:off x="2773363" y="136409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r>
              <a:rPr lang="zh-CN" altLang="en-US" sz="2400" dirty="0" smtClean="0">
                <a:latin typeface="Microsoft YaHei" charset="-122"/>
                <a:ea typeface="Microsoft YaHei" charset="-122"/>
                <a:cs typeface="Microsoft YaHei" charset="-122"/>
              </a:rPr>
              <a:t>消息</a:t>
            </a:r>
            <a:endParaRPr lang="zh-CN" altLang="en-US" sz="2400" dirty="0">
              <a:latin typeface="Microsoft YaHei" charset="-122"/>
              <a:ea typeface="Microsoft YaHei" charset="-122"/>
              <a:cs typeface="Microsoft YaHei" charset="-122"/>
            </a:endParaRPr>
          </a:p>
        </p:txBody>
      </p:sp>
      <p:sp>
        <p:nvSpPr>
          <p:cNvPr id="9"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通信</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2513013" y="2117859"/>
            <a:ext cx="7403719" cy="4154984"/>
          </a:xfrm>
          <a:prstGeom prst="rect">
            <a:avLst/>
          </a:prstGeom>
        </p:spPr>
        <p:txBody>
          <a:bodyPr wrap="square">
            <a:spAutoFit/>
          </a:bodyPr>
          <a:lstStyle/>
          <a:p>
            <a:pPr algn="just">
              <a:lnSpc>
                <a:spcPct val="150000"/>
              </a:lnSpc>
            </a:pPr>
            <a:r>
              <a:rPr lang="zh-CN" altLang="en-US" sz="1600" dirty="0">
                <a:solidFill>
                  <a:srgbClr val="000000"/>
                </a:solidFill>
                <a:latin typeface="Microsoft YaHei" charset="-122"/>
                <a:ea typeface="Microsoft YaHei" charset="-122"/>
                <a:cs typeface="Microsoft YaHei" charset="-122"/>
              </a:rPr>
              <a:t>消息</a:t>
            </a:r>
            <a:r>
              <a:rPr lang="en-US" altLang="zh-CN" sz="1600" dirty="0">
                <a:solidFill>
                  <a:srgbClr val="000000"/>
                </a:solidFill>
                <a:latin typeface="Microsoft YaHei" charset="-122"/>
                <a:ea typeface="Microsoft YaHei" charset="-122"/>
                <a:cs typeface="Microsoft YaHei" charset="-122"/>
              </a:rPr>
              <a:t>(Message)</a:t>
            </a:r>
            <a:r>
              <a:rPr lang="zh-CN" altLang="en-US" sz="1600" dirty="0">
                <a:solidFill>
                  <a:srgbClr val="000000"/>
                </a:solidFill>
                <a:latin typeface="Microsoft YaHei" charset="-122"/>
                <a:ea typeface="Microsoft YaHei" charset="-122"/>
                <a:cs typeface="Microsoft YaHei" charset="-122"/>
              </a:rPr>
              <a:t>的含义与顺序图中的消息基本类似。在通信图中，不带有消息的通信图</a:t>
            </a:r>
            <a:r>
              <a:rPr lang="zh-CN" altLang="en-US" sz="1600" b="1" dirty="0">
                <a:solidFill>
                  <a:srgbClr val="FF0000"/>
                </a:solidFill>
                <a:latin typeface="Microsoft YaHei" charset="-122"/>
                <a:ea typeface="Microsoft YaHei" charset="-122"/>
                <a:cs typeface="Microsoft YaHei" charset="-122"/>
              </a:rPr>
              <a:t>标明了交互作用发生的上下文，而不表示交互</a:t>
            </a:r>
            <a:r>
              <a:rPr lang="zh-CN" altLang="en-US" sz="1600" dirty="0">
                <a:solidFill>
                  <a:srgbClr val="000000"/>
                </a:solidFill>
                <a:latin typeface="Microsoft YaHei" charset="-122"/>
                <a:ea typeface="Microsoft YaHei" charset="-122"/>
                <a:cs typeface="Microsoft YaHei" charset="-122"/>
              </a:rPr>
              <a:t>。它可以用来表示单一操作的上下文</a:t>
            </a:r>
            <a:r>
              <a:rPr lang="zh-CN" altLang="en-US" sz="1600" dirty="0" smtClean="0">
                <a:solidFill>
                  <a:srgbClr val="000000"/>
                </a:solidFill>
                <a:latin typeface="Microsoft YaHei" charset="-122"/>
                <a:ea typeface="Microsoft YaHei" charset="-122"/>
                <a:cs typeface="Microsoft YaHei" charset="-122"/>
              </a:rPr>
              <a:t>，甚至可以</a:t>
            </a:r>
            <a:r>
              <a:rPr lang="zh-CN" altLang="en-US" sz="1600" dirty="0">
                <a:solidFill>
                  <a:srgbClr val="000000"/>
                </a:solidFill>
                <a:latin typeface="Microsoft YaHei" charset="-122"/>
                <a:ea typeface="Microsoft YaHei" charset="-122"/>
                <a:cs typeface="Microsoft YaHei" charset="-122"/>
              </a:rPr>
              <a:t>表示一个或一组类中所有操作的上下文。如果关联线上标有消息，图形就可以表示一个</a:t>
            </a:r>
            <a:r>
              <a:rPr lang="zh-CN" altLang="en-US" sz="1600" dirty="0" smtClean="0">
                <a:solidFill>
                  <a:srgbClr val="000000"/>
                </a:solidFill>
                <a:latin typeface="Microsoft YaHei" charset="-122"/>
                <a:ea typeface="Microsoft YaHei" charset="-122"/>
                <a:cs typeface="Microsoft YaHei" charset="-122"/>
              </a:rPr>
              <a:t>交互。</a:t>
            </a:r>
            <a:endParaRPr lang="en-US" altLang="zh-CN" sz="1600" dirty="0" smtClean="0">
              <a:solidFill>
                <a:srgbClr val="000000"/>
              </a:solidFill>
              <a:latin typeface="Microsoft YaHei" charset="-122"/>
              <a:ea typeface="Microsoft YaHei" charset="-122"/>
              <a:cs typeface="Microsoft YaHei" charset="-122"/>
            </a:endParaRPr>
          </a:p>
          <a:p>
            <a:pPr algn="just">
              <a:lnSpc>
                <a:spcPct val="150000"/>
              </a:lnSpc>
            </a:pPr>
            <a:r>
              <a:rPr lang="zh-CN" altLang="en-US" sz="1600" dirty="0" smtClean="0">
                <a:solidFill>
                  <a:srgbClr val="000000"/>
                </a:solidFill>
                <a:latin typeface="Microsoft YaHei" charset="-122"/>
                <a:ea typeface="Microsoft YaHei" charset="-122"/>
                <a:cs typeface="Microsoft YaHei" charset="-122"/>
              </a:rPr>
              <a:t>消息</a:t>
            </a:r>
            <a:r>
              <a:rPr lang="zh-CN" altLang="en-US" sz="1600" dirty="0">
                <a:solidFill>
                  <a:srgbClr val="000000"/>
                </a:solidFill>
                <a:latin typeface="Microsoft YaHei" charset="-122"/>
                <a:ea typeface="Microsoft YaHei" charset="-122"/>
                <a:cs typeface="Microsoft YaHei" charset="-122"/>
              </a:rPr>
              <a:t>用来</a:t>
            </a:r>
            <a:r>
              <a:rPr lang="zh-CN" altLang="en-US" sz="1600" b="1" dirty="0">
                <a:solidFill>
                  <a:srgbClr val="FF0000"/>
                </a:solidFill>
                <a:latin typeface="Microsoft YaHei" charset="-122"/>
                <a:ea typeface="Microsoft YaHei" charset="-122"/>
                <a:cs typeface="Microsoft YaHei" charset="-122"/>
              </a:rPr>
              <a:t>描述系统动态行为</a:t>
            </a:r>
            <a:r>
              <a:rPr lang="zh-CN" altLang="en-US" sz="1600" dirty="0">
                <a:solidFill>
                  <a:srgbClr val="000000"/>
                </a:solidFill>
                <a:latin typeface="Microsoft YaHei" charset="-122"/>
                <a:ea typeface="Microsoft YaHei" charset="-122"/>
                <a:cs typeface="Microsoft YaHei" charset="-122"/>
              </a:rPr>
              <a:t>，它是从一个对象向另一个或几个对象发送</a:t>
            </a:r>
            <a:r>
              <a:rPr lang="zh-CN" altLang="en-US" sz="1600" dirty="0" smtClean="0">
                <a:solidFill>
                  <a:srgbClr val="000000"/>
                </a:solidFill>
                <a:latin typeface="Microsoft YaHei" charset="-122"/>
                <a:ea typeface="Microsoft YaHei" charset="-122"/>
                <a:cs typeface="Microsoft YaHei" charset="-122"/>
              </a:rPr>
              <a:t>信息，或</a:t>
            </a:r>
            <a:r>
              <a:rPr lang="zh-CN" altLang="en-US" sz="1600" dirty="0">
                <a:solidFill>
                  <a:srgbClr val="000000"/>
                </a:solidFill>
                <a:latin typeface="Microsoft YaHei" charset="-122"/>
                <a:ea typeface="Microsoft YaHei" charset="-122"/>
                <a:cs typeface="Microsoft YaHei" charset="-122"/>
              </a:rPr>
              <a:t>由一个对象调用另一个对象的</a:t>
            </a:r>
            <a:r>
              <a:rPr lang="zh-CN" altLang="en-US" sz="1600" dirty="0" smtClean="0">
                <a:solidFill>
                  <a:srgbClr val="000000"/>
                </a:solidFill>
                <a:latin typeface="Microsoft YaHei" charset="-122"/>
                <a:ea typeface="Microsoft YaHei" charset="-122"/>
                <a:cs typeface="Microsoft YaHei" charset="-122"/>
              </a:rPr>
              <a:t>操作。由</a:t>
            </a:r>
            <a:r>
              <a:rPr lang="zh-CN" altLang="en-US" sz="1600" dirty="0">
                <a:solidFill>
                  <a:srgbClr val="000000"/>
                </a:solidFill>
                <a:latin typeface="Microsoft YaHei" charset="-122"/>
                <a:ea typeface="Microsoft YaHei" charset="-122"/>
                <a:cs typeface="Microsoft YaHei" charset="-122"/>
              </a:rPr>
              <a:t>三部分</a:t>
            </a:r>
            <a:r>
              <a:rPr lang="zh-CN" altLang="en-US" sz="1600" dirty="0" smtClean="0">
                <a:solidFill>
                  <a:srgbClr val="000000"/>
                </a:solidFill>
                <a:latin typeface="Microsoft YaHei" charset="-122"/>
                <a:ea typeface="Microsoft YaHei" charset="-122"/>
                <a:cs typeface="Microsoft YaHei" charset="-122"/>
              </a:rPr>
              <a:t>组成：</a:t>
            </a:r>
            <a:r>
              <a:rPr lang="zh-CN" altLang="en-US" sz="1600" b="1" dirty="0" smtClean="0">
                <a:solidFill>
                  <a:srgbClr val="FF0000"/>
                </a:solidFill>
                <a:latin typeface="Microsoft YaHei" charset="-122"/>
                <a:ea typeface="Microsoft YaHei" charset="-122"/>
                <a:cs typeface="Microsoft YaHei" charset="-122"/>
              </a:rPr>
              <a:t>发送者</a:t>
            </a:r>
            <a:r>
              <a:rPr lang="zh-CN" altLang="en-US" sz="1600" b="1" dirty="0">
                <a:solidFill>
                  <a:srgbClr val="FF0000"/>
                </a:solidFill>
                <a:latin typeface="Microsoft YaHei" charset="-122"/>
                <a:ea typeface="Microsoft YaHei" charset="-122"/>
                <a:cs typeface="Microsoft YaHei" charset="-122"/>
              </a:rPr>
              <a:t>，</a:t>
            </a:r>
            <a:r>
              <a:rPr lang="zh-CN" altLang="en-US" sz="1600" b="1" dirty="0" smtClean="0">
                <a:solidFill>
                  <a:srgbClr val="FF0000"/>
                </a:solidFill>
                <a:latin typeface="Microsoft YaHei" charset="-122"/>
                <a:ea typeface="Microsoft YaHei" charset="-122"/>
                <a:cs typeface="Microsoft YaHei" charset="-122"/>
              </a:rPr>
              <a:t>接收者，活动</a:t>
            </a:r>
            <a:r>
              <a:rPr lang="zh-CN" altLang="en-US" sz="1600" dirty="0">
                <a:solidFill>
                  <a:srgbClr val="000000"/>
                </a:solidFill>
                <a:latin typeface="Microsoft YaHei" charset="-122"/>
                <a:ea typeface="Microsoft YaHei" charset="-122"/>
                <a:cs typeface="Microsoft YaHei" charset="-122"/>
              </a:rPr>
              <a:t>。消息用带标签的箭头表示，它附在链</a:t>
            </a:r>
            <a:r>
              <a:rPr lang="zh-CN" altLang="en-US" sz="1600" dirty="0" smtClean="0">
                <a:solidFill>
                  <a:srgbClr val="000000"/>
                </a:solidFill>
                <a:latin typeface="Microsoft YaHei" charset="-122"/>
                <a:ea typeface="Microsoft YaHei" charset="-122"/>
                <a:cs typeface="Microsoft YaHei" charset="-122"/>
              </a:rPr>
              <a:t>上。链</a:t>
            </a:r>
            <a:r>
              <a:rPr lang="zh-CN" altLang="en-US" sz="1600" dirty="0">
                <a:solidFill>
                  <a:srgbClr val="000000"/>
                </a:solidFill>
                <a:latin typeface="Microsoft YaHei" charset="-122"/>
                <a:ea typeface="Microsoft YaHei" charset="-122"/>
                <a:cs typeface="Microsoft YaHei" charset="-122"/>
              </a:rPr>
              <a:t>连接了发送者和接收者，箭头所指方向为接收者。每个消息包括一个顺序号以及消息的名称，其中顺序号</a:t>
            </a:r>
            <a:r>
              <a:rPr lang="zh-CN" altLang="en-US" sz="1600" dirty="0" smtClean="0">
                <a:solidFill>
                  <a:srgbClr val="000000"/>
                </a:solidFill>
                <a:latin typeface="Microsoft YaHei" charset="-122"/>
                <a:ea typeface="Microsoft YaHei" charset="-122"/>
                <a:cs typeface="Microsoft YaHei" charset="-122"/>
              </a:rPr>
              <a:t>标识了消息</a:t>
            </a:r>
            <a:r>
              <a:rPr lang="zh-CN" altLang="en-US" sz="1600" dirty="0">
                <a:solidFill>
                  <a:srgbClr val="000000"/>
                </a:solidFill>
                <a:latin typeface="Microsoft YaHei" charset="-122"/>
                <a:ea typeface="Microsoft YaHei" charset="-122"/>
                <a:cs typeface="Microsoft YaHei" charset="-122"/>
              </a:rPr>
              <a:t>的相关顺序。消息的名称可以是一个方法，包含</a:t>
            </a:r>
            <a:r>
              <a:rPr lang="zh-CN" altLang="en-US" sz="1600" b="1" dirty="0">
                <a:solidFill>
                  <a:srgbClr val="FF0000"/>
                </a:solidFill>
                <a:latin typeface="Microsoft YaHei" charset="-122"/>
                <a:ea typeface="Microsoft YaHei" charset="-122"/>
                <a:cs typeface="Microsoft YaHei" charset="-122"/>
              </a:rPr>
              <a:t>名字，参数表，返回值</a:t>
            </a:r>
            <a:r>
              <a:rPr lang="zh-CN" altLang="en-US" sz="1600" dirty="0" smtClean="0">
                <a:solidFill>
                  <a:srgbClr val="000000"/>
                </a:solidFill>
                <a:latin typeface="Microsoft YaHei" charset="-122"/>
                <a:ea typeface="Microsoft YaHei" charset="-122"/>
                <a:cs typeface="Microsoft YaHei" charset="-122"/>
              </a:rPr>
              <a:t>。</a:t>
            </a:r>
            <a:endParaRPr lang="en-US" altLang="zh-CN" sz="1600" dirty="0" smtClean="0">
              <a:solidFill>
                <a:srgbClr val="000000"/>
              </a:solidFill>
              <a:latin typeface="Microsoft YaHei" charset="-122"/>
              <a:ea typeface="Microsoft YaHei" charset="-122"/>
              <a:cs typeface="Microsoft YaHei" charset="-122"/>
            </a:endParaRPr>
          </a:p>
          <a:p>
            <a:pPr algn="just">
              <a:lnSpc>
                <a:spcPct val="150000"/>
              </a:lnSpc>
            </a:pPr>
            <a:r>
              <a:rPr lang="zh-CN" altLang="en-US" sz="1600" dirty="0" smtClean="0">
                <a:solidFill>
                  <a:srgbClr val="000000"/>
                </a:solidFill>
                <a:latin typeface="Microsoft YaHei" charset="-122"/>
                <a:ea typeface="Microsoft YaHei" charset="-122"/>
                <a:cs typeface="Microsoft YaHei" charset="-122"/>
              </a:rPr>
              <a:t>利用</a:t>
            </a:r>
            <a:r>
              <a:rPr lang="zh-CN" altLang="en-US" sz="1600" dirty="0">
                <a:solidFill>
                  <a:srgbClr val="000000"/>
                </a:solidFill>
                <a:latin typeface="Microsoft YaHei" charset="-122"/>
                <a:ea typeface="Microsoft YaHei" charset="-122"/>
                <a:cs typeface="Microsoft YaHei" charset="-122"/>
              </a:rPr>
              <a:t>消息可以完成很多任务，可以顺序执行、添加条件限制发送、创建带有消息的对象实例和执行</a:t>
            </a:r>
            <a:r>
              <a:rPr lang="zh-CN" altLang="en-US" sz="1600" dirty="0" smtClean="0">
                <a:solidFill>
                  <a:srgbClr val="000000"/>
                </a:solidFill>
                <a:latin typeface="Microsoft YaHei" charset="-122"/>
                <a:ea typeface="Microsoft YaHei" charset="-122"/>
                <a:cs typeface="Microsoft YaHei" charset="-122"/>
              </a:rPr>
              <a:t>迭代。</a:t>
            </a:r>
            <a:r>
              <a:rPr lang="en-US" altLang="zh-CN" sz="1600" dirty="0" smtClean="0">
                <a:solidFill>
                  <a:srgbClr val="000000"/>
                </a:solidFill>
                <a:latin typeface="Microsoft YaHei" charset="-122"/>
                <a:ea typeface="Microsoft YaHei" charset="-122"/>
                <a:cs typeface="Microsoft YaHei" charset="-122"/>
              </a:rPr>
              <a:t>[1]</a:t>
            </a:r>
            <a:endParaRPr lang="zh-CN" altLang="en-US" sz="1600" dirty="0">
              <a:solidFill>
                <a:srgbClr val="000000"/>
              </a:solidFill>
              <a:latin typeface="Microsoft YaHei" charset="-122"/>
              <a:ea typeface="Microsoft YaHei" charset="-122"/>
              <a:cs typeface="Microsoft YaHei" charset="-122"/>
            </a:endParaRP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908458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2" name="TextBox 16"/>
          <p:cNvSpPr txBox="1">
            <a:spLocks noChangeArrowheads="1"/>
          </p:cNvSpPr>
          <p:nvPr/>
        </p:nvSpPr>
        <p:spPr bwMode="auto">
          <a:xfrm>
            <a:off x="4309269" y="136409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gn="ctr"/>
            <a:r>
              <a:rPr lang="zh-CN" altLang="en-US" sz="2400" b="1" dirty="0" smtClean="0">
                <a:solidFill>
                  <a:srgbClr val="F06E54"/>
                </a:solidFill>
                <a:latin typeface="Microsoft YaHei" charset="-122"/>
                <a:ea typeface="Microsoft YaHei" charset="-122"/>
                <a:cs typeface="Microsoft YaHei" charset="-122"/>
              </a:rPr>
              <a:t>顺序图和通信</a:t>
            </a:r>
            <a:r>
              <a:rPr lang="zh-CN" altLang="en-US" sz="2400" b="1" smtClean="0">
                <a:solidFill>
                  <a:srgbClr val="F06E54"/>
                </a:solidFill>
                <a:latin typeface="Microsoft YaHei" charset="-122"/>
                <a:ea typeface="Microsoft YaHei" charset="-122"/>
                <a:cs typeface="Microsoft YaHei" charset="-122"/>
              </a:rPr>
              <a:t>图的比较</a:t>
            </a:r>
            <a:endParaRPr lang="zh-CN" altLang="en-US" sz="2400" b="1" dirty="0">
              <a:solidFill>
                <a:srgbClr val="F06E54"/>
              </a:solidFill>
              <a:latin typeface="Microsoft YaHei" charset="-122"/>
              <a:ea typeface="Microsoft YaHei" charset="-122"/>
              <a:cs typeface="Microsoft YaHei" charset="-122"/>
            </a:endParaRPr>
          </a:p>
        </p:txBody>
      </p:sp>
      <p:sp>
        <p:nvSpPr>
          <p:cNvPr id="9"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通信</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2513013" y="2117859"/>
            <a:ext cx="7403719" cy="3831818"/>
          </a:xfrm>
          <a:prstGeom prst="rect">
            <a:avLst/>
          </a:prstGeom>
        </p:spPr>
        <p:txBody>
          <a:bodyPr wrap="square">
            <a:spAutoFit/>
          </a:bodyPr>
          <a:lstStyle/>
          <a:p>
            <a:pPr algn="just">
              <a:lnSpc>
                <a:spcPct val="150000"/>
              </a:lnSpc>
            </a:pPr>
            <a:r>
              <a:rPr lang="zh-CN" altLang="en-US" dirty="0">
                <a:solidFill>
                  <a:srgbClr val="000000"/>
                </a:solidFill>
                <a:latin typeface="Microsoft YaHei" charset="-122"/>
                <a:ea typeface="Microsoft YaHei" charset="-122"/>
                <a:cs typeface="Microsoft YaHei" charset="-122"/>
              </a:rPr>
              <a:t>从面向对象的角度</a:t>
            </a:r>
            <a:r>
              <a:rPr lang="zh-CN" altLang="en-US" dirty="0" smtClean="0">
                <a:solidFill>
                  <a:srgbClr val="000000"/>
                </a:solidFill>
                <a:latin typeface="Microsoft YaHei" charset="-122"/>
                <a:ea typeface="Microsoft YaHei" charset="-122"/>
                <a:cs typeface="Microsoft YaHei" charset="-122"/>
              </a:rPr>
              <a:t>来看。系统</a:t>
            </a:r>
            <a:r>
              <a:rPr lang="zh-CN" altLang="en-US" dirty="0">
                <a:solidFill>
                  <a:srgbClr val="000000"/>
                </a:solidFill>
                <a:latin typeface="Microsoft YaHei" charset="-122"/>
                <a:ea typeface="Microsoft YaHei" charset="-122"/>
                <a:cs typeface="Microsoft YaHei" charset="-122"/>
              </a:rPr>
              <a:t>的功能是</a:t>
            </a:r>
            <a:r>
              <a:rPr lang="zh-CN" altLang="en-US" dirty="0" smtClean="0">
                <a:solidFill>
                  <a:srgbClr val="000000"/>
                </a:solidFill>
                <a:latin typeface="Microsoft YaHei" charset="-122"/>
                <a:ea typeface="Microsoft YaHei" charset="-122"/>
                <a:cs typeface="Microsoft YaHei" charset="-122"/>
              </a:rPr>
              <a:t>由一组</a:t>
            </a:r>
            <a:r>
              <a:rPr lang="zh-CN" altLang="en-US" dirty="0">
                <a:solidFill>
                  <a:srgbClr val="000000"/>
                </a:solidFill>
                <a:latin typeface="Microsoft YaHei" charset="-122"/>
                <a:ea typeface="Microsoft YaHei" charset="-122"/>
                <a:cs typeface="Microsoft YaHei" charset="-122"/>
              </a:rPr>
              <a:t>对象通过相互发送消息来完成的，顺序图和通信图就是</a:t>
            </a:r>
            <a:r>
              <a:rPr lang="zh-CN" altLang="en-US" dirty="0" smtClean="0">
                <a:solidFill>
                  <a:srgbClr val="000000"/>
                </a:solidFill>
                <a:latin typeface="Microsoft YaHei" charset="-122"/>
                <a:ea typeface="Microsoft YaHei" charset="-122"/>
                <a:cs typeface="Microsoft YaHei" charset="-122"/>
              </a:rPr>
              <a:t>通过描述这样</a:t>
            </a:r>
            <a:r>
              <a:rPr lang="zh-CN" altLang="en-US" dirty="0">
                <a:solidFill>
                  <a:srgbClr val="000000"/>
                </a:solidFill>
                <a:latin typeface="Microsoft YaHei" charset="-122"/>
                <a:ea typeface="Microsoft YaHei" charset="-122"/>
                <a:cs typeface="Microsoft YaHei" charset="-122"/>
              </a:rPr>
              <a:t>的对象和</a:t>
            </a:r>
            <a:r>
              <a:rPr lang="zh-CN" altLang="en-US" dirty="0" smtClean="0">
                <a:solidFill>
                  <a:srgbClr val="000000"/>
                </a:solidFill>
                <a:latin typeface="Microsoft YaHei" charset="-122"/>
                <a:ea typeface="Microsoft YaHei" charset="-122"/>
                <a:cs typeface="Microsoft YaHei" charset="-122"/>
              </a:rPr>
              <a:t>消息来描述系统</a:t>
            </a:r>
            <a:r>
              <a:rPr lang="zh-CN" altLang="en-US" dirty="0">
                <a:solidFill>
                  <a:srgbClr val="000000"/>
                </a:solidFill>
                <a:latin typeface="Microsoft YaHei" charset="-122"/>
                <a:ea typeface="Microsoft YaHei" charset="-122"/>
                <a:cs typeface="Microsoft YaHei" charset="-122"/>
              </a:rPr>
              <a:t>的动态行为的。通信图</a:t>
            </a:r>
            <a:r>
              <a:rPr lang="zh-CN" altLang="en-US" dirty="0" smtClean="0">
                <a:solidFill>
                  <a:srgbClr val="000000"/>
                </a:solidFill>
                <a:latin typeface="Microsoft YaHei" charset="-122"/>
                <a:ea typeface="Microsoft YaHei" charset="-122"/>
                <a:cs typeface="Microsoft YaHei" charset="-122"/>
              </a:rPr>
              <a:t>利顺序图作为</a:t>
            </a:r>
            <a:r>
              <a:rPr lang="zh-CN" altLang="en-US" dirty="0">
                <a:solidFill>
                  <a:srgbClr val="000000"/>
                </a:solidFill>
                <a:latin typeface="Microsoft YaHei" charset="-122"/>
                <a:ea typeface="Microsoft YaHei" charset="-122"/>
                <a:cs typeface="Microsoft YaHei" charset="-122"/>
              </a:rPr>
              <a:t>交互图</a:t>
            </a:r>
            <a:r>
              <a:rPr lang="zh-CN" altLang="en-US" b="1" dirty="0">
                <a:solidFill>
                  <a:srgbClr val="FF0000"/>
                </a:solidFill>
                <a:latin typeface="Microsoft YaHei" charset="-122"/>
                <a:ea typeface="Microsoft YaHei" charset="-122"/>
                <a:cs typeface="Microsoft YaHei" charset="-122"/>
              </a:rPr>
              <a:t>都表示出了</a:t>
            </a:r>
            <a:r>
              <a:rPr lang="zh-CN" altLang="en-US" b="1" dirty="0" smtClean="0">
                <a:solidFill>
                  <a:srgbClr val="FF0000"/>
                </a:solidFill>
                <a:latin typeface="Microsoft YaHei" charset="-122"/>
                <a:ea typeface="Microsoft YaHei" charset="-122"/>
                <a:cs typeface="Microsoft YaHei" charset="-122"/>
              </a:rPr>
              <a:t>对象间的</a:t>
            </a:r>
            <a:r>
              <a:rPr lang="zh-CN" altLang="en-US" b="1" dirty="0">
                <a:solidFill>
                  <a:srgbClr val="FF0000"/>
                </a:solidFill>
                <a:latin typeface="Microsoft YaHei" charset="-122"/>
                <a:ea typeface="Microsoft YaHei" charset="-122"/>
                <a:cs typeface="Microsoft YaHei" charset="-122"/>
              </a:rPr>
              <a:t>交互作用</a:t>
            </a:r>
            <a:r>
              <a:rPr lang="zh-CN" altLang="en-US" dirty="0">
                <a:solidFill>
                  <a:srgbClr val="000000"/>
                </a:solidFill>
                <a:latin typeface="Microsoft YaHei" charset="-122"/>
                <a:ea typeface="Microsoft YaHei" charset="-122"/>
                <a:cs typeface="Microsoft YaHei" charset="-122"/>
              </a:rPr>
              <a:t>，两者都</a:t>
            </a:r>
            <a:r>
              <a:rPr lang="zh-CN" altLang="en-US" dirty="0" smtClean="0">
                <a:solidFill>
                  <a:srgbClr val="000000"/>
                </a:solidFill>
                <a:latin typeface="Microsoft YaHei" charset="-122"/>
                <a:ea typeface="Microsoft YaHei" charset="-122"/>
                <a:cs typeface="Microsoft YaHei" charset="-122"/>
              </a:rPr>
              <a:t>图直观</a:t>
            </a:r>
            <a:r>
              <a:rPr lang="zh-CN" altLang="en-US" dirty="0">
                <a:solidFill>
                  <a:srgbClr val="000000"/>
                </a:solidFill>
                <a:latin typeface="Microsoft YaHei" charset="-122"/>
                <a:ea typeface="Microsoft YaHei" charset="-122"/>
                <a:cs typeface="Microsoft YaHei" charset="-122"/>
              </a:rPr>
              <a:t>地规定了发送对象和接收对象的</a:t>
            </a:r>
            <a:r>
              <a:rPr lang="zh-CN" altLang="en-US" dirty="0" smtClean="0">
                <a:solidFill>
                  <a:srgbClr val="000000"/>
                </a:solidFill>
                <a:latin typeface="Microsoft YaHei" charset="-122"/>
                <a:ea typeface="Microsoft YaHei" charset="-122"/>
                <a:cs typeface="Microsoft YaHei" charset="-122"/>
              </a:rPr>
              <a:t>责任，并且</a:t>
            </a:r>
            <a:r>
              <a:rPr lang="zh-CN" altLang="en-US" dirty="0">
                <a:solidFill>
                  <a:srgbClr val="000000"/>
                </a:solidFill>
                <a:latin typeface="Microsoft YaHei" charset="-122"/>
                <a:ea typeface="Microsoft YaHei" charset="-122"/>
                <a:cs typeface="Microsoft YaHei" charset="-122"/>
              </a:rPr>
              <a:t>都支持所有</a:t>
            </a:r>
            <a:r>
              <a:rPr lang="zh-CN" altLang="en-US" dirty="0" smtClean="0">
                <a:solidFill>
                  <a:srgbClr val="000000"/>
                </a:solidFill>
                <a:latin typeface="Microsoft YaHei" charset="-122"/>
                <a:ea typeface="Microsoft YaHei" charset="-122"/>
                <a:cs typeface="Microsoft YaHei" charset="-122"/>
              </a:rPr>
              <a:t>的消息类型</a:t>
            </a:r>
            <a:r>
              <a:rPr lang="zh-CN" altLang="en-US" dirty="0">
                <a:solidFill>
                  <a:srgbClr val="000000"/>
                </a:solidFill>
                <a:latin typeface="Microsoft YaHei" charset="-122"/>
                <a:ea typeface="Microsoft YaHei" charset="-122"/>
                <a:cs typeface="Microsoft YaHei" charset="-122"/>
              </a:rPr>
              <a:t>，在耦合性上两者都可以作为衡量的工具</a:t>
            </a:r>
            <a:r>
              <a:rPr lang="zh-CN" altLang="en-US" dirty="0" smtClean="0">
                <a:solidFill>
                  <a:srgbClr val="000000"/>
                </a:solidFill>
                <a:latin typeface="Microsoft YaHei" charset="-122"/>
                <a:ea typeface="Microsoft YaHei" charset="-122"/>
                <a:cs typeface="Microsoft YaHei" charset="-122"/>
              </a:rPr>
              <a:t>。</a:t>
            </a:r>
            <a:r>
              <a:rPr lang="zh-CN" altLang="en-US" b="1" dirty="0" smtClean="0">
                <a:solidFill>
                  <a:srgbClr val="FF0000"/>
                </a:solidFill>
                <a:latin typeface="Microsoft YaHei" charset="-122"/>
                <a:ea typeface="Microsoft YaHei" charset="-122"/>
                <a:cs typeface="Microsoft YaHei" charset="-122"/>
              </a:rPr>
              <a:t>两者在与以上是等价的，它们之间可以进行相互转换</a:t>
            </a:r>
            <a:r>
              <a:rPr lang="zh-CN" altLang="en-US" dirty="0" smtClean="0">
                <a:solidFill>
                  <a:srgbClr val="000000"/>
                </a:solidFill>
                <a:latin typeface="Microsoft YaHei" charset="-122"/>
                <a:ea typeface="Microsoft YaHei" charset="-122"/>
                <a:cs typeface="Microsoft YaHei" charset="-122"/>
              </a:rPr>
              <a:t>。多数的</a:t>
            </a:r>
            <a:r>
              <a:rPr lang="en-US" altLang="zh-CN" dirty="0" smtClean="0">
                <a:solidFill>
                  <a:srgbClr val="000000"/>
                </a:solidFill>
                <a:latin typeface="Microsoft YaHei" charset="-122"/>
                <a:ea typeface="Microsoft YaHei" charset="-122"/>
                <a:cs typeface="Microsoft YaHei" charset="-122"/>
              </a:rPr>
              <a:t>UML</a:t>
            </a:r>
            <a:r>
              <a:rPr lang="zh-CN" altLang="en-US" dirty="0" smtClean="0">
                <a:solidFill>
                  <a:srgbClr val="000000"/>
                </a:solidFill>
                <a:latin typeface="Microsoft YaHei" charset="-122"/>
                <a:ea typeface="Microsoft YaHei" charset="-122"/>
                <a:cs typeface="Microsoft YaHei" charset="-122"/>
              </a:rPr>
              <a:t>工具支持顺序图与通信图之间的相互转换，而不丢失任何信息。也就是只要设计出其中一种图，就可以转换为另外一种图。</a:t>
            </a:r>
            <a:r>
              <a:rPr lang="en-US" altLang="zh-CN" dirty="0">
                <a:solidFill>
                  <a:srgbClr val="000000"/>
                </a:solidFill>
                <a:latin typeface="Microsoft YaHei" charset="-122"/>
                <a:ea typeface="Microsoft YaHei" charset="-122"/>
                <a:cs typeface="Microsoft YaHei" charset="-122"/>
              </a:rPr>
              <a:t>[1</a:t>
            </a:r>
            <a:r>
              <a:rPr lang="en-US" altLang="zh-CN" dirty="0" smtClean="0">
                <a:solidFill>
                  <a:srgbClr val="000000"/>
                </a:solidFill>
                <a:latin typeface="Microsoft YaHei" charset="-122"/>
                <a:ea typeface="Microsoft YaHei" charset="-122"/>
                <a:cs typeface="Microsoft YaHei" charset="-122"/>
              </a:rPr>
              <a:t>]</a:t>
            </a:r>
          </a:p>
          <a:p>
            <a:pPr algn="just">
              <a:lnSpc>
                <a:spcPct val="150000"/>
              </a:lnSpc>
            </a:pPr>
            <a:r>
              <a:rPr lang="zh-CN" altLang="en-US" dirty="0" smtClean="0">
                <a:solidFill>
                  <a:srgbClr val="000000"/>
                </a:solidFill>
                <a:latin typeface="Microsoft YaHei" charset="-122"/>
                <a:ea typeface="Microsoft YaHei" charset="-122"/>
                <a:cs typeface="Microsoft YaHei" charset="-122"/>
              </a:rPr>
              <a:t>但是两者在使用和细节上又有所区别，综合起来，区别如下：</a:t>
            </a:r>
            <a:endParaRPr lang="zh-CN" altLang="en-US" dirty="0">
              <a:solidFill>
                <a:srgbClr val="000000"/>
              </a:solidFill>
              <a:latin typeface="Microsoft YaHei" charset="-122"/>
              <a:ea typeface="Microsoft YaHei" charset="-122"/>
              <a:cs typeface="Microsoft YaHei" charset="-122"/>
            </a:endParaRP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89168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1000"/>
                                        <p:tgtEl>
                                          <p:spTgt spid="52"/>
                                        </p:tgtEl>
                                      </p:cBhvr>
                                    </p:animEffect>
                                    <p:anim calcmode="lin" valueType="num">
                                      <p:cBhvr>
                                        <p:cTn id="8" dur="1000" fill="hold"/>
                                        <p:tgtEl>
                                          <p:spTgt spid="52"/>
                                        </p:tgtEl>
                                        <p:attrNameLst>
                                          <p:attrName>ppt_x</p:attrName>
                                        </p:attrNameLst>
                                      </p:cBhvr>
                                      <p:tavLst>
                                        <p:tav tm="0">
                                          <p:val>
                                            <p:strVal val="#ppt_x"/>
                                          </p:val>
                                        </p:tav>
                                        <p:tav tm="100000">
                                          <p:val>
                                            <p:strVal val="#ppt_x"/>
                                          </p:val>
                                        </p:tav>
                                      </p:tavLst>
                                    </p:anim>
                                    <p:anim calcmode="lin" valueType="num">
                                      <p:cBhvr>
                                        <p:cTn id="9"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2" name="TextBox 16"/>
          <p:cNvSpPr txBox="1">
            <a:spLocks noChangeArrowheads="1"/>
          </p:cNvSpPr>
          <p:nvPr/>
        </p:nvSpPr>
        <p:spPr bwMode="auto">
          <a:xfrm>
            <a:off x="4309269" y="1364098"/>
            <a:ext cx="357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gn="ctr"/>
            <a:r>
              <a:rPr lang="zh-CN" altLang="en-US" sz="2400" b="1" dirty="0" smtClean="0">
                <a:solidFill>
                  <a:srgbClr val="F06E54"/>
                </a:solidFill>
                <a:latin typeface="Microsoft YaHei" charset="-122"/>
                <a:ea typeface="Microsoft YaHei" charset="-122"/>
                <a:cs typeface="Microsoft YaHei" charset="-122"/>
              </a:rPr>
              <a:t>顺序图和通信</a:t>
            </a:r>
            <a:r>
              <a:rPr lang="zh-CN" altLang="en-US" sz="2400" b="1" smtClean="0">
                <a:solidFill>
                  <a:srgbClr val="F06E54"/>
                </a:solidFill>
                <a:latin typeface="Microsoft YaHei" charset="-122"/>
                <a:ea typeface="Microsoft YaHei" charset="-122"/>
                <a:cs typeface="Microsoft YaHei" charset="-122"/>
              </a:rPr>
              <a:t>图的比较</a:t>
            </a:r>
            <a:endParaRPr lang="zh-CN" altLang="en-US" sz="2400" b="1" dirty="0">
              <a:solidFill>
                <a:srgbClr val="F06E54"/>
              </a:solidFill>
              <a:latin typeface="Microsoft YaHei" charset="-122"/>
              <a:ea typeface="Microsoft YaHei" charset="-122"/>
              <a:cs typeface="Microsoft YaHei" charset="-122"/>
            </a:endParaRPr>
          </a:p>
        </p:txBody>
      </p:sp>
      <p:sp>
        <p:nvSpPr>
          <p:cNvPr id="9"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通信</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2513013" y="2117859"/>
            <a:ext cx="7403719" cy="3323987"/>
          </a:xfrm>
          <a:prstGeom prst="rect">
            <a:avLst/>
          </a:prstGeom>
        </p:spPr>
        <p:txBody>
          <a:bodyPr wrap="square">
            <a:spAutoFit/>
          </a:bodyPr>
          <a:lstStyle/>
          <a:p>
            <a:pPr algn="just">
              <a:lnSpc>
                <a:spcPct val="150000"/>
              </a:lnSpc>
            </a:pPr>
            <a:r>
              <a:rPr lang="zh-CN" altLang="en-US" sz="2000" b="1" dirty="0" smtClean="0">
                <a:solidFill>
                  <a:srgbClr val="FF0000"/>
                </a:solidFill>
                <a:latin typeface="Microsoft YaHei" charset="-122"/>
                <a:ea typeface="Microsoft YaHei" charset="-122"/>
                <a:cs typeface="Microsoft YaHei" charset="-122"/>
              </a:rPr>
              <a:t>侧重点不同</a:t>
            </a:r>
            <a:r>
              <a:rPr lang="zh-CN" altLang="en-US" sz="2000" dirty="0" smtClean="0">
                <a:solidFill>
                  <a:srgbClr val="000000"/>
                </a:solidFill>
                <a:latin typeface="Microsoft YaHei" charset="-122"/>
                <a:ea typeface="Microsoft YaHei" charset="-122"/>
                <a:cs typeface="Microsoft YaHei" charset="-122"/>
              </a:rPr>
              <a:t>。顺序图是</a:t>
            </a:r>
            <a:r>
              <a:rPr lang="zh-CN" altLang="en-US" sz="2000" b="1" dirty="0" smtClean="0">
                <a:solidFill>
                  <a:srgbClr val="FF0000"/>
                </a:solidFill>
                <a:latin typeface="Microsoft YaHei" charset="-122"/>
                <a:ea typeface="Microsoft YaHei" charset="-122"/>
                <a:cs typeface="Microsoft YaHei" charset="-122"/>
              </a:rPr>
              <a:t>强调消息的时间顺序</a:t>
            </a:r>
            <a:r>
              <a:rPr lang="zh-CN" altLang="en-US" sz="2000" dirty="0" smtClean="0">
                <a:solidFill>
                  <a:srgbClr val="000000"/>
                </a:solidFill>
                <a:latin typeface="Microsoft YaHei" charset="-122"/>
                <a:ea typeface="Microsoft YaHei" charset="-122"/>
                <a:cs typeface="Microsoft YaHei" charset="-122"/>
              </a:rPr>
              <a:t>的交互图，图像上是一张表，对象沿</a:t>
            </a:r>
            <a:r>
              <a:rPr lang="en-US" altLang="zh-CN" sz="2000" dirty="0" smtClean="0">
                <a:solidFill>
                  <a:srgbClr val="000000"/>
                </a:solidFill>
                <a:latin typeface="Microsoft YaHei" charset="-122"/>
                <a:ea typeface="Microsoft YaHei" charset="-122"/>
                <a:cs typeface="Microsoft YaHei" charset="-122"/>
              </a:rPr>
              <a:t>X</a:t>
            </a:r>
            <a:r>
              <a:rPr lang="zh-CN" altLang="en-US" sz="2000" dirty="0" smtClean="0">
                <a:solidFill>
                  <a:srgbClr val="000000"/>
                </a:solidFill>
                <a:latin typeface="Microsoft YaHei" charset="-122"/>
                <a:ea typeface="Microsoft YaHei" charset="-122"/>
                <a:cs typeface="Microsoft YaHei" charset="-122"/>
              </a:rPr>
              <a:t>轴排列，消息沿</a:t>
            </a:r>
            <a:r>
              <a:rPr lang="en-US" altLang="zh-CN" sz="2000" dirty="0" smtClean="0">
                <a:solidFill>
                  <a:srgbClr val="000000"/>
                </a:solidFill>
                <a:latin typeface="Microsoft YaHei" charset="-122"/>
                <a:ea typeface="Microsoft YaHei" charset="-122"/>
                <a:cs typeface="Microsoft YaHei" charset="-122"/>
              </a:rPr>
              <a:t>Y</a:t>
            </a:r>
            <a:r>
              <a:rPr lang="zh-CN" altLang="en-US" sz="2000" dirty="0" smtClean="0">
                <a:solidFill>
                  <a:srgbClr val="000000"/>
                </a:solidFill>
                <a:latin typeface="Microsoft YaHei" charset="-122"/>
                <a:ea typeface="Microsoft YaHei" charset="-122"/>
                <a:cs typeface="Microsoft YaHei" charset="-122"/>
              </a:rPr>
              <a:t>轴按时间顺序排序；通信图是</a:t>
            </a:r>
            <a:r>
              <a:rPr lang="zh-CN" altLang="en-US" sz="2000" b="1" dirty="0" smtClean="0">
                <a:solidFill>
                  <a:srgbClr val="FF0000"/>
                </a:solidFill>
                <a:latin typeface="Microsoft YaHei" charset="-122"/>
                <a:ea typeface="Microsoft YaHei" charset="-122"/>
                <a:cs typeface="Microsoft YaHei" charset="-122"/>
              </a:rPr>
              <a:t>强调发送和接收消息的对象之间的组织结构</a:t>
            </a:r>
            <a:r>
              <a:rPr lang="zh-CN" altLang="en-US" sz="2000" dirty="0" smtClean="0">
                <a:solidFill>
                  <a:srgbClr val="000000"/>
                </a:solidFill>
                <a:latin typeface="Microsoft YaHei" charset="-122"/>
                <a:ea typeface="Microsoft YaHei" charset="-122"/>
                <a:cs typeface="Microsoft YaHei" charset="-122"/>
              </a:rPr>
              <a:t>的交互图，图形上是定点和弧的结合。</a:t>
            </a:r>
            <a:endParaRPr lang="en-US" altLang="zh-CN" sz="2000" dirty="0" smtClean="0">
              <a:solidFill>
                <a:srgbClr val="000000"/>
              </a:solidFill>
              <a:latin typeface="Microsoft YaHei" charset="-122"/>
              <a:ea typeface="Microsoft YaHei" charset="-122"/>
              <a:cs typeface="Microsoft YaHei" charset="-122"/>
            </a:endParaRPr>
          </a:p>
          <a:p>
            <a:pPr algn="just">
              <a:lnSpc>
                <a:spcPct val="150000"/>
              </a:lnSpc>
            </a:pPr>
            <a:r>
              <a:rPr lang="zh-CN" altLang="en-US" sz="2000" dirty="0" smtClean="0">
                <a:solidFill>
                  <a:srgbClr val="000000"/>
                </a:solidFill>
                <a:latin typeface="Microsoft YaHei" charset="-122"/>
                <a:ea typeface="Microsoft YaHei" charset="-122"/>
                <a:cs typeface="Microsoft YaHei" charset="-122"/>
              </a:rPr>
              <a:t>顺序图可以</a:t>
            </a:r>
            <a:r>
              <a:rPr lang="zh-CN" altLang="en-US" sz="2000" b="1" dirty="0" smtClean="0">
                <a:solidFill>
                  <a:srgbClr val="FF0000"/>
                </a:solidFill>
                <a:latin typeface="Microsoft YaHei" charset="-122"/>
                <a:ea typeface="Microsoft YaHei" charset="-122"/>
                <a:cs typeface="Microsoft YaHei" charset="-122"/>
              </a:rPr>
              <a:t>反映对象的创建、激活、销毁等生病周期</a:t>
            </a:r>
            <a:r>
              <a:rPr lang="zh-CN" altLang="en-US" sz="2000" dirty="0" smtClean="0">
                <a:solidFill>
                  <a:srgbClr val="000000"/>
                </a:solidFill>
                <a:latin typeface="Microsoft YaHei" charset="-122"/>
                <a:ea typeface="Microsoft YaHei" charset="-122"/>
                <a:cs typeface="Microsoft YaHei" charset="-122"/>
              </a:rPr>
              <a:t>，但通信图没有。</a:t>
            </a:r>
            <a:endParaRPr lang="en-US" altLang="zh-CN" sz="2000" dirty="0" smtClean="0">
              <a:solidFill>
                <a:srgbClr val="000000"/>
              </a:solidFill>
              <a:latin typeface="Microsoft YaHei" charset="-122"/>
              <a:ea typeface="Microsoft YaHei" charset="-122"/>
              <a:cs typeface="Microsoft YaHei" charset="-122"/>
            </a:endParaRPr>
          </a:p>
          <a:p>
            <a:pPr algn="just">
              <a:lnSpc>
                <a:spcPct val="150000"/>
              </a:lnSpc>
            </a:pPr>
            <a:r>
              <a:rPr lang="zh-CN" altLang="en-US" sz="2000" dirty="0" smtClean="0">
                <a:solidFill>
                  <a:srgbClr val="000000"/>
                </a:solidFill>
                <a:latin typeface="Microsoft YaHei" charset="-122"/>
                <a:ea typeface="Microsoft YaHei" charset="-122"/>
                <a:cs typeface="Microsoft YaHei" charset="-122"/>
              </a:rPr>
              <a:t>顺序图能</a:t>
            </a:r>
            <a:r>
              <a:rPr lang="zh-CN" altLang="en-US" sz="2000" b="1" dirty="0" smtClean="0">
                <a:solidFill>
                  <a:srgbClr val="FF0000"/>
                </a:solidFill>
                <a:latin typeface="Microsoft YaHei" charset="-122"/>
                <a:ea typeface="Microsoft YaHei" charset="-122"/>
                <a:cs typeface="Microsoft YaHei" charset="-122"/>
              </a:rPr>
              <a:t>反映动作路径</a:t>
            </a:r>
            <a:r>
              <a:rPr lang="zh-CN" altLang="en-US" sz="2000" dirty="0" smtClean="0">
                <a:solidFill>
                  <a:srgbClr val="000000"/>
                </a:solidFill>
                <a:latin typeface="Microsoft YaHei" charset="-122"/>
                <a:ea typeface="Microsoft YaHei" charset="-122"/>
                <a:cs typeface="Microsoft YaHei" charset="-122"/>
              </a:rPr>
              <a:t>，消息</a:t>
            </a:r>
            <a:r>
              <a:rPr lang="zh-CN" altLang="en-US" sz="2000" b="1" dirty="0" smtClean="0">
                <a:solidFill>
                  <a:srgbClr val="FF0000"/>
                </a:solidFill>
                <a:latin typeface="Microsoft YaHei" charset="-122"/>
                <a:ea typeface="Microsoft YaHei" charset="-122"/>
                <a:cs typeface="Microsoft YaHei" charset="-122"/>
              </a:rPr>
              <a:t>必须有顺序号</a:t>
            </a:r>
            <a:r>
              <a:rPr lang="zh-CN" altLang="en-US" sz="2000" dirty="0" smtClean="0">
                <a:solidFill>
                  <a:srgbClr val="000000"/>
                </a:solidFill>
                <a:latin typeface="Microsoft YaHei" charset="-122"/>
                <a:ea typeface="Microsoft YaHei" charset="-122"/>
                <a:cs typeface="Microsoft YaHei" charset="-122"/>
              </a:rPr>
              <a:t>，但顺序图没有。</a:t>
            </a:r>
            <a:endParaRPr lang="zh-CN" altLang="en-US" sz="2000" dirty="0">
              <a:solidFill>
                <a:srgbClr val="000000"/>
              </a:solidFill>
              <a:latin typeface="Microsoft YaHei" charset="-122"/>
              <a:ea typeface="Microsoft YaHei" charset="-122"/>
              <a:cs typeface="Microsoft YaHei" charset="-122"/>
            </a:endParaRP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386612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1000"/>
                                        <p:tgtEl>
                                          <p:spTgt spid="52"/>
                                        </p:tgtEl>
                                      </p:cBhvr>
                                    </p:animEffect>
                                    <p:anim calcmode="lin" valueType="num">
                                      <p:cBhvr>
                                        <p:cTn id="8" dur="1000" fill="hold"/>
                                        <p:tgtEl>
                                          <p:spTgt spid="52"/>
                                        </p:tgtEl>
                                        <p:attrNameLst>
                                          <p:attrName>ppt_x</p:attrName>
                                        </p:attrNameLst>
                                      </p:cBhvr>
                                      <p:tavLst>
                                        <p:tav tm="0">
                                          <p:val>
                                            <p:strVal val="#ppt_x"/>
                                          </p:val>
                                        </p:tav>
                                        <p:tav tm="100000">
                                          <p:val>
                                            <p:strVal val="#ppt_x"/>
                                          </p:val>
                                        </p:tav>
                                      </p:tavLst>
                                    </p:anim>
                                    <p:anim calcmode="lin" valueType="num">
                                      <p:cBhvr>
                                        <p:cTn id="9"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473308" cy="2233613"/>
            <a:chOff x="5222408" y="2405563"/>
            <a:chExt cx="6474281" cy="2232768"/>
          </a:xfrm>
        </p:grpSpPr>
        <p:grpSp>
          <p:nvGrpSpPr>
            <p:cNvPr id="5136" name="组合 17"/>
            <p:cNvGrpSpPr/>
            <p:nvPr/>
          </p:nvGrpSpPr>
          <p:grpSpPr bwMode="auto">
            <a:xfrm>
              <a:off x="5226064" y="2405563"/>
              <a:ext cx="6470625" cy="1772715"/>
              <a:chOff x="271019" y="2420002"/>
              <a:chExt cx="6470625" cy="1772715"/>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07</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5400" b="1" dirty="0" smtClean="0">
                    <a:solidFill>
                      <a:srgbClr val="F77258"/>
                    </a:solidFill>
                    <a:latin typeface="微软雅黑" panose="020B0503020204020204" pitchFamily="34" charset="-122"/>
                    <a:ea typeface="微软雅黑" panose="020B0503020204020204" pitchFamily="34" charset="-122"/>
                  </a:rPr>
                  <a:t>部署图</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DEPLOYMENT DIAGRAM</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25985548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部署图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16" name="组 15"/>
          <p:cNvGrpSpPr/>
          <p:nvPr/>
        </p:nvGrpSpPr>
        <p:grpSpPr>
          <a:xfrm>
            <a:off x="1535850" y="1175981"/>
            <a:ext cx="4096652" cy="4070933"/>
            <a:chOff x="1066799" y="1325843"/>
            <a:chExt cx="2990850" cy="8238673"/>
          </a:xfrm>
        </p:grpSpPr>
        <p:sp>
          <p:nvSpPr>
            <p:cNvPr id="17" name="Rounded Rectangle 2"/>
            <p:cNvSpPr/>
            <p:nvPr/>
          </p:nvSpPr>
          <p:spPr>
            <a:xfrm>
              <a:off x="1066799" y="1325843"/>
              <a:ext cx="2990850" cy="8207952"/>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8" name="矩形 8"/>
            <p:cNvSpPr>
              <a:spLocks noChangeArrowheads="1"/>
            </p:cNvSpPr>
            <p:nvPr/>
          </p:nvSpPr>
          <p:spPr bwMode="auto">
            <a:xfrm>
              <a:off x="1268375" y="1363220"/>
              <a:ext cx="2587698" cy="8201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部署图（也称为配置图）用于静态建模，是表示运行时过程结点结构、组件实例及其对象结构的图。显示了基于计算机系统的物理体系结构。</a:t>
              </a:r>
            </a:p>
            <a:p>
              <a:pPr defTabSz="1216025" fontAlgn="base">
                <a:lnSpc>
                  <a:spcPct val="150000"/>
                </a:lnSpc>
                <a:spcBef>
                  <a:spcPct val="20000"/>
                </a:spcBef>
                <a:spcAft>
                  <a:spcPct val="0"/>
                </a:spcAft>
                <a:defRPr/>
              </a:pPr>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它</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可以展示计算机之间的连接，以及驻留在每台机器中的软件。</a:t>
              </a:r>
            </a:p>
            <a:p>
              <a:pPr defTabSz="1216025" fontAlgn="base">
                <a:lnSpc>
                  <a:spcPct val="150000"/>
                </a:lnSpc>
                <a:spcBef>
                  <a:spcPct val="20000"/>
                </a:spcBef>
                <a:spcAft>
                  <a:spcPct val="0"/>
                </a:spcAft>
                <a:defRPr/>
              </a:pPr>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每</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台计算机用一个立方体表示，连线表示之间的通信关系。</a:t>
              </a:r>
            </a:p>
            <a:p>
              <a:pPr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
              </a:r>
              <a:b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b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grpSp>
      <p:pic>
        <p:nvPicPr>
          <p:cNvPr id="11" name="图片 10" descr="部署图-1"/>
          <p:cNvPicPr>
            <a:picLocks noChangeAspect="1"/>
          </p:cNvPicPr>
          <p:nvPr/>
        </p:nvPicPr>
        <p:blipFill>
          <a:blip r:embed="rId3"/>
          <a:stretch>
            <a:fillRect/>
          </a:stretch>
        </p:blipFill>
        <p:spPr>
          <a:xfrm>
            <a:off x="6104479" y="1175981"/>
            <a:ext cx="5370968" cy="4869757"/>
          </a:xfrm>
          <a:prstGeom prst="rect">
            <a:avLst/>
          </a:prstGeom>
        </p:spPr>
      </p:pic>
      <p:sp>
        <p:nvSpPr>
          <p:cNvPr id="13" name="Rounded Rectangle 1"/>
          <p:cNvSpPr/>
          <p:nvPr/>
        </p:nvSpPr>
        <p:spPr>
          <a:xfrm>
            <a:off x="1131116" y="906974"/>
            <a:ext cx="1361675" cy="519545"/>
          </a:xfrm>
          <a:prstGeom prst="roundRect">
            <a:avLst>
              <a:gd name="adj" fmla="val 3876"/>
            </a:avLst>
          </a:prstGeom>
          <a:solidFill>
            <a:srgbClr val="C155DC"/>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noProof="0" smtClean="0">
                <a:solidFill>
                  <a:prstClr val="white"/>
                </a:solidFill>
                <a:latin typeface="Arial" panose="020B0604020202020204" pitchFamily="34" charset="0"/>
                <a:ea typeface="微软雅黑" panose="020B0503020204020204" pitchFamily="34" charset="-122"/>
              </a:rPr>
              <a:t>概述</a:t>
            </a:r>
            <a:endParaRPr kumimoji="0" lang="en-US" altLang="zh-CN"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602176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部署图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16" name="组 15"/>
          <p:cNvGrpSpPr/>
          <p:nvPr/>
        </p:nvGrpSpPr>
        <p:grpSpPr>
          <a:xfrm>
            <a:off x="1535850" y="1175981"/>
            <a:ext cx="4096652" cy="4567990"/>
            <a:chOff x="1066799" y="1325843"/>
            <a:chExt cx="2990850" cy="8621126"/>
          </a:xfrm>
        </p:grpSpPr>
        <p:sp>
          <p:nvSpPr>
            <p:cNvPr id="17" name="Rounded Rectangle 2"/>
            <p:cNvSpPr/>
            <p:nvPr/>
          </p:nvSpPr>
          <p:spPr>
            <a:xfrm>
              <a:off x="1066799" y="1325843"/>
              <a:ext cx="2990850" cy="8207952"/>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8" name="矩形 8"/>
            <p:cNvSpPr>
              <a:spLocks noChangeArrowheads="1"/>
            </p:cNvSpPr>
            <p:nvPr/>
          </p:nvSpPr>
          <p:spPr bwMode="auto">
            <a:xfrm>
              <a:off x="1268375" y="1363219"/>
              <a:ext cx="2587698" cy="858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部署图可以显示计算结点的拓扑图、通信路径、结点上运行的软件、软件包含的逻辑单元（对象、类 等）。可以描述任何基于计算机的应用系统（特别是基于</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Internet</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和</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Web</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的分布式计算系统）。</a:t>
              </a:r>
            </a:p>
            <a:p>
              <a:pPr defTabSz="1216025" fontAlgn="base">
                <a:lnSpc>
                  <a:spcPct val="150000"/>
                </a:lnSpc>
                <a:spcBef>
                  <a:spcPct val="20000"/>
                </a:spcBef>
                <a:spcAft>
                  <a:spcPct val="0"/>
                </a:spcAft>
                <a:defRPr/>
              </a:pPr>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构成</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的主要元素有结点（</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Node</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）、组件（</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Component</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）和关系（</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Relationship</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p>
            <a:p>
              <a:pPr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
              </a:r>
              <a:b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b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grpSp>
      <p:pic>
        <p:nvPicPr>
          <p:cNvPr id="11" name="图片 10" descr="部署图-1"/>
          <p:cNvPicPr>
            <a:picLocks noChangeAspect="1"/>
          </p:cNvPicPr>
          <p:nvPr/>
        </p:nvPicPr>
        <p:blipFill>
          <a:blip r:embed="rId3"/>
          <a:stretch>
            <a:fillRect/>
          </a:stretch>
        </p:blipFill>
        <p:spPr>
          <a:xfrm>
            <a:off x="6104479" y="1175981"/>
            <a:ext cx="5370968" cy="4869757"/>
          </a:xfrm>
          <a:prstGeom prst="rect">
            <a:avLst/>
          </a:prstGeom>
        </p:spPr>
      </p:pic>
    </p:spTree>
    <p:extLst>
      <p:ext uri="{BB962C8B-B14F-4D97-AF65-F5344CB8AC3E}">
        <p14:creationId xmlns:p14="http://schemas.microsoft.com/office/powerpoint/2010/main" val="827981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部署图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16" name="组 15"/>
          <p:cNvGrpSpPr/>
          <p:nvPr/>
        </p:nvGrpSpPr>
        <p:grpSpPr>
          <a:xfrm>
            <a:off x="6891622" y="1503772"/>
            <a:ext cx="4096652" cy="5041383"/>
            <a:chOff x="1066799" y="1325843"/>
            <a:chExt cx="2990850" cy="9471171"/>
          </a:xfrm>
        </p:grpSpPr>
        <p:sp>
          <p:nvSpPr>
            <p:cNvPr id="17" name="Rounded Rectangle 2"/>
            <p:cNvSpPr/>
            <p:nvPr/>
          </p:nvSpPr>
          <p:spPr>
            <a:xfrm>
              <a:off x="1066799" y="1325843"/>
              <a:ext cx="2990850" cy="8207952"/>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8" name="矩形 8"/>
            <p:cNvSpPr>
              <a:spLocks noChangeArrowheads="1"/>
            </p:cNvSpPr>
            <p:nvPr/>
          </p:nvSpPr>
          <p:spPr bwMode="auto">
            <a:xfrm>
              <a:off x="1268375" y="1787815"/>
              <a:ext cx="2587698" cy="9009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结点是存在于运行时并代表一项计算资源的物理元素，一般至少拥有一些内存，而且通常具有处理能力。</a:t>
              </a:r>
            </a:p>
            <a:p>
              <a:pPr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它一般用于对执行处理或计算的资源建模，通常具有如下两方面的内容：能力（如基本内存、计算能力和二级存储器）和位置（在所有必需的地方均可得到）。</a:t>
              </a:r>
            </a:p>
            <a:p>
              <a:pPr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
              </a:r>
              <a:b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b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13" name="TextBox 16"/>
          <p:cNvSpPr txBox="1">
            <a:spLocks noChangeArrowheads="1"/>
          </p:cNvSpPr>
          <p:nvPr/>
        </p:nvSpPr>
        <p:spPr bwMode="auto">
          <a:xfrm>
            <a:off x="4309269" y="698500"/>
            <a:ext cx="3573463" cy="523220"/>
          </a:xfrm>
          <a:prstGeom prst="rect">
            <a:avLst/>
          </a:prstGeom>
          <a:noFill/>
          <a:ln>
            <a:noFill/>
          </a:ln>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gn="ctr"/>
            <a:r>
              <a:rPr lang="zh-CN" altLang="en-US" sz="2800" b="1" dirty="0" smtClean="0">
                <a:solidFill>
                  <a:srgbClr val="F06E54"/>
                </a:solidFill>
                <a:latin typeface="Microsoft YaHei" charset="-122"/>
                <a:ea typeface="Microsoft YaHei" charset="-122"/>
                <a:cs typeface="Microsoft YaHei" charset="-122"/>
              </a:rPr>
              <a:t>结点</a:t>
            </a:r>
            <a:endParaRPr lang="zh-CN" altLang="en-US" sz="2800" b="1" dirty="0">
              <a:solidFill>
                <a:srgbClr val="F06E54"/>
              </a:solidFill>
              <a:latin typeface="Microsoft YaHei" charset="-122"/>
              <a:ea typeface="Microsoft YaHei" charset="-122"/>
              <a:cs typeface="Microsoft YaHei" charset="-122"/>
            </a:endParaRPr>
          </a:p>
        </p:txBody>
      </p:sp>
      <p:pic>
        <p:nvPicPr>
          <p:cNvPr id="14" name="图片 13" descr="部署图-2 "/>
          <p:cNvPicPr>
            <a:picLocks noChangeAspect="1"/>
          </p:cNvPicPr>
          <p:nvPr/>
        </p:nvPicPr>
        <p:blipFill>
          <a:blip r:embed="rId3"/>
          <a:stretch>
            <a:fillRect/>
          </a:stretch>
        </p:blipFill>
        <p:spPr>
          <a:xfrm>
            <a:off x="1048218" y="1503772"/>
            <a:ext cx="4601542" cy="4233908"/>
          </a:xfrm>
          <a:prstGeom prst="rect">
            <a:avLst/>
          </a:prstGeom>
        </p:spPr>
      </p:pic>
    </p:spTree>
    <p:extLst>
      <p:ext uri="{BB962C8B-B14F-4D97-AF65-F5344CB8AC3E}">
        <p14:creationId xmlns:p14="http://schemas.microsoft.com/office/powerpoint/2010/main" val="1834065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部署图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16" name="组 15"/>
          <p:cNvGrpSpPr/>
          <p:nvPr/>
        </p:nvGrpSpPr>
        <p:grpSpPr>
          <a:xfrm>
            <a:off x="6869851" y="2380526"/>
            <a:ext cx="4096652" cy="2480399"/>
            <a:chOff x="1066799" y="1325843"/>
            <a:chExt cx="2990850" cy="8207952"/>
          </a:xfrm>
        </p:grpSpPr>
        <p:sp>
          <p:nvSpPr>
            <p:cNvPr id="17" name="Rounded Rectangle 2"/>
            <p:cNvSpPr/>
            <p:nvPr/>
          </p:nvSpPr>
          <p:spPr>
            <a:xfrm>
              <a:off x="1066799" y="1325843"/>
              <a:ext cx="2990850" cy="8207952"/>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8" name="矩形 8"/>
            <p:cNvSpPr>
              <a:spLocks noChangeArrowheads="1"/>
            </p:cNvSpPr>
            <p:nvPr/>
          </p:nvSpPr>
          <p:spPr bwMode="auto">
            <a:xfrm>
              <a:off x="1268375" y="1787815"/>
              <a:ext cx="2587698" cy="5845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在</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UML1.x</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中，结点被划分为两种类型：处理器（</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Processor</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）和设备（</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Device</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p>
            <a:p>
              <a:pPr defTabSz="1216025" fontAlgn="base">
                <a:lnSpc>
                  <a:spcPct val="150000"/>
                </a:lnSpc>
                <a:spcBef>
                  <a:spcPct val="20000"/>
                </a:spcBef>
                <a:spcAft>
                  <a:spcPct val="0"/>
                </a:spcAft>
                <a:defRPr/>
              </a:pP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UML2.0</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正式地把一个设备定义为一个执行工件（</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Artifact</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）的结点。</a:t>
              </a:r>
            </a:p>
            <a:p>
              <a:pPr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
              </a:r>
              <a:b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b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13" name="TextBox 16"/>
          <p:cNvSpPr txBox="1">
            <a:spLocks noChangeArrowheads="1"/>
          </p:cNvSpPr>
          <p:nvPr/>
        </p:nvSpPr>
        <p:spPr bwMode="auto">
          <a:xfrm>
            <a:off x="4309269" y="698500"/>
            <a:ext cx="3573463" cy="523220"/>
          </a:xfrm>
          <a:prstGeom prst="rect">
            <a:avLst/>
          </a:prstGeom>
          <a:noFill/>
          <a:ln>
            <a:noFill/>
          </a:ln>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gn="ctr"/>
            <a:r>
              <a:rPr lang="zh-CN" altLang="en-US" sz="2800" b="1" dirty="0" smtClean="0">
                <a:solidFill>
                  <a:srgbClr val="F06E54"/>
                </a:solidFill>
                <a:latin typeface="Microsoft YaHei" charset="-122"/>
                <a:ea typeface="Microsoft YaHei" charset="-122"/>
                <a:cs typeface="Microsoft YaHei" charset="-122"/>
              </a:rPr>
              <a:t>结点</a:t>
            </a:r>
            <a:endParaRPr lang="zh-CN" altLang="en-US" sz="2800" b="1" dirty="0">
              <a:solidFill>
                <a:srgbClr val="F06E54"/>
              </a:solidFill>
              <a:latin typeface="Microsoft YaHei" charset="-122"/>
              <a:ea typeface="Microsoft YaHei" charset="-122"/>
              <a:cs typeface="Microsoft YaHei" charset="-122"/>
            </a:endParaRPr>
          </a:p>
        </p:txBody>
      </p:sp>
      <p:pic>
        <p:nvPicPr>
          <p:cNvPr id="14" name="图片 13" descr="部署图-2 "/>
          <p:cNvPicPr>
            <a:picLocks noChangeAspect="1"/>
          </p:cNvPicPr>
          <p:nvPr/>
        </p:nvPicPr>
        <p:blipFill>
          <a:blip r:embed="rId3"/>
          <a:stretch>
            <a:fillRect/>
          </a:stretch>
        </p:blipFill>
        <p:spPr>
          <a:xfrm>
            <a:off x="1048218" y="1503772"/>
            <a:ext cx="4601542" cy="4233908"/>
          </a:xfrm>
          <a:prstGeom prst="rect">
            <a:avLst/>
          </a:prstGeom>
        </p:spPr>
      </p:pic>
    </p:spTree>
    <p:extLst>
      <p:ext uri="{BB962C8B-B14F-4D97-AF65-F5344CB8AC3E}">
        <p14:creationId xmlns:p14="http://schemas.microsoft.com/office/powerpoint/2010/main" val="436719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部署图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16" name="组 15"/>
          <p:cNvGrpSpPr/>
          <p:nvPr/>
        </p:nvGrpSpPr>
        <p:grpSpPr>
          <a:xfrm>
            <a:off x="6869851" y="1503772"/>
            <a:ext cx="5039120" cy="12960373"/>
            <a:chOff x="1066799" y="1325843"/>
            <a:chExt cx="2990850" cy="22124850"/>
          </a:xfrm>
        </p:grpSpPr>
        <p:sp>
          <p:nvSpPr>
            <p:cNvPr id="17" name="Rounded Rectangle 2"/>
            <p:cNvSpPr/>
            <p:nvPr/>
          </p:nvSpPr>
          <p:spPr>
            <a:xfrm>
              <a:off x="1066799" y="1325843"/>
              <a:ext cx="2990850" cy="8207952"/>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8" name="矩形 8"/>
            <p:cNvSpPr>
              <a:spLocks noChangeArrowheads="1"/>
            </p:cNvSpPr>
            <p:nvPr/>
          </p:nvSpPr>
          <p:spPr bwMode="auto">
            <a:xfrm>
              <a:off x="1268375" y="1787813"/>
              <a:ext cx="2587698" cy="2166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部署图中还可以包含组件，即构件图中的基本元素，它是系统可替换的物理部件。</a:t>
              </a:r>
            </a:p>
            <a:p>
              <a:pPr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结点和组件的关系为以下两点：</a:t>
              </a:r>
            </a:p>
            <a:p>
              <a:pPr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1</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）组件是参与系统执行的事物，而结点是执行组件的事物。（若结点是一台服务器，则组件就是上面的软件）</a:t>
              </a:r>
            </a:p>
            <a:p>
              <a:pPr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2</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）组件表示逻辑元素的物理模块，而结点表示组件的物理部署。这表明一个组件是逻辑单元（如：类）的物理实现，而一个结点则是组件被部署的地点</a:t>
              </a:r>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p>
            <a:p>
              <a:pPr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
              </a:r>
              <a:b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b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13" name="TextBox 16"/>
          <p:cNvSpPr txBox="1">
            <a:spLocks noChangeArrowheads="1"/>
          </p:cNvSpPr>
          <p:nvPr/>
        </p:nvSpPr>
        <p:spPr bwMode="auto">
          <a:xfrm>
            <a:off x="4309269" y="698500"/>
            <a:ext cx="3573463" cy="523220"/>
          </a:xfrm>
          <a:prstGeom prst="rect">
            <a:avLst/>
          </a:prstGeom>
          <a:noFill/>
          <a:ln>
            <a:noFill/>
          </a:ln>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gn="ctr"/>
            <a:r>
              <a:rPr lang="zh-CN" altLang="en-US" sz="2800" b="1" dirty="0" smtClean="0">
                <a:solidFill>
                  <a:srgbClr val="F06E54"/>
                </a:solidFill>
                <a:latin typeface="Microsoft YaHei" charset="-122"/>
                <a:ea typeface="Microsoft YaHei" charset="-122"/>
                <a:cs typeface="Microsoft YaHei" charset="-122"/>
              </a:rPr>
              <a:t>组件</a:t>
            </a:r>
            <a:endParaRPr lang="zh-CN" altLang="en-US" sz="2800" b="1" dirty="0">
              <a:solidFill>
                <a:srgbClr val="F06E54"/>
              </a:solidFill>
              <a:latin typeface="Microsoft YaHei" charset="-122"/>
              <a:ea typeface="Microsoft YaHei" charset="-122"/>
              <a:cs typeface="Microsoft YaHei" charset="-122"/>
            </a:endParaRPr>
          </a:p>
        </p:txBody>
      </p:sp>
      <p:pic>
        <p:nvPicPr>
          <p:cNvPr id="14" name="图片 13" descr="部署图-2 "/>
          <p:cNvPicPr>
            <a:picLocks noChangeAspect="1"/>
          </p:cNvPicPr>
          <p:nvPr/>
        </p:nvPicPr>
        <p:blipFill>
          <a:blip r:embed="rId3"/>
          <a:stretch>
            <a:fillRect/>
          </a:stretch>
        </p:blipFill>
        <p:spPr>
          <a:xfrm>
            <a:off x="1048218" y="1503772"/>
            <a:ext cx="4601542" cy="4233908"/>
          </a:xfrm>
          <a:prstGeom prst="rect">
            <a:avLst/>
          </a:prstGeom>
        </p:spPr>
      </p:pic>
    </p:spTree>
    <p:extLst>
      <p:ext uri="{BB962C8B-B14F-4D97-AF65-F5344CB8AC3E}">
        <p14:creationId xmlns:p14="http://schemas.microsoft.com/office/powerpoint/2010/main" val="808147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部署图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16" name="组 15"/>
          <p:cNvGrpSpPr/>
          <p:nvPr/>
        </p:nvGrpSpPr>
        <p:grpSpPr>
          <a:xfrm>
            <a:off x="6889729" y="2106490"/>
            <a:ext cx="5039120" cy="3028471"/>
            <a:chOff x="1066799" y="1325843"/>
            <a:chExt cx="2990850" cy="8207952"/>
          </a:xfrm>
        </p:grpSpPr>
        <p:sp>
          <p:nvSpPr>
            <p:cNvPr id="17" name="Rounded Rectangle 2"/>
            <p:cNvSpPr/>
            <p:nvPr/>
          </p:nvSpPr>
          <p:spPr>
            <a:xfrm>
              <a:off x="1066799" y="1325843"/>
              <a:ext cx="2990850" cy="8207952"/>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8" name="矩形 8"/>
            <p:cNvSpPr>
              <a:spLocks noChangeArrowheads="1"/>
            </p:cNvSpPr>
            <p:nvPr/>
          </p:nvSpPr>
          <p:spPr bwMode="auto">
            <a:xfrm>
              <a:off x="1268375" y="1787812"/>
              <a:ext cx="2587698" cy="6210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部署图中的关系包括：依赖、泛化、关联及实现。</a:t>
              </a:r>
            </a:p>
            <a:p>
              <a:pPr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依赖关系通常用在组件和组件之间，组件依赖外部提供的服务。（由组件到接口</a:t>
              </a:r>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实现关系是结点内组件向外提供服务。</a:t>
              </a:r>
            </a:p>
            <a:p>
              <a:pPr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关联关系是体现结点件通信关联。</a:t>
              </a:r>
            </a:p>
            <a:p>
              <a:pPr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
              </a:r>
              <a:b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b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13" name="TextBox 16"/>
          <p:cNvSpPr txBox="1">
            <a:spLocks noChangeArrowheads="1"/>
          </p:cNvSpPr>
          <p:nvPr/>
        </p:nvSpPr>
        <p:spPr bwMode="auto">
          <a:xfrm>
            <a:off x="4309269" y="698500"/>
            <a:ext cx="3573463" cy="523220"/>
          </a:xfrm>
          <a:prstGeom prst="rect">
            <a:avLst/>
          </a:prstGeom>
          <a:noFill/>
          <a:ln>
            <a:noFill/>
          </a:ln>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gn="ctr"/>
            <a:r>
              <a:rPr lang="zh-CN" altLang="en-US" sz="2800" b="1" dirty="0" smtClean="0">
                <a:solidFill>
                  <a:srgbClr val="F06E54"/>
                </a:solidFill>
                <a:latin typeface="Microsoft YaHei" charset="-122"/>
                <a:ea typeface="Microsoft YaHei" charset="-122"/>
                <a:cs typeface="Microsoft YaHei" charset="-122"/>
              </a:rPr>
              <a:t>关系</a:t>
            </a:r>
            <a:endParaRPr lang="zh-CN" altLang="en-US" sz="2800" b="1" dirty="0">
              <a:solidFill>
                <a:srgbClr val="F06E54"/>
              </a:solidFill>
              <a:latin typeface="Microsoft YaHei" charset="-122"/>
              <a:ea typeface="Microsoft YaHei" charset="-122"/>
              <a:cs typeface="Microsoft YaHei" charset="-122"/>
            </a:endParaRPr>
          </a:p>
        </p:txBody>
      </p:sp>
      <p:pic>
        <p:nvPicPr>
          <p:cNvPr id="15" name="图片 14" descr="部署图-3 "/>
          <p:cNvPicPr>
            <a:picLocks noChangeAspect="1"/>
          </p:cNvPicPr>
          <p:nvPr/>
        </p:nvPicPr>
        <p:blipFill>
          <a:blip r:embed="rId3"/>
          <a:stretch>
            <a:fillRect/>
          </a:stretch>
        </p:blipFill>
        <p:spPr>
          <a:xfrm>
            <a:off x="1291883" y="1522509"/>
            <a:ext cx="4114211" cy="4196431"/>
          </a:xfrm>
          <a:prstGeom prst="rect">
            <a:avLst/>
          </a:prstGeom>
        </p:spPr>
      </p:pic>
    </p:spTree>
    <p:extLst>
      <p:ext uri="{BB962C8B-B14F-4D97-AF65-F5344CB8AC3E}">
        <p14:creationId xmlns:p14="http://schemas.microsoft.com/office/powerpoint/2010/main" val="511582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23"/>
          <p:cNvSpPr txBox="1">
            <a:spLocks noChangeArrowheads="1"/>
          </p:cNvSpPr>
          <p:nvPr/>
        </p:nvSpPr>
        <p:spPr bwMode="auto">
          <a:xfrm>
            <a:off x="739774" y="298450"/>
            <a:ext cx="26092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用例和用例图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3" name="组 2"/>
          <p:cNvGrpSpPr/>
          <p:nvPr/>
        </p:nvGrpSpPr>
        <p:grpSpPr>
          <a:xfrm>
            <a:off x="1346394" y="1673554"/>
            <a:ext cx="4005189" cy="4958739"/>
            <a:chOff x="1066800" y="1200150"/>
            <a:chExt cx="2990850" cy="4400320"/>
          </a:xfrm>
        </p:grpSpPr>
        <p:sp>
          <p:nvSpPr>
            <p:cNvPr id="7" name="Rounded Rectangle 2"/>
            <p:cNvSpPr/>
            <p:nvPr/>
          </p:nvSpPr>
          <p:spPr>
            <a:xfrm>
              <a:off x="1066800" y="1200150"/>
              <a:ext cx="2990850" cy="4041775"/>
            </a:xfrm>
            <a:prstGeom prst="roundRect">
              <a:avLst>
                <a:gd name="adj" fmla="val 1163"/>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6151" name="矩形 8"/>
            <p:cNvSpPr>
              <a:spLocks noChangeArrowheads="1"/>
            </p:cNvSpPr>
            <p:nvPr/>
          </p:nvSpPr>
          <p:spPr bwMode="auto">
            <a:xfrm>
              <a:off x="1268375" y="1402077"/>
              <a:ext cx="2587698" cy="4198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216025" fontAlgn="base">
                <a:lnSpc>
                  <a:spcPct val="150000"/>
                </a:lnSpc>
                <a:spcBef>
                  <a:spcPct val="2000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一个用例是可以被行为者感受到的、系统的一个完整的功能。在</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中把用例定义成系统完成的一系列动作，动作的结果能被特定的行为者察觉到。这些动作除了完成系统内部的计算与工作外，还包括与一些行为者的通信。用例通过关联与行为者连接，关联指出一个用例与哪些行为者交互，这种交互是双向的</a:t>
              </a:r>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[1]</a:t>
              </a: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endParaRPr lang="zh-CN" altLang="en-US"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1" name="Rounded Rectangle 1"/>
          <p:cNvSpPr/>
          <p:nvPr/>
        </p:nvSpPr>
        <p:spPr>
          <a:xfrm>
            <a:off x="1156238" y="1336611"/>
            <a:ext cx="1361675" cy="519545"/>
          </a:xfrm>
          <a:prstGeom prst="roundRect">
            <a:avLst>
              <a:gd name="adj" fmla="val 3876"/>
            </a:avLst>
          </a:prstGeom>
          <a:solidFill>
            <a:srgbClr val="C155DC"/>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prstClr val="white"/>
                </a:solidFill>
                <a:latin typeface="Arial" panose="020B0604020202020204" pitchFamily="34" charset="0"/>
                <a:ea typeface="微软雅黑" panose="020B0503020204020204" pitchFamily="34" charset="-122"/>
              </a:rPr>
              <a:t>2.</a:t>
            </a:r>
            <a:r>
              <a:rPr lang="zh-CN" altLang="en-US" sz="2000" b="1" dirty="0" smtClean="0">
                <a:solidFill>
                  <a:prstClr val="white"/>
                </a:solidFill>
                <a:latin typeface="Arial" panose="020B0604020202020204" pitchFamily="34" charset="0"/>
                <a:ea typeface="微软雅黑" panose="020B0503020204020204" pitchFamily="34" charset="-122"/>
              </a:rPr>
              <a:t>用例</a:t>
            </a:r>
            <a:endParaRPr kumimoji="0" lang="en-US" altLang="zh-CN"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8" name="矩形 8"/>
          <p:cNvSpPr>
            <a:spLocks noChangeArrowheads="1"/>
          </p:cNvSpPr>
          <p:nvPr/>
        </p:nvSpPr>
        <p:spPr bwMode="auto">
          <a:xfrm>
            <a:off x="5986430" y="1856156"/>
            <a:ext cx="5265339" cy="588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defTabSz="1216025" fontAlgn="base">
              <a:lnSpc>
                <a:spcPct val="150000"/>
              </a:lnSpc>
              <a:spcBef>
                <a:spcPct val="20000"/>
              </a:spcBef>
              <a:spcAft>
                <a:spcPct val="0"/>
              </a:spcAft>
              <a:defRPr/>
            </a:pPr>
            <a:r>
              <a:rPr lang="zh-CN" altLang="en-US" dirty="0">
                <a:latin typeface="微软雅黑" panose="020B0503020204020204" pitchFamily="34" charset="-122"/>
                <a:ea typeface="微软雅黑" panose="020B0503020204020204" pitchFamily="34" charset="-122"/>
                <a:sym typeface="Arial" panose="020B0604020202020204" pitchFamily="34" charset="0"/>
              </a:rPr>
              <a:t>用例具有下述</a:t>
            </a:r>
            <a:r>
              <a:rPr lang="zh-CN" altLang="en-US" dirty="0" smtClean="0">
                <a:latin typeface="微软雅黑" panose="020B0503020204020204" pitchFamily="34" charset="-122"/>
                <a:ea typeface="微软雅黑" panose="020B0503020204020204" pitchFamily="34" charset="-122"/>
                <a:sym typeface="Arial" panose="020B0604020202020204" pitchFamily="34" charset="0"/>
              </a:rPr>
              <a:t>特征：</a:t>
            </a: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r>
              <a:rPr lang="en-US" altLang="zh-CN" dirty="0">
                <a:latin typeface="微软雅黑" panose="020B0503020204020204" pitchFamily="34" charset="-122"/>
                <a:ea typeface="微软雅黑" panose="020B0503020204020204" pitchFamily="34" charset="-122"/>
                <a:sym typeface="Arial" panose="020B0604020202020204" pitchFamily="34" charset="0"/>
              </a:rPr>
              <a:t>(1)</a:t>
            </a:r>
            <a:r>
              <a:rPr lang="zh-CN" altLang="en-US" dirty="0">
                <a:latin typeface="微软雅黑" panose="020B0503020204020204" pitchFamily="34" charset="-122"/>
                <a:ea typeface="微软雅黑" panose="020B0503020204020204" pitchFamily="34" charset="-122"/>
                <a:sym typeface="Arial" panose="020B0604020202020204" pitchFamily="34" charset="0"/>
              </a:rPr>
              <a:t>用例代表某些用户可见的功能，实现一个具体的用户目标。</a:t>
            </a:r>
          </a:p>
          <a:p>
            <a:pPr lvl="0" defTabSz="1216025" fontAlgn="base">
              <a:lnSpc>
                <a:spcPct val="150000"/>
              </a:lnSpc>
              <a:spcBef>
                <a:spcPct val="20000"/>
              </a:spcBef>
              <a:spcAft>
                <a:spcPct val="0"/>
              </a:spcAft>
              <a:defRPr/>
            </a:pPr>
            <a:r>
              <a:rPr lang="en-US" altLang="zh-CN" dirty="0">
                <a:latin typeface="微软雅黑" panose="020B0503020204020204" pitchFamily="34" charset="-122"/>
                <a:ea typeface="微软雅黑" panose="020B0503020204020204" pitchFamily="34" charset="-122"/>
                <a:sym typeface="Arial" panose="020B0604020202020204" pitchFamily="34" charset="0"/>
              </a:rPr>
              <a:t>(2)</a:t>
            </a:r>
            <a:r>
              <a:rPr lang="zh-CN" altLang="en-US" dirty="0">
                <a:latin typeface="微软雅黑" panose="020B0503020204020204" pitchFamily="34" charset="-122"/>
                <a:ea typeface="微软雅黑" panose="020B0503020204020204" pitchFamily="34" charset="-122"/>
                <a:sym typeface="Arial" panose="020B0604020202020204" pitchFamily="34" charset="0"/>
              </a:rPr>
              <a:t>用例总是被行为者启动的，并向行为者提供可识别的值。</a:t>
            </a:r>
          </a:p>
          <a:p>
            <a:pPr lvl="0" defTabSz="1216025" fontAlgn="base">
              <a:lnSpc>
                <a:spcPct val="150000"/>
              </a:lnSpc>
              <a:spcBef>
                <a:spcPct val="20000"/>
              </a:spcBef>
              <a:spcAft>
                <a:spcPct val="0"/>
              </a:spcAft>
              <a:defRPr/>
            </a:pPr>
            <a:r>
              <a:rPr lang="en-US" altLang="zh-CN" dirty="0">
                <a:latin typeface="微软雅黑" panose="020B0503020204020204" pitchFamily="34" charset="-122"/>
                <a:ea typeface="微软雅黑" panose="020B0503020204020204" pitchFamily="34" charset="-122"/>
                <a:sym typeface="Arial" panose="020B0604020202020204" pitchFamily="34" charset="0"/>
              </a:rPr>
              <a:t>(3)</a:t>
            </a:r>
            <a:r>
              <a:rPr lang="zh-CN" altLang="en-US" dirty="0">
                <a:latin typeface="微软雅黑" panose="020B0503020204020204" pitchFamily="34" charset="-122"/>
                <a:ea typeface="微软雅黑" panose="020B0503020204020204" pitchFamily="34" charset="-122"/>
                <a:sym typeface="Arial" panose="020B0604020202020204" pitchFamily="34" charset="0"/>
              </a:rPr>
              <a:t>用例必须是完整的</a:t>
            </a:r>
            <a:r>
              <a:rPr lang="zh-CN" altLang="en-US" dirty="0" smtClean="0">
                <a:latin typeface="微软雅黑" panose="020B0503020204020204" pitchFamily="34" charset="-122"/>
                <a:ea typeface="微软雅黑" panose="020B0503020204020204" pitchFamily="34" charset="-122"/>
                <a:sym typeface="Arial" panose="020B0604020202020204" pitchFamily="34" charset="0"/>
              </a:rPr>
              <a:t>。</a:t>
            </a:r>
            <a:endParaRPr lang="en-US" altLang="zh-CN" dirty="0" smtClean="0">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r>
              <a:rPr lang="zh-CN" altLang="en-US" dirty="0">
                <a:latin typeface="微软雅黑" panose="020B0503020204020204" pitchFamily="34" charset="-122"/>
                <a:ea typeface="微软雅黑" panose="020B0503020204020204" pitchFamily="34" charset="-122"/>
                <a:sym typeface="Arial" panose="020B0604020202020204" pitchFamily="34" charset="0"/>
              </a:rPr>
              <a:t>注意：用例是一个类，它代表一类功能而不是使用该功能的某个具体实例。用例的实例是系统的一种实际使用方法，通常把用例的实例称为脚本。脚本是系统的一次具体执行过程</a:t>
            </a:r>
            <a:r>
              <a:rPr lang="zh-CN" altLang="en-US" dirty="0" smtClean="0">
                <a:latin typeface="微软雅黑" panose="020B0503020204020204" pitchFamily="34" charset="-122"/>
                <a:ea typeface="微软雅黑" panose="020B0503020204020204" pitchFamily="34" charset="-122"/>
                <a:sym typeface="Arial" panose="020B0604020202020204" pitchFamily="34" charset="0"/>
              </a:rPr>
              <a:t>。</a:t>
            </a:r>
            <a:r>
              <a:rPr lang="mr-IN" altLang="zh-CN" dirty="0">
                <a:latin typeface="微软雅黑" panose="020B0503020204020204" pitchFamily="34" charset="-122"/>
                <a:ea typeface="微软雅黑" panose="020B0503020204020204" pitchFamily="34" charset="-122"/>
                <a:sym typeface="Arial" panose="020B0604020202020204" pitchFamily="34" charset="0"/>
              </a:rPr>
              <a:t>[1]</a:t>
            </a:r>
          </a:p>
          <a:p>
            <a:pPr lvl="0" defTabSz="1216025" fontAlgn="base">
              <a:lnSpc>
                <a:spcPct val="150000"/>
              </a:lnSpc>
              <a:spcBef>
                <a:spcPct val="20000"/>
              </a:spcBef>
              <a:spcAft>
                <a:spcPct val="0"/>
              </a:spcAft>
              <a:defRPr/>
            </a:pP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a:p>
            <a:pPr defTabSz="1216025" fontAlgn="base">
              <a:lnSpc>
                <a:spcPct val="150000"/>
              </a:lnSpc>
              <a:spcBef>
                <a:spcPct val="20000"/>
              </a:spcBef>
              <a:spcAft>
                <a:spcPct val="0"/>
              </a:spcAft>
              <a:defRPr/>
            </a:pPr>
            <a:endParaRPr lang="en-US" altLang="zh-CN" dirty="0" smtClean="0">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08540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237288" cy="2233613"/>
            <a:chOff x="5222408" y="2405563"/>
            <a:chExt cx="6238226" cy="2232768"/>
          </a:xfrm>
        </p:grpSpPr>
        <p:grpSp>
          <p:nvGrpSpPr>
            <p:cNvPr id="5136" name="组合 17"/>
            <p:cNvGrpSpPr/>
            <p:nvPr/>
          </p:nvGrpSpPr>
          <p:grpSpPr bwMode="auto">
            <a:xfrm>
              <a:off x="5226065" y="2405563"/>
              <a:ext cx="6234569" cy="1772715"/>
              <a:chOff x="271020" y="2420002"/>
              <a:chExt cx="6234569" cy="1772715"/>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08</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5400" b="1" noProof="0" dirty="0" smtClean="0">
                    <a:solidFill>
                      <a:srgbClr val="F77258"/>
                    </a:solidFill>
                    <a:latin typeface="微软雅黑" panose="020B0503020204020204" pitchFamily="34" charset="-122"/>
                    <a:ea typeface="微软雅黑" panose="020B0503020204020204" pitchFamily="34" charset="-122"/>
                  </a:rPr>
                  <a:t>提问</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Q&amp;A</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38852804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3" name="Oval 29"/>
          <p:cNvSpPr>
            <a:spLocks noChangeAspect="1"/>
          </p:cNvSpPr>
          <p:nvPr/>
        </p:nvSpPr>
        <p:spPr>
          <a:xfrm>
            <a:off x="1875401" y="2827227"/>
            <a:ext cx="1207012" cy="1203545"/>
          </a:xfrm>
          <a:prstGeom prst="ellipse">
            <a:avLst/>
          </a:prstGeom>
          <a:solidFill>
            <a:srgbClr val="2F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prstClr val="white"/>
                </a:solidFill>
                <a:latin typeface="微软雅黑" panose="020B0503020204020204" pitchFamily="34" charset="-122"/>
                <a:ea typeface="微软雅黑" panose="020B0503020204020204" pitchFamily="34" charset="-122"/>
              </a:rPr>
              <a:t>Q</a:t>
            </a:r>
            <a:r>
              <a:rPr lang="en-US" altLang="zh-CN" b="1" dirty="0">
                <a:solidFill>
                  <a:prstClr val="white"/>
                </a:solidFill>
                <a:latin typeface="微软雅黑" panose="020B0503020204020204" pitchFamily="34" charset="-122"/>
                <a:ea typeface="微软雅黑" panose="020B0503020204020204" pitchFamily="34" charset="-122"/>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矩形 33"/>
          <p:cNvSpPr/>
          <p:nvPr/>
        </p:nvSpPr>
        <p:spPr>
          <a:xfrm>
            <a:off x="3514156" y="2991795"/>
            <a:ext cx="4969245" cy="874407"/>
          </a:xfrm>
          <a:prstGeom prst="rect">
            <a:avLst/>
          </a:prstGeom>
        </p:spPr>
        <p:txBody>
          <a:bodyPr wrap="square">
            <a:spAutoFit/>
          </a:bodyPr>
          <a:lstStyle/>
          <a:p>
            <a:pPr>
              <a:lnSpc>
                <a:spcPct val="150000"/>
              </a:lnSpc>
            </a:pPr>
            <a:r>
              <a:rPr lang="zh-CN" altLang="en-US">
                <a:latin typeface="Microsoft YaHei" charset="-122"/>
                <a:ea typeface="Microsoft YaHei" charset="-122"/>
                <a:cs typeface="Microsoft YaHei" charset="-122"/>
              </a:rPr>
              <a:t>创建用例图模型主要包括三部分内容，其中最重要的一部分是什么？</a:t>
            </a:r>
          </a:p>
        </p:txBody>
      </p:sp>
      <p:sp>
        <p:nvSpPr>
          <p:cNvPr id="32" name="文本框 23"/>
          <p:cNvSpPr txBox="1">
            <a:spLocks noChangeArrowheads="1"/>
          </p:cNvSpPr>
          <p:nvPr/>
        </p:nvSpPr>
        <p:spPr bwMode="auto">
          <a:xfrm>
            <a:off x="739775" y="298450"/>
            <a:ext cx="3236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703988339"/>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3" name="Oval 29"/>
          <p:cNvSpPr>
            <a:spLocks noChangeAspect="1"/>
          </p:cNvSpPr>
          <p:nvPr/>
        </p:nvSpPr>
        <p:spPr>
          <a:xfrm>
            <a:off x="1875401" y="2827227"/>
            <a:ext cx="1207012" cy="1203545"/>
          </a:xfrm>
          <a:prstGeom prst="ellipse">
            <a:avLst/>
          </a:prstGeom>
          <a:solidFill>
            <a:srgbClr val="EF3F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solidFill>
                  <a:prstClr val="white"/>
                </a:solidFill>
                <a:latin typeface="微软雅黑" panose="020B0503020204020204" pitchFamily="34" charset="-122"/>
                <a:ea typeface="微软雅黑" panose="020B0503020204020204" pitchFamily="34" charset="-122"/>
              </a:rPr>
              <a:t>A</a:t>
            </a:r>
            <a:r>
              <a:rPr lang="en-US" altLang="zh-CN" b="1" dirty="0">
                <a:solidFill>
                  <a:prstClr val="white"/>
                </a:solidFill>
                <a:latin typeface="微软雅黑" panose="020B0503020204020204" pitchFamily="34" charset="-122"/>
                <a:ea typeface="微软雅黑" panose="020B0503020204020204" pitchFamily="34" charset="-122"/>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矩形 33"/>
          <p:cNvSpPr/>
          <p:nvPr/>
        </p:nvSpPr>
        <p:spPr>
          <a:xfrm>
            <a:off x="3485947" y="3199545"/>
            <a:ext cx="5253071" cy="458908"/>
          </a:xfrm>
          <a:prstGeom prst="rect">
            <a:avLst/>
          </a:prstGeom>
        </p:spPr>
        <p:txBody>
          <a:bodyPr wrap="square">
            <a:spAutoFit/>
          </a:bodyPr>
          <a:lstStyle/>
          <a:p>
            <a:pPr>
              <a:lnSpc>
                <a:spcPct val="150000"/>
              </a:lnSpc>
            </a:pPr>
            <a:r>
              <a:rPr lang="zh-CN" altLang="en-US">
                <a:latin typeface="Microsoft YaHei" charset="-122"/>
                <a:ea typeface="Microsoft YaHei" charset="-122"/>
                <a:cs typeface="Microsoft YaHei" charset="-122"/>
              </a:rPr>
              <a:t>识别出系统中的角色和用例</a:t>
            </a:r>
          </a:p>
        </p:txBody>
      </p:sp>
      <p:sp>
        <p:nvSpPr>
          <p:cNvPr id="32" name="文本框 23"/>
          <p:cNvSpPr txBox="1">
            <a:spLocks noChangeArrowheads="1"/>
          </p:cNvSpPr>
          <p:nvPr/>
        </p:nvSpPr>
        <p:spPr bwMode="auto">
          <a:xfrm>
            <a:off x="739775" y="298450"/>
            <a:ext cx="3236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44460225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3" name="Oval 29"/>
          <p:cNvSpPr>
            <a:spLocks noChangeAspect="1"/>
          </p:cNvSpPr>
          <p:nvPr/>
        </p:nvSpPr>
        <p:spPr>
          <a:xfrm>
            <a:off x="1875401" y="2827227"/>
            <a:ext cx="1207012" cy="1203545"/>
          </a:xfrm>
          <a:prstGeom prst="ellipse">
            <a:avLst/>
          </a:prstGeom>
          <a:solidFill>
            <a:srgbClr val="2F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prstClr val="white"/>
                </a:solidFill>
                <a:latin typeface="微软雅黑" panose="020B0503020204020204" pitchFamily="34" charset="-122"/>
                <a:ea typeface="微软雅黑" panose="020B0503020204020204" pitchFamily="34" charset="-122"/>
              </a:rPr>
              <a:t>Q</a:t>
            </a:r>
            <a:r>
              <a:rPr lang="en-US" altLang="zh-CN" b="1" dirty="0">
                <a:solidFill>
                  <a:prstClr val="white"/>
                </a:solidFill>
                <a:latin typeface="微软雅黑" panose="020B0503020204020204" pitchFamily="34" charset="-122"/>
                <a:ea typeface="微软雅黑" panose="020B0503020204020204" pitchFamily="34" charset="-122"/>
              </a:rPr>
              <a:t>2</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矩形 33"/>
          <p:cNvSpPr/>
          <p:nvPr/>
        </p:nvSpPr>
        <p:spPr>
          <a:xfrm>
            <a:off x="3514156" y="3199545"/>
            <a:ext cx="4969245" cy="458908"/>
          </a:xfrm>
          <a:prstGeom prst="rect">
            <a:avLst/>
          </a:prstGeom>
        </p:spPr>
        <p:txBody>
          <a:bodyPr wrap="square">
            <a:spAutoFit/>
          </a:bodyPr>
          <a:lstStyle/>
          <a:p>
            <a:pPr>
              <a:lnSpc>
                <a:spcPct val="150000"/>
              </a:lnSpc>
            </a:pPr>
            <a:r>
              <a:rPr lang="zh-CN" altLang="en-US">
                <a:latin typeface="Microsoft YaHei" charset="-122"/>
                <a:ea typeface="Microsoft YaHei" charset="-122"/>
                <a:cs typeface="Microsoft YaHei" charset="-122"/>
              </a:rPr>
              <a:t>部署图中有哪三个主要元素？</a:t>
            </a:r>
          </a:p>
        </p:txBody>
      </p:sp>
      <p:sp>
        <p:nvSpPr>
          <p:cNvPr id="32" name="文本框 23"/>
          <p:cNvSpPr txBox="1">
            <a:spLocks noChangeArrowheads="1"/>
          </p:cNvSpPr>
          <p:nvPr/>
        </p:nvSpPr>
        <p:spPr bwMode="auto">
          <a:xfrm>
            <a:off x="739775" y="298450"/>
            <a:ext cx="3236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074087392"/>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3" name="Oval 29"/>
          <p:cNvSpPr>
            <a:spLocks noChangeAspect="1"/>
          </p:cNvSpPr>
          <p:nvPr/>
        </p:nvSpPr>
        <p:spPr>
          <a:xfrm>
            <a:off x="1875401" y="2827227"/>
            <a:ext cx="1207012" cy="1203545"/>
          </a:xfrm>
          <a:prstGeom prst="ellipse">
            <a:avLst/>
          </a:prstGeom>
          <a:solidFill>
            <a:srgbClr val="EF3F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solidFill>
                  <a:prstClr val="white"/>
                </a:solidFill>
                <a:latin typeface="微软雅黑" panose="020B0503020204020204" pitchFamily="34" charset="-122"/>
                <a:ea typeface="微软雅黑" panose="020B0503020204020204" pitchFamily="34" charset="-122"/>
              </a:rPr>
              <a:t>A</a:t>
            </a:r>
            <a:r>
              <a:rPr lang="en-US" altLang="zh-CN" b="1" dirty="0">
                <a:solidFill>
                  <a:prstClr val="white"/>
                </a:solidFill>
                <a:latin typeface="微软雅黑" panose="020B0503020204020204" pitchFamily="34" charset="-122"/>
                <a:ea typeface="微软雅黑" panose="020B0503020204020204" pitchFamily="34" charset="-122"/>
              </a:rPr>
              <a:t>2</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矩形 33"/>
          <p:cNvSpPr/>
          <p:nvPr/>
        </p:nvSpPr>
        <p:spPr>
          <a:xfrm>
            <a:off x="3510754" y="3199545"/>
            <a:ext cx="5253071" cy="458908"/>
          </a:xfrm>
          <a:prstGeom prst="rect">
            <a:avLst/>
          </a:prstGeom>
        </p:spPr>
        <p:txBody>
          <a:bodyPr wrap="square">
            <a:spAutoFit/>
          </a:bodyPr>
          <a:lstStyle/>
          <a:p>
            <a:pPr>
              <a:lnSpc>
                <a:spcPct val="150000"/>
              </a:lnSpc>
            </a:pPr>
            <a:r>
              <a:rPr lang="zh-CN" altLang="en-US">
                <a:latin typeface="Microsoft YaHei" charset="-122"/>
                <a:ea typeface="Microsoft YaHei" charset="-122"/>
                <a:cs typeface="Microsoft YaHei" charset="-122"/>
              </a:rPr>
              <a:t>结点、组件和关系</a:t>
            </a:r>
          </a:p>
        </p:txBody>
      </p:sp>
      <p:sp>
        <p:nvSpPr>
          <p:cNvPr id="32" name="文本框 23"/>
          <p:cNvSpPr txBox="1">
            <a:spLocks noChangeArrowheads="1"/>
          </p:cNvSpPr>
          <p:nvPr/>
        </p:nvSpPr>
        <p:spPr bwMode="auto">
          <a:xfrm>
            <a:off x="739775" y="298450"/>
            <a:ext cx="3236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F77258"/>
                </a:solidFill>
                <a:effectLst/>
                <a:uLnTx/>
                <a:uFillTx/>
                <a:latin typeface="微软雅黑" panose="020B0503020204020204" pitchFamily="34" charset="-122"/>
                <a:ea typeface="微软雅黑" panose="020B0503020204020204" pitchFamily="34" charset="-122"/>
                <a:cs typeface="+mn-cs"/>
              </a:rPr>
              <a:t>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23223924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3" name="Oval 29"/>
          <p:cNvSpPr>
            <a:spLocks noChangeAspect="1"/>
          </p:cNvSpPr>
          <p:nvPr/>
        </p:nvSpPr>
        <p:spPr>
          <a:xfrm>
            <a:off x="1875401" y="2827227"/>
            <a:ext cx="1207012" cy="1203545"/>
          </a:xfrm>
          <a:prstGeom prst="ellipse">
            <a:avLst/>
          </a:prstGeom>
          <a:solidFill>
            <a:srgbClr val="2F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prstClr val="white"/>
                </a:solidFill>
                <a:latin typeface="微软雅黑" panose="020B0503020204020204" pitchFamily="34" charset="-122"/>
                <a:ea typeface="微软雅黑" panose="020B0503020204020204" pitchFamily="34" charset="-122"/>
              </a:rPr>
              <a:t>Q</a:t>
            </a:r>
            <a:r>
              <a:rPr lang="en-US" altLang="zh-CN" b="1" dirty="0" smtClean="0">
                <a:solidFill>
                  <a:prstClr val="white"/>
                </a:solidFill>
                <a:latin typeface="微软雅黑" panose="020B0503020204020204" pitchFamily="34" charset="-122"/>
                <a:ea typeface="微软雅黑" panose="020B0503020204020204" pitchFamily="34" charset="-122"/>
              </a:rPr>
              <a:t>3</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矩形 33"/>
          <p:cNvSpPr/>
          <p:nvPr/>
        </p:nvSpPr>
        <p:spPr>
          <a:xfrm>
            <a:off x="3514156" y="3199545"/>
            <a:ext cx="4969245" cy="458908"/>
          </a:xfrm>
          <a:prstGeom prst="rect">
            <a:avLst/>
          </a:prstGeom>
        </p:spPr>
        <p:txBody>
          <a:bodyPr wrap="square">
            <a:spAutoFit/>
          </a:bodyPr>
          <a:lstStyle/>
          <a:p>
            <a:pPr>
              <a:lnSpc>
                <a:spcPct val="150000"/>
              </a:lnSpc>
            </a:pPr>
            <a:r>
              <a:rPr lang="zh-CN" altLang="en-US" smtClean="0">
                <a:latin typeface="Microsoft YaHei" charset="-122"/>
                <a:ea typeface="Microsoft YaHei" charset="-122"/>
                <a:cs typeface="Microsoft YaHei" charset="-122"/>
              </a:rPr>
              <a:t>部署图中结点</a:t>
            </a:r>
            <a:r>
              <a:rPr lang="zh-CN" altLang="en-US">
                <a:latin typeface="Microsoft YaHei" charset="-122"/>
                <a:ea typeface="Microsoft YaHei" charset="-122"/>
                <a:cs typeface="Microsoft YaHei" charset="-122"/>
              </a:rPr>
              <a:t>和组件之间有哪两个关联？</a:t>
            </a:r>
          </a:p>
        </p:txBody>
      </p:sp>
      <p:sp>
        <p:nvSpPr>
          <p:cNvPr id="32" name="文本框 23"/>
          <p:cNvSpPr txBox="1">
            <a:spLocks noChangeArrowheads="1"/>
          </p:cNvSpPr>
          <p:nvPr/>
        </p:nvSpPr>
        <p:spPr bwMode="auto">
          <a:xfrm>
            <a:off x="739775" y="298450"/>
            <a:ext cx="3236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064940551"/>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33" name="Oval 29"/>
          <p:cNvSpPr>
            <a:spLocks noChangeAspect="1"/>
          </p:cNvSpPr>
          <p:nvPr/>
        </p:nvSpPr>
        <p:spPr>
          <a:xfrm>
            <a:off x="1875401" y="2827227"/>
            <a:ext cx="1207012" cy="1203545"/>
          </a:xfrm>
          <a:prstGeom prst="ellipse">
            <a:avLst/>
          </a:prstGeom>
          <a:solidFill>
            <a:srgbClr val="EF3F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solidFill>
                  <a:prstClr val="white"/>
                </a:solidFill>
                <a:latin typeface="微软雅黑" panose="020B0503020204020204" pitchFamily="34" charset="-122"/>
                <a:ea typeface="微软雅黑" panose="020B0503020204020204" pitchFamily="34" charset="-122"/>
              </a:rPr>
              <a:t>A</a:t>
            </a:r>
            <a:r>
              <a:rPr lang="en-US" altLang="zh-CN" b="1" dirty="0">
                <a:solidFill>
                  <a:prstClr val="white"/>
                </a:solidFill>
                <a:latin typeface="微软雅黑" panose="020B0503020204020204" pitchFamily="34" charset="-122"/>
                <a:ea typeface="微软雅黑" panose="020B0503020204020204" pitchFamily="34" charset="-122"/>
              </a:rPr>
              <a:t>3</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矩形 33"/>
          <p:cNvSpPr/>
          <p:nvPr/>
        </p:nvSpPr>
        <p:spPr>
          <a:xfrm>
            <a:off x="3485947" y="3010463"/>
            <a:ext cx="5253071" cy="2951898"/>
          </a:xfrm>
          <a:prstGeom prst="rect">
            <a:avLst/>
          </a:prstGeom>
        </p:spPr>
        <p:txBody>
          <a:bodyPr wrap="square">
            <a:spAutoFit/>
          </a:bodyPr>
          <a:lstStyle/>
          <a:p>
            <a:pPr>
              <a:lnSpc>
                <a:spcPct val="150000"/>
              </a:lnSpc>
            </a:pPr>
            <a:r>
              <a:rPr lang="en-US" altLang="zh-CN" dirty="0">
                <a:latin typeface="Microsoft YaHei" charset="-122"/>
                <a:ea typeface="Microsoft YaHei" charset="-122"/>
                <a:cs typeface="Microsoft YaHei" charset="-122"/>
              </a:rPr>
              <a:t>1</a:t>
            </a:r>
            <a:r>
              <a:rPr lang="zh-CN" altLang="en-US" dirty="0">
                <a:latin typeface="Microsoft YaHei" charset="-122"/>
                <a:ea typeface="Microsoft YaHei" charset="-122"/>
                <a:cs typeface="Microsoft YaHei" charset="-122"/>
              </a:rPr>
              <a:t>）组件是参与系统执行的事物，而结点是执行组件的事物。（若结点是一台服务器，则组件就是上面的软件）</a:t>
            </a:r>
          </a:p>
          <a:p>
            <a:pPr>
              <a:lnSpc>
                <a:spcPct val="150000"/>
              </a:lnSpc>
            </a:pPr>
            <a:r>
              <a:rPr lang="zh-CN" altLang="en-US" dirty="0">
                <a:latin typeface="Microsoft YaHei" charset="-122"/>
                <a:ea typeface="Microsoft YaHei" charset="-122"/>
                <a:cs typeface="Microsoft YaHei" charset="-122"/>
              </a:rPr>
              <a:t>（</a:t>
            </a:r>
            <a:r>
              <a:rPr lang="en-US" altLang="zh-CN" dirty="0">
                <a:latin typeface="Microsoft YaHei" charset="-122"/>
                <a:ea typeface="Microsoft YaHei" charset="-122"/>
                <a:cs typeface="Microsoft YaHei" charset="-122"/>
              </a:rPr>
              <a:t>2</a:t>
            </a:r>
            <a:r>
              <a:rPr lang="zh-CN" altLang="en-US" dirty="0">
                <a:latin typeface="Microsoft YaHei" charset="-122"/>
                <a:ea typeface="Microsoft YaHei" charset="-122"/>
                <a:cs typeface="Microsoft YaHei" charset="-122"/>
              </a:rPr>
              <a:t>）组件表示逻辑元素的物理模块，而结点表示组件的物理部署。这表明一个组件是逻辑单元（如：类）的物理实现，而一个结点则是组件被部署的地点。</a:t>
            </a:r>
          </a:p>
        </p:txBody>
      </p:sp>
      <p:sp>
        <p:nvSpPr>
          <p:cNvPr id="32" name="文本框 23"/>
          <p:cNvSpPr txBox="1">
            <a:spLocks noChangeArrowheads="1"/>
          </p:cNvSpPr>
          <p:nvPr/>
        </p:nvSpPr>
        <p:spPr bwMode="auto">
          <a:xfrm>
            <a:off x="739775" y="298450"/>
            <a:ext cx="3236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F77258"/>
                </a:solidFill>
                <a:effectLst/>
                <a:uLnTx/>
                <a:uFillTx/>
                <a:latin typeface="微软雅黑" panose="020B0503020204020204" pitchFamily="34" charset="-122"/>
                <a:ea typeface="微软雅黑" panose="020B0503020204020204" pitchFamily="34" charset="-122"/>
                <a:cs typeface="+mn-cs"/>
              </a:rPr>
              <a:t>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12010513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237288" cy="2233613"/>
            <a:chOff x="5222408" y="2405563"/>
            <a:chExt cx="6238226" cy="2232768"/>
          </a:xfrm>
        </p:grpSpPr>
        <p:grpSp>
          <p:nvGrpSpPr>
            <p:cNvPr id="5136" name="组合 17"/>
            <p:cNvGrpSpPr/>
            <p:nvPr/>
          </p:nvGrpSpPr>
          <p:grpSpPr bwMode="auto">
            <a:xfrm>
              <a:off x="5226065" y="2405563"/>
              <a:ext cx="6234569" cy="1772715"/>
              <a:chOff x="271020" y="2420002"/>
              <a:chExt cx="6234569" cy="1772715"/>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09</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5400" b="1" noProof="0" dirty="0" smtClean="0">
                    <a:solidFill>
                      <a:srgbClr val="F77258"/>
                    </a:solidFill>
                    <a:latin typeface="微软雅黑" panose="020B0503020204020204" pitchFamily="34" charset="-122"/>
                    <a:ea typeface="微软雅黑" panose="020B0503020204020204" pitchFamily="34" charset="-122"/>
                  </a:rPr>
                  <a:t>绩效评价</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REFERENCES</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81349825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0724" name="TextBox 18"/>
          <p:cNvSpPr txBox="1">
            <a:spLocks noChangeArrowheads="1"/>
          </p:cNvSpPr>
          <p:nvPr/>
        </p:nvSpPr>
        <p:spPr bwMode="auto">
          <a:xfrm>
            <a:off x="8840788" y="4189413"/>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赵佳锋</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 name="Block Arc 4"/>
          <p:cNvSpPr/>
          <p:nvPr/>
        </p:nvSpPr>
        <p:spPr>
          <a:xfrm>
            <a:off x="3952875" y="1198563"/>
            <a:ext cx="4286250" cy="4286250"/>
          </a:xfrm>
          <a:prstGeom prst="blockArc">
            <a:avLst>
              <a:gd name="adj1" fmla="val 21562814"/>
              <a:gd name="adj2" fmla="val 10800000"/>
              <a:gd name="adj3" fmla="val 18660"/>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 name="Block Arc 5"/>
          <p:cNvSpPr/>
          <p:nvPr/>
        </p:nvSpPr>
        <p:spPr>
          <a:xfrm>
            <a:off x="4805363" y="2051050"/>
            <a:ext cx="2581275" cy="2581275"/>
          </a:xfrm>
          <a:prstGeom prst="blockArc">
            <a:avLst>
              <a:gd name="adj1" fmla="val 7812389"/>
              <a:gd name="adj2" fmla="val 12403941"/>
              <a:gd name="adj3" fmla="val 18008"/>
            </a:avLst>
          </a:pr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 name="Block Arc 6"/>
          <p:cNvSpPr/>
          <p:nvPr/>
        </p:nvSpPr>
        <p:spPr>
          <a:xfrm>
            <a:off x="4805363" y="2051050"/>
            <a:ext cx="2581275" cy="2581275"/>
          </a:xfrm>
          <a:prstGeom prst="blockArc">
            <a:avLst>
              <a:gd name="adj1" fmla="val 21550130"/>
              <a:gd name="adj2" fmla="val 7665187"/>
              <a:gd name="adj3" fmla="val 17797"/>
            </a:avLst>
          </a:pr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 name="Block Arc 7"/>
          <p:cNvSpPr/>
          <p:nvPr/>
        </p:nvSpPr>
        <p:spPr>
          <a:xfrm>
            <a:off x="4805363" y="2051050"/>
            <a:ext cx="2581275" cy="2581275"/>
          </a:xfrm>
          <a:prstGeom prst="blockArc">
            <a:avLst>
              <a:gd name="adj1" fmla="val 12551376"/>
              <a:gd name="adj2" fmla="val 14412706"/>
              <a:gd name="adj3" fmla="val 18112"/>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 name="Block Arc 8"/>
          <p:cNvSpPr/>
          <p:nvPr/>
        </p:nvSpPr>
        <p:spPr>
          <a:xfrm>
            <a:off x="3952875" y="1198563"/>
            <a:ext cx="4286250" cy="4286250"/>
          </a:xfrm>
          <a:prstGeom prst="blockArc">
            <a:avLst>
              <a:gd name="adj1" fmla="val 10869873"/>
              <a:gd name="adj2" fmla="val 12770327"/>
              <a:gd name="adj3" fmla="val 1865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 name="Block Arc 9"/>
          <p:cNvSpPr/>
          <p:nvPr/>
        </p:nvSpPr>
        <p:spPr>
          <a:xfrm>
            <a:off x="3952875" y="1198563"/>
            <a:ext cx="4286250" cy="4286250"/>
          </a:xfrm>
          <a:prstGeom prst="blockArc">
            <a:avLst>
              <a:gd name="adj1" fmla="val 20003512"/>
              <a:gd name="adj2" fmla="val 21502308"/>
              <a:gd name="adj3" fmla="val 18716"/>
            </a:avLst>
          </a:prstGeom>
          <a:solidFill>
            <a:srgbClr val="99A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 name="Block Arc 19"/>
          <p:cNvSpPr/>
          <p:nvPr/>
        </p:nvSpPr>
        <p:spPr>
          <a:xfrm>
            <a:off x="4805363" y="2051050"/>
            <a:ext cx="2581275" cy="2581275"/>
          </a:xfrm>
          <a:prstGeom prst="blockArc">
            <a:avLst>
              <a:gd name="adj1" fmla="val 14593541"/>
              <a:gd name="adj2" fmla="val 15981909"/>
              <a:gd name="adj3" fmla="val 18387"/>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0733" name="Group 20"/>
          <p:cNvGrpSpPr/>
          <p:nvPr/>
        </p:nvGrpSpPr>
        <p:grpSpPr bwMode="auto">
          <a:xfrm rot="5400000" flipH="1" flipV="1">
            <a:off x="6831013" y="1812925"/>
            <a:ext cx="2012950" cy="1412875"/>
            <a:chOff x="7368519" y="2580234"/>
            <a:chExt cx="1875697" cy="1400639"/>
          </a:xfrm>
        </p:grpSpPr>
        <p:cxnSp>
          <p:nvCxnSpPr>
            <p:cNvPr id="16" name="Straight Connector 21"/>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17" name="Straight Connector 22"/>
            <p:cNvCxnSpPr/>
            <p:nvPr/>
          </p:nvCxnSpPr>
          <p:spPr>
            <a:xfrm>
              <a:off x="9244216"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34" name="TextBox 25"/>
          <p:cNvSpPr txBox="1">
            <a:spLocks noChangeArrowheads="1"/>
          </p:cNvSpPr>
          <p:nvPr/>
        </p:nvSpPr>
        <p:spPr bwMode="auto">
          <a:xfrm>
            <a:off x="8686800" y="1250950"/>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800" dirty="0" smtClean="0">
                <a:solidFill>
                  <a:prstClr val="black"/>
                </a:solidFill>
                <a:latin typeface="微软雅黑" panose="020B0503020204020204" pitchFamily="34" charset="-122"/>
                <a:ea typeface="微软雅黑" panose="020B0503020204020204" pitchFamily="34" charset="-122"/>
              </a:rPr>
              <a:t>赵唯皓</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0735" name="Group 31"/>
          <p:cNvGrpSpPr/>
          <p:nvPr/>
        </p:nvGrpSpPr>
        <p:grpSpPr bwMode="auto">
          <a:xfrm rot="16200000" flipV="1">
            <a:off x="3509169" y="1797844"/>
            <a:ext cx="1262062" cy="692150"/>
            <a:chOff x="7368519" y="2580234"/>
            <a:chExt cx="1875697" cy="1400639"/>
          </a:xfrm>
        </p:grpSpPr>
        <p:cxnSp>
          <p:nvCxnSpPr>
            <p:cNvPr id="20" name="Straight Connector 32"/>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21" name="Straight Connector 33"/>
            <p:cNvCxnSpPr/>
            <p:nvPr/>
          </p:nvCxnSpPr>
          <p:spPr>
            <a:xfrm>
              <a:off x="9225341"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36" name="TextBox 36"/>
          <p:cNvSpPr txBox="1">
            <a:spLocks noChangeArrowheads="1"/>
          </p:cNvSpPr>
          <p:nvPr/>
        </p:nvSpPr>
        <p:spPr bwMode="auto">
          <a:xfrm>
            <a:off x="2718277" y="1250950"/>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刘祺</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0737" name="TextBox 39"/>
          <p:cNvSpPr txBox="1">
            <a:spLocks noChangeArrowheads="1"/>
          </p:cNvSpPr>
          <p:nvPr/>
        </p:nvSpPr>
        <p:spPr bwMode="auto">
          <a:xfrm>
            <a:off x="2087741" y="4194175"/>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陈铭阳</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0738" name="Group 40"/>
          <p:cNvGrpSpPr/>
          <p:nvPr/>
        </p:nvGrpSpPr>
        <p:grpSpPr bwMode="auto">
          <a:xfrm rot="-5400000" flipH="1" flipV="1">
            <a:off x="3950494" y="3320256"/>
            <a:ext cx="725488" cy="1546225"/>
            <a:chOff x="7368519" y="2580234"/>
            <a:chExt cx="1875697" cy="1400639"/>
          </a:xfrm>
        </p:grpSpPr>
        <p:cxnSp>
          <p:nvCxnSpPr>
            <p:cNvPr id="26" name="Straight Connector 41"/>
            <p:cNvCxnSpPr/>
            <p:nvPr/>
          </p:nvCxnSpPr>
          <p:spPr>
            <a:xfrm>
              <a:off x="7368520"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27" name="Straight Connector 42"/>
            <p:cNvCxnSpPr/>
            <p:nvPr/>
          </p:nvCxnSpPr>
          <p:spPr>
            <a:xfrm>
              <a:off x="9277051"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30739" name="Group 15"/>
          <p:cNvGrpSpPr/>
          <p:nvPr/>
        </p:nvGrpSpPr>
        <p:grpSpPr bwMode="auto">
          <a:xfrm rot="10800000" flipH="1" flipV="1">
            <a:off x="7858125" y="3833813"/>
            <a:ext cx="828675" cy="622300"/>
            <a:chOff x="7368519" y="2580234"/>
            <a:chExt cx="1875697" cy="1400639"/>
          </a:xfrm>
        </p:grpSpPr>
        <p:cxnSp>
          <p:nvCxnSpPr>
            <p:cNvPr id="32" name="Straight Connector 16"/>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33" name="Straight Connector 17"/>
            <p:cNvCxnSpPr/>
            <p:nvPr/>
          </p:nvCxnSpPr>
          <p:spPr>
            <a:xfrm>
              <a:off x="9244216"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40" name="TextBox 16"/>
          <p:cNvSpPr txBox="1">
            <a:spLocks noChangeArrowheads="1"/>
          </p:cNvSpPr>
          <p:nvPr/>
        </p:nvSpPr>
        <p:spPr bwMode="auto">
          <a:xfrm>
            <a:off x="8772525" y="1803400"/>
            <a:ext cx="22431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PPT</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 第</a:t>
            </a:r>
            <a:r>
              <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rPr>
              <a:t>7</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部分</a:t>
            </a:r>
            <a:endPar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91</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0741" name="TextBox 16"/>
          <p:cNvSpPr txBox="1">
            <a:spLocks noChangeArrowheads="1"/>
          </p:cNvSpPr>
          <p:nvPr/>
        </p:nvSpPr>
        <p:spPr bwMode="auto">
          <a:xfrm>
            <a:off x="8772525" y="4632325"/>
            <a:ext cx="22431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PPT</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 第</a:t>
            </a:r>
            <a:r>
              <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rPr>
              <a:t>4</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部分</a:t>
            </a:r>
            <a:endPar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95</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0742" name="TextBox 16"/>
          <p:cNvSpPr txBox="1">
            <a:spLocks noChangeArrowheads="1"/>
          </p:cNvSpPr>
          <p:nvPr/>
        </p:nvSpPr>
        <p:spPr bwMode="auto">
          <a:xfrm>
            <a:off x="671514" y="1803400"/>
            <a:ext cx="29717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 第</a:t>
            </a: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2</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部分</a:t>
            </a:r>
            <a:endPar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algn="r" defTabSz="914400" rtl="0" eaLnBrk="1" fontAlgn="base" latinLnBrk="0" hangingPunct="1">
              <a:lnSpc>
                <a:spcPct val="100000"/>
              </a:lnSpc>
              <a:spcBef>
                <a:spcPct val="0"/>
              </a:spcBef>
              <a:spcAft>
                <a:spcPct val="0"/>
              </a:spcAft>
              <a:buClrTx/>
              <a:buSzTx/>
              <a:buFontTx/>
              <a:buNone/>
              <a:tabLst/>
              <a:defRPr/>
            </a:pP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92</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0743" name="TextBox 16"/>
          <p:cNvSpPr txBox="1">
            <a:spLocks noChangeArrowheads="1"/>
          </p:cNvSpPr>
          <p:nvPr/>
        </p:nvSpPr>
        <p:spPr bwMode="auto">
          <a:xfrm>
            <a:off x="388938" y="4632325"/>
            <a:ext cx="303053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1</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a:t>
            </a: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4</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5</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8</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9</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部分，</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整合及</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审核</a:t>
            </a: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94</a:t>
            </a:r>
            <a:r>
              <a:rPr kumimoji="0" lang="zh-CN" altLang="en-US" sz="1400" b="0" i="0" u="none" strike="noStrike" kern="1200" cap="none" spc="0" normalizeH="0" baseline="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grpSp>
        <p:nvGrpSpPr>
          <p:cNvPr id="34" name="Group 40"/>
          <p:cNvGrpSpPr/>
          <p:nvPr/>
        </p:nvGrpSpPr>
        <p:grpSpPr bwMode="auto">
          <a:xfrm rot="10800000" flipH="1" flipV="1">
            <a:off x="5836444" y="2287588"/>
            <a:ext cx="451644" cy="3498357"/>
            <a:chOff x="7368519" y="2580234"/>
            <a:chExt cx="1875697" cy="1400639"/>
          </a:xfrm>
        </p:grpSpPr>
        <p:cxnSp>
          <p:nvCxnSpPr>
            <p:cNvPr id="35" name="Straight Connector 41"/>
            <p:cNvCxnSpPr/>
            <p:nvPr/>
          </p:nvCxnSpPr>
          <p:spPr>
            <a:xfrm>
              <a:off x="7368520"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36" name="Straight Connector 42"/>
            <p:cNvCxnSpPr/>
            <p:nvPr/>
          </p:nvCxnSpPr>
          <p:spPr>
            <a:xfrm>
              <a:off x="9277051"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7" name="TextBox 39"/>
          <p:cNvSpPr txBox="1">
            <a:spLocks noChangeArrowheads="1"/>
          </p:cNvSpPr>
          <p:nvPr/>
        </p:nvSpPr>
        <p:spPr bwMode="auto">
          <a:xfrm>
            <a:off x="5626278" y="5920981"/>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蓝舒雯</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8" name="TextBox 16"/>
          <p:cNvSpPr txBox="1">
            <a:spLocks noChangeArrowheads="1"/>
          </p:cNvSpPr>
          <p:nvPr/>
        </p:nvSpPr>
        <p:spPr bwMode="auto">
          <a:xfrm>
            <a:off x="5174424" y="6366606"/>
            <a:ext cx="224313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第</a:t>
            </a:r>
            <a:r>
              <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rPr>
              <a:t>3</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部分</a:t>
            </a: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93</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分</a:t>
            </a: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9" name="文本框 23"/>
          <p:cNvSpPr txBox="1">
            <a:spLocks noChangeArrowheads="1"/>
          </p:cNvSpPr>
          <p:nvPr/>
        </p:nvSpPr>
        <p:spPr bwMode="auto">
          <a:xfrm>
            <a:off x="739774" y="298450"/>
            <a:ext cx="30194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绩效评价</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779412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237288" cy="2233613"/>
            <a:chOff x="5222408" y="2405563"/>
            <a:chExt cx="6238226" cy="2232768"/>
          </a:xfrm>
        </p:grpSpPr>
        <p:grpSp>
          <p:nvGrpSpPr>
            <p:cNvPr id="5136" name="组合 17"/>
            <p:cNvGrpSpPr/>
            <p:nvPr/>
          </p:nvGrpSpPr>
          <p:grpSpPr bwMode="auto">
            <a:xfrm>
              <a:off x="5226065" y="2405563"/>
              <a:ext cx="6234569" cy="1772715"/>
              <a:chOff x="271020" y="2420002"/>
              <a:chExt cx="6234569" cy="1772715"/>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lang="en-US" altLang="zh-CN" sz="6000" b="1" smtClean="0">
                    <a:solidFill>
                      <a:srgbClr val="2DCCDF"/>
                    </a:solidFill>
                    <a:latin typeface="微软雅黑" panose="020B0503020204020204" pitchFamily="34" charset="-122"/>
                    <a:ea typeface="微软雅黑" panose="020B0503020204020204" pitchFamily="34" charset="-122"/>
                  </a:rPr>
                  <a:t>10</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5400" b="1" noProof="0" dirty="0" smtClean="0">
                    <a:solidFill>
                      <a:srgbClr val="F77258"/>
                    </a:solidFill>
                    <a:latin typeface="微软雅黑" panose="020B0503020204020204" pitchFamily="34" charset="-122"/>
                    <a:ea typeface="微软雅黑" panose="020B0503020204020204" pitchFamily="34" charset="-122"/>
                  </a:rPr>
                  <a:t>参考文献</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REFERENCES</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42056342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3479</TotalTime>
  <Words>9203</Words>
  <Application>Microsoft Macintosh PowerPoint</Application>
  <PresentationFormat>宽屏</PresentationFormat>
  <Paragraphs>584</Paragraphs>
  <Slides>101</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101</vt:i4>
      </vt:variant>
    </vt:vector>
  </HeadingPairs>
  <TitlesOfParts>
    <vt:vector size="113" baseType="lpstr">
      <vt:lpstr>Calibri</vt:lpstr>
      <vt:lpstr>Calibri Light</vt:lpstr>
      <vt:lpstr>FontAwesome</vt:lpstr>
      <vt:lpstr>Gill Sans</vt:lpstr>
      <vt:lpstr>Mangal</vt:lpstr>
      <vt:lpstr>Microsoft YaHei</vt:lpstr>
      <vt:lpstr>Open Sans Light</vt:lpstr>
      <vt:lpstr>等线</vt:lpstr>
      <vt:lpstr>宋体</vt:lpstr>
      <vt:lpstr>微软雅黑</vt:lpstr>
      <vt:lpstr>Arial</vt:lpstr>
      <vt:lpstr>office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 https://9ppt.taobao.com; mhuil</dc:creator>
  <cp:keywords>锐旗设计; https:/9ppt.taobao.com</cp:keywords>
  <cp:lastModifiedBy>Microsoft Office 用户</cp:lastModifiedBy>
  <cp:revision>102</cp:revision>
  <dcterms:created xsi:type="dcterms:W3CDTF">2017-08-30T16:33:15Z</dcterms:created>
  <dcterms:modified xsi:type="dcterms:W3CDTF">2018-11-02T11:19:39Z</dcterms:modified>
</cp:coreProperties>
</file>